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3" r:id="rId2"/>
  </p:sldMasterIdLst>
  <p:notesMasterIdLst>
    <p:notesMasterId r:id="rId16"/>
  </p:notesMasterIdLst>
  <p:handoutMasterIdLst>
    <p:handoutMasterId r:id="rId17"/>
  </p:handoutMasterIdLst>
  <p:sldIdLst>
    <p:sldId id="261" r:id="rId3"/>
    <p:sldId id="460" r:id="rId4"/>
    <p:sldId id="512" r:id="rId5"/>
    <p:sldId id="508" r:id="rId6"/>
    <p:sldId id="520" r:id="rId7"/>
    <p:sldId id="513" r:id="rId8"/>
    <p:sldId id="518" r:id="rId9"/>
    <p:sldId id="516" r:id="rId10"/>
    <p:sldId id="519" r:id="rId11"/>
    <p:sldId id="523" r:id="rId12"/>
    <p:sldId id="522" r:id="rId13"/>
    <p:sldId id="515" r:id="rId14"/>
    <p:sldId id="507" r:id="rId15"/>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bogo Elias Rankoe" initials="TER" lastIdx="5" clrIdx="0">
    <p:extLst>
      <p:ext uri="{19B8F6BF-5375-455C-9EA6-DF929625EA0E}">
        <p15:presenceInfo xmlns:p15="http://schemas.microsoft.com/office/powerpoint/2012/main" xmlns="" userId="Tebogo Elias Ranko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632" autoAdjust="0"/>
    <p:restoredTop sz="94291" autoAdjust="0"/>
  </p:normalViewPr>
  <p:slideViewPr>
    <p:cSldViewPr>
      <p:cViewPr varScale="1">
        <p:scale>
          <a:sx n="98" d="100"/>
          <a:sy n="98" d="100"/>
        </p:scale>
        <p:origin x="-330" y="-90"/>
      </p:cViewPr>
      <p:guideLst>
        <p:guide orient="horz" pos="1620"/>
        <p:guide pos="2880"/>
      </p:guideLst>
    </p:cSldViewPr>
  </p:slideViewPr>
  <p:outlineViewPr>
    <p:cViewPr>
      <p:scale>
        <a:sx n="33" d="100"/>
        <a:sy n="33" d="100"/>
      </p:scale>
      <p:origin x="0" y="-13122"/>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86" d="100"/>
          <a:sy n="86" d="100"/>
        </p:scale>
        <p:origin x="-3042" y="-90"/>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604" cy="465341"/>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sz="quarter" idx="1"/>
          </p:nvPr>
        </p:nvSpPr>
        <p:spPr>
          <a:xfrm>
            <a:off x="3970159" y="1"/>
            <a:ext cx="3038604" cy="465341"/>
          </a:xfrm>
          <a:prstGeom prst="rect">
            <a:avLst/>
          </a:prstGeom>
        </p:spPr>
        <p:txBody>
          <a:bodyPr vert="horz" lIns="91430" tIns="45716" rIns="91430" bIns="45716" rtlCol="0"/>
          <a:lstStyle>
            <a:lvl1pPr algn="r">
              <a:defRPr sz="1200"/>
            </a:lvl1pPr>
          </a:lstStyle>
          <a:p>
            <a:fld id="{8E9BBA5F-7566-404D-8515-944EBFBD603C}" type="datetimeFigureOut">
              <a:rPr lang="en-US" smtClean="0"/>
              <a:pPr/>
              <a:t>11/21/2022</a:t>
            </a:fld>
            <a:endParaRPr lang="en-US" dirty="0"/>
          </a:p>
        </p:txBody>
      </p:sp>
      <p:sp>
        <p:nvSpPr>
          <p:cNvPr id="4" name="Footer Placeholder 3"/>
          <p:cNvSpPr>
            <a:spLocks noGrp="1"/>
          </p:cNvSpPr>
          <p:nvPr>
            <p:ph type="ftr" sz="quarter" idx="2"/>
          </p:nvPr>
        </p:nvSpPr>
        <p:spPr>
          <a:xfrm>
            <a:off x="1" y="8831060"/>
            <a:ext cx="3038604" cy="465341"/>
          </a:xfrm>
          <a:prstGeom prst="rect">
            <a:avLst/>
          </a:prstGeom>
        </p:spPr>
        <p:txBody>
          <a:bodyPr vert="horz" lIns="91430" tIns="45716" rIns="91430" bIns="457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59" y="8831060"/>
            <a:ext cx="3038604" cy="465341"/>
          </a:xfrm>
          <a:prstGeom prst="rect">
            <a:avLst/>
          </a:prstGeom>
        </p:spPr>
        <p:txBody>
          <a:bodyPr vert="horz" lIns="91430" tIns="45716" rIns="91430" bIns="45716" rtlCol="0" anchor="b"/>
          <a:lstStyle>
            <a:lvl1pPr algn="r">
              <a:defRPr sz="1200"/>
            </a:lvl1pPr>
          </a:lstStyle>
          <a:p>
            <a:fld id="{E462B346-C36D-41FC-9D4B-67B94DB685A8}" type="slidenum">
              <a:rPr lang="en-US" smtClean="0"/>
              <a:pPr/>
              <a:t>‹#›</a:t>
            </a:fld>
            <a:endParaRPr lang="en-US" dirty="0"/>
          </a:p>
        </p:txBody>
      </p:sp>
    </p:spTree>
    <p:extLst>
      <p:ext uri="{BB962C8B-B14F-4D97-AF65-F5344CB8AC3E}">
        <p14:creationId xmlns:p14="http://schemas.microsoft.com/office/powerpoint/2010/main" xmlns="" val="1260170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30" tIns="45716" rIns="91430" bIns="45716"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1430" tIns="45716" rIns="91430" bIns="45716" rtlCol="0"/>
          <a:lstStyle>
            <a:lvl1pPr algn="r">
              <a:defRPr sz="1200"/>
            </a:lvl1pPr>
          </a:lstStyle>
          <a:p>
            <a:fld id="{6144B6FB-FB41-44DD-B954-97638E0716BF}" type="datetimeFigureOut">
              <a:rPr lang="en-US" smtClean="0"/>
              <a:pPr/>
              <a:t>11/21/2022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30" tIns="45716" rIns="91430" bIns="45716"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1430" tIns="45716" rIns="91430" bIns="457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30" tIns="45716" rIns="91430" bIns="457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1430" tIns="45716" rIns="91430" bIns="45716" rtlCol="0" anchor="b"/>
          <a:lstStyle>
            <a:lvl1pPr algn="r">
              <a:defRPr sz="1200"/>
            </a:lvl1pPr>
          </a:lstStyle>
          <a:p>
            <a:fld id="{BB787DA5-3FB0-432A-B22A-70E552EBCD28}" type="slidenum">
              <a:rPr lang="en-US" smtClean="0"/>
              <a:pPr/>
              <a:t>‹#›</a:t>
            </a:fld>
            <a:endParaRPr lang="en-US" dirty="0"/>
          </a:p>
        </p:txBody>
      </p:sp>
    </p:spTree>
    <p:extLst>
      <p:ext uri="{BB962C8B-B14F-4D97-AF65-F5344CB8AC3E}">
        <p14:creationId xmlns:p14="http://schemas.microsoft.com/office/powerpoint/2010/main" xmlns="" val="999569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B787DA5-3FB0-432A-B22A-70E552EBCD28}" type="slidenum">
              <a:rPr lang="en-US" smtClean="0"/>
              <a:pPr/>
              <a:t>1</a:t>
            </a:fld>
            <a:endParaRPr lang="en-US" dirty="0"/>
          </a:p>
        </p:txBody>
      </p:sp>
    </p:spTree>
    <p:extLst>
      <p:ext uri="{BB962C8B-B14F-4D97-AF65-F5344CB8AC3E}">
        <p14:creationId xmlns:p14="http://schemas.microsoft.com/office/powerpoint/2010/main" xmlns="" val="2270494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10</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a:solidFill>
                <a:prstClr val="black"/>
              </a:solidFill>
              <a:latin typeface="Calibri"/>
            </a:endParaRPr>
          </a:p>
        </p:txBody>
      </p:sp>
    </p:spTree>
    <p:extLst>
      <p:ext uri="{BB962C8B-B14F-4D97-AF65-F5344CB8AC3E}">
        <p14:creationId xmlns:p14="http://schemas.microsoft.com/office/powerpoint/2010/main" xmlns="" val="3765623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11</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a:solidFill>
                <a:prstClr val="black"/>
              </a:solidFill>
              <a:latin typeface="Calibri"/>
            </a:endParaRPr>
          </a:p>
        </p:txBody>
      </p:sp>
    </p:spTree>
    <p:extLst>
      <p:ext uri="{BB962C8B-B14F-4D97-AF65-F5344CB8AC3E}">
        <p14:creationId xmlns:p14="http://schemas.microsoft.com/office/powerpoint/2010/main" xmlns="" val="206951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12</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a:solidFill>
                <a:prstClr val="black"/>
              </a:solidFill>
              <a:latin typeface="Calibri"/>
            </a:endParaRPr>
          </a:p>
        </p:txBody>
      </p:sp>
    </p:spTree>
    <p:extLst>
      <p:ext uri="{BB962C8B-B14F-4D97-AF65-F5344CB8AC3E}">
        <p14:creationId xmlns:p14="http://schemas.microsoft.com/office/powerpoint/2010/main" xmlns="" val="170892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2</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a:solidFill>
                <a:prstClr val="black"/>
              </a:solidFill>
              <a:latin typeface="Calibri"/>
            </a:endParaRPr>
          </a:p>
        </p:txBody>
      </p:sp>
    </p:spTree>
    <p:extLst>
      <p:ext uri="{BB962C8B-B14F-4D97-AF65-F5344CB8AC3E}">
        <p14:creationId xmlns:p14="http://schemas.microsoft.com/office/powerpoint/2010/main" xmlns="" val="1813517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3</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a:solidFill>
                <a:prstClr val="black"/>
              </a:solidFill>
              <a:latin typeface="Calibri"/>
            </a:endParaRPr>
          </a:p>
        </p:txBody>
      </p:sp>
    </p:spTree>
    <p:extLst>
      <p:ext uri="{BB962C8B-B14F-4D97-AF65-F5344CB8AC3E}">
        <p14:creationId xmlns:p14="http://schemas.microsoft.com/office/powerpoint/2010/main" xmlns="" val="2552821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4</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a:solidFill>
                <a:prstClr val="black"/>
              </a:solidFill>
              <a:latin typeface="Calibri"/>
            </a:endParaRPr>
          </a:p>
        </p:txBody>
      </p:sp>
    </p:spTree>
    <p:extLst>
      <p:ext uri="{BB962C8B-B14F-4D97-AF65-F5344CB8AC3E}">
        <p14:creationId xmlns:p14="http://schemas.microsoft.com/office/powerpoint/2010/main" xmlns="" val="3163209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307" rtl="0" eaLnBrk="1" fontAlgn="auto" latinLnBrk="0" hangingPunct="1">
              <a:lnSpc>
                <a:spcPct val="100000"/>
              </a:lnSpc>
              <a:spcBef>
                <a:spcPts val="0"/>
              </a:spcBef>
              <a:spcAft>
                <a:spcPts val="0"/>
              </a:spcAft>
              <a:buClrTx/>
              <a:buSzTx/>
              <a:buFontTx/>
              <a:buNone/>
              <a:tabLst/>
              <a:defRPr/>
            </a:pPr>
            <a:fld id="{BB787DA5-3FB0-432A-B22A-70E552EBCD28}"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30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Header Placeholder 4"/>
          <p:cNvSpPr>
            <a:spLocks noGrp="1"/>
          </p:cNvSpPr>
          <p:nvPr>
            <p:ph type="hdr" sz="quarter" idx="11"/>
          </p:nvPr>
        </p:nvSpPr>
        <p:spPr/>
        <p:txBody>
          <a:bodyPr/>
          <a:lstStyle/>
          <a:p>
            <a:pPr marL="0" marR="0" lvl="0" indent="0" algn="l" defTabSz="91430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xmlns="" val="732048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6</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a:solidFill>
                <a:prstClr val="black"/>
              </a:solidFill>
              <a:latin typeface="Calibri"/>
            </a:endParaRPr>
          </a:p>
        </p:txBody>
      </p:sp>
    </p:spTree>
    <p:extLst>
      <p:ext uri="{BB962C8B-B14F-4D97-AF65-F5344CB8AC3E}">
        <p14:creationId xmlns:p14="http://schemas.microsoft.com/office/powerpoint/2010/main" xmlns="" val="690896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7</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a:solidFill>
                <a:prstClr val="black"/>
              </a:solidFill>
              <a:latin typeface="Calibri"/>
            </a:endParaRPr>
          </a:p>
        </p:txBody>
      </p:sp>
    </p:spTree>
    <p:extLst>
      <p:ext uri="{BB962C8B-B14F-4D97-AF65-F5344CB8AC3E}">
        <p14:creationId xmlns:p14="http://schemas.microsoft.com/office/powerpoint/2010/main" xmlns="" val="121140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8</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a:solidFill>
                <a:prstClr val="black"/>
              </a:solidFill>
              <a:latin typeface="Calibri"/>
            </a:endParaRPr>
          </a:p>
        </p:txBody>
      </p:sp>
    </p:spTree>
    <p:extLst>
      <p:ext uri="{BB962C8B-B14F-4D97-AF65-F5344CB8AC3E}">
        <p14:creationId xmlns:p14="http://schemas.microsoft.com/office/powerpoint/2010/main" xmlns="" val="2651735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14307">
              <a:defRPr/>
            </a:pPr>
            <a:fld id="{BB787DA5-3FB0-432A-B22A-70E552EBCD28}" type="slidenum">
              <a:rPr lang="en-US">
                <a:solidFill>
                  <a:prstClr val="black"/>
                </a:solidFill>
                <a:latin typeface="Calibri"/>
              </a:rPr>
              <a:pPr defTabSz="914307">
                <a:defRPr/>
              </a:pPr>
              <a:t>9</a:t>
            </a:fld>
            <a:endParaRPr lang="en-US">
              <a:solidFill>
                <a:prstClr val="black"/>
              </a:solidFill>
              <a:latin typeface="Calibri"/>
            </a:endParaRPr>
          </a:p>
        </p:txBody>
      </p:sp>
      <p:sp>
        <p:nvSpPr>
          <p:cNvPr id="5" name="Header Placeholder 4"/>
          <p:cNvSpPr>
            <a:spLocks noGrp="1"/>
          </p:cNvSpPr>
          <p:nvPr>
            <p:ph type="hdr" sz="quarter" idx="11"/>
          </p:nvPr>
        </p:nvSpPr>
        <p:spPr/>
        <p:txBody>
          <a:bodyPr/>
          <a:lstStyle/>
          <a:p>
            <a:pPr defTabSz="914307">
              <a:defRPr/>
            </a:pPr>
            <a:endParaRPr lang="en-US">
              <a:solidFill>
                <a:prstClr val="black"/>
              </a:solidFill>
              <a:latin typeface="Calibri"/>
            </a:endParaRPr>
          </a:p>
        </p:txBody>
      </p:sp>
    </p:spTree>
    <p:extLst>
      <p:ext uri="{BB962C8B-B14F-4D97-AF65-F5344CB8AC3E}">
        <p14:creationId xmlns:p14="http://schemas.microsoft.com/office/powerpoint/2010/main" xmlns="" val="3508606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868144" y="3936455"/>
            <a:ext cx="2808312" cy="576064"/>
          </a:xfrm>
        </p:spPr>
        <p:txBody>
          <a:bodyPr>
            <a:normAutofit/>
          </a:bodyPr>
          <a:lstStyle>
            <a:lvl1pPr marL="0" indent="0" algn="r">
              <a:buNone/>
              <a:defRPr sz="2500" cap="all" baseline="0">
                <a:solidFill>
                  <a:schemeClr val="tx1">
                    <a:lumMod val="65000"/>
                    <a:lumOff val="35000"/>
                  </a:schemeClr>
                </a:solidFill>
                <a:latin typeface="Arial Bold" panose="020B0704020202020204" pitchFamily="34" charset="0"/>
                <a:cs typeface="Arial Bold" panose="020B07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Primary Title</a:t>
            </a:r>
            <a:endParaRPr lang="en-US" dirty="0"/>
          </a:p>
        </p:txBody>
      </p:sp>
      <p:sp>
        <p:nvSpPr>
          <p:cNvPr id="13" name="Title Placeholder 1"/>
          <p:cNvSpPr>
            <a:spLocks noGrp="1"/>
          </p:cNvSpPr>
          <p:nvPr>
            <p:ph type="title" hasCustomPrompt="1"/>
          </p:nvPr>
        </p:nvSpPr>
        <p:spPr>
          <a:xfrm>
            <a:off x="5868144" y="4368503"/>
            <a:ext cx="2808312" cy="360040"/>
          </a:xfrm>
          <a:prstGeom prst="rect">
            <a:avLst/>
          </a:prstGeom>
        </p:spPr>
        <p:txBody>
          <a:bodyPr vert="horz" lIns="91440" tIns="45720" rIns="91440" bIns="45720" rtlCol="0" anchor="ctr">
            <a:normAutofit/>
          </a:bodyPr>
          <a:lstStyle>
            <a:lvl1pPr marL="0" indent="0" algn="r" defTabSz="914400" rtl="0" eaLnBrk="1" latinLnBrk="0" hangingPunct="1">
              <a:spcBef>
                <a:spcPct val="20000"/>
              </a:spcBef>
              <a:buFont typeface="Arial" panose="020B0604020202020204" pitchFamily="34" charset="0"/>
              <a:buNone/>
              <a:defRPr lang="en-US" sz="1500" kern="1200" baseline="0" dirty="0">
                <a:solidFill>
                  <a:schemeClr val="tx1">
                    <a:lumMod val="65000"/>
                    <a:lumOff val="35000"/>
                  </a:schemeClr>
                </a:solidFill>
                <a:latin typeface="Arial" panose="020B0604020202020204" pitchFamily="34" charset="0"/>
                <a:ea typeface="+mn-ea"/>
                <a:cs typeface="Arial" panose="020B0604020202020204" pitchFamily="34" charset="0"/>
              </a:defRPr>
            </a:lvl1pPr>
          </a:lstStyle>
          <a:p>
            <a:r>
              <a:rPr lang="en-GB" dirty="0"/>
              <a:t>Venue:</a:t>
            </a:r>
            <a:endParaRPr lang="en-US" dirty="0"/>
          </a:p>
        </p:txBody>
      </p:sp>
      <p:sp>
        <p:nvSpPr>
          <p:cNvPr id="7" name="Text Placeholder 2"/>
          <p:cNvSpPr>
            <a:spLocks noGrp="1"/>
          </p:cNvSpPr>
          <p:nvPr>
            <p:ph idx="10" hasCustomPrompt="1"/>
          </p:nvPr>
        </p:nvSpPr>
        <p:spPr>
          <a:xfrm>
            <a:off x="5868144" y="4656535"/>
            <a:ext cx="2818656" cy="363487"/>
          </a:xfrm>
          <a:prstGeom prst="rect">
            <a:avLst/>
          </a:prstGeom>
        </p:spPr>
        <p:txBody>
          <a:bodyPr vert="horz" lIns="91440" tIns="45720" rIns="91440" bIns="45720" rtlCol="0">
            <a:normAutofit/>
          </a:bodyPr>
          <a:lstStyle>
            <a:lvl1pPr marL="0" indent="0" algn="r">
              <a:buNone/>
              <a:defRPr sz="1500">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dirty="0"/>
              <a:t>Date: </a:t>
            </a:r>
          </a:p>
        </p:txBody>
      </p:sp>
    </p:spTree>
    <p:extLst>
      <p:ext uri="{BB962C8B-B14F-4D97-AF65-F5344CB8AC3E}">
        <p14:creationId xmlns:p14="http://schemas.microsoft.com/office/powerpoint/2010/main" xmlns="" val="2200575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0" y="1995686"/>
            <a:ext cx="9144000" cy="579511"/>
          </a:xfrm>
        </p:spPr>
        <p:txBody>
          <a:bodyPr>
            <a:normAutofit/>
          </a:bodyPr>
          <a:lstStyle>
            <a:lvl1pPr marL="0" indent="0" algn="ctr">
              <a:buNone/>
              <a:defRPr sz="3000">
                <a:solidFill>
                  <a:schemeClr val="bg1"/>
                </a:solidFill>
                <a:latin typeface="Arial Bold" panose="020B0704020202020204" pitchFamily="34" charset="0"/>
                <a:cs typeface="Arial Bold" panose="020B07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PRIMARY TITLE</a:t>
            </a:r>
          </a:p>
        </p:txBody>
      </p:sp>
      <p:sp>
        <p:nvSpPr>
          <p:cNvPr id="7" name="Content Placeholder 2"/>
          <p:cNvSpPr>
            <a:spLocks noGrp="1"/>
          </p:cNvSpPr>
          <p:nvPr>
            <p:ph idx="10" hasCustomPrompt="1"/>
          </p:nvPr>
        </p:nvSpPr>
        <p:spPr>
          <a:xfrm>
            <a:off x="0" y="2568303"/>
            <a:ext cx="9144000" cy="579511"/>
          </a:xfrm>
        </p:spPr>
        <p:txBody>
          <a:bodyPr>
            <a:normAutofit/>
          </a:bodyPr>
          <a:lstStyle>
            <a:lvl1pPr marL="0" indent="0" algn="ctr">
              <a:buNone/>
              <a:defRPr sz="2500">
                <a:solidFill>
                  <a:schemeClr val="bg1"/>
                </a:solidFill>
                <a:latin typeface="Arial" panose="020B0604020202020204" pitchFamily="34" charset="0"/>
                <a:cs typeface="Arial" panose="020B0604020202020204" pitchFamily="34" charset="0"/>
              </a:defRPr>
            </a:lvl1pPr>
            <a:lvl2pPr>
              <a:defRPr>
                <a:solidFill>
                  <a:schemeClr val="bg1"/>
                </a:solidFill>
                <a:latin typeface="Arial Bold" panose="020B0704020202020204" pitchFamily="34" charset="0"/>
                <a:cs typeface="Arial Bold" panose="020B0704020202020204" pitchFamily="34" charset="0"/>
              </a:defRPr>
            </a:lvl2pPr>
          </a:lstStyle>
          <a:p>
            <a:pPr lvl="0"/>
            <a:r>
              <a:rPr lang="en-US" dirty="0"/>
              <a:t>SECONDARY TITLE</a:t>
            </a:r>
          </a:p>
        </p:txBody>
      </p:sp>
      <p:cxnSp>
        <p:nvCxnSpPr>
          <p:cNvPr id="8" name="Straight Connector 7"/>
          <p:cNvCxnSpPr/>
          <p:nvPr userDrawn="1"/>
        </p:nvCxnSpPr>
        <p:spPr>
          <a:xfrm>
            <a:off x="1835696" y="2571750"/>
            <a:ext cx="5472608" cy="0"/>
          </a:xfrm>
          <a:prstGeom prst="line">
            <a:avLst/>
          </a:prstGeom>
          <a:ln w="19050">
            <a:solidFill>
              <a:schemeClr val="bg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05027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r>
              <a:rPr lang="en-US" dirty="0"/>
              <a:t>01</a:t>
            </a:r>
          </a:p>
        </p:txBody>
      </p:sp>
    </p:spTree>
    <p:extLst>
      <p:ext uri="{BB962C8B-B14F-4D97-AF65-F5344CB8AC3E}">
        <p14:creationId xmlns:p14="http://schemas.microsoft.com/office/powerpoint/2010/main" xmlns="" val="3079930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205979"/>
            <a:ext cx="8229600" cy="421555"/>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buFont typeface="Arial" panose="020B0604020202020204" pitchFamily="34" charset="0"/>
              <a:buNone/>
              <a:defRPr lang="en-US" sz="2500" kern="1200" baseline="0" dirty="0">
                <a:solidFill>
                  <a:schemeClr val="tx1">
                    <a:lumMod val="65000"/>
                    <a:lumOff val="35000"/>
                  </a:schemeClr>
                </a:solidFill>
                <a:latin typeface="Arial Bold" panose="020B0704020202020204" pitchFamily="34" charset="0"/>
                <a:ea typeface="+mn-ea"/>
                <a:cs typeface="Arial Bold" panose="020B0704020202020204" pitchFamily="34" charset="0"/>
              </a:defRPr>
            </a:lvl1pPr>
          </a:lstStyle>
          <a:p>
            <a:r>
              <a:rPr lang="en-US" dirty="0"/>
              <a:t>Headline</a:t>
            </a:r>
          </a:p>
        </p:txBody>
      </p:sp>
      <p:sp>
        <p:nvSpPr>
          <p:cNvPr id="11" name="Content Placeholder 2"/>
          <p:cNvSpPr>
            <a:spLocks noGrp="1"/>
          </p:cNvSpPr>
          <p:nvPr>
            <p:ph sz="half" idx="1" hasCustomPrompt="1"/>
          </p:nvPr>
        </p:nvSpPr>
        <p:spPr>
          <a:xfrm>
            <a:off x="467544" y="771550"/>
            <a:ext cx="8208912" cy="3394472"/>
          </a:xfrm>
        </p:spPr>
        <p:txBody>
          <a:bodyPr>
            <a:normAutofit/>
          </a:bodyPr>
          <a:lstStyle>
            <a:lvl1pPr marL="0" indent="0">
              <a:buNone/>
              <a:defRPr sz="1800" baseline="0">
                <a:solidFill>
                  <a:schemeClr val="tx1">
                    <a:lumMod val="65000"/>
                    <a:lumOff val="35000"/>
                  </a:schemeClr>
                </a:solidFill>
                <a:latin typeface="Arial" panose="020B0604020202020204" pitchFamily="34" charset="0"/>
                <a:cs typeface="Arial" panose="020B0604020202020204" pitchFamily="34" charset="0"/>
              </a:defRPr>
            </a:lvl1pPr>
            <a:lvl2pPr marL="800100" indent="-342900">
              <a:buFont typeface="Arial" panose="020B0604020202020204" pitchFamily="34" charset="0"/>
              <a:buChar char="•"/>
              <a:defRPr sz="1800" baseline="0">
                <a:solidFill>
                  <a:schemeClr val="tx1">
                    <a:lumMod val="65000"/>
                    <a:lumOff val="35000"/>
                  </a:schemeClr>
                </a:solidFill>
                <a:latin typeface="Arial" panose="020B0604020202020204" pitchFamily="34" charset="0"/>
                <a:cs typeface="Arial" panose="020B0604020202020204" pitchFamily="34" charset="0"/>
              </a:defRPr>
            </a:lvl2pPr>
            <a:lvl3pPr marL="1143000" indent="-228600">
              <a:buFont typeface="Courier New" panose="02070309020205020404" pitchFamily="49" charset="0"/>
              <a:buChar char="o"/>
              <a:defRPr sz="1800">
                <a:solidFill>
                  <a:schemeClr val="tx1">
                    <a:lumMod val="65000"/>
                    <a:lumOff val="35000"/>
                  </a:schemeClr>
                </a:solidFill>
                <a:latin typeface="Arial" panose="020B0604020202020204" pitchFamily="34" charset="0"/>
                <a:cs typeface="Arial" panose="020B0604020202020204" pitchFamily="34" charset="0"/>
              </a:defRPr>
            </a:lvl3pPr>
            <a:lvl4pPr>
              <a:defRPr sz="1800"/>
            </a:lvl4pPr>
            <a:lvl5pPr>
              <a:defRPr sz="1800"/>
            </a:lvl5pPr>
            <a:lvl6pPr>
              <a:defRPr sz="1800"/>
            </a:lvl6pPr>
            <a:lvl7pPr>
              <a:defRPr sz="1800"/>
            </a:lvl7pPr>
            <a:lvl8pPr>
              <a:defRPr sz="1800"/>
            </a:lvl8pPr>
            <a:lvl9pPr>
              <a:defRPr sz="1800"/>
            </a:lvl9pPr>
          </a:lstStyle>
          <a:p>
            <a:pPr lvl="0"/>
            <a:r>
              <a:rPr lang="en-US" dirty="0"/>
              <a:t>Insert text here</a:t>
            </a:r>
          </a:p>
          <a:p>
            <a:pPr lvl="1"/>
            <a:r>
              <a:rPr lang="en-US" dirty="0"/>
              <a:t>Bullets here</a:t>
            </a:r>
          </a:p>
          <a:p>
            <a:pPr lvl="2"/>
            <a:r>
              <a:rPr lang="en-US" dirty="0"/>
              <a:t>Secondary bullets here</a:t>
            </a:r>
          </a:p>
        </p:txBody>
      </p:sp>
      <p:sp>
        <p:nvSpPr>
          <p:cNvPr id="19" name="Slide Number Placeholder 18"/>
          <p:cNvSpPr>
            <a:spLocks noGrp="1"/>
          </p:cNvSpPr>
          <p:nvPr>
            <p:ph type="sldNum" sz="quarter" idx="12"/>
          </p:nvPr>
        </p:nvSpPr>
        <p:spPr>
          <a:xfrm>
            <a:off x="8316416" y="4602162"/>
            <a:ext cx="405408" cy="273844"/>
          </a:xfrm>
        </p:spPr>
        <p:txBody>
          <a:bodyPr/>
          <a:lstStyle>
            <a:lvl1pPr>
              <a:defRPr>
                <a:solidFill>
                  <a:schemeClr val="tx1">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01</a:t>
            </a:r>
          </a:p>
        </p:txBody>
      </p:sp>
    </p:spTree>
    <p:extLst>
      <p:ext uri="{BB962C8B-B14F-4D97-AF65-F5344CB8AC3E}">
        <p14:creationId xmlns:p14="http://schemas.microsoft.com/office/powerpoint/2010/main" xmlns="" val="27359145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pPr/>
              <a:t>‹#›</a:t>
            </a:fld>
            <a:endParaRPr lang="en-US" dirty="0"/>
          </a:p>
        </p:txBody>
      </p:sp>
    </p:spTree>
    <p:extLst>
      <p:ext uri="{BB962C8B-B14F-4D97-AF65-F5344CB8AC3E}">
        <p14:creationId xmlns:p14="http://schemas.microsoft.com/office/powerpoint/2010/main" xmlns="" val="1324890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D425C6-35AC-446C-8323-1487728570AC}" type="slidenum">
              <a:rPr lang="en-US" smtClean="0"/>
              <a:pPr/>
              <a:t>‹#›</a:t>
            </a:fld>
            <a:endParaRPr lang="en-US" dirty="0"/>
          </a:p>
        </p:txBody>
      </p:sp>
    </p:spTree>
    <p:extLst>
      <p:ext uri="{BB962C8B-B14F-4D97-AF65-F5344CB8AC3E}">
        <p14:creationId xmlns:p14="http://schemas.microsoft.com/office/powerpoint/2010/main" xmlns="" val="2177707865"/>
      </p:ext>
    </p:extLst>
  </p:cSld>
  <p:clrMap bg1="lt1" tx1="dk1" bg2="lt2" tx2="dk2" accent1="accent1" accent2="accent2" accent3="accent3" accent4="accent4" accent5="accent5" accent6="accent6" hlink="hlink" folHlink="folHlink"/>
  <p:sldLayoutIdLst>
    <p:sldLayoutId id="2147483655"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267745" y="3867894"/>
            <a:ext cx="6624736" cy="1224136"/>
          </a:xfrm>
        </p:spPr>
        <p:txBody>
          <a:bodyPr>
            <a:normAutofit fontScale="92500" lnSpcReduction="10000"/>
          </a:bodyPr>
          <a:lstStyle/>
          <a:p>
            <a:pPr algn="l"/>
            <a:endParaRPr lang="en-ZA" sz="1400" dirty="0"/>
          </a:p>
          <a:p>
            <a:pPr algn="ctr"/>
            <a:r>
              <a:rPr lang="en-US" sz="1200" b="1" dirty="0"/>
              <a:t>MEASURES TAKEN TO ADDRESS THE BACKLOG IN TOURISM OPERATING LICENCES, REVIEW OF SECTION 25 OF THE NATIONAL LAND TRANSPORT ACT  AND UPDATE ON INTERPROVINCIAL OPERATING LICENCES</a:t>
            </a:r>
          </a:p>
          <a:p>
            <a:pPr algn="ctr"/>
            <a:r>
              <a:rPr lang="en-US" sz="1200" b="1" dirty="0"/>
              <a:t>STANDING COMMITTEE ON FINANCE, ECONOMIC OPPORTUNITIES AND TOURISM BRIEFING </a:t>
            </a:r>
          </a:p>
          <a:p>
            <a:pPr algn="ctr"/>
            <a:r>
              <a:rPr lang="en-US" sz="1200" b="1" dirty="0"/>
              <a:t>09 NOVEMBER 2022</a:t>
            </a:r>
          </a:p>
          <a:p>
            <a:pPr algn="l"/>
            <a:endParaRPr lang="en-US" sz="1400" dirty="0"/>
          </a:p>
        </p:txBody>
      </p:sp>
    </p:spTree>
    <p:extLst>
      <p:ext uri="{BB962C8B-B14F-4D97-AF65-F5344CB8AC3E}">
        <p14:creationId xmlns:p14="http://schemas.microsoft.com/office/powerpoint/2010/main" xmlns="" val="59814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421555"/>
          </a:xfrm>
        </p:spPr>
        <p:txBody>
          <a:bodyPr>
            <a:noAutofit/>
          </a:bodyPr>
          <a:lstStyle/>
          <a:p>
            <a:pPr algn="ctr"/>
            <a:r>
              <a:rPr lang="en-US" sz="2800" dirty="0"/>
              <a:t>SECTION 26 OF THE NLTA </a:t>
            </a:r>
          </a:p>
        </p:txBody>
      </p:sp>
      <p:sp>
        <p:nvSpPr>
          <p:cNvPr id="3" name="Content Placeholder 2"/>
          <p:cNvSpPr>
            <a:spLocks noGrp="1"/>
          </p:cNvSpPr>
          <p:nvPr>
            <p:ph sz="half" idx="1"/>
          </p:nvPr>
        </p:nvSpPr>
        <p:spPr>
          <a:xfrm>
            <a:off x="287524" y="891778"/>
            <a:ext cx="8568952" cy="3624187"/>
          </a:xfrm>
        </p:spPr>
        <p:txBody>
          <a:bodyPr>
            <a:noAutofit/>
          </a:bodyPr>
          <a:lstStyle/>
          <a:p>
            <a:pPr marL="342900" indent="-342900" algn="just">
              <a:buFont typeface="Wingdings" panose="05000000000000000000" pitchFamily="2" charset="2"/>
              <a:buChar char="q"/>
            </a:pPr>
            <a:r>
              <a:rPr lang="en-US" sz="2000" dirty="0"/>
              <a:t>Section 26 of the NLTA provides for agreements between Regulatory entities to allow them to undertake the functions of another relating to </a:t>
            </a:r>
            <a:r>
              <a:rPr lang="en-ZA" sz="2000" dirty="0"/>
              <a:t>receiving and considering applications concerning operating licences, either temporarily or permanently.</a:t>
            </a:r>
          </a:p>
          <a:p>
            <a:pPr marL="342900" indent="-342900" algn="just">
              <a:buFont typeface="Wingdings" panose="05000000000000000000" pitchFamily="2" charset="2"/>
              <a:buChar char="q"/>
            </a:pPr>
            <a:r>
              <a:rPr lang="en-ZA" sz="2000" dirty="0"/>
              <a:t>MoUs were signed between </a:t>
            </a:r>
            <a:r>
              <a:rPr lang="en-US" sz="2000" dirty="0"/>
              <a:t>01 April 2015 to 31 March 2017.</a:t>
            </a:r>
          </a:p>
          <a:p>
            <a:pPr marL="342900" indent="-342900" algn="just">
              <a:buFont typeface="Wingdings" panose="05000000000000000000" pitchFamily="2" charset="2"/>
              <a:buChar char="q"/>
            </a:pPr>
            <a:r>
              <a:rPr lang="en-US" sz="2000" dirty="0"/>
              <a:t>The purpose of the were to allow PREs to receive applications on behalf of NPTR, check applications for completeness and if satisfied forward applications to the NPTR.</a:t>
            </a:r>
          </a:p>
          <a:p>
            <a:pPr marL="342900" indent="-342900" algn="just">
              <a:buFont typeface="Wingdings" panose="05000000000000000000" pitchFamily="2" charset="2"/>
              <a:buChar char="q"/>
            </a:pPr>
            <a:r>
              <a:rPr lang="en-GB" sz="2000" dirty="0"/>
              <a:t>The NPTR will be engaging with PREs to discuss and agree on the need for new agreements</a:t>
            </a:r>
          </a:p>
          <a:p>
            <a:pPr marL="342900" indent="-342900" algn="just">
              <a:buFont typeface="Wingdings" panose="05000000000000000000" pitchFamily="2" charset="2"/>
              <a:buChar char="q"/>
            </a:pPr>
            <a:endParaRPr lang="en-GB" sz="2000" dirty="0"/>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algn="just"/>
            <a:endParaRPr lang="en-US" sz="2400" dirty="0"/>
          </a:p>
          <a:p>
            <a:pPr algn="just"/>
            <a:endParaRPr lang="en-US" sz="1600" dirty="0"/>
          </a:p>
          <a:p>
            <a:pPr marL="342900" indent="-342900" algn="just">
              <a:buAutoNum type="arabicPeriod"/>
            </a:pPr>
            <a:endParaRPr lang="en-US" sz="1600" dirty="0"/>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3618B91D-E8C1-4F19-9A73-1F88EDBF0C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2496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189082"/>
            <a:ext cx="6624736" cy="421555"/>
          </a:xfrm>
        </p:spPr>
        <p:txBody>
          <a:bodyPr>
            <a:noAutofit/>
          </a:bodyPr>
          <a:lstStyle/>
          <a:p>
            <a:pPr algn="ctr"/>
            <a:r>
              <a:rPr lang="en-US" sz="2800" dirty="0"/>
              <a:t>UPDATE ON INTERPROVINCIAL OLs </a:t>
            </a:r>
          </a:p>
        </p:txBody>
      </p:sp>
      <p:sp>
        <p:nvSpPr>
          <p:cNvPr id="3" name="Content Placeholder 2"/>
          <p:cNvSpPr>
            <a:spLocks noGrp="1"/>
          </p:cNvSpPr>
          <p:nvPr>
            <p:ph sz="half" idx="1"/>
          </p:nvPr>
        </p:nvSpPr>
        <p:spPr>
          <a:xfrm>
            <a:off x="287524" y="891779"/>
            <a:ext cx="8568952" cy="3528392"/>
          </a:xfrm>
        </p:spPr>
        <p:txBody>
          <a:bodyPr>
            <a:noAutofit/>
          </a:bodyPr>
          <a:lstStyle/>
          <a:p>
            <a:pPr marL="342900" indent="-342900" algn="just">
              <a:buFont typeface="Wingdings" panose="05000000000000000000" pitchFamily="2" charset="2"/>
              <a:buChar char="q"/>
            </a:pPr>
            <a:r>
              <a:rPr lang="en-US" sz="2000" dirty="0"/>
              <a:t>Inter provincial service refers to public transport service operated between two or more provinces.</a:t>
            </a:r>
          </a:p>
          <a:p>
            <a:pPr algn="just"/>
            <a:endParaRPr lang="en-US" sz="2000" dirty="0"/>
          </a:p>
          <a:p>
            <a:pPr marL="342900" indent="-342900" algn="just">
              <a:buFont typeface="Wingdings" panose="05000000000000000000" pitchFamily="2" charset="2"/>
              <a:buChar char="q"/>
            </a:pPr>
            <a:r>
              <a:rPr lang="en-US" sz="2000" dirty="0"/>
              <a:t>Tour operators may apply for an authority that allows them to 	operate within one province or within the borders of South Africa.</a:t>
            </a:r>
          </a:p>
          <a:p>
            <a:pPr algn="just"/>
            <a:endParaRPr lang="en-ZA" sz="2000" dirty="0"/>
          </a:p>
          <a:p>
            <a:pPr marL="342900" indent="-342900" algn="just">
              <a:buFont typeface="Wingdings" panose="05000000000000000000" pitchFamily="2" charset="2"/>
              <a:buChar char="q"/>
            </a:pPr>
            <a:r>
              <a:rPr lang="en-US" sz="2000" dirty="0"/>
              <a:t>It has long been established that most of the applications for operating licenses of tourist transport services received by the NPTR are from the Western Cape province and comprise of both intra and interprovincial services. </a:t>
            </a:r>
            <a:endParaRPr lang="en-GB" sz="2000" dirty="0"/>
          </a:p>
          <a:p>
            <a:pPr marL="342900" indent="-342900" algn="just">
              <a:buFont typeface="Wingdings" panose="05000000000000000000" pitchFamily="2" charset="2"/>
              <a:buChar char="q"/>
            </a:pPr>
            <a:endParaRPr lang="en-GB" sz="2000" dirty="0"/>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algn="just"/>
            <a:endParaRPr lang="en-US" sz="2400" dirty="0"/>
          </a:p>
          <a:p>
            <a:pPr algn="just"/>
            <a:endParaRPr lang="en-US" sz="1600" dirty="0"/>
          </a:p>
          <a:p>
            <a:pPr marL="342900" indent="-342900" algn="just">
              <a:buAutoNum type="arabicPeriod"/>
            </a:pPr>
            <a:endParaRPr lang="en-US" sz="1600" dirty="0"/>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3618B91D-E8C1-4F19-9A73-1F88EDBF0C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36512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97371"/>
            <a:ext cx="6491064" cy="421555"/>
          </a:xfrm>
        </p:spPr>
        <p:txBody>
          <a:bodyPr>
            <a:noAutofit/>
          </a:bodyPr>
          <a:lstStyle/>
          <a:p>
            <a:pPr algn="ctr"/>
            <a:r>
              <a:rPr lang="en-US" sz="2800" dirty="0"/>
              <a:t>CONCLUSION</a:t>
            </a:r>
          </a:p>
        </p:txBody>
      </p:sp>
      <p:sp>
        <p:nvSpPr>
          <p:cNvPr id="3" name="Content Placeholder 2"/>
          <p:cNvSpPr>
            <a:spLocks noGrp="1"/>
          </p:cNvSpPr>
          <p:nvPr>
            <p:ph sz="half" idx="1"/>
          </p:nvPr>
        </p:nvSpPr>
        <p:spPr>
          <a:xfrm>
            <a:off x="251520" y="807554"/>
            <a:ext cx="8568952" cy="3528392"/>
          </a:xfrm>
        </p:spPr>
        <p:txBody>
          <a:bodyPr>
            <a:noAutofit/>
          </a:bodyPr>
          <a:lstStyle/>
          <a:p>
            <a:pPr algn="just"/>
            <a:endParaRPr lang="en-GB" sz="2000" dirty="0"/>
          </a:p>
          <a:p>
            <a:pPr marL="342900" indent="-342900" algn="just">
              <a:buFont typeface="Wingdings" panose="05000000000000000000" pitchFamily="2" charset="2"/>
              <a:buChar char="q"/>
            </a:pPr>
            <a:r>
              <a:rPr lang="en-GB" sz="2000" dirty="0"/>
              <a:t>Finalization of the National Land Transport Amendment Bill by Parliament will go a long way towards having a permanent NPTR Committee</a:t>
            </a:r>
          </a:p>
          <a:p>
            <a:pPr marL="342900" indent="-342900" algn="just">
              <a:buFont typeface="Wingdings" panose="05000000000000000000" pitchFamily="2" charset="2"/>
              <a:buChar char="q"/>
            </a:pPr>
            <a:endParaRPr lang="en-US" sz="2000" dirty="0"/>
          </a:p>
          <a:p>
            <a:pPr marL="342900" indent="-342900" algn="just">
              <a:buFont typeface="Wingdings" panose="05000000000000000000" pitchFamily="2" charset="2"/>
              <a:buChar char="q"/>
            </a:pPr>
            <a:r>
              <a:rPr lang="en-GB" sz="2000" dirty="0"/>
              <a:t>Continuous engagements with the stakeholders, industry representatives and government departments is being prioritized</a:t>
            </a:r>
          </a:p>
          <a:p>
            <a:pPr algn="just"/>
            <a:endParaRPr lang="en-US" sz="1000" dirty="0"/>
          </a:p>
          <a:p>
            <a:pPr algn="just"/>
            <a:endParaRPr lang="en-US" sz="1600" dirty="0"/>
          </a:p>
          <a:p>
            <a:pPr marL="342900" indent="-342900" algn="just">
              <a:buAutoNum type="arabicPeriod"/>
            </a:pPr>
            <a:endParaRPr lang="en-US" sz="1600" dirty="0"/>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3618B91D-E8C1-4F19-9A73-1F88EDBF0C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7255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7544" y="771550"/>
            <a:ext cx="8208912" cy="2880320"/>
          </a:xfrm>
        </p:spPr>
        <p:txBody>
          <a:bodyPr>
            <a:normAutofit/>
          </a:bodyPr>
          <a:lstStyle/>
          <a:p>
            <a:endParaRPr lang="en-ZA" dirty="0"/>
          </a:p>
          <a:p>
            <a:endParaRPr lang="en-ZA" dirty="0"/>
          </a:p>
          <a:p>
            <a:endParaRPr lang="en-ZA" dirty="0"/>
          </a:p>
          <a:p>
            <a:r>
              <a:rPr lang="en-ZA" dirty="0"/>
              <a:t>		</a:t>
            </a:r>
            <a:r>
              <a:rPr lang="en-ZA" sz="4400" b="1" dirty="0"/>
              <a:t>   </a:t>
            </a:r>
            <a:r>
              <a:rPr lang="en-ZA" sz="4400" b="1" dirty="0">
                <a:latin typeface="Arial Black" panose="020B0A04020102020204" pitchFamily="34" charset="0"/>
              </a:rPr>
              <a:t>Thank You!</a:t>
            </a:r>
            <a:r>
              <a:rPr lang="en-ZA" sz="4400" b="1" dirty="0"/>
              <a:t>	</a:t>
            </a:r>
            <a:endParaRPr lang="en-US" sz="4400" b="1" dirty="0"/>
          </a:p>
        </p:txBody>
      </p:sp>
      <p:sp>
        <p:nvSpPr>
          <p:cNvPr id="2" name="TextBox 1">
            <a:extLst>
              <a:ext uri="{FF2B5EF4-FFF2-40B4-BE49-F238E27FC236}">
                <a16:creationId xmlns:a16="http://schemas.microsoft.com/office/drawing/2014/main" xmlns="" id="{FE0B56EE-3D12-4714-805C-2A324C7E6DD3}"/>
              </a:ext>
            </a:extLst>
          </p:cNvPr>
          <p:cNvSpPr txBox="1"/>
          <p:nvPr/>
        </p:nvSpPr>
        <p:spPr>
          <a:xfrm>
            <a:off x="6660232" y="4602162"/>
            <a:ext cx="2160240" cy="276999"/>
          </a:xfrm>
          <a:prstGeom prst="rect">
            <a:avLst/>
          </a:prstGeom>
          <a:noFill/>
        </p:spPr>
        <p:txBody>
          <a:bodyPr wrap="square" rtlCol="0">
            <a:spAutoFit/>
          </a:bodyPr>
          <a:lstStyle/>
          <a:p>
            <a:pPr algn="r"/>
            <a:r>
              <a:rPr lang="en-ZA" sz="1200" i="1" dirty="0"/>
              <a:t>13</a:t>
            </a:r>
          </a:p>
        </p:txBody>
      </p:sp>
    </p:spTree>
    <p:extLst>
      <p:ext uri="{BB962C8B-B14F-4D97-AF65-F5344CB8AC3E}">
        <p14:creationId xmlns:p14="http://schemas.microsoft.com/office/powerpoint/2010/main" xmlns="" val="2702838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CONTENTS</a:t>
            </a:r>
          </a:p>
        </p:txBody>
      </p:sp>
      <p:sp>
        <p:nvSpPr>
          <p:cNvPr id="3" name="Content Placeholder 2"/>
          <p:cNvSpPr>
            <a:spLocks noGrp="1"/>
          </p:cNvSpPr>
          <p:nvPr>
            <p:ph sz="half" idx="1"/>
          </p:nvPr>
        </p:nvSpPr>
        <p:spPr>
          <a:xfrm>
            <a:off x="395536" y="891779"/>
            <a:ext cx="8208912" cy="3528392"/>
          </a:xfrm>
        </p:spPr>
        <p:txBody>
          <a:bodyPr>
            <a:noAutofit/>
          </a:bodyPr>
          <a:lstStyle/>
          <a:p>
            <a:pPr marL="342900" indent="-342900" algn="just">
              <a:buAutoNum type="arabicPeriod"/>
            </a:pPr>
            <a:r>
              <a:rPr lang="en-US" sz="2400" dirty="0"/>
              <a:t>Background</a:t>
            </a:r>
          </a:p>
          <a:p>
            <a:pPr marL="342900" indent="-342900" algn="just">
              <a:buAutoNum type="arabicPeriod"/>
            </a:pPr>
            <a:r>
              <a:rPr lang="en-US" sz="2400" dirty="0"/>
              <a:t>Challenges</a:t>
            </a:r>
          </a:p>
          <a:p>
            <a:pPr marL="342900" indent="-342900" algn="just">
              <a:buAutoNum type="arabicPeriod"/>
            </a:pPr>
            <a:r>
              <a:rPr lang="en-US" sz="2400" dirty="0"/>
              <a:t>Interim Mechanisms</a:t>
            </a:r>
          </a:p>
          <a:p>
            <a:pPr marL="342900" indent="-342900" algn="just">
              <a:buAutoNum type="arabicPeriod"/>
            </a:pPr>
            <a:r>
              <a:rPr lang="en-US" sz="2400" dirty="0"/>
              <a:t>Progress</a:t>
            </a:r>
          </a:p>
          <a:p>
            <a:pPr marL="342900" indent="-342900" algn="just">
              <a:buAutoNum type="arabicPeriod"/>
            </a:pPr>
            <a:r>
              <a:rPr lang="en-US" sz="2400" dirty="0"/>
              <a:t>Recent Developments</a:t>
            </a:r>
          </a:p>
          <a:p>
            <a:pPr marL="342900" indent="-342900" algn="just">
              <a:buAutoNum type="arabicPeriod"/>
            </a:pPr>
            <a:r>
              <a:rPr lang="en-US" sz="2400" dirty="0">
                <a:solidFill>
                  <a:schemeClr val="tx1"/>
                </a:solidFill>
              </a:rPr>
              <a:t>Amendment of section 25 of the NLTA</a:t>
            </a:r>
          </a:p>
          <a:p>
            <a:pPr marL="342900" indent="-342900" algn="just">
              <a:buAutoNum type="arabicPeriod"/>
            </a:pPr>
            <a:r>
              <a:rPr lang="en-US" sz="2400" dirty="0">
                <a:solidFill>
                  <a:schemeClr val="tx1"/>
                </a:solidFill>
              </a:rPr>
              <a:t>Update on Interprovincial Operating </a:t>
            </a:r>
            <a:r>
              <a:rPr lang="en-US" sz="2400" dirty="0" err="1">
                <a:solidFill>
                  <a:schemeClr val="tx1"/>
                </a:solidFill>
              </a:rPr>
              <a:t>Licences</a:t>
            </a:r>
            <a:endParaRPr lang="en-US" sz="2400" dirty="0">
              <a:solidFill>
                <a:schemeClr val="tx1"/>
              </a:solidFill>
            </a:endParaRPr>
          </a:p>
          <a:p>
            <a:pPr marL="342900" indent="-342900" algn="just">
              <a:buAutoNum type="arabicPeriod"/>
            </a:pPr>
            <a:r>
              <a:rPr lang="en-US" sz="2400" dirty="0"/>
              <a:t>Conclusion</a:t>
            </a:r>
          </a:p>
          <a:p>
            <a:pPr algn="just"/>
            <a:endParaRPr lang="en-US" sz="1600" dirty="0"/>
          </a:p>
          <a:p>
            <a:pPr marL="342900" indent="-342900" algn="just">
              <a:buAutoNum type="arabicPeriod"/>
            </a:pPr>
            <a:endParaRPr lang="en-US" sz="1600" dirty="0"/>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793B4310-5F3C-4AFF-B4D2-C1625DAD8947}"/>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685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BACKGROUND</a:t>
            </a:r>
          </a:p>
        </p:txBody>
      </p:sp>
      <p:sp>
        <p:nvSpPr>
          <p:cNvPr id="3" name="Content Placeholder 2"/>
          <p:cNvSpPr>
            <a:spLocks noGrp="1"/>
          </p:cNvSpPr>
          <p:nvPr>
            <p:ph sz="half" idx="1"/>
          </p:nvPr>
        </p:nvSpPr>
        <p:spPr>
          <a:xfrm>
            <a:off x="251520" y="807554"/>
            <a:ext cx="8568952" cy="3528392"/>
          </a:xfrm>
        </p:spPr>
        <p:txBody>
          <a:bodyPr>
            <a:noAutofit/>
          </a:bodyPr>
          <a:lstStyle/>
          <a:p>
            <a:pPr marL="342900" indent="-342900" algn="just">
              <a:buFont typeface="Wingdings" panose="05000000000000000000" pitchFamily="2" charset="2"/>
              <a:buChar char="q"/>
            </a:pPr>
            <a:r>
              <a:rPr lang="en-GB" sz="2000" dirty="0"/>
              <a:t>The National Public Transport Regulator(NPTR) is a statutory body established </a:t>
            </a:r>
            <a:r>
              <a:rPr lang="en-GB" sz="2000" dirty="0" err="1"/>
              <a:t>ito</a:t>
            </a:r>
            <a:r>
              <a:rPr lang="en-GB" sz="2000" dirty="0"/>
              <a:t> section 20(1) of the National Land Transport Act, Act 05 of 2009 (NLTA)</a:t>
            </a:r>
          </a:p>
          <a:p>
            <a:pPr marL="342900" indent="-342900" algn="just">
              <a:buFont typeface="Wingdings" panose="05000000000000000000" pitchFamily="2" charset="2"/>
              <a:buChar char="q"/>
            </a:pPr>
            <a:endParaRPr lang="en-US" sz="1000" dirty="0"/>
          </a:p>
          <a:p>
            <a:pPr marL="342900" indent="-342900" algn="just">
              <a:buFont typeface="Wingdings" panose="05000000000000000000" pitchFamily="2" charset="2"/>
              <a:buChar char="q"/>
            </a:pPr>
            <a:r>
              <a:rPr lang="en-GB" sz="2000" dirty="0"/>
              <a:t>NPTR was operationalized by the Minister </a:t>
            </a:r>
            <a:r>
              <a:rPr lang="en-GB" sz="2000" dirty="0" err="1"/>
              <a:t>wef</a:t>
            </a:r>
            <a:r>
              <a:rPr lang="en-GB" sz="2000" dirty="0"/>
              <a:t> 29 July 2016</a:t>
            </a:r>
          </a:p>
          <a:p>
            <a:pPr marL="342900" indent="-342900" algn="just">
              <a:buFont typeface="Wingdings" panose="05000000000000000000" pitchFamily="2" charset="2"/>
              <a:buChar char="q"/>
            </a:pPr>
            <a:endParaRPr lang="en-US" sz="1000" dirty="0"/>
          </a:p>
          <a:p>
            <a:pPr marL="342900" indent="-342900" algn="just">
              <a:buFont typeface="Wingdings" panose="05000000000000000000" pitchFamily="2" charset="2"/>
              <a:buChar char="q"/>
            </a:pPr>
            <a:r>
              <a:rPr lang="en-GB" sz="2000" dirty="0"/>
              <a:t>NPTR only undertakes the function to receive and decide on applications for OLs of tourist transport services and accreditation of tourist transport operators</a:t>
            </a:r>
          </a:p>
          <a:p>
            <a:pPr marL="342900" indent="-342900" algn="just">
              <a:buFont typeface="Wingdings" panose="05000000000000000000" pitchFamily="2" charset="2"/>
              <a:buChar char="q"/>
            </a:pPr>
            <a:endParaRPr lang="en-GB" sz="1000" dirty="0"/>
          </a:p>
          <a:p>
            <a:pPr marL="342900" indent="-342900" algn="just">
              <a:buFont typeface="Wingdings" panose="05000000000000000000" pitchFamily="2" charset="2"/>
              <a:buChar char="q"/>
            </a:pPr>
            <a:r>
              <a:rPr lang="en-GB" sz="2000" dirty="0"/>
              <a:t>Other functions  of NPTR allocated by the NLTA will be done later stage</a:t>
            </a:r>
          </a:p>
          <a:p>
            <a:pPr algn="just"/>
            <a:endParaRPr lang="en-US" sz="1600" dirty="0"/>
          </a:p>
          <a:p>
            <a:pPr marL="342900" indent="-342900" algn="just">
              <a:buAutoNum type="arabicPeriod"/>
            </a:pPr>
            <a:endParaRPr lang="en-US" sz="1600" dirty="0"/>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3618B91D-E8C1-4F19-9A73-1F88EDBF0C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3667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CHALLENGES</a:t>
            </a:r>
          </a:p>
        </p:txBody>
      </p:sp>
      <p:sp>
        <p:nvSpPr>
          <p:cNvPr id="3" name="Content Placeholder 2"/>
          <p:cNvSpPr>
            <a:spLocks noGrp="1"/>
          </p:cNvSpPr>
          <p:nvPr>
            <p:ph sz="half" idx="1"/>
          </p:nvPr>
        </p:nvSpPr>
        <p:spPr>
          <a:xfrm>
            <a:off x="251520" y="891779"/>
            <a:ext cx="8568952" cy="3528392"/>
          </a:xfrm>
        </p:spPr>
        <p:txBody>
          <a:bodyPr>
            <a:noAutofit/>
          </a:bodyPr>
          <a:lstStyle/>
          <a:p>
            <a:pPr marL="342900" indent="-342900" algn="just">
              <a:buFont typeface="Wingdings" panose="05000000000000000000" pitchFamily="2" charset="2"/>
              <a:buChar char="q"/>
            </a:pPr>
            <a:r>
              <a:rPr lang="en-US" sz="2400" dirty="0"/>
              <a:t>Delays in the issuing of tourism transport operating </a:t>
            </a:r>
            <a:r>
              <a:rPr lang="en-US" sz="2400" dirty="0" err="1"/>
              <a:t>licences</a:t>
            </a:r>
            <a:r>
              <a:rPr lang="en-US" sz="2400" dirty="0"/>
              <a:t> (OLs) &amp; accreditation certificates</a:t>
            </a:r>
          </a:p>
          <a:p>
            <a:pPr marL="342900" indent="-342900" algn="just">
              <a:buFont typeface="Wingdings" panose="05000000000000000000" pitchFamily="2" charset="2"/>
              <a:buChar char="q"/>
            </a:pPr>
            <a:endParaRPr lang="en-US" sz="1000" dirty="0"/>
          </a:p>
          <a:p>
            <a:pPr marL="342900" indent="-342900" algn="just">
              <a:buFont typeface="Wingdings" panose="05000000000000000000" pitchFamily="2" charset="2"/>
              <a:buChar char="q"/>
            </a:pPr>
            <a:r>
              <a:rPr lang="en-US" sz="2400" dirty="0"/>
              <a:t>Pro-longed absence of the NPTR Committee = more delays and backlog of applications</a:t>
            </a:r>
          </a:p>
          <a:p>
            <a:pPr marL="342900" indent="-342900" algn="just">
              <a:buFont typeface="Wingdings" panose="05000000000000000000" pitchFamily="2" charset="2"/>
              <a:buChar char="q"/>
            </a:pPr>
            <a:endParaRPr lang="en-US" sz="1000" dirty="0"/>
          </a:p>
          <a:p>
            <a:pPr marL="342900" indent="-342900" algn="just">
              <a:buFont typeface="Wingdings" panose="05000000000000000000" pitchFamily="2" charset="2"/>
              <a:buChar char="q"/>
            </a:pPr>
            <a:r>
              <a:rPr lang="en-US" sz="2400" dirty="0"/>
              <a:t>Lack of coherent and functional information system</a:t>
            </a:r>
          </a:p>
          <a:p>
            <a:pPr algn="just"/>
            <a:endParaRPr lang="en-US" sz="2400" dirty="0"/>
          </a:p>
          <a:p>
            <a:pPr marL="342900" indent="-342900" algn="just">
              <a:buFont typeface="Wingdings" panose="05000000000000000000" pitchFamily="2" charset="2"/>
              <a:buChar char="q"/>
            </a:pPr>
            <a:r>
              <a:rPr lang="en-US" sz="2400" dirty="0"/>
              <a:t>Interpretation of the NLTA</a:t>
            </a:r>
          </a:p>
          <a:p>
            <a:pPr marL="342900" indent="-342900" algn="just">
              <a:buFont typeface="Wingdings" panose="05000000000000000000" pitchFamily="2" charset="2"/>
              <a:buChar char="q"/>
            </a:pPr>
            <a:endParaRPr lang="en-US" sz="2400" dirty="0"/>
          </a:p>
          <a:p>
            <a:pPr marL="342900" indent="-342900" algn="just">
              <a:buFont typeface="Wingdings" panose="05000000000000000000" pitchFamily="2" charset="2"/>
              <a:buChar char="q"/>
            </a:pPr>
            <a:endParaRPr lang="en-US" sz="1000" dirty="0"/>
          </a:p>
          <a:p>
            <a:pPr algn="just"/>
            <a:endParaRPr lang="en-US" sz="1600" dirty="0"/>
          </a:p>
          <a:p>
            <a:pPr algn="just"/>
            <a:endParaRPr lang="en-US" sz="1600" dirty="0"/>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3618B91D-E8C1-4F19-9A73-1F88EDBF0C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8509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178131"/>
            <a:ext cx="6932904" cy="421555"/>
          </a:xfrm>
        </p:spPr>
        <p:txBody>
          <a:bodyPr>
            <a:noAutofit/>
          </a:bodyPr>
          <a:lstStyle/>
          <a:p>
            <a:pPr algn="ctr"/>
            <a:r>
              <a:rPr lang="en-US" sz="2400" dirty="0"/>
              <a:t>INTERIM MECHANISMS</a:t>
            </a:r>
          </a:p>
        </p:txBody>
      </p:sp>
      <p:sp>
        <p:nvSpPr>
          <p:cNvPr id="3" name="Content Placeholder 2"/>
          <p:cNvSpPr>
            <a:spLocks noGrp="1"/>
          </p:cNvSpPr>
          <p:nvPr>
            <p:ph sz="half" idx="1"/>
          </p:nvPr>
        </p:nvSpPr>
        <p:spPr>
          <a:xfrm>
            <a:off x="251520" y="891779"/>
            <a:ext cx="8568952" cy="3528392"/>
          </a:xfrm>
        </p:spPr>
        <p:txBody>
          <a:bodyPr>
            <a:noAutofit/>
          </a:bodyPr>
          <a:lstStyle/>
          <a:p>
            <a:pPr marL="342900" indent="-342900" algn="just">
              <a:buFont typeface="Wingdings" panose="05000000000000000000" pitchFamily="2" charset="2"/>
              <a:buChar char="q"/>
            </a:pPr>
            <a:r>
              <a:rPr lang="en-US" sz="2400" dirty="0"/>
              <a:t>Moratorium to extend validity period of expired OLs. </a:t>
            </a:r>
          </a:p>
          <a:p>
            <a:pPr marL="342900" indent="-342900" algn="just">
              <a:buFont typeface="Wingdings" panose="05000000000000000000" pitchFamily="2" charset="2"/>
              <a:buChar char="q"/>
            </a:pPr>
            <a:endParaRPr lang="en-US" sz="1000" dirty="0"/>
          </a:p>
          <a:p>
            <a:pPr marL="342900" indent="-342900" algn="just">
              <a:buFont typeface="Wingdings" panose="05000000000000000000" pitchFamily="2" charset="2"/>
              <a:buChar char="q"/>
            </a:pPr>
            <a:r>
              <a:rPr lang="en-US" sz="2400" dirty="0"/>
              <a:t>Cancellation of prohibiting words on renewal receipts</a:t>
            </a:r>
          </a:p>
          <a:p>
            <a:pPr marL="342900" indent="-342900" algn="just">
              <a:buFont typeface="Wingdings" panose="05000000000000000000" pitchFamily="2" charset="2"/>
              <a:buChar char="q"/>
            </a:pPr>
            <a:endParaRPr lang="en-US" sz="1000" dirty="0"/>
          </a:p>
          <a:p>
            <a:pPr marL="342900" indent="-342900" algn="just">
              <a:buFont typeface="Wingdings" panose="05000000000000000000" pitchFamily="2" charset="2"/>
              <a:buChar char="q"/>
            </a:pPr>
            <a:r>
              <a:rPr lang="en-US" sz="2400" dirty="0"/>
              <a:t>Letter to override prohibiting words on renewal receipts</a:t>
            </a:r>
          </a:p>
          <a:p>
            <a:pPr marL="342900" indent="-342900" algn="just">
              <a:buFont typeface="Wingdings" panose="05000000000000000000" pitchFamily="2" charset="2"/>
              <a:buChar char="q"/>
            </a:pPr>
            <a:endParaRPr lang="en-US" sz="1000" dirty="0"/>
          </a:p>
          <a:p>
            <a:pPr marL="342900" indent="-342900" algn="just">
              <a:buFont typeface="Wingdings" panose="05000000000000000000" pitchFamily="2" charset="2"/>
              <a:buChar char="q"/>
            </a:pPr>
            <a:r>
              <a:rPr lang="en-US" sz="2400" dirty="0"/>
              <a:t>Review the requirements to lodge applications</a:t>
            </a:r>
          </a:p>
          <a:p>
            <a:pPr marL="342900" indent="-342900" algn="just">
              <a:buFont typeface="Wingdings" panose="05000000000000000000" pitchFamily="2" charset="2"/>
              <a:buChar char="q"/>
            </a:pPr>
            <a:endParaRPr lang="en-US" sz="1000" dirty="0"/>
          </a:p>
          <a:p>
            <a:pPr marL="342900" indent="-342900" algn="just">
              <a:buFont typeface="Wingdings" panose="05000000000000000000" pitchFamily="2" charset="2"/>
              <a:buChar char="q"/>
            </a:pPr>
            <a:r>
              <a:rPr lang="en-US" sz="2400" dirty="0"/>
              <a:t>Enable online applications</a:t>
            </a:r>
          </a:p>
          <a:p>
            <a:pPr marL="342900" indent="-342900" algn="just">
              <a:buFont typeface="Wingdings" panose="05000000000000000000" pitchFamily="2" charset="2"/>
              <a:buChar char="q"/>
            </a:pPr>
            <a:endParaRPr lang="en-US" sz="2400" dirty="0"/>
          </a:p>
          <a:p>
            <a:pPr algn="just"/>
            <a:endParaRPr lang="en-US" sz="2400" dirty="0"/>
          </a:p>
          <a:p>
            <a:pPr marL="342900" indent="-342900" algn="just">
              <a:buFont typeface="Wingdings" panose="05000000000000000000" pitchFamily="2" charset="2"/>
              <a:buChar char="q"/>
            </a:pPr>
            <a:endParaRPr lang="en-US" sz="2400" dirty="0"/>
          </a:p>
          <a:p>
            <a:pPr marL="342900" indent="-342900" algn="just">
              <a:buFont typeface="Wingdings" panose="05000000000000000000" pitchFamily="2" charset="2"/>
              <a:buChar char="q"/>
            </a:pPr>
            <a:endParaRPr lang="en-US" sz="2400" dirty="0"/>
          </a:p>
          <a:p>
            <a:pPr algn="just"/>
            <a:endParaRPr lang="en-US" sz="2400" dirty="0"/>
          </a:p>
          <a:p>
            <a:pPr marL="342900" indent="-342900" algn="just">
              <a:buFont typeface="Wingdings" panose="05000000000000000000" pitchFamily="2" charset="2"/>
              <a:buChar char="q"/>
            </a:pPr>
            <a:endParaRPr lang="en-US" sz="2400" dirty="0"/>
          </a:p>
          <a:p>
            <a:pPr marL="342900" indent="-342900" algn="just">
              <a:buFont typeface="Wingdings" panose="05000000000000000000" pitchFamily="2" charset="2"/>
              <a:buChar char="q"/>
            </a:pPr>
            <a:endParaRPr lang="en-US" sz="1000" dirty="0"/>
          </a:p>
          <a:p>
            <a:pPr algn="just"/>
            <a:endParaRPr lang="en-US" sz="1600" dirty="0"/>
          </a:p>
          <a:p>
            <a:pPr algn="just"/>
            <a:endParaRPr lang="en-US" sz="1600" dirty="0"/>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3618B91D-E8C1-4F19-9A73-1F88EDBF0C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5381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249"/>
            <a:ext cx="8229600" cy="946112"/>
          </a:xfrm>
        </p:spPr>
        <p:txBody>
          <a:bodyPr>
            <a:noAutofit/>
          </a:bodyPr>
          <a:lstStyle/>
          <a:p>
            <a:pPr algn="ctr"/>
            <a:r>
              <a:rPr lang="en-US" sz="2400" dirty="0"/>
              <a:t>PROGRESS…</a:t>
            </a:r>
          </a:p>
        </p:txBody>
      </p:sp>
      <p:sp>
        <p:nvSpPr>
          <p:cNvPr id="3" name="Content Placeholder 2"/>
          <p:cNvSpPr>
            <a:spLocks noGrp="1"/>
          </p:cNvSpPr>
          <p:nvPr>
            <p:ph sz="half" idx="1"/>
          </p:nvPr>
        </p:nvSpPr>
        <p:spPr>
          <a:xfrm>
            <a:off x="251520" y="1005308"/>
            <a:ext cx="8568952" cy="3528392"/>
          </a:xfrm>
        </p:spPr>
        <p:txBody>
          <a:bodyPr>
            <a:noAutofit/>
          </a:bodyPr>
          <a:lstStyle/>
          <a:p>
            <a:pPr marL="342900" indent="-342900" algn="just">
              <a:buFont typeface="Wingdings" panose="05000000000000000000" pitchFamily="2" charset="2"/>
              <a:buChar char="q"/>
            </a:pPr>
            <a:r>
              <a:rPr lang="en-GB" sz="2400" dirty="0"/>
              <a:t>Minister appointed members of interim NPTR Committee in April 2022</a:t>
            </a:r>
            <a:endParaRPr lang="en-US" sz="2400" dirty="0"/>
          </a:p>
          <a:p>
            <a:pPr marL="342900" indent="-342900" algn="just">
              <a:buFont typeface="Wingdings" panose="05000000000000000000" pitchFamily="2" charset="2"/>
              <a:buChar char="q"/>
            </a:pPr>
            <a:r>
              <a:rPr lang="en-GB" sz="2400" dirty="0"/>
              <a:t>NPTR Committee’s principal task is to expedite processing of applications in backlog by end of September 2022</a:t>
            </a:r>
          </a:p>
          <a:p>
            <a:pPr marL="342900" indent="-342900" algn="just">
              <a:buFont typeface="Wingdings" panose="05000000000000000000" pitchFamily="2" charset="2"/>
              <a:buChar char="q"/>
            </a:pPr>
            <a:r>
              <a:rPr lang="en-GB" sz="2400" b="1" dirty="0"/>
              <a:t>1 014 </a:t>
            </a:r>
            <a:r>
              <a:rPr lang="en-GB" sz="2400" dirty="0"/>
              <a:t>applications were found to be in backlog</a:t>
            </a:r>
          </a:p>
          <a:p>
            <a:pPr marL="342900" indent="-342900" algn="just">
              <a:buFont typeface="Wingdings" panose="05000000000000000000" pitchFamily="2" charset="2"/>
              <a:buChar char="q"/>
            </a:pPr>
            <a:r>
              <a:rPr lang="en-GB" sz="2400" dirty="0"/>
              <a:t>Since June 2022, </a:t>
            </a:r>
            <a:r>
              <a:rPr lang="en-GB" sz="2400" b="1" dirty="0"/>
              <a:t>1 242 </a:t>
            </a:r>
            <a:r>
              <a:rPr lang="en-GB" sz="2400" dirty="0"/>
              <a:t>applications have been considered and adjudicated by the NPTR Committee</a:t>
            </a:r>
          </a:p>
          <a:p>
            <a:pPr algn="just"/>
            <a:endParaRPr lang="en-US" sz="2400" dirty="0"/>
          </a:p>
          <a:p>
            <a:pPr algn="just"/>
            <a:endParaRPr lang="en-US" sz="1600" dirty="0"/>
          </a:p>
          <a:p>
            <a:pPr marL="342900" indent="-342900" algn="just">
              <a:buAutoNum type="arabicPeriod"/>
            </a:pPr>
            <a:endParaRPr lang="en-US" sz="1600" dirty="0"/>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3618B91D-E8C1-4F19-9A73-1F88EDBF0C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388907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…PROGRESS </a:t>
            </a:r>
          </a:p>
        </p:txBody>
      </p:sp>
      <p:sp>
        <p:nvSpPr>
          <p:cNvPr id="3" name="Content Placeholder 2"/>
          <p:cNvSpPr>
            <a:spLocks noGrp="1"/>
          </p:cNvSpPr>
          <p:nvPr>
            <p:ph sz="half" idx="1"/>
          </p:nvPr>
        </p:nvSpPr>
        <p:spPr>
          <a:xfrm>
            <a:off x="251520" y="807554"/>
            <a:ext cx="8568952" cy="3528392"/>
          </a:xfrm>
        </p:spPr>
        <p:txBody>
          <a:bodyPr>
            <a:noAutofit/>
          </a:bodyPr>
          <a:lstStyle/>
          <a:p>
            <a:pPr marL="342900" indent="-342900" algn="just">
              <a:buFont typeface="Wingdings" panose="05000000000000000000" pitchFamily="2" charset="2"/>
              <a:buChar char="q"/>
            </a:pPr>
            <a:r>
              <a:rPr lang="en-GB" sz="2400" b="1" dirty="0"/>
              <a:t>1 017</a:t>
            </a:r>
            <a:r>
              <a:rPr lang="en-GB" sz="2400" dirty="0"/>
              <a:t> Approved, </a:t>
            </a:r>
            <a:r>
              <a:rPr lang="en-GB" sz="2400" b="1" dirty="0"/>
              <a:t>185</a:t>
            </a:r>
            <a:r>
              <a:rPr lang="en-GB" sz="2400" dirty="0"/>
              <a:t> Postponed, </a:t>
            </a:r>
            <a:r>
              <a:rPr lang="en-GB" sz="2400" b="1" dirty="0"/>
              <a:t>40</a:t>
            </a:r>
            <a:r>
              <a:rPr lang="en-GB" sz="2400" dirty="0"/>
              <a:t> Refused</a:t>
            </a:r>
            <a:endParaRPr lang="en-US" sz="2400" dirty="0"/>
          </a:p>
          <a:p>
            <a:pPr marL="342900" indent="-342900" algn="just">
              <a:buFont typeface="Wingdings" panose="05000000000000000000" pitchFamily="2" charset="2"/>
              <a:buChar char="q"/>
            </a:pPr>
            <a:r>
              <a:rPr lang="en-GB" sz="2400" b="1" dirty="0"/>
              <a:t>369 </a:t>
            </a:r>
            <a:r>
              <a:rPr lang="en-GB" sz="2400" dirty="0"/>
              <a:t>applications uplifted (OL’s)</a:t>
            </a:r>
          </a:p>
          <a:p>
            <a:pPr marL="342900" indent="-342900" algn="just">
              <a:buFont typeface="Wingdings" panose="05000000000000000000" pitchFamily="2" charset="2"/>
              <a:buChar char="q"/>
            </a:pPr>
            <a:r>
              <a:rPr lang="en-GB" sz="2400" dirty="0"/>
              <a:t>Next adjudication meeting scheduled for 19 to 21  November 2022</a:t>
            </a:r>
          </a:p>
          <a:p>
            <a:pPr marL="342900" indent="-342900" algn="just">
              <a:buFont typeface="Wingdings" panose="05000000000000000000" pitchFamily="2" charset="2"/>
              <a:buChar char="q"/>
            </a:pPr>
            <a:r>
              <a:rPr lang="en-GB" sz="2400" dirty="0"/>
              <a:t>End of September 2022 target to finalize backlog has been reached</a:t>
            </a:r>
          </a:p>
          <a:p>
            <a:pPr marL="342900" indent="-342900" algn="just">
              <a:buFont typeface="Wingdings" panose="05000000000000000000" pitchFamily="2" charset="2"/>
              <a:buChar char="q"/>
            </a:pPr>
            <a:r>
              <a:rPr lang="en-GB" sz="2400" dirty="0"/>
              <a:t>The NPTR will be embarking on a drive to encourage operators to uplift their operating licences.</a:t>
            </a:r>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algn="just"/>
            <a:endParaRPr lang="en-US" sz="2400" dirty="0"/>
          </a:p>
          <a:p>
            <a:pPr algn="just"/>
            <a:endParaRPr lang="en-US" sz="1600" dirty="0"/>
          </a:p>
          <a:p>
            <a:pPr marL="342900" indent="-342900" algn="just">
              <a:buAutoNum type="arabicPeriod"/>
            </a:pPr>
            <a:endParaRPr lang="en-US" sz="1600" dirty="0"/>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3618B91D-E8C1-4F19-9A73-1F88EDBF0C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6072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RECENT DEVELOPMENTS…</a:t>
            </a:r>
          </a:p>
        </p:txBody>
      </p:sp>
      <p:sp>
        <p:nvSpPr>
          <p:cNvPr id="3" name="Content Placeholder 2"/>
          <p:cNvSpPr>
            <a:spLocks noGrp="1"/>
          </p:cNvSpPr>
          <p:nvPr>
            <p:ph sz="half" idx="1"/>
          </p:nvPr>
        </p:nvSpPr>
        <p:spPr>
          <a:xfrm>
            <a:off x="251520" y="768264"/>
            <a:ext cx="8568952" cy="3819710"/>
          </a:xfrm>
        </p:spPr>
        <p:txBody>
          <a:bodyPr>
            <a:noAutofit/>
          </a:bodyPr>
          <a:lstStyle/>
          <a:p>
            <a:pPr marL="342900" indent="-342900" algn="just">
              <a:buFont typeface="Wingdings" panose="05000000000000000000" pitchFamily="2" charset="2"/>
              <a:buChar char="q"/>
            </a:pPr>
            <a:r>
              <a:rPr lang="en-GB" sz="2000" dirty="0"/>
              <a:t>Industry players &amp; media have requested intervention from the Presidency on NPTR challenges</a:t>
            </a:r>
            <a:endParaRPr lang="en-GB" sz="800" dirty="0"/>
          </a:p>
          <a:p>
            <a:pPr marL="342900" indent="-342900" algn="just">
              <a:buFont typeface="Wingdings" panose="05000000000000000000" pitchFamily="2" charset="2"/>
              <a:buChar char="q"/>
            </a:pPr>
            <a:r>
              <a:rPr lang="en-GB" sz="2000" dirty="0"/>
              <a:t>End of July 2022 - Minister engaged the tourism industry to address challenges </a:t>
            </a:r>
            <a:endParaRPr lang="en-US" sz="800" dirty="0"/>
          </a:p>
          <a:p>
            <a:pPr marL="342900" indent="-342900" algn="just">
              <a:buFont typeface="Wingdings" panose="05000000000000000000" pitchFamily="2" charset="2"/>
              <a:buChar char="q"/>
            </a:pPr>
            <a:r>
              <a:rPr lang="en-GB" sz="2000" dirty="0"/>
              <a:t>Task Team was set-up to look at addressing all challenges by meeting weekly to :</a:t>
            </a:r>
            <a:endParaRPr lang="en-US" dirty="0"/>
          </a:p>
          <a:p>
            <a:pPr marL="1143000" lvl="1" algn="just">
              <a:buFont typeface="Wingdings" panose="05000000000000000000" pitchFamily="2" charset="2"/>
              <a:buChar char="§"/>
            </a:pPr>
            <a:r>
              <a:rPr lang="en-US" dirty="0"/>
              <a:t>Monitor progress </a:t>
            </a:r>
            <a:r>
              <a:rPr lang="en-US" dirty="0" err="1"/>
              <a:t>ito</a:t>
            </a:r>
            <a:r>
              <a:rPr lang="en-US" dirty="0"/>
              <a:t> backlog to meet end of September target</a:t>
            </a:r>
          </a:p>
          <a:p>
            <a:pPr marL="1143000" lvl="1" algn="just">
              <a:buFont typeface="Wingdings" panose="05000000000000000000" pitchFamily="2" charset="2"/>
              <a:buChar char="§"/>
            </a:pPr>
            <a:r>
              <a:rPr lang="en-US" dirty="0"/>
              <a:t>Identify and reduce red tape, improve efficiency &amp; turnaround time</a:t>
            </a:r>
          </a:p>
          <a:p>
            <a:pPr marL="285750" indent="-285750" algn="just">
              <a:buFont typeface="Wingdings" panose="05000000000000000000" pitchFamily="2" charset="2"/>
              <a:buChar char="q"/>
            </a:pPr>
            <a:r>
              <a:rPr lang="en-US" dirty="0"/>
              <a:t>The task team is engaging the NPTR Committee on requirements to lodge applications and validity periods of OL’s.</a:t>
            </a:r>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3618B91D-E8C1-4F19-9A73-1F88EDBF0C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33504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dirty="0"/>
              <a:t>…RECENT DEVELOPMENTS </a:t>
            </a:r>
          </a:p>
        </p:txBody>
      </p:sp>
      <p:sp>
        <p:nvSpPr>
          <p:cNvPr id="3" name="Content Placeholder 2"/>
          <p:cNvSpPr>
            <a:spLocks noGrp="1"/>
          </p:cNvSpPr>
          <p:nvPr>
            <p:ph sz="half" idx="1"/>
          </p:nvPr>
        </p:nvSpPr>
        <p:spPr>
          <a:xfrm>
            <a:off x="251520" y="807554"/>
            <a:ext cx="8568952" cy="3528392"/>
          </a:xfrm>
        </p:spPr>
        <p:txBody>
          <a:bodyPr>
            <a:noAutofit/>
          </a:bodyPr>
          <a:lstStyle/>
          <a:p>
            <a:pPr marL="342900" indent="-342900" algn="just">
              <a:buFont typeface="Wingdings" panose="05000000000000000000" pitchFamily="2" charset="2"/>
              <a:buChar char="q"/>
            </a:pPr>
            <a:r>
              <a:rPr lang="en-GB" sz="2400" dirty="0"/>
              <a:t>On-going internal engagements with Department’s IT to cancel prohibiting words on renewal receipts </a:t>
            </a:r>
            <a:endParaRPr lang="en-US" sz="2400" dirty="0"/>
          </a:p>
          <a:p>
            <a:pPr marL="342900" indent="-342900" algn="just">
              <a:buFont typeface="Wingdings" panose="05000000000000000000" pitchFamily="2" charset="2"/>
              <a:buChar char="q"/>
            </a:pPr>
            <a:r>
              <a:rPr lang="en-GB" sz="2400" dirty="0"/>
              <a:t>Overriding letter to SAPS and RTMC for renewal receipts to be considered as last resort</a:t>
            </a:r>
          </a:p>
          <a:p>
            <a:pPr marL="342900" indent="-342900" algn="just">
              <a:buFont typeface="Wingdings" panose="05000000000000000000" pitchFamily="2" charset="2"/>
              <a:buChar char="q"/>
            </a:pPr>
            <a:r>
              <a:rPr lang="en-GB" sz="2400" dirty="0"/>
              <a:t>The National Land Transport Information System (NLTIS) is being redeveloped into an automated system to : </a:t>
            </a:r>
          </a:p>
          <a:p>
            <a:pPr marL="1485900" lvl="2" indent="-342900" algn="just">
              <a:buFont typeface="Wingdings" panose="05000000000000000000" pitchFamily="2" charset="2"/>
              <a:buChar char="§"/>
            </a:pPr>
            <a:r>
              <a:rPr lang="en-GB" sz="2400" dirty="0"/>
              <a:t> Enable online applications, communicate real time status of applications &amp; monitor progress of applications                          </a:t>
            </a:r>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algn="just"/>
            <a:endParaRPr lang="en-GB" sz="2400" dirty="0"/>
          </a:p>
          <a:p>
            <a:pPr marL="342900" indent="-342900" algn="just">
              <a:buFont typeface="Wingdings" panose="05000000000000000000" pitchFamily="2" charset="2"/>
              <a:buChar char="q"/>
            </a:pPr>
            <a:endParaRPr lang="en-GB" sz="2400" dirty="0"/>
          </a:p>
          <a:p>
            <a:pPr algn="just"/>
            <a:endParaRPr lang="en-GB" sz="2400" dirty="0"/>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marL="342900" indent="-342900" algn="just">
              <a:buFont typeface="Wingdings" panose="05000000000000000000" pitchFamily="2" charset="2"/>
              <a:buChar char="q"/>
            </a:pPr>
            <a:endParaRPr lang="en-GB" sz="2400" dirty="0"/>
          </a:p>
          <a:p>
            <a:pPr algn="just"/>
            <a:endParaRPr lang="en-US" sz="2400" dirty="0"/>
          </a:p>
          <a:p>
            <a:pPr algn="just"/>
            <a:endParaRPr lang="en-US" sz="1600" dirty="0"/>
          </a:p>
          <a:p>
            <a:pPr marL="342900" indent="-342900" algn="just">
              <a:buAutoNum type="arabicPeriod"/>
            </a:pPr>
            <a:endParaRPr lang="en-US" sz="1600" dirty="0"/>
          </a:p>
          <a:p>
            <a:pPr marL="342900" indent="-342900" algn="just">
              <a:buAutoNum type="arabicPeriod"/>
            </a:pPr>
            <a:endParaRPr lang="en-US" sz="1400" dirty="0"/>
          </a:p>
          <a:p>
            <a:pPr marL="342900" indent="-342900" algn="just">
              <a:buAutoNum type="arabicPeriod"/>
            </a:pPr>
            <a:endParaRPr lang="en-US" sz="1400" dirty="0"/>
          </a:p>
          <a:p>
            <a:pPr marL="285750" indent="-285750">
              <a:lnSpc>
                <a:spcPct val="150000"/>
              </a:lnSpc>
              <a:buFont typeface="Arial" panose="020B0604020202020204" pitchFamily="34" charset="0"/>
              <a:buChar char="•"/>
            </a:pPr>
            <a:endParaRPr lang="en-ZA" sz="1000" dirty="0"/>
          </a:p>
        </p:txBody>
      </p:sp>
      <p:pic>
        <p:nvPicPr>
          <p:cNvPr id="4" name="Picture 5">
            <a:hlinkClick r:id="rId3" action="ppaction://hlinksldjump"/>
            <a:extLst>
              <a:ext uri="{FF2B5EF4-FFF2-40B4-BE49-F238E27FC236}">
                <a16:creationId xmlns:a16="http://schemas.microsoft.com/office/drawing/2014/main" xmlns="" id="{3618B91D-E8C1-4F19-9A73-1F88EDBF0C91}"/>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65249"/>
            <a:ext cx="1524000" cy="6858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9253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14488</TotalTime>
  <Words>647</Words>
  <Application>Microsoft Office PowerPoint</Application>
  <PresentationFormat>On-screen Show (16:9)</PresentationFormat>
  <Paragraphs>162</Paragraphs>
  <Slides>13</Slides>
  <Notes>12</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Office Theme</vt:lpstr>
      <vt:lpstr>1_Office Theme</vt:lpstr>
      <vt:lpstr>Slide 1</vt:lpstr>
      <vt:lpstr>CONTENTS</vt:lpstr>
      <vt:lpstr>BACKGROUND</vt:lpstr>
      <vt:lpstr>CHALLENGES</vt:lpstr>
      <vt:lpstr>INTERIM MECHANISMS</vt:lpstr>
      <vt:lpstr>PROGRESS…</vt:lpstr>
      <vt:lpstr>…PROGRESS </vt:lpstr>
      <vt:lpstr>RECENT DEVELOPMENTS…</vt:lpstr>
      <vt:lpstr>…RECENT DEVELOPMENTS </vt:lpstr>
      <vt:lpstr>SECTION 26 OF THE NLTA </vt:lpstr>
      <vt:lpstr>UPDATE ON INTERPROVINCIAL OLs </vt:lpstr>
      <vt:lpstr>CONCLUSION</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Mankitseng Hlatshwayo</dc:creator>
  <cp:lastModifiedBy>USER</cp:lastModifiedBy>
  <cp:revision>677</cp:revision>
  <cp:lastPrinted>2022-10-18T07:17:59Z</cp:lastPrinted>
  <dcterms:created xsi:type="dcterms:W3CDTF">2016-09-28T08:20:05Z</dcterms:created>
  <dcterms:modified xsi:type="dcterms:W3CDTF">2022-11-21T09:19:02Z</dcterms:modified>
</cp:coreProperties>
</file>