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804" r:id="rId3"/>
    <p:sldMasterId id="2147483818" r:id="rId4"/>
    <p:sldMasterId id="2147483827" r:id="rId5"/>
  </p:sldMasterIdLst>
  <p:notesMasterIdLst>
    <p:notesMasterId r:id="rId18"/>
  </p:notesMasterIdLst>
  <p:sldIdLst>
    <p:sldId id="267" r:id="rId6"/>
    <p:sldId id="1918" r:id="rId7"/>
    <p:sldId id="1939" r:id="rId8"/>
    <p:sldId id="1940" r:id="rId9"/>
    <p:sldId id="1941" r:id="rId10"/>
    <p:sldId id="1934" r:id="rId11"/>
    <p:sldId id="1949" r:id="rId12"/>
    <p:sldId id="1950" r:id="rId13"/>
    <p:sldId id="1953" r:id="rId14"/>
    <p:sldId id="1951" r:id="rId15"/>
    <p:sldId id="1948" r:id="rId16"/>
    <p:sldId id="1916"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041F111-7FD2-482C-BDE3-A1818457E584}">
          <p14:sldIdLst>
            <p14:sldId id="267"/>
          </p14:sldIdLst>
        </p14:section>
        <p14:section name="Permits" id="{F9CC7AD4-C836-4D2F-88B0-72D02E57CA58}">
          <p14:sldIdLst>
            <p14:sldId id="1918"/>
            <p14:sldId id="1939"/>
            <p14:sldId id="1940"/>
            <p14:sldId id="1941"/>
            <p14:sldId id="1934"/>
            <p14:sldId id="1949"/>
            <p14:sldId id="1950"/>
            <p14:sldId id="1953"/>
            <p14:sldId id="1951"/>
            <p14:sldId id="1948"/>
            <p14:sldId id="191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FF7C80"/>
    <a:srgbClr val="006600"/>
    <a:srgbClr val="CC00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DAEDA-5466-4695-9887-B131B29B9D2C}" v="1" dt="2019-05-29T10:54:42.510"/>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20" autoAdjust="0"/>
    <p:restoredTop sz="94588"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53" d="100"/>
          <a:sy n="53" d="100"/>
        </p:scale>
        <p:origin x="-2820" y="-9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2AD81-F5D1-4755-929A-CCD1C0ABDDDB}" type="datetimeFigureOut">
              <a:rPr lang="en-US" smtClean="0"/>
              <a:pPr/>
              <a:t>11/21/2022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DAB9CA-90EC-45CF-BEC6-EEE723CDDBEA}" type="slidenum">
              <a:rPr lang="en-US" smtClean="0"/>
              <a:pPr/>
              <a:t>‹#›</a:t>
            </a:fld>
            <a:endParaRPr lang="en-US"/>
          </a:p>
        </p:txBody>
      </p:sp>
    </p:spTree>
    <p:extLst>
      <p:ext uri="{BB962C8B-B14F-4D97-AF65-F5344CB8AC3E}">
        <p14:creationId xmlns:p14="http://schemas.microsoft.com/office/powerpoint/2010/main" xmlns="" val="372913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8709">
              <a:defRPr sz="1600">
                <a:solidFill>
                  <a:schemeClr val="tx1"/>
                </a:solidFill>
                <a:latin typeface="Arial" charset="0"/>
                <a:ea typeface="MS PGothic" pitchFamily="34" charset="-128"/>
              </a:defRPr>
            </a:lvl1pPr>
            <a:lvl2pPr marL="729057" indent="-280406" defTabSz="948709">
              <a:defRPr sz="1600">
                <a:solidFill>
                  <a:schemeClr val="tx1"/>
                </a:solidFill>
                <a:latin typeface="Arial" charset="0"/>
                <a:ea typeface="MS PGothic" pitchFamily="34" charset="-128"/>
              </a:defRPr>
            </a:lvl2pPr>
            <a:lvl3pPr marL="1121626" indent="-224325" defTabSz="948709">
              <a:defRPr sz="1600">
                <a:solidFill>
                  <a:schemeClr val="tx1"/>
                </a:solidFill>
                <a:latin typeface="Arial" charset="0"/>
                <a:ea typeface="MS PGothic" pitchFamily="34" charset="-128"/>
              </a:defRPr>
            </a:lvl3pPr>
            <a:lvl4pPr marL="1570276" indent="-224325" defTabSz="948709">
              <a:defRPr sz="1600">
                <a:solidFill>
                  <a:schemeClr val="tx1"/>
                </a:solidFill>
                <a:latin typeface="Arial" charset="0"/>
                <a:ea typeface="MS PGothic" pitchFamily="34" charset="-128"/>
              </a:defRPr>
            </a:lvl4pPr>
            <a:lvl5pPr marL="2018927" indent="-224325" defTabSz="948709">
              <a:defRPr sz="1600">
                <a:solidFill>
                  <a:schemeClr val="tx1"/>
                </a:solidFill>
                <a:latin typeface="Arial" charset="0"/>
                <a:ea typeface="MS PGothic" pitchFamily="34" charset="-128"/>
              </a:defRPr>
            </a:lvl5pPr>
            <a:lvl6pPr marL="2467577" indent="-224325" defTabSz="948709" eaLnBrk="0" fontAlgn="base" hangingPunct="0">
              <a:spcBef>
                <a:spcPct val="0"/>
              </a:spcBef>
              <a:spcAft>
                <a:spcPct val="0"/>
              </a:spcAft>
              <a:defRPr sz="1600">
                <a:solidFill>
                  <a:schemeClr val="tx1"/>
                </a:solidFill>
                <a:latin typeface="Arial" charset="0"/>
                <a:ea typeface="MS PGothic" pitchFamily="34" charset="-128"/>
              </a:defRPr>
            </a:lvl6pPr>
            <a:lvl7pPr marL="2916227" indent="-224325" defTabSz="948709" eaLnBrk="0" fontAlgn="base" hangingPunct="0">
              <a:spcBef>
                <a:spcPct val="0"/>
              </a:spcBef>
              <a:spcAft>
                <a:spcPct val="0"/>
              </a:spcAft>
              <a:defRPr sz="1600">
                <a:solidFill>
                  <a:schemeClr val="tx1"/>
                </a:solidFill>
                <a:latin typeface="Arial" charset="0"/>
                <a:ea typeface="MS PGothic" pitchFamily="34" charset="-128"/>
              </a:defRPr>
            </a:lvl7pPr>
            <a:lvl8pPr marL="3364878" indent="-224325" defTabSz="948709" eaLnBrk="0" fontAlgn="base" hangingPunct="0">
              <a:spcBef>
                <a:spcPct val="0"/>
              </a:spcBef>
              <a:spcAft>
                <a:spcPct val="0"/>
              </a:spcAft>
              <a:defRPr sz="1600">
                <a:solidFill>
                  <a:schemeClr val="tx1"/>
                </a:solidFill>
                <a:latin typeface="Arial" charset="0"/>
                <a:ea typeface="MS PGothic" pitchFamily="34" charset="-128"/>
              </a:defRPr>
            </a:lvl8pPr>
            <a:lvl9pPr marL="3813528" indent="-224325" defTabSz="948709" eaLnBrk="0" fontAlgn="base" hangingPunct="0">
              <a:spcBef>
                <a:spcPct val="0"/>
              </a:spcBef>
              <a:spcAft>
                <a:spcPct val="0"/>
              </a:spcAft>
              <a:defRPr sz="1600">
                <a:solidFill>
                  <a:schemeClr val="tx1"/>
                </a:solidFill>
                <a:latin typeface="Arial" charset="0"/>
                <a:ea typeface="MS PGothic" pitchFamily="34" charset="-128"/>
              </a:defRPr>
            </a:lvl9pPr>
          </a:lstStyle>
          <a:p>
            <a:fld id="{5CDE2907-D8B7-4CB3-9C4A-7C0FFAED193B}" type="slidenum">
              <a:rPr lang="en-US" altLang="en-US" sz="1300"/>
              <a:pPr/>
              <a:t>1</a:t>
            </a:fld>
            <a:endParaRPr lang="en-US" altLang="en-US" sz="1300" dirty="0"/>
          </a:p>
        </p:txBody>
      </p:sp>
      <p:sp>
        <p:nvSpPr>
          <p:cNvPr id="36867" name="Rectangle 2"/>
          <p:cNvSpPr>
            <a:spLocks noGrp="1" noRot="1" noChangeAspect="1" noChangeArrowheads="1" noTextEdit="1"/>
          </p:cNvSpPr>
          <p:nvPr>
            <p:ph type="sldImg"/>
          </p:nvPr>
        </p:nvSpPr>
        <p:spPr>
          <a:xfrm>
            <a:off x="1052513" y="839788"/>
            <a:ext cx="4641850" cy="3481387"/>
          </a:xfrm>
          <a:ln/>
        </p:spPr>
      </p:sp>
      <p:sp>
        <p:nvSpPr>
          <p:cNvPr id="36868" name="Rectangle 3"/>
          <p:cNvSpPr>
            <a:spLocks noGrp="1" noChangeArrowheads="1"/>
          </p:cNvSpPr>
          <p:nvPr>
            <p:ph type="body" idx="1"/>
          </p:nvPr>
        </p:nvSpPr>
        <p:spPr>
          <a:xfrm>
            <a:off x="907839" y="4716543"/>
            <a:ext cx="4981999" cy="446579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ltLang="en-US">
              <a:solidFill>
                <a:srgbClr val="000000"/>
              </a:solidFill>
              <a:latin typeface="Arial Unicode MS" pitchFamily="34" charset="-128"/>
            </a:endParaRPr>
          </a:p>
        </p:txBody>
      </p:sp>
    </p:spTree>
    <p:extLst>
      <p:ext uri="{BB962C8B-B14F-4D97-AF65-F5344CB8AC3E}">
        <p14:creationId xmlns:p14="http://schemas.microsoft.com/office/powerpoint/2010/main" xmlns="" val="89735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DAB9CA-90EC-45CF-BEC6-EEE723CDDBEA}" type="slidenum">
              <a:rPr lang="en-US" smtClean="0"/>
              <a:pPr/>
              <a:t>6</a:t>
            </a:fld>
            <a:endParaRPr lang="en-US"/>
          </a:p>
        </p:txBody>
      </p:sp>
    </p:spTree>
    <p:extLst>
      <p:ext uri="{BB962C8B-B14F-4D97-AF65-F5344CB8AC3E}">
        <p14:creationId xmlns:p14="http://schemas.microsoft.com/office/powerpoint/2010/main" xmlns="" val="426885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DAB9CA-90EC-45CF-BEC6-EEE723CDDBEA}" type="slidenum">
              <a:rPr lang="en-US" smtClean="0"/>
              <a:pPr/>
              <a:t>7</a:t>
            </a:fld>
            <a:endParaRPr lang="en-US"/>
          </a:p>
        </p:txBody>
      </p:sp>
    </p:spTree>
    <p:extLst>
      <p:ext uri="{BB962C8B-B14F-4D97-AF65-F5344CB8AC3E}">
        <p14:creationId xmlns:p14="http://schemas.microsoft.com/office/powerpoint/2010/main" xmlns="" val="257588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DAB9CA-90EC-45CF-BEC6-EEE723CDDBEA}" type="slidenum">
              <a:rPr lang="en-US" smtClean="0"/>
              <a:pPr/>
              <a:t>8</a:t>
            </a:fld>
            <a:endParaRPr lang="en-US"/>
          </a:p>
        </p:txBody>
      </p:sp>
    </p:spTree>
    <p:extLst>
      <p:ext uri="{BB962C8B-B14F-4D97-AF65-F5344CB8AC3E}">
        <p14:creationId xmlns:p14="http://schemas.microsoft.com/office/powerpoint/2010/main" xmlns="" val="202906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DAB9CA-90EC-45CF-BEC6-EEE723CDDBEA}" type="slidenum">
              <a:rPr lang="en-US" smtClean="0"/>
              <a:pPr/>
              <a:t>10</a:t>
            </a:fld>
            <a:endParaRPr lang="en-US"/>
          </a:p>
        </p:txBody>
      </p:sp>
    </p:spTree>
    <p:extLst>
      <p:ext uri="{BB962C8B-B14F-4D97-AF65-F5344CB8AC3E}">
        <p14:creationId xmlns:p14="http://schemas.microsoft.com/office/powerpoint/2010/main" xmlns="" val="6555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DAB9CA-90EC-45CF-BEC6-EEE723CDDBEA}" type="slidenum">
              <a:rPr lang="en-US" smtClean="0"/>
              <a:pPr/>
              <a:t>11</a:t>
            </a:fld>
            <a:endParaRPr lang="en-US"/>
          </a:p>
        </p:txBody>
      </p:sp>
    </p:spTree>
    <p:extLst>
      <p:ext uri="{BB962C8B-B14F-4D97-AF65-F5344CB8AC3E}">
        <p14:creationId xmlns:p14="http://schemas.microsoft.com/office/powerpoint/2010/main" xmlns="" val="1350121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pic>
        <p:nvPicPr>
          <p:cNvPr id="4" name="Picture 39" descr="home affai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59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246063" y="2092325"/>
            <a:ext cx="4246562"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5025" y="2092325"/>
            <a:ext cx="4248150"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2455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1072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118249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15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6668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32402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66754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596900"/>
            <a:ext cx="2160587" cy="41402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46063" y="596900"/>
            <a:ext cx="6334125" cy="414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70297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596900"/>
            <a:ext cx="8647112"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6198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a:t>Click to edit Master title style</a:t>
            </a:r>
          </a:p>
        </p:txBody>
      </p:sp>
      <p:sp>
        <p:nvSpPr>
          <p:cNvPr id="3" name="Text Placeholder 2"/>
          <p:cNvSpPr>
            <a:spLocks noGrp="1"/>
          </p:cNvSpPr>
          <p:nvPr>
            <p:ph type="body" sz="half" idx="1"/>
          </p:nvPr>
        </p:nvSpPr>
        <p:spPr>
          <a:xfrm>
            <a:off x="246063" y="2092325"/>
            <a:ext cx="4246562" cy="264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2092325"/>
            <a:ext cx="4248150" cy="264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62465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248400" y="6492875"/>
            <a:ext cx="990600" cy="365125"/>
          </a:xfr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2406864" y="6449786"/>
            <a:ext cx="376533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18C4E-4E9C-4C92-B03D-047704D9E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178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248400" y="6492875"/>
            <a:ext cx="9906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406650" y="6450013"/>
            <a:ext cx="376555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AD6AD2-8B28-45ED-86D6-8801B2A8BEB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5564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2406650" y="6450013"/>
            <a:ext cx="407035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2B65F6-F5B0-45A6-A9E9-77559EFA777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9695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246063" y="2092325"/>
            <a:ext cx="8647112" cy="2644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952077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xmlns="" val="2581126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B0F9A-A7B3-4FA6-AE8B-3E28553D831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54687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4" name="Picture 39" descr="home affai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217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15EF40-27B6-4917-8ABF-F74B74468AC7}"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73933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250572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460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877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0097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9762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94245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3100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5228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1710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38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3080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3629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BAD87-7EAB-43E8-8BE9-9434713A0777}"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76E7FB-6EDB-431A-9C24-C28DAAC94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955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pic>
        <p:nvPicPr>
          <p:cNvPr id="4" name="Picture 39" descr="home affai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269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lgn="ctr">
              <a:defRPr/>
            </a:lvl1pPr>
          </a:lstStyle>
          <a:p>
            <a:fld id="{A7E4E7A2-307B-47F4-86CD-F4C243ACAA6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17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79287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pic>
        <p:nvPicPr>
          <p:cNvPr id="4" name="Picture 39" descr="home affai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386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11094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479837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268"/>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406864" y="6449786"/>
            <a:ext cx="33081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477000"/>
            <a:ext cx="6515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54BE9-1780-4CDF-BA90-4EF21287DCD0}" type="slidenum">
              <a:rPr lang="en-US" smtClean="0"/>
              <a:pPr/>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7302" y="6076949"/>
            <a:ext cx="1097280" cy="7315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6091104"/>
            <a:ext cx="2025864" cy="717365"/>
          </a:xfrm>
          <a:prstGeom prst="rect">
            <a:avLst/>
          </a:prstGeom>
        </p:spPr>
      </p:pic>
      <p:cxnSp>
        <p:nvCxnSpPr>
          <p:cNvPr id="10" name="Straight Connector 9"/>
          <p:cNvCxnSpPr/>
          <p:nvPr/>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268931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268"/>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406864" y="6449786"/>
            <a:ext cx="33081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458200" y="6477000"/>
            <a:ext cx="6515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54BE9-1780-4CDF-BA90-4EF21287DCD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17302" y="6076949"/>
            <a:ext cx="1097280" cy="73152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2400" y="6091104"/>
            <a:ext cx="2025864" cy="717365"/>
          </a:xfrm>
          <a:prstGeom prst="rect">
            <a:avLst/>
          </a:prstGeom>
        </p:spPr>
      </p:pic>
      <p:cxnSp>
        <p:nvCxnSpPr>
          <p:cNvPr id="10" name="Straight Connector 9"/>
          <p:cNvCxnSpPr/>
          <p:nvPr/>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85593245"/>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88" r:id="rId3"/>
    <p:sldLayoutId id="2147483689" r:id="rId4"/>
    <p:sldLayoutId id="214748380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4"/>
          <p:cNvSpPr>
            <a:spLocks noGrp="1" noChangeArrowheads="1"/>
          </p:cNvSpPr>
          <p:nvPr>
            <p:ph type="title"/>
          </p:nvPr>
        </p:nvSpPr>
        <p:spPr bwMode="auto">
          <a:xfrm>
            <a:off x="246063" y="596900"/>
            <a:ext cx="86471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Arial bold</a:t>
            </a:r>
          </a:p>
        </p:txBody>
      </p:sp>
      <p:sp>
        <p:nvSpPr>
          <p:cNvPr id="2051"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Arial with Wingdings square square bullet 100%</a:t>
            </a:r>
          </a:p>
          <a:p>
            <a:pPr lvl="1"/>
            <a:r>
              <a:rPr lang="pt-BR" altLang="en-US"/>
              <a:t>Second-level bullet — Arial round</a:t>
            </a:r>
          </a:p>
          <a:p>
            <a:pPr lvl="2"/>
            <a:r>
              <a:rPr lang="pt-BR" altLang="en-US"/>
              <a:t>Third-level bullet — Arial Em dash</a:t>
            </a:r>
          </a:p>
          <a:p>
            <a:pPr lvl="3"/>
            <a:r>
              <a:rPr lang="pt-BR" altLang="en-US"/>
              <a:t>Fourth-level bullet — Arial Em dash</a:t>
            </a:r>
          </a:p>
          <a:p>
            <a:pPr lvl="4"/>
            <a:r>
              <a:rPr lang="pt-BR" altLang="en-US"/>
              <a:t>xx</a:t>
            </a:r>
          </a:p>
          <a:p>
            <a:pPr lvl="0"/>
            <a:r>
              <a:rPr lang="pt-BR" altLang="en-US"/>
              <a:t>Text: </a:t>
            </a:r>
            <a:r>
              <a:rPr lang="en-US" altLang="en-US"/>
              <a:t>16</a:t>
            </a:r>
            <a:r>
              <a:rPr lang="pt-BR" altLang="en-US"/>
              <a:t> pt. Arial, plain text sentence case</a:t>
            </a:r>
          </a:p>
          <a:p>
            <a:pPr lvl="1"/>
            <a:r>
              <a:rPr lang="pt-BR" altLang="en-US"/>
              <a:t>Second-level bullet</a:t>
            </a:r>
          </a:p>
          <a:p>
            <a:pPr lvl="2"/>
            <a:r>
              <a:rPr lang="pt-BR" altLang="en-US"/>
              <a:t>Third-level bullet</a:t>
            </a:r>
          </a:p>
          <a:p>
            <a:pPr lvl="3"/>
            <a:r>
              <a:rPr lang="pt-BR" altLang="en-US"/>
              <a:t>Fourth-level bullet</a:t>
            </a:r>
          </a:p>
        </p:txBody>
      </p:sp>
      <p:sp>
        <p:nvSpPr>
          <p:cNvPr id="1028" name="Rectangle 28"/>
          <p:cNvSpPr>
            <a:spLocks noChangeArrowheads="1"/>
          </p:cNvSpPr>
          <p:nvPr/>
        </p:nvSpPr>
        <p:spPr bwMode="auto">
          <a:xfrm>
            <a:off x="8383588" y="6472238"/>
            <a:ext cx="2651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a:defRPr sz="1600">
                <a:solidFill>
                  <a:schemeClr val="tx1"/>
                </a:solidFill>
                <a:latin typeface="Arial" panose="020B0604020202020204" pitchFamily="34" charset="0"/>
                <a:ea typeface="MS PGothic" pitchFamily="34" charset="-128"/>
              </a:defRPr>
            </a:lvl1pPr>
            <a:lvl2pPr marL="742950" indent="-285750">
              <a:defRPr sz="1600">
                <a:solidFill>
                  <a:schemeClr val="tx1"/>
                </a:solidFill>
                <a:latin typeface="Arial" panose="020B0604020202020204" pitchFamily="34" charset="0"/>
                <a:ea typeface="MS PGothic" pitchFamily="34" charset="-128"/>
              </a:defRPr>
            </a:lvl2pPr>
            <a:lvl3pPr marL="1143000" indent="-228600">
              <a:defRPr sz="1600">
                <a:solidFill>
                  <a:schemeClr val="tx1"/>
                </a:solidFill>
                <a:latin typeface="Arial" panose="020B0604020202020204" pitchFamily="34" charset="0"/>
                <a:ea typeface="MS PGothic" pitchFamily="34" charset="-128"/>
              </a:defRPr>
            </a:lvl3pPr>
            <a:lvl4pPr marL="1600200" indent="-228600">
              <a:defRPr sz="1600">
                <a:solidFill>
                  <a:schemeClr val="tx1"/>
                </a:solidFill>
                <a:latin typeface="Arial" panose="020B0604020202020204" pitchFamily="34" charset="0"/>
                <a:ea typeface="MS PGothic" pitchFamily="34" charset="-128"/>
              </a:defRPr>
            </a:lvl4pPr>
            <a:lvl5pPr marL="2057400" indent="-228600">
              <a:defRPr sz="16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itchFamily="34" charset="-128"/>
              </a:defRPr>
            </a:lvl9pPr>
          </a:lstStyle>
          <a:p>
            <a:pPr algn="r">
              <a:defRPr/>
            </a:pPr>
            <a:fld id="{F4A7707F-A45E-4DB7-A1D1-EAE756FE222C}" type="slidenum">
              <a:rPr lang="en-US" altLang="en-US" b="1" smtClean="0">
                <a:solidFill>
                  <a:srgbClr val="77787B"/>
                </a:solidFill>
              </a:rPr>
              <a:pPr algn="r">
                <a:defRPr/>
              </a:pPr>
              <a:t>‹#›</a:t>
            </a:fld>
            <a:endParaRPr lang="en-US" altLang="en-US" b="1">
              <a:solidFill>
                <a:srgbClr val="77787B"/>
              </a:solidFill>
            </a:endParaRPr>
          </a:p>
        </p:txBody>
      </p:sp>
      <p:sp>
        <p:nvSpPr>
          <p:cNvPr id="2053" name="Line 23"/>
          <p:cNvSpPr>
            <a:spLocks noChangeShapeType="1"/>
          </p:cNvSpPr>
          <p:nvPr/>
        </p:nvSpPr>
        <p:spPr bwMode="auto">
          <a:xfrm>
            <a:off x="246063" y="457200"/>
            <a:ext cx="8669337"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pic>
        <p:nvPicPr>
          <p:cNvPr id="2054" name="Picture 38" descr="home affairs"/>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070350" y="53975"/>
            <a:ext cx="1135063"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25141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mn-lt"/>
          <a:ea typeface="+mn-ea"/>
          <a:cs typeface="+mn-cs"/>
        </a:defRPr>
      </a:lvl1pPr>
      <a:lvl2pPr marL="460375" indent="-190500"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mn-lt"/>
          <a:cs typeface="+mn-cs"/>
        </a:defRPr>
      </a:lvl2pPr>
      <a:lvl3pPr marL="625475" indent="-163513"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mn-lt"/>
          <a:cs typeface="+mn-cs"/>
        </a:defRPr>
      </a:lvl3pPr>
      <a:lvl4pPr marL="795338" indent="-168275"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mn-lt"/>
          <a:cs typeface="+mn-cs"/>
        </a:defRPr>
      </a:lvl4pPr>
      <a:lvl5pPr marL="957263" indent="-160338"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mn-lt"/>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375"/>
            <a:ext cx="990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406650" y="6450013"/>
            <a:ext cx="33083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458200" y="6477000"/>
            <a:ext cx="6508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B09799-25D5-4D48-86A1-616093D916D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149" name="Picture 6"/>
          <p:cNvPicPr>
            <a:picLocks noChangeAspect="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7316788" y="6076950"/>
            <a:ext cx="1098550"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7"/>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152400" y="6091238"/>
            <a:ext cx="202565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860288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39BAD87-7EAB-43E8-8BE9-9434713A0777}" type="datetimeFigureOut">
              <a:rPr lang="en-US" smtClean="0">
                <a:solidFill>
                  <a:prstClr val="black">
                    <a:tint val="75000"/>
                  </a:prstClr>
                </a:solidFill>
              </a:rPr>
              <a:pPr defTabSz="914400"/>
              <a:t>11/21/2022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E76E7FB-6EDB-431A-9C24-C28DAAC94FD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111223406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123361"/>
            <a:ext cx="7536405" cy="707886"/>
          </a:xfrm>
          <a:prstGeom prst="rect">
            <a:avLst/>
          </a:prstGeom>
          <a:noFill/>
        </p:spPr>
        <p:txBody>
          <a:bodyPr wrap="square" rtlCol="0" anchor="t">
            <a:spAutoFit/>
          </a:bodyPr>
          <a:lstStyle/>
          <a:p>
            <a:pPr algn="ctr"/>
            <a:r>
              <a:rPr lang="en-US" sz="2000" b="1" dirty="0">
                <a:solidFill>
                  <a:srgbClr val="002060"/>
                </a:solidFill>
                <a:latin typeface="Arial" panose="020B0604020202020204" pitchFamily="34" charset="0"/>
                <a:cs typeface="Arial" panose="020B0604020202020204" pitchFamily="34" charset="0"/>
              </a:rPr>
              <a:t>PRESENTATION TO THE STANDING COMMITTEE ON FINANCE, ECONOMIC OPPORTUNITIES AND TOURISM</a:t>
            </a:r>
            <a:r>
              <a:rPr lang="en-US"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
        <p:nvSpPr>
          <p:cNvPr id="3" name="TextBox 2"/>
          <p:cNvSpPr txBox="1"/>
          <p:nvPr/>
        </p:nvSpPr>
        <p:spPr>
          <a:xfrm>
            <a:off x="1676399" y="3174069"/>
            <a:ext cx="6317205"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IMMIGRATION SERVICES</a:t>
            </a:r>
          </a:p>
        </p:txBody>
      </p:sp>
      <p:sp>
        <p:nvSpPr>
          <p:cNvPr id="4" name="TextBox 3"/>
          <p:cNvSpPr txBox="1"/>
          <p:nvPr/>
        </p:nvSpPr>
        <p:spPr>
          <a:xfrm>
            <a:off x="6705600" y="6172200"/>
            <a:ext cx="1897605" cy="276999"/>
          </a:xfrm>
          <a:prstGeom prst="rect">
            <a:avLst/>
          </a:prstGeom>
          <a:noFill/>
        </p:spPr>
        <p:txBody>
          <a:bodyPr wrap="square" rtlCol="0" anchor="t">
            <a:spAutoFit/>
          </a:bodyPr>
          <a:lstStyle/>
          <a:p>
            <a:r>
              <a:rPr lang="en-GB" sz="1200" b="1" dirty="0">
                <a:latin typeface="Arial" panose="020B0604020202020204" pitchFamily="34" charset="0"/>
                <a:cs typeface="Arial" panose="020B0604020202020204" pitchFamily="34" charset="0"/>
              </a:rPr>
              <a:t>09 November 2022</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08732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609600"/>
          </a:xfrm>
        </p:spPr>
        <p:txBody>
          <a:bodyPr/>
          <a:lstStyle/>
          <a:p>
            <a:r>
              <a:rPr lang="en-ZA" sz="2400" b="1" dirty="0">
                <a:latin typeface="Arial Narrow" panose="020B0606020202030204" pitchFamily="34" charset="0"/>
              </a:rPr>
              <a:t>HOME AFFAIRS’ CONTRIBUTION TO TOURISM </a:t>
            </a:r>
          </a:p>
        </p:txBody>
      </p:sp>
      <p:sp>
        <p:nvSpPr>
          <p:cNvPr id="3" name="TextBox 2"/>
          <p:cNvSpPr txBox="1"/>
          <p:nvPr/>
        </p:nvSpPr>
        <p:spPr>
          <a:xfrm>
            <a:off x="290308" y="1676400"/>
            <a:ext cx="8610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e-Visa system has to date been launched and piloted in 14 countries, including China, India, Kenya and Nigeria, according to government’s commitment.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rollout out of the </a:t>
            </a:r>
            <a:r>
              <a:rPr lang="en-US" dirty="0" err="1"/>
              <a:t>eVisa</a:t>
            </a:r>
            <a:r>
              <a:rPr lang="en-US" dirty="0"/>
              <a:t> system is also part of Government’s plans to streamline and modernize the visa application process to make it easier to travel to South Africa for tourism, business and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South Africa e-visa application is aimed at making the immigration process more fluid and to amplify the border security checks. It allows eligible foreigners with a trusted traveler history to enter the country without going to an embassy.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e-Visa enables the prospective visitor to apply for a Visa from his/her home country online without visiting the Mission. It also allows for the online and secure payment of the visa fee.</a:t>
            </a:r>
          </a:p>
          <a:p>
            <a:pPr marL="285750" indent="-285750">
              <a:buFont typeface="Arial" panose="020B0604020202020204" pitchFamily="34" charset="0"/>
              <a:buChar char="•"/>
            </a:pPr>
            <a:endParaRPr lang="en-US" dirty="0"/>
          </a:p>
          <a:p>
            <a:endParaRPr lang="en-ZA" dirty="0"/>
          </a:p>
        </p:txBody>
      </p:sp>
      <p:sp>
        <p:nvSpPr>
          <p:cNvPr id="5" name="TextBox 4"/>
          <p:cNvSpPr txBox="1"/>
          <p:nvPr/>
        </p:nvSpPr>
        <p:spPr>
          <a:xfrm>
            <a:off x="304800" y="1143000"/>
            <a:ext cx="2133600" cy="461665"/>
          </a:xfrm>
          <a:prstGeom prst="rect">
            <a:avLst/>
          </a:prstGeom>
          <a:solidFill>
            <a:srgbClr val="00FF00"/>
          </a:solidFill>
        </p:spPr>
        <p:txBody>
          <a:bodyPr wrap="square" rtlCol="0">
            <a:spAutoFit/>
          </a:bodyPr>
          <a:lstStyle/>
          <a:p>
            <a:r>
              <a:rPr lang="en-US" sz="2400" b="1" dirty="0"/>
              <a:t>E-VISA</a:t>
            </a:r>
            <a:endParaRPr lang="en-ZA" sz="2400" b="1" dirty="0"/>
          </a:p>
        </p:txBody>
      </p:sp>
    </p:spTree>
    <p:extLst>
      <p:ext uri="{BB962C8B-B14F-4D97-AF65-F5344CB8AC3E}">
        <p14:creationId xmlns:p14="http://schemas.microsoft.com/office/powerpoint/2010/main" xmlns="" val="104033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609600"/>
          </a:xfrm>
        </p:spPr>
        <p:txBody>
          <a:bodyPr/>
          <a:lstStyle/>
          <a:p>
            <a:r>
              <a:rPr lang="en-ZA" sz="2400" b="1" dirty="0">
                <a:latin typeface="Arial Narrow" panose="020B0606020202030204" pitchFamily="34" charset="0"/>
              </a:rPr>
              <a:t>HOME AFFAIRS’ CONTRIBUTION TO TOURISM </a:t>
            </a:r>
          </a:p>
        </p:txBody>
      </p:sp>
      <p:sp>
        <p:nvSpPr>
          <p:cNvPr id="5" name="TextBox 4"/>
          <p:cNvSpPr txBox="1"/>
          <p:nvPr/>
        </p:nvSpPr>
        <p:spPr>
          <a:xfrm>
            <a:off x="304800" y="1143000"/>
            <a:ext cx="2133600" cy="461665"/>
          </a:xfrm>
          <a:prstGeom prst="rect">
            <a:avLst/>
          </a:prstGeom>
          <a:solidFill>
            <a:srgbClr val="00FF00"/>
          </a:solidFill>
        </p:spPr>
        <p:txBody>
          <a:bodyPr wrap="square" rtlCol="0">
            <a:spAutoFit/>
          </a:bodyPr>
          <a:lstStyle/>
          <a:p>
            <a:r>
              <a:rPr lang="en-US" sz="2400" b="1" dirty="0"/>
              <a:t>E-VISA</a:t>
            </a:r>
            <a:endParaRPr lang="en-ZA" sz="2400" b="1" dirty="0"/>
          </a:p>
        </p:txBody>
      </p:sp>
      <p:sp>
        <p:nvSpPr>
          <p:cNvPr id="6" name="TextBox 5"/>
          <p:cNvSpPr txBox="1"/>
          <p:nvPr/>
        </p:nvSpPr>
        <p:spPr>
          <a:xfrm>
            <a:off x="299884" y="2133600"/>
            <a:ext cx="8610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 arrival, the visitor presents the </a:t>
            </a:r>
            <a:r>
              <a:rPr lang="en-US" dirty="0" err="1"/>
              <a:t>authorisation</a:t>
            </a:r>
            <a:r>
              <a:rPr lang="en-US" dirty="0"/>
              <a:t> to the immigration authorities who would then stamp the entry into the country.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South Africa online visa is aimed at being available to a larger number of nationalities once the system has been stabilized for the 14 Countries</a:t>
            </a:r>
            <a:endParaRPr lang="en-ZA" dirty="0"/>
          </a:p>
          <a:p>
            <a:endParaRPr lang="en-ZA" dirty="0"/>
          </a:p>
        </p:txBody>
      </p:sp>
    </p:spTree>
    <p:extLst>
      <p:ext uri="{BB962C8B-B14F-4D97-AF65-F5344CB8AC3E}">
        <p14:creationId xmlns:p14="http://schemas.microsoft.com/office/powerpoint/2010/main" xmlns="" val="356958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hank You Word Cloud In Different Languages Concept Stock Photo, Picture  And Royalty Free Image. Image 3771967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399" y="685800"/>
            <a:ext cx="8229601" cy="5670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882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ZA" dirty="0"/>
          </a:p>
        </p:txBody>
      </p:sp>
      <p:sp>
        <p:nvSpPr>
          <p:cNvPr id="6" name="TextBox 5"/>
          <p:cNvSpPr txBox="1"/>
          <p:nvPr/>
        </p:nvSpPr>
        <p:spPr>
          <a:xfrm>
            <a:off x="304800" y="762000"/>
            <a:ext cx="8305800" cy="461665"/>
          </a:xfrm>
          <a:prstGeom prst="rect">
            <a:avLst/>
          </a:prstGeom>
          <a:noFill/>
        </p:spPr>
        <p:txBody>
          <a:bodyPr wrap="square" rtlCol="0">
            <a:spAutoFit/>
          </a:bodyPr>
          <a:lstStyle/>
          <a:p>
            <a:r>
              <a:rPr lang="en-US" sz="2400" b="1" dirty="0"/>
              <a:t>PURPOSE</a:t>
            </a:r>
            <a:endParaRPr lang="en-ZA" sz="2400" b="1" dirty="0"/>
          </a:p>
        </p:txBody>
      </p:sp>
      <p:sp>
        <p:nvSpPr>
          <p:cNvPr id="7" name="TextBox 6"/>
          <p:cNvSpPr txBox="1"/>
          <p:nvPr/>
        </p:nvSpPr>
        <p:spPr>
          <a:xfrm>
            <a:off x="457200" y="1676400"/>
            <a:ext cx="8458200" cy="2246769"/>
          </a:xfrm>
          <a:prstGeom prst="rect">
            <a:avLst/>
          </a:prstGeom>
          <a:noFill/>
        </p:spPr>
        <p:txBody>
          <a:bodyPr wrap="square" rtlCol="0">
            <a:spAutoFit/>
          </a:bodyPr>
          <a:lstStyle/>
          <a:p>
            <a:pPr algn="just"/>
            <a:r>
              <a:rPr lang="en-US" sz="2800" dirty="0"/>
              <a:t>Briefing by the Department of Home Affairs on the processing of skills visas, remote working visas and tourism visas in preparation for the 2022/23 tourism season in the Western Cape </a:t>
            </a:r>
          </a:p>
          <a:p>
            <a:pPr algn="just"/>
            <a:endParaRPr lang="en-ZA" sz="2800" dirty="0"/>
          </a:p>
        </p:txBody>
      </p:sp>
    </p:spTree>
    <p:extLst>
      <p:ext uri="{BB962C8B-B14F-4D97-AF65-F5344CB8AC3E}">
        <p14:creationId xmlns:p14="http://schemas.microsoft.com/office/powerpoint/2010/main" xmlns="" val="219887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52400" y="220663"/>
            <a:ext cx="8686800" cy="338137"/>
          </a:xfrm>
          <a:prstGeom prst="rect">
            <a:avLst/>
          </a:prstGeom>
          <a:solidFill>
            <a:srgbClr val="006600"/>
          </a:solidFill>
          <a:ln w="9525">
            <a:solidFill>
              <a:srgbClr val="006600"/>
            </a:solidFill>
            <a:miter lim="800000"/>
            <a:headEnd/>
            <a:tailEnd/>
          </a:ln>
        </p:spPr>
        <p:txBody>
          <a:bodyPr anchor="ctr">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MANDATE </a:t>
            </a:r>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244475" y="990600"/>
            <a:ext cx="8583613" cy="1077913"/>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To facilitate and regulate the secure movement of people through the ports of entry into and out of the Republic of South Africa, determine the status of asylum seekers and regulate refugee affairs, confirm and provide enabling documents to foreign visitors legally residing within the Republic, enforce immigration legislation and effect deportations.</a:t>
            </a:r>
          </a:p>
        </p:txBody>
      </p:sp>
      <p:sp>
        <p:nvSpPr>
          <p:cNvPr id="5" name="Rectangle 4"/>
          <p:cNvSpPr/>
          <p:nvPr/>
        </p:nvSpPr>
        <p:spPr>
          <a:xfrm>
            <a:off x="152400" y="2514600"/>
            <a:ext cx="4343400" cy="3651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The core immigration mandate is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800100" marR="0" lvl="1" indent="-1143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9" name="Rectangle 8"/>
          <p:cNvSpPr/>
          <p:nvPr/>
        </p:nvSpPr>
        <p:spPr>
          <a:xfrm>
            <a:off x="38100" y="2922588"/>
            <a:ext cx="3606800" cy="3108325"/>
          </a:xfrm>
          <a:prstGeom prst="rect">
            <a:avLst/>
          </a:prstGeom>
        </p:spPr>
        <p:txBody>
          <a:bodyPr>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Facilitate</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and </a:t>
            </a: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regulate</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the secure movement of people through the ports of entry into and out of the Republic of South Africa;</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Confirm</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and provide enabling documents to foreign visitors legally residing within RSA;</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Enforce</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immigration legislation and effect deportations;</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Determine</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the status of asylum seekers and regulate refugee affairs; and</a:t>
            </a: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Contribute</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towards realising a positive skills migration trend into the RSA.</a:t>
            </a:r>
          </a:p>
        </p:txBody>
      </p:sp>
      <p:cxnSp>
        <p:nvCxnSpPr>
          <p:cNvPr id="33798" name="Straight Connector 10"/>
          <p:cNvCxnSpPr>
            <a:cxnSpLocks noChangeShapeType="1"/>
          </p:cNvCxnSpPr>
          <p:nvPr/>
        </p:nvCxnSpPr>
        <p:spPr bwMode="auto">
          <a:xfrm>
            <a:off x="4013200" y="2590800"/>
            <a:ext cx="0" cy="3333750"/>
          </a:xfrm>
          <a:prstGeom prst="line">
            <a:avLst/>
          </a:prstGeom>
          <a:noFill/>
          <a:ln w="12700" algn="ctr">
            <a:solidFill>
              <a:schemeClr val="tx1"/>
            </a:solidFill>
            <a:round/>
            <a:headEnd/>
            <a:tailEnd/>
          </a:ln>
          <a:extLst>
            <a:ext uri="{909E8E84-426E-40DD-AFC4-6F175D3DCCD1}">
              <a14:hiddenFill xmlns:a14="http://schemas.microsoft.com/office/drawing/2010/main" xmlns="">
                <a:noFill/>
              </a14:hiddenFill>
            </a:ext>
          </a:extLst>
        </p:spPr>
      </p:cxnSp>
      <p:sp>
        <p:nvSpPr>
          <p:cNvPr id="15" name="Rectangle 14"/>
          <p:cNvSpPr/>
          <p:nvPr/>
        </p:nvSpPr>
        <p:spPr>
          <a:xfrm>
            <a:off x="4254500" y="2517775"/>
            <a:ext cx="4343400" cy="273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Legal Enablement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800100" marR="0" lvl="1" indent="-1143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3" name="Rectangle 12"/>
          <p:cNvSpPr/>
          <p:nvPr/>
        </p:nvSpPr>
        <p:spPr>
          <a:xfrm>
            <a:off x="4156075" y="4733925"/>
            <a:ext cx="3144838" cy="3698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REFUGEES ACT No. 130 of 1998</a:t>
            </a:r>
          </a:p>
        </p:txBody>
      </p:sp>
      <p:sp>
        <p:nvSpPr>
          <p:cNvPr id="14" name="Rectangle 13"/>
          <p:cNvSpPr/>
          <p:nvPr/>
        </p:nvSpPr>
        <p:spPr>
          <a:xfrm>
            <a:off x="4156075" y="5105400"/>
            <a:ext cx="4735513" cy="5222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Determination of refugee status and the issuance of refugee enabling documents</a:t>
            </a:r>
          </a:p>
        </p:txBody>
      </p:sp>
      <p:sp>
        <p:nvSpPr>
          <p:cNvPr id="2" name="Rectangle 1"/>
          <p:cNvSpPr/>
          <p:nvPr/>
        </p:nvSpPr>
        <p:spPr>
          <a:xfrm>
            <a:off x="4156075" y="3508375"/>
            <a:ext cx="4572000" cy="9540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The </a:t>
            </a:r>
            <a:r>
              <a:rPr kumimoji="0" 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Immigration Amendment Act 13 of 2002 (as amended 2004, 2007 </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and 2011) as well as Regulations promulgated in terms thereof which came into effect on 26 May 2014. </a:t>
            </a:r>
          </a:p>
        </p:txBody>
      </p:sp>
      <p:sp>
        <p:nvSpPr>
          <p:cNvPr id="12" name="Rectangle 11"/>
          <p:cNvSpPr/>
          <p:nvPr/>
        </p:nvSpPr>
        <p:spPr>
          <a:xfrm>
            <a:off x="4156075" y="2922588"/>
            <a:ext cx="3517900" cy="369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IMMIGRATION ACT No. 13 of 2002 </a:t>
            </a:r>
          </a:p>
        </p:txBody>
      </p:sp>
    </p:spTree>
    <p:extLst>
      <p:ext uri="{BB962C8B-B14F-4D97-AF65-F5344CB8AC3E}">
        <p14:creationId xmlns:p14="http://schemas.microsoft.com/office/powerpoint/2010/main" xmlns="" val="306751643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019800" cy="609600"/>
          </a:xfrm>
        </p:spPr>
        <p:txBody>
          <a:bodyPr/>
          <a:lstStyle/>
          <a:p>
            <a:r>
              <a:rPr lang="en-ZA" sz="2800" b="1" dirty="0">
                <a:latin typeface="Arial Narrow" panose="020B0606020202030204" pitchFamily="34" charset="0"/>
              </a:rPr>
              <a:t>CRITICAL SKILLS LIST 2022</a:t>
            </a:r>
          </a:p>
        </p:txBody>
      </p:sp>
      <p:sp>
        <p:nvSpPr>
          <p:cNvPr id="4" name="TextBox 2"/>
          <p:cNvSpPr txBox="1">
            <a:spLocks noChangeArrowheads="1"/>
          </p:cNvSpPr>
          <p:nvPr/>
        </p:nvSpPr>
        <p:spPr bwMode="auto">
          <a:xfrm>
            <a:off x="228600" y="929148"/>
            <a:ext cx="857885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just">
              <a:buFont typeface="Wingdings" panose="05000000000000000000" pitchFamily="2" charset="2"/>
              <a:buChar char="q"/>
              <a:defRPr/>
            </a:pPr>
            <a:r>
              <a:rPr lang="en-ZA" altLang="en-US" dirty="0">
                <a:solidFill>
                  <a:srgbClr val="000000"/>
                </a:solidFill>
              </a:rPr>
              <a:t>The Department of Home Affairs entered into a memorandum of agreement in 2020 with the Department of Higher Education and Training, for the drafting of the new Critical Skills List based on a scientific research methodology.</a:t>
            </a:r>
          </a:p>
          <a:p>
            <a:pPr algn="just">
              <a:buFont typeface="Wingdings" panose="05000000000000000000" pitchFamily="2" charset="2"/>
              <a:buChar char="q"/>
              <a:defRPr/>
            </a:pPr>
            <a:endParaRPr lang="en-ZA" altLang="en-US" dirty="0">
              <a:solidFill>
                <a:srgbClr val="000000"/>
              </a:solidFill>
            </a:endParaRPr>
          </a:p>
          <a:p>
            <a:pPr algn="just">
              <a:buFont typeface="Wingdings" panose="05000000000000000000" pitchFamily="2" charset="2"/>
              <a:buChar char="q"/>
              <a:defRPr/>
            </a:pPr>
            <a:r>
              <a:rPr lang="en-ZA" altLang="en-US" dirty="0">
                <a:solidFill>
                  <a:srgbClr val="000000"/>
                </a:solidFill>
              </a:rPr>
              <a:t>The Directorate: System Monitoring and Economic Analysis of DHET provided DHA with a draft preliminary technical report on the critical skills in November 2020.  </a:t>
            </a:r>
          </a:p>
          <a:p>
            <a:pPr algn="just">
              <a:buFont typeface="Wingdings" panose="05000000000000000000" pitchFamily="2" charset="2"/>
              <a:buChar char="q"/>
              <a:defRPr/>
            </a:pPr>
            <a:endParaRPr lang="en-ZA" altLang="en-US" dirty="0">
              <a:solidFill>
                <a:srgbClr val="000000"/>
              </a:solidFill>
            </a:endParaRPr>
          </a:p>
          <a:p>
            <a:pPr algn="just">
              <a:buFont typeface="Wingdings" panose="05000000000000000000" pitchFamily="2" charset="2"/>
              <a:buChar char="q"/>
              <a:defRPr/>
            </a:pPr>
            <a:r>
              <a:rPr lang="en-ZA" altLang="en-US" dirty="0">
                <a:solidFill>
                  <a:srgbClr val="000000"/>
                </a:solidFill>
              </a:rPr>
              <a:t>The Minister of Home Affairs published the technical report for public comments on the 18th of February with a closing date of the 31st of March 2021.</a:t>
            </a:r>
          </a:p>
          <a:p>
            <a:pPr marL="0" indent="0" algn="just">
              <a:defRPr/>
            </a:pPr>
            <a:endParaRPr lang="en-ZA" altLang="en-US" dirty="0">
              <a:solidFill>
                <a:srgbClr val="000000"/>
              </a:solidFill>
            </a:endParaRPr>
          </a:p>
          <a:p>
            <a:pPr algn="just">
              <a:buFont typeface="Wingdings" panose="05000000000000000000" pitchFamily="2" charset="2"/>
              <a:buChar char="q"/>
              <a:defRPr/>
            </a:pPr>
            <a:r>
              <a:rPr lang="en-US" altLang="en-US" dirty="0">
                <a:solidFill>
                  <a:srgbClr val="000000"/>
                </a:solidFill>
              </a:rPr>
              <a:t>The first Critical Skills List 2022 was published on the 2</a:t>
            </a:r>
            <a:r>
              <a:rPr lang="en-US" altLang="en-US" baseline="30000" dirty="0">
                <a:solidFill>
                  <a:srgbClr val="000000"/>
                </a:solidFill>
              </a:rPr>
              <a:t>nd</a:t>
            </a:r>
            <a:r>
              <a:rPr lang="en-US" altLang="en-US" dirty="0">
                <a:solidFill>
                  <a:srgbClr val="000000"/>
                </a:solidFill>
              </a:rPr>
              <a:t> of February 2022.</a:t>
            </a:r>
          </a:p>
          <a:p>
            <a:pPr algn="just">
              <a:buFont typeface="Wingdings" panose="05000000000000000000" pitchFamily="2" charset="2"/>
              <a:buChar char="q"/>
              <a:defRPr/>
            </a:pPr>
            <a:endParaRPr lang="en-US" altLang="en-US" dirty="0">
              <a:solidFill>
                <a:srgbClr val="000000"/>
              </a:solidFill>
            </a:endParaRPr>
          </a:p>
          <a:p>
            <a:pPr algn="just">
              <a:buFont typeface="Wingdings" panose="05000000000000000000" pitchFamily="2" charset="2"/>
              <a:buChar char="q"/>
              <a:defRPr/>
            </a:pPr>
            <a:r>
              <a:rPr lang="en-US" altLang="en-US" dirty="0">
                <a:solidFill>
                  <a:srgbClr val="000000"/>
                </a:solidFill>
              </a:rPr>
              <a:t>The second publication, updated with Health Professionals was published on the 02</a:t>
            </a:r>
            <a:r>
              <a:rPr lang="en-US" altLang="en-US" baseline="30000" dirty="0">
                <a:solidFill>
                  <a:srgbClr val="000000"/>
                </a:solidFill>
              </a:rPr>
              <a:t>nd</a:t>
            </a:r>
            <a:r>
              <a:rPr lang="en-US" altLang="en-US" dirty="0">
                <a:solidFill>
                  <a:srgbClr val="000000"/>
                </a:solidFill>
              </a:rPr>
              <a:t> of August 2022 and is the current version.</a:t>
            </a:r>
          </a:p>
          <a:p>
            <a:pPr algn="just">
              <a:buFont typeface="Wingdings" panose="05000000000000000000" pitchFamily="2" charset="2"/>
              <a:buChar char="q"/>
              <a:defRPr/>
            </a:pPr>
            <a:r>
              <a:rPr lang="en-US" altLang="en-US" dirty="0">
                <a:solidFill>
                  <a:srgbClr val="000000"/>
                </a:solidFill>
              </a:rPr>
              <a:t>To date, in the current 2022/23 performance year, the Department has processed approximately 3 182 critical skills work visa applications and close to 1 013 permanent residence applications based on critical skills</a:t>
            </a:r>
          </a:p>
          <a:p>
            <a:pPr algn="just">
              <a:buFont typeface="Wingdings" panose="05000000000000000000" pitchFamily="2" charset="2"/>
              <a:buChar char="q"/>
              <a:defRPr/>
            </a:pPr>
            <a:endParaRPr lang="en-ZA" altLang="en-US" dirty="0">
              <a:solidFill>
                <a:srgbClr val="000000"/>
              </a:solidFill>
            </a:endParaRPr>
          </a:p>
        </p:txBody>
      </p:sp>
    </p:spTree>
    <p:extLst>
      <p:ext uri="{BB962C8B-B14F-4D97-AF65-F5344CB8AC3E}">
        <p14:creationId xmlns:p14="http://schemas.microsoft.com/office/powerpoint/2010/main" xmlns="" val="365749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a:p>
        </p:txBody>
      </p:sp>
      <p:sp>
        <p:nvSpPr>
          <p:cNvPr id="2" name="TextBox 1"/>
          <p:cNvSpPr txBox="1"/>
          <p:nvPr/>
        </p:nvSpPr>
        <p:spPr>
          <a:xfrm>
            <a:off x="304800" y="1143000"/>
            <a:ext cx="8458200" cy="3970318"/>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In his 2022 State of the Nation Address (SONA) President Cyril </a:t>
            </a:r>
            <a:r>
              <a:rPr lang="en-US" dirty="0" err="1"/>
              <a:t>Ramaphosa</a:t>
            </a:r>
            <a:r>
              <a:rPr lang="en-US" dirty="0"/>
              <a:t> made the announcement that the South African government will be reviewing South Africa's work visas with the view of exploring the possibility of new visa categories, including a remote-working visa.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A comprehensive report on the review of the work visa system was recently completed by the Operation </a:t>
            </a:r>
            <a:r>
              <a:rPr lang="en-US" dirty="0" err="1"/>
              <a:t>Vulindlela</a:t>
            </a:r>
            <a:r>
              <a:rPr lang="en-US" dirty="0"/>
              <a:t> Team led by former Director-General of Home Affairs, </a:t>
            </a:r>
            <a:r>
              <a:rPr lang="en-US" dirty="0" err="1"/>
              <a:t>Mr</a:t>
            </a:r>
            <a:r>
              <a:rPr lang="en-US" dirty="0"/>
              <a:t> </a:t>
            </a:r>
            <a:r>
              <a:rPr lang="en-US" dirty="0" err="1"/>
              <a:t>Mavuso</a:t>
            </a:r>
            <a:r>
              <a:rPr lang="en-US" dirty="0"/>
              <a:t> </a:t>
            </a:r>
            <a:r>
              <a:rPr lang="en-US" dirty="0" err="1"/>
              <a:t>Msimang</a:t>
            </a:r>
            <a:r>
              <a:rPr lang="en-US" dirty="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The Report makes recommendations with regards to the possibility of new visa categories that could enable economic growth, such as a start-up visa and a remote working visa.</a:t>
            </a:r>
          </a:p>
          <a:p>
            <a:pPr marL="285750" indent="-285750" algn="just">
              <a:buFont typeface="Wingdings" panose="05000000000000000000" pitchFamily="2" charset="2"/>
              <a:buChar char="Ø"/>
            </a:pPr>
            <a:r>
              <a:rPr lang="en-US" dirty="0"/>
              <a:t>The introduction of new visa categories will most certainly require a review and  amendment of the Immigration Act as all current visa categories are legislated.</a:t>
            </a:r>
            <a:endParaRPr lang="en-ZA" dirty="0"/>
          </a:p>
        </p:txBody>
      </p:sp>
      <p:sp>
        <p:nvSpPr>
          <p:cNvPr id="3" name="TextBox 2"/>
          <p:cNvSpPr txBox="1"/>
          <p:nvPr/>
        </p:nvSpPr>
        <p:spPr>
          <a:xfrm>
            <a:off x="533400" y="228600"/>
            <a:ext cx="8077200" cy="646331"/>
          </a:xfrm>
          <a:prstGeom prst="rect">
            <a:avLst/>
          </a:prstGeom>
          <a:noFill/>
        </p:spPr>
        <p:txBody>
          <a:bodyPr wrap="square" rtlCol="0">
            <a:spAutoFit/>
          </a:bodyPr>
          <a:lstStyle/>
          <a:p>
            <a:pPr algn="ctr"/>
            <a:r>
              <a:rPr lang="en-US" sz="3600" b="1" dirty="0"/>
              <a:t>REMOTE WORKING VISA</a:t>
            </a:r>
            <a:endParaRPr lang="en-ZA" sz="3600" b="1" dirty="0"/>
          </a:p>
        </p:txBody>
      </p:sp>
    </p:spTree>
    <p:extLst>
      <p:ext uri="{BB962C8B-B14F-4D97-AF65-F5344CB8AC3E}">
        <p14:creationId xmlns:p14="http://schemas.microsoft.com/office/powerpoint/2010/main" xmlns="" val="335002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76200"/>
            <a:ext cx="9144000" cy="5867400"/>
          </a:xfrm>
          <a:prstGeom prst="rect">
            <a:avLst/>
          </a:prstGeom>
        </p:spPr>
      </p:pic>
      <p:sp>
        <p:nvSpPr>
          <p:cNvPr id="6" name="Title 5"/>
          <p:cNvSpPr>
            <a:spLocks noGrp="1"/>
          </p:cNvSpPr>
          <p:nvPr>
            <p:ph type="title"/>
          </p:nvPr>
        </p:nvSpPr>
        <p:spPr/>
        <p:txBody>
          <a:bodyPr/>
          <a:lstStyle/>
          <a:p>
            <a:endParaRPr lang="en-ZA"/>
          </a:p>
        </p:txBody>
      </p:sp>
      <p:sp>
        <p:nvSpPr>
          <p:cNvPr id="7" name="Title 1"/>
          <p:cNvSpPr txBox="1">
            <a:spLocks/>
          </p:cNvSpPr>
          <p:nvPr/>
        </p:nvSpPr>
        <p:spPr>
          <a:xfrm>
            <a:off x="0" y="228600"/>
            <a:ext cx="8610600" cy="6096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latin typeface="Arial Narrow" panose="020B0606020202030204" pitchFamily="34" charset="0"/>
              </a:rPr>
              <a:t>HOME AFFAIRS’ CONTRIBUTION TO TOURISM </a:t>
            </a:r>
          </a:p>
        </p:txBody>
      </p:sp>
    </p:spTree>
    <p:extLst>
      <p:ext uri="{BB962C8B-B14F-4D97-AF65-F5344CB8AC3E}">
        <p14:creationId xmlns:p14="http://schemas.microsoft.com/office/powerpoint/2010/main" xmlns="" val="70281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609600"/>
          </a:xfrm>
        </p:spPr>
        <p:txBody>
          <a:bodyPr/>
          <a:lstStyle/>
          <a:p>
            <a:r>
              <a:rPr lang="en-ZA" sz="2400" b="1" dirty="0">
                <a:latin typeface="Arial Narrow" panose="020B0606020202030204" pitchFamily="34" charset="0"/>
              </a:rPr>
              <a:t>HOME AFFAIRS’ CONTRIBUTION TO TOURISM </a:t>
            </a:r>
          </a:p>
        </p:txBody>
      </p:sp>
      <p:pic>
        <p:nvPicPr>
          <p:cNvPr id="6" name="Picture 5"/>
          <p:cNvPicPr/>
          <p:nvPr/>
        </p:nvPicPr>
        <p:blipFill>
          <a:blip r:embed="rId3" cstate="print"/>
          <a:stretch>
            <a:fillRect/>
          </a:stretch>
        </p:blipFill>
        <p:spPr>
          <a:xfrm>
            <a:off x="0" y="2133600"/>
            <a:ext cx="9144000" cy="3733800"/>
          </a:xfrm>
          <a:prstGeom prst="rect">
            <a:avLst/>
          </a:prstGeom>
        </p:spPr>
      </p:pic>
      <p:sp>
        <p:nvSpPr>
          <p:cNvPr id="4" name="Rectangle 3"/>
          <p:cNvSpPr/>
          <p:nvPr/>
        </p:nvSpPr>
        <p:spPr>
          <a:xfrm>
            <a:off x="38100" y="1046358"/>
            <a:ext cx="9067800" cy="923330"/>
          </a:xfrm>
          <a:prstGeom prst="rect">
            <a:avLst/>
          </a:prstGeom>
        </p:spPr>
        <p:txBody>
          <a:bodyPr wrap="square">
            <a:spAutoFit/>
          </a:bodyPr>
          <a:lstStyle/>
          <a:p>
            <a:pPr lvl="0" algn="just">
              <a:lnSpc>
                <a:spcPct val="150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The below is the </a:t>
            </a:r>
            <a:r>
              <a:rPr lang="en-US" b="1" u="sng" dirty="0">
                <a:latin typeface="Arial" panose="020B0604020202020204" pitchFamily="34" charset="0"/>
                <a:ea typeface="Calibri" panose="020F0502020204030204" pitchFamily="34" charset="0"/>
                <a:cs typeface="Times New Roman" panose="02020603050405020304" pitchFamily="18" charset="0"/>
              </a:rPr>
              <a:t>statistics </a:t>
            </a:r>
            <a:r>
              <a:rPr lang="en-US" dirty="0">
                <a:latin typeface="Arial" panose="020B0604020202020204" pitchFamily="34" charset="0"/>
                <a:ea typeface="Calibri" panose="020F0502020204030204" pitchFamily="34" charset="0"/>
                <a:cs typeface="Times New Roman" panose="02020603050405020304" pitchFamily="18" charset="0"/>
              </a:rPr>
              <a:t>of travelers into SA per year. It is evident that there has been a significant increase in people coming into SA.</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5444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609600"/>
          </a:xfrm>
        </p:spPr>
        <p:txBody>
          <a:bodyPr/>
          <a:lstStyle/>
          <a:p>
            <a:r>
              <a:rPr lang="en-ZA" sz="2400" b="1" dirty="0">
                <a:latin typeface="Arial Narrow" panose="020B0606020202030204" pitchFamily="34" charset="0"/>
              </a:rPr>
              <a:t>HOME AFFAIRS’ CONTRIBUTION TO TOURISM </a:t>
            </a:r>
          </a:p>
        </p:txBody>
      </p:sp>
      <p:sp>
        <p:nvSpPr>
          <p:cNvPr id="4" name="TextBox 3"/>
          <p:cNvSpPr txBox="1"/>
          <p:nvPr/>
        </p:nvSpPr>
        <p:spPr>
          <a:xfrm>
            <a:off x="228600" y="990600"/>
            <a:ext cx="8763000" cy="347787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b="1" dirty="0"/>
              <a:t>Inclusive tourism:- </a:t>
            </a:r>
            <a:r>
              <a:rPr lang="en-US" sz="2000" dirty="0"/>
              <a:t>This is about reducing uncertainty around what to expect from a destination and offer a positive travel experience. Widening the participation in tourism decision making. The Department is on a regular basis increasing its visa exemption list. We now have 148 countries that we have a visa agreement with. </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These countries can enter SA between 30-90 days without obtaining visa. </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The rollout out of the e-Visa system is also part of Government’s plans to streamline and modernize the visa application process to make it easier to travel to South Africa for tourism, business and work.</a:t>
            </a:r>
            <a:endParaRPr lang="en-ZA" sz="2000" dirty="0"/>
          </a:p>
        </p:txBody>
      </p:sp>
    </p:spTree>
    <p:extLst>
      <p:ext uri="{BB962C8B-B14F-4D97-AF65-F5344CB8AC3E}">
        <p14:creationId xmlns:p14="http://schemas.microsoft.com/office/powerpoint/2010/main" xmlns="" val="372369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7455" y="881050"/>
            <a:ext cx="7487627" cy="5489499"/>
            <a:chOff x="929940" y="881050"/>
            <a:chExt cx="9983502" cy="5489499"/>
          </a:xfrm>
        </p:grpSpPr>
        <p:sp>
          <p:nvSpPr>
            <p:cNvPr id="6" name="Freeform 5"/>
            <p:cNvSpPr>
              <a:spLocks/>
            </p:cNvSpPr>
            <p:nvPr/>
          </p:nvSpPr>
          <p:spPr bwMode="auto">
            <a:xfrm rot="730076">
              <a:off x="5497343" y="3030329"/>
              <a:ext cx="410776" cy="331231"/>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 name="Freeform 6"/>
            <p:cNvSpPr>
              <a:spLocks/>
            </p:cNvSpPr>
            <p:nvPr/>
          </p:nvSpPr>
          <p:spPr bwMode="auto">
            <a:xfrm rot="926903">
              <a:off x="5508200" y="3052660"/>
              <a:ext cx="103146" cy="232605"/>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 name="Freeform 7"/>
            <p:cNvSpPr>
              <a:spLocks/>
            </p:cNvSpPr>
            <p:nvPr/>
          </p:nvSpPr>
          <p:spPr bwMode="auto">
            <a:xfrm>
              <a:off x="6112603" y="2905652"/>
              <a:ext cx="217151" cy="98626"/>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 name="Freeform 8"/>
            <p:cNvSpPr>
              <a:spLocks/>
            </p:cNvSpPr>
            <p:nvPr/>
          </p:nvSpPr>
          <p:spPr bwMode="auto">
            <a:xfrm rot="471028">
              <a:off x="5739828" y="2782835"/>
              <a:ext cx="347441" cy="34425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 name="Freeform 9"/>
            <p:cNvSpPr>
              <a:spLocks/>
            </p:cNvSpPr>
            <p:nvPr/>
          </p:nvSpPr>
          <p:spPr bwMode="auto">
            <a:xfrm>
              <a:off x="6034790" y="2989390"/>
              <a:ext cx="354680" cy="37030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 name="Freeform 10"/>
            <p:cNvSpPr>
              <a:spLocks/>
            </p:cNvSpPr>
            <p:nvPr/>
          </p:nvSpPr>
          <p:spPr bwMode="auto">
            <a:xfrm>
              <a:off x="6025742" y="2628386"/>
              <a:ext cx="228008" cy="3423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 name="Freeform 11"/>
            <p:cNvSpPr>
              <a:spLocks/>
            </p:cNvSpPr>
            <p:nvPr/>
          </p:nvSpPr>
          <p:spPr bwMode="auto">
            <a:xfrm>
              <a:off x="5996789" y="2699098"/>
              <a:ext cx="86861" cy="119094"/>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 name="Freeform 12"/>
            <p:cNvSpPr>
              <a:spLocks/>
            </p:cNvSpPr>
            <p:nvPr/>
          </p:nvSpPr>
          <p:spPr bwMode="auto">
            <a:xfrm rot="20966185">
              <a:off x="6431091" y="3207109"/>
              <a:ext cx="180959" cy="191668"/>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 name="Freeform 13"/>
            <p:cNvSpPr>
              <a:spLocks/>
            </p:cNvSpPr>
            <p:nvPr/>
          </p:nvSpPr>
          <p:spPr bwMode="auto">
            <a:xfrm>
              <a:off x="6420233" y="2909374"/>
              <a:ext cx="233437" cy="19724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 name="Freeform 14"/>
            <p:cNvSpPr>
              <a:spLocks/>
            </p:cNvSpPr>
            <p:nvPr/>
          </p:nvSpPr>
          <p:spPr bwMode="auto">
            <a:xfrm>
              <a:off x="6184986" y="2818192"/>
              <a:ext cx="180959" cy="96764"/>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 name="Freeform 15"/>
            <p:cNvSpPr>
              <a:spLocks/>
            </p:cNvSpPr>
            <p:nvPr/>
          </p:nvSpPr>
          <p:spPr bwMode="auto">
            <a:xfrm>
              <a:off x="6313467" y="2918678"/>
              <a:ext cx="157435" cy="111651"/>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 name="Freeform 16"/>
            <p:cNvSpPr>
              <a:spLocks/>
            </p:cNvSpPr>
            <p:nvPr/>
          </p:nvSpPr>
          <p:spPr bwMode="auto">
            <a:xfrm>
              <a:off x="6318896" y="2872157"/>
              <a:ext cx="152006" cy="81877"/>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 name="Freeform 17"/>
            <p:cNvSpPr>
              <a:spLocks/>
            </p:cNvSpPr>
            <p:nvPr/>
          </p:nvSpPr>
          <p:spPr bwMode="auto">
            <a:xfrm>
              <a:off x="6488998" y="3084293"/>
              <a:ext cx="208103" cy="165616"/>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 name="Freeform 18"/>
            <p:cNvSpPr>
              <a:spLocks/>
            </p:cNvSpPr>
            <p:nvPr/>
          </p:nvSpPr>
          <p:spPr bwMode="auto">
            <a:xfrm>
              <a:off x="6025742" y="2950312"/>
              <a:ext cx="130290" cy="76295"/>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0" name="Freeform 19"/>
            <p:cNvSpPr>
              <a:spLocks/>
            </p:cNvSpPr>
            <p:nvPr/>
          </p:nvSpPr>
          <p:spPr bwMode="auto">
            <a:xfrm>
              <a:off x="5960597" y="2779114"/>
              <a:ext cx="81431" cy="87460"/>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1" name="Freeform 20"/>
            <p:cNvSpPr>
              <a:spLocks/>
            </p:cNvSpPr>
            <p:nvPr/>
          </p:nvSpPr>
          <p:spPr bwMode="auto">
            <a:xfrm rot="21133526">
              <a:off x="6224797" y="2985669"/>
              <a:ext cx="101337" cy="55826"/>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2" name="Freeform 21"/>
            <p:cNvSpPr>
              <a:spLocks/>
            </p:cNvSpPr>
            <p:nvPr/>
          </p:nvSpPr>
          <p:spPr bwMode="auto">
            <a:xfrm>
              <a:off x="6230226" y="2996834"/>
              <a:ext cx="162863" cy="174920"/>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3" name="Freeform 22"/>
            <p:cNvSpPr>
              <a:spLocks/>
            </p:cNvSpPr>
            <p:nvPr/>
          </p:nvSpPr>
          <p:spPr bwMode="auto">
            <a:xfrm>
              <a:off x="6297181" y="3058241"/>
              <a:ext cx="112195" cy="115372"/>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4" name="Freeform 23"/>
            <p:cNvSpPr>
              <a:spLocks/>
            </p:cNvSpPr>
            <p:nvPr/>
          </p:nvSpPr>
          <p:spPr bwMode="auto">
            <a:xfrm rot="286500">
              <a:off x="6378612" y="3128954"/>
              <a:ext cx="50668" cy="68852"/>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5" name="Freeform 24"/>
            <p:cNvSpPr>
              <a:spLocks/>
            </p:cNvSpPr>
            <p:nvPr/>
          </p:nvSpPr>
          <p:spPr bwMode="auto">
            <a:xfrm>
              <a:off x="6380422" y="3009859"/>
              <a:ext cx="81431" cy="66991"/>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6" name="Freeform 25"/>
            <p:cNvSpPr>
              <a:spLocks/>
            </p:cNvSpPr>
            <p:nvPr/>
          </p:nvSpPr>
          <p:spPr bwMode="auto">
            <a:xfrm>
              <a:off x="6394899" y="3071268"/>
              <a:ext cx="114004" cy="113511"/>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7" name="Freeform 26"/>
            <p:cNvSpPr>
              <a:spLocks/>
            </p:cNvSpPr>
            <p:nvPr/>
          </p:nvSpPr>
          <p:spPr bwMode="auto">
            <a:xfrm>
              <a:off x="6425661" y="3141980"/>
              <a:ext cx="45241" cy="57685"/>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8" name="Freeform 27"/>
            <p:cNvSpPr>
              <a:spLocks/>
            </p:cNvSpPr>
            <p:nvPr/>
          </p:nvSpPr>
          <p:spPr bwMode="auto">
            <a:xfrm>
              <a:off x="6445567" y="3173614"/>
              <a:ext cx="74193" cy="70712"/>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9" name="Freeform 28"/>
            <p:cNvSpPr>
              <a:spLocks/>
            </p:cNvSpPr>
            <p:nvPr/>
          </p:nvSpPr>
          <p:spPr bwMode="auto">
            <a:xfrm>
              <a:off x="6400327" y="3162449"/>
              <a:ext cx="61526" cy="128399"/>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0" name="Freeform 29"/>
            <p:cNvSpPr>
              <a:spLocks/>
            </p:cNvSpPr>
            <p:nvPr/>
          </p:nvSpPr>
          <p:spPr bwMode="auto">
            <a:xfrm>
              <a:off x="5526296" y="2593029"/>
              <a:ext cx="124861" cy="191668"/>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1" name="Freeform 30"/>
            <p:cNvSpPr>
              <a:spLocks/>
            </p:cNvSpPr>
            <p:nvPr/>
          </p:nvSpPr>
          <p:spPr bwMode="auto">
            <a:xfrm>
              <a:off x="7325027" y="1028057"/>
              <a:ext cx="497636" cy="653157"/>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2" name="Freeform 31"/>
            <p:cNvSpPr>
              <a:spLocks/>
            </p:cNvSpPr>
            <p:nvPr/>
          </p:nvSpPr>
          <p:spPr bwMode="auto">
            <a:xfrm>
              <a:off x="7030064" y="4870707"/>
              <a:ext cx="190008" cy="405665"/>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3" name="Freeform 32"/>
            <p:cNvSpPr>
              <a:spLocks/>
            </p:cNvSpPr>
            <p:nvPr/>
          </p:nvSpPr>
          <p:spPr bwMode="auto">
            <a:xfrm>
              <a:off x="10538858" y="5804852"/>
              <a:ext cx="204483" cy="240050"/>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charset="0"/>
                <a:ea typeface="ＭＳ Ｐゴシック" pitchFamily="34" charset="-128"/>
                <a:cs typeface="+mn-cs"/>
              </a:endParaRPr>
            </a:p>
          </p:txBody>
        </p:sp>
        <p:sp>
          <p:nvSpPr>
            <p:cNvPr id="34" name="Freeform 33"/>
            <p:cNvSpPr>
              <a:spLocks/>
            </p:cNvSpPr>
            <p:nvPr/>
          </p:nvSpPr>
          <p:spPr bwMode="auto">
            <a:xfrm>
              <a:off x="10716198" y="5588993"/>
              <a:ext cx="142957" cy="23632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5" name="Freeform 34"/>
            <p:cNvSpPr>
              <a:spLocks/>
            </p:cNvSpPr>
            <p:nvPr/>
          </p:nvSpPr>
          <p:spPr bwMode="auto">
            <a:xfrm>
              <a:off x="9026042" y="4853959"/>
              <a:ext cx="1127373" cy="880180"/>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6" name="Freeform 35"/>
            <p:cNvSpPr>
              <a:spLocks/>
            </p:cNvSpPr>
            <p:nvPr/>
          </p:nvSpPr>
          <p:spPr bwMode="auto">
            <a:xfrm>
              <a:off x="9910930" y="5786243"/>
              <a:ext cx="99528" cy="139564"/>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7" name="Freeform 36"/>
            <p:cNvSpPr>
              <a:spLocks/>
            </p:cNvSpPr>
            <p:nvPr/>
          </p:nvSpPr>
          <p:spPr bwMode="auto">
            <a:xfrm>
              <a:off x="8953658" y="4323617"/>
              <a:ext cx="258771" cy="310762"/>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Arial" charset="0"/>
                <a:ea typeface="ＭＳ Ｐゴシック" pitchFamily="34" charset="-128"/>
                <a:cs typeface="+mn-cs"/>
              </a:endParaRPr>
            </a:p>
          </p:txBody>
        </p:sp>
        <p:sp>
          <p:nvSpPr>
            <p:cNvPr id="38" name="Freeform 37"/>
            <p:cNvSpPr>
              <a:spLocks/>
            </p:cNvSpPr>
            <p:nvPr/>
          </p:nvSpPr>
          <p:spPr bwMode="auto">
            <a:xfrm>
              <a:off x="9178046" y="4478068"/>
              <a:ext cx="161053" cy="202831"/>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39" name="Freeform 38"/>
            <p:cNvSpPr>
              <a:spLocks/>
            </p:cNvSpPr>
            <p:nvPr/>
          </p:nvSpPr>
          <p:spPr bwMode="auto">
            <a:xfrm>
              <a:off x="8812510" y="4708813"/>
              <a:ext cx="302201" cy="70712"/>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0" name="Freeform 39"/>
            <p:cNvSpPr>
              <a:spLocks/>
            </p:cNvSpPr>
            <p:nvPr/>
          </p:nvSpPr>
          <p:spPr bwMode="auto">
            <a:xfrm>
              <a:off x="4017099" y="2790279"/>
              <a:ext cx="180959" cy="210277"/>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1" name="Freeform 40"/>
            <p:cNvSpPr>
              <a:spLocks/>
            </p:cNvSpPr>
            <p:nvPr/>
          </p:nvSpPr>
          <p:spPr bwMode="auto">
            <a:xfrm>
              <a:off x="3273357" y="3852823"/>
              <a:ext cx="314869" cy="91181"/>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2" name="Freeform 41"/>
            <p:cNvSpPr>
              <a:spLocks/>
            </p:cNvSpPr>
            <p:nvPr/>
          </p:nvSpPr>
          <p:spPr bwMode="auto">
            <a:xfrm>
              <a:off x="3588226" y="3953309"/>
              <a:ext cx="195435" cy="55826"/>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3" name="Freeform 42"/>
            <p:cNvSpPr>
              <a:spLocks/>
            </p:cNvSpPr>
            <p:nvPr/>
          </p:nvSpPr>
          <p:spPr bwMode="auto">
            <a:xfrm>
              <a:off x="6166891" y="3335508"/>
              <a:ext cx="88669" cy="53964"/>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4" name="Freeform 43"/>
            <p:cNvSpPr>
              <a:spLocks/>
            </p:cNvSpPr>
            <p:nvPr/>
          </p:nvSpPr>
          <p:spPr bwMode="auto">
            <a:xfrm>
              <a:off x="6067362" y="3231300"/>
              <a:ext cx="36191" cy="72573"/>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5" name="Freeform 44"/>
            <p:cNvSpPr>
              <a:spLocks/>
            </p:cNvSpPr>
            <p:nvPr/>
          </p:nvSpPr>
          <p:spPr bwMode="auto">
            <a:xfrm>
              <a:off x="6058315" y="3156866"/>
              <a:ext cx="45239" cy="55826"/>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6" name="Freeform 45"/>
            <p:cNvSpPr>
              <a:spLocks/>
            </p:cNvSpPr>
            <p:nvPr/>
          </p:nvSpPr>
          <p:spPr bwMode="auto">
            <a:xfrm>
              <a:off x="6968538" y="3363420"/>
              <a:ext cx="45241" cy="930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7" name="Rectangle 46"/>
            <p:cNvSpPr>
              <a:spLocks noChangeArrowheads="1"/>
            </p:cNvSpPr>
            <p:nvPr/>
          </p:nvSpPr>
          <p:spPr bwMode="auto">
            <a:xfrm>
              <a:off x="6809294" y="3635103"/>
              <a:ext cx="0" cy="3722"/>
            </a:xfrm>
            <a:prstGeom prst="rect">
              <a:avLst/>
            </a:prstGeom>
            <a:solidFill>
              <a:schemeClr val="bg1">
                <a:lumMod val="75000"/>
              </a:schemeClr>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8" name="Freeform 47"/>
            <p:cNvSpPr>
              <a:spLocks/>
            </p:cNvSpPr>
            <p:nvPr/>
          </p:nvSpPr>
          <p:spPr bwMode="auto">
            <a:xfrm>
              <a:off x="6514332" y="3188500"/>
              <a:ext cx="560972" cy="210277"/>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49" name="Freeform 48"/>
            <p:cNvSpPr>
              <a:spLocks/>
            </p:cNvSpPr>
            <p:nvPr/>
          </p:nvSpPr>
          <p:spPr bwMode="auto">
            <a:xfrm>
              <a:off x="6796628" y="3363420"/>
              <a:ext cx="206294" cy="17119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0" name="Freeform 49"/>
            <p:cNvSpPr>
              <a:spLocks/>
            </p:cNvSpPr>
            <p:nvPr/>
          </p:nvSpPr>
          <p:spPr bwMode="auto">
            <a:xfrm>
              <a:off x="6769483" y="3499263"/>
              <a:ext cx="144767" cy="13584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1" name="Freeform 50"/>
            <p:cNvSpPr>
              <a:spLocks/>
            </p:cNvSpPr>
            <p:nvPr/>
          </p:nvSpPr>
          <p:spPr bwMode="auto">
            <a:xfrm>
              <a:off x="6769483" y="3499263"/>
              <a:ext cx="144767" cy="13584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2" name="Freeform 51"/>
            <p:cNvSpPr>
              <a:spLocks/>
            </p:cNvSpPr>
            <p:nvPr/>
          </p:nvSpPr>
          <p:spPr bwMode="auto">
            <a:xfrm>
              <a:off x="7270739" y="3756060"/>
              <a:ext cx="135719" cy="91181"/>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3" name="Freeform 52"/>
            <p:cNvSpPr>
              <a:spLocks/>
            </p:cNvSpPr>
            <p:nvPr/>
          </p:nvSpPr>
          <p:spPr bwMode="auto">
            <a:xfrm>
              <a:off x="7290645" y="3791414"/>
              <a:ext cx="213531" cy="254937"/>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4" name="Freeform 53"/>
            <p:cNvSpPr>
              <a:spLocks/>
            </p:cNvSpPr>
            <p:nvPr/>
          </p:nvSpPr>
          <p:spPr bwMode="auto">
            <a:xfrm>
              <a:off x="7022826" y="3955170"/>
              <a:ext cx="302201" cy="193528"/>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5" name="Freeform 54"/>
            <p:cNvSpPr>
              <a:spLocks/>
            </p:cNvSpPr>
            <p:nvPr/>
          </p:nvSpPr>
          <p:spPr bwMode="auto">
            <a:xfrm>
              <a:off x="6809294" y="3534618"/>
              <a:ext cx="560972" cy="49498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6" name="Freeform 55"/>
            <p:cNvSpPr>
              <a:spLocks/>
            </p:cNvSpPr>
            <p:nvPr/>
          </p:nvSpPr>
          <p:spPr bwMode="auto">
            <a:xfrm>
              <a:off x="7290645" y="3847240"/>
              <a:ext cx="88670" cy="107929"/>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7" name="Freeform 56"/>
            <p:cNvSpPr>
              <a:spLocks/>
            </p:cNvSpPr>
            <p:nvPr/>
          </p:nvSpPr>
          <p:spPr bwMode="auto">
            <a:xfrm>
              <a:off x="6905203" y="3352255"/>
              <a:ext cx="284105" cy="29401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8" name="Freeform 57"/>
            <p:cNvSpPr>
              <a:spLocks/>
            </p:cNvSpPr>
            <p:nvPr/>
          </p:nvSpPr>
          <p:spPr bwMode="auto">
            <a:xfrm>
              <a:off x="7068066" y="3272240"/>
              <a:ext cx="535638" cy="500567"/>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59" name="Freeform 58"/>
            <p:cNvSpPr>
              <a:spLocks/>
            </p:cNvSpPr>
            <p:nvPr/>
          </p:nvSpPr>
          <p:spPr bwMode="auto">
            <a:xfrm>
              <a:off x="6393089" y="2539066"/>
              <a:ext cx="180959" cy="126537"/>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0" name="Freeform 59"/>
            <p:cNvSpPr>
              <a:spLocks/>
            </p:cNvSpPr>
            <p:nvPr/>
          </p:nvSpPr>
          <p:spPr bwMode="auto">
            <a:xfrm>
              <a:off x="6472711" y="2364146"/>
              <a:ext cx="135720" cy="11909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1" name="Freeform 60"/>
            <p:cNvSpPr>
              <a:spLocks/>
            </p:cNvSpPr>
            <p:nvPr/>
          </p:nvSpPr>
          <p:spPr bwMode="auto">
            <a:xfrm>
              <a:off x="6467282" y="2548369"/>
              <a:ext cx="266009" cy="24749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2" name="Freeform 61"/>
            <p:cNvSpPr>
              <a:spLocks/>
            </p:cNvSpPr>
            <p:nvPr/>
          </p:nvSpPr>
          <p:spPr bwMode="auto">
            <a:xfrm>
              <a:off x="6402137" y="2447883"/>
              <a:ext cx="217151" cy="126537"/>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3" name="Freeform 62"/>
            <p:cNvSpPr>
              <a:spLocks/>
            </p:cNvSpPr>
            <p:nvPr/>
          </p:nvSpPr>
          <p:spPr bwMode="auto">
            <a:xfrm>
              <a:off x="5374291" y="4148697"/>
              <a:ext cx="215341" cy="165616"/>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4" name="Freeform 63"/>
            <p:cNvSpPr>
              <a:spLocks/>
            </p:cNvSpPr>
            <p:nvPr/>
          </p:nvSpPr>
          <p:spPr bwMode="auto">
            <a:xfrm>
              <a:off x="5321812" y="4029603"/>
              <a:ext cx="168292" cy="130260"/>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5" name="Freeform 64"/>
            <p:cNvSpPr>
              <a:spLocks/>
            </p:cNvSpPr>
            <p:nvPr/>
          </p:nvSpPr>
          <p:spPr bwMode="auto">
            <a:xfrm>
              <a:off x="5330860" y="3711399"/>
              <a:ext cx="340203" cy="374030"/>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6" name="Freeform 65"/>
            <p:cNvSpPr>
              <a:spLocks/>
            </p:cNvSpPr>
            <p:nvPr/>
          </p:nvSpPr>
          <p:spPr bwMode="auto">
            <a:xfrm>
              <a:off x="6501664" y="3555088"/>
              <a:ext cx="322107" cy="32006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7" name="Freeform 66"/>
            <p:cNvSpPr>
              <a:spLocks/>
            </p:cNvSpPr>
            <p:nvPr/>
          </p:nvSpPr>
          <p:spPr bwMode="auto">
            <a:xfrm>
              <a:off x="6061935" y="3499263"/>
              <a:ext cx="466874" cy="455907"/>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8" name="Freeform 67"/>
            <p:cNvSpPr>
              <a:spLocks/>
            </p:cNvSpPr>
            <p:nvPr/>
          </p:nvSpPr>
          <p:spPr bwMode="auto">
            <a:xfrm>
              <a:off x="6016694" y="3363420"/>
              <a:ext cx="117624" cy="22702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69" name="Freeform 68"/>
            <p:cNvSpPr>
              <a:spLocks/>
            </p:cNvSpPr>
            <p:nvPr/>
          </p:nvSpPr>
          <p:spPr bwMode="auto">
            <a:xfrm>
              <a:off x="5439436" y="3417385"/>
              <a:ext cx="338393" cy="266100"/>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0" name="Freeform 69"/>
            <p:cNvSpPr>
              <a:spLocks/>
            </p:cNvSpPr>
            <p:nvPr/>
          </p:nvSpPr>
          <p:spPr bwMode="auto">
            <a:xfrm>
              <a:off x="5338098" y="3683486"/>
              <a:ext cx="233437" cy="20841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1" name="Freeform 70"/>
            <p:cNvSpPr>
              <a:spLocks/>
            </p:cNvSpPr>
            <p:nvPr/>
          </p:nvSpPr>
          <p:spPr bwMode="auto">
            <a:xfrm>
              <a:off x="5348957" y="4148697"/>
              <a:ext cx="70574" cy="55826"/>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2" name="Freeform 71"/>
            <p:cNvSpPr>
              <a:spLocks/>
            </p:cNvSpPr>
            <p:nvPr/>
          </p:nvSpPr>
          <p:spPr bwMode="auto">
            <a:xfrm>
              <a:off x="6431091" y="3830494"/>
              <a:ext cx="463254" cy="584306"/>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3" name="Freeform 72"/>
            <p:cNvSpPr>
              <a:spLocks/>
            </p:cNvSpPr>
            <p:nvPr/>
          </p:nvSpPr>
          <p:spPr bwMode="auto">
            <a:xfrm>
              <a:off x="5571535" y="4213828"/>
              <a:ext cx="170101" cy="173059"/>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4" name="Freeform 73"/>
            <p:cNvSpPr>
              <a:spLocks/>
            </p:cNvSpPr>
            <p:nvPr/>
          </p:nvSpPr>
          <p:spPr bwMode="auto">
            <a:xfrm>
              <a:off x="5484675" y="4278957"/>
              <a:ext cx="121243" cy="107929"/>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5" name="Freeform 74"/>
            <p:cNvSpPr>
              <a:spLocks/>
            </p:cNvSpPr>
            <p:nvPr/>
          </p:nvSpPr>
          <p:spPr bwMode="auto">
            <a:xfrm>
              <a:off x="5428579" y="4241740"/>
              <a:ext cx="90479" cy="81877"/>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6" name="Rectangle 75"/>
            <p:cNvSpPr>
              <a:spLocks noChangeArrowheads="1"/>
            </p:cNvSpPr>
            <p:nvPr/>
          </p:nvSpPr>
          <p:spPr bwMode="auto">
            <a:xfrm>
              <a:off x="5560678" y="3683486"/>
              <a:ext cx="10857" cy="27913"/>
            </a:xfrm>
            <a:prstGeom prst="rect">
              <a:avLst/>
            </a:prstGeom>
            <a:solidFill>
              <a:schemeClr val="bg1">
                <a:lumMod val="75000"/>
              </a:schemeClr>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7" name="Freeform 76"/>
            <p:cNvSpPr>
              <a:spLocks/>
            </p:cNvSpPr>
            <p:nvPr/>
          </p:nvSpPr>
          <p:spPr bwMode="auto">
            <a:xfrm>
              <a:off x="5560678" y="3363420"/>
              <a:ext cx="584497" cy="59174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8" name="Freeform 77"/>
            <p:cNvSpPr>
              <a:spLocks/>
            </p:cNvSpPr>
            <p:nvPr/>
          </p:nvSpPr>
          <p:spPr bwMode="auto">
            <a:xfrm>
              <a:off x="5560678" y="3363420"/>
              <a:ext cx="584497" cy="59174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79" name="Freeform 78"/>
            <p:cNvSpPr>
              <a:spLocks/>
            </p:cNvSpPr>
            <p:nvPr/>
          </p:nvSpPr>
          <p:spPr bwMode="auto">
            <a:xfrm>
              <a:off x="7225500" y="3352255"/>
              <a:ext cx="28954" cy="20470"/>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0" name="Freeform 79"/>
            <p:cNvSpPr>
              <a:spLocks/>
            </p:cNvSpPr>
            <p:nvPr/>
          </p:nvSpPr>
          <p:spPr bwMode="auto">
            <a:xfrm>
              <a:off x="7183880" y="3307594"/>
              <a:ext cx="16286" cy="279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1" name="Freeform 80"/>
            <p:cNvSpPr>
              <a:spLocks/>
            </p:cNvSpPr>
            <p:nvPr/>
          </p:nvSpPr>
          <p:spPr bwMode="auto">
            <a:xfrm>
              <a:off x="6393089" y="1651441"/>
              <a:ext cx="304011" cy="68665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2" name="Freeform 81"/>
            <p:cNvSpPr>
              <a:spLocks/>
            </p:cNvSpPr>
            <p:nvPr/>
          </p:nvSpPr>
          <p:spPr bwMode="auto">
            <a:xfrm>
              <a:off x="6706149" y="2740037"/>
              <a:ext cx="18096" cy="930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3" name="Freeform 82"/>
            <p:cNvSpPr>
              <a:spLocks/>
            </p:cNvSpPr>
            <p:nvPr/>
          </p:nvSpPr>
          <p:spPr bwMode="auto">
            <a:xfrm>
              <a:off x="6590334" y="881050"/>
              <a:ext cx="4323108" cy="2380024"/>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4" name="Freeform 83"/>
            <p:cNvSpPr>
              <a:spLocks/>
            </p:cNvSpPr>
            <p:nvPr/>
          </p:nvSpPr>
          <p:spPr bwMode="auto">
            <a:xfrm>
              <a:off x="7254453" y="3363420"/>
              <a:ext cx="81432" cy="930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5" name="Freeform 84"/>
            <p:cNvSpPr>
              <a:spLocks/>
            </p:cNvSpPr>
            <p:nvPr/>
          </p:nvSpPr>
          <p:spPr bwMode="auto">
            <a:xfrm>
              <a:off x="7129592" y="2593029"/>
              <a:ext cx="1152708" cy="831800"/>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6" name="Freeform 85"/>
            <p:cNvSpPr>
              <a:spLocks/>
            </p:cNvSpPr>
            <p:nvPr/>
          </p:nvSpPr>
          <p:spPr bwMode="auto">
            <a:xfrm>
              <a:off x="7200166" y="3335508"/>
              <a:ext cx="25334" cy="16747"/>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7" name="Rectangle 86"/>
            <p:cNvSpPr>
              <a:spLocks noChangeArrowheads="1"/>
            </p:cNvSpPr>
            <p:nvPr/>
          </p:nvSpPr>
          <p:spPr bwMode="auto">
            <a:xfrm>
              <a:off x="6268227" y="2903792"/>
              <a:ext cx="10857" cy="1860"/>
            </a:xfrm>
            <a:prstGeom prst="rect">
              <a:avLst/>
            </a:prstGeom>
            <a:solidFill>
              <a:schemeClr val="bg1">
                <a:lumMod val="75000"/>
              </a:schemeClr>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8" name="Freeform 87"/>
            <p:cNvSpPr>
              <a:spLocks/>
            </p:cNvSpPr>
            <p:nvPr/>
          </p:nvSpPr>
          <p:spPr bwMode="auto">
            <a:xfrm>
              <a:off x="5940692" y="1549095"/>
              <a:ext cx="740123" cy="898788"/>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89" name="Freeform 88"/>
            <p:cNvSpPr>
              <a:spLocks/>
            </p:cNvSpPr>
            <p:nvPr/>
          </p:nvSpPr>
          <p:spPr bwMode="auto">
            <a:xfrm>
              <a:off x="6118031" y="1724015"/>
              <a:ext cx="365537" cy="85971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0" name="Freeform 89"/>
            <p:cNvSpPr>
              <a:spLocks/>
            </p:cNvSpPr>
            <p:nvPr/>
          </p:nvSpPr>
          <p:spPr bwMode="auto">
            <a:xfrm>
              <a:off x="6431091" y="2740037"/>
              <a:ext cx="508494" cy="336813"/>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C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1" name="Freeform 90"/>
            <p:cNvSpPr>
              <a:spLocks/>
            </p:cNvSpPr>
            <p:nvPr/>
          </p:nvSpPr>
          <p:spPr bwMode="auto">
            <a:xfrm>
              <a:off x="6724244" y="2740037"/>
              <a:ext cx="63335" cy="35356"/>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2" name="Freeform 91"/>
            <p:cNvSpPr>
              <a:spLocks/>
            </p:cNvSpPr>
            <p:nvPr/>
          </p:nvSpPr>
          <p:spPr bwMode="auto">
            <a:xfrm>
              <a:off x="6367755" y="2593029"/>
              <a:ext cx="88670" cy="55826"/>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3" name="Freeform 92"/>
            <p:cNvSpPr>
              <a:spLocks/>
            </p:cNvSpPr>
            <p:nvPr/>
          </p:nvSpPr>
          <p:spPr bwMode="auto">
            <a:xfrm>
              <a:off x="6206702" y="2620943"/>
              <a:ext cx="276866" cy="254936"/>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4" name="Freeform 93"/>
            <p:cNvSpPr>
              <a:spLocks/>
            </p:cNvSpPr>
            <p:nvPr/>
          </p:nvSpPr>
          <p:spPr bwMode="auto">
            <a:xfrm>
              <a:off x="5812211" y="3819328"/>
              <a:ext cx="448779" cy="340534"/>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5" name="Freeform 94"/>
            <p:cNvSpPr>
              <a:spLocks/>
            </p:cNvSpPr>
            <p:nvPr/>
          </p:nvSpPr>
          <p:spPr bwMode="auto">
            <a:xfrm>
              <a:off x="5812211" y="3819328"/>
              <a:ext cx="448779" cy="340534"/>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6" name="Freeform 95"/>
            <p:cNvSpPr>
              <a:spLocks/>
            </p:cNvSpPr>
            <p:nvPr/>
          </p:nvSpPr>
          <p:spPr bwMode="auto">
            <a:xfrm>
              <a:off x="5464770" y="3772806"/>
              <a:ext cx="465063" cy="450325"/>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7" name="Freeform 96"/>
            <p:cNvSpPr>
              <a:spLocks/>
            </p:cNvSpPr>
            <p:nvPr/>
          </p:nvSpPr>
          <p:spPr bwMode="auto">
            <a:xfrm>
              <a:off x="6977586" y="4187776"/>
              <a:ext cx="267819" cy="372169"/>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8" name="Freeform 97"/>
            <p:cNvSpPr>
              <a:spLocks/>
            </p:cNvSpPr>
            <p:nvPr/>
          </p:nvSpPr>
          <p:spPr bwMode="auto">
            <a:xfrm>
              <a:off x="6206702" y="4159862"/>
              <a:ext cx="36191" cy="14514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99" name="Freeform 98"/>
            <p:cNvSpPr>
              <a:spLocks/>
            </p:cNvSpPr>
            <p:nvPr/>
          </p:nvSpPr>
          <p:spPr bwMode="auto">
            <a:xfrm>
              <a:off x="6206702" y="4159862"/>
              <a:ext cx="36191" cy="14514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0" name="Freeform 99"/>
            <p:cNvSpPr>
              <a:spLocks/>
            </p:cNvSpPr>
            <p:nvPr/>
          </p:nvSpPr>
          <p:spPr bwMode="auto">
            <a:xfrm>
              <a:off x="6188606" y="3830494"/>
              <a:ext cx="294962" cy="47451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1" name="Freeform 100"/>
            <p:cNvSpPr>
              <a:spLocks/>
            </p:cNvSpPr>
            <p:nvPr/>
          </p:nvSpPr>
          <p:spPr bwMode="auto">
            <a:xfrm>
              <a:off x="6188606" y="3830494"/>
              <a:ext cx="294962" cy="47451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2" name="Freeform 101"/>
            <p:cNvSpPr>
              <a:spLocks/>
            </p:cNvSpPr>
            <p:nvPr/>
          </p:nvSpPr>
          <p:spPr bwMode="auto">
            <a:xfrm>
              <a:off x="6279085" y="5174025"/>
              <a:ext cx="454206" cy="414968"/>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Arial" charset="0"/>
                <a:ea typeface="ＭＳ Ｐゴシック" pitchFamily="34" charset="-128"/>
                <a:cs typeface="+mn-cs"/>
              </a:endParaRPr>
            </a:p>
          </p:txBody>
        </p:sp>
        <p:sp>
          <p:nvSpPr>
            <p:cNvPr id="103" name="Freeform 102"/>
            <p:cNvSpPr>
              <a:spLocks/>
            </p:cNvSpPr>
            <p:nvPr/>
          </p:nvSpPr>
          <p:spPr bwMode="auto">
            <a:xfrm>
              <a:off x="6376803" y="5038182"/>
              <a:ext cx="269628" cy="275405"/>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Arial" charset="0"/>
                <a:ea typeface="ＭＳ Ｐゴシック" pitchFamily="34" charset="-128"/>
                <a:cs typeface="+mn-cs"/>
              </a:endParaRPr>
            </a:p>
          </p:txBody>
        </p:sp>
        <p:sp>
          <p:nvSpPr>
            <p:cNvPr id="104" name="Freeform 103"/>
            <p:cNvSpPr>
              <a:spLocks/>
            </p:cNvSpPr>
            <p:nvPr/>
          </p:nvSpPr>
          <p:spPr bwMode="auto">
            <a:xfrm>
              <a:off x="6653669" y="4826046"/>
              <a:ext cx="305821" cy="49498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5" name="Freeform 104"/>
            <p:cNvSpPr>
              <a:spLocks/>
            </p:cNvSpPr>
            <p:nvPr/>
          </p:nvSpPr>
          <p:spPr bwMode="auto">
            <a:xfrm>
              <a:off x="6653669" y="4543197"/>
              <a:ext cx="296773" cy="310762"/>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6" name="Freeform 105"/>
            <p:cNvSpPr>
              <a:spLocks/>
            </p:cNvSpPr>
            <p:nvPr/>
          </p:nvSpPr>
          <p:spPr bwMode="auto">
            <a:xfrm>
              <a:off x="6152414" y="4688344"/>
              <a:ext cx="340203" cy="349839"/>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Arial" charset="0"/>
                <a:ea typeface="ＭＳ Ｐゴシック" pitchFamily="34" charset="-128"/>
                <a:cs typeface="+mn-cs"/>
              </a:endParaRPr>
            </a:p>
          </p:txBody>
        </p:sp>
        <p:sp>
          <p:nvSpPr>
            <p:cNvPr id="107" name="Freeform 106"/>
            <p:cNvSpPr>
              <a:spLocks/>
            </p:cNvSpPr>
            <p:nvPr/>
          </p:nvSpPr>
          <p:spPr bwMode="auto">
            <a:xfrm>
              <a:off x="6152414" y="4358974"/>
              <a:ext cx="528400" cy="53964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8" name="Freeform 107"/>
            <p:cNvSpPr>
              <a:spLocks/>
            </p:cNvSpPr>
            <p:nvPr/>
          </p:nvSpPr>
          <p:spPr bwMode="auto">
            <a:xfrm>
              <a:off x="6742340" y="3992386"/>
              <a:ext cx="421634" cy="414969"/>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09" name="Freeform 108"/>
            <p:cNvSpPr>
              <a:spLocks/>
            </p:cNvSpPr>
            <p:nvPr/>
          </p:nvSpPr>
          <p:spPr bwMode="auto">
            <a:xfrm>
              <a:off x="6769483" y="4377582"/>
              <a:ext cx="233438" cy="275405"/>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0" name="Freeform 109"/>
            <p:cNvSpPr>
              <a:spLocks/>
            </p:cNvSpPr>
            <p:nvPr/>
          </p:nvSpPr>
          <p:spPr bwMode="auto">
            <a:xfrm>
              <a:off x="6517951" y="4973053"/>
              <a:ext cx="215341" cy="210276"/>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1" name="Freeform 110"/>
            <p:cNvSpPr>
              <a:spLocks/>
            </p:cNvSpPr>
            <p:nvPr/>
          </p:nvSpPr>
          <p:spPr bwMode="auto">
            <a:xfrm>
              <a:off x="6438329" y="4407356"/>
              <a:ext cx="385442" cy="63827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2" name="Freeform 111"/>
            <p:cNvSpPr>
              <a:spLocks/>
            </p:cNvSpPr>
            <p:nvPr/>
          </p:nvSpPr>
          <p:spPr bwMode="auto">
            <a:xfrm>
              <a:off x="5671064" y="4076125"/>
              <a:ext cx="213531" cy="165614"/>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3" name="Freeform 112"/>
            <p:cNvSpPr>
              <a:spLocks/>
            </p:cNvSpPr>
            <p:nvPr/>
          </p:nvSpPr>
          <p:spPr bwMode="auto">
            <a:xfrm>
              <a:off x="5671064" y="4076125"/>
              <a:ext cx="213531" cy="165614"/>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4" name="Freeform 113"/>
            <p:cNvSpPr>
              <a:spLocks/>
            </p:cNvSpPr>
            <p:nvPr/>
          </p:nvSpPr>
          <p:spPr bwMode="auto">
            <a:xfrm>
              <a:off x="5812211" y="4197079"/>
              <a:ext cx="27143" cy="7443"/>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5" name="Freeform 114"/>
            <p:cNvSpPr>
              <a:spLocks/>
            </p:cNvSpPr>
            <p:nvPr/>
          </p:nvSpPr>
          <p:spPr bwMode="auto">
            <a:xfrm>
              <a:off x="5812211" y="4197079"/>
              <a:ext cx="27143" cy="7443"/>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6" name="Freeform 115"/>
            <p:cNvSpPr>
              <a:spLocks/>
            </p:cNvSpPr>
            <p:nvPr/>
          </p:nvSpPr>
          <p:spPr bwMode="auto">
            <a:xfrm>
              <a:off x="5723541" y="4204523"/>
              <a:ext cx="115813" cy="154451"/>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7" name="Freeform 116"/>
            <p:cNvSpPr>
              <a:spLocks/>
            </p:cNvSpPr>
            <p:nvPr/>
          </p:nvSpPr>
          <p:spPr bwMode="auto">
            <a:xfrm>
              <a:off x="5895452" y="4085428"/>
              <a:ext cx="338393" cy="312622"/>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8" name="Freeform 117"/>
            <p:cNvSpPr>
              <a:spLocks/>
            </p:cNvSpPr>
            <p:nvPr/>
          </p:nvSpPr>
          <p:spPr bwMode="auto">
            <a:xfrm>
              <a:off x="6224797" y="4204523"/>
              <a:ext cx="365537" cy="21958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19" name="Freeform 118"/>
            <p:cNvSpPr>
              <a:spLocks/>
            </p:cNvSpPr>
            <p:nvPr/>
          </p:nvSpPr>
          <p:spPr bwMode="auto">
            <a:xfrm>
              <a:off x="6118031" y="4407356"/>
              <a:ext cx="222580" cy="273544"/>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0" name="Freeform 119"/>
            <p:cNvSpPr>
              <a:spLocks/>
            </p:cNvSpPr>
            <p:nvPr/>
          </p:nvSpPr>
          <p:spPr bwMode="auto">
            <a:xfrm>
              <a:off x="6072792" y="4463182"/>
              <a:ext cx="133910" cy="152589"/>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1" name="Freeform 120"/>
            <p:cNvSpPr>
              <a:spLocks/>
            </p:cNvSpPr>
            <p:nvPr/>
          </p:nvSpPr>
          <p:spPr bwMode="auto">
            <a:xfrm>
              <a:off x="6036600" y="4159862"/>
              <a:ext cx="213531" cy="30331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2" name="Freeform 121"/>
            <p:cNvSpPr>
              <a:spLocks/>
            </p:cNvSpPr>
            <p:nvPr/>
          </p:nvSpPr>
          <p:spPr bwMode="auto">
            <a:xfrm>
              <a:off x="6036600" y="4159862"/>
              <a:ext cx="213531" cy="30331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3" name="Freeform 122"/>
            <p:cNvSpPr>
              <a:spLocks/>
            </p:cNvSpPr>
            <p:nvPr/>
          </p:nvSpPr>
          <p:spPr bwMode="auto">
            <a:xfrm>
              <a:off x="5839354" y="4148697"/>
              <a:ext cx="72384" cy="184224"/>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4" name="Freeform 123"/>
            <p:cNvSpPr>
              <a:spLocks/>
            </p:cNvSpPr>
            <p:nvPr/>
          </p:nvSpPr>
          <p:spPr bwMode="auto">
            <a:xfrm>
              <a:off x="5812211" y="4197079"/>
              <a:ext cx="63335" cy="145146"/>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5" name="Freeform 124"/>
            <p:cNvSpPr>
              <a:spLocks/>
            </p:cNvSpPr>
            <p:nvPr/>
          </p:nvSpPr>
          <p:spPr bwMode="auto">
            <a:xfrm>
              <a:off x="6145175" y="5012130"/>
              <a:ext cx="365537" cy="381474"/>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6" name="Freeform 125"/>
            <p:cNvSpPr>
              <a:spLocks/>
            </p:cNvSpPr>
            <p:nvPr/>
          </p:nvSpPr>
          <p:spPr bwMode="auto">
            <a:xfrm>
              <a:off x="5839354" y="3966334"/>
              <a:ext cx="90479" cy="109791"/>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7" name="Freeform 126"/>
            <p:cNvSpPr>
              <a:spLocks/>
            </p:cNvSpPr>
            <p:nvPr/>
          </p:nvSpPr>
          <p:spPr bwMode="auto">
            <a:xfrm>
              <a:off x="929940" y="1536070"/>
              <a:ext cx="770886" cy="947170"/>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70AD47"/>
                </a:solidFill>
                <a:effectLst/>
                <a:uLnTx/>
                <a:uFillTx/>
                <a:latin typeface="Arial" charset="0"/>
                <a:ea typeface="ＭＳ Ｐゴシック" pitchFamily="34" charset="-128"/>
                <a:cs typeface="+mn-cs"/>
              </a:endParaRPr>
            </a:p>
          </p:txBody>
        </p:sp>
        <p:sp>
          <p:nvSpPr>
            <p:cNvPr id="128" name="Freeform 127"/>
            <p:cNvSpPr>
              <a:spLocks/>
            </p:cNvSpPr>
            <p:nvPr/>
          </p:nvSpPr>
          <p:spPr bwMode="auto">
            <a:xfrm>
              <a:off x="1700826" y="1491407"/>
              <a:ext cx="2332560" cy="16366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29" name="Freeform 128"/>
            <p:cNvSpPr>
              <a:spLocks/>
            </p:cNvSpPr>
            <p:nvPr/>
          </p:nvSpPr>
          <p:spPr bwMode="auto">
            <a:xfrm>
              <a:off x="2156842" y="2909374"/>
              <a:ext cx="1635868" cy="869017"/>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0" name="Freeform 129"/>
            <p:cNvSpPr>
              <a:spLocks/>
            </p:cNvSpPr>
            <p:nvPr/>
          </p:nvSpPr>
          <p:spPr bwMode="auto">
            <a:xfrm>
              <a:off x="3200974" y="4089150"/>
              <a:ext cx="126672" cy="132121"/>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1" name="Freeform 130"/>
            <p:cNvSpPr>
              <a:spLocks/>
            </p:cNvSpPr>
            <p:nvPr/>
          </p:nvSpPr>
          <p:spPr bwMode="auto">
            <a:xfrm>
              <a:off x="3246214" y="4210106"/>
              <a:ext cx="108575" cy="81877"/>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2" name="Freeform 131"/>
            <p:cNvSpPr>
              <a:spLocks/>
            </p:cNvSpPr>
            <p:nvPr/>
          </p:nvSpPr>
          <p:spPr bwMode="auto">
            <a:xfrm>
              <a:off x="3345741" y="4256627"/>
              <a:ext cx="161054" cy="70712"/>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3" name="Freeform 132"/>
            <p:cNvSpPr>
              <a:spLocks/>
            </p:cNvSpPr>
            <p:nvPr/>
          </p:nvSpPr>
          <p:spPr bwMode="auto">
            <a:xfrm>
              <a:off x="3452507" y="4174750"/>
              <a:ext cx="331154" cy="446631"/>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4" name="Freeform 133"/>
            <p:cNvSpPr>
              <a:spLocks/>
            </p:cNvSpPr>
            <p:nvPr/>
          </p:nvSpPr>
          <p:spPr bwMode="auto">
            <a:xfrm>
              <a:off x="3155734" y="4063099"/>
              <a:ext cx="171910" cy="81877"/>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5" name="Freeform 134"/>
            <p:cNvSpPr>
              <a:spLocks/>
            </p:cNvSpPr>
            <p:nvPr/>
          </p:nvSpPr>
          <p:spPr bwMode="auto">
            <a:xfrm>
              <a:off x="3065255" y="4014716"/>
              <a:ext cx="135719" cy="115372"/>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6" name="Freeform 135"/>
            <p:cNvSpPr>
              <a:spLocks/>
            </p:cNvSpPr>
            <p:nvPr/>
          </p:nvSpPr>
          <p:spPr bwMode="auto">
            <a:xfrm>
              <a:off x="2370373" y="3530896"/>
              <a:ext cx="859554" cy="57872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7" name="Freeform 136"/>
            <p:cNvSpPr>
              <a:spLocks/>
            </p:cNvSpPr>
            <p:nvPr/>
          </p:nvSpPr>
          <p:spPr bwMode="auto">
            <a:xfrm rot="20747712">
              <a:off x="3776423" y="1212281"/>
              <a:ext cx="926510" cy="1051379"/>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70AD47"/>
                </a:solidFill>
                <a:effectLst/>
                <a:uLnTx/>
                <a:uFillTx/>
                <a:latin typeface="Arial" charset="0"/>
                <a:ea typeface="ＭＳ Ｐゴシック" pitchFamily="34" charset="-128"/>
                <a:cs typeface="+mn-cs"/>
              </a:endParaRPr>
            </a:p>
          </p:txBody>
        </p:sp>
        <p:sp>
          <p:nvSpPr>
            <p:cNvPr id="138" name="Freeform 137"/>
            <p:cNvSpPr>
              <a:spLocks/>
            </p:cNvSpPr>
            <p:nvPr/>
          </p:nvSpPr>
          <p:spPr bwMode="auto">
            <a:xfrm>
              <a:off x="2674384" y="1495130"/>
              <a:ext cx="47049" cy="42800"/>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39" name="Freeform 138"/>
            <p:cNvSpPr>
              <a:spLocks/>
            </p:cNvSpPr>
            <p:nvPr/>
          </p:nvSpPr>
          <p:spPr bwMode="auto">
            <a:xfrm>
              <a:off x="3076113" y="1841247"/>
              <a:ext cx="0" cy="5583"/>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0" name="Freeform 139"/>
            <p:cNvSpPr>
              <a:spLocks/>
            </p:cNvSpPr>
            <p:nvPr/>
          </p:nvSpPr>
          <p:spPr bwMode="auto">
            <a:xfrm>
              <a:off x="3483270" y="1880325"/>
              <a:ext cx="3619" cy="7443"/>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1" name="Freeform 140"/>
            <p:cNvSpPr>
              <a:spLocks/>
            </p:cNvSpPr>
            <p:nvPr/>
          </p:nvSpPr>
          <p:spPr bwMode="auto">
            <a:xfrm>
              <a:off x="3083351" y="1390922"/>
              <a:ext cx="16286" cy="16749"/>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2" name="Freeform 141"/>
            <p:cNvSpPr>
              <a:spLocks/>
            </p:cNvSpPr>
            <p:nvPr/>
          </p:nvSpPr>
          <p:spPr bwMode="auto">
            <a:xfrm>
              <a:off x="3296883" y="1939873"/>
              <a:ext cx="164672" cy="141425"/>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3" name="Freeform 142"/>
            <p:cNvSpPr>
              <a:spLocks/>
            </p:cNvSpPr>
            <p:nvPr/>
          </p:nvSpPr>
          <p:spPr bwMode="auto">
            <a:xfrm>
              <a:off x="3164781" y="1515599"/>
              <a:ext cx="682215" cy="468934"/>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4" name="Freeform 143"/>
            <p:cNvSpPr>
              <a:spLocks/>
            </p:cNvSpPr>
            <p:nvPr/>
          </p:nvSpPr>
          <p:spPr bwMode="auto">
            <a:xfrm>
              <a:off x="2574855" y="1437444"/>
              <a:ext cx="180959" cy="17119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5" name="Freeform 144"/>
            <p:cNvSpPr>
              <a:spLocks/>
            </p:cNvSpPr>
            <p:nvPr/>
          </p:nvSpPr>
          <p:spPr bwMode="auto">
            <a:xfrm>
              <a:off x="2766672" y="1374175"/>
              <a:ext cx="164673" cy="109790"/>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6" name="Freeform 145"/>
            <p:cNvSpPr>
              <a:spLocks/>
            </p:cNvSpPr>
            <p:nvPr/>
          </p:nvSpPr>
          <p:spPr bwMode="auto">
            <a:xfrm>
              <a:off x="2697908" y="1316488"/>
              <a:ext cx="124863" cy="7257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7" name="Freeform 146"/>
            <p:cNvSpPr>
              <a:spLocks/>
            </p:cNvSpPr>
            <p:nvPr/>
          </p:nvSpPr>
          <p:spPr bwMode="auto">
            <a:xfrm>
              <a:off x="2944012" y="1389062"/>
              <a:ext cx="104956" cy="9490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8" name="Freeform 147"/>
            <p:cNvSpPr>
              <a:spLocks/>
            </p:cNvSpPr>
            <p:nvPr/>
          </p:nvSpPr>
          <p:spPr bwMode="auto">
            <a:xfrm>
              <a:off x="3050778" y="1446747"/>
              <a:ext cx="41620" cy="53966"/>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49" name="Freeform 148"/>
            <p:cNvSpPr>
              <a:spLocks/>
            </p:cNvSpPr>
            <p:nvPr/>
          </p:nvSpPr>
          <p:spPr bwMode="auto">
            <a:xfrm>
              <a:off x="3039921" y="1372313"/>
              <a:ext cx="246104" cy="120955"/>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0" name="Freeform 149"/>
            <p:cNvSpPr>
              <a:spLocks/>
            </p:cNvSpPr>
            <p:nvPr/>
          </p:nvSpPr>
          <p:spPr bwMode="auto">
            <a:xfrm>
              <a:off x="2846294" y="1296019"/>
              <a:ext cx="50668" cy="4466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1" name="Freeform 150"/>
            <p:cNvSpPr>
              <a:spLocks/>
            </p:cNvSpPr>
            <p:nvPr/>
          </p:nvSpPr>
          <p:spPr bwMode="auto">
            <a:xfrm flipV="1">
              <a:off x="3039921" y="1013171"/>
              <a:ext cx="246104" cy="379613"/>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2" name="Freeform 151"/>
            <p:cNvSpPr>
              <a:spLocks/>
            </p:cNvSpPr>
            <p:nvPr/>
          </p:nvSpPr>
          <p:spPr bwMode="auto">
            <a:xfrm>
              <a:off x="3045349" y="1327653"/>
              <a:ext cx="41621" cy="20470"/>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3" name="Freeform 152"/>
            <p:cNvSpPr>
              <a:spLocks/>
            </p:cNvSpPr>
            <p:nvPr/>
          </p:nvSpPr>
          <p:spPr bwMode="auto">
            <a:xfrm>
              <a:off x="3023634" y="1273690"/>
              <a:ext cx="38002" cy="55826"/>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4" name="Freeform 153"/>
            <p:cNvSpPr>
              <a:spLocks/>
            </p:cNvSpPr>
            <p:nvPr/>
          </p:nvSpPr>
          <p:spPr bwMode="auto">
            <a:xfrm>
              <a:off x="2574856" y="1247637"/>
              <a:ext cx="441542" cy="565698"/>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5" name="Freeform 154"/>
            <p:cNvSpPr>
              <a:spLocks/>
            </p:cNvSpPr>
            <p:nvPr/>
          </p:nvSpPr>
          <p:spPr bwMode="auto">
            <a:xfrm>
              <a:off x="2670764" y="1537930"/>
              <a:ext cx="307630" cy="275405"/>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6" name="Freeform 155"/>
            <p:cNvSpPr>
              <a:spLocks/>
            </p:cNvSpPr>
            <p:nvPr/>
          </p:nvSpPr>
          <p:spPr bwMode="auto">
            <a:xfrm>
              <a:off x="3843378" y="4040768"/>
              <a:ext cx="41620" cy="22331"/>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C000"/>
            </a:solidFill>
            <a:ln w="6350"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7" name="Freeform 156"/>
            <p:cNvSpPr>
              <a:spLocks/>
            </p:cNvSpPr>
            <p:nvPr/>
          </p:nvSpPr>
          <p:spPr bwMode="auto">
            <a:xfrm>
              <a:off x="5032277" y="1962203"/>
              <a:ext cx="150197" cy="59547"/>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accent6"/>
            </a:solidFill>
            <a:ln w="9525" cap="flat" cmpd="sng">
              <a:solidFill>
                <a:schemeClr val="bg2"/>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8" name="Freeform 157"/>
            <p:cNvSpPr>
              <a:spLocks/>
            </p:cNvSpPr>
            <p:nvPr/>
          </p:nvSpPr>
          <p:spPr bwMode="auto">
            <a:xfrm>
              <a:off x="9587014" y="4463182"/>
              <a:ext cx="246104" cy="217719"/>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59" name="Freeform 158"/>
            <p:cNvSpPr>
              <a:spLocks/>
            </p:cNvSpPr>
            <p:nvPr/>
          </p:nvSpPr>
          <p:spPr bwMode="auto">
            <a:xfrm>
              <a:off x="9833118" y="4515285"/>
              <a:ext cx="199055" cy="199110"/>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grpSp>
          <p:nvGrpSpPr>
            <p:cNvPr id="160" name="Group 159"/>
            <p:cNvGrpSpPr>
              <a:grpSpLocks/>
            </p:cNvGrpSpPr>
            <p:nvPr/>
          </p:nvGrpSpPr>
          <p:grpSpPr bwMode="auto">
            <a:xfrm>
              <a:off x="5571535" y="2418109"/>
              <a:ext cx="285915" cy="431717"/>
              <a:chOff x="2201" y="1250"/>
              <a:chExt cx="133" cy="193"/>
            </a:xfrm>
            <a:solidFill>
              <a:schemeClr val="bg1">
                <a:lumMod val="75000"/>
              </a:schemeClr>
            </a:solidFill>
          </p:grpSpPr>
          <p:sp>
            <p:nvSpPr>
              <p:cNvPr id="200" name="Freeform 199"/>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01" name="Freeform 200"/>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chemeClr val="accent6"/>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grpSp>
        <p:sp>
          <p:nvSpPr>
            <p:cNvPr id="161" name="Freeform 160"/>
            <p:cNvSpPr>
              <a:spLocks/>
            </p:cNvSpPr>
            <p:nvPr/>
          </p:nvSpPr>
          <p:spPr bwMode="auto">
            <a:xfrm>
              <a:off x="6691672" y="3413663"/>
              <a:ext cx="83241" cy="52103"/>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2" name="Freeform 161"/>
            <p:cNvSpPr>
              <a:spLocks/>
            </p:cNvSpPr>
            <p:nvPr/>
          </p:nvSpPr>
          <p:spPr bwMode="auto">
            <a:xfrm>
              <a:off x="7907715" y="2693515"/>
              <a:ext cx="1719110" cy="12281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3" name="Freeform 162"/>
            <p:cNvSpPr>
              <a:spLocks/>
            </p:cNvSpPr>
            <p:nvPr/>
          </p:nvSpPr>
          <p:spPr bwMode="auto">
            <a:xfrm>
              <a:off x="7958384" y="4532032"/>
              <a:ext cx="65145" cy="80017"/>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4" name="Freeform 163"/>
            <p:cNvSpPr>
              <a:spLocks/>
            </p:cNvSpPr>
            <p:nvPr/>
          </p:nvSpPr>
          <p:spPr bwMode="auto">
            <a:xfrm>
              <a:off x="8892132" y="3921674"/>
              <a:ext cx="61526" cy="63269"/>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5" name="Freeform 164"/>
            <p:cNvSpPr>
              <a:spLocks/>
            </p:cNvSpPr>
            <p:nvPr/>
          </p:nvSpPr>
          <p:spPr bwMode="auto">
            <a:xfrm>
              <a:off x="9223286" y="3765363"/>
              <a:ext cx="36191" cy="109791"/>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6" name="Freeform 165"/>
            <p:cNvSpPr>
              <a:spLocks/>
            </p:cNvSpPr>
            <p:nvPr/>
          </p:nvSpPr>
          <p:spPr bwMode="auto">
            <a:xfrm>
              <a:off x="9491105" y="3480654"/>
              <a:ext cx="52479" cy="81877"/>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lumMod val="75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7" name="Freeform 166"/>
            <p:cNvSpPr>
              <a:spLocks/>
            </p:cNvSpPr>
            <p:nvPr/>
          </p:nvSpPr>
          <p:spPr bwMode="auto">
            <a:xfrm>
              <a:off x="9554441" y="3060103"/>
              <a:ext cx="392680" cy="43916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8" name="Freeform 167"/>
            <p:cNvSpPr>
              <a:spLocks/>
            </p:cNvSpPr>
            <p:nvPr/>
          </p:nvSpPr>
          <p:spPr bwMode="auto">
            <a:xfrm>
              <a:off x="9831308" y="2656298"/>
              <a:ext cx="70575" cy="359144"/>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69" name="Freeform 168"/>
            <p:cNvSpPr>
              <a:spLocks/>
            </p:cNvSpPr>
            <p:nvPr/>
          </p:nvSpPr>
          <p:spPr bwMode="auto">
            <a:xfrm>
              <a:off x="9203381" y="3975640"/>
              <a:ext cx="161053" cy="228884"/>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0" name="Freeform 169"/>
            <p:cNvSpPr>
              <a:spLocks/>
            </p:cNvSpPr>
            <p:nvPr/>
          </p:nvSpPr>
          <p:spPr bwMode="auto">
            <a:xfrm>
              <a:off x="9268527" y="4241740"/>
              <a:ext cx="132099" cy="107929"/>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1" name="Freeform 170"/>
            <p:cNvSpPr>
              <a:spLocks/>
            </p:cNvSpPr>
            <p:nvPr/>
          </p:nvSpPr>
          <p:spPr bwMode="auto">
            <a:xfrm>
              <a:off x="8307634" y="2749340"/>
              <a:ext cx="886699" cy="457768"/>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2" name="Line 449"/>
            <p:cNvSpPr>
              <a:spLocks noChangeShapeType="1"/>
            </p:cNvSpPr>
            <p:nvPr/>
          </p:nvSpPr>
          <p:spPr bwMode="auto">
            <a:xfrm>
              <a:off x="9159951" y="3996108"/>
              <a:ext cx="0" cy="0"/>
            </a:xfrm>
            <a:prstGeom prst="line">
              <a:avLst/>
            </a:prstGeom>
            <a:solidFill>
              <a:schemeClr val="bg1">
                <a:lumMod val="75000"/>
              </a:schemeClr>
            </a:solidFill>
            <a:ln w="0">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3" name="Freeform 172"/>
            <p:cNvSpPr>
              <a:spLocks/>
            </p:cNvSpPr>
            <p:nvPr/>
          </p:nvSpPr>
          <p:spPr bwMode="auto">
            <a:xfrm>
              <a:off x="9330052" y="3158726"/>
              <a:ext cx="141148" cy="182363"/>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FF0000"/>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4" name="Freeform 173"/>
            <p:cNvSpPr>
              <a:spLocks/>
            </p:cNvSpPr>
            <p:nvPr/>
          </p:nvSpPr>
          <p:spPr bwMode="auto">
            <a:xfrm>
              <a:off x="9384340" y="3322482"/>
              <a:ext cx="97718" cy="12281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5" name="Freeform 174"/>
            <p:cNvSpPr>
              <a:spLocks/>
            </p:cNvSpPr>
            <p:nvPr/>
          </p:nvSpPr>
          <p:spPr bwMode="auto">
            <a:xfrm>
              <a:off x="4006242" y="5354527"/>
              <a:ext cx="144767" cy="195389"/>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6" name="Freeform 175"/>
            <p:cNvSpPr>
              <a:spLocks/>
            </p:cNvSpPr>
            <p:nvPr/>
          </p:nvSpPr>
          <p:spPr bwMode="auto">
            <a:xfrm>
              <a:off x="3381932" y="4545059"/>
              <a:ext cx="365537" cy="459628"/>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7" name="Freeform 176"/>
            <p:cNvSpPr>
              <a:spLocks/>
            </p:cNvSpPr>
            <p:nvPr/>
          </p:nvSpPr>
          <p:spPr bwMode="auto">
            <a:xfrm>
              <a:off x="3615370" y="4399913"/>
              <a:ext cx="1007941" cy="1068126"/>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8" name="Freeform 177"/>
            <p:cNvSpPr>
              <a:spLocks/>
            </p:cNvSpPr>
            <p:nvPr/>
          </p:nvSpPr>
          <p:spPr bwMode="auto">
            <a:xfrm>
              <a:off x="3600893" y="5105173"/>
              <a:ext cx="539258" cy="1110926"/>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79" name="Freeform 178"/>
            <p:cNvSpPr>
              <a:spLocks/>
            </p:cNvSpPr>
            <p:nvPr/>
          </p:nvSpPr>
          <p:spPr bwMode="auto">
            <a:xfrm>
              <a:off x="3528509" y="4987940"/>
              <a:ext cx="276866" cy="1382609"/>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Arial" charset="0"/>
                <a:ea typeface="ＭＳ Ｐゴシック" pitchFamily="34" charset="-128"/>
                <a:cs typeface="+mn-cs"/>
              </a:endParaRPr>
            </a:p>
          </p:txBody>
        </p:sp>
        <p:sp>
          <p:nvSpPr>
            <p:cNvPr id="180" name="Freeform 179"/>
            <p:cNvSpPr>
              <a:spLocks/>
            </p:cNvSpPr>
            <p:nvPr/>
          </p:nvSpPr>
          <p:spPr bwMode="auto">
            <a:xfrm>
              <a:off x="3894047" y="5049347"/>
              <a:ext cx="228008" cy="21958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1" name="Freeform 180"/>
            <p:cNvSpPr>
              <a:spLocks/>
            </p:cNvSpPr>
            <p:nvPr/>
          </p:nvSpPr>
          <p:spPr bwMode="auto">
            <a:xfrm>
              <a:off x="3718516" y="4805577"/>
              <a:ext cx="304011" cy="336813"/>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2" name="Freeform 181"/>
            <p:cNvSpPr>
              <a:spLocks/>
            </p:cNvSpPr>
            <p:nvPr/>
          </p:nvSpPr>
          <p:spPr bwMode="auto">
            <a:xfrm>
              <a:off x="3932047" y="4295705"/>
              <a:ext cx="133910" cy="210276"/>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3" name="Freeform 182"/>
            <p:cNvSpPr>
              <a:spLocks/>
            </p:cNvSpPr>
            <p:nvPr/>
          </p:nvSpPr>
          <p:spPr bwMode="auto">
            <a:xfrm>
              <a:off x="4140151" y="4370139"/>
              <a:ext cx="86861" cy="10979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4" name="Freeform 183"/>
            <p:cNvSpPr>
              <a:spLocks/>
            </p:cNvSpPr>
            <p:nvPr/>
          </p:nvSpPr>
          <p:spPr bwMode="auto">
            <a:xfrm>
              <a:off x="4033385" y="4366417"/>
              <a:ext cx="110386" cy="128398"/>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5" name="Freeform 184"/>
            <p:cNvSpPr>
              <a:spLocks/>
            </p:cNvSpPr>
            <p:nvPr/>
          </p:nvSpPr>
          <p:spPr bwMode="auto">
            <a:xfrm>
              <a:off x="3618990" y="4197079"/>
              <a:ext cx="380014" cy="329371"/>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6" name="Freeform 185"/>
            <p:cNvSpPr>
              <a:spLocks/>
            </p:cNvSpPr>
            <p:nvPr/>
          </p:nvSpPr>
          <p:spPr bwMode="auto">
            <a:xfrm>
              <a:off x="3403648" y="4489233"/>
              <a:ext cx="153816" cy="174920"/>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7" name="Freeform 186"/>
            <p:cNvSpPr>
              <a:spLocks/>
            </p:cNvSpPr>
            <p:nvPr/>
          </p:nvSpPr>
          <p:spPr bwMode="auto">
            <a:xfrm>
              <a:off x="6101746" y="2542787"/>
              <a:ext cx="56097" cy="113511"/>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8" name="Freeform 187"/>
            <p:cNvSpPr>
              <a:spLocks/>
            </p:cNvSpPr>
            <p:nvPr/>
          </p:nvSpPr>
          <p:spPr bwMode="auto">
            <a:xfrm>
              <a:off x="7540368" y="3346673"/>
              <a:ext cx="499447" cy="489402"/>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89" name="Freeform 188"/>
            <p:cNvSpPr>
              <a:spLocks/>
            </p:cNvSpPr>
            <p:nvPr/>
          </p:nvSpPr>
          <p:spPr bwMode="auto">
            <a:xfrm>
              <a:off x="7819045" y="3352255"/>
              <a:ext cx="832411" cy="1043936"/>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0" name="Freeform 189"/>
            <p:cNvSpPr>
              <a:spLocks/>
            </p:cNvSpPr>
            <p:nvPr/>
          </p:nvSpPr>
          <p:spPr bwMode="auto">
            <a:xfrm>
              <a:off x="7520463" y="3315038"/>
              <a:ext cx="403538" cy="321927"/>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1" name="Freeform 190"/>
            <p:cNvSpPr>
              <a:spLocks/>
            </p:cNvSpPr>
            <p:nvPr/>
          </p:nvSpPr>
          <p:spPr bwMode="auto">
            <a:xfrm>
              <a:off x="8427066" y="3795137"/>
              <a:ext cx="128481" cy="16189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2" name="Freeform 191"/>
            <p:cNvSpPr>
              <a:spLocks/>
            </p:cNvSpPr>
            <p:nvPr/>
          </p:nvSpPr>
          <p:spPr bwMode="auto">
            <a:xfrm>
              <a:off x="8150200" y="3581140"/>
              <a:ext cx="244294" cy="141425"/>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3" name="Freeform 192"/>
            <p:cNvSpPr>
              <a:spLocks/>
            </p:cNvSpPr>
            <p:nvPr/>
          </p:nvSpPr>
          <p:spPr bwMode="auto">
            <a:xfrm>
              <a:off x="8546499" y="3741172"/>
              <a:ext cx="307630" cy="573140"/>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4" name="Freeform 193"/>
            <p:cNvSpPr>
              <a:spLocks/>
            </p:cNvSpPr>
            <p:nvPr/>
          </p:nvSpPr>
          <p:spPr bwMode="auto">
            <a:xfrm>
              <a:off x="8418019" y="3663017"/>
              <a:ext cx="101337" cy="57685"/>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5" name="Freeform 194"/>
            <p:cNvSpPr>
              <a:spLocks/>
            </p:cNvSpPr>
            <p:nvPr/>
          </p:nvSpPr>
          <p:spPr bwMode="auto">
            <a:xfrm>
              <a:off x="8805271" y="4416659"/>
              <a:ext cx="146576" cy="173060"/>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6" name="Freeform 195"/>
            <p:cNvSpPr>
              <a:spLocks/>
            </p:cNvSpPr>
            <p:nvPr/>
          </p:nvSpPr>
          <p:spPr bwMode="auto">
            <a:xfrm>
              <a:off x="8845082" y="3880736"/>
              <a:ext cx="228008" cy="459629"/>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7" name="Freeform 196"/>
            <p:cNvSpPr>
              <a:spLocks/>
            </p:cNvSpPr>
            <p:nvPr/>
          </p:nvSpPr>
          <p:spPr bwMode="auto">
            <a:xfrm>
              <a:off x="8698505" y="3957031"/>
              <a:ext cx="253342" cy="468934"/>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6"/>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8" name="Freeform 197"/>
            <p:cNvSpPr>
              <a:spLocks/>
            </p:cNvSpPr>
            <p:nvPr/>
          </p:nvSpPr>
          <p:spPr bwMode="auto">
            <a:xfrm>
              <a:off x="8774507" y="3910509"/>
              <a:ext cx="240676" cy="269823"/>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199" name="Freeform 198"/>
            <p:cNvSpPr>
              <a:spLocks/>
            </p:cNvSpPr>
            <p:nvPr/>
          </p:nvSpPr>
          <p:spPr bwMode="auto">
            <a:xfrm>
              <a:off x="8846891" y="4161725"/>
              <a:ext cx="168292" cy="137703"/>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accent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grpSp>
      <p:sp>
        <p:nvSpPr>
          <p:cNvPr id="2" name="TextBox 1"/>
          <p:cNvSpPr txBox="1"/>
          <p:nvPr/>
        </p:nvSpPr>
        <p:spPr>
          <a:xfrm>
            <a:off x="1501254" y="232012"/>
            <a:ext cx="5969267"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VISA EXEMPTION STATUS</a:t>
            </a:r>
          </a:p>
        </p:txBody>
      </p:sp>
      <p:sp>
        <p:nvSpPr>
          <p:cNvPr id="3" name="TextBox 2"/>
          <p:cNvSpPr txBox="1"/>
          <p:nvPr/>
        </p:nvSpPr>
        <p:spPr>
          <a:xfrm>
            <a:off x="3357349" y="5908884"/>
            <a:ext cx="3573687" cy="646331"/>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Green</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Visa Not required to visit RSA</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Red:	</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Visa required to visit RSA</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Amber</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Negotiations started to waive visas</a:t>
            </a:r>
          </a:p>
        </p:txBody>
      </p:sp>
    </p:spTree>
    <p:extLst>
      <p:ext uri="{BB962C8B-B14F-4D97-AF65-F5344CB8AC3E}">
        <p14:creationId xmlns:p14="http://schemas.microsoft.com/office/powerpoint/2010/main" xmlns="" val="40964241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sz="1600" b="1" i="0" u="none" strike="noStrike" cap="none" normalizeH="0" baseline="0" dirty="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11189</TotalTime>
  <Words>908</Words>
  <Application>Microsoft Office PowerPoint</Application>
  <PresentationFormat>On-screen Show (4:3)</PresentationFormat>
  <Paragraphs>69</Paragraphs>
  <Slides>12</Slides>
  <Notes>6</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Custom Design</vt:lpstr>
      <vt:lpstr>1_Custom Design</vt:lpstr>
      <vt:lpstr>1_Blank</vt:lpstr>
      <vt:lpstr>2_Custom Design</vt:lpstr>
      <vt:lpstr>1_Office Theme</vt:lpstr>
      <vt:lpstr>Slide 1</vt:lpstr>
      <vt:lpstr>Slide 2</vt:lpstr>
      <vt:lpstr>Slide 3</vt:lpstr>
      <vt:lpstr>CRITICAL SKILLS LIST 2022</vt:lpstr>
      <vt:lpstr>Slide 5</vt:lpstr>
      <vt:lpstr>Slide 6</vt:lpstr>
      <vt:lpstr>HOME AFFAIRS’ CONTRIBUTION TO TOURISM </vt:lpstr>
      <vt:lpstr>HOME AFFAIRS’ CONTRIBUTION TO TOURISM </vt:lpstr>
      <vt:lpstr>Slide 9</vt:lpstr>
      <vt:lpstr>HOME AFFAIRS’ CONTRIBUTION TO TOURISM </vt:lpstr>
      <vt:lpstr>HOME AFFAIRS’ CONTRIBUTION TO TOURISM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Stoltz</dc:creator>
  <cp:keywords>BRIEFING</cp:keywords>
  <cp:lastModifiedBy>USER</cp:lastModifiedBy>
  <cp:revision>277</cp:revision>
  <cp:lastPrinted>2022-10-28T09:47:30Z</cp:lastPrinted>
  <dcterms:created xsi:type="dcterms:W3CDTF">2017-11-13T08:55:00Z</dcterms:created>
  <dcterms:modified xsi:type="dcterms:W3CDTF">2022-11-21T09:08:08Z</dcterms:modified>
</cp:coreProperties>
</file>