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99" r:id="rId3"/>
    <p:sldId id="302" r:id="rId4"/>
    <p:sldId id="326" r:id="rId5"/>
    <p:sldId id="327" r:id="rId6"/>
    <p:sldId id="321" r:id="rId7"/>
    <p:sldId id="323" r:id="rId8"/>
    <p:sldId id="324" r:id="rId9"/>
    <p:sldId id="317" r:id="rId10"/>
    <p:sldId id="304" r:id="rId11"/>
    <p:sldId id="305" r:id="rId12"/>
    <p:sldId id="306" r:id="rId13"/>
    <p:sldId id="318" r:id="rId14"/>
    <p:sldId id="307" r:id="rId15"/>
    <p:sldId id="308" r:id="rId16"/>
    <p:sldId id="316" r:id="rId17"/>
    <p:sldId id="310" r:id="rId18"/>
    <p:sldId id="311" r:id="rId19"/>
    <p:sldId id="312" r:id="rId20"/>
    <p:sldId id="319" r:id="rId21"/>
    <p:sldId id="328" r:id="rId22"/>
    <p:sldId id="28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36"/>
    <p:restoredTop sz="95853"/>
  </p:normalViewPr>
  <p:slideViewPr>
    <p:cSldViewPr snapToGrid="0" snapToObjects="1">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853EFB-CA4F-4D7B-8742-FF28F885E8C3}" type="datetimeFigureOut">
              <a:rPr lang="en-ZA" smtClean="0"/>
              <a:pPr/>
              <a:t>2022/11/09</a:t>
            </a:fld>
            <a:endParaRPr lang="en-Z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1330C-1D8B-46C9-9BC2-179528E48E8F}" type="slidenum">
              <a:rPr lang="en-ZA" smtClean="0"/>
              <a:pPr/>
              <a:t>‹#›</a:t>
            </a:fld>
            <a:endParaRPr lang="en-ZA" dirty="0"/>
          </a:p>
        </p:txBody>
      </p:sp>
    </p:spTree>
    <p:extLst>
      <p:ext uri="{BB962C8B-B14F-4D97-AF65-F5344CB8AC3E}">
        <p14:creationId xmlns:p14="http://schemas.microsoft.com/office/powerpoint/2010/main" xmlns="" val="3351338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CF02D7F-2C82-4C6F-98EF-63F905F4F4CE}" type="datetime1">
              <a:rPr lang="en-US" smtClean="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8C7280-D29F-A74B-A9A7-5906C6DAD3C2}" type="slidenum">
              <a:rPr lang="en-US" smtClean="0"/>
              <a:pPr/>
              <a:t>‹#›</a:t>
            </a:fld>
            <a:endParaRPr lang="en-US" dirty="0"/>
          </a:p>
        </p:txBody>
      </p:sp>
    </p:spTree>
    <p:extLst>
      <p:ext uri="{BB962C8B-B14F-4D97-AF65-F5344CB8AC3E}">
        <p14:creationId xmlns:p14="http://schemas.microsoft.com/office/powerpoint/2010/main" xmlns="" val="3651684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4DCC5D0-E5E7-45F5-8CEE-CFB30AEF2CFC}" type="datetime1">
              <a:rPr lang="en-US" smtClean="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8C7280-D29F-A74B-A9A7-5906C6DAD3C2}" type="slidenum">
              <a:rPr lang="en-US" smtClean="0"/>
              <a:pPr/>
              <a:t>‹#›</a:t>
            </a:fld>
            <a:endParaRPr lang="en-US" dirty="0"/>
          </a:p>
        </p:txBody>
      </p:sp>
    </p:spTree>
    <p:extLst>
      <p:ext uri="{BB962C8B-B14F-4D97-AF65-F5344CB8AC3E}">
        <p14:creationId xmlns:p14="http://schemas.microsoft.com/office/powerpoint/2010/main" xmlns="" val="2578840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9D5335E-3FD2-4C2B-85D9-BB99834DAFC3}" type="datetime1">
              <a:rPr lang="en-US" smtClean="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8C7280-D29F-A74B-A9A7-5906C6DAD3C2}" type="slidenum">
              <a:rPr lang="en-US" smtClean="0"/>
              <a:pPr/>
              <a:t>‹#›</a:t>
            </a:fld>
            <a:endParaRPr lang="en-US" dirty="0"/>
          </a:p>
        </p:txBody>
      </p:sp>
    </p:spTree>
    <p:extLst>
      <p:ext uri="{BB962C8B-B14F-4D97-AF65-F5344CB8AC3E}">
        <p14:creationId xmlns:p14="http://schemas.microsoft.com/office/powerpoint/2010/main" xmlns="" val="295114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9B5F97B-E42F-48E3-A8BF-1C2A790CCEE3}" type="datetime1">
              <a:rPr lang="en-US" smtClean="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8C7280-D29F-A74B-A9A7-5906C6DAD3C2}" type="slidenum">
              <a:rPr lang="en-US" smtClean="0"/>
              <a:pPr/>
              <a:t>‹#›</a:t>
            </a:fld>
            <a:endParaRPr lang="en-US" dirty="0"/>
          </a:p>
        </p:txBody>
      </p:sp>
    </p:spTree>
    <p:extLst>
      <p:ext uri="{BB962C8B-B14F-4D97-AF65-F5344CB8AC3E}">
        <p14:creationId xmlns:p14="http://schemas.microsoft.com/office/powerpoint/2010/main" xmlns="" val="2227713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B7B6928-5DF5-48C7-AFE1-0D0D303AB8D6}" type="datetime1">
              <a:rPr lang="en-US" smtClean="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8C7280-D29F-A74B-A9A7-5906C6DAD3C2}" type="slidenum">
              <a:rPr lang="en-US" smtClean="0"/>
              <a:pPr/>
              <a:t>‹#›</a:t>
            </a:fld>
            <a:endParaRPr lang="en-US" dirty="0"/>
          </a:p>
        </p:txBody>
      </p:sp>
    </p:spTree>
    <p:extLst>
      <p:ext uri="{BB962C8B-B14F-4D97-AF65-F5344CB8AC3E}">
        <p14:creationId xmlns:p14="http://schemas.microsoft.com/office/powerpoint/2010/main" xmlns="" val="95759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612C08E-B6B2-40B7-85A6-2AFD87A95607}" type="datetime1">
              <a:rPr lang="en-US" smtClean="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8C7280-D29F-A74B-A9A7-5906C6DAD3C2}" type="slidenum">
              <a:rPr lang="en-US" smtClean="0"/>
              <a:pPr/>
              <a:t>‹#›</a:t>
            </a:fld>
            <a:endParaRPr lang="en-US" dirty="0"/>
          </a:p>
        </p:txBody>
      </p:sp>
    </p:spTree>
    <p:extLst>
      <p:ext uri="{BB962C8B-B14F-4D97-AF65-F5344CB8AC3E}">
        <p14:creationId xmlns:p14="http://schemas.microsoft.com/office/powerpoint/2010/main" xmlns="" val="106408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09ECFCA-2AD3-472E-B1E8-89F71FD92F95}" type="datetime1">
              <a:rPr lang="en-US" smtClean="0"/>
              <a:pPr/>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8C7280-D29F-A74B-A9A7-5906C6DAD3C2}" type="slidenum">
              <a:rPr lang="en-US" smtClean="0"/>
              <a:pPr/>
              <a:t>‹#›</a:t>
            </a:fld>
            <a:endParaRPr lang="en-US" dirty="0"/>
          </a:p>
        </p:txBody>
      </p:sp>
    </p:spTree>
    <p:extLst>
      <p:ext uri="{BB962C8B-B14F-4D97-AF65-F5344CB8AC3E}">
        <p14:creationId xmlns:p14="http://schemas.microsoft.com/office/powerpoint/2010/main" xmlns="" val="102143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FFE9CDA-8186-4AD9-A2C6-408274C6D82B}" type="datetime1">
              <a:rPr lang="en-US" smtClean="0"/>
              <a:pPr/>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8C7280-D29F-A74B-A9A7-5906C6DAD3C2}" type="slidenum">
              <a:rPr lang="en-US" smtClean="0"/>
              <a:pPr/>
              <a:t>‹#›</a:t>
            </a:fld>
            <a:endParaRPr lang="en-US" dirty="0"/>
          </a:p>
        </p:txBody>
      </p:sp>
    </p:spTree>
    <p:extLst>
      <p:ext uri="{BB962C8B-B14F-4D97-AF65-F5344CB8AC3E}">
        <p14:creationId xmlns:p14="http://schemas.microsoft.com/office/powerpoint/2010/main" xmlns="" val="2170747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13BD9-7504-4EFF-B4A0-260E5F7585A8}" type="datetime1">
              <a:rPr lang="en-US" smtClean="0"/>
              <a:pPr/>
              <a:t>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8C7280-D29F-A74B-A9A7-5906C6DAD3C2}" type="slidenum">
              <a:rPr lang="en-US" smtClean="0"/>
              <a:pPr/>
              <a:t>‹#›</a:t>
            </a:fld>
            <a:endParaRPr lang="en-US" dirty="0"/>
          </a:p>
        </p:txBody>
      </p:sp>
    </p:spTree>
    <p:extLst>
      <p:ext uri="{BB962C8B-B14F-4D97-AF65-F5344CB8AC3E}">
        <p14:creationId xmlns:p14="http://schemas.microsoft.com/office/powerpoint/2010/main" xmlns="" val="23634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9E6CB62-A6CE-4B39-9B24-66403D6A5154}" type="datetime1">
              <a:rPr lang="en-US" smtClean="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8C7280-D29F-A74B-A9A7-5906C6DAD3C2}" type="slidenum">
              <a:rPr lang="en-US" smtClean="0"/>
              <a:pPr/>
              <a:t>‹#›</a:t>
            </a:fld>
            <a:endParaRPr lang="en-US" dirty="0"/>
          </a:p>
        </p:txBody>
      </p:sp>
    </p:spTree>
    <p:extLst>
      <p:ext uri="{BB962C8B-B14F-4D97-AF65-F5344CB8AC3E}">
        <p14:creationId xmlns:p14="http://schemas.microsoft.com/office/powerpoint/2010/main" xmlns="" val="3612700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2209428-56EA-4B21-A613-F4BC85FFF1B6}" type="datetime1">
              <a:rPr lang="en-US" smtClean="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8C7280-D29F-A74B-A9A7-5906C6DAD3C2}" type="slidenum">
              <a:rPr lang="en-US" smtClean="0"/>
              <a:pPr/>
              <a:t>‹#›</a:t>
            </a:fld>
            <a:endParaRPr lang="en-US" dirty="0"/>
          </a:p>
        </p:txBody>
      </p:sp>
    </p:spTree>
    <p:extLst>
      <p:ext uri="{BB962C8B-B14F-4D97-AF65-F5344CB8AC3E}">
        <p14:creationId xmlns:p14="http://schemas.microsoft.com/office/powerpoint/2010/main" xmlns="" val="627435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3513CE-08CF-4E19-8DF2-489C40EDFEE1}" type="datetime1">
              <a:rPr lang="en-US" smtClean="0"/>
              <a:pPr/>
              <a:t>11/9/2022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C7280-D29F-A74B-A9A7-5906C6DAD3C2}" type="slidenum">
              <a:rPr lang="en-US" smtClean="0"/>
              <a:pPr/>
              <a:t>‹#›</a:t>
            </a:fld>
            <a:endParaRPr lang="en-US" dirty="0"/>
          </a:p>
        </p:txBody>
      </p:sp>
    </p:spTree>
    <p:extLst>
      <p:ext uri="{BB962C8B-B14F-4D97-AF65-F5344CB8AC3E}">
        <p14:creationId xmlns:p14="http://schemas.microsoft.com/office/powerpoint/2010/main" xmlns="" val="940689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a:extLst>
              <a:ext uri="{FF2B5EF4-FFF2-40B4-BE49-F238E27FC236}">
                <a16:creationId xmlns:a16="http://schemas.microsoft.com/office/drawing/2014/main" xmlns="" id="{8158EA4F-2761-7741-B220-29A842BA27A4}"/>
              </a:ext>
            </a:extLst>
          </p:cNvPr>
          <p:cNvSpPr txBox="1">
            <a:spLocks/>
          </p:cNvSpPr>
          <p:nvPr/>
        </p:nvSpPr>
        <p:spPr bwMode="auto">
          <a:xfrm>
            <a:off x="370490" y="151002"/>
            <a:ext cx="8308427" cy="3120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eaLnBrk="1" hangingPunct="1">
              <a:lnSpc>
                <a:spcPct val="90000"/>
              </a:lnSpc>
              <a:spcBef>
                <a:spcPct val="0"/>
              </a:spcBef>
              <a:buFontTx/>
              <a:buNone/>
            </a:pPr>
            <a:endParaRPr lang="en-US" altLang="en-US" sz="2800" b="1" dirty="0" smtClean="0"/>
          </a:p>
          <a:p>
            <a:pPr algn="ctr" eaLnBrk="1" hangingPunct="1">
              <a:lnSpc>
                <a:spcPct val="90000"/>
              </a:lnSpc>
              <a:spcBef>
                <a:spcPct val="0"/>
              </a:spcBef>
              <a:buFontTx/>
              <a:buNone/>
            </a:pPr>
            <a:endParaRPr lang="en-US" altLang="en-US" sz="2800" b="1" dirty="0"/>
          </a:p>
          <a:p>
            <a:pPr algn="ctr" eaLnBrk="1" hangingPunct="1">
              <a:lnSpc>
                <a:spcPct val="90000"/>
              </a:lnSpc>
              <a:spcBef>
                <a:spcPct val="0"/>
              </a:spcBef>
              <a:buFontTx/>
              <a:buNone/>
            </a:pPr>
            <a:r>
              <a:rPr lang="en-US" altLang="en-US" sz="2800" b="1" dirty="0" smtClean="0"/>
              <a:t>The Portfolio Committee on Employment &amp; </a:t>
            </a:r>
            <a:r>
              <a:rPr lang="en-US" altLang="en-US" sz="2800" b="1" dirty="0" err="1" smtClean="0"/>
              <a:t>Labour</a:t>
            </a:r>
            <a:endParaRPr lang="en-US" altLang="en-US" sz="2800" b="1" dirty="0"/>
          </a:p>
          <a:p>
            <a:pPr algn="ctr" eaLnBrk="1" hangingPunct="1">
              <a:lnSpc>
                <a:spcPct val="90000"/>
              </a:lnSpc>
            </a:pPr>
            <a:endParaRPr lang="en-US" altLang="en-US" sz="2800" b="1" dirty="0" smtClean="0">
              <a:solidFill>
                <a:prstClr val="black"/>
              </a:solidFill>
            </a:endParaRPr>
          </a:p>
          <a:p>
            <a:pPr algn="ctr" eaLnBrk="1" hangingPunct="1">
              <a:lnSpc>
                <a:spcPct val="90000"/>
              </a:lnSpc>
            </a:pPr>
            <a:endParaRPr lang="en-US" altLang="en-US" sz="2800" b="1" dirty="0" smtClean="0">
              <a:solidFill>
                <a:prstClr val="black"/>
              </a:solidFill>
            </a:endParaRPr>
          </a:p>
          <a:p>
            <a:pPr algn="ctr" eaLnBrk="1" hangingPunct="1">
              <a:lnSpc>
                <a:spcPct val="90000"/>
              </a:lnSpc>
            </a:pPr>
            <a:r>
              <a:rPr lang="en-US" altLang="en-US" sz="2800" b="1" dirty="0" smtClean="0">
                <a:solidFill>
                  <a:prstClr val="black"/>
                </a:solidFill>
              </a:rPr>
              <a:t>DEL’s response to proposed introduction of Fair Remuneration Draft Bill</a:t>
            </a:r>
          </a:p>
          <a:p>
            <a:pPr algn="ctr" eaLnBrk="1" hangingPunct="1">
              <a:lnSpc>
                <a:spcPct val="90000"/>
              </a:lnSpc>
              <a:spcBef>
                <a:spcPct val="0"/>
              </a:spcBef>
              <a:buFontTx/>
              <a:buNone/>
            </a:pPr>
            <a:endParaRPr lang="en-US" altLang="en-US" sz="2800" b="1" dirty="0" smtClean="0"/>
          </a:p>
          <a:p>
            <a:pPr eaLnBrk="1" hangingPunct="1">
              <a:lnSpc>
                <a:spcPct val="90000"/>
              </a:lnSpc>
              <a:spcBef>
                <a:spcPct val="0"/>
              </a:spcBef>
              <a:buFontTx/>
              <a:buNone/>
            </a:pPr>
            <a:endParaRPr lang="en-US" altLang="en-US" sz="2800" b="1" dirty="0"/>
          </a:p>
        </p:txBody>
      </p:sp>
      <p:sp>
        <p:nvSpPr>
          <p:cNvPr id="5" name="Subtitle 17">
            <a:extLst>
              <a:ext uri="{FF2B5EF4-FFF2-40B4-BE49-F238E27FC236}">
                <a16:creationId xmlns:a16="http://schemas.microsoft.com/office/drawing/2014/main" xmlns="" id="{D463EB72-299B-2540-9DE2-C0E4BF6CCC3F}"/>
              </a:ext>
            </a:extLst>
          </p:cNvPr>
          <p:cNvSpPr txBox="1">
            <a:spLocks/>
          </p:cNvSpPr>
          <p:nvPr/>
        </p:nvSpPr>
        <p:spPr bwMode="auto">
          <a:xfrm>
            <a:off x="118241" y="4656177"/>
            <a:ext cx="359650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buFont typeface="Arial" panose="020B0604020202020204" pitchFamily="34" charset="0"/>
              <a:buNone/>
            </a:pPr>
            <a:r>
              <a:rPr lang="en-US" altLang="en-US" sz="2000" dirty="0" smtClean="0">
                <a:solidFill>
                  <a:srgbClr val="404040"/>
                </a:solidFill>
                <a:latin typeface="Arial Bold" pitchFamily="32" charset="0"/>
              </a:rPr>
              <a:t>Meeting:  9 November 2022</a:t>
            </a:r>
            <a:endParaRPr lang="en-US" altLang="en-US" sz="2000" dirty="0">
              <a:solidFill>
                <a:srgbClr val="404040"/>
              </a:solidFill>
              <a:latin typeface="Arial Bold" pitchFamily="32" charset="0"/>
            </a:endParaRPr>
          </a:p>
        </p:txBody>
      </p:sp>
      <p:sp>
        <p:nvSpPr>
          <p:cNvPr id="7" name="TextBox 2">
            <a:extLst>
              <a:ext uri="{FF2B5EF4-FFF2-40B4-BE49-F238E27FC236}">
                <a16:creationId xmlns:a16="http://schemas.microsoft.com/office/drawing/2014/main" xmlns="" id="{AFC81FDD-26F6-494F-B701-2F85E34A3A99}"/>
              </a:ext>
            </a:extLst>
          </p:cNvPr>
          <p:cNvSpPr txBox="1"/>
          <p:nvPr/>
        </p:nvSpPr>
        <p:spPr>
          <a:xfrm>
            <a:off x="2401867" y="1805896"/>
            <a:ext cx="184731" cy="300082"/>
          </a:xfrm>
          <a:prstGeom prst="rect">
            <a:avLst/>
          </a:prstGeom>
          <a:noFill/>
        </p:spPr>
        <p:txBody>
          <a:bodyPr wrap="none" rtlCol="0">
            <a:spAutoFit/>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endParaRPr lang="en-US" sz="1350" dirty="0"/>
          </a:p>
        </p:txBody>
      </p:sp>
      <p:sp>
        <p:nvSpPr>
          <p:cNvPr id="2" name="Slide Number Placeholder 1"/>
          <p:cNvSpPr>
            <a:spLocks noGrp="1"/>
          </p:cNvSpPr>
          <p:nvPr>
            <p:ph type="sldNum" sz="quarter" idx="12"/>
          </p:nvPr>
        </p:nvSpPr>
        <p:spPr/>
        <p:txBody>
          <a:bodyPr/>
          <a:lstStyle/>
          <a:p>
            <a:fld id="{9D8C7280-D29F-A74B-A9A7-5906C6DAD3C2}" type="slidenum">
              <a:rPr lang="en-US" smtClean="0"/>
              <a:pPr/>
              <a:t>1</a:t>
            </a:fld>
            <a:endParaRPr lang="en-US" dirty="0"/>
          </a:p>
        </p:txBody>
      </p:sp>
    </p:spTree>
    <p:extLst>
      <p:ext uri="{BB962C8B-B14F-4D97-AF65-F5344CB8AC3E}">
        <p14:creationId xmlns:p14="http://schemas.microsoft.com/office/powerpoint/2010/main" xmlns="" val="1478752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0100D3A-0914-A94F-9524-1BC8AE69B091}"/>
              </a:ext>
            </a:extLst>
          </p:cNvPr>
          <p:cNvSpPr txBox="1">
            <a:spLocks/>
          </p:cNvSpPr>
          <p:nvPr/>
        </p:nvSpPr>
        <p:spPr bwMode="auto">
          <a:xfrm>
            <a:off x="5187950" y="6332538"/>
            <a:ext cx="338296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sp>
        <p:nvSpPr>
          <p:cNvPr id="7" name="Title 1">
            <a:extLst>
              <a:ext uri="{FF2B5EF4-FFF2-40B4-BE49-F238E27FC236}">
                <a16:creationId xmlns:a16="http://schemas.microsoft.com/office/drawing/2014/main" xmlns="" id="{ABB303C0-2E2B-C940-910A-4EA05E5035E9}"/>
              </a:ext>
            </a:extLst>
          </p:cNvPr>
          <p:cNvSpPr>
            <a:spLocks noGrp="1"/>
          </p:cNvSpPr>
          <p:nvPr>
            <p:ph type="title"/>
          </p:nvPr>
        </p:nvSpPr>
        <p:spPr>
          <a:xfrm>
            <a:off x="94593" y="167778"/>
            <a:ext cx="5769312" cy="1157683"/>
          </a:xfrm>
        </p:spPr>
        <p:txBody>
          <a:bodyPr>
            <a:noAutofit/>
          </a:bodyPr>
          <a:lstStyle/>
          <a:p>
            <a:pPr algn="ctr"/>
            <a:r>
              <a:rPr lang="en-US" altLang="en-US" sz="2400" b="1" dirty="0" smtClean="0">
                <a:latin typeface="Arial" panose="020B0604020202020204" pitchFamily="34" charset="0"/>
                <a:ea typeface="ＭＳ Ｐゴシック" panose="020B0600070205080204" pitchFamily="34" charset="-128"/>
                <a:cs typeface="Arial" panose="020B0604020202020204" pitchFamily="34" charset="0"/>
              </a:rPr>
              <a:t>EE Regulation – 4</a:t>
            </a:r>
            <a:br>
              <a:rPr lang="en-US" altLang="en-US" sz="2400" b="1" dirty="0" smtClean="0">
                <a:latin typeface="Arial" panose="020B0604020202020204" pitchFamily="34" charset="0"/>
                <a:ea typeface="ＭＳ Ｐゴシック" panose="020B0600070205080204" pitchFamily="34" charset="-128"/>
                <a:cs typeface="Arial" panose="020B0604020202020204" pitchFamily="34" charset="0"/>
              </a:rPr>
            </a:br>
            <a:r>
              <a:rPr lang="en-US" altLang="en-US" sz="2400" b="1" dirty="0" smtClean="0">
                <a:latin typeface="Arial" panose="020B0604020202020204" pitchFamily="34" charset="0"/>
                <a:ea typeface="ＭＳ Ｐゴシック" panose="020B0600070205080204" pitchFamily="34" charset="-128"/>
                <a:cs typeface="Arial" panose="020B0604020202020204" pitchFamily="34" charset="0"/>
              </a:rPr>
              <a:t>(Meaning of work of equal value)</a:t>
            </a:r>
            <a:endParaRPr lang="en-US" altLang="en-US" sz="24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 name="Title 1">
            <a:extLst>
              <a:ext uri="{FF2B5EF4-FFF2-40B4-BE49-F238E27FC236}">
                <a16:creationId xmlns:a16="http://schemas.microsoft.com/office/drawing/2014/main" xmlns="" id="{A4EB405B-B213-3A48-8B33-9656C4691292}"/>
              </a:ext>
            </a:extLst>
          </p:cNvPr>
          <p:cNvSpPr txBox="1">
            <a:spLocks/>
          </p:cNvSpPr>
          <p:nvPr/>
        </p:nvSpPr>
        <p:spPr bwMode="auto">
          <a:xfrm>
            <a:off x="884238" y="1544638"/>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200" b="1" dirty="0">
              <a:solidFill>
                <a:srgbClr val="595959"/>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9D8C7280-D29F-A74B-A9A7-5906C6DAD3C2}" type="slidenum">
              <a:rPr lang="en-US" smtClean="0"/>
              <a:pPr/>
              <a:t>10</a:t>
            </a:fld>
            <a:endParaRPr lang="en-US" dirty="0"/>
          </a:p>
        </p:txBody>
      </p:sp>
      <p:sp>
        <p:nvSpPr>
          <p:cNvPr id="3" name="Content Placeholder 2"/>
          <p:cNvSpPr>
            <a:spLocks noGrp="1"/>
          </p:cNvSpPr>
          <p:nvPr>
            <p:ph idx="1"/>
          </p:nvPr>
        </p:nvSpPr>
        <p:spPr>
          <a:xfrm>
            <a:off x="184558" y="1870745"/>
            <a:ext cx="8808439" cy="4987255"/>
          </a:xfrm>
        </p:spPr>
        <p:txBody>
          <a:bodyPr>
            <a:normAutofit fontScale="25000" lnSpcReduction="20000"/>
          </a:bodyPr>
          <a:lstStyle/>
          <a:p>
            <a:pPr>
              <a:lnSpc>
                <a:spcPct val="150000"/>
              </a:lnSpc>
            </a:pPr>
            <a:r>
              <a:rPr lang="en-US" sz="7200" dirty="0" smtClean="0">
                <a:latin typeface="Arial" panose="020B0604020202020204" pitchFamily="34" charset="0"/>
                <a:cs typeface="Arial" panose="020B0604020202020204" pitchFamily="34" charset="0"/>
              </a:rPr>
              <a:t>For </a:t>
            </a:r>
            <a:r>
              <a:rPr lang="en-US" sz="7200" dirty="0">
                <a:latin typeface="Arial" panose="020B0604020202020204" pitchFamily="34" charset="0"/>
                <a:cs typeface="Arial" panose="020B0604020202020204" pitchFamily="34" charset="0"/>
              </a:rPr>
              <a:t>the </a:t>
            </a:r>
            <a:r>
              <a:rPr lang="en-ZA" sz="7200" dirty="0">
                <a:latin typeface="Arial" panose="020B0604020202020204" pitchFamily="34" charset="0"/>
                <a:cs typeface="Arial" panose="020B0604020202020204" pitchFamily="34" charset="0"/>
              </a:rPr>
              <a:t>purpose</a:t>
            </a:r>
            <a:r>
              <a:rPr lang="en-US" sz="7200" dirty="0">
                <a:latin typeface="Arial" panose="020B0604020202020204" pitchFamily="34" charset="0"/>
                <a:cs typeface="Arial" panose="020B0604020202020204" pitchFamily="34" charset="0"/>
              </a:rPr>
              <a:t> of these </a:t>
            </a:r>
            <a:r>
              <a:rPr lang="en-US" sz="7200" dirty="0" smtClean="0">
                <a:latin typeface="Arial" panose="020B0604020202020204" pitchFamily="34" charset="0"/>
                <a:cs typeface="Arial" panose="020B0604020202020204" pitchFamily="34" charset="0"/>
              </a:rPr>
              <a:t>Regulations, </a:t>
            </a:r>
            <a:r>
              <a:rPr lang="en-US" sz="7200" dirty="0">
                <a:latin typeface="Arial" panose="020B0604020202020204" pitchFamily="34" charset="0"/>
                <a:cs typeface="Arial" panose="020B0604020202020204" pitchFamily="34" charset="0"/>
              </a:rPr>
              <a:t>the work performed by an employee –</a:t>
            </a:r>
          </a:p>
          <a:p>
            <a:pPr marL="720725" lvl="0" indent="-360363">
              <a:lnSpc>
                <a:spcPct val="150000"/>
              </a:lnSpc>
              <a:buFont typeface="Wingdings" panose="05000000000000000000" pitchFamily="2" charset="2"/>
              <a:buChar char="ü"/>
            </a:pPr>
            <a:r>
              <a:rPr lang="en-ZA" sz="7200" dirty="0">
                <a:latin typeface="Arial" panose="020B0604020202020204" pitchFamily="34" charset="0"/>
                <a:cs typeface="Arial" panose="020B0604020202020204" pitchFamily="34" charset="0"/>
              </a:rPr>
              <a:t>is the </a:t>
            </a:r>
            <a:r>
              <a:rPr lang="en-ZA" sz="7200" b="1" dirty="0">
                <a:latin typeface="Arial" panose="020B0604020202020204" pitchFamily="34" charset="0"/>
                <a:cs typeface="Arial" panose="020B0604020202020204" pitchFamily="34" charset="0"/>
              </a:rPr>
              <a:t>same</a:t>
            </a:r>
            <a:r>
              <a:rPr lang="en-ZA" sz="7200" dirty="0">
                <a:latin typeface="Arial" panose="020B0604020202020204" pitchFamily="34" charset="0"/>
                <a:cs typeface="Arial" panose="020B0604020202020204" pitchFamily="34" charset="0"/>
              </a:rPr>
              <a:t> as the work of another employee of the same employer, if their work is </a:t>
            </a:r>
            <a:r>
              <a:rPr lang="en-ZA" sz="7200" b="1" dirty="0">
                <a:latin typeface="Arial" panose="020B0604020202020204" pitchFamily="34" charset="0"/>
                <a:cs typeface="Arial" panose="020B0604020202020204" pitchFamily="34" charset="0"/>
              </a:rPr>
              <a:t>identical or interchangeable</a:t>
            </a:r>
            <a:r>
              <a:rPr lang="en-ZA" sz="7200" dirty="0">
                <a:latin typeface="Arial" panose="020B0604020202020204" pitchFamily="34" charset="0"/>
                <a:cs typeface="Arial" panose="020B0604020202020204" pitchFamily="34" charset="0"/>
              </a:rPr>
              <a:t>;</a:t>
            </a:r>
          </a:p>
          <a:p>
            <a:pPr marL="720725" lvl="0" indent="-360363">
              <a:lnSpc>
                <a:spcPct val="150000"/>
              </a:lnSpc>
              <a:buFont typeface="Wingdings" panose="05000000000000000000" pitchFamily="2" charset="2"/>
              <a:buChar char="ü"/>
            </a:pPr>
            <a:endParaRPr lang="en-ZA" sz="7200" dirty="0">
              <a:latin typeface="Arial" panose="020B0604020202020204" pitchFamily="34" charset="0"/>
              <a:cs typeface="Arial" panose="020B0604020202020204" pitchFamily="34" charset="0"/>
            </a:endParaRPr>
          </a:p>
          <a:p>
            <a:pPr marL="720725" lvl="0" indent="-360363">
              <a:lnSpc>
                <a:spcPct val="150000"/>
              </a:lnSpc>
              <a:buFont typeface="Wingdings" panose="05000000000000000000" pitchFamily="2" charset="2"/>
              <a:buChar char="ü"/>
            </a:pPr>
            <a:r>
              <a:rPr lang="en-ZA" sz="7200" dirty="0">
                <a:latin typeface="Arial" panose="020B0604020202020204" pitchFamily="34" charset="0"/>
                <a:cs typeface="Arial" panose="020B0604020202020204" pitchFamily="34" charset="0"/>
              </a:rPr>
              <a:t>is </a:t>
            </a:r>
            <a:r>
              <a:rPr lang="en-ZA" sz="7200" b="1" dirty="0">
                <a:latin typeface="Arial" panose="020B0604020202020204" pitchFamily="34" charset="0"/>
                <a:cs typeface="Arial" panose="020B0604020202020204" pitchFamily="34" charset="0"/>
              </a:rPr>
              <a:t>substantially the same </a:t>
            </a:r>
            <a:r>
              <a:rPr lang="en-ZA" sz="7200" dirty="0">
                <a:latin typeface="Arial" panose="020B0604020202020204" pitchFamily="34" charset="0"/>
                <a:cs typeface="Arial" panose="020B0604020202020204" pitchFamily="34" charset="0"/>
              </a:rPr>
              <a:t>as the work of another employee employed by that employer, if the work performed by the employees is </a:t>
            </a:r>
            <a:r>
              <a:rPr lang="en-ZA" sz="7200" b="1" dirty="0">
                <a:latin typeface="Arial" panose="020B0604020202020204" pitchFamily="34" charset="0"/>
                <a:cs typeface="Arial" panose="020B0604020202020204" pitchFamily="34" charset="0"/>
              </a:rPr>
              <a:t>sufficiently similar </a:t>
            </a:r>
            <a:r>
              <a:rPr lang="en-ZA" sz="7200" dirty="0">
                <a:latin typeface="Arial" panose="020B0604020202020204" pitchFamily="34" charset="0"/>
                <a:cs typeface="Arial" panose="020B0604020202020204" pitchFamily="34" charset="0"/>
              </a:rPr>
              <a:t>that they can </a:t>
            </a:r>
            <a:r>
              <a:rPr lang="en-ZA" sz="7200" b="1" dirty="0">
                <a:latin typeface="Arial" panose="020B0604020202020204" pitchFamily="34" charset="0"/>
                <a:cs typeface="Arial" panose="020B0604020202020204" pitchFamily="34" charset="0"/>
              </a:rPr>
              <a:t>reasonably</a:t>
            </a:r>
            <a:r>
              <a:rPr lang="en-ZA" sz="7200" dirty="0">
                <a:latin typeface="Arial" panose="020B0604020202020204" pitchFamily="34" charset="0"/>
                <a:cs typeface="Arial" panose="020B0604020202020204" pitchFamily="34" charset="0"/>
              </a:rPr>
              <a:t> be considered to be performing the </a:t>
            </a:r>
            <a:r>
              <a:rPr lang="en-ZA" sz="7200" b="1" dirty="0">
                <a:latin typeface="Arial" panose="020B0604020202020204" pitchFamily="34" charset="0"/>
                <a:cs typeface="Arial" panose="020B0604020202020204" pitchFamily="34" charset="0"/>
              </a:rPr>
              <a:t>same job</a:t>
            </a:r>
            <a:r>
              <a:rPr lang="en-ZA" sz="7200" dirty="0">
                <a:latin typeface="Arial" panose="020B0604020202020204" pitchFamily="34" charset="0"/>
                <a:cs typeface="Arial" panose="020B0604020202020204" pitchFamily="34" charset="0"/>
              </a:rPr>
              <a:t>, even if their work is </a:t>
            </a:r>
            <a:r>
              <a:rPr lang="en-ZA" sz="7200" b="1" dirty="0">
                <a:latin typeface="Arial" panose="020B0604020202020204" pitchFamily="34" charset="0"/>
                <a:cs typeface="Arial" panose="020B0604020202020204" pitchFamily="34" charset="0"/>
              </a:rPr>
              <a:t>not identical or interchangeable</a:t>
            </a:r>
            <a:r>
              <a:rPr lang="en-ZA" sz="7200" dirty="0">
                <a:latin typeface="Arial" panose="020B0604020202020204" pitchFamily="34" charset="0"/>
                <a:cs typeface="Arial" panose="020B0604020202020204" pitchFamily="34" charset="0"/>
              </a:rPr>
              <a:t>;</a:t>
            </a:r>
          </a:p>
          <a:p>
            <a:pPr marL="360362" lvl="0" indent="0">
              <a:lnSpc>
                <a:spcPct val="150000"/>
              </a:lnSpc>
              <a:buNone/>
            </a:pPr>
            <a:endParaRPr lang="en-ZA" sz="7200" dirty="0">
              <a:latin typeface="Arial" panose="020B0604020202020204" pitchFamily="34" charset="0"/>
              <a:cs typeface="Arial" panose="020B0604020202020204" pitchFamily="34" charset="0"/>
            </a:endParaRPr>
          </a:p>
          <a:p>
            <a:pPr marL="720725" lvl="0" indent="-360363">
              <a:lnSpc>
                <a:spcPct val="150000"/>
              </a:lnSpc>
              <a:buFont typeface="Wingdings" panose="05000000000000000000" pitchFamily="2" charset="2"/>
              <a:buChar char="ü"/>
            </a:pPr>
            <a:r>
              <a:rPr lang="en-ZA" sz="7200" dirty="0">
                <a:latin typeface="Arial" panose="020B0604020202020204" pitchFamily="34" charset="0"/>
                <a:cs typeface="Arial" panose="020B0604020202020204" pitchFamily="34" charset="0"/>
              </a:rPr>
              <a:t>is of the </a:t>
            </a:r>
            <a:r>
              <a:rPr lang="en-ZA" sz="7200" b="1" dirty="0">
                <a:latin typeface="Arial" panose="020B0604020202020204" pitchFamily="34" charset="0"/>
                <a:cs typeface="Arial" panose="020B0604020202020204" pitchFamily="34" charset="0"/>
              </a:rPr>
              <a:t>same value </a:t>
            </a:r>
            <a:r>
              <a:rPr lang="en-ZA" sz="7200" dirty="0">
                <a:latin typeface="Arial" panose="020B0604020202020204" pitchFamily="34" charset="0"/>
                <a:cs typeface="Arial" panose="020B0604020202020204" pitchFamily="34" charset="0"/>
              </a:rPr>
              <a:t>as the work of another employee of the </a:t>
            </a:r>
            <a:r>
              <a:rPr lang="en-ZA" sz="7200" b="1" dirty="0">
                <a:latin typeface="Arial" panose="020B0604020202020204" pitchFamily="34" charset="0"/>
                <a:cs typeface="Arial" panose="020B0604020202020204" pitchFamily="34" charset="0"/>
              </a:rPr>
              <a:t>same</a:t>
            </a:r>
            <a:r>
              <a:rPr lang="en-ZA" sz="7200" dirty="0">
                <a:latin typeface="Arial" panose="020B0604020202020204" pitchFamily="34" charset="0"/>
                <a:cs typeface="Arial" panose="020B0604020202020204" pitchFamily="34" charset="0"/>
              </a:rPr>
              <a:t> employer in a </a:t>
            </a:r>
            <a:r>
              <a:rPr lang="en-ZA" sz="7200" b="1" dirty="0">
                <a:latin typeface="Arial" panose="020B0604020202020204" pitchFamily="34" charset="0"/>
                <a:cs typeface="Arial" panose="020B0604020202020204" pitchFamily="34" charset="0"/>
              </a:rPr>
              <a:t>different job</a:t>
            </a:r>
            <a:r>
              <a:rPr lang="en-ZA" sz="7200" dirty="0">
                <a:latin typeface="Arial" panose="020B0604020202020204" pitchFamily="34" charset="0"/>
                <a:cs typeface="Arial" panose="020B0604020202020204" pitchFamily="34" charset="0"/>
              </a:rPr>
              <a:t>, if their respective occupations are </a:t>
            </a:r>
            <a:r>
              <a:rPr lang="en-ZA" sz="7200" b="1" dirty="0">
                <a:latin typeface="Arial" panose="020B0604020202020204" pitchFamily="34" charset="0"/>
                <a:cs typeface="Arial" panose="020B0604020202020204" pitchFamily="34" charset="0"/>
              </a:rPr>
              <a:t>accorded the same value </a:t>
            </a:r>
            <a:r>
              <a:rPr lang="en-ZA" sz="7200" dirty="0">
                <a:latin typeface="Arial" panose="020B0604020202020204" pitchFamily="34" charset="0"/>
                <a:cs typeface="Arial" panose="020B0604020202020204" pitchFamily="34" charset="0"/>
              </a:rPr>
              <a:t>in accordance with regulations 5 to 7.</a:t>
            </a:r>
          </a:p>
          <a:p>
            <a:pPr marL="0" indent="0">
              <a:buNone/>
            </a:pPr>
            <a:endParaRPr lang="en-ZA" dirty="0"/>
          </a:p>
        </p:txBody>
      </p:sp>
    </p:spTree>
    <p:extLst>
      <p:ext uri="{BB962C8B-B14F-4D97-AF65-F5344CB8AC3E}">
        <p14:creationId xmlns:p14="http://schemas.microsoft.com/office/powerpoint/2010/main" xmlns="" val="238241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0100D3A-0914-A94F-9524-1BC8AE69B091}"/>
              </a:ext>
            </a:extLst>
          </p:cNvPr>
          <p:cNvSpPr txBox="1">
            <a:spLocks/>
          </p:cNvSpPr>
          <p:nvPr/>
        </p:nvSpPr>
        <p:spPr bwMode="auto">
          <a:xfrm>
            <a:off x="5187950" y="6332538"/>
            <a:ext cx="338296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sp>
        <p:nvSpPr>
          <p:cNvPr id="7" name="Title 1">
            <a:extLst>
              <a:ext uri="{FF2B5EF4-FFF2-40B4-BE49-F238E27FC236}">
                <a16:creationId xmlns:a16="http://schemas.microsoft.com/office/drawing/2014/main" xmlns="" id="{ABB303C0-2E2B-C940-910A-4EA05E5035E9}"/>
              </a:ext>
            </a:extLst>
          </p:cNvPr>
          <p:cNvSpPr>
            <a:spLocks noGrp="1"/>
          </p:cNvSpPr>
          <p:nvPr>
            <p:ph type="title"/>
          </p:nvPr>
        </p:nvSpPr>
        <p:spPr>
          <a:xfrm>
            <a:off x="94593" y="167779"/>
            <a:ext cx="5895146" cy="1182850"/>
          </a:xfrm>
        </p:spPr>
        <p:txBody>
          <a:bodyPr>
            <a:noAutofit/>
          </a:bodyPr>
          <a:lstStyle/>
          <a:p>
            <a:pPr algn="ctr"/>
            <a:r>
              <a:rPr lang="en-US" altLang="en-US" sz="2400" b="1" dirty="0" smtClean="0">
                <a:latin typeface="Arial" panose="020B0604020202020204" pitchFamily="34" charset="0"/>
                <a:ea typeface="ＭＳ Ｐゴシック" panose="020B0600070205080204" pitchFamily="34" charset="-128"/>
                <a:cs typeface="Arial" panose="020B0604020202020204" pitchFamily="34" charset="0"/>
              </a:rPr>
              <a:t>EE Regulation – 5</a:t>
            </a:r>
            <a:br>
              <a:rPr lang="en-US" altLang="en-US" sz="2400" b="1" dirty="0" smtClean="0">
                <a:latin typeface="Arial" panose="020B0604020202020204" pitchFamily="34" charset="0"/>
                <a:ea typeface="ＭＳ Ｐゴシック" panose="020B0600070205080204" pitchFamily="34" charset="-128"/>
                <a:cs typeface="Arial" panose="020B0604020202020204" pitchFamily="34" charset="0"/>
              </a:rPr>
            </a:br>
            <a:r>
              <a:rPr lang="en-US" altLang="en-US" sz="2400" b="1" dirty="0" smtClean="0">
                <a:latin typeface="Arial" panose="020B0604020202020204" pitchFamily="34" charset="0"/>
                <a:ea typeface="ＭＳ Ｐゴシック" panose="020B0600070205080204" pitchFamily="34" charset="-128"/>
                <a:cs typeface="Arial" panose="020B0604020202020204" pitchFamily="34" charset="0"/>
              </a:rPr>
              <a:t>(Methodology)</a:t>
            </a:r>
            <a:endParaRPr lang="en-US" altLang="en-US" sz="24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 name="Title 1">
            <a:extLst>
              <a:ext uri="{FF2B5EF4-FFF2-40B4-BE49-F238E27FC236}">
                <a16:creationId xmlns:a16="http://schemas.microsoft.com/office/drawing/2014/main" xmlns="" id="{A4EB405B-B213-3A48-8B33-9656C4691292}"/>
              </a:ext>
            </a:extLst>
          </p:cNvPr>
          <p:cNvSpPr txBox="1">
            <a:spLocks/>
          </p:cNvSpPr>
          <p:nvPr/>
        </p:nvSpPr>
        <p:spPr bwMode="auto">
          <a:xfrm>
            <a:off x="884238" y="1544638"/>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200" b="1" dirty="0">
              <a:solidFill>
                <a:srgbClr val="595959"/>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9D8C7280-D29F-A74B-A9A7-5906C6DAD3C2}" type="slidenum">
              <a:rPr lang="en-US" smtClean="0"/>
              <a:pPr/>
              <a:t>11</a:t>
            </a:fld>
            <a:endParaRPr lang="en-US" dirty="0"/>
          </a:p>
        </p:txBody>
      </p:sp>
      <p:sp>
        <p:nvSpPr>
          <p:cNvPr id="3" name="Content Placeholder 2"/>
          <p:cNvSpPr>
            <a:spLocks noGrp="1"/>
          </p:cNvSpPr>
          <p:nvPr>
            <p:ph idx="1"/>
          </p:nvPr>
        </p:nvSpPr>
        <p:spPr>
          <a:xfrm>
            <a:off x="184558" y="1870745"/>
            <a:ext cx="8808439" cy="4773015"/>
          </a:xfrm>
        </p:spPr>
        <p:txBody>
          <a:bodyPr>
            <a:normAutofit/>
          </a:bodyPr>
          <a:lstStyle/>
          <a:p>
            <a:r>
              <a:rPr lang="en-US" sz="2000" dirty="0">
                <a:latin typeface="Arial" panose="020B0604020202020204" pitchFamily="34" charset="0"/>
                <a:cs typeface="Arial" panose="020B0604020202020204" pitchFamily="34" charset="0"/>
              </a:rPr>
              <a:t>When, applying section 6(4) of the Act –</a:t>
            </a:r>
          </a:p>
          <a:p>
            <a:pPr marL="0" indent="0">
              <a:buNone/>
            </a:pPr>
            <a:endParaRPr lang="en-ZA" sz="2000" dirty="0">
              <a:latin typeface="Arial" panose="020B0604020202020204" pitchFamily="34" charset="0"/>
              <a:cs typeface="Arial" panose="020B0604020202020204" pitchFamily="34" charset="0"/>
            </a:endParaRPr>
          </a:p>
          <a:p>
            <a:pPr marL="720725" lvl="0" indent="-360363">
              <a:buFont typeface="Wingdings" panose="05000000000000000000" pitchFamily="2" charset="2"/>
              <a:buChar char="ü"/>
            </a:pPr>
            <a:r>
              <a:rPr lang="en-ZA" sz="2000" dirty="0">
                <a:latin typeface="Arial" panose="020B0604020202020204" pitchFamily="34" charset="0"/>
                <a:cs typeface="Arial" panose="020B0604020202020204" pitchFamily="34" charset="0"/>
              </a:rPr>
              <a:t>I</a:t>
            </a:r>
            <a:r>
              <a:rPr lang="en-ZA" sz="2000" dirty="0" smtClean="0">
                <a:latin typeface="Arial" panose="020B0604020202020204" pitchFamily="34" charset="0"/>
                <a:cs typeface="Arial" panose="020B0604020202020204" pitchFamily="34" charset="0"/>
              </a:rPr>
              <a:t>t </a:t>
            </a:r>
            <a:r>
              <a:rPr lang="en-ZA" sz="2000" dirty="0">
                <a:latin typeface="Arial" panose="020B0604020202020204" pitchFamily="34" charset="0"/>
                <a:cs typeface="Arial" panose="020B0604020202020204" pitchFamily="34" charset="0"/>
              </a:rPr>
              <a:t>must first be </a:t>
            </a:r>
            <a:r>
              <a:rPr lang="en-ZA" sz="2000" dirty="0" smtClean="0">
                <a:latin typeface="Arial" panose="020B0604020202020204" pitchFamily="34" charset="0"/>
                <a:cs typeface="Arial" panose="020B0604020202020204" pitchFamily="34" charset="0"/>
              </a:rPr>
              <a:t>established- </a:t>
            </a:r>
            <a:endParaRPr lang="en-ZA" sz="2000" dirty="0">
              <a:latin typeface="Arial" panose="020B0604020202020204" pitchFamily="34" charset="0"/>
              <a:cs typeface="Arial" panose="020B0604020202020204" pitchFamily="34" charset="0"/>
            </a:endParaRPr>
          </a:p>
          <a:p>
            <a:pPr marL="1073150" lvl="2" indent="-352425">
              <a:buFont typeface="Wingdings" panose="05000000000000000000" pitchFamily="2" charset="2"/>
              <a:buChar char="v"/>
            </a:pPr>
            <a:r>
              <a:rPr lang="en-ZA" dirty="0" smtClean="0">
                <a:latin typeface="Arial" panose="020B0604020202020204" pitchFamily="34" charset="0"/>
                <a:cs typeface="Arial" panose="020B0604020202020204" pitchFamily="34" charset="0"/>
              </a:rPr>
              <a:t>whether </a:t>
            </a:r>
            <a:r>
              <a:rPr lang="en-ZA" dirty="0">
                <a:latin typeface="Arial" panose="020B0604020202020204" pitchFamily="34" charset="0"/>
                <a:cs typeface="Arial" panose="020B0604020202020204" pitchFamily="34" charset="0"/>
              </a:rPr>
              <a:t>the work concerned is of </a:t>
            </a:r>
            <a:r>
              <a:rPr lang="en-ZA" b="1" dirty="0">
                <a:latin typeface="Arial" panose="020B0604020202020204" pitchFamily="34" charset="0"/>
                <a:cs typeface="Arial" panose="020B0604020202020204" pitchFamily="34" charset="0"/>
              </a:rPr>
              <a:t>equal value </a:t>
            </a:r>
            <a:r>
              <a:rPr lang="en-ZA" dirty="0">
                <a:latin typeface="Arial" panose="020B0604020202020204" pitchFamily="34" charset="0"/>
                <a:cs typeface="Arial" panose="020B0604020202020204" pitchFamily="34" charset="0"/>
              </a:rPr>
              <a:t>in accordance with regulation 6; </a:t>
            </a:r>
            <a:r>
              <a:rPr lang="en-ZA" dirty="0" smtClean="0">
                <a:latin typeface="Arial" panose="020B0604020202020204" pitchFamily="34" charset="0"/>
                <a:cs typeface="Arial" panose="020B0604020202020204" pitchFamily="34" charset="0"/>
              </a:rPr>
              <a:t>and</a:t>
            </a:r>
          </a:p>
          <a:p>
            <a:pPr marL="720725" lvl="2" indent="0">
              <a:buNone/>
            </a:pPr>
            <a:endParaRPr lang="en-ZA" dirty="0">
              <a:latin typeface="Arial" panose="020B0604020202020204" pitchFamily="34" charset="0"/>
              <a:cs typeface="Arial" panose="020B0604020202020204" pitchFamily="34" charset="0"/>
            </a:endParaRPr>
          </a:p>
          <a:p>
            <a:pPr marL="1073150" lvl="2" indent="-352425">
              <a:buFont typeface="Wingdings" panose="05000000000000000000" pitchFamily="2" charset="2"/>
              <a:buChar char="v"/>
            </a:pPr>
            <a:r>
              <a:rPr lang="en-ZA" dirty="0">
                <a:latin typeface="Arial" panose="020B0604020202020204" pitchFamily="34" charset="0"/>
                <a:cs typeface="Arial" panose="020B0604020202020204" pitchFamily="34" charset="0"/>
              </a:rPr>
              <a:t>whether there is </a:t>
            </a:r>
            <a:r>
              <a:rPr lang="en-ZA" b="1" dirty="0">
                <a:latin typeface="Arial" panose="020B0604020202020204" pitchFamily="34" charset="0"/>
                <a:cs typeface="Arial" panose="020B0604020202020204" pitchFamily="34" charset="0"/>
              </a:rPr>
              <a:t>a difference </a:t>
            </a:r>
            <a:r>
              <a:rPr lang="en-ZA" dirty="0">
                <a:latin typeface="Arial" panose="020B0604020202020204" pitchFamily="34" charset="0"/>
                <a:cs typeface="Arial" panose="020B0604020202020204" pitchFamily="34" charset="0"/>
              </a:rPr>
              <a:t>in terms and conditions of employment, including remuneration.</a:t>
            </a:r>
          </a:p>
          <a:p>
            <a:pPr marL="0" lvl="0" indent="0">
              <a:buNone/>
            </a:pPr>
            <a:endParaRPr lang="en-ZA" sz="2000" dirty="0" smtClean="0">
              <a:latin typeface="Arial" panose="020B0604020202020204" pitchFamily="34" charset="0"/>
              <a:cs typeface="Arial" panose="020B0604020202020204" pitchFamily="34" charset="0"/>
            </a:endParaRPr>
          </a:p>
          <a:p>
            <a:pPr marL="720725" indent="-360363">
              <a:buFont typeface="Wingdings" panose="05000000000000000000" pitchFamily="2" charset="2"/>
              <a:buChar char="ü"/>
            </a:pPr>
            <a:r>
              <a:rPr lang="en-ZA" sz="2000" dirty="0">
                <a:latin typeface="Arial" panose="020B0604020202020204" pitchFamily="34" charset="0"/>
                <a:cs typeface="Arial" panose="020B0604020202020204" pitchFamily="34" charset="0"/>
              </a:rPr>
              <a:t>I</a:t>
            </a:r>
            <a:r>
              <a:rPr lang="en-ZA" sz="2000" dirty="0" smtClean="0">
                <a:latin typeface="Arial" panose="020B0604020202020204" pitchFamily="34" charset="0"/>
                <a:cs typeface="Arial" panose="020B0604020202020204" pitchFamily="34" charset="0"/>
              </a:rPr>
              <a:t>t </a:t>
            </a:r>
            <a:r>
              <a:rPr lang="en-ZA" sz="2000" dirty="0">
                <a:latin typeface="Arial" panose="020B0604020202020204" pitchFamily="34" charset="0"/>
                <a:cs typeface="Arial" panose="020B0604020202020204" pitchFamily="34" charset="0"/>
              </a:rPr>
              <a:t>must then be established whether any difference in terms of sub-regulation (1)(b) constitutes </a:t>
            </a:r>
            <a:r>
              <a:rPr lang="en-ZA" sz="2000" b="1" dirty="0">
                <a:latin typeface="Arial" panose="020B0604020202020204" pitchFamily="34" charset="0"/>
                <a:cs typeface="Arial" panose="020B0604020202020204" pitchFamily="34" charset="0"/>
              </a:rPr>
              <a:t>unfair discrimination</a:t>
            </a:r>
            <a:r>
              <a:rPr lang="en-ZA" sz="2000" dirty="0">
                <a:latin typeface="Arial" panose="020B0604020202020204" pitchFamily="34" charset="0"/>
                <a:cs typeface="Arial" panose="020B0604020202020204" pitchFamily="34" charset="0"/>
              </a:rPr>
              <a:t>, applying the provisions of section 11 of the </a:t>
            </a:r>
            <a:r>
              <a:rPr lang="en-ZA" sz="2000" dirty="0" smtClean="0">
                <a:latin typeface="Arial" panose="020B0604020202020204" pitchFamily="34" charset="0"/>
                <a:cs typeface="Arial" panose="020B0604020202020204" pitchFamily="34" charset="0"/>
              </a:rPr>
              <a:t>EE Amendment Act</a:t>
            </a:r>
            <a:r>
              <a:rPr lang="en-ZA" sz="2000" dirty="0">
                <a:latin typeface="Arial" panose="020B0604020202020204" pitchFamily="34" charset="0"/>
                <a:cs typeface="Arial" panose="020B0604020202020204" pitchFamily="34" charset="0"/>
              </a:rPr>
              <a:t>.</a:t>
            </a:r>
          </a:p>
          <a:p>
            <a:pPr marL="0" indent="0">
              <a:buNone/>
            </a:pPr>
            <a:endParaRPr lang="en-ZA" dirty="0"/>
          </a:p>
        </p:txBody>
      </p:sp>
    </p:spTree>
    <p:extLst>
      <p:ext uri="{BB962C8B-B14F-4D97-AF65-F5344CB8AC3E}">
        <p14:creationId xmlns:p14="http://schemas.microsoft.com/office/powerpoint/2010/main" xmlns="" val="3746966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0100D3A-0914-A94F-9524-1BC8AE69B091}"/>
              </a:ext>
            </a:extLst>
          </p:cNvPr>
          <p:cNvSpPr txBox="1">
            <a:spLocks/>
          </p:cNvSpPr>
          <p:nvPr/>
        </p:nvSpPr>
        <p:spPr bwMode="auto">
          <a:xfrm>
            <a:off x="5187950" y="6332538"/>
            <a:ext cx="338296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sp>
        <p:nvSpPr>
          <p:cNvPr id="7" name="Title 1">
            <a:extLst>
              <a:ext uri="{FF2B5EF4-FFF2-40B4-BE49-F238E27FC236}">
                <a16:creationId xmlns:a16="http://schemas.microsoft.com/office/drawing/2014/main" xmlns="" id="{ABB303C0-2E2B-C940-910A-4EA05E5035E9}"/>
              </a:ext>
            </a:extLst>
          </p:cNvPr>
          <p:cNvSpPr>
            <a:spLocks noGrp="1"/>
          </p:cNvSpPr>
          <p:nvPr>
            <p:ph type="title"/>
          </p:nvPr>
        </p:nvSpPr>
        <p:spPr>
          <a:xfrm>
            <a:off x="94593" y="167779"/>
            <a:ext cx="5601532" cy="1107348"/>
          </a:xfrm>
        </p:spPr>
        <p:txBody>
          <a:bodyPr>
            <a:noAutofit/>
          </a:bodyPr>
          <a:lstStyle/>
          <a:p>
            <a:pPr algn="ctr"/>
            <a:r>
              <a:rPr lang="en-US" altLang="en-US" sz="2400" b="1" dirty="0" smtClean="0">
                <a:latin typeface="Arial" panose="020B0604020202020204" pitchFamily="34" charset="0"/>
                <a:ea typeface="ＭＳ Ｐゴシック" panose="020B0600070205080204" pitchFamily="34" charset="-128"/>
                <a:cs typeface="Arial" panose="020B0604020202020204" pitchFamily="34" charset="0"/>
              </a:rPr>
              <a:t>EE Regulation – 6</a:t>
            </a:r>
            <a:br>
              <a:rPr lang="en-US" altLang="en-US" sz="2400" b="1" dirty="0" smtClean="0">
                <a:latin typeface="Arial" panose="020B0604020202020204" pitchFamily="34" charset="0"/>
                <a:ea typeface="ＭＳ Ｐゴシック" panose="020B0600070205080204" pitchFamily="34" charset="-128"/>
                <a:cs typeface="Arial" panose="020B0604020202020204" pitchFamily="34" charset="0"/>
              </a:rPr>
            </a:br>
            <a:r>
              <a:rPr lang="en-US" altLang="en-US" sz="2400" b="1" dirty="0" smtClean="0">
                <a:latin typeface="Arial" panose="020B0604020202020204" pitchFamily="34" charset="0"/>
                <a:ea typeface="ＭＳ Ｐゴシック" panose="020B0600070205080204" pitchFamily="34" charset="-128"/>
                <a:cs typeface="Arial" panose="020B0604020202020204" pitchFamily="34" charset="0"/>
              </a:rPr>
              <a:t>(Assessing whether work is of equal value)</a:t>
            </a:r>
            <a:endParaRPr lang="en-US" altLang="en-US" sz="24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 name="Title 1">
            <a:extLst>
              <a:ext uri="{FF2B5EF4-FFF2-40B4-BE49-F238E27FC236}">
                <a16:creationId xmlns:a16="http://schemas.microsoft.com/office/drawing/2014/main" xmlns="" id="{A4EB405B-B213-3A48-8B33-9656C4691292}"/>
              </a:ext>
            </a:extLst>
          </p:cNvPr>
          <p:cNvSpPr txBox="1">
            <a:spLocks/>
          </p:cNvSpPr>
          <p:nvPr/>
        </p:nvSpPr>
        <p:spPr bwMode="auto">
          <a:xfrm>
            <a:off x="884238" y="1544638"/>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200" b="1" dirty="0">
              <a:solidFill>
                <a:srgbClr val="595959"/>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9D8C7280-D29F-A74B-A9A7-5906C6DAD3C2}" type="slidenum">
              <a:rPr lang="en-US" smtClean="0"/>
              <a:pPr/>
              <a:t>12</a:t>
            </a:fld>
            <a:endParaRPr lang="en-US" dirty="0"/>
          </a:p>
        </p:txBody>
      </p:sp>
      <p:sp>
        <p:nvSpPr>
          <p:cNvPr id="3" name="Content Placeholder 2"/>
          <p:cNvSpPr>
            <a:spLocks noGrp="1"/>
          </p:cNvSpPr>
          <p:nvPr>
            <p:ph idx="1"/>
          </p:nvPr>
        </p:nvSpPr>
        <p:spPr>
          <a:xfrm>
            <a:off x="94593" y="1719742"/>
            <a:ext cx="8990683" cy="5138257"/>
          </a:xfrm>
        </p:spPr>
        <p:txBody>
          <a:bodyPr>
            <a:normAutofit/>
          </a:bodyPr>
          <a:lstStyle/>
          <a:p>
            <a:pPr lvl="0"/>
            <a:endParaRPr lang="en-GB" sz="1800" dirty="0" smtClean="0">
              <a:latin typeface="Arial" panose="020B0604020202020204" pitchFamily="34" charset="0"/>
              <a:cs typeface="Arial" panose="020B0604020202020204" pitchFamily="34" charset="0"/>
            </a:endParaRPr>
          </a:p>
          <a:p>
            <a:pPr lvl="0"/>
            <a:r>
              <a:rPr lang="en-GB" sz="1800" dirty="0" smtClean="0">
                <a:latin typeface="Arial" panose="020B0604020202020204" pitchFamily="34" charset="0"/>
                <a:cs typeface="Arial" panose="020B0604020202020204" pitchFamily="34" charset="0"/>
              </a:rPr>
              <a:t>In </a:t>
            </a:r>
            <a:r>
              <a:rPr lang="en-GB" sz="1800" dirty="0">
                <a:latin typeface="Arial" panose="020B0604020202020204" pitchFamily="34" charset="0"/>
                <a:cs typeface="Arial" panose="020B0604020202020204" pitchFamily="34" charset="0"/>
              </a:rPr>
              <a:t>considering whether work is of equal value, the following criteria must be taken into account:</a:t>
            </a:r>
            <a:endParaRPr lang="en-ZA" sz="1800" dirty="0">
              <a:latin typeface="Arial" panose="020B0604020202020204" pitchFamily="34" charset="0"/>
              <a:cs typeface="Arial" panose="020B0604020202020204" pitchFamily="34" charset="0"/>
            </a:endParaRPr>
          </a:p>
          <a:p>
            <a:pPr marL="0" indent="0">
              <a:buNone/>
            </a:pPr>
            <a:endParaRPr lang="en-ZA" sz="1800" dirty="0">
              <a:latin typeface="Arial" panose="020B0604020202020204" pitchFamily="34" charset="0"/>
              <a:cs typeface="Arial" panose="020B0604020202020204" pitchFamily="34" charset="0"/>
            </a:endParaRPr>
          </a:p>
          <a:p>
            <a:pPr marL="720725" lvl="0" indent="-360363">
              <a:buFont typeface="Wingdings" panose="05000000000000000000" pitchFamily="2" charset="2"/>
              <a:buChar char="ü"/>
            </a:pPr>
            <a:r>
              <a:rPr lang="en-ZA" sz="1800" dirty="0">
                <a:latin typeface="Arial" panose="020B0604020202020204" pitchFamily="34" charset="0"/>
                <a:cs typeface="Arial" panose="020B0604020202020204" pitchFamily="34" charset="0"/>
              </a:rPr>
              <a:t>the </a:t>
            </a:r>
            <a:r>
              <a:rPr lang="en-ZA" sz="1800" b="1" dirty="0">
                <a:latin typeface="Arial" panose="020B0604020202020204" pitchFamily="34" charset="0"/>
                <a:cs typeface="Arial" panose="020B0604020202020204" pitchFamily="34" charset="0"/>
              </a:rPr>
              <a:t>responsibility demanded of the work</a:t>
            </a:r>
            <a:r>
              <a:rPr lang="en-ZA" sz="1800" dirty="0">
                <a:latin typeface="Arial" panose="020B0604020202020204" pitchFamily="34" charset="0"/>
                <a:cs typeface="Arial" panose="020B0604020202020204" pitchFamily="34" charset="0"/>
              </a:rPr>
              <a:t>, including responsibility for people, finances and material;</a:t>
            </a:r>
          </a:p>
          <a:p>
            <a:pPr marL="720725" lvl="0" indent="-360363">
              <a:buFont typeface="Wingdings" panose="05000000000000000000" pitchFamily="2" charset="2"/>
              <a:buChar char="ü"/>
            </a:pPr>
            <a:endParaRPr lang="en-ZA" sz="1800" dirty="0">
              <a:latin typeface="Arial" panose="020B0604020202020204" pitchFamily="34" charset="0"/>
              <a:cs typeface="Arial" panose="020B0604020202020204" pitchFamily="34" charset="0"/>
            </a:endParaRPr>
          </a:p>
          <a:p>
            <a:pPr marL="720725" lvl="0" indent="-360363">
              <a:buFont typeface="Wingdings" panose="05000000000000000000" pitchFamily="2" charset="2"/>
              <a:buChar char="ü"/>
            </a:pPr>
            <a:r>
              <a:rPr lang="en-ZA" sz="1800" dirty="0">
                <a:latin typeface="Arial" panose="020B0604020202020204" pitchFamily="34" charset="0"/>
                <a:cs typeface="Arial" panose="020B0604020202020204" pitchFamily="34" charset="0"/>
              </a:rPr>
              <a:t>the </a:t>
            </a:r>
            <a:r>
              <a:rPr lang="en-ZA" sz="1800" b="1" dirty="0">
                <a:latin typeface="Arial" panose="020B0604020202020204" pitchFamily="34" charset="0"/>
                <a:cs typeface="Arial" panose="020B0604020202020204" pitchFamily="34" charset="0"/>
              </a:rPr>
              <a:t>skills, qualifications, including prior learning and experience </a:t>
            </a:r>
            <a:r>
              <a:rPr lang="en-ZA" sz="1800" dirty="0">
                <a:latin typeface="Arial" panose="020B0604020202020204" pitchFamily="34" charset="0"/>
                <a:cs typeface="Arial" panose="020B0604020202020204" pitchFamily="34" charset="0"/>
              </a:rPr>
              <a:t>required to perform the work, whether formal or informal;</a:t>
            </a:r>
          </a:p>
          <a:p>
            <a:pPr marL="720725" lvl="0" indent="-360363">
              <a:buFont typeface="Wingdings" panose="05000000000000000000" pitchFamily="2" charset="2"/>
              <a:buChar char="ü"/>
            </a:pPr>
            <a:endParaRPr lang="en-ZA" sz="1800" dirty="0">
              <a:latin typeface="Arial" panose="020B0604020202020204" pitchFamily="34" charset="0"/>
              <a:cs typeface="Arial" panose="020B0604020202020204" pitchFamily="34" charset="0"/>
            </a:endParaRPr>
          </a:p>
          <a:p>
            <a:pPr marL="720725" lvl="0" indent="-360363">
              <a:buFont typeface="Wingdings" panose="05000000000000000000" pitchFamily="2" charset="2"/>
              <a:buChar char="ü"/>
            </a:pPr>
            <a:r>
              <a:rPr lang="en-ZA" sz="1800" b="1" dirty="0">
                <a:latin typeface="Arial" panose="020B0604020202020204" pitchFamily="34" charset="0"/>
                <a:cs typeface="Arial" panose="020B0604020202020204" pitchFamily="34" charset="0"/>
              </a:rPr>
              <a:t>physical, mental and emotional effort</a:t>
            </a:r>
            <a:r>
              <a:rPr lang="en-ZA" sz="1800" dirty="0">
                <a:latin typeface="Arial" panose="020B0604020202020204" pitchFamily="34" charset="0"/>
                <a:cs typeface="Arial" panose="020B0604020202020204" pitchFamily="34" charset="0"/>
              </a:rPr>
              <a:t> required to perform the work; and</a:t>
            </a:r>
          </a:p>
          <a:p>
            <a:pPr marL="360362" lvl="0" indent="0">
              <a:buNone/>
            </a:pPr>
            <a:endParaRPr lang="en-ZA" sz="1800" dirty="0">
              <a:latin typeface="Arial" panose="020B0604020202020204" pitchFamily="34" charset="0"/>
              <a:cs typeface="Arial" panose="020B0604020202020204" pitchFamily="34" charset="0"/>
            </a:endParaRPr>
          </a:p>
          <a:p>
            <a:pPr marL="720725" lvl="0" indent="-360363">
              <a:buFont typeface="Wingdings" panose="05000000000000000000" pitchFamily="2" charset="2"/>
              <a:buChar char="ü"/>
            </a:pPr>
            <a:r>
              <a:rPr lang="en-ZA" sz="1800" dirty="0">
                <a:latin typeface="Arial" panose="020B0604020202020204" pitchFamily="34" charset="0"/>
                <a:cs typeface="Arial" panose="020B0604020202020204" pitchFamily="34" charset="0"/>
              </a:rPr>
              <a:t>to the extent that it is relevant, </a:t>
            </a:r>
            <a:r>
              <a:rPr lang="en-ZA" sz="1800" b="1" dirty="0">
                <a:latin typeface="Arial" panose="020B0604020202020204" pitchFamily="34" charset="0"/>
                <a:cs typeface="Arial" panose="020B0604020202020204" pitchFamily="34" charset="0"/>
              </a:rPr>
              <a:t>the conditions under which work is performed</a:t>
            </a:r>
            <a:r>
              <a:rPr lang="en-ZA" sz="1800" dirty="0">
                <a:latin typeface="Arial" panose="020B0604020202020204" pitchFamily="34" charset="0"/>
                <a:cs typeface="Arial" panose="020B0604020202020204" pitchFamily="34" charset="0"/>
              </a:rPr>
              <a:t>, including </a:t>
            </a:r>
            <a:r>
              <a:rPr lang="en-ZA" sz="1800" b="1" dirty="0">
                <a:latin typeface="Arial" panose="020B0604020202020204" pitchFamily="34" charset="0"/>
                <a:cs typeface="Arial" panose="020B0604020202020204" pitchFamily="34" charset="0"/>
              </a:rPr>
              <a:t>physical environment, psychological conditions, </a:t>
            </a:r>
            <a:r>
              <a:rPr lang="en-ZA" sz="1800" b="1" dirty="0" smtClean="0">
                <a:latin typeface="Arial" panose="020B0604020202020204" pitchFamily="34" charset="0"/>
                <a:cs typeface="Arial" panose="020B0604020202020204" pitchFamily="34" charset="0"/>
              </a:rPr>
              <a:t>time </a:t>
            </a:r>
            <a:r>
              <a:rPr lang="en-ZA" sz="1800" b="1" dirty="0">
                <a:latin typeface="Arial" panose="020B0604020202020204" pitchFamily="34" charset="0"/>
                <a:cs typeface="Arial" panose="020B0604020202020204" pitchFamily="34" charset="0"/>
              </a:rPr>
              <a:t>when and geographic location</a:t>
            </a:r>
            <a:r>
              <a:rPr lang="en-ZA" sz="1800" dirty="0">
                <a:latin typeface="Arial" panose="020B0604020202020204" pitchFamily="34" charset="0"/>
                <a:cs typeface="Arial" panose="020B0604020202020204" pitchFamily="34" charset="0"/>
              </a:rPr>
              <a:t> where the work is performed</a:t>
            </a:r>
            <a:r>
              <a:rPr lang="en-ZA" sz="1800" dirty="0" smtClean="0">
                <a:latin typeface="Arial" panose="020B0604020202020204" pitchFamily="34" charset="0"/>
                <a:cs typeface="Arial" panose="020B0604020202020204" pitchFamily="34" charset="0"/>
              </a:rPr>
              <a:t>.</a:t>
            </a:r>
            <a:endParaRPr lang="en-Z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56965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0100D3A-0914-A94F-9524-1BC8AE69B091}"/>
              </a:ext>
            </a:extLst>
          </p:cNvPr>
          <p:cNvSpPr txBox="1">
            <a:spLocks/>
          </p:cNvSpPr>
          <p:nvPr/>
        </p:nvSpPr>
        <p:spPr bwMode="auto">
          <a:xfrm>
            <a:off x="5187950" y="6332538"/>
            <a:ext cx="338296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sp>
        <p:nvSpPr>
          <p:cNvPr id="7" name="Title 1">
            <a:extLst>
              <a:ext uri="{FF2B5EF4-FFF2-40B4-BE49-F238E27FC236}">
                <a16:creationId xmlns:a16="http://schemas.microsoft.com/office/drawing/2014/main" xmlns="" id="{ABB303C0-2E2B-C940-910A-4EA05E5035E9}"/>
              </a:ext>
            </a:extLst>
          </p:cNvPr>
          <p:cNvSpPr>
            <a:spLocks noGrp="1"/>
          </p:cNvSpPr>
          <p:nvPr>
            <p:ph type="title"/>
          </p:nvPr>
        </p:nvSpPr>
        <p:spPr>
          <a:xfrm>
            <a:off x="94593" y="167779"/>
            <a:ext cx="5601532" cy="1107348"/>
          </a:xfrm>
        </p:spPr>
        <p:txBody>
          <a:bodyPr>
            <a:noAutofit/>
          </a:bodyPr>
          <a:lstStyle/>
          <a:p>
            <a:pPr algn="ctr"/>
            <a:r>
              <a:rPr lang="en-US" altLang="en-US" sz="2400" b="1" dirty="0" smtClean="0">
                <a:latin typeface="Arial" panose="020B0604020202020204" pitchFamily="34" charset="0"/>
                <a:ea typeface="ＭＳ Ｐゴシック" panose="020B0600070205080204" pitchFamily="34" charset="-128"/>
                <a:cs typeface="Arial" panose="020B0604020202020204" pitchFamily="34" charset="0"/>
              </a:rPr>
              <a:t>EE Regulation – 6</a:t>
            </a:r>
            <a:br>
              <a:rPr lang="en-US" altLang="en-US" sz="2400" b="1" dirty="0" smtClean="0">
                <a:latin typeface="Arial" panose="020B0604020202020204" pitchFamily="34" charset="0"/>
                <a:ea typeface="ＭＳ Ｐゴシック" panose="020B0600070205080204" pitchFamily="34" charset="-128"/>
                <a:cs typeface="Arial" panose="020B0604020202020204" pitchFamily="34" charset="0"/>
              </a:rPr>
            </a:br>
            <a:r>
              <a:rPr lang="en-US" altLang="en-US" sz="2400" b="1" dirty="0" smtClean="0">
                <a:latin typeface="Arial" panose="020B0604020202020204" pitchFamily="34" charset="0"/>
                <a:ea typeface="ＭＳ Ｐゴシック" panose="020B0600070205080204" pitchFamily="34" charset="-128"/>
                <a:cs typeface="Arial" panose="020B0604020202020204" pitchFamily="34" charset="0"/>
              </a:rPr>
              <a:t>(Assessing whether work is of equal value) Cont…</a:t>
            </a:r>
            <a:endParaRPr lang="en-US" altLang="en-US" sz="24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 name="Title 1">
            <a:extLst>
              <a:ext uri="{FF2B5EF4-FFF2-40B4-BE49-F238E27FC236}">
                <a16:creationId xmlns:a16="http://schemas.microsoft.com/office/drawing/2014/main" xmlns="" id="{A4EB405B-B213-3A48-8B33-9656C4691292}"/>
              </a:ext>
            </a:extLst>
          </p:cNvPr>
          <p:cNvSpPr txBox="1">
            <a:spLocks/>
          </p:cNvSpPr>
          <p:nvPr/>
        </p:nvSpPr>
        <p:spPr bwMode="auto">
          <a:xfrm>
            <a:off x="884238" y="1544638"/>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200" b="1" dirty="0">
              <a:solidFill>
                <a:srgbClr val="595959"/>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9D8C7280-D29F-A74B-A9A7-5906C6DAD3C2}" type="slidenum">
              <a:rPr lang="en-US" smtClean="0"/>
              <a:pPr/>
              <a:t>13</a:t>
            </a:fld>
            <a:endParaRPr lang="en-US" dirty="0"/>
          </a:p>
        </p:txBody>
      </p:sp>
      <p:sp>
        <p:nvSpPr>
          <p:cNvPr id="3" name="Content Placeholder 2"/>
          <p:cNvSpPr>
            <a:spLocks noGrp="1"/>
          </p:cNvSpPr>
          <p:nvPr>
            <p:ph idx="1"/>
          </p:nvPr>
        </p:nvSpPr>
        <p:spPr>
          <a:xfrm>
            <a:off x="94593" y="1719742"/>
            <a:ext cx="8990683" cy="5138257"/>
          </a:xfrm>
        </p:spPr>
        <p:txBody>
          <a:bodyPr>
            <a:normAutofit/>
          </a:bodyPr>
          <a:lstStyle/>
          <a:p>
            <a:pPr marL="0" lvl="0" indent="0">
              <a:buNone/>
            </a:pPr>
            <a:endParaRPr lang="en-GB" sz="1800" dirty="0" smtClean="0">
              <a:latin typeface="Arial" panose="020B0604020202020204" pitchFamily="34" charset="0"/>
              <a:cs typeface="Arial" panose="020B0604020202020204" pitchFamily="34" charset="0"/>
            </a:endParaRPr>
          </a:p>
          <a:p>
            <a:pPr lvl="0"/>
            <a:r>
              <a:rPr lang="en-GB" sz="1800" dirty="0" smtClean="0">
                <a:latin typeface="Arial" panose="020B0604020202020204" pitchFamily="34" charset="0"/>
                <a:cs typeface="Arial" panose="020B0604020202020204" pitchFamily="34" charset="0"/>
              </a:rPr>
              <a:t>In addition to the criteria specified in sub-regulation (1), </a:t>
            </a:r>
            <a:r>
              <a:rPr lang="en-GB" sz="1800" b="1" dirty="0" smtClean="0">
                <a:latin typeface="Arial" panose="020B0604020202020204" pitchFamily="34" charset="0"/>
                <a:cs typeface="Arial" panose="020B0604020202020204" pitchFamily="34" charset="0"/>
              </a:rPr>
              <a:t>any other factor indicating the value of the work </a:t>
            </a:r>
            <a:r>
              <a:rPr lang="en-GB" sz="1800" dirty="0" smtClean="0">
                <a:latin typeface="Arial" panose="020B0604020202020204" pitchFamily="34" charset="0"/>
                <a:cs typeface="Arial" panose="020B0604020202020204" pitchFamily="34" charset="0"/>
              </a:rPr>
              <a:t>may be taken into account in evaluating work, provided the employer shows that </a:t>
            </a:r>
            <a:r>
              <a:rPr lang="en-GB" sz="1800" b="1" dirty="0" smtClean="0">
                <a:latin typeface="Arial" panose="020B0604020202020204" pitchFamily="34" charset="0"/>
                <a:cs typeface="Arial" panose="020B0604020202020204" pitchFamily="34" charset="0"/>
              </a:rPr>
              <a:t>the factor is relevant </a:t>
            </a:r>
            <a:r>
              <a:rPr lang="en-GB" sz="1800" dirty="0" smtClean="0">
                <a:latin typeface="Arial" panose="020B0604020202020204" pitchFamily="34" charset="0"/>
                <a:cs typeface="Arial" panose="020B0604020202020204" pitchFamily="34" charset="0"/>
              </a:rPr>
              <a:t>to assessing the value of the work.</a:t>
            </a:r>
          </a:p>
          <a:p>
            <a:pPr lvl="0"/>
            <a:endParaRPr lang="en-GB" sz="1800" dirty="0">
              <a:latin typeface="Arial" panose="020B0604020202020204" pitchFamily="34" charset="0"/>
              <a:cs typeface="Arial" panose="020B0604020202020204" pitchFamily="34" charset="0"/>
            </a:endParaRPr>
          </a:p>
          <a:p>
            <a:pPr lvl="0"/>
            <a:r>
              <a:rPr lang="en-GB" sz="1800" dirty="0" smtClean="0">
                <a:latin typeface="Arial" panose="020B0604020202020204" pitchFamily="34" charset="0"/>
                <a:cs typeface="Arial" panose="020B0604020202020204" pitchFamily="34" charset="0"/>
              </a:rPr>
              <a:t>The assessment undertaken in terms of sub-regulation (1) and (2) must be conducted in a </a:t>
            </a:r>
            <a:r>
              <a:rPr lang="en-GB" sz="1800" b="1" dirty="0" smtClean="0">
                <a:latin typeface="Arial" panose="020B0604020202020204" pitchFamily="34" charset="0"/>
                <a:cs typeface="Arial" panose="020B0604020202020204" pitchFamily="34" charset="0"/>
              </a:rPr>
              <a:t>manner that is free from bias </a:t>
            </a:r>
            <a:r>
              <a:rPr lang="en-GB" sz="1800" dirty="0" smtClean="0">
                <a:latin typeface="Arial" panose="020B0604020202020204" pitchFamily="34" charset="0"/>
                <a:cs typeface="Arial" panose="020B0604020202020204" pitchFamily="34" charset="0"/>
              </a:rPr>
              <a:t>on grounds of race, gender or disability, any other listed ground or any arbitrary ground that is prohibited in terms of section 6(1) of the Act.</a:t>
            </a:r>
          </a:p>
          <a:p>
            <a:pPr lvl="0"/>
            <a:endParaRPr lang="en-GB" sz="1800" dirty="0">
              <a:latin typeface="Arial" panose="020B0604020202020204" pitchFamily="34" charset="0"/>
              <a:cs typeface="Arial" panose="020B0604020202020204" pitchFamily="34" charset="0"/>
            </a:endParaRPr>
          </a:p>
          <a:p>
            <a:pPr lvl="0"/>
            <a:r>
              <a:rPr lang="en-GB" sz="1800" dirty="0" smtClean="0">
                <a:latin typeface="Arial" panose="020B0604020202020204" pitchFamily="34" charset="0"/>
                <a:cs typeface="Arial" panose="020B0604020202020204" pitchFamily="34" charset="0"/>
              </a:rPr>
              <a:t>Despite sub-regulation (1) and (2), an employer </a:t>
            </a:r>
            <a:r>
              <a:rPr lang="en-GB" sz="1800" b="1" dirty="0" smtClean="0">
                <a:latin typeface="Arial" panose="020B0604020202020204" pitchFamily="34" charset="0"/>
                <a:cs typeface="Arial" panose="020B0604020202020204" pitchFamily="34" charset="0"/>
              </a:rPr>
              <a:t>may justify the value assigned to an employee’s work </a:t>
            </a:r>
            <a:r>
              <a:rPr lang="en-GB" sz="1800" dirty="0" smtClean="0">
                <a:latin typeface="Arial" panose="020B0604020202020204" pitchFamily="34" charset="0"/>
                <a:cs typeface="Arial" panose="020B0604020202020204" pitchFamily="34" charset="0"/>
              </a:rPr>
              <a:t>by reference to the </a:t>
            </a:r>
            <a:r>
              <a:rPr lang="en-GB" sz="1800" b="1" dirty="0" smtClean="0">
                <a:latin typeface="Arial" panose="020B0604020202020204" pitchFamily="34" charset="0"/>
                <a:cs typeface="Arial" panose="020B0604020202020204" pitchFamily="34" charset="0"/>
              </a:rPr>
              <a:t>classification of a relevant job in terms of a sectoral determination</a:t>
            </a:r>
            <a:r>
              <a:rPr lang="en-GB" sz="1800" dirty="0" smtClean="0">
                <a:latin typeface="Arial" panose="020B0604020202020204" pitchFamily="34" charset="0"/>
                <a:cs typeface="Arial" panose="020B0604020202020204" pitchFamily="34" charset="0"/>
              </a:rPr>
              <a:t> made by the Minister of Employment &amp; Labour in terms of s55 of the BCEA, which applies to the employer.</a:t>
            </a:r>
          </a:p>
          <a:p>
            <a:pPr lvl="0"/>
            <a:endParaRPr lang="en-Z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36773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0100D3A-0914-A94F-9524-1BC8AE69B091}"/>
              </a:ext>
            </a:extLst>
          </p:cNvPr>
          <p:cNvSpPr txBox="1">
            <a:spLocks/>
          </p:cNvSpPr>
          <p:nvPr/>
        </p:nvSpPr>
        <p:spPr bwMode="auto">
          <a:xfrm>
            <a:off x="5187950" y="6332538"/>
            <a:ext cx="338296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sp>
        <p:nvSpPr>
          <p:cNvPr id="7" name="Title 1">
            <a:extLst>
              <a:ext uri="{FF2B5EF4-FFF2-40B4-BE49-F238E27FC236}">
                <a16:creationId xmlns:a16="http://schemas.microsoft.com/office/drawing/2014/main" xmlns="" id="{ABB303C0-2E2B-C940-910A-4EA05E5035E9}"/>
              </a:ext>
            </a:extLst>
          </p:cNvPr>
          <p:cNvSpPr>
            <a:spLocks noGrp="1"/>
          </p:cNvSpPr>
          <p:nvPr>
            <p:ph type="title"/>
          </p:nvPr>
        </p:nvSpPr>
        <p:spPr>
          <a:xfrm>
            <a:off x="94593" y="75501"/>
            <a:ext cx="5786090" cy="1249960"/>
          </a:xfrm>
        </p:spPr>
        <p:txBody>
          <a:bodyPr>
            <a:noAutofit/>
          </a:bodyPr>
          <a:lstStyle/>
          <a:p>
            <a:pPr algn="ctr"/>
            <a:r>
              <a:rPr lang="en-US" altLang="en-US" sz="2400" b="1" dirty="0" smtClean="0">
                <a:latin typeface="Arial" panose="020B0604020202020204" pitchFamily="34" charset="0"/>
                <a:ea typeface="ＭＳ Ｐゴシック" panose="020B0600070205080204" pitchFamily="34" charset="-128"/>
                <a:cs typeface="Arial" panose="020B0604020202020204" pitchFamily="34" charset="0"/>
              </a:rPr>
              <a:t>EE Regulation – 7</a:t>
            </a:r>
            <a:br>
              <a:rPr lang="en-US" altLang="en-US" sz="2400" b="1" dirty="0" smtClean="0">
                <a:latin typeface="Arial" panose="020B0604020202020204" pitchFamily="34" charset="0"/>
                <a:ea typeface="ＭＳ Ｐゴシック" panose="020B0600070205080204" pitchFamily="34" charset="-128"/>
                <a:cs typeface="Arial" panose="020B0604020202020204" pitchFamily="34" charset="0"/>
              </a:rPr>
            </a:br>
            <a:r>
              <a:rPr lang="en-US" altLang="en-US" sz="2400" b="1" dirty="0" smtClean="0">
                <a:latin typeface="Arial" panose="020B0604020202020204" pitchFamily="34" charset="0"/>
                <a:ea typeface="ＭＳ Ｐゴシック" panose="020B0600070205080204" pitchFamily="34" charset="-128"/>
                <a:cs typeface="Arial" panose="020B0604020202020204" pitchFamily="34" charset="0"/>
              </a:rPr>
              <a:t>(Factors justifying differentiation in terms and conditions of employment)</a:t>
            </a:r>
            <a:endParaRPr lang="en-US" altLang="en-US" sz="24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 name="Title 1">
            <a:extLst>
              <a:ext uri="{FF2B5EF4-FFF2-40B4-BE49-F238E27FC236}">
                <a16:creationId xmlns:a16="http://schemas.microsoft.com/office/drawing/2014/main" xmlns="" id="{A4EB405B-B213-3A48-8B33-9656C4691292}"/>
              </a:ext>
            </a:extLst>
          </p:cNvPr>
          <p:cNvSpPr txBox="1">
            <a:spLocks/>
          </p:cNvSpPr>
          <p:nvPr/>
        </p:nvSpPr>
        <p:spPr bwMode="auto">
          <a:xfrm>
            <a:off x="884238" y="1544638"/>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200" b="1" dirty="0">
              <a:solidFill>
                <a:srgbClr val="595959"/>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9D8C7280-D29F-A74B-A9A7-5906C6DAD3C2}" type="slidenum">
              <a:rPr lang="en-US" smtClean="0"/>
              <a:pPr/>
              <a:t>14</a:t>
            </a:fld>
            <a:endParaRPr lang="en-US" dirty="0"/>
          </a:p>
        </p:txBody>
      </p:sp>
      <p:sp>
        <p:nvSpPr>
          <p:cNvPr id="3" name="Content Placeholder 2"/>
          <p:cNvSpPr>
            <a:spLocks noGrp="1"/>
          </p:cNvSpPr>
          <p:nvPr>
            <p:ph idx="1"/>
          </p:nvPr>
        </p:nvSpPr>
        <p:spPr>
          <a:xfrm>
            <a:off x="94593" y="1544638"/>
            <a:ext cx="8898405" cy="5313362"/>
          </a:xfrm>
        </p:spPr>
        <p:txBody>
          <a:bodyPr>
            <a:normAutofit lnSpcReduction="10000"/>
          </a:bodyPr>
          <a:lstStyle/>
          <a:p>
            <a:pPr lvl="0"/>
            <a:endParaRPr lang="en-US" sz="1900" dirty="0" smtClean="0">
              <a:latin typeface="Arial" panose="020B0604020202020204" pitchFamily="34" charset="0"/>
              <a:cs typeface="Arial" panose="020B0604020202020204" pitchFamily="34" charset="0"/>
            </a:endParaRPr>
          </a:p>
          <a:p>
            <a:pPr lvl="0"/>
            <a:endParaRPr lang="en-US" sz="1800" dirty="0" smtClean="0">
              <a:latin typeface="Arial" panose="020B0604020202020204" pitchFamily="34" charset="0"/>
              <a:cs typeface="Arial" panose="020B0604020202020204" pitchFamily="34" charset="0"/>
            </a:endParaRPr>
          </a:p>
          <a:p>
            <a:pPr lvl="0"/>
            <a:r>
              <a:rPr lang="en-US" sz="1800" dirty="0" smtClean="0">
                <a:latin typeface="Arial" panose="020B0604020202020204" pitchFamily="34" charset="0"/>
                <a:cs typeface="Arial" panose="020B0604020202020204" pitchFamily="34" charset="0"/>
              </a:rPr>
              <a:t>If employees perform work that is of equal value, a difference in terms and conditions of employment, including remuneration, is </a:t>
            </a:r>
            <a:r>
              <a:rPr lang="en-US" sz="1800" b="1" dirty="0" smtClean="0">
                <a:latin typeface="Arial" panose="020B0604020202020204" pitchFamily="34" charset="0"/>
                <a:cs typeface="Arial" panose="020B0604020202020204" pitchFamily="34" charset="0"/>
              </a:rPr>
              <a:t>not unfair discrimination</a:t>
            </a:r>
            <a:r>
              <a:rPr lang="en-US" sz="1800" dirty="0" smtClean="0">
                <a:latin typeface="Arial" panose="020B0604020202020204" pitchFamily="34" charset="0"/>
                <a:cs typeface="Arial" panose="020B0604020202020204" pitchFamily="34" charset="0"/>
              </a:rPr>
              <a:t>, if </a:t>
            </a:r>
            <a:r>
              <a:rPr lang="en-US" sz="1800" b="1" dirty="0" smtClean="0">
                <a:latin typeface="Arial" panose="020B0604020202020204" pitchFamily="34" charset="0"/>
                <a:cs typeface="Arial" panose="020B0604020202020204" pitchFamily="34" charset="0"/>
              </a:rPr>
              <a:t>the difference is fair and rational</a:t>
            </a:r>
            <a:r>
              <a:rPr lang="en-US" sz="1800" dirty="0" smtClean="0">
                <a:latin typeface="Arial" panose="020B0604020202020204" pitchFamily="34" charset="0"/>
                <a:cs typeface="Arial" panose="020B0604020202020204" pitchFamily="34" charset="0"/>
              </a:rPr>
              <a:t>, and is based on </a:t>
            </a:r>
            <a:r>
              <a:rPr lang="en-US" sz="1800" b="1" dirty="0" smtClean="0">
                <a:latin typeface="Arial" panose="020B0604020202020204" pitchFamily="34" charset="0"/>
                <a:cs typeface="Arial" panose="020B0604020202020204" pitchFamily="34" charset="0"/>
              </a:rPr>
              <a:t>any one or a combination </a:t>
            </a:r>
            <a:r>
              <a:rPr lang="en-US" sz="1800" dirty="0" smtClean="0">
                <a:latin typeface="Arial" panose="020B0604020202020204" pitchFamily="34" charset="0"/>
                <a:cs typeface="Arial" panose="020B0604020202020204" pitchFamily="34" charset="0"/>
              </a:rPr>
              <a:t>of the following grounds:</a:t>
            </a:r>
            <a:endParaRPr lang="en-ZA" sz="1800" dirty="0" smtClean="0">
              <a:latin typeface="Arial" panose="020B0604020202020204" pitchFamily="34" charset="0"/>
              <a:cs typeface="Arial" panose="020B0604020202020204" pitchFamily="34" charset="0"/>
            </a:endParaRPr>
          </a:p>
          <a:p>
            <a:pPr marL="0" lvl="0" indent="0">
              <a:buNone/>
            </a:pPr>
            <a:endParaRPr lang="en-ZA" sz="1800" dirty="0">
              <a:latin typeface="Arial" panose="020B0604020202020204" pitchFamily="34" charset="0"/>
              <a:cs typeface="Arial" panose="020B0604020202020204" pitchFamily="34" charset="0"/>
            </a:endParaRPr>
          </a:p>
          <a:p>
            <a:pPr marL="720725" lvl="0" indent="-360363">
              <a:buFont typeface="Wingdings" panose="05000000000000000000" pitchFamily="2" charset="2"/>
              <a:buChar char="ü"/>
            </a:pPr>
            <a:r>
              <a:rPr lang="en-ZA" sz="1800" dirty="0" smtClean="0">
                <a:latin typeface="Arial" panose="020B0604020202020204" pitchFamily="34" charset="0"/>
                <a:cs typeface="Arial" panose="020B0604020202020204" pitchFamily="34" charset="0"/>
              </a:rPr>
              <a:t>the </a:t>
            </a:r>
            <a:r>
              <a:rPr lang="en-ZA" sz="1800" dirty="0">
                <a:latin typeface="Arial" panose="020B0604020202020204" pitchFamily="34" charset="0"/>
                <a:cs typeface="Arial" panose="020B0604020202020204" pitchFamily="34" charset="0"/>
              </a:rPr>
              <a:t>individuals’ respective </a:t>
            </a:r>
            <a:r>
              <a:rPr lang="en-ZA" sz="1800" b="1" dirty="0">
                <a:latin typeface="Arial" panose="020B0604020202020204" pitchFamily="34" charset="0"/>
                <a:cs typeface="Arial" panose="020B0604020202020204" pitchFamily="34" charset="0"/>
              </a:rPr>
              <a:t>seniority or length of service</a:t>
            </a:r>
            <a:r>
              <a:rPr lang="en-ZA" sz="1800" dirty="0">
                <a:latin typeface="Arial" panose="020B0604020202020204" pitchFamily="34" charset="0"/>
                <a:cs typeface="Arial" panose="020B0604020202020204" pitchFamily="34" charset="0"/>
              </a:rPr>
              <a:t>; </a:t>
            </a:r>
            <a:endParaRPr lang="en-ZA" sz="1800" dirty="0" smtClean="0">
              <a:latin typeface="Arial" panose="020B0604020202020204" pitchFamily="34" charset="0"/>
              <a:cs typeface="Arial" panose="020B0604020202020204" pitchFamily="34" charset="0"/>
            </a:endParaRPr>
          </a:p>
          <a:p>
            <a:pPr marL="720725" lvl="0" indent="-360363">
              <a:buFont typeface="Wingdings" panose="05000000000000000000" pitchFamily="2" charset="2"/>
              <a:buChar char="ü"/>
            </a:pPr>
            <a:endParaRPr lang="en-ZA" sz="1800" dirty="0">
              <a:latin typeface="Arial" panose="020B0604020202020204" pitchFamily="34" charset="0"/>
              <a:cs typeface="Arial" panose="020B0604020202020204" pitchFamily="34" charset="0"/>
            </a:endParaRPr>
          </a:p>
          <a:p>
            <a:pPr marL="720725" lvl="0" indent="-360363">
              <a:buFont typeface="Wingdings" panose="05000000000000000000" pitchFamily="2" charset="2"/>
              <a:buChar char="ü"/>
            </a:pPr>
            <a:r>
              <a:rPr lang="en-ZA" sz="1800" dirty="0">
                <a:latin typeface="Arial" panose="020B0604020202020204" pitchFamily="34" charset="0"/>
                <a:cs typeface="Arial" panose="020B0604020202020204" pitchFamily="34" charset="0"/>
              </a:rPr>
              <a:t>the individuals’ respective </a:t>
            </a:r>
            <a:r>
              <a:rPr lang="en-ZA" sz="1800" b="1" dirty="0">
                <a:latin typeface="Arial" panose="020B0604020202020204" pitchFamily="34" charset="0"/>
                <a:cs typeface="Arial" panose="020B0604020202020204" pitchFamily="34" charset="0"/>
              </a:rPr>
              <a:t>qualifications, ability, competence or potential above the minimum acceptable levels </a:t>
            </a:r>
            <a:r>
              <a:rPr lang="en-ZA" sz="1800" dirty="0">
                <a:latin typeface="Arial" panose="020B0604020202020204" pitchFamily="34" charset="0"/>
                <a:cs typeface="Arial" panose="020B0604020202020204" pitchFamily="34" charset="0"/>
              </a:rPr>
              <a:t>required for the performance of the job; </a:t>
            </a:r>
            <a:endParaRPr lang="en-ZA" sz="1800" dirty="0" smtClean="0">
              <a:latin typeface="Arial" panose="020B0604020202020204" pitchFamily="34" charset="0"/>
              <a:cs typeface="Arial" panose="020B0604020202020204" pitchFamily="34" charset="0"/>
            </a:endParaRPr>
          </a:p>
          <a:p>
            <a:pPr marL="360362" lvl="0" indent="0">
              <a:buNone/>
            </a:pPr>
            <a:endParaRPr lang="en-ZA" sz="1800" dirty="0">
              <a:latin typeface="Arial" panose="020B0604020202020204" pitchFamily="34" charset="0"/>
              <a:cs typeface="Arial" panose="020B0604020202020204" pitchFamily="34" charset="0"/>
            </a:endParaRPr>
          </a:p>
          <a:p>
            <a:pPr marL="720725" lvl="0" indent="-360363">
              <a:buFont typeface="Wingdings" panose="05000000000000000000" pitchFamily="2" charset="2"/>
              <a:buChar char="ü"/>
            </a:pPr>
            <a:r>
              <a:rPr lang="en-ZA" sz="1800" dirty="0">
                <a:latin typeface="Arial" panose="020B0604020202020204" pitchFamily="34" charset="0"/>
                <a:cs typeface="Arial" panose="020B0604020202020204" pitchFamily="34" charset="0"/>
              </a:rPr>
              <a:t>the individuals’ respective </a:t>
            </a:r>
            <a:r>
              <a:rPr lang="en-ZA" sz="1800" b="1" dirty="0">
                <a:latin typeface="Arial" panose="020B0604020202020204" pitchFamily="34" charset="0"/>
                <a:cs typeface="Arial" panose="020B0604020202020204" pitchFamily="34" charset="0"/>
              </a:rPr>
              <a:t>performance, quantity or quality of work</a:t>
            </a:r>
            <a:r>
              <a:rPr lang="en-ZA" sz="1800" dirty="0">
                <a:latin typeface="Arial" panose="020B0604020202020204" pitchFamily="34" charset="0"/>
                <a:cs typeface="Arial" panose="020B0604020202020204" pitchFamily="34" charset="0"/>
              </a:rPr>
              <a:t>, provided that employees are </a:t>
            </a:r>
            <a:r>
              <a:rPr lang="en-ZA" sz="1800" b="1" dirty="0">
                <a:latin typeface="Arial" panose="020B0604020202020204" pitchFamily="34" charset="0"/>
                <a:cs typeface="Arial" panose="020B0604020202020204" pitchFamily="34" charset="0"/>
              </a:rPr>
              <a:t>equally subject </a:t>
            </a:r>
            <a:r>
              <a:rPr lang="en-ZA" sz="1800" dirty="0">
                <a:latin typeface="Arial" panose="020B0604020202020204" pitchFamily="34" charset="0"/>
                <a:cs typeface="Arial" panose="020B0604020202020204" pitchFamily="34" charset="0"/>
              </a:rPr>
              <a:t>to the employer’s performance evaluation system, that the performance evaluation system is </a:t>
            </a:r>
            <a:r>
              <a:rPr lang="en-ZA" sz="1800" b="1" dirty="0">
                <a:latin typeface="Arial" panose="020B0604020202020204" pitchFamily="34" charset="0"/>
                <a:cs typeface="Arial" panose="020B0604020202020204" pitchFamily="34" charset="0"/>
              </a:rPr>
              <a:t>consistently applied</a:t>
            </a:r>
            <a:r>
              <a:rPr lang="en-ZA" sz="1800" dirty="0">
                <a:latin typeface="Arial" panose="020B0604020202020204" pitchFamily="34" charset="0"/>
                <a:cs typeface="Arial" panose="020B0604020202020204" pitchFamily="34" charset="0"/>
              </a:rPr>
              <a:t>; </a:t>
            </a:r>
          </a:p>
          <a:p>
            <a:pPr marL="0" lvl="0" indent="0">
              <a:buNone/>
            </a:pP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20099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0100D3A-0914-A94F-9524-1BC8AE69B091}"/>
              </a:ext>
            </a:extLst>
          </p:cNvPr>
          <p:cNvSpPr txBox="1">
            <a:spLocks/>
          </p:cNvSpPr>
          <p:nvPr/>
        </p:nvSpPr>
        <p:spPr bwMode="auto">
          <a:xfrm>
            <a:off x="5187950" y="6332538"/>
            <a:ext cx="338296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sp>
        <p:nvSpPr>
          <p:cNvPr id="7" name="Title 1">
            <a:extLst>
              <a:ext uri="{FF2B5EF4-FFF2-40B4-BE49-F238E27FC236}">
                <a16:creationId xmlns:a16="http://schemas.microsoft.com/office/drawing/2014/main" xmlns="" id="{ABB303C0-2E2B-C940-910A-4EA05E5035E9}"/>
              </a:ext>
            </a:extLst>
          </p:cNvPr>
          <p:cNvSpPr>
            <a:spLocks noGrp="1"/>
          </p:cNvSpPr>
          <p:nvPr>
            <p:ph type="title"/>
          </p:nvPr>
        </p:nvSpPr>
        <p:spPr>
          <a:xfrm>
            <a:off x="94593" y="167779"/>
            <a:ext cx="5601532" cy="713065"/>
          </a:xfrm>
        </p:spPr>
        <p:txBody>
          <a:bodyPr>
            <a:noAutofit/>
          </a:bodyPr>
          <a:lstStyle/>
          <a:p>
            <a:pPr algn="ctr"/>
            <a:r>
              <a:rPr lang="en-US" altLang="en-US" sz="2400" b="1" dirty="0" smtClean="0">
                <a:latin typeface="Arial" panose="020B0604020202020204" pitchFamily="34" charset="0"/>
                <a:ea typeface="ＭＳ Ｐゴシック" panose="020B0600070205080204" pitchFamily="34" charset="-128"/>
                <a:cs typeface="Arial" panose="020B0604020202020204" pitchFamily="34" charset="0"/>
              </a:rPr>
              <a:t>EE Regulation – 7 (Cont…)</a:t>
            </a:r>
            <a:endParaRPr lang="en-US" altLang="en-US" sz="24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 name="Title 1">
            <a:extLst>
              <a:ext uri="{FF2B5EF4-FFF2-40B4-BE49-F238E27FC236}">
                <a16:creationId xmlns:a16="http://schemas.microsoft.com/office/drawing/2014/main" xmlns="" id="{A4EB405B-B213-3A48-8B33-9656C4691292}"/>
              </a:ext>
            </a:extLst>
          </p:cNvPr>
          <p:cNvSpPr txBox="1">
            <a:spLocks/>
          </p:cNvSpPr>
          <p:nvPr/>
        </p:nvSpPr>
        <p:spPr bwMode="auto">
          <a:xfrm>
            <a:off x="884238" y="1544638"/>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200" b="1" dirty="0">
              <a:solidFill>
                <a:srgbClr val="595959"/>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9D8C7280-D29F-A74B-A9A7-5906C6DAD3C2}" type="slidenum">
              <a:rPr lang="en-US" smtClean="0"/>
              <a:pPr/>
              <a:t>15</a:t>
            </a:fld>
            <a:endParaRPr lang="en-US" dirty="0"/>
          </a:p>
        </p:txBody>
      </p:sp>
      <p:sp>
        <p:nvSpPr>
          <p:cNvPr id="3" name="Content Placeholder 2"/>
          <p:cNvSpPr>
            <a:spLocks noGrp="1"/>
          </p:cNvSpPr>
          <p:nvPr>
            <p:ph idx="1"/>
          </p:nvPr>
        </p:nvSpPr>
        <p:spPr>
          <a:xfrm>
            <a:off x="94593" y="1544638"/>
            <a:ext cx="8898405" cy="5076171"/>
          </a:xfrm>
        </p:spPr>
        <p:txBody>
          <a:bodyPr>
            <a:normAutofit lnSpcReduction="10000"/>
          </a:bodyPr>
          <a:lstStyle/>
          <a:p>
            <a:pPr marL="0" lvl="0" indent="0">
              <a:buNone/>
            </a:pPr>
            <a:endParaRPr lang="en-US" sz="2000" dirty="0" smtClean="0">
              <a:latin typeface="Arial" panose="020B0604020202020204" pitchFamily="34" charset="0"/>
              <a:cs typeface="Arial" panose="020B0604020202020204" pitchFamily="34" charset="0"/>
            </a:endParaRPr>
          </a:p>
          <a:p>
            <a:pPr marL="0" lvl="0" indent="0">
              <a:buNone/>
            </a:pPr>
            <a:endParaRPr lang="en-ZA" sz="2000" dirty="0" smtClean="0">
              <a:latin typeface="Arial" panose="020B0604020202020204" pitchFamily="34" charset="0"/>
              <a:cs typeface="Arial" panose="020B0604020202020204" pitchFamily="34" charset="0"/>
            </a:endParaRPr>
          </a:p>
          <a:p>
            <a:pPr lvl="0"/>
            <a:r>
              <a:rPr lang="en-ZA" sz="2000" dirty="0" smtClean="0">
                <a:latin typeface="Arial" panose="020B0604020202020204" pitchFamily="34" charset="0"/>
                <a:cs typeface="Arial" panose="020B0604020202020204" pitchFamily="34" charset="0"/>
              </a:rPr>
              <a:t>where </a:t>
            </a:r>
            <a:r>
              <a:rPr lang="en-ZA" sz="2000" dirty="0">
                <a:latin typeface="Arial" panose="020B0604020202020204" pitchFamily="34" charset="0"/>
                <a:cs typeface="Arial" panose="020B0604020202020204" pitchFamily="34" charset="0"/>
              </a:rPr>
              <a:t>an employee is </a:t>
            </a:r>
            <a:r>
              <a:rPr lang="en-ZA" sz="2000" b="1" dirty="0">
                <a:latin typeface="Arial" panose="020B0604020202020204" pitchFamily="34" charset="0"/>
                <a:cs typeface="Arial" panose="020B0604020202020204" pitchFamily="34" charset="0"/>
              </a:rPr>
              <a:t>demoted</a:t>
            </a:r>
            <a:r>
              <a:rPr lang="en-ZA" sz="2000" dirty="0">
                <a:latin typeface="Arial" panose="020B0604020202020204" pitchFamily="34" charset="0"/>
                <a:cs typeface="Arial" panose="020B0604020202020204" pitchFamily="34" charset="0"/>
              </a:rPr>
              <a:t> as a result of </a:t>
            </a:r>
            <a:r>
              <a:rPr lang="en-ZA" sz="2000" b="1" dirty="0">
                <a:latin typeface="Arial" panose="020B0604020202020204" pitchFamily="34" charset="0"/>
                <a:cs typeface="Arial" panose="020B0604020202020204" pitchFamily="34" charset="0"/>
              </a:rPr>
              <a:t>organisational restructuring </a:t>
            </a:r>
            <a:r>
              <a:rPr lang="en-ZA" sz="2000" dirty="0">
                <a:latin typeface="Arial" panose="020B0604020202020204" pitchFamily="34" charset="0"/>
                <a:cs typeface="Arial" panose="020B0604020202020204" pitchFamily="34" charset="0"/>
              </a:rPr>
              <a:t>or for any </a:t>
            </a:r>
            <a:r>
              <a:rPr lang="en-ZA" sz="2000" b="1" dirty="0">
                <a:latin typeface="Arial" panose="020B0604020202020204" pitchFamily="34" charset="0"/>
                <a:cs typeface="Arial" panose="020B0604020202020204" pitchFamily="34" charset="0"/>
              </a:rPr>
              <a:t>other legitimate reason without a reduction in pay</a:t>
            </a:r>
            <a:r>
              <a:rPr lang="en-ZA" sz="2000" dirty="0">
                <a:latin typeface="Arial" panose="020B0604020202020204" pitchFamily="34" charset="0"/>
                <a:cs typeface="Arial" panose="020B0604020202020204" pitchFamily="34" charset="0"/>
              </a:rPr>
              <a:t> and </a:t>
            </a:r>
            <a:r>
              <a:rPr lang="en-ZA" sz="2000" b="1" dirty="0">
                <a:latin typeface="Arial" panose="020B0604020202020204" pitchFamily="34" charset="0"/>
                <a:cs typeface="Arial" panose="020B0604020202020204" pitchFamily="34" charset="0"/>
              </a:rPr>
              <a:t>fixing the employee’s salary at this level </a:t>
            </a:r>
            <a:r>
              <a:rPr lang="en-ZA" sz="2000" dirty="0">
                <a:latin typeface="Arial" panose="020B0604020202020204" pitchFamily="34" charset="0"/>
                <a:cs typeface="Arial" panose="020B0604020202020204" pitchFamily="34" charset="0"/>
              </a:rPr>
              <a:t>until the remuneration of employees in the same job category reaches this level; </a:t>
            </a:r>
            <a:endParaRPr lang="en-ZA" sz="2000" dirty="0" smtClean="0">
              <a:latin typeface="Arial" panose="020B0604020202020204" pitchFamily="34" charset="0"/>
              <a:cs typeface="Arial" panose="020B0604020202020204" pitchFamily="34" charset="0"/>
            </a:endParaRPr>
          </a:p>
          <a:p>
            <a:pPr marL="0" lvl="0" indent="0">
              <a:buNone/>
            </a:pPr>
            <a:endParaRPr lang="en-ZA" sz="2000" dirty="0">
              <a:latin typeface="Arial" panose="020B0604020202020204" pitchFamily="34" charset="0"/>
              <a:cs typeface="Arial" panose="020B0604020202020204" pitchFamily="34" charset="0"/>
            </a:endParaRPr>
          </a:p>
          <a:p>
            <a:pPr lvl="0"/>
            <a:r>
              <a:rPr lang="en-ZA" sz="2000" dirty="0">
                <a:latin typeface="Arial" panose="020B0604020202020204" pitchFamily="34" charset="0"/>
                <a:cs typeface="Arial" panose="020B0604020202020204" pitchFamily="34" charset="0"/>
              </a:rPr>
              <a:t>where an individual is employed </a:t>
            </a:r>
            <a:r>
              <a:rPr lang="en-ZA" sz="2000" b="1" dirty="0">
                <a:latin typeface="Arial" panose="020B0604020202020204" pitchFamily="34" charset="0"/>
                <a:cs typeface="Arial" panose="020B0604020202020204" pitchFamily="34" charset="0"/>
              </a:rPr>
              <a:t>temporarily in a position</a:t>
            </a:r>
            <a:r>
              <a:rPr lang="en-ZA" sz="2000" dirty="0">
                <a:latin typeface="Arial" panose="020B0604020202020204" pitchFamily="34" charset="0"/>
                <a:cs typeface="Arial" panose="020B0604020202020204" pitchFamily="34" charset="0"/>
              </a:rPr>
              <a:t> for purposes of gaining </a:t>
            </a:r>
            <a:r>
              <a:rPr lang="en-ZA" sz="2000" b="1" dirty="0">
                <a:latin typeface="Arial" panose="020B0604020202020204" pitchFamily="34" charset="0"/>
                <a:cs typeface="Arial" panose="020B0604020202020204" pitchFamily="34" charset="0"/>
              </a:rPr>
              <a:t>experience or training </a:t>
            </a:r>
            <a:r>
              <a:rPr lang="en-ZA" sz="2000" dirty="0">
                <a:latin typeface="Arial" panose="020B0604020202020204" pitchFamily="34" charset="0"/>
                <a:cs typeface="Arial" panose="020B0604020202020204" pitchFamily="34" charset="0"/>
              </a:rPr>
              <a:t>and as a result receives different remuneration or enjoys different terms and conditions of employment</a:t>
            </a:r>
            <a:r>
              <a:rPr lang="en-ZA" sz="2000" dirty="0" smtClean="0">
                <a:latin typeface="Arial" panose="020B0604020202020204" pitchFamily="34" charset="0"/>
                <a:cs typeface="Arial" panose="020B0604020202020204" pitchFamily="34" charset="0"/>
              </a:rPr>
              <a:t>;</a:t>
            </a:r>
          </a:p>
          <a:p>
            <a:pPr marL="0" lvl="0" indent="0">
              <a:buNone/>
            </a:pPr>
            <a:endParaRPr lang="en-ZA" sz="2000" dirty="0">
              <a:latin typeface="Arial" panose="020B0604020202020204" pitchFamily="34" charset="0"/>
              <a:cs typeface="Arial" panose="020B0604020202020204" pitchFamily="34" charset="0"/>
            </a:endParaRPr>
          </a:p>
          <a:p>
            <a:pPr lvl="0"/>
            <a:r>
              <a:rPr lang="en-ZA" sz="2000" dirty="0">
                <a:latin typeface="Arial" panose="020B0604020202020204" pitchFamily="34" charset="0"/>
                <a:cs typeface="Arial" panose="020B0604020202020204" pitchFamily="34" charset="0"/>
              </a:rPr>
              <a:t>the </a:t>
            </a:r>
            <a:r>
              <a:rPr lang="en-ZA" sz="2000" b="1" dirty="0">
                <a:latin typeface="Arial" panose="020B0604020202020204" pitchFamily="34" charset="0"/>
                <a:cs typeface="Arial" panose="020B0604020202020204" pitchFamily="34" charset="0"/>
              </a:rPr>
              <a:t>existence of a shortage of relevant skill</a:t>
            </a:r>
            <a:r>
              <a:rPr lang="en-ZA" sz="2000" dirty="0">
                <a:latin typeface="Arial" panose="020B0604020202020204" pitchFamily="34" charset="0"/>
                <a:cs typeface="Arial" panose="020B0604020202020204" pitchFamily="34" charset="0"/>
              </a:rPr>
              <a:t>, or </a:t>
            </a:r>
            <a:r>
              <a:rPr lang="en-ZA" sz="2000" b="1" dirty="0">
                <a:latin typeface="Arial" panose="020B0604020202020204" pitchFamily="34" charset="0"/>
                <a:cs typeface="Arial" panose="020B0604020202020204" pitchFamily="34" charset="0"/>
              </a:rPr>
              <a:t>the market value </a:t>
            </a:r>
            <a:r>
              <a:rPr lang="en-ZA" sz="2000" dirty="0">
                <a:latin typeface="Arial" panose="020B0604020202020204" pitchFamily="34" charset="0"/>
                <a:cs typeface="Arial" panose="020B0604020202020204" pitchFamily="34" charset="0"/>
              </a:rPr>
              <a:t>in a particular job classification; </a:t>
            </a:r>
            <a:r>
              <a:rPr lang="en-ZA" sz="2000" dirty="0" smtClean="0">
                <a:latin typeface="Arial" panose="020B0604020202020204" pitchFamily="34" charset="0"/>
                <a:cs typeface="Arial" panose="020B0604020202020204" pitchFamily="34" charset="0"/>
              </a:rPr>
              <a:t>and</a:t>
            </a:r>
          </a:p>
          <a:p>
            <a:pPr marL="0" lvl="0" indent="0">
              <a:buNone/>
            </a:pPr>
            <a:endParaRPr lang="en-ZA" sz="2000" dirty="0">
              <a:latin typeface="Arial" panose="020B0604020202020204" pitchFamily="34" charset="0"/>
              <a:cs typeface="Arial" panose="020B0604020202020204" pitchFamily="34" charset="0"/>
            </a:endParaRPr>
          </a:p>
          <a:p>
            <a:pPr lvl="0"/>
            <a:r>
              <a:rPr lang="en-ZA" sz="2000" dirty="0">
                <a:latin typeface="Arial" panose="020B0604020202020204" pitchFamily="34" charset="0"/>
                <a:cs typeface="Arial" panose="020B0604020202020204" pitchFamily="34" charset="0"/>
              </a:rPr>
              <a:t>any </a:t>
            </a:r>
            <a:r>
              <a:rPr lang="en-ZA" sz="2000" b="1" dirty="0">
                <a:latin typeface="Arial" panose="020B0604020202020204" pitchFamily="34" charset="0"/>
                <a:cs typeface="Arial" panose="020B0604020202020204" pitchFamily="34" charset="0"/>
              </a:rPr>
              <a:t>other relevant factor </a:t>
            </a:r>
            <a:r>
              <a:rPr lang="en-ZA" sz="2000" dirty="0">
                <a:latin typeface="Arial" panose="020B0604020202020204" pitchFamily="34" charset="0"/>
                <a:cs typeface="Arial" panose="020B0604020202020204" pitchFamily="34" charset="0"/>
              </a:rPr>
              <a:t>that is </a:t>
            </a:r>
            <a:r>
              <a:rPr lang="en-ZA" sz="2000" b="1" dirty="0">
                <a:latin typeface="Arial" panose="020B0604020202020204" pitchFamily="34" charset="0"/>
                <a:cs typeface="Arial" panose="020B0604020202020204" pitchFamily="34" charset="0"/>
              </a:rPr>
              <a:t>not unfairly discriminatory </a:t>
            </a:r>
            <a:r>
              <a:rPr lang="en-ZA" sz="2000" dirty="0">
                <a:latin typeface="Arial" panose="020B0604020202020204" pitchFamily="34" charset="0"/>
                <a:cs typeface="Arial" panose="020B0604020202020204" pitchFamily="34" charset="0"/>
              </a:rPr>
              <a:t>in terms of section 6(1) of the Act.</a:t>
            </a:r>
          </a:p>
          <a:p>
            <a:pPr marL="0" lvl="0" indent="0">
              <a:buNone/>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05434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0100D3A-0914-A94F-9524-1BC8AE69B091}"/>
              </a:ext>
            </a:extLst>
          </p:cNvPr>
          <p:cNvSpPr txBox="1">
            <a:spLocks/>
          </p:cNvSpPr>
          <p:nvPr/>
        </p:nvSpPr>
        <p:spPr bwMode="auto">
          <a:xfrm>
            <a:off x="5187950" y="6332538"/>
            <a:ext cx="338296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sp>
        <p:nvSpPr>
          <p:cNvPr id="7" name="Title 1">
            <a:extLst>
              <a:ext uri="{FF2B5EF4-FFF2-40B4-BE49-F238E27FC236}">
                <a16:creationId xmlns:a16="http://schemas.microsoft.com/office/drawing/2014/main" xmlns="" id="{ABB303C0-2E2B-C940-910A-4EA05E5035E9}"/>
              </a:ext>
            </a:extLst>
          </p:cNvPr>
          <p:cNvSpPr>
            <a:spLocks noGrp="1"/>
          </p:cNvSpPr>
          <p:nvPr>
            <p:ph type="title"/>
          </p:nvPr>
        </p:nvSpPr>
        <p:spPr>
          <a:xfrm>
            <a:off x="94593" y="167779"/>
            <a:ext cx="5601532" cy="713065"/>
          </a:xfrm>
        </p:spPr>
        <p:txBody>
          <a:bodyPr>
            <a:noAutofit/>
          </a:bodyPr>
          <a:lstStyle/>
          <a:p>
            <a:pPr algn="ctr"/>
            <a:r>
              <a:rPr lang="en-ZA" altLang="en-US" sz="2400" b="1" dirty="0" smtClean="0">
                <a:latin typeface="Arial" panose="020B0604020202020204" pitchFamily="34" charset="0"/>
                <a:ea typeface="ＭＳ Ｐゴシック" panose="020B0600070205080204" pitchFamily="34" charset="-128"/>
                <a:cs typeface="Arial" panose="020B0604020202020204" pitchFamily="34" charset="0"/>
              </a:rPr>
              <a:t/>
            </a:r>
            <a:br>
              <a:rPr lang="en-ZA" altLang="en-US" sz="2400" b="1" dirty="0" smtClean="0">
                <a:latin typeface="Arial" panose="020B0604020202020204" pitchFamily="34" charset="0"/>
                <a:ea typeface="ＭＳ Ｐゴシック" panose="020B0600070205080204" pitchFamily="34" charset="-128"/>
                <a:cs typeface="Arial" panose="020B0604020202020204" pitchFamily="34" charset="0"/>
              </a:rPr>
            </a:br>
            <a:r>
              <a:rPr lang="en-ZA" altLang="en-US" sz="2400" b="1" dirty="0" smtClean="0">
                <a:latin typeface="Arial" panose="020B0604020202020204" pitchFamily="34" charset="0"/>
                <a:ea typeface="ＭＳ Ｐゴシック" panose="020B0600070205080204" pitchFamily="34" charset="-128"/>
                <a:cs typeface="Arial" panose="020B0604020202020204" pitchFamily="34" charset="0"/>
              </a:rPr>
              <a:t>Code </a:t>
            </a:r>
            <a:r>
              <a:rPr lang="en-ZA" altLang="en-US" sz="2400" b="1" dirty="0">
                <a:latin typeface="Arial" panose="020B0604020202020204" pitchFamily="34" charset="0"/>
                <a:ea typeface="ＭＳ Ｐゴシック" panose="020B0600070205080204" pitchFamily="34" charset="-128"/>
                <a:cs typeface="Arial" panose="020B0604020202020204" pitchFamily="34" charset="0"/>
              </a:rPr>
              <a:t>of Good Practice on Equal Pay </a:t>
            </a:r>
            <a:br>
              <a:rPr lang="en-ZA" altLang="en-US" sz="2400" b="1" dirty="0">
                <a:latin typeface="Arial" panose="020B0604020202020204" pitchFamily="34" charset="0"/>
                <a:ea typeface="ＭＳ Ｐゴシック" panose="020B0600070205080204" pitchFamily="34" charset="-128"/>
                <a:cs typeface="Arial" panose="020B0604020202020204" pitchFamily="34" charset="0"/>
              </a:rPr>
            </a:br>
            <a:r>
              <a:rPr lang="en-ZA" altLang="en-US" sz="2400" b="1" dirty="0">
                <a:latin typeface="Arial" panose="020B0604020202020204" pitchFamily="34" charset="0"/>
                <a:ea typeface="ＭＳ Ｐゴシック" panose="020B0600070205080204" pitchFamily="34" charset="-128"/>
                <a:cs typeface="Arial" panose="020B0604020202020204" pitchFamily="34" charset="0"/>
              </a:rPr>
              <a:t>(June 2015)</a:t>
            </a:r>
            <a:br>
              <a:rPr lang="en-ZA" altLang="en-US" sz="2400" b="1" dirty="0">
                <a:latin typeface="Arial" panose="020B0604020202020204" pitchFamily="34" charset="0"/>
                <a:ea typeface="ＭＳ Ｐゴシック" panose="020B0600070205080204" pitchFamily="34" charset="-128"/>
                <a:cs typeface="Arial" panose="020B0604020202020204" pitchFamily="34" charset="0"/>
              </a:rPr>
            </a:br>
            <a:endParaRPr lang="en-US" altLang="en-US" sz="24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 name="Title 1">
            <a:extLst>
              <a:ext uri="{FF2B5EF4-FFF2-40B4-BE49-F238E27FC236}">
                <a16:creationId xmlns:a16="http://schemas.microsoft.com/office/drawing/2014/main" xmlns="" id="{A4EB405B-B213-3A48-8B33-9656C4691292}"/>
              </a:ext>
            </a:extLst>
          </p:cNvPr>
          <p:cNvSpPr txBox="1">
            <a:spLocks/>
          </p:cNvSpPr>
          <p:nvPr/>
        </p:nvSpPr>
        <p:spPr bwMode="auto">
          <a:xfrm>
            <a:off x="884238" y="1544638"/>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200" b="1" dirty="0">
              <a:solidFill>
                <a:srgbClr val="595959"/>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9D8C7280-D29F-A74B-A9A7-5906C6DAD3C2}" type="slidenum">
              <a:rPr lang="en-US" smtClean="0"/>
              <a:pPr/>
              <a:t>16</a:t>
            </a:fld>
            <a:endParaRPr lang="en-US" dirty="0"/>
          </a:p>
        </p:txBody>
      </p:sp>
      <p:sp>
        <p:nvSpPr>
          <p:cNvPr id="3" name="Content Placeholder 2"/>
          <p:cNvSpPr>
            <a:spLocks noGrp="1"/>
          </p:cNvSpPr>
          <p:nvPr>
            <p:ph idx="1"/>
          </p:nvPr>
        </p:nvSpPr>
        <p:spPr>
          <a:xfrm>
            <a:off x="94593" y="1607555"/>
            <a:ext cx="8990684" cy="5250445"/>
          </a:xfrm>
        </p:spPr>
        <p:txBody>
          <a:bodyPr>
            <a:normAutofit fontScale="85000" lnSpcReduction="10000"/>
          </a:bodyPr>
          <a:lstStyle/>
          <a:p>
            <a:pPr lvl="0"/>
            <a:endParaRPr lang="en-US" sz="2000" b="1" dirty="0" smtClean="0">
              <a:latin typeface="Arial" panose="020B0604020202020204" pitchFamily="34" charset="0"/>
              <a:cs typeface="Arial" panose="020B0604020202020204" pitchFamily="34" charset="0"/>
            </a:endParaRPr>
          </a:p>
          <a:p>
            <a:pPr lvl="0"/>
            <a:r>
              <a:rPr lang="en-US" sz="2000" b="1" dirty="0" smtClean="0">
                <a:latin typeface="Arial" panose="020B0604020202020204" pitchFamily="34" charset="0"/>
                <a:cs typeface="Arial" panose="020B0604020202020204" pitchFamily="34" charset="0"/>
              </a:rPr>
              <a:t>Objectives of this Code</a:t>
            </a:r>
            <a:r>
              <a:rPr lang="en-US" sz="2000" dirty="0" smtClean="0">
                <a:latin typeface="Arial" panose="020B0604020202020204" pitchFamily="34" charset="0"/>
                <a:cs typeface="Arial" panose="020B0604020202020204" pitchFamily="34" charset="0"/>
              </a:rPr>
              <a:t>:</a:t>
            </a:r>
          </a:p>
          <a:p>
            <a:pPr marL="0" lvl="0" indent="0">
              <a:buNone/>
            </a:pPr>
            <a:endParaRPr lang="en-US" sz="2000" dirty="0" smtClean="0">
              <a:latin typeface="Arial" panose="020B0604020202020204" pitchFamily="34" charset="0"/>
              <a:cs typeface="Arial" panose="020B0604020202020204" pitchFamily="34" charset="0"/>
            </a:endParaRPr>
          </a:p>
          <a:p>
            <a:pPr marL="720725" indent="-360363">
              <a:lnSpc>
                <a:spcPct val="150000"/>
              </a:lnSpc>
              <a:buSzPts val="1900"/>
              <a:buFont typeface="Wingdings" panose="05000000000000000000" pitchFamily="2" charset="2"/>
              <a:buChar char="ü"/>
            </a:pPr>
            <a:r>
              <a:rPr lang="en-ZA"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Provide </a:t>
            </a:r>
            <a:r>
              <a:rPr lang="en-ZA" altLang="en-US" sz="20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practical guidance to employers </a:t>
            </a:r>
            <a:r>
              <a:rPr lang="en-ZA" altLang="en-US" sz="2000"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and employees </a:t>
            </a:r>
            <a:r>
              <a:rPr lang="en-ZA" altLang="en-US" sz="20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on how to </a:t>
            </a:r>
            <a:r>
              <a:rPr lang="en-ZA"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implement the ‘Equal Pay/ Remuneration for Work of Equal Value’ principle;</a:t>
            </a:r>
          </a:p>
          <a:p>
            <a:pPr marL="720725" indent="-360363">
              <a:lnSpc>
                <a:spcPct val="150000"/>
              </a:lnSpc>
              <a:buFont typeface="Wingdings" panose="05000000000000000000" pitchFamily="2" charset="2"/>
              <a:buChar char="ü"/>
            </a:pPr>
            <a:endParaRPr lang="en-ZA"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720725" indent="-360363">
              <a:lnSpc>
                <a:spcPct val="150000"/>
              </a:lnSpc>
              <a:buSzPts val="1900"/>
              <a:buFont typeface="Wingdings" panose="05000000000000000000" pitchFamily="2" charset="2"/>
              <a:buChar char="ü"/>
            </a:pPr>
            <a:r>
              <a:rPr lang="en-ZA"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Promote the implementation of the pay equity principle in </a:t>
            </a:r>
            <a:r>
              <a:rPr lang="en-ZA" altLang="en-US" sz="20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workplace through </a:t>
            </a:r>
            <a:r>
              <a:rPr lang="en-ZA" altLang="en-US" sz="2000"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human resource policies </a:t>
            </a:r>
            <a:r>
              <a:rPr lang="en-ZA" altLang="en-US" sz="20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and </a:t>
            </a:r>
            <a:r>
              <a:rPr lang="en-ZA" altLang="en-US" sz="2000"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practices, and job evaluation processes</a:t>
            </a:r>
            <a:r>
              <a:rPr lang="en-ZA" altLang="en-US" sz="20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 and</a:t>
            </a:r>
            <a:endParaRPr lang="en-ZA"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720725" indent="-360363">
              <a:lnSpc>
                <a:spcPct val="150000"/>
              </a:lnSpc>
              <a:buFont typeface="Wingdings" panose="05000000000000000000" pitchFamily="2" charset="2"/>
              <a:buChar char="ü"/>
            </a:pPr>
            <a:endParaRPr lang="en-ZA"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720725" indent="-360363">
              <a:lnSpc>
                <a:spcPct val="150000"/>
              </a:lnSpc>
              <a:buSzPts val="1900"/>
              <a:buFont typeface="Wingdings" panose="05000000000000000000" pitchFamily="2" charset="2"/>
              <a:buChar char="ü"/>
            </a:pPr>
            <a:r>
              <a:rPr lang="en-ZA"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Encourages employers to manage their pay equity </a:t>
            </a:r>
            <a:r>
              <a:rPr lang="en-ZA" altLang="en-US" sz="20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policies and practices, and the consultation </a:t>
            </a:r>
            <a:r>
              <a:rPr lang="en-ZA"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processes within a </a:t>
            </a:r>
            <a:r>
              <a:rPr lang="en-ZA" altLang="en-US" sz="20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sound governance framework </a:t>
            </a:r>
            <a:r>
              <a:rPr lang="en-ZA"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that will ensure the implementation of pay equity is </a:t>
            </a:r>
            <a:r>
              <a:rPr lang="en-ZA" altLang="en-US" sz="20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fair, free from unfair discrimination </a:t>
            </a:r>
            <a:r>
              <a:rPr lang="en-ZA"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and is </a:t>
            </a:r>
            <a:r>
              <a:rPr lang="en-ZA" altLang="en-US" sz="20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consistently </a:t>
            </a:r>
            <a:r>
              <a:rPr lang="en-ZA" altLang="en-US" sz="2000"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applied</a:t>
            </a:r>
            <a:r>
              <a:rPr lang="en-ZA" altLang="en-US" sz="20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a:p>
            <a:pPr marL="720725" lvl="0" indent="-360363">
              <a:buFont typeface="Wingdings" panose="05000000000000000000" pitchFamily="2" charset="2"/>
              <a:buChar char="ü"/>
            </a:pPr>
            <a:endParaRPr lang="en-ZA" sz="2000" dirty="0" smtClean="0">
              <a:latin typeface="Arial" panose="020B0604020202020204" pitchFamily="34" charset="0"/>
              <a:cs typeface="Arial" panose="020B0604020202020204" pitchFamily="34" charset="0"/>
            </a:endParaRPr>
          </a:p>
          <a:p>
            <a:pPr marL="0" lvl="0" indent="0">
              <a:buNone/>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28894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0100D3A-0914-A94F-9524-1BC8AE69B091}"/>
              </a:ext>
            </a:extLst>
          </p:cNvPr>
          <p:cNvSpPr txBox="1">
            <a:spLocks/>
          </p:cNvSpPr>
          <p:nvPr/>
        </p:nvSpPr>
        <p:spPr bwMode="auto">
          <a:xfrm>
            <a:off x="5187950" y="6332538"/>
            <a:ext cx="338296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sp>
        <p:nvSpPr>
          <p:cNvPr id="7" name="Title 1">
            <a:extLst>
              <a:ext uri="{FF2B5EF4-FFF2-40B4-BE49-F238E27FC236}">
                <a16:creationId xmlns:a16="http://schemas.microsoft.com/office/drawing/2014/main" xmlns="" id="{ABB303C0-2E2B-C940-910A-4EA05E5035E9}"/>
              </a:ext>
            </a:extLst>
          </p:cNvPr>
          <p:cNvSpPr>
            <a:spLocks noGrp="1"/>
          </p:cNvSpPr>
          <p:nvPr>
            <p:ph type="title"/>
          </p:nvPr>
        </p:nvSpPr>
        <p:spPr>
          <a:xfrm>
            <a:off x="94593" y="1"/>
            <a:ext cx="5601532" cy="880844"/>
          </a:xfrm>
        </p:spPr>
        <p:txBody>
          <a:bodyPr>
            <a:noAutofit/>
          </a:bodyPr>
          <a:lstStyle/>
          <a:p>
            <a:pPr algn="ctr"/>
            <a:r>
              <a:rPr lang="en-ZA" sz="2400" b="1" dirty="0" smtClean="0">
                <a:latin typeface="Arial"/>
              </a:rPr>
              <a:t>Comparing and evaluating male and female-dominated jobs </a:t>
            </a:r>
            <a:endParaRPr lang="en-US" altLang="en-US" sz="24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 name="Title 1">
            <a:extLst>
              <a:ext uri="{FF2B5EF4-FFF2-40B4-BE49-F238E27FC236}">
                <a16:creationId xmlns:a16="http://schemas.microsoft.com/office/drawing/2014/main" xmlns="" id="{A4EB405B-B213-3A48-8B33-9656C4691292}"/>
              </a:ext>
            </a:extLst>
          </p:cNvPr>
          <p:cNvSpPr txBox="1">
            <a:spLocks/>
          </p:cNvSpPr>
          <p:nvPr/>
        </p:nvSpPr>
        <p:spPr bwMode="auto">
          <a:xfrm>
            <a:off x="884238" y="1544638"/>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200" b="1" dirty="0">
              <a:solidFill>
                <a:srgbClr val="595959"/>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9D8C7280-D29F-A74B-A9A7-5906C6DAD3C2}" type="slidenum">
              <a:rPr lang="en-US" smtClean="0"/>
              <a:pPr/>
              <a:t>17</a:t>
            </a:fld>
            <a:endParaRPr lang="en-US" dirty="0"/>
          </a:p>
        </p:txBody>
      </p:sp>
      <p:sp>
        <p:nvSpPr>
          <p:cNvPr id="3" name="Content Placeholder 2"/>
          <p:cNvSpPr>
            <a:spLocks noGrp="1"/>
          </p:cNvSpPr>
          <p:nvPr>
            <p:ph idx="1"/>
          </p:nvPr>
        </p:nvSpPr>
        <p:spPr>
          <a:xfrm>
            <a:off x="94593" y="1544638"/>
            <a:ext cx="8898405" cy="5313362"/>
          </a:xfrm>
        </p:spPr>
        <p:txBody>
          <a:bodyPr>
            <a:normAutofit fontScale="85000" lnSpcReduction="10000"/>
          </a:bodyPr>
          <a:lstStyle/>
          <a:p>
            <a:pPr>
              <a:lnSpc>
                <a:spcPct val="150000"/>
              </a:lnSpc>
            </a:pPr>
            <a:endParaRPr lang="en-ZA" altLang="en-US" sz="18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nSpc>
                <a:spcPct val="150000"/>
              </a:lnSpc>
            </a:pPr>
            <a:r>
              <a:rPr lang="en-ZA" altLang="en-US" sz="18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Discrimination </a:t>
            </a:r>
            <a:r>
              <a:rPr lang="en-ZA" altLang="en-US" sz="1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in pay</a:t>
            </a:r>
            <a:r>
              <a:rPr lang="en-ZA" altLang="en-US" sz="18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 remuneration </a:t>
            </a:r>
            <a:r>
              <a:rPr lang="en-ZA" altLang="en-US" sz="1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based on </a:t>
            </a:r>
            <a:r>
              <a:rPr lang="en-ZA" altLang="en-US" sz="18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sex of employees is an </a:t>
            </a:r>
            <a:r>
              <a:rPr lang="en-ZA" altLang="en-US" sz="1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international </a:t>
            </a:r>
            <a:r>
              <a:rPr lang="en-ZA" altLang="en-US" sz="18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phenomenon found to a greater or lesser degree in all countries.  The ILO has suggested these are mainly due to</a:t>
            </a:r>
            <a:r>
              <a:rPr lang="en-ZA" altLang="en-US" sz="1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p>
          <a:p>
            <a:pPr marL="720725" lvl="1" indent="-360363">
              <a:lnSpc>
                <a:spcPct val="150000"/>
              </a:lnSpc>
              <a:buSzPts val="1600"/>
              <a:buFont typeface="Wingdings" panose="05000000000000000000" pitchFamily="2" charset="2"/>
              <a:buChar char="ü"/>
            </a:pPr>
            <a:r>
              <a:rPr lang="en-ZA" altLang="en-US" sz="1800"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stereotypes</a:t>
            </a:r>
            <a:r>
              <a:rPr lang="en-ZA" altLang="en-US" sz="18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 with regard to women’s work, e.g. nursing, social work, etc.;</a:t>
            </a:r>
            <a:endParaRPr lang="en-ZA" altLang="en-US" sz="18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720725" lvl="1" indent="-360363">
              <a:lnSpc>
                <a:spcPct val="150000"/>
              </a:lnSpc>
              <a:buSzPts val="1600"/>
              <a:buFont typeface="Wingdings" panose="05000000000000000000" pitchFamily="2" charset="2"/>
              <a:buChar char="ü"/>
            </a:pPr>
            <a:r>
              <a:rPr lang="en-ZA" altLang="en-US" sz="1800"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traditional </a:t>
            </a:r>
            <a:r>
              <a:rPr lang="en-ZA" altLang="en-US" sz="18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job evaluation </a:t>
            </a:r>
            <a:r>
              <a:rPr lang="en-ZA" altLang="en-US" sz="1800"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methods</a:t>
            </a:r>
            <a:r>
              <a:rPr lang="en-ZA" altLang="en-US" sz="18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 that were designed on the basis of male dominated jobs, e.g. mechanics, construction; </a:t>
            </a:r>
            <a:r>
              <a:rPr lang="en-ZA" altLang="en-US" sz="1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and</a:t>
            </a:r>
          </a:p>
          <a:p>
            <a:pPr marL="720725" lvl="1" indent="-360363">
              <a:lnSpc>
                <a:spcPct val="150000"/>
              </a:lnSpc>
              <a:buSzPts val="1600"/>
              <a:buFont typeface="Wingdings" panose="05000000000000000000" pitchFamily="2" charset="2"/>
              <a:buChar char="ü"/>
            </a:pPr>
            <a:r>
              <a:rPr lang="en-ZA" altLang="en-US" sz="1800"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weaker </a:t>
            </a:r>
            <a:r>
              <a:rPr lang="en-ZA" altLang="en-US" sz="18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bargaining power </a:t>
            </a:r>
            <a:r>
              <a:rPr lang="en-ZA" altLang="en-US" sz="18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on behalf of female workers, e.g. domestic worker sector.</a:t>
            </a:r>
          </a:p>
          <a:p>
            <a:pPr marL="360362" lvl="1" indent="0">
              <a:lnSpc>
                <a:spcPct val="150000"/>
              </a:lnSpc>
              <a:buSzPts val="1600"/>
              <a:buNone/>
            </a:pPr>
            <a:endParaRPr lang="en-ZA" altLang="en-US" sz="18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nSpc>
                <a:spcPct val="150000"/>
              </a:lnSpc>
            </a:pPr>
            <a:r>
              <a:rPr lang="en-ZA" altLang="en-US" sz="18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a:t>
            </a:r>
            <a:r>
              <a:rPr lang="en-ZA" altLang="en-US" sz="1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use of job evaluation does, in itself, not ensure that there is an absence of unfair discrimination. </a:t>
            </a:r>
            <a:r>
              <a:rPr lang="en-ZA" altLang="en-US" sz="18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Employers are required to establish the </a:t>
            </a:r>
            <a:r>
              <a:rPr lang="en-ZA" altLang="en-US" sz="1800"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value of male-and-female dominated jobs </a:t>
            </a:r>
            <a:r>
              <a:rPr lang="en-ZA" altLang="en-US" sz="18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to ascertain if particular jobs have been </a:t>
            </a:r>
            <a:r>
              <a:rPr lang="en-ZA" altLang="en-US" sz="1800"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under-valued and align female dominated jobs</a:t>
            </a:r>
            <a:r>
              <a:rPr lang="en-ZA" altLang="en-US" sz="18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 with comparable </a:t>
            </a:r>
            <a:r>
              <a:rPr lang="en-ZA" altLang="en-US" sz="1800"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male-dominated jobs </a:t>
            </a:r>
            <a:r>
              <a:rPr lang="en-ZA" altLang="en-US" sz="18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in the organisation.</a:t>
            </a:r>
            <a:endParaRPr lang="en-ZA" altLang="en-US" sz="18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9738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0100D3A-0914-A94F-9524-1BC8AE69B091}"/>
              </a:ext>
            </a:extLst>
          </p:cNvPr>
          <p:cNvSpPr txBox="1">
            <a:spLocks/>
          </p:cNvSpPr>
          <p:nvPr/>
        </p:nvSpPr>
        <p:spPr bwMode="auto">
          <a:xfrm>
            <a:off x="5187950" y="6332538"/>
            <a:ext cx="338296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sp>
        <p:nvSpPr>
          <p:cNvPr id="7" name="Title 1">
            <a:extLst>
              <a:ext uri="{FF2B5EF4-FFF2-40B4-BE49-F238E27FC236}">
                <a16:creationId xmlns:a16="http://schemas.microsoft.com/office/drawing/2014/main" xmlns="" id="{ABB303C0-2E2B-C940-910A-4EA05E5035E9}"/>
              </a:ext>
            </a:extLst>
          </p:cNvPr>
          <p:cNvSpPr>
            <a:spLocks noGrp="1"/>
          </p:cNvSpPr>
          <p:nvPr>
            <p:ph type="title"/>
          </p:nvPr>
        </p:nvSpPr>
        <p:spPr>
          <a:xfrm>
            <a:off x="285225" y="167779"/>
            <a:ext cx="5754847" cy="713065"/>
          </a:xfrm>
        </p:spPr>
        <p:txBody>
          <a:bodyPr>
            <a:noAutofit/>
          </a:bodyPr>
          <a:lstStyle/>
          <a:p>
            <a:pPr algn="ctr"/>
            <a:r>
              <a:rPr lang="en-ZA" sz="2400" b="1" dirty="0" smtClean="0">
                <a:latin typeface="Arial" panose="020B0604020202020204" pitchFamily="34" charset="0"/>
                <a:cs typeface="Arial" panose="020B0604020202020204" pitchFamily="34" charset="0"/>
              </a:rPr>
              <a:t>Factors justifying differentiation in </a:t>
            </a:r>
            <a:br>
              <a:rPr lang="en-ZA" sz="2400" b="1" dirty="0" smtClean="0">
                <a:latin typeface="Arial" panose="020B0604020202020204" pitchFamily="34" charset="0"/>
                <a:cs typeface="Arial" panose="020B0604020202020204" pitchFamily="34" charset="0"/>
              </a:rPr>
            </a:br>
            <a:r>
              <a:rPr lang="en-ZA" sz="2400" b="1" dirty="0" smtClean="0">
                <a:latin typeface="Arial" panose="020B0604020202020204" pitchFamily="34" charset="0"/>
                <a:cs typeface="Arial" panose="020B0604020202020204" pitchFamily="34" charset="0"/>
              </a:rPr>
              <a:t>pay/ remuneration</a:t>
            </a:r>
            <a:endParaRPr lang="en-US" altLang="en-US" sz="24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 name="Title 1">
            <a:extLst>
              <a:ext uri="{FF2B5EF4-FFF2-40B4-BE49-F238E27FC236}">
                <a16:creationId xmlns:a16="http://schemas.microsoft.com/office/drawing/2014/main" xmlns="" id="{A4EB405B-B213-3A48-8B33-9656C4691292}"/>
              </a:ext>
            </a:extLst>
          </p:cNvPr>
          <p:cNvSpPr txBox="1">
            <a:spLocks/>
          </p:cNvSpPr>
          <p:nvPr/>
        </p:nvSpPr>
        <p:spPr bwMode="auto">
          <a:xfrm>
            <a:off x="884238" y="1544638"/>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200" b="1" dirty="0">
              <a:solidFill>
                <a:srgbClr val="595959"/>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9D8C7280-D29F-A74B-A9A7-5906C6DAD3C2}" type="slidenum">
              <a:rPr lang="en-US" smtClean="0"/>
              <a:pPr/>
              <a:t>18</a:t>
            </a:fld>
            <a:endParaRPr lang="en-US" dirty="0"/>
          </a:p>
        </p:txBody>
      </p:sp>
      <p:sp>
        <p:nvSpPr>
          <p:cNvPr id="3" name="Content Placeholder 2"/>
          <p:cNvSpPr>
            <a:spLocks noGrp="1"/>
          </p:cNvSpPr>
          <p:nvPr>
            <p:ph idx="1"/>
          </p:nvPr>
        </p:nvSpPr>
        <p:spPr>
          <a:xfrm>
            <a:off x="94593" y="1544638"/>
            <a:ext cx="8898405" cy="5076171"/>
          </a:xfrm>
        </p:spPr>
        <p:txBody>
          <a:bodyPr>
            <a:normAutofit lnSpcReduction="10000"/>
          </a:bodyPr>
          <a:lstStyle/>
          <a:p>
            <a:pPr marL="0" lvl="0" indent="0">
              <a:buNone/>
            </a:pPr>
            <a:endParaRPr lang="en-ZA" sz="2000" dirty="0" smtClean="0">
              <a:latin typeface="Arial" panose="020B0604020202020204" pitchFamily="34" charset="0"/>
              <a:cs typeface="Arial" panose="020B0604020202020204" pitchFamily="34" charset="0"/>
            </a:endParaRPr>
          </a:p>
          <a:p>
            <a:pPr>
              <a:lnSpc>
                <a:spcPct val="150000"/>
              </a:lnSpc>
              <a:buSzPts val="1600"/>
            </a:pPr>
            <a:r>
              <a:rPr lang="en-ZA" altLang="en-US" sz="19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Once jobs have been evaluated and</a:t>
            </a:r>
            <a:r>
              <a:rPr lang="en-ZA" altLang="en-US" sz="19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 or </a:t>
            </a:r>
            <a:r>
              <a:rPr lang="en-ZA" altLang="en-US" sz="19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graded, employers must </a:t>
            </a:r>
            <a:r>
              <a:rPr lang="en-ZA" altLang="en-US" sz="19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ensure that </a:t>
            </a:r>
            <a:r>
              <a:rPr lang="en-ZA" altLang="en-US" sz="19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pay/remuneration packages </a:t>
            </a:r>
            <a:r>
              <a:rPr lang="en-ZA" altLang="en-US" sz="19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are allocated in accordance </a:t>
            </a:r>
            <a:r>
              <a:rPr lang="en-ZA" altLang="en-US" sz="19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with the </a:t>
            </a:r>
            <a:r>
              <a:rPr lang="en-ZA" altLang="en-US" sz="19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pay</a:t>
            </a:r>
            <a:r>
              <a:rPr lang="en-ZA" altLang="en-US" sz="1900"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 remuneration </a:t>
            </a:r>
            <a:r>
              <a:rPr lang="en-ZA" altLang="en-US" sz="19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philosophy of the employer and is free </a:t>
            </a:r>
            <a:r>
              <a:rPr lang="en-ZA" altLang="en-US" sz="1900"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from unfair discrimination.</a:t>
            </a:r>
            <a:endParaRPr lang="en-ZA" altLang="en-US" sz="19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nSpc>
                <a:spcPct val="150000"/>
              </a:lnSpc>
            </a:pPr>
            <a:endParaRPr lang="en-ZA" altLang="en-US" sz="19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nSpc>
                <a:spcPct val="150000"/>
              </a:lnSpc>
              <a:buSzPts val="1600"/>
            </a:pPr>
            <a:r>
              <a:rPr lang="en-ZA" altLang="en-US" sz="19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If employees perform work that is of equal value, a difference in terms and conditions of employment, including remuneration, is not unfair discrimination if the difference is </a:t>
            </a:r>
            <a:r>
              <a:rPr lang="en-ZA" altLang="en-US" sz="19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fair and </a:t>
            </a:r>
            <a:r>
              <a:rPr lang="en-ZA" altLang="en-US" sz="1900"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rational </a:t>
            </a:r>
            <a:r>
              <a:rPr lang="en-ZA" altLang="en-US" sz="19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and is based on, amongst others, any one or a combination of </a:t>
            </a:r>
            <a:r>
              <a:rPr lang="en-ZA" altLang="en-US" sz="19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justifiable factors such as </a:t>
            </a:r>
            <a:r>
              <a:rPr lang="en-ZA" altLang="en-US" sz="1900"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seniority/ length of service</a:t>
            </a:r>
            <a:r>
              <a:rPr lang="en-ZA" altLang="en-US" sz="19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ZA" altLang="en-US" sz="19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qualifications</a:t>
            </a:r>
            <a:r>
              <a:rPr lang="en-ZA" altLang="en-US" sz="19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ZA" altLang="en-US" sz="19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performance</a:t>
            </a:r>
            <a:r>
              <a:rPr lang="en-ZA" altLang="en-US" sz="19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etc.</a:t>
            </a:r>
          </a:p>
          <a:p>
            <a:pPr marL="0" lvl="0" indent="0">
              <a:buNone/>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86391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0100D3A-0914-A94F-9524-1BC8AE69B091}"/>
              </a:ext>
            </a:extLst>
          </p:cNvPr>
          <p:cNvSpPr txBox="1">
            <a:spLocks/>
          </p:cNvSpPr>
          <p:nvPr/>
        </p:nvSpPr>
        <p:spPr bwMode="auto">
          <a:xfrm>
            <a:off x="5187950" y="6332538"/>
            <a:ext cx="338296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sp>
        <p:nvSpPr>
          <p:cNvPr id="7" name="Title 1">
            <a:extLst>
              <a:ext uri="{FF2B5EF4-FFF2-40B4-BE49-F238E27FC236}">
                <a16:creationId xmlns:a16="http://schemas.microsoft.com/office/drawing/2014/main" xmlns="" id="{ABB303C0-2E2B-C940-910A-4EA05E5035E9}"/>
              </a:ext>
            </a:extLst>
          </p:cNvPr>
          <p:cNvSpPr>
            <a:spLocks noGrp="1"/>
          </p:cNvSpPr>
          <p:nvPr>
            <p:ph type="title"/>
          </p:nvPr>
        </p:nvSpPr>
        <p:spPr>
          <a:xfrm>
            <a:off x="94593" y="117445"/>
            <a:ext cx="5945480" cy="947957"/>
          </a:xfrm>
        </p:spPr>
        <p:txBody>
          <a:bodyPr>
            <a:noAutofit/>
          </a:bodyPr>
          <a:lstStyle/>
          <a:p>
            <a:pPr algn="ctr"/>
            <a:r>
              <a:rPr lang="en-ZA" sz="2400" b="1" dirty="0" smtClean="0">
                <a:latin typeface="Arial"/>
              </a:rPr>
              <a:t>Job evaluation process to ensure equal pay/remuneration for work of equal value </a:t>
            </a:r>
            <a:endParaRPr lang="en-US" altLang="en-US" sz="24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 name="Title 1">
            <a:extLst>
              <a:ext uri="{FF2B5EF4-FFF2-40B4-BE49-F238E27FC236}">
                <a16:creationId xmlns:a16="http://schemas.microsoft.com/office/drawing/2014/main" xmlns="" id="{A4EB405B-B213-3A48-8B33-9656C4691292}"/>
              </a:ext>
            </a:extLst>
          </p:cNvPr>
          <p:cNvSpPr txBox="1">
            <a:spLocks/>
          </p:cNvSpPr>
          <p:nvPr/>
        </p:nvSpPr>
        <p:spPr bwMode="auto">
          <a:xfrm>
            <a:off x="884238" y="1544638"/>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200" b="1" dirty="0">
              <a:solidFill>
                <a:srgbClr val="595959"/>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9D8C7280-D29F-A74B-A9A7-5906C6DAD3C2}" type="slidenum">
              <a:rPr lang="en-US" smtClean="0"/>
              <a:pPr/>
              <a:t>19</a:t>
            </a:fld>
            <a:endParaRPr lang="en-US" dirty="0"/>
          </a:p>
        </p:txBody>
      </p:sp>
      <p:sp>
        <p:nvSpPr>
          <p:cNvPr id="3" name="Content Placeholder 2"/>
          <p:cNvSpPr>
            <a:spLocks noGrp="1"/>
          </p:cNvSpPr>
          <p:nvPr>
            <p:ph idx="1"/>
          </p:nvPr>
        </p:nvSpPr>
        <p:spPr>
          <a:xfrm>
            <a:off x="94593" y="1544638"/>
            <a:ext cx="8898405" cy="5313361"/>
          </a:xfrm>
        </p:spPr>
        <p:txBody>
          <a:bodyPr>
            <a:normAutofit/>
          </a:bodyPr>
          <a:lstStyle/>
          <a:p>
            <a:pPr>
              <a:lnSpc>
                <a:spcPct val="150000"/>
              </a:lnSpc>
              <a:buSzPts val="1600"/>
              <a:buFont typeface="Wingdings 2" panose="05020102010507070707" pitchFamily="18" charset="2"/>
              <a:buChar char=""/>
            </a:pPr>
            <a:r>
              <a:rPr lang="en-US" altLang="en-US" sz="1600"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following process may be used to determine equal pay/ remuneration for work of equal value – </a:t>
            </a:r>
          </a:p>
          <a:p>
            <a:pPr marL="720725" lvl="0" indent="-360363">
              <a:buFont typeface="Wingdings" panose="05000000000000000000" pitchFamily="2" charset="2"/>
              <a:buChar char="ü"/>
            </a:pPr>
            <a:r>
              <a:rPr lang="en-US" sz="1600" b="1" dirty="0" smtClean="0">
                <a:latin typeface="Arial" panose="020B0604020202020204" pitchFamily="34" charset="0"/>
                <a:cs typeface="Arial" panose="020B0604020202020204" pitchFamily="34" charset="0"/>
              </a:rPr>
              <a:t>Determine the scope of audit </a:t>
            </a:r>
            <a:r>
              <a:rPr lang="en-US" sz="1600" dirty="0" smtClean="0">
                <a:latin typeface="Arial" panose="020B0604020202020204" pitchFamily="34" charset="0"/>
                <a:cs typeface="Arial" panose="020B0604020202020204" pitchFamily="34" charset="0"/>
              </a:rPr>
              <a:t>to be conducted to identify inequalities in pay/ remuneration on account of gender, race, disability or any other listed ground or on any other arbitrary ground;</a:t>
            </a:r>
          </a:p>
          <a:p>
            <a:pPr marL="360362" lvl="0" indent="0">
              <a:buNone/>
            </a:pPr>
            <a:endParaRPr lang="en-US" sz="1600" dirty="0" smtClean="0">
              <a:latin typeface="Arial" panose="020B0604020202020204" pitchFamily="34" charset="0"/>
              <a:cs typeface="Arial" panose="020B0604020202020204" pitchFamily="34" charset="0"/>
            </a:endParaRPr>
          </a:p>
          <a:p>
            <a:pPr marL="720725" lvl="0" indent="-360363">
              <a:buFont typeface="Wingdings" panose="05000000000000000000" pitchFamily="2" charset="2"/>
              <a:buChar char="ü"/>
            </a:pPr>
            <a:r>
              <a:rPr lang="en-US" sz="1600" b="1" dirty="0">
                <a:latin typeface="Arial" panose="020B0604020202020204" pitchFamily="34" charset="0"/>
                <a:cs typeface="Arial" panose="020B0604020202020204" pitchFamily="34" charset="0"/>
              </a:rPr>
              <a:t>i</a:t>
            </a:r>
            <a:r>
              <a:rPr lang="en-US" sz="1600" b="1" dirty="0" smtClean="0">
                <a:latin typeface="Arial" panose="020B0604020202020204" pitchFamily="34" charset="0"/>
                <a:cs typeface="Arial" panose="020B0604020202020204" pitchFamily="34" charset="0"/>
              </a:rPr>
              <a:t>dentify jobs </a:t>
            </a:r>
            <a:r>
              <a:rPr lang="en-US" sz="1600" dirty="0" smtClean="0">
                <a:latin typeface="Arial" panose="020B0604020202020204" pitchFamily="34" charset="0"/>
                <a:cs typeface="Arial" panose="020B0604020202020204" pitchFamily="34" charset="0"/>
              </a:rPr>
              <a:t>that would be subjected to the </a:t>
            </a:r>
            <a:r>
              <a:rPr lang="en-US" sz="1600" b="1" dirty="0" smtClean="0">
                <a:latin typeface="Arial" panose="020B0604020202020204" pitchFamily="34" charset="0"/>
                <a:cs typeface="Arial" panose="020B0604020202020204" pitchFamily="34" charset="0"/>
              </a:rPr>
              <a:t>audits</a:t>
            </a:r>
            <a:r>
              <a:rPr lang="en-US" sz="1600" dirty="0" smtClean="0">
                <a:latin typeface="Arial" panose="020B0604020202020204" pitchFamily="34" charset="0"/>
                <a:cs typeface="Arial" panose="020B0604020202020204" pitchFamily="34" charset="0"/>
              </a:rPr>
              <a:t>;</a:t>
            </a:r>
          </a:p>
          <a:p>
            <a:pPr marL="360362" lvl="0" indent="0">
              <a:buNone/>
            </a:pPr>
            <a:endParaRPr lang="en-US" sz="1600" dirty="0" smtClean="0">
              <a:latin typeface="Arial" panose="020B0604020202020204" pitchFamily="34" charset="0"/>
              <a:cs typeface="Arial" panose="020B0604020202020204" pitchFamily="34" charset="0"/>
            </a:endParaRPr>
          </a:p>
          <a:p>
            <a:pPr marL="720725" lvl="0" indent="-360363">
              <a:buFont typeface="Wingdings" panose="05000000000000000000" pitchFamily="2" charset="2"/>
              <a:buChar char="ü"/>
            </a:pPr>
            <a:r>
              <a:rPr lang="en-US" sz="1600" dirty="0">
                <a:latin typeface="Arial" panose="020B0604020202020204" pitchFamily="34" charset="0"/>
                <a:cs typeface="Arial" panose="020B0604020202020204" pitchFamily="34" charset="0"/>
              </a:rPr>
              <a:t>e</a:t>
            </a:r>
            <a:r>
              <a:rPr lang="en-US" sz="1600" dirty="0" smtClean="0">
                <a:latin typeface="Arial" panose="020B0604020202020204" pitchFamily="34" charset="0"/>
                <a:cs typeface="Arial" panose="020B0604020202020204" pitchFamily="34" charset="0"/>
              </a:rPr>
              <a:t>nsure that </a:t>
            </a:r>
            <a:r>
              <a:rPr lang="en-US" sz="1600" b="1" dirty="0" smtClean="0">
                <a:latin typeface="Arial" panose="020B0604020202020204" pitchFamily="34" charset="0"/>
                <a:cs typeface="Arial" panose="020B0604020202020204" pitchFamily="34" charset="0"/>
              </a:rPr>
              <a:t>job profiles or job descriptions exist and are current </a:t>
            </a:r>
            <a:r>
              <a:rPr lang="en-US" sz="1600" dirty="0" smtClean="0">
                <a:latin typeface="Arial" panose="020B0604020202020204" pitchFamily="34" charset="0"/>
                <a:cs typeface="Arial" panose="020B0604020202020204" pitchFamily="34" charset="0"/>
              </a:rPr>
              <a:t>before evaluating jobs;</a:t>
            </a:r>
          </a:p>
          <a:p>
            <a:pPr marL="360362" lvl="0" indent="0">
              <a:buNone/>
            </a:pPr>
            <a:endParaRPr lang="en-US" sz="1600" dirty="0" smtClean="0">
              <a:latin typeface="Arial" panose="020B0604020202020204" pitchFamily="34" charset="0"/>
              <a:cs typeface="Arial" panose="020B0604020202020204" pitchFamily="34" charset="0"/>
            </a:endParaRPr>
          </a:p>
          <a:p>
            <a:pPr marL="720725" lvl="0" indent="-360363">
              <a:buFont typeface="Wingdings" panose="05000000000000000000" pitchFamily="2" charset="2"/>
              <a:buChar char="ü"/>
            </a:pPr>
            <a:r>
              <a:rPr lang="en-US" sz="1600" dirty="0" smtClean="0">
                <a:latin typeface="Arial" panose="020B0604020202020204" pitchFamily="34" charset="0"/>
                <a:cs typeface="Arial" panose="020B0604020202020204" pitchFamily="34" charset="0"/>
              </a:rPr>
              <a:t>utilize a </a:t>
            </a:r>
            <a:r>
              <a:rPr lang="en-US" sz="1600" b="1" dirty="0" smtClean="0">
                <a:latin typeface="Arial" panose="020B0604020202020204" pitchFamily="34" charset="0"/>
                <a:cs typeface="Arial" panose="020B0604020202020204" pitchFamily="34" charset="0"/>
              </a:rPr>
              <a:t>job evaluation and/ or grading system </a:t>
            </a:r>
            <a:r>
              <a:rPr lang="en-US" sz="1600" dirty="0" smtClean="0">
                <a:latin typeface="Arial" panose="020B0604020202020204" pitchFamily="34" charset="0"/>
                <a:cs typeface="Arial" panose="020B0604020202020204" pitchFamily="34" charset="0"/>
              </a:rPr>
              <a:t>that is </a:t>
            </a:r>
            <a:r>
              <a:rPr lang="en-US" sz="1600" b="1" dirty="0" smtClean="0">
                <a:latin typeface="Arial" panose="020B0604020202020204" pitchFamily="34" charset="0"/>
                <a:cs typeface="Arial" panose="020B0604020202020204" pitchFamily="34" charset="0"/>
              </a:rPr>
              <a:t>fair and transparent </a:t>
            </a:r>
            <a:r>
              <a:rPr lang="en-US" sz="1600" dirty="0" smtClean="0">
                <a:latin typeface="Arial" panose="020B0604020202020204" pitchFamily="34" charset="0"/>
                <a:cs typeface="Arial" panose="020B0604020202020204" pitchFamily="34" charset="0"/>
              </a:rPr>
              <a:t>and does not have the effect of discriminating unfairly on any listed or arbitrary ground;</a:t>
            </a:r>
          </a:p>
          <a:p>
            <a:pPr marL="360362" lvl="0" indent="0">
              <a:buNone/>
            </a:pPr>
            <a:endParaRPr lang="en-US" sz="1600" dirty="0" smtClean="0">
              <a:latin typeface="Arial" panose="020B0604020202020204" pitchFamily="34" charset="0"/>
              <a:cs typeface="Arial" panose="020B0604020202020204" pitchFamily="34" charset="0"/>
            </a:endParaRPr>
          </a:p>
          <a:p>
            <a:pPr marL="720725" lvl="0" indent="-360363">
              <a:buFont typeface="Wingdings" panose="05000000000000000000" pitchFamily="2" charset="2"/>
              <a:buChar char="ü"/>
            </a:pPr>
            <a:r>
              <a:rPr lang="en-US" sz="1600" b="1" dirty="0">
                <a:latin typeface="Arial" panose="020B0604020202020204" pitchFamily="34" charset="0"/>
                <a:cs typeface="Arial" panose="020B0604020202020204" pitchFamily="34" charset="0"/>
              </a:rPr>
              <a:t>c</a:t>
            </a:r>
            <a:r>
              <a:rPr lang="en-US" sz="1600" b="1" dirty="0" smtClean="0">
                <a:latin typeface="Arial" panose="020B0604020202020204" pitchFamily="34" charset="0"/>
                <a:cs typeface="Arial" panose="020B0604020202020204" pitchFamily="34" charset="0"/>
              </a:rPr>
              <a:t>ompare jobs </a:t>
            </a:r>
            <a:r>
              <a:rPr lang="en-US" sz="1600" dirty="0" smtClean="0">
                <a:latin typeface="Arial" panose="020B0604020202020204" pitchFamily="34" charset="0"/>
                <a:cs typeface="Arial" panose="020B0604020202020204" pitchFamily="34" charset="0"/>
              </a:rPr>
              <a:t>that are the same, similar or of equal value in the employer’s own organization or company, including comparing female dominated jobs with male-dominated jobs as well as other that may have been under-valued.</a:t>
            </a:r>
          </a:p>
          <a:p>
            <a:pPr lvl="0"/>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54938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3890"/>
            <a:ext cx="7886700" cy="889233"/>
          </a:xfrm>
        </p:spPr>
        <p:txBody>
          <a:bodyPr>
            <a:normAutofit/>
          </a:bodyPr>
          <a:lstStyle/>
          <a:p>
            <a:pPr algn="ctr"/>
            <a:r>
              <a:rPr lang="en-ZA" sz="2800" b="1" dirty="0" smtClean="0">
                <a:latin typeface="Arial" panose="020B0604020202020204" pitchFamily="34" charset="0"/>
                <a:cs typeface="Arial" panose="020B0604020202020204" pitchFamily="34" charset="0"/>
              </a:rPr>
              <a:t>Table of content</a:t>
            </a:r>
            <a:endParaRPr lang="en-ZA"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8518" y="1242301"/>
            <a:ext cx="8641258" cy="4176987"/>
          </a:xfrm>
        </p:spPr>
        <p:txBody>
          <a:bodyPr>
            <a:normAutofit fontScale="92500" lnSpcReduction="10000"/>
          </a:bodyPr>
          <a:lstStyle/>
          <a:p>
            <a:pPr>
              <a:buFont typeface="Wingdings" panose="05000000000000000000" pitchFamily="2" charset="2"/>
              <a:buChar char="Ø"/>
            </a:pPr>
            <a:endParaRPr lang="en-US" sz="22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DEL’s response to the Pay discrimination experience &amp; proposals of the complainant/ petitioner (</a:t>
            </a:r>
            <a:r>
              <a:rPr lang="en-US" sz="2200" dirty="0" err="1" smtClean="0">
                <a:latin typeface="Arial" panose="020B0604020202020204" pitchFamily="34" charset="0"/>
                <a:cs typeface="Arial" panose="020B0604020202020204" pitchFamily="34" charset="0"/>
              </a:rPr>
              <a:t>Mr</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Phathuxolo</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Maqavana</a:t>
            </a:r>
            <a:r>
              <a:rPr lang="en-US" sz="2200" dirty="0" smtClean="0">
                <a:latin typeface="Arial" panose="020B0604020202020204" pitchFamily="34" charset="0"/>
                <a:cs typeface="Arial" panose="020B0604020202020204" pitchFamily="34" charset="0"/>
              </a:rPr>
              <a:t>) </a:t>
            </a:r>
          </a:p>
          <a:p>
            <a:pPr marL="0" indent="0">
              <a:buNone/>
            </a:pPr>
            <a:endParaRPr lang="en-US" sz="24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Legal framework on Equal Pay:</a:t>
            </a:r>
          </a:p>
          <a:p>
            <a:pPr marL="720725" indent="-276225"/>
            <a:r>
              <a:rPr lang="en-US" sz="2400" dirty="0" smtClean="0">
                <a:latin typeface="Arial" panose="020B0604020202020204" pitchFamily="34" charset="0"/>
                <a:cs typeface="Arial" panose="020B0604020202020204" pitchFamily="34" charset="0"/>
              </a:rPr>
              <a:t>International obligations</a:t>
            </a:r>
          </a:p>
          <a:p>
            <a:pPr marL="720725" indent="-276225"/>
            <a:r>
              <a:rPr lang="en-US" sz="2400" dirty="0" smtClean="0">
                <a:latin typeface="Arial" panose="020B0604020202020204" pitchFamily="34" charset="0"/>
                <a:cs typeface="Arial" panose="020B0604020202020204" pitchFamily="34" charset="0"/>
              </a:rPr>
              <a:t>SA Constitutional guarantees </a:t>
            </a:r>
            <a:endParaRPr lang="en-US" sz="2400" dirty="0">
              <a:latin typeface="Arial" panose="020B0604020202020204" pitchFamily="34" charset="0"/>
              <a:cs typeface="Arial" panose="020B0604020202020204" pitchFamily="34" charset="0"/>
            </a:endParaRPr>
          </a:p>
          <a:p>
            <a:pPr marL="1073150" indent="-352425">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EEAA, 2013</a:t>
            </a:r>
          </a:p>
          <a:p>
            <a:pPr marL="1073150" indent="-352425">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EE Regulations, 2014</a:t>
            </a:r>
          </a:p>
          <a:p>
            <a:pPr marL="1073150" indent="-352425">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Code of Good Practice on </a:t>
            </a:r>
          </a:p>
          <a:p>
            <a:pPr marL="1073150" indent="-352425">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Equal Pay, 2015</a:t>
            </a:r>
            <a:endParaRPr lang="en-ZA"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D8C7280-D29F-A74B-A9A7-5906C6DAD3C2}" type="slidenum">
              <a:rPr lang="en-US" smtClean="0"/>
              <a:pPr/>
              <a:t>2</a:t>
            </a:fld>
            <a:endParaRPr lang="en-US" dirty="0"/>
          </a:p>
        </p:txBody>
      </p:sp>
    </p:spTree>
    <p:extLst>
      <p:ext uri="{BB962C8B-B14F-4D97-AF65-F5344CB8AC3E}">
        <p14:creationId xmlns:p14="http://schemas.microsoft.com/office/powerpoint/2010/main" xmlns="" val="3160296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0100D3A-0914-A94F-9524-1BC8AE69B091}"/>
              </a:ext>
            </a:extLst>
          </p:cNvPr>
          <p:cNvSpPr txBox="1">
            <a:spLocks/>
          </p:cNvSpPr>
          <p:nvPr/>
        </p:nvSpPr>
        <p:spPr bwMode="auto">
          <a:xfrm>
            <a:off x="5187950" y="6332538"/>
            <a:ext cx="338296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sp>
        <p:nvSpPr>
          <p:cNvPr id="7" name="Title 1">
            <a:extLst>
              <a:ext uri="{FF2B5EF4-FFF2-40B4-BE49-F238E27FC236}">
                <a16:creationId xmlns:a16="http://schemas.microsoft.com/office/drawing/2014/main" xmlns="" id="{ABB303C0-2E2B-C940-910A-4EA05E5035E9}"/>
              </a:ext>
            </a:extLst>
          </p:cNvPr>
          <p:cNvSpPr>
            <a:spLocks noGrp="1"/>
          </p:cNvSpPr>
          <p:nvPr>
            <p:ph type="title"/>
          </p:nvPr>
        </p:nvSpPr>
        <p:spPr>
          <a:xfrm>
            <a:off x="94593" y="117445"/>
            <a:ext cx="5945480" cy="947957"/>
          </a:xfrm>
        </p:spPr>
        <p:txBody>
          <a:bodyPr>
            <a:noAutofit/>
          </a:bodyPr>
          <a:lstStyle/>
          <a:p>
            <a:pPr algn="ctr"/>
            <a:r>
              <a:rPr lang="en-ZA" sz="2400" b="1" dirty="0" smtClean="0">
                <a:latin typeface="Arial"/>
              </a:rPr>
              <a:t>Job evaluation process to ensure equal pay/remuneration for work of equal value (Cont…)</a:t>
            </a:r>
            <a:endParaRPr lang="en-US" altLang="en-US" sz="24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 name="Title 1">
            <a:extLst>
              <a:ext uri="{FF2B5EF4-FFF2-40B4-BE49-F238E27FC236}">
                <a16:creationId xmlns:a16="http://schemas.microsoft.com/office/drawing/2014/main" xmlns="" id="{A4EB405B-B213-3A48-8B33-9656C4691292}"/>
              </a:ext>
            </a:extLst>
          </p:cNvPr>
          <p:cNvSpPr txBox="1">
            <a:spLocks/>
          </p:cNvSpPr>
          <p:nvPr/>
        </p:nvSpPr>
        <p:spPr bwMode="auto">
          <a:xfrm>
            <a:off x="884238" y="1544638"/>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200" b="1" dirty="0">
              <a:solidFill>
                <a:srgbClr val="595959"/>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9D8C7280-D29F-A74B-A9A7-5906C6DAD3C2}" type="slidenum">
              <a:rPr lang="en-US" smtClean="0"/>
              <a:pPr/>
              <a:t>20</a:t>
            </a:fld>
            <a:endParaRPr lang="en-US" dirty="0"/>
          </a:p>
        </p:txBody>
      </p:sp>
      <p:sp>
        <p:nvSpPr>
          <p:cNvPr id="3" name="Content Placeholder 2"/>
          <p:cNvSpPr>
            <a:spLocks noGrp="1"/>
          </p:cNvSpPr>
          <p:nvPr>
            <p:ph idx="1"/>
          </p:nvPr>
        </p:nvSpPr>
        <p:spPr>
          <a:xfrm>
            <a:off x="94593" y="1853966"/>
            <a:ext cx="8898405" cy="5004033"/>
          </a:xfrm>
        </p:spPr>
        <p:txBody>
          <a:bodyPr>
            <a:normAutofit fontScale="55000" lnSpcReduction="20000"/>
          </a:bodyPr>
          <a:lstStyle/>
          <a:p>
            <a:pPr>
              <a:lnSpc>
                <a:spcPct val="150000"/>
              </a:lnSpc>
              <a:buSzPts val="1600"/>
              <a:buFont typeface="Wingdings 2" panose="05020102010507070707" pitchFamily="18" charset="2"/>
              <a:buChar char=""/>
            </a:pPr>
            <a:endParaRPr lang="en-ZA" altLang="en-US"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nSpc>
                <a:spcPct val="150000"/>
              </a:lnSpc>
              <a:buSzPts val="1600"/>
              <a:buFont typeface="Wingdings" panose="05000000000000000000" pitchFamily="2" charset="2"/>
              <a:buChar char="ü"/>
            </a:pPr>
            <a:r>
              <a:rPr lang="en-ZA" altLang="en-US"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select </a:t>
            </a:r>
            <a:r>
              <a:rPr lang="en-ZA"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 method of comparing </a:t>
            </a:r>
            <a:r>
              <a:rPr lang="en-ZA"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pay/remuneration, both in </a:t>
            </a:r>
            <a:r>
              <a:rPr lang="en-ZA"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money and kind</a:t>
            </a:r>
            <a:r>
              <a:rPr lang="en-ZA"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in the relevant </a:t>
            </a:r>
            <a:r>
              <a:rPr lang="en-ZA" altLang="en-US"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jobs by using either the </a:t>
            </a:r>
            <a:r>
              <a:rPr lang="en-ZA" altLang="en-US"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average or the median earning of employees </a:t>
            </a:r>
            <a:r>
              <a:rPr lang="en-ZA" altLang="en-US"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in the relevant jobs or any other method as long as it is </a:t>
            </a:r>
            <a:r>
              <a:rPr lang="en-ZA" altLang="en-US"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fair and rational</a:t>
            </a:r>
            <a:r>
              <a:rPr lang="en-ZA" altLang="en-US"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endParaRPr lang="en-ZA"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nSpc>
                <a:spcPct val="150000"/>
              </a:lnSpc>
              <a:buFont typeface="Wingdings" panose="05000000000000000000" pitchFamily="2" charset="2"/>
              <a:buChar char="ü"/>
            </a:pPr>
            <a:endParaRPr lang="en-ZA"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nSpc>
                <a:spcPct val="150000"/>
              </a:lnSpc>
              <a:buSzPts val="1600"/>
              <a:buFont typeface="Wingdings" panose="05000000000000000000" pitchFamily="2" charset="2"/>
              <a:buChar char="ü"/>
            </a:pPr>
            <a:r>
              <a:rPr lang="en-ZA"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identify the reasons for differentiating </a:t>
            </a:r>
            <a:r>
              <a:rPr lang="en-ZA"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in pay/remuneration as contemplated by Regulation 7 in the Employment Equity regulations and determine whether they are justifiable;</a:t>
            </a:r>
          </a:p>
          <a:p>
            <a:pPr>
              <a:lnSpc>
                <a:spcPct val="150000"/>
              </a:lnSpc>
              <a:buFont typeface="Wingdings" panose="05000000000000000000" pitchFamily="2" charset="2"/>
              <a:buChar char="ü"/>
            </a:pPr>
            <a:endParaRPr lang="en-ZA"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nSpc>
                <a:spcPct val="150000"/>
              </a:lnSpc>
              <a:buSzPts val="1600"/>
              <a:buFont typeface="Wingdings" panose="05000000000000000000" pitchFamily="2" charset="2"/>
              <a:buChar char="ü"/>
            </a:pPr>
            <a:r>
              <a:rPr lang="en-ZA"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where </a:t>
            </a:r>
            <a:r>
              <a:rPr lang="en-ZA" altLang="en-US"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differentiation is found </a:t>
            </a:r>
            <a:r>
              <a:rPr lang="en-ZA" altLang="en-US"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not to be justifiable</a:t>
            </a:r>
            <a:r>
              <a:rPr lang="en-ZA" altLang="en-US"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 determine </a:t>
            </a:r>
            <a:r>
              <a:rPr lang="en-ZA"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how to address inequalities </a:t>
            </a:r>
            <a:r>
              <a:rPr lang="en-ZA"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identified, </a:t>
            </a:r>
            <a:r>
              <a:rPr lang="en-ZA"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without reducing the pay</a:t>
            </a:r>
            <a:r>
              <a:rPr lang="en-ZA" altLang="en-US"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 remuneration </a:t>
            </a:r>
            <a:r>
              <a:rPr lang="en-ZA"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of employees </a:t>
            </a:r>
            <a:r>
              <a:rPr lang="en-ZA"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to bring about equal remuneration; and</a:t>
            </a:r>
          </a:p>
          <a:p>
            <a:pPr marL="0" indent="0">
              <a:lnSpc>
                <a:spcPct val="150000"/>
              </a:lnSpc>
              <a:buSzPts val="1600"/>
              <a:buNone/>
            </a:pPr>
            <a:endParaRPr lang="en-ZA" altLang="en-US"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nSpc>
                <a:spcPct val="150000"/>
              </a:lnSpc>
              <a:buSzPts val="1600"/>
              <a:buFont typeface="Wingdings" panose="05000000000000000000" pitchFamily="2" charset="2"/>
              <a:buChar char="ü"/>
            </a:pPr>
            <a:r>
              <a:rPr lang="en-ZA" altLang="en-US" b="1"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monitor </a:t>
            </a:r>
            <a:r>
              <a:rPr lang="en-ZA"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and review </a:t>
            </a:r>
            <a:r>
              <a:rPr lang="en-ZA"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process </a:t>
            </a:r>
            <a:r>
              <a:rPr lang="en-ZA"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annually</a:t>
            </a:r>
            <a:r>
              <a:rPr lang="en-ZA"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p>
          <a:p>
            <a:pPr marL="0" lvl="0" indent="0">
              <a:buNone/>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05574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25626"/>
          </a:xfrm>
        </p:spPr>
        <p:txBody>
          <a:bodyPr>
            <a:normAutofit fontScale="90000"/>
          </a:bodyPr>
          <a:lstStyle/>
          <a:p>
            <a:pPr algn="ctr"/>
            <a:r>
              <a:rPr lang="en-ZA" b="1" dirty="0" smtClean="0"/>
              <a:t>Questions</a:t>
            </a:r>
            <a:endParaRPr lang="en-ZA" b="1" dirty="0"/>
          </a:p>
        </p:txBody>
      </p:sp>
      <p:sp>
        <p:nvSpPr>
          <p:cNvPr id="3" name="Content Placeholder 2"/>
          <p:cNvSpPr>
            <a:spLocks noGrp="1"/>
          </p:cNvSpPr>
          <p:nvPr>
            <p:ph idx="1"/>
          </p:nvPr>
        </p:nvSpPr>
        <p:spPr>
          <a:xfrm>
            <a:off x="244365" y="1174531"/>
            <a:ext cx="8765627" cy="5002432"/>
          </a:xfrm>
        </p:spPr>
        <p:txBody>
          <a:bodyPr/>
          <a:lstStyle/>
          <a:p>
            <a:r>
              <a:rPr lang="en-ZA" dirty="0" smtClean="0"/>
              <a:t>Who are the beneficiaries of this proposed Bill?</a:t>
            </a:r>
          </a:p>
          <a:p>
            <a:endParaRPr lang="en-ZA" dirty="0" smtClean="0"/>
          </a:p>
          <a:p>
            <a:r>
              <a:rPr lang="en-ZA" dirty="0" smtClean="0"/>
              <a:t>What are the unintended consequences to those beneficiaries of this Bill?</a:t>
            </a:r>
          </a:p>
          <a:p>
            <a:endParaRPr lang="en-ZA" dirty="0" smtClean="0"/>
          </a:p>
          <a:p>
            <a:r>
              <a:rPr lang="en-ZA" dirty="0" smtClean="0"/>
              <a:t>Is it enforceable?</a:t>
            </a:r>
            <a:endParaRPr lang="en-ZA" dirty="0"/>
          </a:p>
        </p:txBody>
      </p:sp>
      <p:sp>
        <p:nvSpPr>
          <p:cNvPr id="4" name="Slide Number Placeholder 3"/>
          <p:cNvSpPr>
            <a:spLocks noGrp="1"/>
          </p:cNvSpPr>
          <p:nvPr>
            <p:ph type="sldNum" sz="quarter" idx="12"/>
          </p:nvPr>
        </p:nvSpPr>
        <p:spPr/>
        <p:txBody>
          <a:bodyPr/>
          <a:lstStyle/>
          <a:p>
            <a:fld id="{9D8C7280-D29F-A74B-A9A7-5906C6DAD3C2}" type="slidenum">
              <a:rPr lang="en-US" smtClean="0"/>
              <a:pPr/>
              <a:t>21</a:t>
            </a:fld>
            <a:endParaRPr lang="en-US" dirty="0"/>
          </a:p>
        </p:txBody>
      </p:sp>
    </p:spTree>
    <p:extLst>
      <p:ext uri="{BB962C8B-B14F-4D97-AF65-F5344CB8AC3E}">
        <p14:creationId xmlns:p14="http://schemas.microsoft.com/office/powerpoint/2010/main" xmlns="" val="3850152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FE73390F-B19D-694E-97B0-D995A5A507E1}"/>
              </a:ext>
            </a:extLst>
          </p:cNvPr>
          <p:cNvSpPr txBox="1">
            <a:spLocks/>
          </p:cNvSpPr>
          <p:nvPr/>
        </p:nvSpPr>
        <p:spPr bwMode="auto">
          <a:xfrm>
            <a:off x="1054100" y="1646238"/>
            <a:ext cx="4029628" cy="2372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700" b="1" dirty="0">
                <a:latin typeface="Arial" panose="020B0604020202020204" pitchFamily="34" charset="0"/>
              </a:rPr>
              <a:t>Thank You</a:t>
            </a:r>
            <a:r>
              <a:rPr lang="en-US" altLang="en-US" sz="2700" b="1" dirty="0" smtClean="0">
                <a:latin typeface="Arial" panose="020B0604020202020204" pitchFamily="34" charset="0"/>
              </a:rPr>
              <a:t>…</a:t>
            </a:r>
          </a:p>
          <a:p>
            <a:pPr eaLnBrk="1" hangingPunct="1">
              <a:spcBef>
                <a:spcPct val="0"/>
              </a:spcBef>
              <a:buFontTx/>
              <a:buNone/>
            </a:pPr>
            <a:r>
              <a:rPr lang="en-US" altLang="en-US" sz="2700" b="1" dirty="0" smtClean="0">
                <a:latin typeface="Arial" panose="020B0604020202020204" pitchFamily="34" charset="0"/>
              </a:rPr>
              <a:t>Baie dankie …</a:t>
            </a:r>
          </a:p>
          <a:p>
            <a:pPr eaLnBrk="1" hangingPunct="1">
              <a:spcBef>
                <a:spcPct val="0"/>
              </a:spcBef>
              <a:buFontTx/>
              <a:buNone/>
            </a:pPr>
            <a:r>
              <a:rPr lang="en-US" altLang="en-US" sz="2700" b="1" dirty="0" smtClean="0">
                <a:latin typeface="Arial" panose="020B0604020202020204" pitchFamily="34" charset="0"/>
              </a:rPr>
              <a:t>Ke ea leboha …</a:t>
            </a:r>
            <a:endParaRPr lang="en-US" altLang="en-US" sz="2700" b="1" dirty="0">
              <a:latin typeface="Arial" panose="020B0604020202020204" pitchFamily="34" charset="0"/>
            </a:endParaRPr>
          </a:p>
        </p:txBody>
      </p:sp>
      <p:sp>
        <p:nvSpPr>
          <p:cNvPr id="5" name="Title 1">
            <a:extLst>
              <a:ext uri="{FF2B5EF4-FFF2-40B4-BE49-F238E27FC236}">
                <a16:creationId xmlns:a16="http://schemas.microsoft.com/office/drawing/2014/main" xmlns="" id="{AE1F70B4-F608-E54A-9B3A-1847BFA59C25}"/>
              </a:ext>
            </a:extLst>
          </p:cNvPr>
          <p:cNvSpPr txBox="1">
            <a:spLocks/>
          </p:cNvSpPr>
          <p:nvPr/>
        </p:nvSpPr>
        <p:spPr bwMode="auto">
          <a:xfrm>
            <a:off x="820738" y="387350"/>
            <a:ext cx="3351212"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9D8C7280-D29F-A74B-A9A7-5906C6DAD3C2}" type="slidenum">
              <a:rPr lang="en-US" smtClean="0"/>
              <a:pPr/>
              <a:t>22</a:t>
            </a:fld>
            <a:endParaRPr lang="en-US" dirty="0"/>
          </a:p>
        </p:txBody>
      </p:sp>
    </p:spTree>
    <p:extLst>
      <p:ext uri="{BB962C8B-B14F-4D97-AF65-F5344CB8AC3E}">
        <p14:creationId xmlns:p14="http://schemas.microsoft.com/office/powerpoint/2010/main" xmlns="" val="3965683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0100D3A-0914-A94F-9524-1BC8AE69B091}"/>
              </a:ext>
            </a:extLst>
          </p:cNvPr>
          <p:cNvSpPr txBox="1">
            <a:spLocks/>
          </p:cNvSpPr>
          <p:nvPr/>
        </p:nvSpPr>
        <p:spPr bwMode="auto">
          <a:xfrm>
            <a:off x="5187950" y="6332538"/>
            <a:ext cx="338296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sp>
        <p:nvSpPr>
          <p:cNvPr id="7" name="Title 1">
            <a:extLst>
              <a:ext uri="{FF2B5EF4-FFF2-40B4-BE49-F238E27FC236}">
                <a16:creationId xmlns:a16="http://schemas.microsoft.com/office/drawing/2014/main" xmlns="" id="{ABB303C0-2E2B-C940-910A-4EA05E5035E9}"/>
              </a:ext>
            </a:extLst>
          </p:cNvPr>
          <p:cNvSpPr>
            <a:spLocks noGrp="1"/>
          </p:cNvSpPr>
          <p:nvPr>
            <p:ph type="title"/>
          </p:nvPr>
        </p:nvSpPr>
        <p:spPr>
          <a:xfrm>
            <a:off x="94593" y="0"/>
            <a:ext cx="5895146" cy="1157681"/>
          </a:xfrm>
        </p:spPr>
        <p:txBody>
          <a:bodyPr>
            <a:noAutofit/>
          </a:bodyPr>
          <a:lstStyle/>
          <a:p>
            <a:pPr algn="ctr"/>
            <a:r>
              <a:rPr lang="en-ZA" sz="2400" b="1" dirty="0">
                <a:latin typeface="Arial" panose="020B0604020202020204" pitchFamily="34" charset="0"/>
                <a:cs typeface="Arial" panose="020B0604020202020204" pitchFamily="34" charset="0"/>
              </a:rPr>
              <a:t>DEL’s responses to Mr </a:t>
            </a:r>
            <a:r>
              <a:rPr lang="en-ZA" sz="2400" b="1" dirty="0" err="1">
                <a:latin typeface="Arial" panose="020B0604020202020204" pitchFamily="34" charset="0"/>
                <a:cs typeface="Arial" panose="020B0604020202020204" pitchFamily="34" charset="0"/>
              </a:rPr>
              <a:t>Maqavana’s</a:t>
            </a:r>
            <a:r>
              <a:rPr lang="en-ZA" sz="2400" b="1" dirty="0">
                <a:latin typeface="Arial" panose="020B0604020202020204" pitchFamily="34" charset="0"/>
                <a:cs typeface="Arial" panose="020B0604020202020204" pitchFamily="34" charset="0"/>
              </a:rPr>
              <a:t> Pay discrimination </a:t>
            </a:r>
            <a:r>
              <a:rPr lang="en-ZA" sz="2400" b="1" dirty="0" smtClean="0">
                <a:latin typeface="Arial" panose="020B0604020202020204" pitchFamily="34" charset="0"/>
                <a:cs typeface="Arial" panose="020B0604020202020204" pitchFamily="34" charset="0"/>
              </a:rPr>
              <a:t>experiences</a:t>
            </a:r>
            <a:br>
              <a:rPr lang="en-ZA" sz="2400" b="1" dirty="0" smtClean="0">
                <a:latin typeface="Arial" panose="020B0604020202020204" pitchFamily="34" charset="0"/>
                <a:cs typeface="Arial" panose="020B0604020202020204" pitchFamily="34" charset="0"/>
              </a:rPr>
            </a:br>
            <a:r>
              <a:rPr lang="en-ZA" sz="2400" b="1" dirty="0" smtClean="0">
                <a:latin typeface="Arial" panose="020B0604020202020204" pitchFamily="34" charset="0"/>
                <a:cs typeface="Arial" panose="020B0604020202020204" pitchFamily="34" charset="0"/>
              </a:rPr>
              <a:t>(CCMA Arbitration case)</a:t>
            </a:r>
            <a:endParaRPr lang="en-US" altLang="en-US" sz="24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 name="Title 1">
            <a:extLst>
              <a:ext uri="{FF2B5EF4-FFF2-40B4-BE49-F238E27FC236}">
                <a16:creationId xmlns:a16="http://schemas.microsoft.com/office/drawing/2014/main" xmlns="" id="{A4EB405B-B213-3A48-8B33-9656C4691292}"/>
              </a:ext>
            </a:extLst>
          </p:cNvPr>
          <p:cNvSpPr txBox="1">
            <a:spLocks/>
          </p:cNvSpPr>
          <p:nvPr/>
        </p:nvSpPr>
        <p:spPr bwMode="auto">
          <a:xfrm>
            <a:off x="884238" y="1594972"/>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200" b="1" dirty="0">
              <a:solidFill>
                <a:srgbClr val="595959"/>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9D8C7280-D29F-A74B-A9A7-5906C6DAD3C2}" type="slidenum">
              <a:rPr lang="en-US" smtClean="0"/>
              <a:pPr/>
              <a:t>3</a:t>
            </a:fld>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89417004"/>
              </p:ext>
            </p:extLst>
          </p:nvPr>
        </p:nvGraphicFramePr>
        <p:xfrm>
          <a:off x="-1" y="1241570"/>
          <a:ext cx="9144000" cy="5616429"/>
        </p:xfrm>
        <a:graphic>
          <a:graphicData uri="http://schemas.openxmlformats.org/drawingml/2006/table">
            <a:tbl>
              <a:tblPr firstRow="1" bandRow="1">
                <a:tableStyleId>{93296810-A885-4BE3-A3E7-6D5BEEA58F35}</a:tableStyleId>
              </a:tblPr>
              <a:tblGrid>
                <a:gridCol w="4572000">
                  <a:extLst>
                    <a:ext uri="{9D8B030D-6E8A-4147-A177-3AD203B41FA5}">
                      <a16:colId xmlns:a16="http://schemas.microsoft.com/office/drawing/2014/main" xmlns="" val="3349426410"/>
                    </a:ext>
                  </a:extLst>
                </a:gridCol>
                <a:gridCol w="4572000">
                  <a:extLst>
                    <a:ext uri="{9D8B030D-6E8A-4147-A177-3AD203B41FA5}">
                      <a16:colId xmlns:a16="http://schemas.microsoft.com/office/drawing/2014/main" xmlns="" val="1255611919"/>
                    </a:ext>
                  </a:extLst>
                </a:gridCol>
              </a:tblGrid>
              <a:tr h="527510">
                <a:tc>
                  <a:txBody>
                    <a:bodyPr/>
                    <a:lstStyle/>
                    <a:p>
                      <a:endParaRPr lang="en-ZA" sz="1400" dirty="0" smtClean="0"/>
                    </a:p>
                    <a:p>
                      <a:endParaRPr lang="en-ZA" sz="1400" dirty="0" smtClean="0"/>
                    </a:p>
                  </a:txBody>
                  <a:tcPr/>
                </a:tc>
                <a:tc>
                  <a:txBody>
                    <a:bodyPr/>
                    <a:lstStyle/>
                    <a:p>
                      <a:r>
                        <a:rPr lang="en-ZA" sz="1400" dirty="0" smtClean="0"/>
                        <a:t>DEL’s response</a:t>
                      </a:r>
                    </a:p>
                    <a:p>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286733189"/>
                  </a:ext>
                </a:extLst>
              </a:tr>
              <a:tr h="5088919">
                <a:tc>
                  <a:txBody>
                    <a:bodyPr/>
                    <a:lstStyle/>
                    <a:p>
                      <a:r>
                        <a:rPr lang="en-ZA" sz="1400" dirty="0" smtClean="0"/>
                        <a:t>“In 2016, I learned</a:t>
                      </a:r>
                      <a:r>
                        <a:rPr lang="en-ZA" sz="1400" baseline="0" dirty="0" smtClean="0"/>
                        <a:t> that a white female with the same job title was earning significantly more than me.  </a:t>
                      </a:r>
                      <a:r>
                        <a:rPr lang="en-ZA" sz="1400" dirty="0" smtClean="0"/>
                        <a:t>I was consistently told that the differentiation was based on my comparator</a:t>
                      </a:r>
                      <a:r>
                        <a:rPr lang="en-ZA" sz="1400" baseline="0" dirty="0" smtClean="0"/>
                        <a:t> having better experience, tenure, and qualifications – a defence that was maintained throughout the pre-arbitration phase.  </a:t>
                      </a:r>
                    </a:p>
                    <a:p>
                      <a:endParaRPr lang="en-ZA" sz="1400" baseline="0" dirty="0" smtClean="0"/>
                    </a:p>
                    <a:p>
                      <a:r>
                        <a:rPr lang="en-ZA" sz="1400" baseline="0" dirty="0" smtClean="0"/>
                        <a:t>However, at arbitration a new defence was raised, namely that my comparator’s pay was higher than mine because of differences in our historical pay.  Without much regard to objective job related criteria, the company had used our past payslips (from previous careers) to determine our current pay.”</a:t>
                      </a:r>
                      <a:endParaRPr lang="en-ZA" sz="14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400" dirty="0" smtClean="0"/>
                        <a:t>Yes, in November 2016, </a:t>
                      </a:r>
                      <a:r>
                        <a:rPr lang="en-US" sz="1400" dirty="0" err="1" smtClean="0"/>
                        <a:t>Mr</a:t>
                      </a:r>
                      <a:r>
                        <a:rPr lang="en-US" sz="1400" dirty="0" smtClean="0"/>
                        <a:t> </a:t>
                      </a:r>
                      <a:r>
                        <a:rPr lang="en-US" sz="1400" dirty="0" err="1" smtClean="0"/>
                        <a:t>Maqavana</a:t>
                      </a:r>
                      <a:r>
                        <a:rPr lang="en-US" sz="1400" dirty="0" smtClean="0"/>
                        <a:t> referred a dispute</a:t>
                      </a:r>
                      <a:r>
                        <a:rPr lang="en-US" sz="1400" baseline="0" dirty="0" smtClean="0"/>
                        <a:t> of unfair discrimination to the CCMA in which he alleged that he did not receive equal pay for work of equal value when compared with colleagues or former colleagues, in particular, a white female, </a:t>
                      </a:r>
                      <a:r>
                        <a:rPr lang="en-US" sz="1400" baseline="0" dirty="0" err="1" smtClean="0"/>
                        <a:t>Ms</a:t>
                      </a:r>
                      <a:r>
                        <a:rPr lang="en-US" sz="1400" baseline="0" dirty="0" smtClean="0"/>
                        <a:t> </a:t>
                      </a:r>
                      <a:r>
                        <a:rPr lang="en-US" sz="1400" baseline="0" dirty="0" err="1" smtClean="0"/>
                        <a:t>Melles</a:t>
                      </a:r>
                      <a:r>
                        <a:rPr lang="en-US" sz="1400" baseline="0" dirty="0" smtClean="0"/>
                        <a:t>, who was also a merchandise Controller (Case no. GAJB24760-16 MAQAVANA/MASSBUILD). </a:t>
                      </a:r>
                    </a:p>
                    <a:p>
                      <a:pPr marL="0" indent="0">
                        <a:buFont typeface="Arial" panose="020B0604020202020204" pitchFamily="34" charset="0"/>
                        <a:buNone/>
                      </a:pPr>
                      <a:r>
                        <a:rPr lang="en-US" sz="1400" baseline="0" dirty="0" smtClean="0"/>
                        <a:t> </a:t>
                      </a:r>
                    </a:p>
                    <a:p>
                      <a:pPr marL="285750" indent="-285750">
                        <a:buFont typeface="Arial" panose="020B0604020202020204" pitchFamily="34" charset="0"/>
                        <a:buChar char="•"/>
                      </a:pPr>
                      <a:r>
                        <a:rPr lang="en-US" sz="1400" baseline="0" dirty="0" smtClean="0"/>
                        <a:t>Arbitration award was issued on 31 August 2017 dismissing the case on the basis that:</a:t>
                      </a:r>
                    </a:p>
                    <a:p>
                      <a:pPr marL="536575" indent="-176213">
                        <a:buFont typeface="Wingdings" panose="05000000000000000000" pitchFamily="2" charset="2"/>
                        <a:buChar char="ü"/>
                      </a:pPr>
                      <a:r>
                        <a:rPr lang="en-US" sz="1400" baseline="0" dirty="0" smtClean="0"/>
                        <a:t>There was no evidence whatsoever of race playing a role (e.g. there were other merchandiser controllers that were black males, one black male that earned more than </a:t>
                      </a:r>
                      <a:r>
                        <a:rPr lang="en-US" sz="1400" baseline="0" dirty="0" err="1" smtClean="0"/>
                        <a:t>Mr</a:t>
                      </a:r>
                      <a:r>
                        <a:rPr lang="en-US" sz="1400" baseline="0" dirty="0" smtClean="0"/>
                        <a:t> </a:t>
                      </a:r>
                      <a:r>
                        <a:rPr lang="en-US" sz="1400" baseline="0" dirty="0" err="1" smtClean="0"/>
                        <a:t>Maqavana</a:t>
                      </a:r>
                      <a:r>
                        <a:rPr lang="en-US" sz="1400" baseline="0" dirty="0" smtClean="0"/>
                        <a:t> and one black male that earned less than him)</a:t>
                      </a:r>
                    </a:p>
                    <a:p>
                      <a:pPr marL="536575" indent="-176213">
                        <a:buFont typeface="Wingdings" panose="05000000000000000000" pitchFamily="2" charset="2"/>
                        <a:buChar char="ü"/>
                      </a:pPr>
                      <a:r>
                        <a:rPr lang="en-US" sz="1400" baseline="0" dirty="0" smtClean="0"/>
                        <a:t>Respondent/ </a:t>
                      </a:r>
                      <a:r>
                        <a:rPr lang="en-US" sz="1400" baseline="0" dirty="0" err="1" smtClean="0"/>
                        <a:t>Massbuild</a:t>
                      </a:r>
                      <a:r>
                        <a:rPr lang="en-US" sz="1400" baseline="0" dirty="0" smtClean="0"/>
                        <a:t> has shown on balance of probabilities that no discrimination took place.</a:t>
                      </a:r>
                    </a:p>
                    <a:p>
                      <a:pPr marL="536575" indent="-176213">
                        <a:buFont typeface="Wingdings" panose="05000000000000000000" pitchFamily="2" charset="2"/>
                        <a:buChar char="ü"/>
                      </a:pPr>
                      <a:r>
                        <a:rPr lang="en-US" sz="1400" baseline="0" dirty="0" err="1" smtClean="0"/>
                        <a:t>Massbuild</a:t>
                      </a:r>
                      <a:r>
                        <a:rPr lang="en-US" sz="1400" baseline="0" dirty="0" smtClean="0"/>
                        <a:t> has shown a rational, legitimate, fair and/ or genuine reason for the disparity, which is not discriminatory.</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702831432"/>
                  </a:ext>
                </a:extLst>
              </a:tr>
            </a:tbl>
          </a:graphicData>
        </a:graphic>
      </p:graphicFrame>
    </p:spTree>
    <p:extLst>
      <p:ext uri="{BB962C8B-B14F-4D97-AF65-F5344CB8AC3E}">
        <p14:creationId xmlns:p14="http://schemas.microsoft.com/office/powerpoint/2010/main" xmlns="" val="4208188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0100D3A-0914-A94F-9524-1BC8AE69B091}"/>
              </a:ext>
            </a:extLst>
          </p:cNvPr>
          <p:cNvSpPr txBox="1">
            <a:spLocks/>
          </p:cNvSpPr>
          <p:nvPr/>
        </p:nvSpPr>
        <p:spPr bwMode="auto">
          <a:xfrm>
            <a:off x="5187950" y="6332538"/>
            <a:ext cx="338296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sp>
        <p:nvSpPr>
          <p:cNvPr id="7" name="Title 1">
            <a:extLst>
              <a:ext uri="{FF2B5EF4-FFF2-40B4-BE49-F238E27FC236}">
                <a16:creationId xmlns:a16="http://schemas.microsoft.com/office/drawing/2014/main" xmlns="" id="{ABB303C0-2E2B-C940-910A-4EA05E5035E9}"/>
              </a:ext>
            </a:extLst>
          </p:cNvPr>
          <p:cNvSpPr>
            <a:spLocks noGrp="1"/>
          </p:cNvSpPr>
          <p:nvPr>
            <p:ph type="title"/>
          </p:nvPr>
        </p:nvSpPr>
        <p:spPr>
          <a:xfrm>
            <a:off x="94593" y="1"/>
            <a:ext cx="6258910" cy="1048406"/>
          </a:xfrm>
        </p:spPr>
        <p:txBody>
          <a:bodyPr>
            <a:noAutofit/>
          </a:bodyPr>
          <a:lstStyle/>
          <a:p>
            <a:pPr algn="ctr"/>
            <a:r>
              <a:rPr lang="en-ZA" sz="1800" b="1" dirty="0">
                <a:latin typeface="Arial" panose="020B0604020202020204" pitchFamily="34" charset="0"/>
                <a:cs typeface="Arial" panose="020B0604020202020204" pitchFamily="34" charset="0"/>
              </a:rPr>
              <a:t>DEL’s responses to Mr </a:t>
            </a:r>
            <a:r>
              <a:rPr lang="en-ZA" sz="1800" b="1" dirty="0" err="1">
                <a:latin typeface="Arial" panose="020B0604020202020204" pitchFamily="34" charset="0"/>
                <a:cs typeface="Arial" panose="020B0604020202020204" pitchFamily="34" charset="0"/>
              </a:rPr>
              <a:t>Maqavana’s</a:t>
            </a:r>
            <a:r>
              <a:rPr lang="en-ZA" sz="1800" b="1" dirty="0">
                <a:latin typeface="Arial" panose="020B0604020202020204" pitchFamily="34" charset="0"/>
                <a:cs typeface="Arial" panose="020B0604020202020204" pitchFamily="34" charset="0"/>
              </a:rPr>
              <a:t> Pay discrimination </a:t>
            </a:r>
            <a:r>
              <a:rPr lang="en-ZA" sz="1800" b="1" dirty="0" smtClean="0">
                <a:latin typeface="Arial" panose="020B0604020202020204" pitchFamily="34" charset="0"/>
                <a:cs typeface="Arial" panose="020B0604020202020204" pitchFamily="34" charset="0"/>
              </a:rPr>
              <a:t>experiences</a:t>
            </a:r>
            <a:br>
              <a:rPr lang="en-ZA" sz="1800" b="1" dirty="0" smtClean="0">
                <a:latin typeface="Arial" panose="020B0604020202020204" pitchFamily="34" charset="0"/>
                <a:cs typeface="Arial" panose="020B0604020202020204" pitchFamily="34" charset="0"/>
              </a:rPr>
            </a:br>
            <a:r>
              <a:rPr lang="en-ZA" sz="1800" b="1" dirty="0" smtClean="0">
                <a:latin typeface="Arial" panose="020B0604020202020204" pitchFamily="34" charset="0"/>
                <a:cs typeface="Arial" panose="020B0604020202020204" pitchFamily="34" charset="0"/>
              </a:rPr>
              <a:t>(2</a:t>
            </a:r>
            <a:r>
              <a:rPr lang="en-ZA" sz="1800" b="1" baseline="30000" dirty="0" smtClean="0">
                <a:latin typeface="Arial" panose="020B0604020202020204" pitchFamily="34" charset="0"/>
                <a:cs typeface="Arial" panose="020B0604020202020204" pitchFamily="34" charset="0"/>
              </a:rPr>
              <a:t>nd</a:t>
            </a:r>
            <a:r>
              <a:rPr lang="en-ZA" sz="1800" b="1" dirty="0" smtClean="0">
                <a:latin typeface="Arial" panose="020B0604020202020204" pitchFamily="34" charset="0"/>
                <a:cs typeface="Arial" panose="020B0604020202020204" pitchFamily="34" charset="0"/>
              </a:rPr>
              <a:t> dispute referral with CCMA &amp;</a:t>
            </a:r>
            <a:br>
              <a:rPr lang="en-ZA" sz="1800" b="1" dirty="0" smtClean="0">
                <a:latin typeface="Arial" panose="020B0604020202020204" pitchFamily="34" charset="0"/>
                <a:cs typeface="Arial" panose="020B0604020202020204" pitchFamily="34" charset="0"/>
              </a:rPr>
            </a:br>
            <a:r>
              <a:rPr lang="en-ZA" sz="1800" b="1" dirty="0" smtClean="0">
                <a:latin typeface="Arial" panose="020B0604020202020204" pitchFamily="34" charset="0"/>
                <a:cs typeface="Arial" panose="020B0604020202020204" pitchFamily="34" charset="0"/>
              </a:rPr>
              <a:t>Review to the Labour Court)</a:t>
            </a:r>
            <a:endParaRPr lang="en-US" altLang="en-US" sz="18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 name="Title 1">
            <a:extLst>
              <a:ext uri="{FF2B5EF4-FFF2-40B4-BE49-F238E27FC236}">
                <a16:creationId xmlns:a16="http://schemas.microsoft.com/office/drawing/2014/main" xmlns="" id="{A4EB405B-B213-3A48-8B33-9656C4691292}"/>
              </a:ext>
            </a:extLst>
          </p:cNvPr>
          <p:cNvSpPr txBox="1">
            <a:spLocks/>
          </p:cNvSpPr>
          <p:nvPr/>
        </p:nvSpPr>
        <p:spPr bwMode="auto">
          <a:xfrm>
            <a:off x="884238" y="1594972"/>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200" b="1" dirty="0">
              <a:solidFill>
                <a:srgbClr val="595959"/>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9D8C7280-D29F-A74B-A9A7-5906C6DAD3C2}" type="slidenum">
              <a:rPr lang="en-US" smtClean="0"/>
              <a:pPr/>
              <a:t>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358165893"/>
              </p:ext>
            </p:extLst>
          </p:nvPr>
        </p:nvGraphicFramePr>
        <p:xfrm>
          <a:off x="-1" y="1166070"/>
          <a:ext cx="9144002" cy="5590345"/>
        </p:xfrm>
        <a:graphic>
          <a:graphicData uri="http://schemas.openxmlformats.org/drawingml/2006/table">
            <a:tbl>
              <a:tblPr firstRow="1" bandRow="1">
                <a:tableStyleId>{93296810-A885-4BE3-A3E7-6D5BEEA58F35}</a:tableStyleId>
              </a:tblPr>
              <a:tblGrid>
                <a:gridCol w="4572001">
                  <a:extLst>
                    <a:ext uri="{9D8B030D-6E8A-4147-A177-3AD203B41FA5}">
                      <a16:colId xmlns:a16="http://schemas.microsoft.com/office/drawing/2014/main" xmlns="" val="1818144657"/>
                    </a:ext>
                  </a:extLst>
                </a:gridCol>
                <a:gridCol w="4572001">
                  <a:extLst>
                    <a:ext uri="{9D8B030D-6E8A-4147-A177-3AD203B41FA5}">
                      <a16:colId xmlns:a16="http://schemas.microsoft.com/office/drawing/2014/main" xmlns="" val="1340577752"/>
                    </a:ext>
                  </a:extLst>
                </a:gridCol>
              </a:tblGrid>
              <a:tr h="392040">
                <a:tc>
                  <a:txBody>
                    <a:bodyPr/>
                    <a:lstStyle/>
                    <a:p>
                      <a:pPr algn="ctr"/>
                      <a:r>
                        <a:rPr lang="en-ZA" sz="1400" dirty="0" smtClean="0"/>
                        <a:t>Mr </a:t>
                      </a:r>
                      <a:r>
                        <a:rPr lang="en-ZA" sz="1400" dirty="0" err="1" smtClean="0"/>
                        <a:t>Maqavana’s</a:t>
                      </a:r>
                      <a:r>
                        <a:rPr lang="en-ZA" sz="1400" dirty="0" smtClean="0"/>
                        <a:t> Pay discrimination experience</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DEL’s response</a:t>
                      </a:r>
                      <a:endParaRPr lang="en-ZA" sz="14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959176191"/>
                  </a:ext>
                </a:extLst>
              </a:tr>
              <a:tr h="2099490">
                <a:tc>
                  <a:txBody>
                    <a:bodyPr/>
                    <a:lstStyle/>
                    <a:p>
                      <a:pPr marL="285750" indent="-285750">
                        <a:buFont typeface="Arial" panose="020B0604020202020204" pitchFamily="34" charset="0"/>
                        <a:buChar char="•"/>
                      </a:pPr>
                      <a:r>
                        <a:rPr lang="en-US" sz="1200" dirty="0" smtClean="0"/>
                        <a:t>2</a:t>
                      </a:r>
                      <a:r>
                        <a:rPr lang="en-US" sz="1200" baseline="30000" dirty="0" smtClean="0"/>
                        <a:t>nd</a:t>
                      </a:r>
                      <a:r>
                        <a:rPr lang="en-US" sz="1200" dirty="0" smtClean="0"/>
                        <a:t> dispute referral to CCMA:</a:t>
                      </a:r>
                    </a:p>
                    <a:p>
                      <a:pPr marL="0" indent="0">
                        <a:buFont typeface="Arial" panose="020B0604020202020204" pitchFamily="34" charset="0"/>
                        <a:buNone/>
                      </a:pPr>
                      <a:endParaRPr lang="en-US" sz="1200" dirty="0" smtClean="0"/>
                    </a:p>
                    <a:p>
                      <a:pPr marL="360363" indent="-184150">
                        <a:buFont typeface="Wingdings" panose="05000000000000000000" pitchFamily="2" charset="2"/>
                        <a:buChar char="ü"/>
                      </a:pPr>
                      <a:r>
                        <a:rPr lang="en-US" sz="1200" dirty="0" smtClean="0"/>
                        <a:t>On 20 November 2017 – </a:t>
                      </a:r>
                      <a:r>
                        <a:rPr lang="en-US" sz="1200" dirty="0" err="1" smtClean="0"/>
                        <a:t>Mr</a:t>
                      </a:r>
                      <a:r>
                        <a:rPr lang="en-US" sz="1200" dirty="0" smtClean="0"/>
                        <a:t> </a:t>
                      </a:r>
                      <a:r>
                        <a:rPr lang="en-US" sz="1200" dirty="0" err="1" smtClean="0"/>
                        <a:t>Maqavana</a:t>
                      </a:r>
                      <a:r>
                        <a:rPr lang="en-US" sz="1200" dirty="0" smtClean="0"/>
                        <a:t> made another referral</a:t>
                      </a:r>
                      <a:r>
                        <a:rPr lang="en-US" sz="1200" baseline="0" dirty="0" smtClean="0"/>
                        <a:t> of dispute to the CCMA for unfair discrimination in pay based on an arbitrary ground (Case no. GAJB25304-17 MAQAVANA/ MASSBUILD).  </a:t>
                      </a:r>
                    </a:p>
                    <a:p>
                      <a:pPr marL="0" indent="0">
                        <a:buFont typeface="Arial" panose="020B0604020202020204" pitchFamily="34" charset="0"/>
                        <a:buNone/>
                      </a:pPr>
                      <a:r>
                        <a:rPr lang="en-US" sz="1200" dirty="0" smtClean="0"/>
                        <a:t> </a:t>
                      </a:r>
                      <a:endParaRPr lang="en-ZA" sz="12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200" dirty="0" smtClean="0"/>
                        <a:t>2</a:t>
                      </a:r>
                      <a:r>
                        <a:rPr lang="en-US" sz="1200" baseline="30000" dirty="0" smtClean="0"/>
                        <a:t>nd</a:t>
                      </a:r>
                      <a:r>
                        <a:rPr lang="en-US" sz="1200" dirty="0" smtClean="0"/>
                        <a:t> dispute referral to CCMA:</a:t>
                      </a:r>
                    </a:p>
                    <a:p>
                      <a:pPr marL="0" indent="0">
                        <a:buFont typeface="Arial" panose="020B0604020202020204" pitchFamily="34" charset="0"/>
                        <a:buNone/>
                      </a:pPr>
                      <a:endParaRPr lang="en-US" sz="1200" dirty="0" smtClean="0"/>
                    </a:p>
                    <a:p>
                      <a:pPr marL="360363" indent="-184150">
                        <a:buFont typeface="Wingdings" panose="05000000000000000000" pitchFamily="2" charset="2"/>
                        <a:buChar char="ü"/>
                      </a:pPr>
                      <a:r>
                        <a:rPr lang="en-US" sz="1200" dirty="0" smtClean="0"/>
                        <a:t>Upon receipt</a:t>
                      </a:r>
                      <a:r>
                        <a:rPr lang="en-US" sz="1200" baseline="0" dirty="0" smtClean="0"/>
                        <a:t> of referral - </a:t>
                      </a:r>
                      <a:r>
                        <a:rPr lang="en-US" sz="1200" dirty="0" err="1" smtClean="0"/>
                        <a:t>Massbuild</a:t>
                      </a:r>
                      <a:r>
                        <a:rPr lang="en-US" sz="1200" dirty="0" smtClean="0"/>
                        <a:t> raised</a:t>
                      </a:r>
                      <a:r>
                        <a:rPr lang="en-US" sz="1200" baseline="0" dirty="0" smtClean="0"/>
                        <a:t> a jurisdictional point of res judicata, which was enrolled for argument by CCMA on 10 January 2018.</a:t>
                      </a:r>
                    </a:p>
                    <a:p>
                      <a:pPr marL="176213" indent="0">
                        <a:buFont typeface="Wingdings" panose="05000000000000000000" pitchFamily="2" charset="2"/>
                        <a:buNone/>
                      </a:pPr>
                      <a:endParaRPr lang="en-US" sz="1200" dirty="0" smtClean="0"/>
                    </a:p>
                    <a:p>
                      <a:pPr marL="360363" indent="-184150">
                        <a:buFont typeface="Wingdings" panose="05000000000000000000" pitchFamily="2" charset="2"/>
                        <a:buChar char="ü"/>
                      </a:pPr>
                      <a:r>
                        <a:rPr lang="en-US" sz="1200" dirty="0" smtClean="0"/>
                        <a:t>On 18 January 2018 - CCMA</a:t>
                      </a:r>
                      <a:r>
                        <a:rPr lang="en-US" sz="1200" baseline="0" dirty="0" smtClean="0"/>
                        <a:t>  declined jurisdiction due to the fact the CCMA does not have jurisdiction to entertain the applicant’s dispute as the same dispute was arbitrated and the matter is accordingly res judicata. </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420314711"/>
                  </a:ext>
                </a:extLst>
              </a:tr>
              <a:tr h="3098815">
                <a:tc>
                  <a:txBody>
                    <a:bodyPr/>
                    <a:lstStyle/>
                    <a:p>
                      <a:pPr marL="285750" indent="-285750">
                        <a:buFont typeface="Arial" panose="020B0604020202020204" pitchFamily="34" charset="0"/>
                        <a:buChar char="•"/>
                      </a:pPr>
                      <a:r>
                        <a:rPr lang="en-US" sz="1200" u="none" dirty="0" err="1" smtClean="0"/>
                        <a:t>Labour</a:t>
                      </a:r>
                      <a:r>
                        <a:rPr lang="en-US" sz="1200" u="none" dirty="0" smtClean="0"/>
                        <a:t> Court (LC) review process of CCMA award</a:t>
                      </a:r>
                      <a:r>
                        <a:rPr lang="en-US" sz="1200" u="none" baseline="0" dirty="0" smtClean="0"/>
                        <a:t> on res judicata:</a:t>
                      </a:r>
                    </a:p>
                    <a:p>
                      <a:pPr marL="360363" indent="-184150">
                        <a:buFont typeface="Wingdings" panose="05000000000000000000" pitchFamily="2" charset="2"/>
                        <a:buChar char="ü"/>
                      </a:pPr>
                      <a:r>
                        <a:rPr lang="en-US" sz="1200" u="none" baseline="0" dirty="0" smtClean="0"/>
                        <a:t>On 6 March 2018, </a:t>
                      </a:r>
                      <a:r>
                        <a:rPr lang="en-US" sz="1200" u="none" baseline="0" dirty="0" err="1" smtClean="0"/>
                        <a:t>Maqavana</a:t>
                      </a:r>
                      <a:r>
                        <a:rPr lang="en-US" sz="1200" u="none" baseline="0" dirty="0" smtClean="0"/>
                        <a:t> lunched the review application with the LC mainly on the basis that:</a:t>
                      </a:r>
                    </a:p>
                    <a:p>
                      <a:pPr marL="176213" indent="0">
                        <a:buFont typeface="Wingdings" panose="05000000000000000000" pitchFamily="2" charset="2"/>
                        <a:buNone/>
                      </a:pPr>
                      <a:endParaRPr lang="en-US" sz="1200" u="none" baseline="0" dirty="0" smtClean="0"/>
                    </a:p>
                    <a:p>
                      <a:pPr marL="360363" indent="-184150">
                        <a:buFont typeface="Wingdings" panose="05000000000000000000" pitchFamily="2" charset="2"/>
                        <a:buChar char="ü"/>
                      </a:pPr>
                      <a:r>
                        <a:rPr lang="en-US" sz="1200" u="none" baseline="0" dirty="0" smtClean="0"/>
                        <a:t>CCMA misconstrued the nature and cause of action of the first dispute on equal pay for work of equal value based on race; misconstrued the nature and cause of action of the present dispute; applied incorrect test for res judicata; etc.</a:t>
                      </a:r>
                    </a:p>
                    <a:p>
                      <a:pPr marL="176213" indent="0">
                        <a:buFont typeface="Wingdings" panose="05000000000000000000" pitchFamily="2" charset="2"/>
                        <a:buNone/>
                      </a:pPr>
                      <a:endParaRPr lang="en-US" sz="1200" u="none" baseline="0" dirty="0" smtClean="0"/>
                    </a:p>
                    <a:p>
                      <a:pPr marL="176213" indent="0">
                        <a:buFont typeface="Wingdings" panose="05000000000000000000" pitchFamily="2" charset="2"/>
                        <a:buNone/>
                      </a:pPr>
                      <a:endParaRPr lang="en-US" sz="1200" u="none" baseline="0" dirty="0" smtClean="0"/>
                    </a:p>
                    <a:p>
                      <a:pPr marL="176213" indent="0">
                        <a:buFont typeface="Wingdings" panose="05000000000000000000" pitchFamily="2" charset="2"/>
                        <a:buNone/>
                      </a:pPr>
                      <a:endParaRPr lang="en-US" sz="1200" u="none" baseline="0" dirty="0" smtClean="0"/>
                    </a:p>
                    <a:p>
                      <a:pPr marL="176213" indent="0">
                        <a:buFont typeface="Wingdings" panose="05000000000000000000" pitchFamily="2" charset="2"/>
                        <a:buNone/>
                      </a:pPr>
                      <a:endParaRPr lang="en-US" sz="1200" u="none" baseline="0" dirty="0" smtClean="0"/>
                    </a:p>
                    <a:p>
                      <a:pPr marL="176213" indent="-176213">
                        <a:buFont typeface="Arial" panose="020B0604020202020204" pitchFamily="34" charset="0"/>
                        <a:buChar char="•"/>
                      </a:pPr>
                      <a:r>
                        <a:rPr lang="en-US" sz="1200" u="none" baseline="0" dirty="0" err="1" smtClean="0"/>
                        <a:t>Mr</a:t>
                      </a:r>
                      <a:r>
                        <a:rPr lang="en-US" sz="1200" u="none" baseline="0" dirty="0" smtClean="0"/>
                        <a:t> </a:t>
                      </a:r>
                      <a:r>
                        <a:rPr lang="en-US" sz="1200" u="none" baseline="0" dirty="0" err="1" smtClean="0"/>
                        <a:t>Maqavana</a:t>
                      </a:r>
                      <a:r>
                        <a:rPr lang="en-US" sz="1200" u="none" baseline="0" dirty="0" smtClean="0"/>
                        <a:t> alleges in his papers to this Committee that:</a:t>
                      </a:r>
                    </a:p>
                    <a:p>
                      <a:pPr marL="176213" indent="0">
                        <a:buFont typeface="Arial" panose="020B0604020202020204" pitchFamily="34" charset="0"/>
                        <a:buNone/>
                      </a:pPr>
                      <a:r>
                        <a:rPr lang="en-US" sz="1200" u="none" baseline="0" dirty="0" smtClean="0"/>
                        <a:t> “This culminated in unsuccessful litigation up to and including the Constitutional Court of South Africa.”</a:t>
                      </a:r>
                    </a:p>
                    <a:p>
                      <a:pPr marL="347663" indent="-171450">
                        <a:buFont typeface="Arial" panose="020B0604020202020204" pitchFamily="34" charset="0"/>
                        <a:buChar char="•"/>
                      </a:pPr>
                      <a:endParaRPr lang="en-ZA" sz="1200" b="1" u="none"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200" u="none" dirty="0" err="1" smtClean="0"/>
                        <a:t>Labour</a:t>
                      </a:r>
                      <a:r>
                        <a:rPr lang="en-US" sz="1200" u="none" dirty="0" smtClean="0"/>
                        <a:t> Court (LC) review process of CCMA award</a:t>
                      </a:r>
                      <a:r>
                        <a:rPr lang="en-US" sz="1200" u="none" baseline="0" dirty="0" smtClean="0"/>
                        <a:t> on res judicata:</a:t>
                      </a:r>
                    </a:p>
                    <a:p>
                      <a:pPr marL="461963" indent="-285750">
                        <a:buFont typeface="Wingdings" panose="05000000000000000000" pitchFamily="2" charset="2"/>
                        <a:buChar char="ü"/>
                      </a:pPr>
                      <a:r>
                        <a:rPr lang="en-US" sz="1200" u="none" dirty="0" smtClean="0"/>
                        <a:t>LC ruled on 3 April 2019 that</a:t>
                      </a:r>
                      <a:r>
                        <a:rPr lang="en-US" sz="1200" u="none" baseline="0" dirty="0" smtClean="0"/>
                        <a:t> the application for review was dismissed on the basis that:</a:t>
                      </a:r>
                    </a:p>
                    <a:p>
                      <a:pPr marL="176213" indent="0">
                        <a:buFont typeface="Wingdings" panose="05000000000000000000" pitchFamily="2" charset="2"/>
                        <a:buNone/>
                      </a:pPr>
                      <a:endParaRPr lang="en-US" sz="1200" u="none" baseline="0" dirty="0" smtClean="0"/>
                    </a:p>
                    <a:p>
                      <a:pPr marL="536575" indent="-176213">
                        <a:buFont typeface="Courier New" panose="02070309020205020404" pitchFamily="49" charset="0"/>
                        <a:buChar char="o"/>
                      </a:pPr>
                      <a:r>
                        <a:rPr lang="en-US" sz="1200" u="none" baseline="0" dirty="0" smtClean="0"/>
                        <a:t>A legal right that </a:t>
                      </a:r>
                      <a:r>
                        <a:rPr lang="en-US" sz="1200" u="none" baseline="0" dirty="0" err="1" smtClean="0"/>
                        <a:t>Maqavana</a:t>
                      </a:r>
                      <a:r>
                        <a:rPr lang="en-US" sz="1200" u="none" baseline="0" dirty="0" smtClean="0"/>
                        <a:t> has is that of not being unfairly discriminated against. Listed grounds such as race or any arbitrary ground are enablers of unfairness and not a separate and distinct cause of action, as such the 2</a:t>
                      </a:r>
                      <a:r>
                        <a:rPr lang="en-US" sz="1200" u="none" baseline="30000" dirty="0" smtClean="0"/>
                        <a:t>nd</a:t>
                      </a:r>
                      <a:r>
                        <a:rPr lang="en-US" sz="1200" u="none" baseline="0" dirty="0" smtClean="0"/>
                        <a:t> dispute is the same as the 1</a:t>
                      </a:r>
                      <a:r>
                        <a:rPr lang="en-US" sz="1200" u="none" baseline="30000" dirty="0" smtClean="0"/>
                        <a:t>st</a:t>
                      </a:r>
                      <a:r>
                        <a:rPr lang="en-US" sz="1200" u="none" baseline="0" dirty="0" smtClean="0"/>
                        <a:t> one; and</a:t>
                      </a:r>
                    </a:p>
                    <a:p>
                      <a:pPr marL="536575" indent="-176213">
                        <a:buFont typeface="Courier New" panose="02070309020205020404" pitchFamily="49" charset="0"/>
                        <a:buChar char="o"/>
                      </a:pPr>
                      <a:r>
                        <a:rPr lang="en-US" sz="1200" u="none" baseline="0" dirty="0" smtClean="0"/>
                        <a:t>the ruling that the CCMA lacked jurisdiction is correct and is being upheld by this Court.</a:t>
                      </a:r>
                    </a:p>
                    <a:p>
                      <a:pPr marL="360362" indent="0">
                        <a:buFont typeface="Courier New" panose="02070309020205020404" pitchFamily="49" charset="0"/>
                        <a:buNone/>
                      </a:pPr>
                      <a:endParaRPr lang="en-US" sz="1200" u="none" baseline="0" dirty="0" smtClean="0"/>
                    </a:p>
                    <a:p>
                      <a:pPr marL="268288" indent="-268288">
                        <a:buFont typeface="Arial" panose="020B0604020202020204" pitchFamily="34" charset="0"/>
                        <a:buChar char="•"/>
                      </a:pPr>
                      <a:r>
                        <a:rPr lang="en-US" sz="1200" u="none" baseline="0" dirty="0" smtClean="0"/>
                        <a:t>No </a:t>
                      </a:r>
                      <a:r>
                        <a:rPr lang="en-US" sz="1200" u="none" baseline="0" dirty="0" err="1" smtClean="0"/>
                        <a:t>Labour</a:t>
                      </a:r>
                      <a:r>
                        <a:rPr lang="en-US" sz="1200" u="none" baseline="0" dirty="0" smtClean="0"/>
                        <a:t> Appeal Court or the Constitutional Court     judgements on this matter were found.</a:t>
                      </a:r>
                    </a:p>
                    <a:p>
                      <a:pPr marL="176213" indent="0">
                        <a:buFont typeface="Wingdings" panose="05000000000000000000" pitchFamily="2" charset="2"/>
                        <a:buNone/>
                      </a:pPr>
                      <a:endParaRPr lang="en-ZA" sz="1200" b="0" u="non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724383002"/>
                  </a:ext>
                </a:extLst>
              </a:tr>
            </a:tbl>
          </a:graphicData>
        </a:graphic>
      </p:graphicFrame>
    </p:spTree>
    <p:extLst>
      <p:ext uri="{BB962C8B-B14F-4D97-AF65-F5344CB8AC3E}">
        <p14:creationId xmlns:p14="http://schemas.microsoft.com/office/powerpoint/2010/main" xmlns="" val="1291753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0100D3A-0914-A94F-9524-1BC8AE69B091}"/>
              </a:ext>
            </a:extLst>
          </p:cNvPr>
          <p:cNvSpPr txBox="1">
            <a:spLocks/>
          </p:cNvSpPr>
          <p:nvPr/>
        </p:nvSpPr>
        <p:spPr bwMode="auto">
          <a:xfrm>
            <a:off x="5187950" y="6332538"/>
            <a:ext cx="338296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sp>
        <p:nvSpPr>
          <p:cNvPr id="7" name="Title 1">
            <a:extLst>
              <a:ext uri="{FF2B5EF4-FFF2-40B4-BE49-F238E27FC236}">
                <a16:creationId xmlns:a16="http://schemas.microsoft.com/office/drawing/2014/main" xmlns="" id="{ABB303C0-2E2B-C940-910A-4EA05E5035E9}"/>
              </a:ext>
            </a:extLst>
          </p:cNvPr>
          <p:cNvSpPr>
            <a:spLocks noGrp="1"/>
          </p:cNvSpPr>
          <p:nvPr>
            <p:ph type="title"/>
          </p:nvPr>
        </p:nvSpPr>
        <p:spPr>
          <a:xfrm>
            <a:off x="94593" y="36087"/>
            <a:ext cx="5643477" cy="989901"/>
          </a:xfrm>
        </p:spPr>
        <p:txBody>
          <a:bodyPr>
            <a:noAutofit/>
          </a:bodyPr>
          <a:lstStyle/>
          <a:p>
            <a:pPr algn="ctr"/>
            <a:r>
              <a:rPr lang="en-ZA" sz="2000" b="1" dirty="0">
                <a:latin typeface="Arial" panose="020B0604020202020204" pitchFamily="34" charset="0"/>
                <a:cs typeface="Arial" panose="020B0604020202020204" pitchFamily="34" charset="0"/>
              </a:rPr>
              <a:t>DEL’s responses to Mr </a:t>
            </a:r>
            <a:r>
              <a:rPr lang="en-ZA" sz="2000" b="1" dirty="0" err="1">
                <a:latin typeface="Arial" panose="020B0604020202020204" pitchFamily="34" charset="0"/>
                <a:cs typeface="Arial" panose="020B0604020202020204" pitchFamily="34" charset="0"/>
              </a:rPr>
              <a:t>Maqavana’s</a:t>
            </a:r>
            <a:r>
              <a:rPr lang="en-ZA" sz="2000" b="1" dirty="0">
                <a:latin typeface="Arial" panose="020B0604020202020204" pitchFamily="34" charset="0"/>
                <a:cs typeface="Arial" panose="020B0604020202020204" pitchFamily="34" charset="0"/>
              </a:rPr>
              <a:t> </a:t>
            </a:r>
            <a:r>
              <a:rPr lang="en-ZA" sz="2000" b="1" dirty="0" smtClean="0">
                <a:latin typeface="Arial" panose="020B0604020202020204" pitchFamily="34" charset="0"/>
                <a:cs typeface="Arial" panose="020B0604020202020204" pitchFamily="34" charset="0"/>
              </a:rPr>
              <a:t>proposals to dismantling Pay discrimination</a:t>
            </a:r>
            <a:br>
              <a:rPr lang="en-ZA" sz="2000" b="1" dirty="0" smtClean="0">
                <a:latin typeface="Arial" panose="020B0604020202020204" pitchFamily="34" charset="0"/>
                <a:cs typeface="Arial" panose="020B0604020202020204" pitchFamily="34" charset="0"/>
              </a:rPr>
            </a:br>
            <a:endParaRPr lang="en-US" altLang="en-US" sz="20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 name="Title 1">
            <a:extLst>
              <a:ext uri="{FF2B5EF4-FFF2-40B4-BE49-F238E27FC236}">
                <a16:creationId xmlns:a16="http://schemas.microsoft.com/office/drawing/2014/main" xmlns="" id="{A4EB405B-B213-3A48-8B33-9656C4691292}"/>
              </a:ext>
            </a:extLst>
          </p:cNvPr>
          <p:cNvSpPr txBox="1">
            <a:spLocks/>
          </p:cNvSpPr>
          <p:nvPr/>
        </p:nvSpPr>
        <p:spPr bwMode="auto">
          <a:xfrm>
            <a:off x="884238" y="1594972"/>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200" b="1" dirty="0">
              <a:solidFill>
                <a:srgbClr val="595959"/>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9D8C7280-D29F-A74B-A9A7-5906C6DAD3C2}" type="slidenum">
              <a:rPr lang="en-US" smtClean="0"/>
              <a:pPr/>
              <a:t>5</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33039954"/>
              </p:ext>
            </p:extLst>
          </p:nvPr>
        </p:nvGraphicFramePr>
        <p:xfrm>
          <a:off x="-2" y="822058"/>
          <a:ext cx="9144002" cy="6035942"/>
        </p:xfrm>
        <a:graphic>
          <a:graphicData uri="http://schemas.openxmlformats.org/drawingml/2006/table">
            <a:tbl>
              <a:tblPr firstRow="1" bandRow="1">
                <a:tableStyleId>{93296810-A885-4BE3-A3E7-6D5BEEA58F35}</a:tableStyleId>
              </a:tblPr>
              <a:tblGrid>
                <a:gridCol w="4572001">
                  <a:extLst>
                    <a:ext uri="{9D8B030D-6E8A-4147-A177-3AD203B41FA5}">
                      <a16:colId xmlns:a16="http://schemas.microsoft.com/office/drawing/2014/main" xmlns="" val="1818144657"/>
                    </a:ext>
                  </a:extLst>
                </a:gridCol>
                <a:gridCol w="4572001">
                  <a:extLst>
                    <a:ext uri="{9D8B030D-6E8A-4147-A177-3AD203B41FA5}">
                      <a16:colId xmlns:a16="http://schemas.microsoft.com/office/drawing/2014/main" xmlns="" val="1340577752"/>
                    </a:ext>
                  </a:extLst>
                </a:gridCol>
              </a:tblGrid>
              <a:tr h="528923">
                <a:tc>
                  <a:txBody>
                    <a:bodyPr/>
                    <a:lstStyle/>
                    <a:p>
                      <a:pPr algn="ctr"/>
                      <a:r>
                        <a:rPr lang="en-ZA" sz="1400" dirty="0" smtClean="0"/>
                        <a:t>Mr </a:t>
                      </a:r>
                      <a:r>
                        <a:rPr lang="en-ZA" sz="1400" dirty="0" err="1" smtClean="0"/>
                        <a:t>Maqavana’s</a:t>
                      </a:r>
                      <a:r>
                        <a:rPr lang="en-ZA" sz="1400" dirty="0" smtClean="0"/>
                        <a:t> proposals to dismantling Pay discrimination</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DEL’s response</a:t>
                      </a:r>
                      <a:endParaRPr lang="en-ZA" sz="14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959176191"/>
                  </a:ext>
                </a:extLst>
              </a:tr>
              <a:tr h="5507019">
                <a:tc>
                  <a:txBody>
                    <a:bodyPr/>
                    <a:lstStyle/>
                    <a:p>
                      <a:pPr marL="285750" indent="-285750">
                        <a:buFont typeface="Arial" panose="020B0604020202020204" pitchFamily="34" charset="0"/>
                        <a:buChar char="•"/>
                      </a:pPr>
                      <a:r>
                        <a:rPr lang="en-US" sz="1200" dirty="0" smtClean="0"/>
                        <a:t>“Informed by my own experience of this unfair pay practice; I have decided to launch a bill requesting Parliament to enact a law</a:t>
                      </a:r>
                      <a:r>
                        <a:rPr lang="en-US" sz="1200" baseline="0" dirty="0" smtClean="0"/>
                        <a:t> prohibiting the employment practice and level the ‘paying’ field trough the promotion of pay transparency, and objective job evaluation.”</a:t>
                      </a:r>
                    </a:p>
                    <a:p>
                      <a:pPr marL="0" indent="0">
                        <a:buFont typeface="Arial" panose="020B0604020202020204" pitchFamily="34" charset="0"/>
                        <a:buNone/>
                      </a:pPr>
                      <a:endParaRPr lang="en-US" sz="1200" baseline="0" dirty="0" smtClean="0"/>
                    </a:p>
                    <a:p>
                      <a:pPr marL="285750" indent="-285750">
                        <a:buFont typeface="Arial" panose="020B0604020202020204" pitchFamily="34" charset="0"/>
                        <a:buChar char="•"/>
                      </a:pPr>
                      <a:r>
                        <a:rPr lang="en-US" sz="1200" baseline="0" dirty="0" smtClean="0"/>
                        <a:t>“The employment practice of requesting past pay slips prior to making an offer of employment perpetuates the race and gender pay gap.  Past pay slips have become the “new </a:t>
                      </a:r>
                      <a:r>
                        <a:rPr lang="en-US" sz="1200" baseline="0" dirty="0" err="1" smtClean="0"/>
                        <a:t>dompas</a:t>
                      </a:r>
                      <a:r>
                        <a:rPr lang="en-US" sz="1200" baseline="0" dirty="0" smtClean="0"/>
                        <a:t>” and are used by unscrupulous employers to exploit or “low-ball” black people and black women who continue to be affected by the legacy of apartheid…”</a:t>
                      </a:r>
                    </a:p>
                    <a:p>
                      <a:pPr marL="0" indent="0">
                        <a:buFont typeface="Arial" panose="020B0604020202020204" pitchFamily="34" charset="0"/>
                        <a:buNone/>
                      </a:pPr>
                      <a:endParaRPr lang="en-US" sz="1200" baseline="0" dirty="0" smtClean="0"/>
                    </a:p>
                    <a:p>
                      <a:pPr marL="285750" indent="-285750">
                        <a:buFont typeface="Arial" panose="020B0604020202020204" pitchFamily="34" charset="0"/>
                        <a:buChar char="•"/>
                      </a:pPr>
                      <a:r>
                        <a:rPr lang="en-US" sz="1200" baseline="0" dirty="0" smtClean="0"/>
                        <a:t>“To address this systemic inequality perpetuated by this employment practice, jurisdictions in the United States have passed “salary history bans” prohibiting employers from making enquiries into applicants’ salary history  during the hiring process and further require that salaries be published in job ads.”</a:t>
                      </a:r>
                    </a:p>
                    <a:p>
                      <a:pPr marL="0" indent="0">
                        <a:buFont typeface="Arial" panose="020B0604020202020204" pitchFamily="34" charset="0"/>
                        <a:buNone/>
                      </a:pPr>
                      <a:endParaRPr lang="en-US" sz="1200" baseline="0" dirty="0" smtClean="0"/>
                    </a:p>
                    <a:p>
                      <a:pPr marL="285750" indent="-285750">
                        <a:buFont typeface="Arial" panose="020B0604020202020204" pitchFamily="34" charset="0"/>
                        <a:buChar char="•"/>
                      </a:pPr>
                      <a:r>
                        <a:rPr lang="en-US" sz="1200" baseline="0" dirty="0" smtClean="0"/>
                        <a:t>“It is my prayerful that Parliament of South Africa may equally pass such a prohibition and promotion of pay transparency.  This would be key to dismantling systemic pay discrimination.”</a:t>
                      </a:r>
                      <a:endParaRPr lang="en-ZA" sz="12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200" dirty="0" smtClean="0"/>
                        <a:t>It is important to highlight that</a:t>
                      </a:r>
                      <a:r>
                        <a:rPr lang="en-US" sz="1200" baseline="0" dirty="0" smtClean="0"/>
                        <a:t> the EEA as amended in 2013, includes specific provisions on the elimination of unfair discriminatory employment policies and practices in terms and conditions of employment, including pay (sections 6(4) and 6(5) read with EE Regulations, 2014 (i.e. regulations 3 to 7).  </a:t>
                      </a:r>
                    </a:p>
                    <a:p>
                      <a:pPr marL="0" indent="0">
                        <a:buFont typeface="Arial" panose="020B0604020202020204" pitchFamily="34" charset="0"/>
                        <a:buNone/>
                      </a:pPr>
                      <a:endParaRPr lang="en-US" sz="1200" baseline="0" dirty="0" smtClean="0"/>
                    </a:p>
                    <a:p>
                      <a:pPr marL="285750" indent="-285750">
                        <a:buFont typeface="Arial" panose="020B0604020202020204" pitchFamily="34" charset="0"/>
                        <a:buChar char="•"/>
                      </a:pPr>
                      <a:r>
                        <a:rPr lang="en-US" sz="1200" baseline="0" dirty="0" smtClean="0"/>
                        <a:t>In addition, Code of Good Practice on Equal Pay/ Remuneration for work of equal value, June 2015 which provide practical guidelines and best practice to employers and employees on how to implement the principle of equal pay, encourage employers to utilize </a:t>
                      </a:r>
                      <a:r>
                        <a:rPr lang="en-US" sz="1200" u="sng" baseline="0" dirty="0" smtClean="0"/>
                        <a:t>a job evaluation and/ or grading system that is fair and transparent </a:t>
                      </a:r>
                      <a:r>
                        <a:rPr lang="en-US" sz="1200" baseline="0" dirty="0" smtClean="0"/>
                        <a:t>and does not have the effect of discriminating unfairly on any listed or arbitrary ground (i.e. paragraph 8.1.4 of the Code).</a:t>
                      </a:r>
                    </a:p>
                    <a:p>
                      <a:pPr marL="0" indent="0">
                        <a:buFont typeface="Arial" panose="020B0604020202020204" pitchFamily="34" charset="0"/>
                        <a:buNone/>
                      </a:pPr>
                      <a:endParaRPr lang="en-US" sz="1200" baseline="0" dirty="0" smtClean="0"/>
                    </a:p>
                    <a:p>
                      <a:pPr marL="285750" indent="-285750">
                        <a:buFont typeface="Arial" panose="020B0604020202020204" pitchFamily="34" charset="0"/>
                        <a:buChar char="•"/>
                      </a:pPr>
                      <a:r>
                        <a:rPr lang="en-US" sz="1200" baseline="0" dirty="0" smtClean="0"/>
                        <a:t>Section 5 of the EEA is also explicit that employers have a legal obligation to take steps to promote equal opportunities by eliminating unfair discrimination in their workplace.  This includes ensuring that pay/ remuneration policies and practices are applied consistently without unfair discrimination on the basis of any one or a combination of the listed or on any other arbitrary grounds. </a:t>
                      </a:r>
                    </a:p>
                    <a:p>
                      <a:pPr marL="0" indent="0">
                        <a:buFont typeface="Arial" panose="020B0604020202020204" pitchFamily="34" charset="0"/>
                        <a:buNone/>
                      </a:pPr>
                      <a:endParaRPr lang="en-US" sz="1200" baseline="0" dirty="0" smtClean="0"/>
                    </a:p>
                    <a:p>
                      <a:pPr marL="285750" indent="-285750">
                        <a:buFont typeface="Arial" panose="020B0604020202020204" pitchFamily="34" charset="0"/>
                        <a:buChar char="•"/>
                      </a:pPr>
                      <a:r>
                        <a:rPr lang="en-US" sz="1200" baseline="0" dirty="0" smtClean="0"/>
                        <a:t>In light of the above, if employers are using ‘past salary slips/ salary history’ to perpetuate unfair pay discrimination contradictory to the existing equal pay laws – the legal recourse provided must be followed to address non- compliance. </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420314711"/>
                  </a:ext>
                </a:extLst>
              </a:tr>
            </a:tbl>
          </a:graphicData>
        </a:graphic>
      </p:graphicFrame>
    </p:spTree>
    <p:extLst>
      <p:ext uri="{BB962C8B-B14F-4D97-AF65-F5344CB8AC3E}">
        <p14:creationId xmlns:p14="http://schemas.microsoft.com/office/powerpoint/2010/main" xmlns="" val="4251707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338" y="0"/>
            <a:ext cx="7608814" cy="931180"/>
          </a:xfrm>
        </p:spPr>
        <p:txBody>
          <a:bodyPr>
            <a:noAutofit/>
          </a:bodyPr>
          <a:lstStyle/>
          <a:p>
            <a:pPr algn="ctr"/>
            <a:r>
              <a:rPr lang="en-US" sz="2400" b="1" dirty="0" smtClean="0">
                <a:latin typeface="Arial" panose="020B0604020202020204" pitchFamily="34" charset="0"/>
                <a:cs typeface="Arial" panose="020B0604020202020204" pitchFamily="34" charset="0"/>
              </a:rPr>
              <a:t>Legal framework on Equal Pay</a:t>
            </a:r>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International obligations (ILO Convention 100)</a:t>
            </a:r>
            <a:endParaRPr lang="en-ZA"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6895" y="1291905"/>
            <a:ext cx="7978455" cy="4077049"/>
          </a:xfrm>
        </p:spPr>
        <p:txBody>
          <a:bodyPr>
            <a:normAutofit fontScale="85000" lnSpcReduction="20000"/>
          </a:bodyPr>
          <a:lstStyle/>
          <a:p>
            <a:pPr marL="0" indent="0">
              <a:buNone/>
            </a:pPr>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SA ratified the ILO Convention 100 (Equal Remuneration Convention, 1951) in 2000.</a:t>
            </a:r>
          </a:p>
          <a:p>
            <a:pPr marL="0" indent="0">
              <a:buNone/>
            </a:pPr>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Ratifying member states have a legal obligation to give effect to the </a:t>
            </a:r>
          </a:p>
          <a:p>
            <a:pPr marL="0" indent="0">
              <a:buNone/>
            </a:pP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principle of equal pay for work of equal value in their national laws.</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ILO Committee of Experts expressed </a:t>
            </a:r>
            <a:r>
              <a:rPr lang="en-US" sz="1800" smtClean="0">
                <a:latin typeface="Arial" panose="020B0604020202020204" pitchFamily="34" charset="0"/>
                <a:cs typeface="Arial" panose="020B0604020202020204" pitchFamily="34" charset="0"/>
              </a:rPr>
              <a:t>dissatisfaction that the </a:t>
            </a:r>
            <a:endParaRPr lang="en-US" sz="1800" dirty="0" smtClean="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    SA laws did not adequately cover equal pay principle.</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In order to comply with the international obligation, </a:t>
            </a:r>
          </a:p>
          <a:p>
            <a:pPr marL="0" indent="0">
              <a:buNone/>
            </a:pP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SA reviewed and amended the EEA in 2013 </a:t>
            </a:r>
          </a:p>
          <a:p>
            <a:pPr marL="0" indent="0">
              <a:buNone/>
            </a:pP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to include specific provisions on equal pay.</a:t>
            </a:r>
          </a:p>
          <a:p>
            <a:pPr marL="0" indent="0">
              <a:buNone/>
            </a:pPr>
            <a:endParaRPr lang="en-US" sz="1800" dirty="0" smtClean="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  </a:t>
            </a:r>
            <a:endParaRPr lang="en-ZA"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D8C7280-D29F-A74B-A9A7-5906C6DAD3C2}" type="slidenum">
              <a:rPr lang="en-US" smtClean="0"/>
              <a:pPr/>
              <a:t>6</a:t>
            </a:fld>
            <a:endParaRPr lang="en-US" dirty="0"/>
          </a:p>
        </p:txBody>
      </p:sp>
    </p:spTree>
    <p:extLst>
      <p:ext uri="{BB962C8B-B14F-4D97-AF65-F5344CB8AC3E}">
        <p14:creationId xmlns:p14="http://schemas.microsoft.com/office/powerpoint/2010/main" xmlns="" val="1752883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0100D3A-0914-A94F-9524-1BC8AE69B091}"/>
              </a:ext>
            </a:extLst>
          </p:cNvPr>
          <p:cNvSpPr txBox="1">
            <a:spLocks/>
          </p:cNvSpPr>
          <p:nvPr/>
        </p:nvSpPr>
        <p:spPr bwMode="auto">
          <a:xfrm>
            <a:off x="5187950" y="6332538"/>
            <a:ext cx="338296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sp>
        <p:nvSpPr>
          <p:cNvPr id="7" name="Title 1">
            <a:extLst>
              <a:ext uri="{FF2B5EF4-FFF2-40B4-BE49-F238E27FC236}">
                <a16:creationId xmlns:a16="http://schemas.microsoft.com/office/drawing/2014/main" xmlns="" id="{ABB303C0-2E2B-C940-910A-4EA05E5035E9}"/>
              </a:ext>
            </a:extLst>
          </p:cNvPr>
          <p:cNvSpPr>
            <a:spLocks noGrp="1"/>
          </p:cNvSpPr>
          <p:nvPr>
            <p:ph type="title"/>
          </p:nvPr>
        </p:nvSpPr>
        <p:spPr>
          <a:xfrm>
            <a:off x="94593" y="0"/>
            <a:ext cx="5895146" cy="1333851"/>
          </a:xfrm>
        </p:spPr>
        <p:txBody>
          <a:bodyPr>
            <a:noAutofit/>
          </a:bodyPr>
          <a:lstStyle/>
          <a:p>
            <a:pPr algn="ctr"/>
            <a:r>
              <a:rPr lang="en-US" altLang="en-US" sz="2400" b="1" dirty="0">
                <a:latin typeface="Arial" panose="020B0604020202020204" pitchFamily="34" charset="0"/>
                <a:ea typeface="ＭＳ Ｐゴシック" panose="020B0600070205080204" pitchFamily="34" charset="-128"/>
                <a:cs typeface="Arial" panose="020B0604020202020204" pitchFamily="34" charset="0"/>
              </a:rPr>
              <a:t>s</a:t>
            </a:r>
            <a:r>
              <a:rPr lang="en-US" altLang="en-US" sz="2400" b="1" dirty="0" smtClean="0">
                <a:latin typeface="Arial" panose="020B0604020202020204" pitchFamily="34" charset="0"/>
                <a:ea typeface="ＭＳ Ｐゴシック" panose="020B0600070205080204" pitchFamily="34" charset="-128"/>
                <a:cs typeface="Arial" panose="020B0604020202020204" pitchFamily="34" charset="0"/>
              </a:rPr>
              <a:t>9 of the Constitution</a:t>
            </a:r>
            <a:br>
              <a:rPr lang="en-US" altLang="en-US" sz="2400" b="1" dirty="0" smtClean="0">
                <a:latin typeface="Arial" panose="020B0604020202020204" pitchFamily="34" charset="0"/>
                <a:ea typeface="ＭＳ Ｐゴシック" panose="020B0600070205080204" pitchFamily="34" charset="-128"/>
                <a:cs typeface="Arial" panose="020B0604020202020204" pitchFamily="34" charset="0"/>
              </a:rPr>
            </a:br>
            <a:r>
              <a:rPr lang="en-US" altLang="en-US" sz="2400" b="1" dirty="0" smtClean="0">
                <a:latin typeface="Arial" panose="020B0604020202020204" pitchFamily="34" charset="0"/>
                <a:ea typeface="ＭＳ Ｐゴシック" panose="020B0600070205080204" pitchFamily="34" charset="-128"/>
                <a:cs typeface="Arial" panose="020B0604020202020204" pitchFamily="34" charset="0"/>
              </a:rPr>
              <a:t>Equality clause</a:t>
            </a:r>
            <a:endParaRPr lang="en-US" altLang="en-US" sz="24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 name="Title 1">
            <a:extLst>
              <a:ext uri="{FF2B5EF4-FFF2-40B4-BE49-F238E27FC236}">
                <a16:creationId xmlns:a16="http://schemas.microsoft.com/office/drawing/2014/main" xmlns="" id="{A4EB405B-B213-3A48-8B33-9656C4691292}"/>
              </a:ext>
            </a:extLst>
          </p:cNvPr>
          <p:cNvSpPr txBox="1">
            <a:spLocks/>
          </p:cNvSpPr>
          <p:nvPr/>
        </p:nvSpPr>
        <p:spPr bwMode="auto">
          <a:xfrm>
            <a:off x="884238" y="1544638"/>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200" b="1" dirty="0">
              <a:solidFill>
                <a:srgbClr val="595959"/>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9D8C7280-D29F-A74B-A9A7-5906C6DAD3C2}" type="slidenum">
              <a:rPr lang="en-US" smtClean="0"/>
              <a:pPr/>
              <a:t>7</a:t>
            </a:fld>
            <a:endParaRPr lang="en-US" dirty="0"/>
          </a:p>
        </p:txBody>
      </p:sp>
      <p:sp>
        <p:nvSpPr>
          <p:cNvPr id="3" name="Content Placeholder 2"/>
          <p:cNvSpPr>
            <a:spLocks noGrp="1"/>
          </p:cNvSpPr>
          <p:nvPr>
            <p:ph idx="1"/>
          </p:nvPr>
        </p:nvSpPr>
        <p:spPr>
          <a:xfrm>
            <a:off x="184558" y="1870745"/>
            <a:ext cx="8808439" cy="4850731"/>
          </a:xfrm>
        </p:spPr>
        <p:txBody>
          <a:bodyPr>
            <a:normAutofit/>
          </a:bodyPr>
          <a:lstStyle/>
          <a:p>
            <a:r>
              <a:rPr lang="en-US" sz="1800" b="1" dirty="0" smtClean="0">
                <a:latin typeface="Arial" panose="020B0604020202020204" pitchFamily="34" charset="0"/>
                <a:cs typeface="Arial" panose="020B0604020202020204" pitchFamily="34" charset="0"/>
              </a:rPr>
              <a:t>s 9(3) of the Constitution states that</a:t>
            </a:r>
            <a:r>
              <a:rPr lang="en-US" sz="1800" dirty="0" smtClean="0">
                <a:latin typeface="Arial" panose="020B0604020202020204" pitchFamily="34" charset="0"/>
                <a:cs typeface="Arial" panose="020B0604020202020204" pitchFamily="34" charset="0"/>
              </a:rPr>
              <a:t>:</a:t>
            </a:r>
          </a:p>
          <a:p>
            <a:pPr marL="360363" indent="0">
              <a:buNone/>
            </a:pPr>
            <a:r>
              <a:rPr lang="en-US" sz="1800" dirty="0" smtClean="0">
                <a:latin typeface="Arial" panose="020B0604020202020204" pitchFamily="34" charset="0"/>
                <a:cs typeface="Arial" panose="020B0604020202020204" pitchFamily="34" charset="0"/>
              </a:rPr>
              <a:t>“the sate may not </a:t>
            </a:r>
            <a:r>
              <a:rPr lang="en-US" sz="1800" dirty="0">
                <a:latin typeface="Arial" panose="020B0604020202020204" pitchFamily="34" charset="0"/>
                <a:cs typeface="Arial" panose="020B0604020202020204" pitchFamily="34" charset="0"/>
              </a:rPr>
              <a:t>unfairly discriminate directly or indirectly </a:t>
            </a:r>
            <a:r>
              <a:rPr lang="en-US" sz="1800" dirty="0" smtClean="0">
                <a:latin typeface="Arial" panose="020B0604020202020204" pitchFamily="34" charset="0"/>
                <a:cs typeface="Arial" panose="020B0604020202020204" pitchFamily="34" charset="0"/>
              </a:rPr>
              <a:t>against anyone on one or more grounds, including race, gender, sex, pregnancy, marital status, ethnic or social origin, colour, sexual orientation, age, disability, religion, conscience, belief, culture, language and birth.”</a:t>
            </a: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r>
              <a:rPr lang="en-US" sz="1800" b="1" dirty="0" smtClean="0">
                <a:latin typeface="Arial" panose="020B0604020202020204" pitchFamily="34" charset="0"/>
                <a:cs typeface="Arial" panose="020B0604020202020204" pitchFamily="34" charset="0"/>
              </a:rPr>
              <a:t>s 9(4) of the Constitution states that</a:t>
            </a:r>
            <a:r>
              <a:rPr lang="en-US" sz="1800" dirty="0" smtClean="0">
                <a:latin typeface="Arial" panose="020B0604020202020204" pitchFamily="34" charset="0"/>
                <a:cs typeface="Arial" panose="020B0604020202020204" pitchFamily="34" charset="0"/>
              </a:rPr>
              <a:t>:</a:t>
            </a:r>
          </a:p>
          <a:p>
            <a:pPr marL="360363" indent="0">
              <a:buNone/>
            </a:pPr>
            <a:r>
              <a:rPr lang="en-US" sz="1800" dirty="0" smtClean="0">
                <a:latin typeface="Arial" panose="020B0604020202020204" pitchFamily="34" charset="0"/>
                <a:cs typeface="Arial" panose="020B0604020202020204" pitchFamily="34" charset="0"/>
              </a:rPr>
              <a:t>“no person may unfairly discriminate directly or indirectly against anyone on one or more grounds in terms of subsection (3).  National legislation must be enacted to prevent or prohibit unfair discrimination.”</a:t>
            </a:r>
          </a:p>
          <a:p>
            <a:pPr marL="360363" indent="0">
              <a:buNone/>
            </a:pPr>
            <a:endParaRPr lang="en-US" sz="1800" dirty="0" smtClean="0">
              <a:latin typeface="Arial" panose="020B0604020202020204" pitchFamily="34" charset="0"/>
              <a:cs typeface="Arial" panose="020B0604020202020204" pitchFamily="34" charset="0"/>
            </a:endParaRPr>
          </a:p>
          <a:p>
            <a:pPr marL="360363" indent="-360363"/>
            <a:r>
              <a:rPr lang="en-US" sz="1800" dirty="0" smtClean="0">
                <a:latin typeface="Arial" panose="020B0604020202020204" pitchFamily="34" charset="0"/>
                <a:cs typeface="Arial" panose="020B0604020202020204" pitchFamily="34" charset="0"/>
              </a:rPr>
              <a:t>The obligation to eliminate unfair discrimination in respect of pay/ remuneration arises under </a:t>
            </a:r>
            <a:r>
              <a:rPr lang="en-US" sz="1800" b="1" dirty="0" smtClean="0">
                <a:latin typeface="Arial" panose="020B0604020202020204" pitchFamily="34" charset="0"/>
                <a:cs typeface="Arial" panose="020B0604020202020204" pitchFamily="34" charset="0"/>
              </a:rPr>
              <a:t>Chapter II of the EEA </a:t>
            </a:r>
            <a:r>
              <a:rPr lang="en-US" sz="1800" dirty="0" smtClean="0">
                <a:latin typeface="Arial" panose="020B0604020202020204" pitchFamily="34" charset="0"/>
                <a:cs typeface="Arial" panose="020B0604020202020204" pitchFamily="34" charset="0"/>
              </a:rPr>
              <a:t>–</a:t>
            </a:r>
          </a:p>
          <a:p>
            <a:pPr marL="720725" indent="-360363">
              <a:buFont typeface="Wingdings" panose="05000000000000000000" pitchFamily="2" charset="2"/>
              <a:buChar char="ü"/>
            </a:pPr>
            <a:r>
              <a:rPr lang="en-US" sz="1800" b="1" dirty="0" smtClean="0">
                <a:latin typeface="Arial" panose="020B0604020202020204" pitchFamily="34" charset="0"/>
                <a:cs typeface="Arial" panose="020B0604020202020204" pitchFamily="34" charset="0"/>
              </a:rPr>
              <a:t>S5 of the EEA </a:t>
            </a:r>
            <a:r>
              <a:rPr lang="en-US" sz="1800" dirty="0" smtClean="0">
                <a:latin typeface="Arial" panose="020B0604020202020204" pitchFamily="34" charset="0"/>
                <a:cs typeface="Arial" panose="020B0604020202020204" pitchFamily="34" charset="0"/>
              </a:rPr>
              <a:t>requires employers to take positive steps to eliminate unfair discrimination in their employment policies and practices in the workplace.</a:t>
            </a:r>
          </a:p>
        </p:txBody>
      </p:sp>
    </p:spTree>
    <p:extLst>
      <p:ext uri="{BB962C8B-B14F-4D97-AF65-F5344CB8AC3E}">
        <p14:creationId xmlns:p14="http://schemas.microsoft.com/office/powerpoint/2010/main" xmlns="" val="3297442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0100D3A-0914-A94F-9524-1BC8AE69B091}"/>
              </a:ext>
            </a:extLst>
          </p:cNvPr>
          <p:cNvSpPr txBox="1">
            <a:spLocks/>
          </p:cNvSpPr>
          <p:nvPr/>
        </p:nvSpPr>
        <p:spPr bwMode="auto">
          <a:xfrm>
            <a:off x="5187950" y="6332538"/>
            <a:ext cx="338296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sp>
        <p:nvSpPr>
          <p:cNvPr id="7" name="Title 1">
            <a:extLst>
              <a:ext uri="{FF2B5EF4-FFF2-40B4-BE49-F238E27FC236}">
                <a16:creationId xmlns:a16="http://schemas.microsoft.com/office/drawing/2014/main" xmlns="" id="{ABB303C0-2E2B-C940-910A-4EA05E5035E9}"/>
              </a:ext>
            </a:extLst>
          </p:cNvPr>
          <p:cNvSpPr>
            <a:spLocks noGrp="1"/>
          </p:cNvSpPr>
          <p:nvPr>
            <p:ph type="title"/>
          </p:nvPr>
        </p:nvSpPr>
        <p:spPr>
          <a:xfrm>
            <a:off x="94593" y="167778"/>
            <a:ext cx="5895146" cy="989903"/>
          </a:xfrm>
        </p:spPr>
        <p:txBody>
          <a:bodyPr>
            <a:noAutofit/>
          </a:bodyPr>
          <a:lstStyle/>
          <a:p>
            <a:pPr algn="ctr"/>
            <a:r>
              <a:rPr lang="en-ZA" sz="2400" b="1" dirty="0" smtClean="0">
                <a:latin typeface="Arial" panose="020B0604020202020204" pitchFamily="34" charset="0"/>
                <a:cs typeface="Arial" panose="020B0604020202020204" pitchFamily="34" charset="0"/>
              </a:rPr>
              <a:t>EEAA, 2013</a:t>
            </a:r>
            <a:br>
              <a:rPr lang="en-ZA" sz="2400" b="1" dirty="0" smtClean="0">
                <a:latin typeface="Arial" panose="020B0604020202020204" pitchFamily="34" charset="0"/>
                <a:cs typeface="Arial" panose="020B0604020202020204" pitchFamily="34" charset="0"/>
              </a:rPr>
            </a:br>
            <a:r>
              <a:rPr lang="en-ZA" sz="2400" b="1" dirty="0" smtClean="0">
                <a:latin typeface="Arial" panose="020B0604020202020204" pitchFamily="34" charset="0"/>
                <a:cs typeface="Arial" panose="020B0604020202020204" pitchFamily="34" charset="0"/>
              </a:rPr>
              <a:t>ss 6(1), 6(4) &amp; 6(5) </a:t>
            </a:r>
            <a:endParaRPr lang="en-US" altLang="en-US" sz="24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 name="Title 1">
            <a:extLst>
              <a:ext uri="{FF2B5EF4-FFF2-40B4-BE49-F238E27FC236}">
                <a16:creationId xmlns:a16="http://schemas.microsoft.com/office/drawing/2014/main" xmlns="" id="{A4EB405B-B213-3A48-8B33-9656C4691292}"/>
              </a:ext>
            </a:extLst>
          </p:cNvPr>
          <p:cNvSpPr txBox="1">
            <a:spLocks/>
          </p:cNvSpPr>
          <p:nvPr/>
        </p:nvSpPr>
        <p:spPr bwMode="auto">
          <a:xfrm>
            <a:off x="884238" y="1594972"/>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200" b="1" dirty="0">
              <a:solidFill>
                <a:srgbClr val="595959"/>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9D8C7280-D29F-A74B-A9A7-5906C6DAD3C2}" type="slidenum">
              <a:rPr lang="en-US" smtClean="0"/>
              <a:pPr/>
              <a:t>8</a:t>
            </a:fld>
            <a:endParaRPr lang="en-US" dirty="0"/>
          </a:p>
        </p:txBody>
      </p:sp>
      <p:sp>
        <p:nvSpPr>
          <p:cNvPr id="3" name="Content Placeholder 2"/>
          <p:cNvSpPr>
            <a:spLocks noGrp="1"/>
          </p:cNvSpPr>
          <p:nvPr>
            <p:ph idx="1"/>
          </p:nvPr>
        </p:nvSpPr>
        <p:spPr>
          <a:xfrm>
            <a:off x="0" y="1870745"/>
            <a:ext cx="8951053" cy="4987255"/>
          </a:xfrm>
        </p:spPr>
        <p:txBody>
          <a:bodyPr>
            <a:normAutofit/>
          </a:bodyPr>
          <a:lstStyle/>
          <a:p>
            <a:pPr lvl="0"/>
            <a:r>
              <a:rPr lang="en-GB" sz="2000" b="1" dirty="0" smtClean="0">
                <a:latin typeface="Arial" panose="020B0604020202020204" pitchFamily="34" charset="0"/>
                <a:cs typeface="Arial" panose="020B0604020202020204" pitchFamily="34" charset="0"/>
              </a:rPr>
              <a:t>s 6(1</a:t>
            </a:r>
            <a:r>
              <a:rPr lang="en-GB" sz="2000" b="1" dirty="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“No </a:t>
            </a:r>
            <a:r>
              <a:rPr lang="en-GB" sz="2000" dirty="0">
                <a:latin typeface="Arial" panose="020B0604020202020204" pitchFamily="34" charset="0"/>
                <a:cs typeface="Arial" panose="020B0604020202020204" pitchFamily="34" charset="0"/>
              </a:rPr>
              <a:t>person may unfairly discriminate, directly or indirectly, against an employee in any employment policy or practice, on one or more grounds including </a:t>
            </a:r>
            <a:r>
              <a:rPr lang="en-ZA" sz="2000" dirty="0">
                <a:latin typeface="Arial" panose="020B0604020202020204" pitchFamily="34" charset="0"/>
                <a:cs typeface="Arial" panose="020B0604020202020204" pitchFamily="34" charset="0"/>
              </a:rPr>
              <a:t>race, gender, sex, pregnancy, marital status, family responsibility, ethnic or social origin, colour, sexual orientation, age, disability, religion, HIV status, conscience, belief, political opinion, culture, language, birth or on any other </a:t>
            </a:r>
            <a:r>
              <a:rPr lang="en-ZA" sz="2000" b="1" dirty="0">
                <a:latin typeface="Arial" panose="020B0604020202020204" pitchFamily="34" charset="0"/>
                <a:cs typeface="Arial" panose="020B0604020202020204" pitchFamily="34" charset="0"/>
              </a:rPr>
              <a:t>arbitrary </a:t>
            </a:r>
            <a:r>
              <a:rPr lang="en-ZA" sz="2000" b="1" dirty="0" smtClean="0">
                <a:latin typeface="Arial" panose="020B0604020202020204" pitchFamily="34" charset="0"/>
                <a:cs typeface="Arial" panose="020B0604020202020204" pitchFamily="34" charset="0"/>
              </a:rPr>
              <a:t>ground</a:t>
            </a:r>
            <a:r>
              <a:rPr lang="en-ZA" sz="2000" dirty="0" smtClean="0">
                <a:latin typeface="Arial" panose="020B0604020202020204" pitchFamily="34" charset="0"/>
                <a:cs typeface="Arial" panose="020B0604020202020204" pitchFamily="34" charset="0"/>
              </a:rPr>
              <a:t>.” </a:t>
            </a:r>
            <a:endParaRPr lang="en-ZA" sz="2000" dirty="0">
              <a:latin typeface="Arial" panose="020B0604020202020204" pitchFamily="34"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a:p>
            <a:r>
              <a:rPr lang="en-ZA" sz="2000" b="1" dirty="0" smtClean="0">
                <a:latin typeface="Arial" panose="020B0604020202020204" pitchFamily="34" charset="0"/>
                <a:cs typeface="Arial" panose="020B0604020202020204" pitchFamily="34" charset="0"/>
              </a:rPr>
              <a:t>s 6(4</a:t>
            </a:r>
            <a:r>
              <a:rPr lang="en-ZA" sz="2000" b="1" dirty="0">
                <a:latin typeface="Arial" panose="020B0604020202020204" pitchFamily="34" charset="0"/>
                <a:cs typeface="Arial" panose="020B0604020202020204" pitchFamily="34" charset="0"/>
              </a:rPr>
              <a:t>)</a:t>
            </a:r>
            <a:r>
              <a:rPr lang="en-ZA" sz="2000" dirty="0">
                <a:latin typeface="Arial" panose="020B0604020202020204" pitchFamily="34" charset="0"/>
                <a:cs typeface="Arial" panose="020B0604020202020204" pitchFamily="34" charset="0"/>
              </a:rPr>
              <a:t>	</a:t>
            </a:r>
            <a:r>
              <a:rPr lang="en-ZA" sz="2000" dirty="0" smtClean="0">
                <a:latin typeface="Arial" panose="020B0604020202020204" pitchFamily="34" charset="0"/>
                <a:cs typeface="Arial" panose="020B0604020202020204" pitchFamily="34" charset="0"/>
              </a:rPr>
              <a:t>“A </a:t>
            </a:r>
            <a:r>
              <a:rPr lang="en-ZA" sz="2000" dirty="0">
                <a:latin typeface="Arial" panose="020B0604020202020204" pitchFamily="34" charset="0"/>
                <a:cs typeface="Arial" panose="020B0604020202020204" pitchFamily="34" charset="0"/>
              </a:rPr>
              <a:t>difference in terms and conditions of employment between employees of the </a:t>
            </a:r>
            <a:r>
              <a:rPr lang="en-ZA" sz="2000" b="1" dirty="0">
                <a:latin typeface="Arial" panose="020B0604020202020204" pitchFamily="34" charset="0"/>
                <a:cs typeface="Arial" panose="020B0604020202020204" pitchFamily="34" charset="0"/>
              </a:rPr>
              <a:t>same employer </a:t>
            </a:r>
            <a:r>
              <a:rPr lang="en-ZA" sz="2000" dirty="0">
                <a:latin typeface="Arial" panose="020B0604020202020204" pitchFamily="34" charset="0"/>
                <a:cs typeface="Arial" panose="020B0604020202020204" pitchFamily="34" charset="0"/>
              </a:rPr>
              <a:t>performing the </a:t>
            </a:r>
            <a:r>
              <a:rPr lang="en-ZA" sz="2000" b="1" dirty="0">
                <a:latin typeface="Arial" panose="020B0604020202020204" pitchFamily="34" charset="0"/>
                <a:cs typeface="Arial" panose="020B0604020202020204" pitchFamily="34" charset="0"/>
              </a:rPr>
              <a:t>same or substantially the same work or work of equal value </a:t>
            </a:r>
            <a:r>
              <a:rPr lang="en-ZA" sz="2000" dirty="0">
                <a:latin typeface="Arial" panose="020B0604020202020204" pitchFamily="34" charset="0"/>
                <a:cs typeface="Arial" panose="020B0604020202020204" pitchFamily="34" charset="0"/>
              </a:rPr>
              <a:t>that is directly or indirectly based on any one or more of the </a:t>
            </a:r>
            <a:r>
              <a:rPr lang="en-ZA" sz="2000" dirty="0" smtClean="0">
                <a:latin typeface="Arial" panose="020B0604020202020204" pitchFamily="34" charset="0"/>
                <a:cs typeface="Arial" panose="020B0604020202020204" pitchFamily="34" charset="0"/>
              </a:rPr>
              <a:t>grounds listed in subsection (1) or on any other arbitrary ground, </a:t>
            </a:r>
            <a:r>
              <a:rPr lang="en-ZA" sz="2000" dirty="0">
                <a:latin typeface="Arial" panose="020B0604020202020204" pitchFamily="34" charset="0"/>
                <a:cs typeface="Arial" panose="020B0604020202020204" pitchFamily="34" charset="0"/>
              </a:rPr>
              <a:t>is unfair discrimination</a:t>
            </a:r>
            <a:r>
              <a:rPr lang="en-ZA" sz="2000" dirty="0" smtClean="0">
                <a:latin typeface="Arial" panose="020B0604020202020204" pitchFamily="34" charset="0"/>
                <a:cs typeface="Arial" panose="020B0604020202020204" pitchFamily="34" charset="0"/>
              </a:rPr>
              <a:t>.”</a:t>
            </a:r>
            <a:endParaRPr lang="en-ZA" sz="2000" dirty="0">
              <a:latin typeface="Arial" panose="020B0604020202020204" pitchFamily="34" charset="0"/>
              <a:cs typeface="Arial" panose="020B0604020202020204" pitchFamily="34" charset="0"/>
            </a:endParaRPr>
          </a:p>
          <a:p>
            <a:pPr marL="0" indent="0">
              <a:buNone/>
            </a:pPr>
            <a:endParaRPr lang="en-ZA" sz="2000" dirty="0">
              <a:latin typeface="Arial" panose="020B0604020202020204" pitchFamily="34" charset="0"/>
              <a:cs typeface="Arial" panose="020B0604020202020204" pitchFamily="34" charset="0"/>
            </a:endParaRPr>
          </a:p>
          <a:p>
            <a:r>
              <a:rPr lang="en-ZA" sz="2000" b="1" dirty="0" smtClean="0">
                <a:latin typeface="Arial" panose="020B0604020202020204" pitchFamily="34" charset="0"/>
                <a:cs typeface="Arial" panose="020B0604020202020204" pitchFamily="34" charset="0"/>
              </a:rPr>
              <a:t>s 6(5</a:t>
            </a:r>
            <a:r>
              <a:rPr lang="en-ZA" sz="2000" b="1" dirty="0">
                <a:latin typeface="Arial" panose="020B0604020202020204" pitchFamily="34" charset="0"/>
                <a:cs typeface="Arial" panose="020B0604020202020204" pitchFamily="34" charset="0"/>
              </a:rPr>
              <a:t>)</a:t>
            </a:r>
            <a:r>
              <a:rPr lang="en-ZA" sz="2000" dirty="0">
                <a:latin typeface="Arial" panose="020B0604020202020204" pitchFamily="34" charset="0"/>
                <a:cs typeface="Arial" panose="020B0604020202020204" pitchFamily="34" charset="0"/>
              </a:rPr>
              <a:t>	</a:t>
            </a:r>
            <a:r>
              <a:rPr lang="en-ZA" sz="2000" dirty="0" smtClean="0">
                <a:latin typeface="Arial" panose="020B0604020202020204" pitchFamily="34" charset="0"/>
                <a:cs typeface="Arial" panose="020B0604020202020204" pitchFamily="34" charset="0"/>
              </a:rPr>
              <a:t>“The </a:t>
            </a:r>
            <a:r>
              <a:rPr lang="en-ZA" sz="2000" dirty="0">
                <a:latin typeface="Arial" panose="020B0604020202020204" pitchFamily="34" charset="0"/>
                <a:cs typeface="Arial" panose="020B0604020202020204" pitchFamily="34" charset="0"/>
              </a:rPr>
              <a:t>Minister, after consultation with the Commission, may prescribe the </a:t>
            </a:r>
            <a:r>
              <a:rPr lang="en-ZA" sz="2000" b="1" dirty="0">
                <a:latin typeface="Arial" panose="020B0604020202020204" pitchFamily="34" charset="0"/>
                <a:cs typeface="Arial" panose="020B0604020202020204" pitchFamily="34" charset="0"/>
              </a:rPr>
              <a:t>criteria and </a:t>
            </a:r>
            <a:r>
              <a:rPr lang="en-ZA" sz="2000" b="1" dirty="0" smtClean="0">
                <a:latin typeface="Arial" panose="020B0604020202020204" pitchFamily="34" charset="0"/>
                <a:cs typeface="Arial" panose="020B0604020202020204" pitchFamily="34" charset="0"/>
              </a:rPr>
              <a:t>the </a:t>
            </a:r>
            <a:r>
              <a:rPr lang="en-ZA" sz="2000" b="1" dirty="0">
                <a:latin typeface="Arial" panose="020B0604020202020204" pitchFamily="34" charset="0"/>
                <a:cs typeface="Arial" panose="020B0604020202020204" pitchFamily="34" charset="0"/>
              </a:rPr>
              <a:t>methodology </a:t>
            </a:r>
            <a:r>
              <a:rPr lang="en-ZA" sz="2000" dirty="0">
                <a:latin typeface="Arial" panose="020B0604020202020204" pitchFamily="34" charset="0"/>
                <a:cs typeface="Arial" panose="020B0604020202020204" pitchFamily="34" charset="0"/>
              </a:rPr>
              <a:t>for assessing work of equal value</a:t>
            </a:r>
            <a:r>
              <a:rPr lang="en-ZA" sz="2000" dirty="0" smtClean="0">
                <a:latin typeface="Arial" panose="020B0604020202020204" pitchFamily="34" charset="0"/>
                <a:cs typeface="Arial" panose="020B0604020202020204" pitchFamily="34" charset="0"/>
              </a:rPr>
              <a:t>.”</a:t>
            </a:r>
            <a:endParaRPr lang="en-ZA" sz="2000" dirty="0">
              <a:latin typeface="Arial" panose="020B0604020202020204" pitchFamily="34" charset="0"/>
              <a:cs typeface="Arial" panose="020B0604020202020204" pitchFamily="34" charset="0"/>
            </a:endParaRPr>
          </a:p>
          <a:p>
            <a:pPr marL="0" indent="0">
              <a:buNone/>
            </a:pPr>
            <a:endParaRPr lang="en-ZA" dirty="0"/>
          </a:p>
        </p:txBody>
      </p:sp>
    </p:spTree>
    <p:extLst>
      <p:ext uri="{BB962C8B-B14F-4D97-AF65-F5344CB8AC3E}">
        <p14:creationId xmlns:p14="http://schemas.microsoft.com/office/powerpoint/2010/main" xmlns="" val="3623017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0100D3A-0914-A94F-9524-1BC8AE69B091}"/>
              </a:ext>
            </a:extLst>
          </p:cNvPr>
          <p:cNvSpPr txBox="1">
            <a:spLocks/>
          </p:cNvSpPr>
          <p:nvPr/>
        </p:nvSpPr>
        <p:spPr bwMode="auto">
          <a:xfrm>
            <a:off x="5187950" y="6332538"/>
            <a:ext cx="338296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sp>
        <p:nvSpPr>
          <p:cNvPr id="7" name="Title 1">
            <a:extLst>
              <a:ext uri="{FF2B5EF4-FFF2-40B4-BE49-F238E27FC236}">
                <a16:creationId xmlns:a16="http://schemas.microsoft.com/office/drawing/2014/main" xmlns="" id="{ABB303C0-2E2B-C940-910A-4EA05E5035E9}"/>
              </a:ext>
            </a:extLst>
          </p:cNvPr>
          <p:cNvSpPr>
            <a:spLocks noGrp="1"/>
          </p:cNvSpPr>
          <p:nvPr>
            <p:ph type="title"/>
          </p:nvPr>
        </p:nvSpPr>
        <p:spPr>
          <a:xfrm>
            <a:off x="94593" y="167778"/>
            <a:ext cx="5895146" cy="989903"/>
          </a:xfrm>
        </p:spPr>
        <p:txBody>
          <a:bodyPr>
            <a:noAutofit/>
          </a:bodyPr>
          <a:lstStyle/>
          <a:p>
            <a:pPr algn="ctr"/>
            <a:r>
              <a:rPr lang="en-ZA" sz="2400" b="1" dirty="0">
                <a:latin typeface="Arial" panose="020B0604020202020204" pitchFamily="34" charset="0"/>
                <a:cs typeface="Arial" panose="020B0604020202020204" pitchFamily="34" charset="0"/>
              </a:rPr>
              <a:t>EE Regulation – 3</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(Eliminating unfair </a:t>
            </a:r>
            <a:r>
              <a:rPr lang="en-ZA" sz="2400" b="1" dirty="0" smtClean="0">
                <a:latin typeface="Arial" panose="020B0604020202020204" pitchFamily="34" charset="0"/>
                <a:cs typeface="Arial" panose="020B0604020202020204" pitchFamily="34" charset="0"/>
              </a:rPr>
              <a:t>discrimination)</a:t>
            </a:r>
            <a:endParaRPr lang="en-US" altLang="en-US" sz="24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 name="Title 1">
            <a:extLst>
              <a:ext uri="{FF2B5EF4-FFF2-40B4-BE49-F238E27FC236}">
                <a16:creationId xmlns:a16="http://schemas.microsoft.com/office/drawing/2014/main" xmlns="" id="{A4EB405B-B213-3A48-8B33-9656C4691292}"/>
              </a:ext>
            </a:extLst>
          </p:cNvPr>
          <p:cNvSpPr txBox="1">
            <a:spLocks/>
          </p:cNvSpPr>
          <p:nvPr/>
        </p:nvSpPr>
        <p:spPr bwMode="auto">
          <a:xfrm>
            <a:off x="884238" y="1594972"/>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200" b="1" dirty="0">
              <a:solidFill>
                <a:srgbClr val="595959"/>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9D8C7280-D29F-A74B-A9A7-5906C6DAD3C2}" type="slidenum">
              <a:rPr lang="en-US" smtClean="0"/>
              <a:pPr/>
              <a:t>9</a:t>
            </a:fld>
            <a:endParaRPr lang="en-US" dirty="0"/>
          </a:p>
        </p:txBody>
      </p:sp>
      <p:sp>
        <p:nvSpPr>
          <p:cNvPr id="3" name="Content Placeholder 2"/>
          <p:cNvSpPr>
            <a:spLocks noGrp="1"/>
          </p:cNvSpPr>
          <p:nvPr>
            <p:ph idx="1"/>
          </p:nvPr>
        </p:nvSpPr>
        <p:spPr>
          <a:xfrm>
            <a:off x="159391" y="1870745"/>
            <a:ext cx="8791662" cy="4987255"/>
          </a:xfrm>
        </p:spPr>
        <p:txBody>
          <a:bodyPr>
            <a:normAutofit/>
          </a:bodyPr>
          <a:lstStyle/>
          <a:p>
            <a:pPr marL="285750" lvl="1" indent="-285750">
              <a:lnSpc>
                <a:spcPct val="150000"/>
              </a:lnSpc>
            </a:pPr>
            <a:endParaRPr lang="en-ZA" sz="1800" dirty="0" smtClean="0">
              <a:latin typeface="Arial" panose="020B0604020202020204" pitchFamily="34" charset="0"/>
              <a:cs typeface="Arial" panose="020B0604020202020204" pitchFamily="34" charset="0"/>
            </a:endParaRPr>
          </a:p>
          <a:p>
            <a:pPr marL="285750" lvl="1" indent="-285750">
              <a:lnSpc>
                <a:spcPct val="150000"/>
              </a:lnSpc>
            </a:pPr>
            <a:r>
              <a:rPr lang="en-ZA" sz="1800" dirty="0" smtClean="0">
                <a:latin typeface="Arial" panose="020B0604020202020204" pitchFamily="34" charset="0"/>
                <a:cs typeface="Arial" panose="020B0604020202020204" pitchFamily="34" charset="0"/>
              </a:rPr>
              <a:t>An </a:t>
            </a:r>
            <a:r>
              <a:rPr lang="en-ZA" sz="1800" dirty="0">
                <a:latin typeface="Arial" panose="020B0604020202020204" pitchFamily="34" charset="0"/>
                <a:cs typeface="Arial" panose="020B0604020202020204" pitchFamily="34" charset="0"/>
              </a:rPr>
              <a:t>employer must, in order to eliminate unfair discrimination, </a:t>
            </a:r>
            <a:r>
              <a:rPr lang="en-ZA" sz="1800" b="1" dirty="0">
                <a:latin typeface="Arial" panose="020B0604020202020204" pitchFamily="34" charset="0"/>
                <a:cs typeface="Arial" panose="020B0604020202020204" pitchFamily="34" charset="0"/>
              </a:rPr>
              <a:t>take steps to eliminate differences in terms and conditions of employment, including remuneration</a:t>
            </a:r>
            <a:r>
              <a:rPr lang="en-ZA" sz="1800" dirty="0">
                <a:latin typeface="Arial" panose="020B0604020202020204" pitchFamily="34" charset="0"/>
                <a:cs typeface="Arial" panose="020B0604020202020204" pitchFamily="34" charset="0"/>
              </a:rPr>
              <a:t> of employees who perform work of equal value if those differences are </a:t>
            </a:r>
            <a:r>
              <a:rPr lang="en-ZA" sz="1800" b="1" dirty="0">
                <a:latin typeface="Arial" panose="020B0604020202020204" pitchFamily="34" charset="0"/>
                <a:cs typeface="Arial" panose="020B0604020202020204" pitchFamily="34" charset="0"/>
              </a:rPr>
              <a:t>directly or indirectly based on a listed ground </a:t>
            </a:r>
            <a:r>
              <a:rPr lang="en-ZA" sz="1800" dirty="0">
                <a:latin typeface="Arial" panose="020B0604020202020204" pitchFamily="34" charset="0"/>
                <a:cs typeface="Arial" panose="020B0604020202020204" pitchFamily="34" charset="0"/>
              </a:rPr>
              <a:t>or any arbitrary ground that is prohibited by section 6(1) of the Act.</a:t>
            </a:r>
          </a:p>
          <a:p>
            <a:pPr marL="0" lvl="1" indent="0">
              <a:lnSpc>
                <a:spcPct val="150000"/>
              </a:lnSpc>
              <a:buNone/>
            </a:pPr>
            <a:endParaRPr lang="en-ZA" sz="1800" dirty="0">
              <a:latin typeface="Arial" panose="020B0604020202020204" pitchFamily="34" charset="0"/>
              <a:cs typeface="Arial" panose="020B0604020202020204" pitchFamily="34" charset="0"/>
            </a:endParaRPr>
          </a:p>
          <a:p>
            <a:pPr marL="285750" lvl="1" indent="-285750">
              <a:lnSpc>
                <a:spcPct val="150000"/>
              </a:lnSpc>
            </a:pPr>
            <a:r>
              <a:rPr lang="en-ZA" sz="1800" dirty="0">
                <a:latin typeface="Arial" panose="020B0604020202020204" pitchFamily="34" charset="0"/>
                <a:cs typeface="Arial" panose="020B0604020202020204" pitchFamily="34" charset="0"/>
              </a:rPr>
              <a:t>An employer must ensure that employees are </a:t>
            </a:r>
            <a:r>
              <a:rPr lang="en-ZA" sz="1800" b="1" dirty="0">
                <a:latin typeface="Arial" panose="020B0604020202020204" pitchFamily="34" charset="0"/>
                <a:cs typeface="Arial" panose="020B0604020202020204" pitchFamily="34" charset="0"/>
              </a:rPr>
              <a:t>not paid different remuneration</a:t>
            </a:r>
            <a:r>
              <a:rPr lang="en-ZA" sz="1800" dirty="0">
                <a:latin typeface="Arial" panose="020B0604020202020204" pitchFamily="34" charset="0"/>
                <a:cs typeface="Arial" panose="020B0604020202020204" pitchFamily="34" charset="0"/>
              </a:rPr>
              <a:t> for work of equal value based on race, gender or disability.</a:t>
            </a:r>
          </a:p>
          <a:p>
            <a:pPr marL="0" indent="0">
              <a:buNone/>
            </a:pPr>
            <a:endParaRPr lang="en-ZA" dirty="0"/>
          </a:p>
        </p:txBody>
      </p:sp>
    </p:spTree>
    <p:extLst>
      <p:ext uri="{BB962C8B-B14F-4D97-AF65-F5344CB8AC3E}">
        <p14:creationId xmlns:p14="http://schemas.microsoft.com/office/powerpoint/2010/main" xmlns="" val="1505069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1166</TotalTime>
  <Words>2933</Words>
  <Application>Microsoft Office PowerPoint</Application>
  <PresentationFormat>On-screen Show (4:3)</PresentationFormat>
  <Paragraphs>237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Table of content</vt:lpstr>
      <vt:lpstr>DEL’s responses to Mr Maqavana’s Pay discrimination experiences (CCMA Arbitration case)</vt:lpstr>
      <vt:lpstr>DEL’s responses to Mr Maqavana’s Pay discrimination experiences (2nd dispute referral with CCMA &amp; Review to the Labour Court)</vt:lpstr>
      <vt:lpstr>DEL’s responses to Mr Maqavana’s proposals to dismantling Pay discrimination </vt:lpstr>
      <vt:lpstr>Legal framework on Equal Pay International obligations (ILO Convention 100)</vt:lpstr>
      <vt:lpstr>s9 of the Constitution Equality clause</vt:lpstr>
      <vt:lpstr>EEAA, 2013 ss 6(1), 6(4) &amp; 6(5) </vt:lpstr>
      <vt:lpstr>EE Regulation – 3 (Eliminating unfair discrimination)</vt:lpstr>
      <vt:lpstr>EE Regulation – 4 (Meaning of work of equal value)</vt:lpstr>
      <vt:lpstr>EE Regulation – 5 (Methodology)</vt:lpstr>
      <vt:lpstr>EE Regulation – 6 (Assessing whether work is of equal value)</vt:lpstr>
      <vt:lpstr>EE Regulation – 6 (Assessing whether work is of equal value) Cont…</vt:lpstr>
      <vt:lpstr>EE Regulation – 7 (Factors justifying differentiation in terms and conditions of employment)</vt:lpstr>
      <vt:lpstr>EE Regulation – 7 (Cont…)</vt:lpstr>
      <vt:lpstr> Code of Good Practice on Equal Pay  (June 2015) </vt:lpstr>
      <vt:lpstr>Comparing and evaluating male and female-dominated jobs </vt:lpstr>
      <vt:lpstr>Factors justifying differentiation in  pay/ remuneration</vt:lpstr>
      <vt:lpstr>Job evaluation process to ensure equal pay/remuneration for work of equal value </vt:lpstr>
      <vt:lpstr>Job evaluation process to ensure equal pay/remuneration for work of equal value (Cont…)</vt:lpstr>
      <vt:lpstr>Questions</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140</cp:revision>
  <dcterms:created xsi:type="dcterms:W3CDTF">2022-07-08T12:32:38Z</dcterms:created>
  <dcterms:modified xsi:type="dcterms:W3CDTF">2022-11-09T06:46:30Z</dcterms:modified>
</cp:coreProperties>
</file>