
<file path=[Content_Types].xml><?xml version="1.0" encoding="utf-8"?>
<Types xmlns="http://schemas.openxmlformats.org/package/2006/content-types">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30"/>
  </p:notesMasterIdLst>
  <p:sldIdLst>
    <p:sldId id="1442" r:id="rId5"/>
    <p:sldId id="1510" r:id="rId6"/>
    <p:sldId id="1524" r:id="rId7"/>
    <p:sldId id="1513" r:id="rId8"/>
    <p:sldId id="265" r:id="rId9"/>
    <p:sldId id="1514" r:id="rId10"/>
    <p:sldId id="446" r:id="rId11"/>
    <p:sldId id="469" r:id="rId12"/>
    <p:sldId id="1515" r:id="rId13"/>
    <p:sldId id="1526" r:id="rId14"/>
    <p:sldId id="1516" r:id="rId15"/>
    <p:sldId id="1517" r:id="rId16"/>
    <p:sldId id="1525" r:id="rId17"/>
    <p:sldId id="482" r:id="rId18"/>
    <p:sldId id="1527" r:id="rId19"/>
    <p:sldId id="256" r:id="rId20"/>
    <p:sldId id="257" r:id="rId21"/>
    <p:sldId id="1523" r:id="rId22"/>
    <p:sldId id="1522" r:id="rId23"/>
    <p:sldId id="483" r:id="rId24"/>
    <p:sldId id="1528" r:id="rId25"/>
    <p:sldId id="1520" r:id="rId26"/>
    <p:sldId id="484" r:id="rId27"/>
    <p:sldId id="1521" r:id="rId28"/>
    <p:sldId id="14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9C4"/>
    <a:srgbClr val="001484"/>
    <a:srgbClr val="003398"/>
    <a:srgbClr val="71A1A7"/>
    <a:srgbClr val="D5E3E5"/>
    <a:srgbClr val="DFF0CB"/>
    <a:srgbClr val="A6A6A6"/>
    <a:srgbClr val="CBDFEF"/>
    <a:srgbClr val="FFFF00"/>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C2C66-7AEC-4B5F-8A7A-6147F71835B0}" v="11" dt="2022-11-07T08:37:22.973"/>
    <p1510:client id="{F2962629-BCF2-4938-9B3F-5D1D14FED431}" v="44" dt="2022-11-07T07:31:44.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5501" autoAdjust="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11/21/2022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A2D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05143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groundup.org.za/imagegallery/photo/990/" TargetMode="External"/><Relationship Id="rId7" Type="http://schemas.openxmlformats.org/officeDocument/2006/relationships/image" Target="../media/image13.svg"/><Relationship Id="rId2" Type="http://schemas.openxmlformats.org/officeDocument/2006/relationships/image" Target="../media/image28.jpe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commons.wikimedia.org/wiki/File:CCID_Public_Safety,_Cape_Town_(P1050988).jpg" TargetMode="External"/><Relationship Id="rId7" Type="http://schemas.openxmlformats.org/officeDocument/2006/relationships/image" Target="../media/image10.png"/><Relationship Id="rId2" Type="http://schemas.openxmlformats.org/officeDocument/2006/relationships/image" Target="../media/image29.jpeg"/><Relationship Id="rId1" Type="http://schemas.openxmlformats.org/officeDocument/2006/relationships/slideLayout" Target="../slideLayouts/slideLayout16.xml"/><Relationship Id="rId6" Type="http://schemas.openxmlformats.org/officeDocument/2006/relationships/image" Target="../media/image11.svg"/><Relationship Id="rId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30.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pn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7.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safetravels.capetown/" TargetMode="Externa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8.png"/><Relationship Id="rId10" Type="http://schemas.openxmlformats.org/officeDocument/2006/relationships/image" Target="../media/image34.jpeg"/><Relationship Id="rId4" Type="http://schemas.openxmlformats.org/officeDocument/2006/relationships/image" Target="../media/image11.sv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jpe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image" Target="../media/image48.jpeg"/><Relationship Id="rId16" Type="http://schemas.openxmlformats.org/officeDocument/2006/relationships/image" Target="../media/image62.png"/><Relationship Id="rId20" Type="http://schemas.openxmlformats.org/officeDocument/2006/relationships/image" Target="../media/image66.jpeg"/><Relationship Id="rId1" Type="http://schemas.openxmlformats.org/officeDocument/2006/relationships/slideLayout" Target="../slideLayouts/slideLayout25.xml"/><Relationship Id="rId6" Type="http://schemas.openxmlformats.org/officeDocument/2006/relationships/image" Target="../media/image52.png"/><Relationship Id="rId11" Type="http://schemas.openxmlformats.org/officeDocument/2006/relationships/image" Target="../media/image57.jpe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jpeg"/><Relationship Id="rId10" Type="http://schemas.openxmlformats.org/officeDocument/2006/relationships/image" Target="../media/image56.jpeg"/><Relationship Id="rId19" Type="http://schemas.openxmlformats.org/officeDocument/2006/relationships/image" Target="../media/image65.pn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jpeg"/><Relationship Id="rId22"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5.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80.png"/><Relationship Id="rId3" Type="http://schemas.openxmlformats.org/officeDocument/2006/relationships/image" Target="../media/image78.jpeg"/><Relationship Id="rId7" Type="http://schemas.openxmlformats.org/officeDocument/2006/relationships/image" Target="../media/image18.png"/><Relationship Id="rId12" Type="http://schemas.openxmlformats.org/officeDocument/2006/relationships/image" Target="../media/image17.svg"/><Relationship Id="rId2" Type="http://schemas.openxmlformats.org/officeDocument/2006/relationships/image" Target="../media/image77.jpeg"/><Relationship Id="rId1" Type="http://schemas.openxmlformats.org/officeDocument/2006/relationships/slideLayout" Target="../slideLayouts/slideLayout17.xml"/><Relationship Id="rId6" Type="http://schemas.openxmlformats.org/officeDocument/2006/relationships/image" Target="../media/image11.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5.svg"/><Relationship Id="rId4" Type="http://schemas.openxmlformats.org/officeDocument/2006/relationships/image" Target="../media/image79.png"/><Relationship Id="rId9" Type="http://schemas.openxmlformats.org/officeDocument/2006/relationships/image" Target="../media/image19.png"/><Relationship Id="rId14" Type="http://schemas.openxmlformats.org/officeDocument/2006/relationships/image" Target="../media/image79.svg"/></Relationships>
</file>

<file path=ppt/slides/_rels/slide2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13.svg"/><Relationship Id="rId2" Type="http://schemas.openxmlformats.org/officeDocument/2006/relationships/image" Target="../media/image82.jpe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7.svg"/><Relationship Id="rId3" Type="http://schemas.openxmlformats.org/officeDocument/2006/relationships/hyperlink" Target="https://www.wallpaperflare.com/stadium-illustration-cape-town-mother-city-harbor-landscape-wallpaper-phj" TargetMode="External"/><Relationship Id="rId7" Type="http://schemas.openxmlformats.org/officeDocument/2006/relationships/image" Target="../media/image11.svg"/><Relationship Id="rId12"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15.sv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13.sv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23.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hyperlink" Target="https://www.pikist.com/free-photo-sayah" TargetMode="External"/><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r>
              <a:rPr lang="en-GB" sz="3600" dirty="0"/>
              <a:t>Tourism Season Readiness 2022/23</a:t>
            </a:r>
            <a:endParaRPr lang="en-ZA" sz="32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US" dirty="0">
                <a:solidFill>
                  <a:schemeClr val="bg1"/>
                </a:solidFill>
              </a:rPr>
              <a:t>9</a:t>
            </a:r>
            <a:r>
              <a:rPr lang="en-ZA" dirty="0">
                <a:solidFill>
                  <a:schemeClr val="bg1"/>
                </a:solidFill>
              </a:rPr>
              <a:t> November 2022</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6188529" y="2675324"/>
            <a:ext cx="5380080" cy="646331"/>
          </a:xfrm>
          <a:prstGeom prst="rect">
            <a:avLst/>
          </a:prstGeom>
          <a:noFill/>
        </p:spPr>
        <p:txBody>
          <a:bodyPr wrap="square" rtlCol="0">
            <a:spAutoFit/>
          </a:bodyPr>
          <a:lstStyle/>
          <a:p>
            <a:pPr algn="r"/>
            <a:r>
              <a:rPr lang="en-ZA" dirty="0">
                <a:solidFill>
                  <a:schemeClr val="bg1"/>
                </a:solidFill>
              </a:rPr>
              <a:t>Department of Economic Development and Tourism </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200EE-D300-9E1B-AFC8-3031960F2080}"/>
              </a:ext>
            </a:extLst>
          </p:cNvPr>
          <p:cNvSpPr>
            <a:spLocks noGrp="1"/>
          </p:cNvSpPr>
          <p:nvPr>
            <p:ph type="title"/>
          </p:nvPr>
        </p:nvSpPr>
        <p:spPr>
          <a:xfrm>
            <a:off x="393701" y="180976"/>
            <a:ext cx="11462940" cy="559256"/>
          </a:xfrm>
        </p:spPr>
        <p:txBody>
          <a:bodyPr wrap="none" anchor="ctr">
            <a:normAutofit/>
          </a:bodyPr>
          <a:lstStyle/>
          <a:p>
            <a:r>
              <a:rPr lang="en-US" dirty="0"/>
              <a:t>Tourism Safety</a:t>
            </a:r>
          </a:p>
        </p:txBody>
      </p:sp>
      <p:pic>
        <p:nvPicPr>
          <p:cNvPr id="7" name="Picture Placeholder 6" descr="A picture containing indoor, desk">
            <a:extLst>
              <a:ext uri="{FF2B5EF4-FFF2-40B4-BE49-F238E27FC236}">
                <a16:creationId xmlns:a16="http://schemas.microsoft.com/office/drawing/2014/main" xmlns="" id="{71176A0C-9D02-51F9-4A1E-A038703C5207}"/>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33101" r="21172" b="-2"/>
          <a:stretch/>
        </p:blipFill>
        <p:spPr>
          <a:xfrm>
            <a:off x="8688388" y="1412875"/>
            <a:ext cx="3205162" cy="4679950"/>
          </a:xfrm>
          <a:prstGeom prst="round2DiagRect">
            <a:avLst/>
          </a:prstGeom>
          <a:noFill/>
        </p:spPr>
      </p:pic>
      <p:sp>
        <p:nvSpPr>
          <p:cNvPr id="23" name="Text Placeholder 4">
            <a:extLst>
              <a:ext uri="{FF2B5EF4-FFF2-40B4-BE49-F238E27FC236}">
                <a16:creationId xmlns:a16="http://schemas.microsoft.com/office/drawing/2014/main" xmlns="" id="{E1AB4373-A414-A71E-B115-EB3A81B135F2}"/>
              </a:ext>
            </a:extLst>
          </p:cNvPr>
          <p:cNvSpPr>
            <a:spLocks noGrp="1"/>
          </p:cNvSpPr>
          <p:nvPr>
            <p:ph type="body" sz="quarter" idx="15"/>
          </p:nvPr>
        </p:nvSpPr>
        <p:spPr>
          <a:xfrm>
            <a:off x="1382231" y="1178861"/>
            <a:ext cx="6949799" cy="4680048"/>
          </a:xfrm>
        </p:spPr>
        <p:txBody>
          <a:bodyPr>
            <a:normAutofit fontScale="92500" lnSpcReduction="10000"/>
          </a:bodyPr>
          <a:lstStyle/>
          <a:p>
            <a:endParaRPr lang="en-US" dirty="0"/>
          </a:p>
          <a:p>
            <a:endParaRPr lang="en-US" dirty="0"/>
          </a:p>
          <a:p>
            <a:pPr marR="0" lvl="0">
              <a:spcBef>
                <a:spcPts val="0"/>
              </a:spcBef>
              <a:spcAft>
                <a:spcPts val="0"/>
              </a:spcAft>
            </a:pPr>
            <a:r>
              <a:rPr lang="en-US" sz="1800" b="0" dirty="0">
                <a:effectLst/>
                <a:latin typeface="+mn-lt"/>
                <a:ea typeface="Calibri" panose="020F0502020204030204" pitchFamily="34" charset="0"/>
              </a:rPr>
              <a:t>The </a:t>
            </a:r>
            <a:r>
              <a:rPr lang="en-US" sz="2200" dirty="0">
                <a:effectLst/>
                <a:latin typeface="+mn-lt"/>
                <a:ea typeface="Calibri" panose="020F0502020204030204" pitchFamily="34" charset="0"/>
              </a:rPr>
              <a:t>Tourism Law Enforcement unit </a:t>
            </a:r>
            <a:r>
              <a:rPr lang="en-US" sz="1800" b="0" dirty="0">
                <a:effectLst/>
                <a:latin typeface="+mn-lt"/>
                <a:ea typeface="Calibri" panose="020F0502020204030204" pitchFamily="34" charset="0"/>
              </a:rPr>
              <a:t>in the CoCT will be funded and overseen by the Department of Community Safety and implemented by the City of Cape Town.</a:t>
            </a:r>
          </a:p>
          <a:p>
            <a:pPr marR="0" lvl="0">
              <a:spcBef>
                <a:spcPts val="0"/>
              </a:spcBef>
              <a:spcAft>
                <a:spcPts val="0"/>
              </a:spcAft>
            </a:pPr>
            <a:endParaRPr lang="en-US" sz="1800" b="0" dirty="0">
              <a:effectLst/>
              <a:latin typeface="+mn-lt"/>
              <a:ea typeface="Calibri" panose="020F0502020204030204" pitchFamily="34" charset="0"/>
            </a:endParaRPr>
          </a:p>
          <a:p>
            <a:pPr marR="0" lvl="0">
              <a:spcBef>
                <a:spcPts val="0"/>
              </a:spcBef>
              <a:spcAft>
                <a:spcPts val="0"/>
              </a:spcAft>
            </a:pPr>
            <a:r>
              <a:rPr lang="en-US" sz="1800" b="0" dirty="0">
                <a:effectLst/>
                <a:latin typeface="+mn-lt"/>
                <a:ea typeface="Calibri" panose="020F0502020204030204" pitchFamily="34" charset="0"/>
              </a:rPr>
              <a:t>The </a:t>
            </a:r>
            <a:r>
              <a:rPr lang="en-US" sz="2200" dirty="0">
                <a:effectLst/>
                <a:latin typeface="+mn-lt"/>
                <a:ea typeface="Calibri" panose="020F0502020204030204" pitchFamily="34" charset="0"/>
              </a:rPr>
              <a:t>CBD, Table Mountain, Signal Hill, V&amp;A Waterfront</a:t>
            </a:r>
            <a:r>
              <a:rPr lang="en-US" sz="1800" b="0" dirty="0">
                <a:effectLst/>
                <a:latin typeface="+mn-lt"/>
                <a:ea typeface="Calibri" panose="020F0502020204030204" pitchFamily="34" charset="0"/>
              </a:rPr>
              <a:t> and the </a:t>
            </a:r>
            <a:r>
              <a:rPr lang="en-US" sz="2200" dirty="0">
                <a:effectLst/>
                <a:latin typeface="+mn-lt"/>
                <a:ea typeface="Calibri" panose="020F0502020204030204" pitchFamily="34" charset="0"/>
              </a:rPr>
              <a:t>Bo-Kaap</a:t>
            </a:r>
            <a:r>
              <a:rPr lang="en-US" sz="1800" b="0" dirty="0">
                <a:latin typeface="+mn-lt"/>
                <a:ea typeface="Calibri" panose="020F0502020204030204" pitchFamily="34" charset="0"/>
              </a:rPr>
              <a:t> areas will continue to be patrolled daily.</a:t>
            </a:r>
            <a:endParaRPr lang="en-US" sz="1800" b="0" dirty="0">
              <a:effectLst/>
              <a:latin typeface="+mn-lt"/>
              <a:ea typeface="Calibri" panose="020F0502020204030204" pitchFamily="34" charset="0"/>
            </a:endParaRPr>
          </a:p>
          <a:p>
            <a:pPr marR="0" lvl="0">
              <a:spcBef>
                <a:spcPts val="0"/>
              </a:spcBef>
              <a:spcAft>
                <a:spcPts val="0"/>
              </a:spcAft>
            </a:pPr>
            <a:endParaRPr lang="en-US" sz="1800" b="0" dirty="0">
              <a:effectLst/>
              <a:latin typeface="+mn-lt"/>
              <a:ea typeface="Calibri" panose="020F0502020204030204" pitchFamily="34" charset="0"/>
            </a:endParaRPr>
          </a:p>
          <a:p>
            <a:pPr marR="0" lvl="0">
              <a:spcBef>
                <a:spcPts val="0"/>
              </a:spcBef>
              <a:spcAft>
                <a:spcPts val="0"/>
              </a:spcAft>
            </a:pPr>
            <a:r>
              <a:rPr lang="en-US" sz="1800" b="0" dirty="0">
                <a:effectLst/>
                <a:latin typeface="+mn-lt"/>
                <a:ea typeface="Calibri" panose="020F0502020204030204" pitchFamily="34" charset="0"/>
              </a:rPr>
              <a:t>Law enforcement will be boosted by </a:t>
            </a:r>
            <a:r>
              <a:rPr lang="en-US" sz="2200" dirty="0">
                <a:latin typeface="+mn-lt"/>
                <a:ea typeface="Calibri" panose="020F0502020204030204" pitchFamily="34" charset="0"/>
              </a:rPr>
              <a:t>e</a:t>
            </a:r>
            <a:r>
              <a:rPr lang="en-US" sz="2200" dirty="0">
                <a:effectLst/>
                <a:latin typeface="+mn-lt"/>
                <a:ea typeface="Calibri" panose="020F0502020204030204" pitchFamily="34" charset="0"/>
              </a:rPr>
              <a:t>-bikes</a:t>
            </a:r>
            <a:r>
              <a:rPr lang="en-US" sz="1800" b="0" dirty="0">
                <a:effectLst/>
                <a:latin typeface="+mn-lt"/>
                <a:ea typeface="Calibri" panose="020F0502020204030204" pitchFamily="34" charset="0"/>
              </a:rPr>
              <a:t> to broaden the unit’s patrol footprint and more importantly they will help improve their response time to any incidents that may occur.</a:t>
            </a:r>
          </a:p>
          <a:p>
            <a:pPr marR="0" lvl="0">
              <a:spcBef>
                <a:spcPts val="0"/>
              </a:spcBef>
              <a:spcAft>
                <a:spcPts val="0"/>
              </a:spcAft>
            </a:pPr>
            <a:endParaRPr lang="en-US" sz="1800" b="0" dirty="0">
              <a:effectLst/>
              <a:latin typeface="+mn-lt"/>
              <a:ea typeface="Calibri" panose="020F0502020204030204" pitchFamily="34" charset="0"/>
            </a:endParaRPr>
          </a:p>
          <a:p>
            <a:pPr>
              <a:spcBef>
                <a:spcPts val="0"/>
              </a:spcBef>
            </a:pPr>
            <a:endParaRPr lang="en-US" sz="1800" b="0" dirty="0">
              <a:latin typeface="+mn-lt"/>
              <a:ea typeface="Calibri" panose="020F0502020204030204" pitchFamily="34" charset="0"/>
            </a:endParaRPr>
          </a:p>
          <a:p>
            <a:pPr>
              <a:spcBef>
                <a:spcPts val="0"/>
              </a:spcBef>
            </a:pPr>
            <a:r>
              <a:rPr lang="en-US" sz="1800" b="0" dirty="0">
                <a:latin typeface="+mn-lt"/>
                <a:ea typeface="Calibri" panose="020F0502020204030204" pitchFamily="34" charset="0"/>
              </a:rPr>
              <a:t>SAPS will have </a:t>
            </a:r>
            <a:r>
              <a:rPr lang="en-US" sz="2200" dirty="0">
                <a:latin typeface="+mn-lt"/>
                <a:ea typeface="Calibri" panose="020F0502020204030204" pitchFamily="34" charset="0"/>
              </a:rPr>
              <a:t>6 victim support </a:t>
            </a:r>
            <a:r>
              <a:rPr lang="en-US" sz="2200" dirty="0" err="1">
                <a:latin typeface="+mn-lt"/>
                <a:ea typeface="Calibri" panose="020F0502020204030204" pitchFamily="34" charset="0"/>
              </a:rPr>
              <a:t>centres</a:t>
            </a:r>
            <a:r>
              <a:rPr lang="en-US" sz="2200" dirty="0">
                <a:latin typeface="+mn-lt"/>
                <a:ea typeface="Calibri" panose="020F0502020204030204" pitchFamily="34" charset="0"/>
              </a:rPr>
              <a:t> </a:t>
            </a:r>
            <a:r>
              <a:rPr lang="en-US" sz="1800" b="0" dirty="0">
                <a:latin typeface="+mn-lt"/>
                <a:ea typeface="Calibri" panose="020F0502020204030204" pitchFamily="34" charset="0"/>
              </a:rPr>
              <a:t>set up in the Western Cape in preparation for the festive season that can also be used by tourists. The </a:t>
            </a:r>
            <a:r>
              <a:rPr lang="en-US" sz="1800" b="0" dirty="0" err="1">
                <a:latin typeface="+mn-lt"/>
                <a:ea typeface="Calibri" panose="020F0502020204030204" pitchFamily="34" charset="0"/>
              </a:rPr>
              <a:t>centres</a:t>
            </a:r>
            <a:r>
              <a:rPr lang="en-US" sz="1800" b="0" dirty="0">
                <a:latin typeface="+mn-lt"/>
                <a:ea typeface="Calibri" panose="020F0502020204030204" pitchFamily="34" charset="0"/>
              </a:rPr>
              <a:t> are in </a:t>
            </a:r>
            <a:r>
              <a:rPr lang="en-US" sz="1800" b="0" dirty="0">
                <a:latin typeface="+mn-lt"/>
              </a:rPr>
              <a:t>George, Belville, Khayelitsha, </a:t>
            </a:r>
            <a:r>
              <a:rPr lang="en-US" sz="1800" b="0" dirty="0" err="1">
                <a:latin typeface="+mn-lt"/>
              </a:rPr>
              <a:t>Mannenburg</a:t>
            </a:r>
            <a:r>
              <a:rPr lang="en-US" sz="1800" b="0" dirty="0">
                <a:latin typeface="+mn-lt"/>
              </a:rPr>
              <a:t>, Worcester and Atlantis. </a:t>
            </a:r>
          </a:p>
          <a:p>
            <a:endParaRPr lang="en-US" dirty="0"/>
          </a:p>
        </p:txBody>
      </p:sp>
      <p:sp>
        <p:nvSpPr>
          <p:cNvPr id="3" name="Slide Number Placeholder 2">
            <a:extLst>
              <a:ext uri="{FF2B5EF4-FFF2-40B4-BE49-F238E27FC236}">
                <a16:creationId xmlns:a16="http://schemas.microsoft.com/office/drawing/2014/main" xmlns="" id="{F35BBE64-9ED8-37F1-402D-0110A0A10567}"/>
              </a:ext>
            </a:extLst>
          </p:cNvPr>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pic>
        <p:nvPicPr>
          <p:cNvPr id="4" name="Graphic 3" descr="Badge 1 with solid fill">
            <a:extLst>
              <a:ext uri="{FF2B5EF4-FFF2-40B4-BE49-F238E27FC236}">
                <a16:creationId xmlns:a16="http://schemas.microsoft.com/office/drawing/2014/main" xmlns="" id="{E34097CB-E8A4-5FD4-2143-EDA68EA918F0}"/>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34713" y="1648481"/>
            <a:ext cx="806762" cy="806762"/>
          </a:xfrm>
          <a:prstGeom prst="rect">
            <a:avLst/>
          </a:prstGeom>
        </p:spPr>
      </p:pic>
      <p:pic>
        <p:nvPicPr>
          <p:cNvPr id="5" name="Graphic 4" descr="Badge with solid fill">
            <a:extLst>
              <a:ext uri="{FF2B5EF4-FFF2-40B4-BE49-F238E27FC236}">
                <a16:creationId xmlns:a16="http://schemas.microsoft.com/office/drawing/2014/main" xmlns="" id="{6C45AE01-5E2F-0885-1F5E-FDE80DF2809A}"/>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34713" y="2556730"/>
            <a:ext cx="806762" cy="806762"/>
          </a:xfrm>
          <a:prstGeom prst="rect">
            <a:avLst/>
          </a:prstGeom>
        </p:spPr>
      </p:pic>
      <p:pic>
        <p:nvPicPr>
          <p:cNvPr id="6" name="Graphic 5" descr="Badge 3 with solid fill">
            <a:extLst>
              <a:ext uri="{FF2B5EF4-FFF2-40B4-BE49-F238E27FC236}">
                <a16:creationId xmlns:a16="http://schemas.microsoft.com/office/drawing/2014/main" xmlns="" id="{2F807B0D-8D41-4F98-11D3-DA50D6691EDD}"/>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434713" y="3420515"/>
            <a:ext cx="806762" cy="806762"/>
          </a:xfrm>
          <a:prstGeom prst="rect">
            <a:avLst/>
          </a:prstGeom>
        </p:spPr>
      </p:pic>
      <p:pic>
        <p:nvPicPr>
          <p:cNvPr id="8" name="Graphic 7" descr="Badge 4 with solid fill">
            <a:extLst>
              <a:ext uri="{FF2B5EF4-FFF2-40B4-BE49-F238E27FC236}">
                <a16:creationId xmlns:a16="http://schemas.microsoft.com/office/drawing/2014/main" xmlns="" id="{BA9F9AE6-5486-3C0A-FA41-A4104B75DE5C}"/>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93023" y="4594578"/>
            <a:ext cx="806762" cy="806762"/>
          </a:xfrm>
          <a:prstGeom prst="rect">
            <a:avLst/>
          </a:prstGeom>
        </p:spPr>
      </p:pic>
      <p:sp>
        <p:nvSpPr>
          <p:cNvPr id="10" name="TextBox 9">
            <a:extLst>
              <a:ext uri="{FF2B5EF4-FFF2-40B4-BE49-F238E27FC236}">
                <a16:creationId xmlns:a16="http://schemas.microsoft.com/office/drawing/2014/main" xmlns="" id="{4490B832-0F7A-9CCE-1DF1-8CCC22CA950B}"/>
              </a:ext>
            </a:extLst>
          </p:cNvPr>
          <p:cNvSpPr txBox="1"/>
          <p:nvPr/>
        </p:nvSpPr>
        <p:spPr>
          <a:xfrm>
            <a:off x="493023" y="1107533"/>
            <a:ext cx="6096000" cy="369332"/>
          </a:xfrm>
          <a:prstGeom prst="rect">
            <a:avLst/>
          </a:prstGeom>
          <a:noFill/>
        </p:spPr>
        <p:txBody>
          <a:bodyPr wrap="square">
            <a:spAutoFit/>
          </a:bodyPr>
          <a:lstStyle/>
          <a:p>
            <a:r>
              <a:rPr lang="en-US" sz="1800" dirty="0"/>
              <a:t>Law Enforcement &amp; SAPS victim support include:</a:t>
            </a:r>
          </a:p>
        </p:txBody>
      </p:sp>
    </p:spTree>
    <p:extLst>
      <p:ext uri="{BB962C8B-B14F-4D97-AF65-F5344CB8AC3E}">
        <p14:creationId xmlns:p14="http://schemas.microsoft.com/office/powerpoint/2010/main" xmlns="" val="413780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21C826A4-6ABF-1566-CF11-211852F8B463}"/>
              </a:ext>
            </a:extLst>
          </p:cNvPr>
          <p:cNvSpPr>
            <a:spLocks noGrp="1"/>
          </p:cNvSpPr>
          <p:nvPr>
            <p:ph type="title"/>
          </p:nvPr>
        </p:nvSpPr>
        <p:spPr>
          <a:xfrm>
            <a:off x="393701" y="180976"/>
            <a:ext cx="11462940" cy="559256"/>
          </a:xfrm>
        </p:spPr>
        <p:txBody>
          <a:bodyPr/>
          <a:lstStyle/>
          <a:p>
            <a:r>
              <a:rPr lang="en-US" dirty="0"/>
              <a:t>Tourism Safety</a:t>
            </a:r>
          </a:p>
        </p:txBody>
      </p:sp>
      <p:pic>
        <p:nvPicPr>
          <p:cNvPr id="7" name="Picture 6" descr="A picture containing outdoor, building, way, sidewalk">
            <a:extLst>
              <a:ext uri="{FF2B5EF4-FFF2-40B4-BE49-F238E27FC236}">
                <a16:creationId xmlns:a16="http://schemas.microsoft.com/office/drawing/2014/main" xmlns="" id="{D3F1B084-176C-2859-42E2-2ECC4ED7394D}"/>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38546" r="10076" b="-1"/>
          <a:stretch/>
        </p:blipFill>
        <p:spPr>
          <a:xfrm>
            <a:off x="7507547" y="1788102"/>
            <a:ext cx="3206023" cy="4680048"/>
          </a:xfrm>
          <a:prstGeom prst="round2DiagRect">
            <a:avLst/>
          </a:prstGeom>
          <a:noFill/>
        </p:spPr>
      </p:pic>
      <p:sp>
        <p:nvSpPr>
          <p:cNvPr id="5" name="Text Placeholder 4">
            <a:extLst>
              <a:ext uri="{FF2B5EF4-FFF2-40B4-BE49-F238E27FC236}">
                <a16:creationId xmlns:a16="http://schemas.microsoft.com/office/drawing/2014/main" xmlns="" id="{D9583463-5114-A644-2F73-4BF5240B808F}"/>
              </a:ext>
            </a:extLst>
          </p:cNvPr>
          <p:cNvSpPr>
            <a:spLocks noGrp="1"/>
          </p:cNvSpPr>
          <p:nvPr>
            <p:ph type="body" sz="quarter" idx="15"/>
          </p:nvPr>
        </p:nvSpPr>
        <p:spPr>
          <a:xfrm>
            <a:off x="1320942" y="1386195"/>
            <a:ext cx="5884691" cy="2542904"/>
          </a:xfrm>
        </p:spPr>
        <p:txBody>
          <a:bodyPr>
            <a:normAutofit fontScale="70000" lnSpcReduction="20000"/>
          </a:bodyPr>
          <a:lstStyle/>
          <a:p>
            <a:pPr>
              <a:spcBef>
                <a:spcPts val="0"/>
              </a:spcBef>
            </a:pPr>
            <a:r>
              <a:rPr lang="en-US" sz="2100" b="0" dirty="0"/>
              <a:t>The CCID has introduced new urban management projects in the CDB such as the state-of-the art </a:t>
            </a:r>
            <a:r>
              <a:rPr lang="en-US" sz="2600" dirty="0"/>
              <a:t>street sweeper machines</a:t>
            </a:r>
            <a:r>
              <a:rPr lang="en-US" sz="2100" b="0" dirty="0"/>
              <a:t> to keep the streets clean.</a:t>
            </a:r>
          </a:p>
          <a:p>
            <a:pPr marR="0" lvl="0">
              <a:spcBef>
                <a:spcPts val="0"/>
              </a:spcBef>
              <a:spcAft>
                <a:spcPts val="0"/>
              </a:spcAft>
            </a:pPr>
            <a:endParaRPr lang="en-US" sz="2100" b="0" dirty="0"/>
          </a:p>
          <a:p>
            <a:pPr marR="0" lvl="0">
              <a:spcBef>
                <a:spcPts val="0"/>
              </a:spcBef>
              <a:spcAft>
                <a:spcPts val="0"/>
              </a:spcAft>
            </a:pPr>
            <a:endParaRPr lang="en-US" sz="2100" b="0" dirty="0"/>
          </a:p>
          <a:p>
            <a:pPr marR="0" lvl="0">
              <a:spcBef>
                <a:spcPts val="0"/>
              </a:spcBef>
              <a:spcAft>
                <a:spcPts val="0"/>
              </a:spcAft>
            </a:pPr>
            <a:r>
              <a:rPr lang="en-US" sz="2100" b="0" dirty="0"/>
              <a:t>Security personnel patrolling the CBD and V&amp;A Waterfront will be equipped with </a:t>
            </a:r>
            <a:r>
              <a:rPr lang="en-US" sz="2600" dirty="0">
                <a:effectLst/>
              </a:rPr>
              <a:t>front facing body cameras</a:t>
            </a:r>
            <a:r>
              <a:rPr lang="en-US" sz="2100" b="0" dirty="0">
                <a:effectLst/>
              </a:rPr>
              <a:t>.</a:t>
            </a:r>
          </a:p>
          <a:p>
            <a:pPr marR="0" lvl="0">
              <a:spcBef>
                <a:spcPts val="0"/>
              </a:spcBef>
              <a:spcAft>
                <a:spcPts val="0"/>
              </a:spcAft>
            </a:pPr>
            <a:endParaRPr lang="en-US" sz="2100" b="0" dirty="0">
              <a:effectLst/>
            </a:endParaRPr>
          </a:p>
          <a:p>
            <a:pPr marR="0" lvl="0">
              <a:spcBef>
                <a:spcPts val="0"/>
              </a:spcBef>
              <a:spcAft>
                <a:spcPts val="0"/>
              </a:spcAft>
            </a:pPr>
            <a:endParaRPr lang="en-US" sz="2100" b="0" dirty="0">
              <a:effectLst/>
            </a:endParaRPr>
          </a:p>
          <a:p>
            <a:pPr marR="0" lvl="0">
              <a:spcBef>
                <a:spcPts val="0"/>
              </a:spcBef>
              <a:spcAft>
                <a:spcPts val="0"/>
              </a:spcAft>
            </a:pPr>
            <a:r>
              <a:rPr lang="en-US" sz="2100" b="0" dirty="0">
                <a:effectLst/>
              </a:rPr>
              <a:t>The CCID have increased the number of their security personnel and they have </a:t>
            </a:r>
            <a:r>
              <a:rPr lang="en-US" sz="2600" dirty="0">
                <a:effectLst/>
              </a:rPr>
              <a:t>new patrol vehicles </a:t>
            </a:r>
            <a:r>
              <a:rPr lang="en-US" sz="2100" b="0" dirty="0">
                <a:effectLst/>
              </a:rPr>
              <a:t>to make sure that they improve their response to incidents.</a:t>
            </a:r>
          </a:p>
          <a:p>
            <a:endParaRPr lang="en-US" dirty="0"/>
          </a:p>
        </p:txBody>
      </p:sp>
      <p:sp>
        <p:nvSpPr>
          <p:cNvPr id="2" name="Slide Number Placeholder 1">
            <a:extLst>
              <a:ext uri="{FF2B5EF4-FFF2-40B4-BE49-F238E27FC236}">
                <a16:creationId xmlns:a16="http://schemas.microsoft.com/office/drawing/2014/main" xmlns="" id="{5ED67F9A-9E3A-298F-3AB3-C02D7172B3FF}"/>
              </a:ext>
            </a:extLst>
          </p:cNvPr>
          <p:cNvSpPr>
            <a:spLocks noGrp="1"/>
          </p:cNvSpPr>
          <p:nvPr>
            <p:ph type="sldNum" sz="quarter" idx="4"/>
          </p:nvPr>
        </p:nvSpPr>
        <p:spPr/>
        <p:txBody>
          <a:bodyPr/>
          <a:lstStyle/>
          <a:p>
            <a:fld id="{8406839F-D7A4-4E5D-B93D-768AD4D1DB36}" type="slidenum">
              <a:rPr lang="en-ZA" smtClean="0">
                <a:solidFill>
                  <a:srgbClr val="003399"/>
                </a:solidFill>
              </a:rPr>
              <a:pPr/>
              <a:t>11</a:t>
            </a:fld>
            <a:endParaRPr lang="en-ZA" dirty="0">
              <a:solidFill>
                <a:srgbClr val="003399"/>
              </a:solidFill>
            </a:endParaRPr>
          </a:p>
        </p:txBody>
      </p:sp>
      <p:pic>
        <p:nvPicPr>
          <p:cNvPr id="1026" name="Picture 2">
            <a:extLst>
              <a:ext uri="{FF2B5EF4-FFF2-40B4-BE49-F238E27FC236}">
                <a16:creationId xmlns:a16="http://schemas.microsoft.com/office/drawing/2014/main" xmlns="" id="{10B3E156-9CC0-7C60-0483-0E4D64FAF2C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66066" y="562638"/>
            <a:ext cx="2095009" cy="209500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Graphic 3" descr="Badge 1 with solid fill">
            <a:extLst>
              <a:ext uri="{FF2B5EF4-FFF2-40B4-BE49-F238E27FC236}">
                <a16:creationId xmlns:a16="http://schemas.microsoft.com/office/drawing/2014/main" xmlns="" id="{2BC8AAB1-9831-A172-3172-9292B3BFA882}"/>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317146" y="1293125"/>
            <a:ext cx="914400" cy="914400"/>
          </a:xfrm>
          <a:prstGeom prst="rect">
            <a:avLst/>
          </a:prstGeom>
        </p:spPr>
      </p:pic>
      <p:pic>
        <p:nvPicPr>
          <p:cNvPr id="6" name="Graphic 5" descr="Badge with solid fill">
            <a:extLst>
              <a:ext uri="{FF2B5EF4-FFF2-40B4-BE49-F238E27FC236}">
                <a16:creationId xmlns:a16="http://schemas.microsoft.com/office/drawing/2014/main" xmlns="" id="{8588BFF3-FD82-6471-F97E-E800B2737B91}"/>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317146" y="2200447"/>
            <a:ext cx="914400" cy="914400"/>
          </a:xfrm>
          <a:prstGeom prst="rect">
            <a:avLst/>
          </a:prstGeom>
        </p:spPr>
      </p:pic>
      <p:pic>
        <p:nvPicPr>
          <p:cNvPr id="8" name="Graphic 7" descr="Badge 3 with solid fill">
            <a:extLst>
              <a:ext uri="{FF2B5EF4-FFF2-40B4-BE49-F238E27FC236}">
                <a16:creationId xmlns:a16="http://schemas.microsoft.com/office/drawing/2014/main" xmlns="" id="{0DFDF19C-E2D2-0E66-C496-E7199ED7720B}"/>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317146" y="3070398"/>
            <a:ext cx="914400" cy="914400"/>
          </a:xfrm>
          <a:prstGeom prst="rect">
            <a:avLst/>
          </a:prstGeom>
        </p:spPr>
      </p:pic>
    </p:spTree>
    <p:extLst>
      <p:ext uri="{BB962C8B-B14F-4D97-AF65-F5344CB8AC3E}">
        <p14:creationId xmlns:p14="http://schemas.microsoft.com/office/powerpoint/2010/main" xmlns="" val="394810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8D5A-7377-CF3D-FDE0-18AD4F207EC5}"/>
              </a:ext>
            </a:extLst>
          </p:cNvPr>
          <p:cNvSpPr>
            <a:spLocks noGrp="1"/>
          </p:cNvSpPr>
          <p:nvPr>
            <p:ph type="title"/>
          </p:nvPr>
        </p:nvSpPr>
        <p:spPr/>
        <p:txBody>
          <a:bodyPr/>
          <a:lstStyle/>
          <a:p>
            <a:r>
              <a:rPr lang="en-US" dirty="0"/>
              <a:t>Tourism Safety</a:t>
            </a:r>
          </a:p>
        </p:txBody>
      </p:sp>
      <p:sp>
        <p:nvSpPr>
          <p:cNvPr id="5" name="Text Placeholder 4">
            <a:extLst>
              <a:ext uri="{FF2B5EF4-FFF2-40B4-BE49-F238E27FC236}">
                <a16:creationId xmlns:a16="http://schemas.microsoft.com/office/drawing/2014/main" xmlns="" id="{5422791D-DE16-1AC1-8B06-5B4D896FA15F}"/>
              </a:ext>
            </a:extLst>
          </p:cNvPr>
          <p:cNvSpPr>
            <a:spLocks noGrp="1"/>
          </p:cNvSpPr>
          <p:nvPr>
            <p:ph type="body" sz="quarter" idx="15"/>
          </p:nvPr>
        </p:nvSpPr>
        <p:spPr>
          <a:xfrm>
            <a:off x="857102" y="1180439"/>
            <a:ext cx="11120663" cy="5122352"/>
          </a:xfrm>
        </p:spPr>
        <p:txBody>
          <a:bodyPr>
            <a:normAutofit lnSpcReduction="10000"/>
          </a:bodyPr>
          <a:lstStyle/>
          <a:p>
            <a:endParaRPr lang="en-US" sz="1800" dirty="0"/>
          </a:p>
          <a:p>
            <a:endParaRPr lang="en-US" sz="1800" dirty="0"/>
          </a:p>
          <a:p>
            <a:pPr fontAlgn="base"/>
            <a:r>
              <a:rPr lang="en-US" sz="1800" b="0" dirty="0">
                <a:effectLst/>
                <a:ea typeface="Calibri" panose="020F0502020204030204" pitchFamily="34" charset="0"/>
              </a:rPr>
              <a:t>The </a:t>
            </a:r>
            <a:r>
              <a:rPr lang="en-US" sz="2100" dirty="0">
                <a:effectLst/>
                <a:ea typeface="Calibri" panose="020F0502020204030204" pitchFamily="34" charset="0"/>
              </a:rPr>
              <a:t>tourism safety support unit </a:t>
            </a:r>
            <a:r>
              <a:rPr lang="en-US" sz="1800" b="0" dirty="0">
                <a:effectLst/>
                <a:ea typeface="Calibri" panose="020F0502020204030204" pitchFamily="34" charset="0"/>
              </a:rPr>
              <a:t>will be operational </a:t>
            </a:r>
          </a:p>
          <a:p>
            <a:pPr fontAlgn="base"/>
            <a:r>
              <a:rPr lang="en-US" sz="1800" b="0" dirty="0">
                <a:effectLst/>
                <a:ea typeface="Calibri" panose="020F0502020204030204" pitchFamily="34" charset="0"/>
              </a:rPr>
              <a:t>during the summer season. </a:t>
            </a:r>
          </a:p>
          <a:p>
            <a:pPr fontAlgn="base"/>
            <a:endParaRPr lang="en-US" sz="1800" b="0" dirty="0"/>
          </a:p>
          <a:p>
            <a:pPr fontAlgn="base"/>
            <a:r>
              <a:rPr lang="en-US" sz="2100" dirty="0"/>
              <a:t>Support available </a:t>
            </a:r>
            <a:r>
              <a:rPr lang="en-US" sz="1800" b="0" dirty="0"/>
              <a:t>includes: </a:t>
            </a:r>
          </a:p>
          <a:p>
            <a:pPr marL="702900" lvl="2" indent="-342900" fontAlgn="base">
              <a:buFont typeface="+mj-lt"/>
              <a:buAutoNum type="alphaLcParenR"/>
            </a:pPr>
            <a:r>
              <a:rPr lang="en-US" sz="1800" b="0" dirty="0"/>
              <a:t>Medical/emotional trauma, visiting hospitals.</a:t>
            </a:r>
          </a:p>
          <a:p>
            <a:pPr marL="702900" lvl="2" indent="-342900" fontAlgn="base">
              <a:buFont typeface="+mj-lt"/>
              <a:buAutoNum type="alphaLcParenR"/>
            </a:pPr>
            <a:r>
              <a:rPr lang="en-US" sz="1800" b="0" dirty="0"/>
              <a:t>Advise on short-term temporary accommodation.</a:t>
            </a:r>
          </a:p>
          <a:p>
            <a:pPr marL="702900" lvl="2" indent="-342900" fontAlgn="base">
              <a:buFont typeface="+mj-lt"/>
              <a:buAutoNum type="alphaLcParenR"/>
            </a:pPr>
            <a:r>
              <a:rPr lang="en-US" sz="1800" b="0" dirty="0"/>
              <a:t>Help with basic necessities, where possible.</a:t>
            </a:r>
          </a:p>
          <a:p>
            <a:pPr marL="702900" lvl="2" indent="-342900" fontAlgn="base">
              <a:buFont typeface="+mj-lt"/>
              <a:buAutoNum type="alphaLcParenR"/>
            </a:pPr>
            <a:r>
              <a:rPr lang="en-US" sz="1800" b="0" dirty="0"/>
              <a:t>Help with contacting family or friends.</a:t>
            </a:r>
          </a:p>
          <a:p>
            <a:pPr marL="702900" lvl="2" indent="-342900" fontAlgn="base">
              <a:buFont typeface="+mj-lt"/>
              <a:buAutoNum type="alphaLcParenR"/>
            </a:pPr>
            <a:r>
              <a:rPr lang="en-US" sz="1800" b="0" dirty="0"/>
              <a:t>Facilitate counseling.</a:t>
            </a:r>
          </a:p>
          <a:p>
            <a:pPr marL="702900" lvl="2" indent="-342900" fontAlgn="base">
              <a:buFont typeface="+mj-lt"/>
              <a:buAutoNum type="alphaLcParenR"/>
            </a:pPr>
            <a:r>
              <a:rPr lang="en-US" sz="1800" b="0" dirty="0"/>
              <a:t>Advise on with short-term transport arrangements.</a:t>
            </a:r>
          </a:p>
          <a:p>
            <a:pPr marL="702900" lvl="2" indent="-342900" fontAlgn="base">
              <a:buFont typeface="+mj-lt"/>
              <a:buAutoNum type="alphaLcParenR"/>
            </a:pPr>
            <a:r>
              <a:rPr lang="en-US" sz="1800" b="0" dirty="0"/>
              <a:t>Contacts embassies in case of lost passports and visas</a:t>
            </a:r>
          </a:p>
          <a:p>
            <a:pPr marR="0" lvl="0">
              <a:spcBef>
                <a:spcPts val="0"/>
              </a:spcBef>
              <a:spcAft>
                <a:spcPts val="0"/>
              </a:spcAft>
            </a:pPr>
            <a:endParaRPr lang="en-US" sz="1800" b="0" dirty="0">
              <a:effectLst/>
              <a:ea typeface="Calibri" panose="020F0502020204030204" pitchFamily="34" charset="0"/>
            </a:endParaRPr>
          </a:p>
          <a:p>
            <a:pPr marR="0" lvl="0">
              <a:spcBef>
                <a:spcPts val="0"/>
              </a:spcBef>
              <a:spcAft>
                <a:spcPts val="0"/>
              </a:spcAft>
            </a:pPr>
            <a:r>
              <a:rPr lang="en-US" sz="1800" b="0" dirty="0">
                <a:effectLst/>
                <a:ea typeface="Calibri" panose="020F0502020204030204" pitchFamily="34" charset="0"/>
              </a:rPr>
              <a:t>The Tourism Safety Support </a:t>
            </a:r>
            <a:r>
              <a:rPr lang="en-US" sz="1800" b="0" dirty="0">
                <a:ea typeface="Calibri" panose="020F0502020204030204" pitchFamily="34" charset="0"/>
              </a:rPr>
              <a:t>P</a:t>
            </a:r>
            <a:r>
              <a:rPr lang="en-US" sz="1800" b="0" dirty="0">
                <a:effectLst/>
                <a:ea typeface="Calibri" panose="020F0502020204030204" pitchFamily="34" charset="0"/>
              </a:rPr>
              <a:t>rogramme will be reintroduced to </a:t>
            </a:r>
            <a:r>
              <a:rPr lang="en-US" sz="2100" dirty="0">
                <a:effectLst/>
                <a:ea typeface="Calibri" panose="020F0502020204030204" pitchFamily="34" charset="0"/>
              </a:rPr>
              <a:t>Consulates and industry</a:t>
            </a:r>
            <a:r>
              <a:rPr lang="en-US" sz="1800" b="0" dirty="0">
                <a:effectLst/>
                <a:ea typeface="Calibri" panose="020F0502020204030204" pitchFamily="34" charset="0"/>
              </a:rPr>
              <a:t> to increase awareness of services on offer to tourists in distress.</a:t>
            </a:r>
          </a:p>
          <a:p>
            <a:pPr marR="0" lvl="0">
              <a:spcBef>
                <a:spcPts val="0"/>
              </a:spcBef>
              <a:spcAft>
                <a:spcPts val="0"/>
              </a:spcAft>
            </a:pPr>
            <a:endParaRPr lang="en-US" sz="1800" b="0" dirty="0">
              <a:ea typeface="Calibri" panose="020F0502020204030204" pitchFamily="34" charset="0"/>
            </a:endParaRPr>
          </a:p>
          <a:p>
            <a:pPr marR="0" lvl="0">
              <a:spcBef>
                <a:spcPts val="0"/>
              </a:spcBef>
              <a:spcAft>
                <a:spcPts val="0"/>
              </a:spcAft>
            </a:pPr>
            <a:endParaRPr lang="en-US" sz="1800" b="0" dirty="0">
              <a:effectLst/>
              <a:ea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xmlns="" id="{32BF5DCF-5204-9DF1-899D-2BA5C8C989A1}"/>
              </a:ext>
            </a:extLst>
          </p:cNvPr>
          <p:cNvSpPr>
            <a:spLocks noGrp="1"/>
          </p:cNvSpPr>
          <p:nvPr>
            <p:ph type="sldNum" sz="quarter" idx="4"/>
          </p:nvPr>
        </p:nvSpPr>
        <p:spPr/>
        <p:txBody>
          <a:bodyPr/>
          <a:lstStyle/>
          <a:p>
            <a:fld id="{8406839F-D7A4-4E5D-B93D-768AD4D1DB36}" type="slidenum">
              <a:rPr lang="en-ZA" smtClean="0">
                <a:solidFill>
                  <a:srgbClr val="003399"/>
                </a:solidFill>
              </a:rPr>
              <a:pPr/>
              <a:t>12</a:t>
            </a:fld>
            <a:endParaRPr lang="en-ZA" dirty="0">
              <a:solidFill>
                <a:srgbClr val="003399"/>
              </a:solidFill>
            </a:endParaRPr>
          </a:p>
        </p:txBody>
      </p:sp>
      <p:pic>
        <p:nvPicPr>
          <p:cNvPr id="6" name="Picture 5" descr="Text&#10;&#10;Description automatically generated with medium confidence">
            <a:extLst>
              <a:ext uri="{FF2B5EF4-FFF2-40B4-BE49-F238E27FC236}">
                <a16:creationId xmlns:a16="http://schemas.microsoft.com/office/drawing/2014/main" xmlns="" id="{9B326E1F-24B6-9CED-0DB2-48BF98F850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8704" y="1094864"/>
            <a:ext cx="5061688" cy="1977608"/>
          </a:xfrm>
          <a:prstGeom prst="rect">
            <a:avLst/>
          </a:prstGeom>
        </p:spPr>
      </p:pic>
      <p:pic>
        <p:nvPicPr>
          <p:cNvPr id="7" name="Picture 6">
            <a:extLst>
              <a:ext uri="{FF2B5EF4-FFF2-40B4-BE49-F238E27FC236}">
                <a16:creationId xmlns:a16="http://schemas.microsoft.com/office/drawing/2014/main" xmlns="" id="{C8DABD7E-9E0E-0D6D-D8C5-ED7D7B1FB8D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42510" y="3116386"/>
            <a:ext cx="1528263" cy="1165524"/>
          </a:xfrm>
          <a:prstGeom prst="rect">
            <a:avLst/>
          </a:prstGeom>
        </p:spPr>
      </p:pic>
      <p:sp>
        <p:nvSpPr>
          <p:cNvPr id="8" name="TextBox 7">
            <a:extLst>
              <a:ext uri="{FF2B5EF4-FFF2-40B4-BE49-F238E27FC236}">
                <a16:creationId xmlns:a16="http://schemas.microsoft.com/office/drawing/2014/main" xmlns="" id="{84214B3B-4A99-477A-0E57-05AEC8B64F66}"/>
              </a:ext>
            </a:extLst>
          </p:cNvPr>
          <p:cNvSpPr txBox="1"/>
          <p:nvPr/>
        </p:nvSpPr>
        <p:spPr>
          <a:xfrm>
            <a:off x="7861219" y="3096359"/>
            <a:ext cx="1933303" cy="1015663"/>
          </a:xfrm>
          <a:prstGeom prst="rect">
            <a:avLst/>
          </a:prstGeom>
          <a:noFill/>
        </p:spPr>
        <p:txBody>
          <a:bodyPr wrap="square" rtlCol="0">
            <a:spAutoFit/>
          </a:bodyPr>
          <a:lstStyle/>
          <a:p>
            <a:pPr algn="ctr"/>
            <a:r>
              <a:rPr lang="en-ZA" sz="2000" b="1" dirty="0">
                <a:solidFill>
                  <a:srgbClr val="12299C"/>
                </a:solidFill>
              </a:rPr>
              <a:t>In collaboration with</a:t>
            </a:r>
          </a:p>
        </p:txBody>
      </p:sp>
      <p:pic>
        <p:nvPicPr>
          <p:cNvPr id="4" name="Graphic 3" descr="Badge 1 with solid fill">
            <a:extLst>
              <a:ext uri="{FF2B5EF4-FFF2-40B4-BE49-F238E27FC236}">
                <a16:creationId xmlns:a16="http://schemas.microsoft.com/office/drawing/2014/main" xmlns="" id="{BFE7EF98-2D79-0D62-9BAF-69B4E619687C}"/>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02275" y="1826885"/>
            <a:ext cx="632200" cy="632200"/>
          </a:xfrm>
          <a:prstGeom prst="rect">
            <a:avLst/>
          </a:prstGeom>
        </p:spPr>
      </p:pic>
      <p:pic>
        <p:nvPicPr>
          <p:cNvPr id="9" name="Graphic 8" descr="Badge with solid fill">
            <a:extLst>
              <a:ext uri="{FF2B5EF4-FFF2-40B4-BE49-F238E27FC236}">
                <a16:creationId xmlns:a16="http://schemas.microsoft.com/office/drawing/2014/main" xmlns="" id="{F2DEC661-F12A-644A-226C-037501C552A3}"/>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202275" y="2638654"/>
            <a:ext cx="632200" cy="632200"/>
          </a:xfrm>
          <a:prstGeom prst="rect">
            <a:avLst/>
          </a:prstGeom>
        </p:spPr>
      </p:pic>
      <p:pic>
        <p:nvPicPr>
          <p:cNvPr id="10" name="Graphic 9" descr="Badge 3 with solid fill">
            <a:extLst>
              <a:ext uri="{FF2B5EF4-FFF2-40B4-BE49-F238E27FC236}">
                <a16:creationId xmlns:a16="http://schemas.microsoft.com/office/drawing/2014/main" xmlns="" id="{4EE0C458-69E6-29DE-7401-C88243026CA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202275" y="5133189"/>
            <a:ext cx="632200" cy="632200"/>
          </a:xfrm>
          <a:prstGeom prst="rect">
            <a:avLst/>
          </a:prstGeom>
        </p:spPr>
      </p:pic>
      <p:sp>
        <p:nvSpPr>
          <p:cNvPr id="13" name="TextBox 12">
            <a:extLst>
              <a:ext uri="{FF2B5EF4-FFF2-40B4-BE49-F238E27FC236}">
                <a16:creationId xmlns:a16="http://schemas.microsoft.com/office/drawing/2014/main" xmlns="" id="{72B06871-FDF9-6DF5-2F20-683F0F2B40F2}"/>
              </a:ext>
            </a:extLst>
          </p:cNvPr>
          <p:cNvSpPr txBox="1"/>
          <p:nvPr/>
        </p:nvSpPr>
        <p:spPr>
          <a:xfrm>
            <a:off x="277889" y="1092611"/>
            <a:ext cx="7080853" cy="338554"/>
          </a:xfrm>
          <a:prstGeom prst="rect">
            <a:avLst/>
          </a:prstGeom>
          <a:noFill/>
        </p:spPr>
        <p:txBody>
          <a:bodyPr wrap="square">
            <a:spAutoFit/>
          </a:bodyPr>
          <a:lstStyle/>
          <a:p>
            <a:r>
              <a:rPr lang="en-US" sz="1600" dirty="0"/>
              <a:t>Western Cape Tourism Safety Response Unit support includes:</a:t>
            </a:r>
          </a:p>
        </p:txBody>
      </p:sp>
    </p:spTree>
    <p:extLst>
      <p:ext uri="{BB962C8B-B14F-4D97-AF65-F5344CB8AC3E}">
        <p14:creationId xmlns:p14="http://schemas.microsoft.com/office/powerpoint/2010/main" xmlns="" val="117744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8D5A-7377-CF3D-FDE0-18AD4F207EC5}"/>
              </a:ext>
            </a:extLst>
          </p:cNvPr>
          <p:cNvSpPr>
            <a:spLocks noGrp="1"/>
          </p:cNvSpPr>
          <p:nvPr>
            <p:ph type="title"/>
          </p:nvPr>
        </p:nvSpPr>
        <p:spPr/>
        <p:txBody>
          <a:bodyPr/>
          <a:lstStyle/>
          <a:p>
            <a:r>
              <a:rPr lang="en-US" dirty="0"/>
              <a:t>Tourism Safety</a:t>
            </a:r>
          </a:p>
        </p:txBody>
      </p:sp>
      <p:sp>
        <p:nvSpPr>
          <p:cNvPr id="5" name="Text Placeholder 4">
            <a:extLst>
              <a:ext uri="{FF2B5EF4-FFF2-40B4-BE49-F238E27FC236}">
                <a16:creationId xmlns:a16="http://schemas.microsoft.com/office/drawing/2014/main" xmlns="" id="{5422791D-DE16-1AC1-8B06-5B4D896FA15F}"/>
              </a:ext>
            </a:extLst>
          </p:cNvPr>
          <p:cNvSpPr>
            <a:spLocks noGrp="1"/>
          </p:cNvSpPr>
          <p:nvPr>
            <p:ph type="body" sz="quarter" idx="15"/>
          </p:nvPr>
        </p:nvSpPr>
        <p:spPr>
          <a:xfrm>
            <a:off x="857102" y="1180439"/>
            <a:ext cx="6277123" cy="5122352"/>
          </a:xfrm>
        </p:spPr>
        <p:txBody>
          <a:bodyPr>
            <a:normAutofit/>
          </a:bodyPr>
          <a:lstStyle/>
          <a:p>
            <a:pPr marR="0" lvl="0">
              <a:spcBef>
                <a:spcPts val="0"/>
              </a:spcBef>
              <a:spcAft>
                <a:spcPts val="0"/>
              </a:spcAft>
            </a:pPr>
            <a:endParaRPr lang="en-US" sz="1600" b="0" dirty="0">
              <a:effectLst/>
              <a:ea typeface="Calibri" panose="020F0502020204030204" pitchFamily="34" charset="0"/>
            </a:endParaRPr>
          </a:p>
          <a:p>
            <a:pPr marR="0" lvl="0">
              <a:spcBef>
                <a:spcPts val="0"/>
              </a:spcBef>
              <a:spcAft>
                <a:spcPts val="0"/>
              </a:spcAft>
            </a:pPr>
            <a:r>
              <a:rPr lang="en-US" sz="1600" b="0" dirty="0">
                <a:effectLst/>
                <a:ea typeface="Calibri" panose="020F0502020204030204" pitchFamily="34" charset="0"/>
              </a:rPr>
              <a:t>DEDAT is currently in the process of procuring </a:t>
            </a:r>
            <a:r>
              <a:rPr lang="en-US" sz="1800" dirty="0">
                <a:effectLst/>
                <a:ea typeface="Calibri" panose="020F0502020204030204" pitchFamily="34" charset="0"/>
              </a:rPr>
              <a:t>new safety brochures</a:t>
            </a:r>
            <a:r>
              <a:rPr lang="en-US" sz="1600" dirty="0">
                <a:effectLst/>
                <a:ea typeface="Calibri" panose="020F0502020204030204" pitchFamily="34" charset="0"/>
              </a:rPr>
              <a:t> </a:t>
            </a:r>
            <a:r>
              <a:rPr lang="en-US" sz="1600" b="0" dirty="0">
                <a:effectLst/>
                <a:ea typeface="Calibri" panose="020F0502020204030204" pitchFamily="34" charset="0"/>
              </a:rPr>
              <a:t>that will be distributed to accommodation establishments, major tourism attractions, airports, tourism offices, hospitals and police stations across the province.</a:t>
            </a:r>
          </a:p>
          <a:p>
            <a:pPr marR="0" lvl="0">
              <a:spcBef>
                <a:spcPts val="0"/>
              </a:spcBef>
              <a:spcAft>
                <a:spcPts val="0"/>
              </a:spcAft>
            </a:pPr>
            <a:endParaRPr lang="en-US" sz="1600" b="0" dirty="0">
              <a:ea typeface="Calibri" panose="020F0502020204030204" pitchFamily="34" charset="0"/>
            </a:endParaRPr>
          </a:p>
          <a:p>
            <a:pPr marR="0" lvl="0">
              <a:spcBef>
                <a:spcPts val="0"/>
              </a:spcBef>
              <a:spcAft>
                <a:spcPts val="0"/>
              </a:spcAft>
            </a:pPr>
            <a:r>
              <a:rPr lang="en-US" sz="1800" dirty="0">
                <a:ea typeface="Calibri" panose="020F0502020204030204" pitchFamily="34" charset="0"/>
              </a:rPr>
              <a:t>White label tourism safety collateral </a:t>
            </a:r>
            <a:r>
              <a:rPr lang="en-US" sz="1600" b="0" dirty="0">
                <a:ea typeface="Calibri" panose="020F0502020204030204" pitchFamily="34" charset="0"/>
              </a:rPr>
              <a:t>is also being produced. </a:t>
            </a:r>
            <a:endParaRPr lang="en-US" sz="1600" b="0" dirty="0">
              <a:effectLst/>
              <a:ea typeface="Calibri" panose="020F0502020204030204" pitchFamily="34" charset="0"/>
            </a:endParaRPr>
          </a:p>
          <a:p>
            <a:pPr marR="0" lvl="0">
              <a:spcBef>
                <a:spcPts val="0"/>
              </a:spcBef>
              <a:spcAft>
                <a:spcPts val="0"/>
              </a:spcAft>
            </a:pPr>
            <a:endParaRPr lang="en-US" sz="1600" b="0" dirty="0">
              <a:ea typeface="Calibri" panose="020F0502020204030204" pitchFamily="34" charset="0"/>
            </a:endParaRPr>
          </a:p>
          <a:p>
            <a:pPr marR="0" lvl="0">
              <a:spcBef>
                <a:spcPts val="0"/>
              </a:spcBef>
              <a:spcAft>
                <a:spcPts val="0"/>
              </a:spcAft>
            </a:pPr>
            <a:r>
              <a:rPr lang="en-US" sz="1600" b="0" dirty="0">
                <a:ea typeface="Calibri" panose="020F0502020204030204" pitchFamily="34" charset="0"/>
              </a:rPr>
              <a:t>I</a:t>
            </a:r>
            <a:r>
              <a:rPr lang="en-US" sz="1600" b="0" dirty="0">
                <a:effectLst/>
                <a:ea typeface="Calibri" panose="020F0502020204030204" pitchFamily="34" charset="0"/>
              </a:rPr>
              <a:t>n addition, </a:t>
            </a:r>
            <a:r>
              <a:rPr lang="en-US" sz="1800" dirty="0">
                <a:effectLst/>
                <a:ea typeface="Calibri" panose="020F0502020204030204" pitchFamily="34" charset="0"/>
                <a:hlinkClick r:id="rId2"/>
              </a:rPr>
              <a:t>https://safetravels.capetown/</a:t>
            </a:r>
            <a:r>
              <a:rPr lang="en-US" sz="1800" dirty="0">
                <a:effectLst/>
                <a:ea typeface="Calibri" panose="020F0502020204030204" pitchFamily="34" charset="0"/>
              </a:rPr>
              <a:t> </a:t>
            </a:r>
            <a:r>
              <a:rPr lang="en-US" sz="1600" b="0" dirty="0">
                <a:effectLst/>
                <a:ea typeface="Calibri" panose="020F0502020204030204" pitchFamily="34" charset="0"/>
              </a:rPr>
              <a:t>is being updated to ensure that content is up to date.</a:t>
            </a:r>
          </a:p>
          <a:p>
            <a:pPr marL="342900" marR="0" lvl="0" indent="-342900">
              <a:spcBef>
                <a:spcPts val="0"/>
              </a:spcBef>
              <a:spcAft>
                <a:spcPts val="0"/>
              </a:spcAft>
              <a:buFont typeface="Symbol" panose="05050102010706020507" pitchFamily="18" charset="2"/>
              <a:buChar char=""/>
            </a:pPr>
            <a:endParaRPr lang="en-US" sz="1600" b="0" dirty="0">
              <a:ea typeface="Calibri" panose="020F0502020204030204" pitchFamily="34" charset="0"/>
            </a:endParaRPr>
          </a:p>
          <a:p>
            <a:pPr marR="0" lvl="0">
              <a:spcBef>
                <a:spcPts val="0"/>
              </a:spcBef>
              <a:spcAft>
                <a:spcPts val="0"/>
              </a:spcAft>
            </a:pPr>
            <a:endParaRPr lang="en-US" sz="1600" b="0" dirty="0">
              <a:effectLst/>
              <a:ea typeface="Calibri" panose="020F0502020204030204" pitchFamily="34" charset="0"/>
            </a:endParaRPr>
          </a:p>
          <a:p>
            <a:endParaRPr lang="en-US" sz="1600" dirty="0"/>
          </a:p>
        </p:txBody>
      </p:sp>
      <p:sp>
        <p:nvSpPr>
          <p:cNvPr id="3" name="Slide Number Placeholder 2">
            <a:extLst>
              <a:ext uri="{FF2B5EF4-FFF2-40B4-BE49-F238E27FC236}">
                <a16:creationId xmlns:a16="http://schemas.microsoft.com/office/drawing/2014/main" xmlns="" id="{32BF5DCF-5204-9DF1-899D-2BA5C8C989A1}"/>
              </a:ext>
            </a:extLst>
          </p:cNvPr>
          <p:cNvSpPr>
            <a:spLocks noGrp="1"/>
          </p:cNvSpPr>
          <p:nvPr>
            <p:ph type="sldNum" sz="quarter" idx="4"/>
          </p:nvPr>
        </p:nvSpPr>
        <p:spPr/>
        <p:txBody>
          <a:bodyPr/>
          <a:lstStyle/>
          <a:p>
            <a:fld id="{8406839F-D7A4-4E5D-B93D-768AD4D1DB36}" type="slidenum">
              <a:rPr lang="en-ZA" smtClean="0">
                <a:solidFill>
                  <a:srgbClr val="003399"/>
                </a:solidFill>
              </a:rPr>
              <a:pPr/>
              <a:t>13</a:t>
            </a:fld>
            <a:endParaRPr lang="en-ZA" dirty="0">
              <a:solidFill>
                <a:srgbClr val="003399"/>
              </a:solidFill>
            </a:endParaRPr>
          </a:p>
        </p:txBody>
      </p:sp>
      <p:pic>
        <p:nvPicPr>
          <p:cNvPr id="4" name="Graphic 3" descr="Badge 1 with solid fill">
            <a:extLst>
              <a:ext uri="{FF2B5EF4-FFF2-40B4-BE49-F238E27FC236}">
                <a16:creationId xmlns:a16="http://schemas.microsoft.com/office/drawing/2014/main" xmlns="" id="{BFE7EF98-2D79-0D62-9BAF-69B4E619687C}"/>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24902" y="1331803"/>
            <a:ext cx="632200" cy="632200"/>
          </a:xfrm>
          <a:prstGeom prst="rect">
            <a:avLst/>
          </a:prstGeom>
        </p:spPr>
      </p:pic>
      <p:pic>
        <p:nvPicPr>
          <p:cNvPr id="9" name="Graphic 8" descr="Badge with solid fill">
            <a:extLst>
              <a:ext uri="{FF2B5EF4-FFF2-40B4-BE49-F238E27FC236}">
                <a16:creationId xmlns:a16="http://schemas.microsoft.com/office/drawing/2014/main" xmlns="" id="{F2DEC661-F12A-644A-226C-037501C552A3}"/>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224902" y="2655891"/>
            <a:ext cx="632200" cy="632200"/>
          </a:xfrm>
          <a:prstGeom prst="rect">
            <a:avLst/>
          </a:prstGeom>
        </p:spPr>
      </p:pic>
      <p:pic>
        <p:nvPicPr>
          <p:cNvPr id="14" name="Graphic 13" descr="Badge 3 with solid fill">
            <a:extLst>
              <a:ext uri="{FF2B5EF4-FFF2-40B4-BE49-F238E27FC236}">
                <a16:creationId xmlns:a16="http://schemas.microsoft.com/office/drawing/2014/main" xmlns="" id="{2C1F0DB6-2307-5E5F-A541-D6373B063D96}"/>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224902" y="3499570"/>
            <a:ext cx="632200" cy="632200"/>
          </a:xfrm>
          <a:prstGeom prst="rect">
            <a:avLst/>
          </a:prstGeom>
        </p:spPr>
      </p:pic>
      <p:pic>
        <p:nvPicPr>
          <p:cNvPr id="16" name="Picture 15" descr="A picture containing text, outdoor, person, male&#10;&#10;Description automatically generated">
            <a:extLst>
              <a:ext uri="{FF2B5EF4-FFF2-40B4-BE49-F238E27FC236}">
                <a16:creationId xmlns:a16="http://schemas.microsoft.com/office/drawing/2014/main" xmlns="" id="{5225565F-1EC5-3D3C-AC18-4A0F81169659}"/>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693084" y="740232"/>
            <a:ext cx="2374215" cy="5936792"/>
          </a:xfrm>
          <a:prstGeom prst="rect">
            <a:avLst/>
          </a:prstGeom>
        </p:spPr>
      </p:pic>
      <p:pic>
        <p:nvPicPr>
          <p:cNvPr id="18" name="Picture 17" descr="A picture containing text, mountain, nature, plant&#10;&#10;Description automatically generated">
            <a:extLst>
              <a:ext uri="{FF2B5EF4-FFF2-40B4-BE49-F238E27FC236}">
                <a16:creationId xmlns:a16="http://schemas.microsoft.com/office/drawing/2014/main" xmlns="" id="{95547EC9-B70E-5CE8-31D8-EB10707E4052}"/>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68363" y="180976"/>
            <a:ext cx="2223805" cy="5560442"/>
          </a:xfrm>
          <a:prstGeom prst="rect">
            <a:avLst/>
          </a:prstGeom>
        </p:spPr>
      </p:pic>
    </p:spTree>
    <p:extLst>
      <p:ext uri="{BB962C8B-B14F-4D97-AF65-F5344CB8AC3E}">
        <p14:creationId xmlns:p14="http://schemas.microsoft.com/office/powerpoint/2010/main" xmlns="" val="395862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E338C4B-E7A4-06BA-BFF1-DA022240C2DF}"/>
              </a:ext>
            </a:extLst>
          </p:cNvPr>
          <p:cNvSpPr>
            <a:spLocks noGrp="1"/>
          </p:cNvSpPr>
          <p:nvPr>
            <p:ph type="sldNum" sz="quarter" idx="4"/>
          </p:nvPr>
        </p:nvSpPr>
        <p:spPr/>
        <p:txBody>
          <a:bodyPr/>
          <a:lstStyle/>
          <a:p>
            <a:fld id="{8406839F-D7A4-4E5D-B93D-768AD4D1DB36}" type="slidenum">
              <a:rPr lang="en-ZA" smtClean="0"/>
              <a:pPr/>
              <a:t>14</a:t>
            </a:fld>
            <a:endParaRPr lang="en-ZA" dirty="0"/>
          </a:p>
        </p:txBody>
      </p:sp>
      <p:pic>
        <p:nvPicPr>
          <p:cNvPr id="12" name="Picture 11" descr="Aerial view of parked airplane">
            <a:extLst>
              <a:ext uri="{FF2B5EF4-FFF2-40B4-BE49-F238E27FC236}">
                <a16:creationId xmlns:a16="http://schemas.microsoft.com/office/drawing/2014/main" xmlns="" id="{25415669-36B1-24E4-F9D1-08870DDC46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82493"/>
          </a:xfrm>
          <a:prstGeom prst="rect">
            <a:avLst/>
          </a:prstGeom>
        </p:spPr>
      </p:pic>
      <p:sp>
        <p:nvSpPr>
          <p:cNvPr id="2" name="TextBox 1">
            <a:extLst>
              <a:ext uri="{FF2B5EF4-FFF2-40B4-BE49-F238E27FC236}">
                <a16:creationId xmlns:a16="http://schemas.microsoft.com/office/drawing/2014/main" xmlns="" id="{911320C0-186F-E113-1335-821901598A4D}"/>
              </a:ext>
            </a:extLst>
          </p:cNvPr>
          <p:cNvSpPr txBox="1"/>
          <p:nvPr/>
        </p:nvSpPr>
        <p:spPr>
          <a:xfrm>
            <a:off x="6359599" y="4734342"/>
            <a:ext cx="5688632" cy="2123658"/>
          </a:xfrm>
          <a:prstGeom prst="rect">
            <a:avLst/>
          </a:prstGeom>
          <a:noFill/>
        </p:spPr>
        <p:txBody>
          <a:bodyPr wrap="square" rtlCol="0">
            <a:spAutoFit/>
          </a:bodyPr>
          <a:lstStyle/>
          <a:p>
            <a:pPr algn="r"/>
            <a:r>
              <a:rPr lang="en-US" sz="6600" dirty="0"/>
              <a:t>Destination Accessibility</a:t>
            </a:r>
          </a:p>
        </p:txBody>
      </p:sp>
    </p:spTree>
    <p:extLst>
      <p:ext uri="{BB962C8B-B14F-4D97-AF65-F5344CB8AC3E}">
        <p14:creationId xmlns:p14="http://schemas.microsoft.com/office/powerpoint/2010/main" xmlns="" val="23270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Visas </a:t>
            </a:r>
          </a:p>
        </p:txBody>
      </p:sp>
      <p:sp>
        <p:nvSpPr>
          <p:cNvPr id="4" name="Text Placeholder 3">
            <a:extLst>
              <a:ext uri="{FF2B5EF4-FFF2-40B4-BE49-F238E27FC236}">
                <a16:creationId xmlns:a16="http://schemas.microsoft.com/office/drawing/2014/main" xmlns="" id="{6B57197C-6789-1EA3-DB42-243D081AD537}"/>
              </a:ext>
            </a:extLst>
          </p:cNvPr>
          <p:cNvSpPr>
            <a:spLocks noGrp="1"/>
          </p:cNvSpPr>
          <p:nvPr>
            <p:ph type="body" sz="quarter" idx="10"/>
          </p:nvPr>
        </p:nvSpPr>
        <p:spPr>
          <a:xfrm>
            <a:off x="1488554" y="1776549"/>
            <a:ext cx="10368086" cy="4542076"/>
          </a:xfrm>
        </p:spPr>
        <p:txBody>
          <a:bodyPr>
            <a:normAutofit/>
          </a:bodyPr>
          <a:lstStyle/>
          <a:p>
            <a:endParaRPr lang="en-US" b="0" dirty="0">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The</a:t>
            </a:r>
            <a:r>
              <a:rPr lang="en-US" b="0" dirty="0">
                <a:effectLst/>
                <a:ea typeface="Calibri" panose="020F0502020204030204" pitchFamily="34" charset="0"/>
                <a:cs typeface="Times New Roman" panose="02020603050405020304" pitchFamily="18" charset="0"/>
              </a:rPr>
              <a:t> Western Cape</a:t>
            </a:r>
            <a:r>
              <a:rPr lang="en-US" b="0" dirty="0">
                <a:ea typeface="Calibri" panose="020F0502020204030204" pitchFamily="34" charset="0"/>
                <a:cs typeface="Times New Roman" panose="02020603050405020304" pitchFamily="18" charset="0"/>
              </a:rPr>
              <a:t>’s key source markets </a:t>
            </a:r>
            <a:r>
              <a:rPr lang="en-US" sz="1800" dirty="0">
                <a:ea typeface="Calibri" panose="020F0502020204030204" pitchFamily="34" charset="0"/>
                <a:cs typeface="Times New Roman" panose="02020603050405020304" pitchFamily="18" charset="0"/>
              </a:rPr>
              <a:t>do not need vis</a:t>
            </a:r>
            <a:r>
              <a:rPr lang="en-US" sz="1800" dirty="0">
                <a:cs typeface="Times New Roman" panose="02020603050405020304" pitchFamily="18" charset="0"/>
              </a:rPr>
              <a:t>as </a:t>
            </a:r>
            <a:r>
              <a:rPr lang="en-US" b="0" dirty="0">
                <a:ea typeface="Calibri" panose="020F0502020204030204" pitchFamily="34" charset="0"/>
                <a:cs typeface="Times New Roman" panose="02020603050405020304" pitchFamily="18" charset="0"/>
              </a:rPr>
              <a:t>(limited to 90 days or less). </a:t>
            </a:r>
          </a:p>
          <a:p>
            <a:endParaRPr lang="en-US" b="0" dirty="0">
              <a:effectLst/>
              <a:ea typeface="Calibri" panose="020F0502020204030204" pitchFamily="34" charset="0"/>
              <a:cs typeface="Times New Roman" panose="02020603050405020304" pitchFamily="18" charset="0"/>
            </a:endParaRPr>
          </a:p>
          <a:p>
            <a:endParaRPr lang="en-US" b="0" dirty="0">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According to the Department of Home Affairs, the </a:t>
            </a:r>
            <a:r>
              <a:rPr lang="en-US" sz="1800" dirty="0" err="1">
                <a:ea typeface="Calibri" panose="020F0502020204030204" pitchFamily="34" charset="0"/>
                <a:cs typeface="Times New Roman" panose="02020603050405020304" pitchFamily="18" charset="0"/>
              </a:rPr>
              <a:t>eVisa</a:t>
            </a:r>
            <a:r>
              <a:rPr lang="en-US" sz="1800" dirty="0">
                <a:ea typeface="Calibri" panose="020F0502020204030204" pitchFamily="34" charset="0"/>
                <a:cs typeface="Times New Roman" panose="02020603050405020304" pitchFamily="18" charset="0"/>
              </a:rPr>
              <a:t> system </a:t>
            </a:r>
            <a:r>
              <a:rPr lang="en-US" b="0" dirty="0">
                <a:ea typeface="Calibri" panose="020F0502020204030204" pitchFamily="34" charset="0"/>
                <a:cs typeface="Times New Roman" panose="02020603050405020304" pitchFamily="18" charset="0"/>
              </a:rPr>
              <a:t>is being extended to more countries. </a:t>
            </a:r>
          </a:p>
          <a:p>
            <a:endParaRPr lang="en-US" b="0" dirty="0">
              <a:ea typeface="Calibri" panose="020F0502020204030204" pitchFamily="34" charset="0"/>
              <a:cs typeface="Times New Roman" panose="02020603050405020304" pitchFamily="18" charset="0"/>
            </a:endParaRPr>
          </a:p>
          <a:p>
            <a:endParaRPr lang="en-US" b="0" dirty="0">
              <a:ea typeface="Calibri" panose="020F0502020204030204" pitchFamily="34" charset="0"/>
              <a:cs typeface="Times New Roman" panose="02020603050405020304" pitchFamily="18" charset="0"/>
            </a:endParaRPr>
          </a:p>
          <a:p>
            <a:r>
              <a:rPr lang="en-ZA" b="0" dirty="0">
                <a:ea typeface="Calibri" panose="020F0502020204030204" pitchFamily="34" charset="0"/>
                <a:cs typeface="Times New Roman" panose="02020603050405020304" pitchFamily="18" charset="0"/>
              </a:rPr>
              <a:t>There have been some </a:t>
            </a:r>
            <a:r>
              <a:rPr lang="en-ZA" sz="1800" dirty="0">
                <a:ea typeface="Calibri" panose="020F0502020204030204" pitchFamily="34" charset="0"/>
                <a:cs typeface="Times New Roman" panose="02020603050405020304" pitchFamily="18" charset="0"/>
              </a:rPr>
              <a:t>challenges with the </a:t>
            </a:r>
            <a:r>
              <a:rPr lang="en-ZA" sz="1800" dirty="0" err="1">
                <a:ea typeface="Calibri" panose="020F0502020204030204" pitchFamily="34" charset="0"/>
                <a:cs typeface="Times New Roman" panose="02020603050405020304" pitchFamily="18" charset="0"/>
              </a:rPr>
              <a:t>eVisa</a:t>
            </a:r>
            <a:r>
              <a:rPr lang="en-ZA" sz="1800" dirty="0">
                <a:ea typeface="Calibri" panose="020F0502020204030204" pitchFamily="34" charset="0"/>
                <a:cs typeface="Times New Roman" panose="02020603050405020304" pitchFamily="18" charset="0"/>
              </a:rPr>
              <a:t> system </a:t>
            </a:r>
            <a:r>
              <a:rPr lang="en-ZA" b="0" dirty="0">
                <a:ea typeface="Calibri" panose="020F0502020204030204" pitchFamily="34" charset="0"/>
                <a:cs typeface="Times New Roman" panose="02020603050405020304" pitchFamily="18" charset="0"/>
              </a:rPr>
              <a:t>particularly in Africa and seems to affect business travellers in particular. In Nigeria there is also a challenge as applications must be made in Abuja as opposed to Lagos. According to the Department of Home Affairs, these challenges are being addressed. </a:t>
            </a:r>
          </a:p>
          <a:p>
            <a:endParaRPr lang="en-ZA" b="0" dirty="0">
              <a:ea typeface="Calibri" panose="020F0502020204030204" pitchFamily="34" charset="0"/>
              <a:cs typeface="Times New Roman" panose="02020603050405020304" pitchFamily="18" charset="0"/>
            </a:endParaRPr>
          </a:p>
          <a:p>
            <a:r>
              <a:rPr lang="en-ZA" b="0" dirty="0">
                <a:ea typeface="Calibri" panose="020F0502020204030204" pitchFamily="34" charset="0"/>
                <a:cs typeface="Times New Roman" panose="02020603050405020304" pitchFamily="18" charset="0"/>
              </a:rPr>
              <a:t>There is no clarity at present regarding timelines for the implementation of a </a:t>
            </a:r>
            <a:r>
              <a:rPr lang="en-ZA" sz="1800" dirty="0">
                <a:ea typeface="Calibri" panose="020F0502020204030204" pitchFamily="34" charset="0"/>
                <a:cs typeface="Times New Roman" panose="02020603050405020304" pitchFamily="18" charset="0"/>
              </a:rPr>
              <a:t>remote work visa</a:t>
            </a:r>
            <a:r>
              <a:rPr lang="en-ZA" b="0" dirty="0">
                <a:ea typeface="Calibri" panose="020F0502020204030204" pitchFamily="34" charset="0"/>
                <a:cs typeface="Times New Roman" panose="02020603050405020304" pitchFamily="18" charset="0"/>
              </a:rPr>
              <a:t>. Extensive lobbying work has been done with a formal submission on amendments to the immigration Act regulations which will enable a remote work visa for 12 months stay in South Africa. </a:t>
            </a:r>
            <a:endParaRPr lang="en-US" b="0" dirty="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a:xfrm>
            <a:off x="11170773" y="6720710"/>
            <a:ext cx="685867" cy="230832"/>
          </a:xfrm>
        </p:spPr>
        <p:txBody>
          <a:bodyPr/>
          <a:lstStyle/>
          <a:p>
            <a:fld id="{8406839F-D7A4-4E5D-B93D-768AD4D1DB36}" type="slidenum">
              <a:rPr lang="en-ZA" smtClean="0">
                <a:solidFill>
                  <a:srgbClr val="003399"/>
                </a:solidFill>
              </a:rPr>
              <a:pPr/>
              <a:t>15</a:t>
            </a:fld>
            <a:endParaRPr lang="en-ZA" dirty="0">
              <a:solidFill>
                <a:srgbClr val="003399"/>
              </a:solidFill>
            </a:endParaRPr>
          </a:p>
        </p:txBody>
      </p:sp>
      <p:pic>
        <p:nvPicPr>
          <p:cNvPr id="6" name="Graphic 5" descr="Badge 1 with solid fill">
            <a:extLst>
              <a:ext uri="{FF2B5EF4-FFF2-40B4-BE49-F238E27FC236}">
                <a16:creationId xmlns:a16="http://schemas.microsoft.com/office/drawing/2014/main" xmlns="" id="{7863EF29-C8CA-69A1-7DE4-E18F460143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65964" y="1952234"/>
            <a:ext cx="822590" cy="822590"/>
          </a:xfrm>
          <a:prstGeom prst="rect">
            <a:avLst/>
          </a:prstGeom>
        </p:spPr>
      </p:pic>
      <p:pic>
        <p:nvPicPr>
          <p:cNvPr id="8" name="Graphic 7" descr="Badge with solid fill">
            <a:extLst>
              <a:ext uri="{FF2B5EF4-FFF2-40B4-BE49-F238E27FC236}">
                <a16:creationId xmlns:a16="http://schemas.microsoft.com/office/drawing/2014/main" xmlns="" id="{93A838BE-9D79-74AF-F3DA-B2A67A158FE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665964" y="2856569"/>
            <a:ext cx="822590" cy="822590"/>
          </a:xfrm>
          <a:prstGeom prst="rect">
            <a:avLst/>
          </a:prstGeom>
        </p:spPr>
      </p:pic>
      <p:pic>
        <p:nvPicPr>
          <p:cNvPr id="10" name="Graphic 9" descr="Badge 3 with solid fill">
            <a:extLst>
              <a:ext uri="{FF2B5EF4-FFF2-40B4-BE49-F238E27FC236}">
                <a16:creationId xmlns:a16="http://schemas.microsoft.com/office/drawing/2014/main" xmlns="" id="{04A40114-C26D-F0C5-FC89-7F7E91398AF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701728" y="3978012"/>
            <a:ext cx="822590" cy="822590"/>
          </a:xfrm>
          <a:prstGeom prst="rect">
            <a:avLst/>
          </a:prstGeom>
        </p:spPr>
      </p:pic>
      <p:pic>
        <p:nvPicPr>
          <p:cNvPr id="5" name="Graphic 4" descr="Badge 4 with solid fill">
            <a:extLst>
              <a:ext uri="{FF2B5EF4-FFF2-40B4-BE49-F238E27FC236}">
                <a16:creationId xmlns:a16="http://schemas.microsoft.com/office/drawing/2014/main" xmlns="" id="{6E044457-8868-D991-B5D6-8D93395D76FE}"/>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65964" y="5237087"/>
            <a:ext cx="822590" cy="822590"/>
          </a:xfrm>
          <a:prstGeom prst="rect">
            <a:avLst/>
          </a:prstGeom>
        </p:spPr>
      </p:pic>
      <p:sp>
        <p:nvSpPr>
          <p:cNvPr id="9" name="TextBox 8">
            <a:extLst>
              <a:ext uri="{FF2B5EF4-FFF2-40B4-BE49-F238E27FC236}">
                <a16:creationId xmlns:a16="http://schemas.microsoft.com/office/drawing/2014/main" xmlns="" id="{69CE7C2D-AA0F-F0B0-C8FA-991157472299}"/>
              </a:ext>
            </a:extLst>
          </p:cNvPr>
          <p:cNvSpPr txBox="1"/>
          <p:nvPr/>
        </p:nvSpPr>
        <p:spPr>
          <a:xfrm>
            <a:off x="701728" y="1080364"/>
            <a:ext cx="11154912" cy="830997"/>
          </a:xfrm>
          <a:prstGeom prst="rect">
            <a:avLst/>
          </a:prstGeom>
          <a:noFill/>
        </p:spPr>
        <p:txBody>
          <a:bodyPr wrap="square">
            <a:spAutoFit/>
          </a:bodyPr>
          <a:lstStyle/>
          <a:p>
            <a:r>
              <a:rPr lang="en-US" sz="1600" dirty="0">
                <a:latin typeface="Century Gothic" pitchFamily="34" charset="0"/>
                <a:cs typeface="Times New Roman" panose="02020603050405020304" pitchFamily="18" charset="0"/>
              </a:rPr>
              <a:t>DEDAT has conducted a survey on tourists visa constraints to identify possible pain points and areas which will drive efforts to improving the visa regime. This has to be done with other partners and mandate owners i.e., </a:t>
            </a:r>
            <a:r>
              <a:rPr lang="en-US" sz="1600" dirty="0" err="1">
                <a:latin typeface="Century Gothic" pitchFamily="34" charset="0"/>
                <a:cs typeface="Times New Roman" panose="02020603050405020304" pitchFamily="18" charset="0"/>
              </a:rPr>
              <a:t>DoHA</a:t>
            </a:r>
            <a:r>
              <a:rPr lang="en-US" sz="1600" dirty="0">
                <a:latin typeface="Century Gothic" pitchFamily="34" charset="0"/>
                <a:cs typeface="Times New Roman" panose="02020603050405020304" pitchFamily="18" charset="0"/>
              </a:rPr>
              <a:t> &amp; NDT. </a:t>
            </a:r>
          </a:p>
        </p:txBody>
      </p:sp>
    </p:spTree>
    <p:extLst>
      <p:ext uri="{BB962C8B-B14F-4D97-AF65-F5344CB8AC3E}">
        <p14:creationId xmlns:p14="http://schemas.microsoft.com/office/powerpoint/2010/main" xmlns="" val="196431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412" y="174033"/>
            <a:ext cx="11915102" cy="529837"/>
          </a:xfrm>
          <a:prstGeom prst="rect">
            <a:avLst/>
          </a:prstGeom>
        </p:spPr>
        <p:txBody>
          <a:bodyPr vert="horz" wrap="square" lIns="0" tIns="158953" rIns="0" bIns="0" rtlCol="0">
            <a:spAutoFit/>
          </a:bodyPr>
          <a:lstStyle/>
          <a:p>
            <a:pPr marL="1322070">
              <a:lnSpc>
                <a:spcPct val="100000"/>
              </a:lnSpc>
              <a:spcBef>
                <a:spcPts val="100"/>
              </a:spcBef>
            </a:pPr>
            <a:r>
              <a:rPr sz="2400" dirty="0">
                <a:solidFill>
                  <a:schemeClr val="tx2"/>
                </a:solidFill>
                <a:latin typeface="Century Gothic" pitchFamily="34" charset="0"/>
                <a:cs typeface="+mj-cs"/>
              </a:rPr>
              <a:t>Upcoming</a:t>
            </a:r>
            <a:r>
              <a:rPr sz="2400" spc="-75" dirty="0">
                <a:solidFill>
                  <a:schemeClr val="tx2"/>
                </a:solidFill>
              </a:rPr>
              <a:t> </a:t>
            </a:r>
            <a:r>
              <a:rPr sz="2400" dirty="0">
                <a:solidFill>
                  <a:schemeClr val="tx2"/>
                </a:solidFill>
                <a:latin typeface="Century Gothic" pitchFamily="34" charset="0"/>
                <a:cs typeface="+mj-cs"/>
              </a:rPr>
              <a:t>International IATA Winter Season for CPT, 2022/23</a:t>
            </a:r>
          </a:p>
        </p:txBody>
      </p:sp>
      <p:sp>
        <p:nvSpPr>
          <p:cNvPr id="3" name="object 3"/>
          <p:cNvSpPr txBox="1"/>
          <p:nvPr/>
        </p:nvSpPr>
        <p:spPr>
          <a:xfrm>
            <a:off x="6606920" y="1255098"/>
            <a:ext cx="4690745" cy="868044"/>
          </a:xfrm>
          <a:prstGeom prst="rect">
            <a:avLst/>
          </a:prstGeom>
        </p:spPr>
        <p:txBody>
          <a:bodyPr vert="horz" wrap="square" lIns="0" tIns="67310" rIns="0" bIns="0" rtlCol="0">
            <a:spAutoFit/>
          </a:bodyPr>
          <a:lstStyle/>
          <a:p>
            <a:pPr marL="12700">
              <a:lnSpc>
                <a:spcPct val="100000"/>
              </a:lnSpc>
              <a:spcBef>
                <a:spcPts val="530"/>
              </a:spcBef>
            </a:pPr>
            <a:r>
              <a:rPr sz="1800" spc="-40" dirty="0">
                <a:solidFill>
                  <a:srgbClr val="4D4D4F"/>
                </a:solidFill>
                <a:latin typeface="Arial"/>
                <a:cs typeface="Arial"/>
              </a:rPr>
              <a:t>Two-</a:t>
            </a:r>
            <a:r>
              <a:rPr sz="1800" dirty="0">
                <a:solidFill>
                  <a:srgbClr val="4D4D4F"/>
                </a:solidFill>
                <a:latin typeface="Arial"/>
                <a:cs typeface="Arial"/>
              </a:rPr>
              <a:t>way</a:t>
            </a:r>
            <a:r>
              <a:rPr sz="1800" spc="25" dirty="0">
                <a:solidFill>
                  <a:srgbClr val="4D4D4F"/>
                </a:solidFill>
                <a:latin typeface="Arial"/>
                <a:cs typeface="Arial"/>
              </a:rPr>
              <a:t> </a:t>
            </a:r>
            <a:r>
              <a:rPr sz="1800" dirty="0">
                <a:solidFill>
                  <a:srgbClr val="4D4D4F"/>
                </a:solidFill>
                <a:latin typeface="Arial"/>
                <a:cs typeface="Arial"/>
              </a:rPr>
              <a:t>seat</a:t>
            </a:r>
            <a:r>
              <a:rPr sz="1800" spc="-5" dirty="0">
                <a:solidFill>
                  <a:srgbClr val="4D4D4F"/>
                </a:solidFill>
                <a:latin typeface="Arial"/>
                <a:cs typeface="Arial"/>
              </a:rPr>
              <a:t> </a:t>
            </a:r>
            <a:r>
              <a:rPr sz="1800" dirty="0">
                <a:solidFill>
                  <a:srgbClr val="4D4D4F"/>
                </a:solidFill>
                <a:latin typeface="Arial"/>
                <a:cs typeface="Arial"/>
              </a:rPr>
              <a:t>capacity</a:t>
            </a:r>
            <a:r>
              <a:rPr sz="1800" spc="5" dirty="0">
                <a:solidFill>
                  <a:srgbClr val="4D4D4F"/>
                </a:solidFill>
                <a:latin typeface="Arial"/>
                <a:cs typeface="Arial"/>
              </a:rPr>
              <a:t> </a:t>
            </a:r>
            <a:r>
              <a:rPr sz="1800" dirty="0">
                <a:solidFill>
                  <a:srgbClr val="4D4D4F"/>
                </a:solidFill>
                <a:latin typeface="Arial"/>
                <a:cs typeface="Arial"/>
              </a:rPr>
              <a:t>for</a:t>
            </a:r>
            <a:r>
              <a:rPr sz="1800" spc="-5" dirty="0">
                <a:solidFill>
                  <a:srgbClr val="4D4D4F"/>
                </a:solidFill>
                <a:latin typeface="Arial"/>
                <a:cs typeface="Arial"/>
              </a:rPr>
              <a:t> </a:t>
            </a:r>
            <a:r>
              <a:rPr sz="1800" spc="-25" dirty="0">
                <a:solidFill>
                  <a:srgbClr val="4D4D4F"/>
                </a:solidFill>
                <a:latin typeface="Arial"/>
                <a:cs typeface="Arial"/>
              </a:rPr>
              <a:t>CPT</a:t>
            </a:r>
            <a:endParaRPr sz="1800">
              <a:latin typeface="Arial"/>
              <a:cs typeface="Arial"/>
            </a:endParaRPr>
          </a:p>
          <a:p>
            <a:pPr marL="12700">
              <a:lnSpc>
                <a:spcPct val="100000"/>
              </a:lnSpc>
              <a:spcBef>
                <a:spcPts val="345"/>
              </a:spcBef>
            </a:pPr>
            <a:r>
              <a:rPr sz="1400" b="1" dirty="0">
                <a:solidFill>
                  <a:srgbClr val="D7117C"/>
                </a:solidFill>
                <a:latin typeface="Arial"/>
                <a:cs typeface="Arial"/>
              </a:rPr>
              <a:t>93%</a:t>
            </a:r>
            <a:r>
              <a:rPr sz="1400" b="1" spc="-25" dirty="0">
                <a:solidFill>
                  <a:srgbClr val="D7117C"/>
                </a:solidFill>
                <a:latin typeface="Arial"/>
                <a:cs typeface="Arial"/>
              </a:rPr>
              <a:t> </a:t>
            </a:r>
            <a:r>
              <a:rPr sz="1400" dirty="0">
                <a:latin typeface="Arial"/>
                <a:cs typeface="Arial"/>
              </a:rPr>
              <a:t>recovery</a:t>
            </a:r>
            <a:r>
              <a:rPr sz="1400" spc="-35" dirty="0">
                <a:latin typeface="Arial"/>
                <a:cs typeface="Arial"/>
              </a:rPr>
              <a:t> </a:t>
            </a:r>
            <a:r>
              <a:rPr sz="1400" dirty="0">
                <a:latin typeface="Arial"/>
                <a:cs typeface="Arial"/>
              </a:rPr>
              <a:t>c</a:t>
            </a:r>
            <a:r>
              <a:rPr sz="1400" dirty="0">
                <a:solidFill>
                  <a:srgbClr val="4D4D4F"/>
                </a:solidFill>
                <a:latin typeface="Arial"/>
                <a:cs typeface="Arial"/>
              </a:rPr>
              <a:t>ompared</a:t>
            </a:r>
            <a:r>
              <a:rPr sz="1400" spc="-55" dirty="0">
                <a:solidFill>
                  <a:srgbClr val="4D4D4F"/>
                </a:solidFill>
                <a:latin typeface="Arial"/>
                <a:cs typeface="Arial"/>
              </a:rPr>
              <a:t> </a:t>
            </a:r>
            <a:r>
              <a:rPr sz="1400" dirty="0">
                <a:solidFill>
                  <a:srgbClr val="4D4D4F"/>
                </a:solidFill>
                <a:latin typeface="Arial"/>
                <a:cs typeface="Arial"/>
              </a:rPr>
              <a:t>to</a:t>
            </a:r>
            <a:r>
              <a:rPr sz="1400" spc="-35" dirty="0">
                <a:solidFill>
                  <a:srgbClr val="4D4D4F"/>
                </a:solidFill>
                <a:latin typeface="Arial"/>
                <a:cs typeface="Arial"/>
              </a:rPr>
              <a:t> </a:t>
            </a:r>
            <a:r>
              <a:rPr sz="1400" dirty="0">
                <a:solidFill>
                  <a:srgbClr val="4D4D4F"/>
                </a:solidFill>
                <a:latin typeface="Arial"/>
                <a:cs typeface="Arial"/>
              </a:rPr>
              <a:t>the</a:t>
            </a:r>
            <a:r>
              <a:rPr sz="1400" spc="-30" dirty="0">
                <a:solidFill>
                  <a:srgbClr val="4D4D4F"/>
                </a:solidFill>
                <a:latin typeface="Arial"/>
                <a:cs typeface="Arial"/>
              </a:rPr>
              <a:t> </a:t>
            </a:r>
            <a:r>
              <a:rPr sz="1400" dirty="0">
                <a:solidFill>
                  <a:srgbClr val="4D4D4F"/>
                </a:solidFill>
                <a:latin typeface="Arial"/>
                <a:cs typeface="Arial"/>
              </a:rPr>
              <a:t>same</a:t>
            </a:r>
            <a:r>
              <a:rPr sz="1400" spc="-45" dirty="0">
                <a:solidFill>
                  <a:srgbClr val="4D4D4F"/>
                </a:solidFill>
                <a:latin typeface="Arial"/>
                <a:cs typeface="Arial"/>
              </a:rPr>
              <a:t> </a:t>
            </a:r>
            <a:r>
              <a:rPr sz="1400" dirty="0">
                <a:solidFill>
                  <a:srgbClr val="4D4D4F"/>
                </a:solidFill>
                <a:latin typeface="Arial"/>
                <a:cs typeface="Arial"/>
              </a:rPr>
              <a:t>period</a:t>
            </a:r>
            <a:r>
              <a:rPr sz="1400" spc="-30" dirty="0">
                <a:solidFill>
                  <a:srgbClr val="4D4D4F"/>
                </a:solidFill>
                <a:latin typeface="Arial"/>
                <a:cs typeface="Arial"/>
              </a:rPr>
              <a:t> </a:t>
            </a:r>
            <a:r>
              <a:rPr sz="1400" dirty="0">
                <a:solidFill>
                  <a:srgbClr val="4D4D4F"/>
                </a:solidFill>
                <a:latin typeface="Arial"/>
                <a:cs typeface="Arial"/>
              </a:rPr>
              <a:t>in</a:t>
            </a:r>
            <a:r>
              <a:rPr sz="1400" spc="-35" dirty="0">
                <a:solidFill>
                  <a:srgbClr val="4D4D4F"/>
                </a:solidFill>
                <a:latin typeface="Arial"/>
                <a:cs typeface="Arial"/>
              </a:rPr>
              <a:t> </a:t>
            </a:r>
            <a:r>
              <a:rPr sz="1400" dirty="0">
                <a:solidFill>
                  <a:srgbClr val="4D4D4F"/>
                </a:solidFill>
                <a:latin typeface="Arial"/>
                <a:cs typeface="Arial"/>
              </a:rPr>
              <a:t>2019,</a:t>
            </a:r>
            <a:r>
              <a:rPr sz="1400" spc="-40" dirty="0">
                <a:solidFill>
                  <a:srgbClr val="4D4D4F"/>
                </a:solidFill>
                <a:latin typeface="Arial"/>
                <a:cs typeface="Arial"/>
              </a:rPr>
              <a:t> </a:t>
            </a:r>
            <a:r>
              <a:rPr sz="1400" spc="-20" dirty="0">
                <a:solidFill>
                  <a:srgbClr val="4D4D4F"/>
                </a:solidFill>
                <a:latin typeface="Arial"/>
                <a:cs typeface="Arial"/>
              </a:rPr>
              <a:t>with</a:t>
            </a:r>
            <a:endParaRPr sz="1400">
              <a:latin typeface="Arial"/>
              <a:cs typeface="Arial"/>
            </a:endParaRPr>
          </a:p>
          <a:p>
            <a:pPr marL="12700">
              <a:lnSpc>
                <a:spcPct val="100000"/>
              </a:lnSpc>
              <a:spcBef>
                <a:spcPts val="335"/>
              </a:spcBef>
            </a:pPr>
            <a:r>
              <a:rPr sz="1400" b="1" dirty="0">
                <a:solidFill>
                  <a:srgbClr val="D7117C"/>
                </a:solidFill>
                <a:latin typeface="Arial"/>
                <a:cs typeface="Arial"/>
              </a:rPr>
              <a:t>&gt;1.5</a:t>
            </a:r>
            <a:r>
              <a:rPr sz="1400" b="1" spc="-45" dirty="0">
                <a:solidFill>
                  <a:srgbClr val="D7117C"/>
                </a:solidFill>
                <a:latin typeface="Arial"/>
                <a:cs typeface="Arial"/>
              </a:rPr>
              <a:t> </a:t>
            </a:r>
            <a:r>
              <a:rPr sz="1400" b="1" dirty="0">
                <a:solidFill>
                  <a:srgbClr val="D7117C"/>
                </a:solidFill>
                <a:latin typeface="Arial"/>
                <a:cs typeface="Arial"/>
              </a:rPr>
              <a:t>mln.</a:t>
            </a:r>
            <a:r>
              <a:rPr sz="1400" b="1" spc="-25" dirty="0">
                <a:solidFill>
                  <a:srgbClr val="D7117C"/>
                </a:solidFill>
                <a:latin typeface="Arial"/>
                <a:cs typeface="Arial"/>
              </a:rPr>
              <a:t> </a:t>
            </a:r>
            <a:r>
              <a:rPr sz="1400" dirty="0">
                <a:solidFill>
                  <a:srgbClr val="4D4D4F"/>
                </a:solidFill>
                <a:latin typeface="Arial"/>
                <a:cs typeface="Arial"/>
              </a:rPr>
              <a:t>seats</a:t>
            </a:r>
            <a:r>
              <a:rPr sz="1400" spc="-35" dirty="0">
                <a:solidFill>
                  <a:srgbClr val="4D4D4F"/>
                </a:solidFill>
                <a:latin typeface="Arial"/>
                <a:cs typeface="Arial"/>
              </a:rPr>
              <a:t> </a:t>
            </a:r>
            <a:r>
              <a:rPr sz="1400" dirty="0">
                <a:solidFill>
                  <a:srgbClr val="4D4D4F"/>
                </a:solidFill>
                <a:latin typeface="Arial"/>
                <a:cs typeface="Arial"/>
              </a:rPr>
              <a:t>available</a:t>
            </a:r>
            <a:r>
              <a:rPr sz="1400" spc="-35" dirty="0">
                <a:solidFill>
                  <a:srgbClr val="4D4D4F"/>
                </a:solidFill>
                <a:latin typeface="Arial"/>
                <a:cs typeface="Arial"/>
              </a:rPr>
              <a:t> </a:t>
            </a:r>
            <a:r>
              <a:rPr sz="1400" dirty="0">
                <a:solidFill>
                  <a:srgbClr val="4D4D4F"/>
                </a:solidFill>
                <a:latin typeface="Arial"/>
                <a:cs typeface="Arial"/>
              </a:rPr>
              <a:t>between</a:t>
            </a:r>
            <a:r>
              <a:rPr sz="1400" spc="-25" dirty="0">
                <a:solidFill>
                  <a:srgbClr val="4D4D4F"/>
                </a:solidFill>
                <a:latin typeface="Arial"/>
                <a:cs typeface="Arial"/>
              </a:rPr>
              <a:t> </a:t>
            </a:r>
            <a:r>
              <a:rPr sz="1400" dirty="0">
                <a:solidFill>
                  <a:srgbClr val="4D4D4F"/>
                </a:solidFill>
                <a:latin typeface="Arial"/>
                <a:cs typeface="Arial"/>
              </a:rPr>
              <a:t>Nov</a:t>
            </a:r>
            <a:r>
              <a:rPr sz="1400" spc="-15" dirty="0">
                <a:solidFill>
                  <a:srgbClr val="4D4D4F"/>
                </a:solidFill>
                <a:latin typeface="Arial"/>
                <a:cs typeface="Arial"/>
              </a:rPr>
              <a:t> </a:t>
            </a:r>
            <a:r>
              <a:rPr sz="1400" dirty="0">
                <a:solidFill>
                  <a:srgbClr val="4D4D4F"/>
                </a:solidFill>
                <a:latin typeface="Arial"/>
                <a:cs typeface="Arial"/>
              </a:rPr>
              <a:t>2022</a:t>
            </a:r>
            <a:r>
              <a:rPr sz="1400" spc="-30" dirty="0">
                <a:solidFill>
                  <a:srgbClr val="4D4D4F"/>
                </a:solidFill>
                <a:latin typeface="Arial"/>
                <a:cs typeface="Arial"/>
              </a:rPr>
              <a:t> </a:t>
            </a:r>
            <a:r>
              <a:rPr sz="1400" dirty="0">
                <a:solidFill>
                  <a:srgbClr val="4D4D4F"/>
                </a:solidFill>
                <a:latin typeface="Arial"/>
                <a:cs typeface="Arial"/>
              </a:rPr>
              <a:t>and</a:t>
            </a:r>
            <a:r>
              <a:rPr sz="1400" spc="-25" dirty="0">
                <a:solidFill>
                  <a:srgbClr val="4D4D4F"/>
                </a:solidFill>
                <a:latin typeface="Arial"/>
                <a:cs typeface="Arial"/>
              </a:rPr>
              <a:t> </a:t>
            </a:r>
            <a:r>
              <a:rPr sz="1400" dirty="0">
                <a:solidFill>
                  <a:srgbClr val="4D4D4F"/>
                </a:solidFill>
                <a:latin typeface="Arial"/>
                <a:cs typeface="Arial"/>
              </a:rPr>
              <a:t>Mar</a:t>
            </a:r>
            <a:r>
              <a:rPr sz="1400" spc="-30" dirty="0">
                <a:solidFill>
                  <a:srgbClr val="4D4D4F"/>
                </a:solidFill>
                <a:latin typeface="Arial"/>
                <a:cs typeface="Arial"/>
              </a:rPr>
              <a:t> </a:t>
            </a:r>
            <a:r>
              <a:rPr sz="1400" spc="-20" dirty="0">
                <a:solidFill>
                  <a:srgbClr val="4D4D4F"/>
                </a:solidFill>
                <a:latin typeface="Arial"/>
                <a:cs typeface="Arial"/>
              </a:rPr>
              <a:t>2023</a:t>
            </a:r>
            <a:endParaRPr sz="1400">
              <a:latin typeface="Arial"/>
              <a:cs typeface="Arial"/>
            </a:endParaRPr>
          </a:p>
        </p:txBody>
      </p:sp>
      <p:pic>
        <p:nvPicPr>
          <p:cNvPr id="4" name="object 4"/>
          <p:cNvPicPr/>
          <p:nvPr/>
        </p:nvPicPr>
        <p:blipFill>
          <a:blip r:embed="rId2" cstate="print"/>
          <a:stretch>
            <a:fillRect/>
          </a:stretch>
        </p:blipFill>
        <p:spPr>
          <a:xfrm>
            <a:off x="5370576" y="1414272"/>
            <a:ext cx="912876" cy="626363"/>
          </a:xfrm>
          <a:prstGeom prst="rect">
            <a:avLst/>
          </a:prstGeom>
        </p:spPr>
      </p:pic>
      <p:sp>
        <p:nvSpPr>
          <p:cNvPr id="5" name="object 5"/>
          <p:cNvSpPr txBox="1"/>
          <p:nvPr/>
        </p:nvSpPr>
        <p:spPr>
          <a:xfrm>
            <a:off x="6707251" y="2984529"/>
            <a:ext cx="4505325" cy="867410"/>
          </a:xfrm>
          <a:prstGeom prst="rect">
            <a:avLst/>
          </a:prstGeom>
        </p:spPr>
        <p:txBody>
          <a:bodyPr vert="horz" wrap="square" lIns="0" tIns="67310" rIns="0" bIns="0" rtlCol="0">
            <a:spAutoFit/>
          </a:bodyPr>
          <a:lstStyle/>
          <a:p>
            <a:pPr marL="12700">
              <a:lnSpc>
                <a:spcPct val="100000"/>
              </a:lnSpc>
              <a:spcBef>
                <a:spcPts val="530"/>
              </a:spcBef>
            </a:pPr>
            <a:r>
              <a:rPr sz="1800" dirty="0">
                <a:solidFill>
                  <a:srgbClr val="4D4D4F"/>
                </a:solidFill>
                <a:latin typeface="Arial"/>
                <a:cs typeface="Arial"/>
              </a:rPr>
              <a:t>International air</a:t>
            </a:r>
            <a:r>
              <a:rPr sz="1800" spc="-20" dirty="0">
                <a:solidFill>
                  <a:srgbClr val="4D4D4F"/>
                </a:solidFill>
                <a:latin typeface="Arial"/>
                <a:cs typeface="Arial"/>
              </a:rPr>
              <a:t> </a:t>
            </a:r>
            <a:r>
              <a:rPr sz="1800" dirty="0">
                <a:solidFill>
                  <a:srgbClr val="4D4D4F"/>
                </a:solidFill>
                <a:latin typeface="Arial"/>
                <a:cs typeface="Arial"/>
              </a:rPr>
              <a:t>cargo</a:t>
            </a:r>
            <a:r>
              <a:rPr sz="1800" spc="-15" dirty="0">
                <a:solidFill>
                  <a:srgbClr val="4D4D4F"/>
                </a:solidFill>
                <a:latin typeface="Arial"/>
                <a:cs typeface="Arial"/>
              </a:rPr>
              <a:t> </a:t>
            </a:r>
            <a:r>
              <a:rPr sz="1800" dirty="0">
                <a:solidFill>
                  <a:srgbClr val="4D4D4F"/>
                </a:solidFill>
                <a:latin typeface="Arial"/>
                <a:cs typeface="Arial"/>
              </a:rPr>
              <a:t>capacity</a:t>
            </a:r>
            <a:r>
              <a:rPr sz="1800" spc="-15" dirty="0">
                <a:solidFill>
                  <a:srgbClr val="4D4D4F"/>
                </a:solidFill>
                <a:latin typeface="Arial"/>
                <a:cs typeface="Arial"/>
              </a:rPr>
              <a:t> </a:t>
            </a:r>
            <a:r>
              <a:rPr sz="1800" dirty="0">
                <a:solidFill>
                  <a:srgbClr val="4D4D4F"/>
                </a:solidFill>
                <a:latin typeface="Arial"/>
                <a:cs typeface="Arial"/>
              </a:rPr>
              <a:t>for</a:t>
            </a:r>
            <a:r>
              <a:rPr sz="1800" spc="-15" dirty="0">
                <a:solidFill>
                  <a:srgbClr val="4D4D4F"/>
                </a:solidFill>
                <a:latin typeface="Arial"/>
                <a:cs typeface="Arial"/>
              </a:rPr>
              <a:t> </a:t>
            </a:r>
            <a:r>
              <a:rPr sz="1800" spc="-25" dirty="0">
                <a:solidFill>
                  <a:srgbClr val="4D4D4F"/>
                </a:solidFill>
                <a:latin typeface="Arial"/>
                <a:cs typeface="Arial"/>
              </a:rPr>
              <a:t>CPT</a:t>
            </a:r>
            <a:endParaRPr sz="1800">
              <a:latin typeface="Arial"/>
              <a:cs typeface="Arial"/>
            </a:endParaRPr>
          </a:p>
          <a:p>
            <a:pPr marL="12700">
              <a:lnSpc>
                <a:spcPct val="100000"/>
              </a:lnSpc>
              <a:spcBef>
                <a:spcPts val="340"/>
              </a:spcBef>
            </a:pPr>
            <a:r>
              <a:rPr sz="1400" b="1" dirty="0">
                <a:solidFill>
                  <a:srgbClr val="D7117C"/>
                </a:solidFill>
                <a:latin typeface="Arial"/>
                <a:cs typeface="Arial"/>
              </a:rPr>
              <a:t>81%</a:t>
            </a:r>
            <a:r>
              <a:rPr sz="1400" b="1" spc="-25" dirty="0">
                <a:solidFill>
                  <a:srgbClr val="D7117C"/>
                </a:solidFill>
                <a:latin typeface="Arial"/>
                <a:cs typeface="Arial"/>
              </a:rPr>
              <a:t> </a:t>
            </a:r>
            <a:r>
              <a:rPr sz="1400" dirty="0">
                <a:latin typeface="Arial"/>
                <a:cs typeface="Arial"/>
              </a:rPr>
              <a:t>recovery</a:t>
            </a:r>
            <a:r>
              <a:rPr sz="1400" spc="-40" dirty="0">
                <a:latin typeface="Arial"/>
                <a:cs typeface="Arial"/>
              </a:rPr>
              <a:t> </a:t>
            </a:r>
            <a:r>
              <a:rPr sz="1400" dirty="0">
                <a:latin typeface="Arial"/>
                <a:cs typeface="Arial"/>
              </a:rPr>
              <a:t>c</a:t>
            </a:r>
            <a:r>
              <a:rPr sz="1400" dirty="0">
                <a:solidFill>
                  <a:srgbClr val="4D4D4F"/>
                </a:solidFill>
                <a:latin typeface="Arial"/>
                <a:cs typeface="Arial"/>
              </a:rPr>
              <a:t>ompared</a:t>
            </a:r>
            <a:r>
              <a:rPr sz="1400" spc="-55" dirty="0">
                <a:solidFill>
                  <a:srgbClr val="4D4D4F"/>
                </a:solidFill>
                <a:latin typeface="Arial"/>
                <a:cs typeface="Arial"/>
              </a:rPr>
              <a:t> </a:t>
            </a:r>
            <a:r>
              <a:rPr sz="1400" dirty="0">
                <a:solidFill>
                  <a:srgbClr val="4D4D4F"/>
                </a:solidFill>
                <a:latin typeface="Arial"/>
                <a:cs typeface="Arial"/>
              </a:rPr>
              <a:t>to</a:t>
            </a:r>
            <a:r>
              <a:rPr sz="1400" spc="-35" dirty="0">
                <a:solidFill>
                  <a:srgbClr val="4D4D4F"/>
                </a:solidFill>
                <a:latin typeface="Arial"/>
                <a:cs typeface="Arial"/>
              </a:rPr>
              <a:t> </a:t>
            </a:r>
            <a:r>
              <a:rPr sz="1400" dirty="0">
                <a:solidFill>
                  <a:srgbClr val="4D4D4F"/>
                </a:solidFill>
                <a:latin typeface="Arial"/>
                <a:cs typeface="Arial"/>
              </a:rPr>
              <a:t>the</a:t>
            </a:r>
            <a:r>
              <a:rPr sz="1400" spc="-30" dirty="0">
                <a:solidFill>
                  <a:srgbClr val="4D4D4F"/>
                </a:solidFill>
                <a:latin typeface="Arial"/>
                <a:cs typeface="Arial"/>
              </a:rPr>
              <a:t> </a:t>
            </a:r>
            <a:r>
              <a:rPr sz="1400" dirty="0">
                <a:solidFill>
                  <a:srgbClr val="4D4D4F"/>
                </a:solidFill>
                <a:latin typeface="Arial"/>
                <a:cs typeface="Arial"/>
              </a:rPr>
              <a:t>same</a:t>
            </a:r>
            <a:r>
              <a:rPr sz="1400" spc="-45" dirty="0">
                <a:solidFill>
                  <a:srgbClr val="4D4D4F"/>
                </a:solidFill>
                <a:latin typeface="Arial"/>
                <a:cs typeface="Arial"/>
              </a:rPr>
              <a:t> </a:t>
            </a:r>
            <a:r>
              <a:rPr sz="1400" dirty="0">
                <a:solidFill>
                  <a:srgbClr val="4D4D4F"/>
                </a:solidFill>
                <a:latin typeface="Arial"/>
                <a:cs typeface="Arial"/>
              </a:rPr>
              <a:t>period</a:t>
            </a:r>
            <a:r>
              <a:rPr sz="1400" spc="-30" dirty="0">
                <a:solidFill>
                  <a:srgbClr val="4D4D4F"/>
                </a:solidFill>
                <a:latin typeface="Arial"/>
                <a:cs typeface="Arial"/>
              </a:rPr>
              <a:t> </a:t>
            </a:r>
            <a:r>
              <a:rPr sz="1400" dirty="0">
                <a:solidFill>
                  <a:srgbClr val="4D4D4F"/>
                </a:solidFill>
                <a:latin typeface="Arial"/>
                <a:cs typeface="Arial"/>
              </a:rPr>
              <a:t>in</a:t>
            </a:r>
            <a:r>
              <a:rPr sz="1400" spc="-35" dirty="0">
                <a:solidFill>
                  <a:srgbClr val="4D4D4F"/>
                </a:solidFill>
                <a:latin typeface="Arial"/>
                <a:cs typeface="Arial"/>
              </a:rPr>
              <a:t> </a:t>
            </a:r>
            <a:r>
              <a:rPr sz="1400" dirty="0">
                <a:solidFill>
                  <a:srgbClr val="4D4D4F"/>
                </a:solidFill>
                <a:latin typeface="Arial"/>
                <a:cs typeface="Arial"/>
              </a:rPr>
              <a:t>2019,</a:t>
            </a:r>
            <a:r>
              <a:rPr sz="1400" spc="-40" dirty="0">
                <a:solidFill>
                  <a:srgbClr val="4D4D4F"/>
                </a:solidFill>
                <a:latin typeface="Arial"/>
                <a:cs typeface="Arial"/>
              </a:rPr>
              <a:t> </a:t>
            </a:r>
            <a:r>
              <a:rPr sz="1400" spc="-20" dirty="0">
                <a:solidFill>
                  <a:srgbClr val="4D4D4F"/>
                </a:solidFill>
                <a:latin typeface="Arial"/>
                <a:cs typeface="Arial"/>
              </a:rPr>
              <a:t>with</a:t>
            </a:r>
            <a:endParaRPr sz="1400">
              <a:latin typeface="Arial"/>
              <a:cs typeface="Arial"/>
            </a:endParaRPr>
          </a:p>
          <a:p>
            <a:pPr marL="12700">
              <a:lnSpc>
                <a:spcPct val="100000"/>
              </a:lnSpc>
              <a:spcBef>
                <a:spcPts val="335"/>
              </a:spcBef>
            </a:pPr>
            <a:r>
              <a:rPr sz="1400" b="1" dirty="0">
                <a:solidFill>
                  <a:srgbClr val="D7117C"/>
                </a:solidFill>
                <a:latin typeface="Arial"/>
                <a:cs typeface="Arial"/>
              </a:rPr>
              <a:t>86500</a:t>
            </a:r>
            <a:r>
              <a:rPr sz="1400" b="1" spc="345" dirty="0">
                <a:solidFill>
                  <a:srgbClr val="D7117C"/>
                </a:solidFill>
                <a:latin typeface="Arial"/>
                <a:cs typeface="Arial"/>
              </a:rPr>
              <a:t> </a:t>
            </a:r>
            <a:r>
              <a:rPr sz="1400" dirty="0">
                <a:solidFill>
                  <a:srgbClr val="4D4D4F"/>
                </a:solidFill>
                <a:latin typeface="Arial"/>
                <a:cs typeface="Arial"/>
              </a:rPr>
              <a:t>tonnes</a:t>
            </a:r>
            <a:r>
              <a:rPr sz="1400" spc="-45" dirty="0">
                <a:solidFill>
                  <a:srgbClr val="4D4D4F"/>
                </a:solidFill>
                <a:latin typeface="Arial"/>
                <a:cs typeface="Arial"/>
              </a:rPr>
              <a:t> </a:t>
            </a:r>
            <a:r>
              <a:rPr sz="1400" dirty="0">
                <a:solidFill>
                  <a:srgbClr val="4D4D4F"/>
                </a:solidFill>
                <a:latin typeface="Arial"/>
                <a:cs typeface="Arial"/>
              </a:rPr>
              <a:t>in</a:t>
            </a:r>
            <a:r>
              <a:rPr sz="1400" spc="-15" dirty="0">
                <a:solidFill>
                  <a:srgbClr val="4D4D4F"/>
                </a:solidFill>
                <a:latin typeface="Arial"/>
                <a:cs typeface="Arial"/>
              </a:rPr>
              <a:t> </a:t>
            </a:r>
            <a:r>
              <a:rPr sz="1400" spc="-10" dirty="0">
                <a:solidFill>
                  <a:srgbClr val="4D4D4F"/>
                </a:solidFill>
                <a:latin typeface="Arial"/>
                <a:cs typeface="Arial"/>
              </a:rPr>
              <a:t>two-</a:t>
            </a:r>
            <a:r>
              <a:rPr sz="1400" dirty="0">
                <a:solidFill>
                  <a:srgbClr val="4D4D4F"/>
                </a:solidFill>
                <a:latin typeface="Arial"/>
                <a:cs typeface="Arial"/>
              </a:rPr>
              <a:t>way</a:t>
            </a:r>
            <a:r>
              <a:rPr sz="1400" spc="-10" dirty="0">
                <a:solidFill>
                  <a:srgbClr val="4D4D4F"/>
                </a:solidFill>
                <a:latin typeface="Arial"/>
                <a:cs typeface="Arial"/>
              </a:rPr>
              <a:t> capacity.</a:t>
            </a:r>
            <a:endParaRPr sz="1400">
              <a:latin typeface="Arial"/>
              <a:cs typeface="Arial"/>
            </a:endParaRPr>
          </a:p>
        </p:txBody>
      </p:sp>
      <p:pic>
        <p:nvPicPr>
          <p:cNvPr id="6" name="object 6"/>
          <p:cNvPicPr/>
          <p:nvPr/>
        </p:nvPicPr>
        <p:blipFill>
          <a:blip r:embed="rId3" cstate="print"/>
          <a:stretch>
            <a:fillRect/>
          </a:stretch>
        </p:blipFill>
        <p:spPr>
          <a:xfrm>
            <a:off x="5370576" y="3060192"/>
            <a:ext cx="961644" cy="568452"/>
          </a:xfrm>
          <a:prstGeom prst="rect">
            <a:avLst/>
          </a:prstGeom>
        </p:spPr>
      </p:pic>
      <p:pic>
        <p:nvPicPr>
          <p:cNvPr id="7" name="object 7"/>
          <p:cNvPicPr/>
          <p:nvPr/>
        </p:nvPicPr>
        <p:blipFill>
          <a:blip r:embed="rId4" cstate="print"/>
          <a:stretch>
            <a:fillRect/>
          </a:stretch>
        </p:blipFill>
        <p:spPr>
          <a:xfrm>
            <a:off x="926374" y="3441717"/>
            <a:ext cx="1069113" cy="499399"/>
          </a:xfrm>
          <a:prstGeom prst="rect">
            <a:avLst/>
          </a:prstGeom>
        </p:spPr>
      </p:pic>
      <p:sp>
        <p:nvSpPr>
          <p:cNvPr id="8" name="object 8"/>
          <p:cNvSpPr txBox="1"/>
          <p:nvPr/>
        </p:nvSpPr>
        <p:spPr>
          <a:xfrm>
            <a:off x="2148967" y="3573526"/>
            <a:ext cx="146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D7117C"/>
                </a:solidFill>
                <a:latin typeface="Arial"/>
                <a:cs typeface="Arial"/>
              </a:rPr>
              <a:t>3</a:t>
            </a:r>
            <a:r>
              <a:rPr sz="2400" b="1" spc="-170" dirty="0">
                <a:solidFill>
                  <a:srgbClr val="D7117C"/>
                </a:solidFill>
                <a:latin typeface="Arial"/>
                <a:cs typeface="Arial"/>
              </a:rPr>
              <a:t> </a:t>
            </a:r>
            <a:r>
              <a:rPr sz="1800" dirty="0">
                <a:solidFill>
                  <a:srgbClr val="4D4D4F"/>
                </a:solidFill>
                <a:latin typeface="Arial"/>
                <a:cs typeface="Arial"/>
              </a:rPr>
              <a:t>new </a:t>
            </a:r>
            <a:r>
              <a:rPr sz="1800" spc="-10" dirty="0">
                <a:solidFill>
                  <a:srgbClr val="4D4D4F"/>
                </a:solidFill>
                <a:latin typeface="Arial"/>
                <a:cs typeface="Arial"/>
              </a:rPr>
              <a:t>airlines</a:t>
            </a:r>
            <a:endParaRPr sz="1800">
              <a:latin typeface="Arial"/>
              <a:cs typeface="Arial"/>
            </a:endParaRPr>
          </a:p>
        </p:txBody>
      </p:sp>
      <p:pic>
        <p:nvPicPr>
          <p:cNvPr id="9" name="object 9"/>
          <p:cNvPicPr/>
          <p:nvPr/>
        </p:nvPicPr>
        <p:blipFill>
          <a:blip r:embed="rId5" cstate="print"/>
          <a:stretch>
            <a:fillRect/>
          </a:stretch>
        </p:blipFill>
        <p:spPr>
          <a:xfrm>
            <a:off x="2659455" y="4041761"/>
            <a:ext cx="1397347" cy="441621"/>
          </a:xfrm>
          <a:prstGeom prst="rect">
            <a:avLst/>
          </a:prstGeom>
        </p:spPr>
      </p:pic>
      <p:pic>
        <p:nvPicPr>
          <p:cNvPr id="10" name="object 10"/>
          <p:cNvPicPr/>
          <p:nvPr/>
        </p:nvPicPr>
        <p:blipFill>
          <a:blip r:embed="rId6" cstate="print"/>
          <a:stretch>
            <a:fillRect/>
          </a:stretch>
        </p:blipFill>
        <p:spPr>
          <a:xfrm>
            <a:off x="2651764" y="4587277"/>
            <a:ext cx="1418839" cy="353492"/>
          </a:xfrm>
          <a:prstGeom prst="rect">
            <a:avLst/>
          </a:prstGeom>
        </p:spPr>
      </p:pic>
      <p:pic>
        <p:nvPicPr>
          <p:cNvPr id="11" name="object 11"/>
          <p:cNvPicPr/>
          <p:nvPr/>
        </p:nvPicPr>
        <p:blipFill>
          <a:blip r:embed="rId7" cstate="print"/>
          <a:stretch>
            <a:fillRect/>
          </a:stretch>
        </p:blipFill>
        <p:spPr>
          <a:xfrm>
            <a:off x="2647188" y="5161788"/>
            <a:ext cx="1359408" cy="208787"/>
          </a:xfrm>
          <a:prstGeom prst="rect">
            <a:avLst/>
          </a:prstGeom>
        </p:spPr>
      </p:pic>
      <p:sp>
        <p:nvSpPr>
          <p:cNvPr id="12" name="object 12"/>
          <p:cNvSpPr txBox="1"/>
          <p:nvPr/>
        </p:nvSpPr>
        <p:spPr>
          <a:xfrm>
            <a:off x="2148967" y="1355078"/>
            <a:ext cx="2195830" cy="1770380"/>
          </a:xfrm>
          <a:prstGeom prst="rect">
            <a:avLst/>
          </a:prstGeom>
        </p:spPr>
        <p:txBody>
          <a:bodyPr vert="horz" wrap="square" lIns="0" tIns="116205" rIns="0" bIns="0" rtlCol="0">
            <a:spAutoFit/>
          </a:bodyPr>
          <a:lstStyle/>
          <a:p>
            <a:pPr marL="12700">
              <a:lnSpc>
                <a:spcPct val="100000"/>
              </a:lnSpc>
              <a:spcBef>
                <a:spcPts val="915"/>
              </a:spcBef>
            </a:pPr>
            <a:r>
              <a:rPr sz="2400" b="1" spc="-20" dirty="0">
                <a:solidFill>
                  <a:srgbClr val="D7117C"/>
                </a:solidFill>
                <a:latin typeface="Arial"/>
                <a:cs typeface="Arial"/>
              </a:rPr>
              <a:t>4</a:t>
            </a:r>
            <a:r>
              <a:rPr sz="2400" b="1" spc="-170" dirty="0">
                <a:solidFill>
                  <a:srgbClr val="D7117C"/>
                </a:solidFill>
                <a:latin typeface="Arial"/>
                <a:cs typeface="Arial"/>
              </a:rPr>
              <a:t> </a:t>
            </a:r>
            <a:r>
              <a:rPr sz="1800" dirty="0">
                <a:solidFill>
                  <a:srgbClr val="4D4D4F"/>
                </a:solidFill>
                <a:latin typeface="Arial"/>
                <a:cs typeface="Arial"/>
              </a:rPr>
              <a:t>new </a:t>
            </a:r>
            <a:r>
              <a:rPr sz="1800" spc="-10" dirty="0">
                <a:solidFill>
                  <a:srgbClr val="4D4D4F"/>
                </a:solidFill>
                <a:latin typeface="Arial"/>
                <a:cs typeface="Arial"/>
              </a:rPr>
              <a:t>routes</a:t>
            </a:r>
            <a:endParaRPr sz="1800" dirty="0">
              <a:latin typeface="Arial"/>
              <a:cs typeface="Arial"/>
            </a:endParaRPr>
          </a:p>
          <a:p>
            <a:pPr marL="474345">
              <a:lnSpc>
                <a:spcPct val="100000"/>
              </a:lnSpc>
              <a:spcBef>
                <a:spcPts val="484"/>
              </a:spcBef>
            </a:pPr>
            <a:r>
              <a:rPr sz="1400" dirty="0">
                <a:solidFill>
                  <a:srgbClr val="4D4D4F"/>
                </a:solidFill>
                <a:latin typeface="Arial"/>
                <a:cs typeface="Arial"/>
              </a:rPr>
              <a:t>Atlanta,</a:t>
            </a:r>
            <a:r>
              <a:rPr sz="1400" spc="-60" dirty="0">
                <a:solidFill>
                  <a:srgbClr val="4D4D4F"/>
                </a:solidFill>
                <a:latin typeface="Arial"/>
                <a:cs typeface="Arial"/>
              </a:rPr>
              <a:t> </a:t>
            </a:r>
            <a:r>
              <a:rPr sz="1400" spc="-25" dirty="0">
                <a:solidFill>
                  <a:srgbClr val="4D4D4F"/>
                </a:solidFill>
                <a:latin typeface="Arial"/>
                <a:cs typeface="Arial"/>
              </a:rPr>
              <a:t>USA</a:t>
            </a:r>
            <a:endParaRPr sz="1400" dirty="0">
              <a:latin typeface="Arial"/>
              <a:cs typeface="Arial"/>
            </a:endParaRPr>
          </a:p>
          <a:p>
            <a:pPr marL="474345">
              <a:lnSpc>
                <a:spcPct val="100000"/>
              </a:lnSpc>
              <a:spcBef>
                <a:spcPts val="925"/>
              </a:spcBef>
            </a:pPr>
            <a:r>
              <a:rPr sz="1400" spc="-10" dirty="0">
                <a:solidFill>
                  <a:srgbClr val="4D4D4F"/>
                </a:solidFill>
                <a:latin typeface="Arial"/>
                <a:cs typeface="Arial"/>
              </a:rPr>
              <a:t>Washington</a:t>
            </a:r>
            <a:r>
              <a:rPr sz="1400" spc="-45" dirty="0">
                <a:solidFill>
                  <a:srgbClr val="4D4D4F"/>
                </a:solidFill>
                <a:latin typeface="Arial"/>
                <a:cs typeface="Arial"/>
              </a:rPr>
              <a:t> </a:t>
            </a:r>
            <a:r>
              <a:rPr sz="1400" dirty="0">
                <a:solidFill>
                  <a:srgbClr val="4D4D4F"/>
                </a:solidFill>
                <a:latin typeface="Arial"/>
                <a:cs typeface="Arial"/>
              </a:rPr>
              <a:t>DC,</a:t>
            </a:r>
            <a:r>
              <a:rPr sz="1400" spc="-5" dirty="0">
                <a:solidFill>
                  <a:srgbClr val="4D4D4F"/>
                </a:solidFill>
                <a:latin typeface="Arial"/>
                <a:cs typeface="Arial"/>
              </a:rPr>
              <a:t> </a:t>
            </a:r>
            <a:r>
              <a:rPr sz="1400" spc="-25" dirty="0">
                <a:solidFill>
                  <a:srgbClr val="4D4D4F"/>
                </a:solidFill>
                <a:latin typeface="Arial"/>
                <a:cs typeface="Arial"/>
              </a:rPr>
              <a:t>USA</a:t>
            </a:r>
            <a:endParaRPr sz="1400" dirty="0">
              <a:latin typeface="Arial"/>
              <a:cs typeface="Arial"/>
            </a:endParaRPr>
          </a:p>
          <a:p>
            <a:pPr marL="474345" marR="5080">
              <a:lnSpc>
                <a:spcPct val="155500"/>
              </a:lnSpc>
              <a:spcBef>
                <a:spcPts val="45"/>
              </a:spcBef>
            </a:pPr>
            <a:r>
              <a:rPr sz="1400" dirty="0">
                <a:solidFill>
                  <a:srgbClr val="4D4D4F"/>
                </a:solidFill>
                <a:latin typeface="Arial"/>
                <a:cs typeface="Arial"/>
              </a:rPr>
              <a:t>Brussels,</a:t>
            </a:r>
            <a:r>
              <a:rPr sz="1400" spc="-60" dirty="0">
                <a:solidFill>
                  <a:srgbClr val="4D4D4F"/>
                </a:solidFill>
                <a:latin typeface="Arial"/>
                <a:cs typeface="Arial"/>
              </a:rPr>
              <a:t> </a:t>
            </a:r>
            <a:r>
              <a:rPr sz="1400" spc="-10" dirty="0">
                <a:solidFill>
                  <a:srgbClr val="4D4D4F"/>
                </a:solidFill>
                <a:latin typeface="Arial"/>
                <a:cs typeface="Arial"/>
              </a:rPr>
              <a:t>Belgium </a:t>
            </a:r>
            <a:r>
              <a:rPr sz="1400" dirty="0">
                <a:solidFill>
                  <a:srgbClr val="4D4D4F"/>
                </a:solidFill>
                <a:latin typeface="Arial"/>
                <a:cs typeface="Arial"/>
              </a:rPr>
              <a:t>Maputo,</a:t>
            </a:r>
            <a:r>
              <a:rPr sz="1400" spc="-70" dirty="0">
                <a:solidFill>
                  <a:srgbClr val="4D4D4F"/>
                </a:solidFill>
                <a:latin typeface="Arial"/>
                <a:cs typeface="Arial"/>
              </a:rPr>
              <a:t> </a:t>
            </a:r>
            <a:r>
              <a:rPr sz="1400" spc="-10" dirty="0">
                <a:solidFill>
                  <a:srgbClr val="4D4D4F"/>
                </a:solidFill>
                <a:latin typeface="Arial"/>
                <a:cs typeface="Arial"/>
              </a:rPr>
              <a:t>Mozambique</a:t>
            </a:r>
            <a:endParaRPr sz="1400" dirty="0">
              <a:latin typeface="Arial"/>
              <a:cs typeface="Arial"/>
            </a:endParaRPr>
          </a:p>
        </p:txBody>
      </p:sp>
      <p:pic>
        <p:nvPicPr>
          <p:cNvPr id="13" name="object 13"/>
          <p:cNvPicPr/>
          <p:nvPr/>
        </p:nvPicPr>
        <p:blipFill>
          <a:blip r:embed="rId8" cstate="print"/>
          <a:stretch>
            <a:fillRect/>
          </a:stretch>
        </p:blipFill>
        <p:spPr>
          <a:xfrm>
            <a:off x="951762" y="1384688"/>
            <a:ext cx="1058606" cy="727934"/>
          </a:xfrm>
          <a:prstGeom prst="rect">
            <a:avLst/>
          </a:prstGeom>
        </p:spPr>
      </p:pic>
      <p:pic>
        <p:nvPicPr>
          <p:cNvPr id="14" name="object 14"/>
          <p:cNvPicPr/>
          <p:nvPr/>
        </p:nvPicPr>
        <p:blipFill>
          <a:blip r:embed="rId9" cstate="print"/>
          <a:stretch>
            <a:fillRect/>
          </a:stretch>
        </p:blipFill>
        <p:spPr>
          <a:xfrm>
            <a:off x="2438147" y="1935613"/>
            <a:ext cx="97401" cy="157385"/>
          </a:xfrm>
          <a:prstGeom prst="rect">
            <a:avLst/>
          </a:prstGeom>
        </p:spPr>
      </p:pic>
      <p:pic>
        <p:nvPicPr>
          <p:cNvPr id="15" name="object 15"/>
          <p:cNvPicPr/>
          <p:nvPr/>
        </p:nvPicPr>
        <p:blipFill>
          <a:blip r:embed="rId10" cstate="print"/>
          <a:stretch>
            <a:fillRect/>
          </a:stretch>
        </p:blipFill>
        <p:spPr>
          <a:xfrm>
            <a:off x="2438150" y="2266095"/>
            <a:ext cx="97396" cy="156311"/>
          </a:xfrm>
          <a:prstGeom prst="rect">
            <a:avLst/>
          </a:prstGeom>
        </p:spPr>
      </p:pic>
      <p:pic>
        <p:nvPicPr>
          <p:cNvPr id="16" name="object 16"/>
          <p:cNvPicPr/>
          <p:nvPr/>
        </p:nvPicPr>
        <p:blipFill>
          <a:blip r:embed="rId9" cstate="print"/>
          <a:stretch>
            <a:fillRect/>
          </a:stretch>
        </p:blipFill>
        <p:spPr>
          <a:xfrm>
            <a:off x="2438147" y="2606173"/>
            <a:ext cx="97401" cy="157385"/>
          </a:xfrm>
          <a:prstGeom prst="rect">
            <a:avLst/>
          </a:prstGeom>
        </p:spPr>
      </p:pic>
      <p:pic>
        <p:nvPicPr>
          <p:cNvPr id="17" name="object 17"/>
          <p:cNvPicPr/>
          <p:nvPr/>
        </p:nvPicPr>
        <p:blipFill>
          <a:blip r:embed="rId10" cstate="print"/>
          <a:stretch>
            <a:fillRect/>
          </a:stretch>
        </p:blipFill>
        <p:spPr>
          <a:xfrm>
            <a:off x="2438150" y="2930560"/>
            <a:ext cx="97396" cy="156311"/>
          </a:xfrm>
          <a:prstGeom prst="rect">
            <a:avLst/>
          </a:prstGeom>
        </p:spPr>
      </p:pic>
      <p:pic>
        <p:nvPicPr>
          <p:cNvPr id="18" name="object 18"/>
          <p:cNvPicPr/>
          <p:nvPr/>
        </p:nvPicPr>
        <p:blipFill>
          <a:blip r:embed="rId11" cstate="print"/>
          <a:stretch>
            <a:fillRect/>
          </a:stretch>
        </p:blipFill>
        <p:spPr>
          <a:xfrm>
            <a:off x="2395012" y="4264930"/>
            <a:ext cx="145369" cy="145233"/>
          </a:xfrm>
          <a:prstGeom prst="rect">
            <a:avLst/>
          </a:prstGeom>
        </p:spPr>
      </p:pic>
      <p:sp>
        <p:nvSpPr>
          <p:cNvPr id="19" name="object 19"/>
          <p:cNvSpPr txBox="1"/>
          <p:nvPr/>
        </p:nvSpPr>
        <p:spPr>
          <a:xfrm>
            <a:off x="10981690" y="6641693"/>
            <a:ext cx="109601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Source:</a:t>
            </a:r>
            <a:r>
              <a:rPr sz="800" spc="-25" dirty="0">
                <a:latin typeface="Calibri"/>
                <a:cs typeface="Calibri"/>
              </a:rPr>
              <a:t> </a:t>
            </a:r>
            <a:r>
              <a:rPr sz="800" dirty="0">
                <a:latin typeface="Calibri"/>
                <a:cs typeface="Calibri"/>
              </a:rPr>
              <a:t>Seabury</a:t>
            </a:r>
            <a:r>
              <a:rPr sz="800" spc="-25" dirty="0">
                <a:latin typeface="Calibri"/>
                <a:cs typeface="Calibri"/>
              </a:rPr>
              <a:t> </a:t>
            </a:r>
            <a:r>
              <a:rPr sz="800" dirty="0">
                <a:latin typeface="Calibri"/>
                <a:cs typeface="Calibri"/>
              </a:rPr>
              <a:t>Air</a:t>
            </a:r>
            <a:r>
              <a:rPr sz="800" spc="-25" dirty="0">
                <a:latin typeface="Calibri"/>
                <a:cs typeface="Calibri"/>
              </a:rPr>
              <a:t> </a:t>
            </a:r>
            <a:r>
              <a:rPr sz="800" spc="-20" dirty="0">
                <a:latin typeface="Calibri"/>
                <a:cs typeface="Calibri"/>
              </a:rPr>
              <a:t>Cargo</a:t>
            </a:r>
            <a:endParaRPr sz="800">
              <a:latin typeface="Calibri"/>
              <a:cs typeface="Calibri"/>
            </a:endParaRPr>
          </a:p>
        </p:txBody>
      </p:sp>
      <p:pic>
        <p:nvPicPr>
          <p:cNvPr id="20" name="object 20"/>
          <p:cNvPicPr/>
          <p:nvPr/>
        </p:nvPicPr>
        <p:blipFill>
          <a:blip r:embed="rId12" cstate="print"/>
          <a:stretch>
            <a:fillRect/>
          </a:stretch>
        </p:blipFill>
        <p:spPr>
          <a:xfrm>
            <a:off x="2395012" y="4737370"/>
            <a:ext cx="145369" cy="145233"/>
          </a:xfrm>
          <a:prstGeom prst="rect">
            <a:avLst/>
          </a:prstGeom>
        </p:spPr>
      </p:pic>
      <p:pic>
        <p:nvPicPr>
          <p:cNvPr id="21" name="object 21"/>
          <p:cNvPicPr/>
          <p:nvPr/>
        </p:nvPicPr>
        <p:blipFill>
          <a:blip r:embed="rId13" cstate="print"/>
          <a:stretch>
            <a:fillRect/>
          </a:stretch>
        </p:blipFill>
        <p:spPr>
          <a:xfrm>
            <a:off x="2395012" y="5193046"/>
            <a:ext cx="145369" cy="1452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001733"/>
            <a:ext cx="12192000" cy="943610"/>
            <a:chOff x="0" y="5914643"/>
            <a:chExt cx="12192000" cy="943610"/>
          </a:xfrm>
        </p:grpSpPr>
        <p:sp>
          <p:nvSpPr>
            <p:cNvPr id="3" name="object 3"/>
            <p:cNvSpPr/>
            <p:nvPr/>
          </p:nvSpPr>
          <p:spPr>
            <a:xfrm>
              <a:off x="0" y="5914643"/>
              <a:ext cx="12192000" cy="943610"/>
            </a:xfrm>
            <a:custGeom>
              <a:avLst/>
              <a:gdLst/>
              <a:ahLst/>
              <a:cxnLst/>
              <a:rect l="l" t="t" r="r" b="b"/>
              <a:pathLst>
                <a:path w="12192000" h="943609">
                  <a:moveTo>
                    <a:pt x="12192000" y="0"/>
                  </a:moveTo>
                  <a:lnTo>
                    <a:pt x="0" y="0"/>
                  </a:lnTo>
                  <a:lnTo>
                    <a:pt x="0" y="943356"/>
                  </a:lnTo>
                  <a:lnTo>
                    <a:pt x="12192000" y="943356"/>
                  </a:lnTo>
                  <a:lnTo>
                    <a:pt x="1219200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758951" y="6129528"/>
              <a:ext cx="1258824" cy="595884"/>
            </a:xfrm>
            <a:prstGeom prst="rect">
              <a:avLst/>
            </a:prstGeom>
          </p:spPr>
        </p:pic>
      </p:grpSp>
      <p:sp>
        <p:nvSpPr>
          <p:cNvPr id="5" name="object 5"/>
          <p:cNvSpPr txBox="1"/>
          <p:nvPr/>
        </p:nvSpPr>
        <p:spPr>
          <a:xfrm>
            <a:off x="7504556" y="1240504"/>
            <a:ext cx="3931285" cy="436880"/>
          </a:xfrm>
          <a:prstGeom prst="rect">
            <a:avLst/>
          </a:prstGeom>
        </p:spPr>
        <p:txBody>
          <a:bodyPr vert="horz" wrap="square" lIns="0" tIns="12700" rIns="0" bIns="0" rtlCol="0">
            <a:spAutoFit/>
          </a:bodyPr>
          <a:lstStyle/>
          <a:p>
            <a:pPr marL="193675" marR="5080" indent="-181610">
              <a:lnSpc>
                <a:spcPct val="100000"/>
              </a:lnSpc>
              <a:spcBef>
                <a:spcPts val="100"/>
              </a:spcBef>
              <a:buFont typeface="Arial"/>
              <a:buChar char="•"/>
              <a:tabLst>
                <a:tab pos="193675" algn="l"/>
                <a:tab pos="194310" algn="l"/>
              </a:tabLst>
            </a:pPr>
            <a:r>
              <a:rPr sz="900" b="1" dirty="0">
                <a:latin typeface="Arial"/>
                <a:cs typeface="Arial"/>
              </a:rPr>
              <a:t>Lufthansa</a:t>
            </a:r>
            <a:r>
              <a:rPr sz="900" dirty="0">
                <a:latin typeface="Arial"/>
                <a:cs typeface="Arial"/>
              </a:rPr>
              <a:t>,</a:t>
            </a:r>
            <a:r>
              <a:rPr sz="900" spc="-25" dirty="0">
                <a:latin typeface="Arial"/>
                <a:cs typeface="Arial"/>
              </a:rPr>
              <a:t> </a:t>
            </a:r>
            <a:r>
              <a:rPr sz="900" dirty="0">
                <a:latin typeface="Arial"/>
                <a:cs typeface="Arial"/>
              </a:rPr>
              <a:t>Frankfurt,</a:t>
            </a:r>
            <a:r>
              <a:rPr sz="900" spc="-15" dirty="0">
                <a:latin typeface="Arial"/>
                <a:cs typeface="Arial"/>
              </a:rPr>
              <a:t> </a:t>
            </a:r>
            <a:r>
              <a:rPr sz="900" dirty="0">
                <a:latin typeface="Arial"/>
                <a:cs typeface="Arial"/>
              </a:rPr>
              <a:t>five</a:t>
            </a:r>
            <a:r>
              <a:rPr sz="900" spc="-10" dirty="0">
                <a:latin typeface="Arial"/>
                <a:cs typeface="Arial"/>
              </a:rPr>
              <a:t> </a:t>
            </a:r>
            <a:r>
              <a:rPr sz="900" dirty="0">
                <a:latin typeface="Arial"/>
                <a:cs typeface="Arial"/>
              </a:rPr>
              <a:t>times</a:t>
            </a:r>
            <a:r>
              <a:rPr sz="900" spc="-15" dirty="0">
                <a:latin typeface="Arial"/>
                <a:cs typeface="Arial"/>
              </a:rPr>
              <a:t> </a:t>
            </a:r>
            <a:r>
              <a:rPr sz="900" dirty="0">
                <a:latin typeface="Arial"/>
                <a:cs typeface="Arial"/>
              </a:rPr>
              <a:t>a week,</a:t>
            </a:r>
            <a:r>
              <a:rPr sz="900" spc="-5" dirty="0">
                <a:latin typeface="Arial"/>
                <a:cs typeface="Arial"/>
              </a:rPr>
              <a:t> </a:t>
            </a:r>
            <a:r>
              <a:rPr sz="900" dirty="0">
                <a:latin typeface="Arial"/>
                <a:cs typeface="Arial"/>
              </a:rPr>
              <a:t>reducing</a:t>
            </a:r>
            <a:r>
              <a:rPr sz="900" spc="-20" dirty="0">
                <a:latin typeface="Arial"/>
                <a:cs typeface="Arial"/>
              </a:rPr>
              <a:t> </a:t>
            </a:r>
            <a:r>
              <a:rPr sz="900" dirty="0">
                <a:latin typeface="Arial"/>
                <a:cs typeface="Arial"/>
              </a:rPr>
              <a:t>to</a:t>
            </a:r>
            <a:r>
              <a:rPr sz="900" spc="-5" dirty="0">
                <a:latin typeface="Arial"/>
                <a:cs typeface="Arial"/>
              </a:rPr>
              <a:t> </a:t>
            </a:r>
            <a:r>
              <a:rPr sz="900" dirty="0">
                <a:latin typeface="Arial"/>
                <a:cs typeface="Arial"/>
              </a:rPr>
              <a:t>three</a:t>
            </a:r>
            <a:r>
              <a:rPr sz="900" spc="-10" dirty="0">
                <a:latin typeface="Arial"/>
                <a:cs typeface="Arial"/>
              </a:rPr>
              <a:t> </a:t>
            </a:r>
            <a:r>
              <a:rPr sz="900" dirty="0">
                <a:latin typeface="Arial"/>
                <a:cs typeface="Arial"/>
              </a:rPr>
              <a:t>times</a:t>
            </a:r>
            <a:r>
              <a:rPr sz="900" spc="-15" dirty="0">
                <a:latin typeface="Arial"/>
                <a:cs typeface="Arial"/>
              </a:rPr>
              <a:t> </a:t>
            </a:r>
            <a:r>
              <a:rPr sz="900" dirty="0">
                <a:latin typeface="Arial"/>
                <a:cs typeface="Arial"/>
              </a:rPr>
              <a:t>per</a:t>
            </a:r>
            <a:r>
              <a:rPr sz="900" spc="-5" dirty="0">
                <a:latin typeface="Arial"/>
                <a:cs typeface="Arial"/>
              </a:rPr>
              <a:t> </a:t>
            </a:r>
            <a:r>
              <a:rPr sz="900" spc="-20" dirty="0">
                <a:latin typeface="Arial"/>
                <a:cs typeface="Arial"/>
              </a:rPr>
              <a:t>week </a:t>
            </a:r>
            <a:r>
              <a:rPr sz="900" dirty="0">
                <a:latin typeface="Arial"/>
                <a:cs typeface="Arial"/>
              </a:rPr>
              <a:t>from</a:t>
            </a:r>
            <a:r>
              <a:rPr sz="900" spc="-5" dirty="0">
                <a:latin typeface="Arial"/>
                <a:cs typeface="Arial"/>
              </a:rPr>
              <a:t> </a:t>
            </a:r>
            <a:r>
              <a:rPr sz="900" dirty="0">
                <a:latin typeface="Arial"/>
                <a:cs typeface="Arial"/>
              </a:rPr>
              <a:t>end</a:t>
            </a:r>
            <a:r>
              <a:rPr sz="900" spc="-10" dirty="0">
                <a:latin typeface="Arial"/>
                <a:cs typeface="Arial"/>
              </a:rPr>
              <a:t> </a:t>
            </a:r>
            <a:r>
              <a:rPr sz="900" spc="-25" dirty="0">
                <a:latin typeface="Arial"/>
                <a:cs typeface="Arial"/>
              </a:rPr>
              <a:t>Oct</a:t>
            </a:r>
            <a:endParaRPr sz="900">
              <a:latin typeface="Arial"/>
              <a:cs typeface="Arial"/>
            </a:endParaRPr>
          </a:p>
          <a:p>
            <a:pPr marL="193675" indent="-181610">
              <a:lnSpc>
                <a:spcPct val="100000"/>
              </a:lnSpc>
              <a:buChar char="•"/>
              <a:tabLst>
                <a:tab pos="193675" algn="l"/>
                <a:tab pos="194310" algn="l"/>
              </a:tabLst>
            </a:pPr>
            <a:r>
              <a:rPr sz="900" dirty="0">
                <a:latin typeface="Arial"/>
                <a:cs typeface="Arial"/>
              </a:rPr>
              <a:t>Munich</a:t>
            </a:r>
            <a:r>
              <a:rPr sz="900" spc="-25" dirty="0">
                <a:latin typeface="Arial"/>
                <a:cs typeface="Arial"/>
              </a:rPr>
              <a:t> </a:t>
            </a:r>
            <a:r>
              <a:rPr sz="900" dirty="0">
                <a:latin typeface="Arial"/>
                <a:cs typeface="Arial"/>
              </a:rPr>
              <a:t>seasonal</a:t>
            </a:r>
            <a:r>
              <a:rPr sz="900" spc="-40" dirty="0">
                <a:latin typeface="Arial"/>
                <a:cs typeface="Arial"/>
              </a:rPr>
              <a:t> </a:t>
            </a:r>
            <a:r>
              <a:rPr sz="900" dirty="0">
                <a:latin typeface="Arial"/>
                <a:cs typeface="Arial"/>
              </a:rPr>
              <a:t>service</a:t>
            </a:r>
            <a:r>
              <a:rPr sz="900" spc="-15" dirty="0">
                <a:latin typeface="Arial"/>
                <a:cs typeface="Arial"/>
              </a:rPr>
              <a:t> </a:t>
            </a:r>
            <a:r>
              <a:rPr sz="900" dirty="0">
                <a:latin typeface="Arial"/>
                <a:cs typeface="Arial"/>
              </a:rPr>
              <a:t>will</a:t>
            </a:r>
            <a:r>
              <a:rPr sz="900" spc="-5" dirty="0">
                <a:latin typeface="Arial"/>
                <a:cs typeface="Arial"/>
              </a:rPr>
              <a:t> </a:t>
            </a:r>
            <a:r>
              <a:rPr sz="900" dirty="0">
                <a:latin typeface="Arial"/>
                <a:cs typeface="Arial"/>
              </a:rPr>
              <a:t>return</a:t>
            </a:r>
            <a:r>
              <a:rPr sz="900" spc="-20" dirty="0">
                <a:latin typeface="Arial"/>
                <a:cs typeface="Arial"/>
              </a:rPr>
              <a:t> </a:t>
            </a:r>
            <a:r>
              <a:rPr sz="900" dirty="0">
                <a:latin typeface="Arial"/>
                <a:cs typeface="Arial"/>
              </a:rPr>
              <a:t>28</a:t>
            </a:r>
            <a:r>
              <a:rPr sz="900" spc="-5" dirty="0">
                <a:latin typeface="Arial"/>
                <a:cs typeface="Arial"/>
              </a:rPr>
              <a:t> </a:t>
            </a:r>
            <a:r>
              <a:rPr sz="900" dirty="0">
                <a:latin typeface="Arial"/>
                <a:cs typeface="Arial"/>
              </a:rPr>
              <a:t>Oct</a:t>
            </a:r>
            <a:r>
              <a:rPr sz="900" spc="-15" dirty="0">
                <a:latin typeface="Arial"/>
                <a:cs typeface="Arial"/>
              </a:rPr>
              <a:t> </a:t>
            </a:r>
            <a:r>
              <a:rPr sz="900" dirty="0">
                <a:latin typeface="Arial"/>
                <a:cs typeface="Arial"/>
              </a:rPr>
              <a:t>with</a:t>
            </a:r>
            <a:r>
              <a:rPr sz="900" spc="-5" dirty="0">
                <a:latin typeface="Arial"/>
                <a:cs typeface="Arial"/>
              </a:rPr>
              <a:t> </a:t>
            </a:r>
            <a:r>
              <a:rPr sz="900" dirty="0">
                <a:latin typeface="Arial"/>
                <a:cs typeface="Arial"/>
              </a:rPr>
              <a:t>a</a:t>
            </a:r>
            <a:r>
              <a:rPr sz="900" spc="-5" dirty="0">
                <a:latin typeface="Arial"/>
                <a:cs typeface="Arial"/>
              </a:rPr>
              <a:t> </a:t>
            </a:r>
            <a:r>
              <a:rPr sz="900" dirty="0">
                <a:latin typeface="Arial"/>
                <a:cs typeface="Arial"/>
              </a:rPr>
              <a:t>daily</a:t>
            </a:r>
            <a:r>
              <a:rPr sz="900" spc="-20" dirty="0">
                <a:latin typeface="Arial"/>
                <a:cs typeface="Arial"/>
              </a:rPr>
              <a:t> </a:t>
            </a:r>
            <a:r>
              <a:rPr sz="900" spc="-10" dirty="0">
                <a:latin typeface="Arial"/>
                <a:cs typeface="Arial"/>
              </a:rPr>
              <a:t>flight</a:t>
            </a:r>
            <a:endParaRPr sz="900">
              <a:latin typeface="Arial"/>
              <a:cs typeface="Arial"/>
            </a:endParaRPr>
          </a:p>
        </p:txBody>
      </p:sp>
      <p:sp>
        <p:nvSpPr>
          <p:cNvPr id="6" name="object 6"/>
          <p:cNvSpPr txBox="1"/>
          <p:nvPr/>
        </p:nvSpPr>
        <p:spPr>
          <a:xfrm>
            <a:off x="7504556" y="1773904"/>
            <a:ext cx="3977004" cy="437515"/>
          </a:xfrm>
          <a:prstGeom prst="rect">
            <a:avLst/>
          </a:prstGeom>
        </p:spPr>
        <p:txBody>
          <a:bodyPr vert="horz" wrap="square" lIns="0" tIns="12700" rIns="0" bIns="0" rtlCol="0">
            <a:spAutoFit/>
          </a:bodyPr>
          <a:lstStyle/>
          <a:p>
            <a:pPr marL="193675" marR="5080" indent="-181610" algn="just">
              <a:lnSpc>
                <a:spcPct val="100000"/>
              </a:lnSpc>
              <a:spcBef>
                <a:spcPts val="100"/>
              </a:spcBef>
              <a:buFont typeface="Arial"/>
              <a:buChar char="•"/>
              <a:tabLst>
                <a:tab pos="194310" algn="l"/>
              </a:tabLst>
            </a:pPr>
            <a:r>
              <a:rPr sz="900" b="1" dirty="0">
                <a:latin typeface="Arial"/>
                <a:cs typeface="Arial"/>
              </a:rPr>
              <a:t>British</a:t>
            </a:r>
            <a:r>
              <a:rPr sz="900" b="1" spc="-25" dirty="0">
                <a:latin typeface="Arial"/>
                <a:cs typeface="Arial"/>
              </a:rPr>
              <a:t> </a:t>
            </a:r>
            <a:r>
              <a:rPr sz="900" b="1" dirty="0">
                <a:latin typeface="Arial"/>
                <a:cs typeface="Arial"/>
              </a:rPr>
              <a:t>Airways</a:t>
            </a:r>
            <a:r>
              <a:rPr sz="900" dirty="0">
                <a:latin typeface="Arial"/>
                <a:cs typeface="Arial"/>
              </a:rPr>
              <a:t>,</a:t>
            </a:r>
            <a:r>
              <a:rPr sz="900" spc="15" dirty="0">
                <a:latin typeface="Arial"/>
                <a:cs typeface="Arial"/>
              </a:rPr>
              <a:t> </a:t>
            </a:r>
            <a:r>
              <a:rPr sz="900" dirty="0">
                <a:latin typeface="Arial"/>
                <a:cs typeface="Arial"/>
              </a:rPr>
              <a:t>London</a:t>
            </a:r>
            <a:r>
              <a:rPr sz="900" spc="-30" dirty="0">
                <a:latin typeface="Arial"/>
                <a:cs typeface="Arial"/>
              </a:rPr>
              <a:t> </a:t>
            </a:r>
            <a:r>
              <a:rPr sz="900" dirty="0">
                <a:latin typeface="Arial"/>
                <a:cs typeface="Arial"/>
              </a:rPr>
              <a:t>Heathrow,</a:t>
            </a:r>
            <a:r>
              <a:rPr sz="900" spc="-10" dirty="0">
                <a:latin typeface="Arial"/>
                <a:cs typeface="Arial"/>
              </a:rPr>
              <a:t> </a:t>
            </a:r>
            <a:r>
              <a:rPr sz="900" dirty="0">
                <a:latin typeface="Arial"/>
                <a:cs typeface="Arial"/>
              </a:rPr>
              <a:t>daily</a:t>
            </a:r>
            <a:r>
              <a:rPr sz="900" spc="-30" dirty="0">
                <a:latin typeface="Arial"/>
                <a:cs typeface="Arial"/>
              </a:rPr>
              <a:t> </a:t>
            </a:r>
            <a:r>
              <a:rPr sz="900" dirty="0">
                <a:latin typeface="Arial"/>
                <a:cs typeface="Arial"/>
              </a:rPr>
              <a:t>service.</a:t>
            </a:r>
            <a:r>
              <a:rPr sz="900" spc="-35" dirty="0">
                <a:latin typeface="Arial"/>
                <a:cs typeface="Arial"/>
              </a:rPr>
              <a:t> </a:t>
            </a:r>
            <a:r>
              <a:rPr sz="900" dirty="0">
                <a:latin typeface="Arial"/>
                <a:cs typeface="Arial"/>
              </a:rPr>
              <a:t>Twice daily</a:t>
            </a:r>
            <a:r>
              <a:rPr sz="900" spc="-30" dirty="0">
                <a:latin typeface="Arial"/>
                <a:cs typeface="Arial"/>
              </a:rPr>
              <a:t> </a:t>
            </a:r>
            <a:r>
              <a:rPr sz="900" dirty="0">
                <a:latin typeface="Arial"/>
                <a:cs typeface="Arial"/>
              </a:rPr>
              <a:t>from</a:t>
            </a:r>
            <a:r>
              <a:rPr sz="900" spc="-15" dirty="0">
                <a:latin typeface="Arial"/>
                <a:cs typeface="Arial"/>
              </a:rPr>
              <a:t> </a:t>
            </a:r>
            <a:r>
              <a:rPr sz="900" dirty="0">
                <a:latin typeface="Arial"/>
                <a:cs typeface="Arial"/>
              </a:rPr>
              <a:t>13</a:t>
            </a:r>
            <a:r>
              <a:rPr sz="900" spc="-20" dirty="0">
                <a:latin typeface="Arial"/>
                <a:cs typeface="Arial"/>
              </a:rPr>
              <a:t> </a:t>
            </a:r>
            <a:r>
              <a:rPr sz="900" spc="-25" dirty="0">
                <a:latin typeface="Arial"/>
                <a:cs typeface="Arial"/>
              </a:rPr>
              <a:t>Nov </a:t>
            </a:r>
            <a:r>
              <a:rPr sz="900" dirty="0">
                <a:latin typeface="Arial"/>
                <a:cs typeface="Arial"/>
              </a:rPr>
              <a:t>plus</a:t>
            </a:r>
            <a:r>
              <a:rPr sz="900" spc="-35" dirty="0">
                <a:latin typeface="Arial"/>
                <a:cs typeface="Arial"/>
              </a:rPr>
              <a:t> </a:t>
            </a:r>
            <a:r>
              <a:rPr sz="900" dirty="0">
                <a:latin typeface="Arial"/>
                <a:cs typeface="Arial"/>
              </a:rPr>
              <a:t>adding</a:t>
            </a:r>
            <a:r>
              <a:rPr sz="900" spc="-20" dirty="0">
                <a:latin typeface="Arial"/>
                <a:cs typeface="Arial"/>
              </a:rPr>
              <a:t> </a:t>
            </a:r>
            <a:r>
              <a:rPr sz="900" dirty="0">
                <a:latin typeface="Arial"/>
                <a:cs typeface="Arial"/>
              </a:rPr>
              <a:t>a seasonal</a:t>
            </a:r>
            <a:r>
              <a:rPr sz="900" spc="-30" dirty="0">
                <a:latin typeface="Arial"/>
                <a:cs typeface="Arial"/>
              </a:rPr>
              <a:t> </a:t>
            </a:r>
            <a:r>
              <a:rPr sz="900" dirty="0">
                <a:latin typeface="Arial"/>
                <a:cs typeface="Arial"/>
              </a:rPr>
              <a:t>London</a:t>
            </a:r>
            <a:r>
              <a:rPr sz="900" spc="-20" dirty="0">
                <a:latin typeface="Arial"/>
                <a:cs typeface="Arial"/>
              </a:rPr>
              <a:t> </a:t>
            </a:r>
            <a:r>
              <a:rPr sz="900" dirty="0">
                <a:latin typeface="Arial"/>
                <a:cs typeface="Arial"/>
              </a:rPr>
              <a:t>Gatwick</a:t>
            </a:r>
            <a:r>
              <a:rPr sz="900" spc="5" dirty="0">
                <a:latin typeface="Arial"/>
                <a:cs typeface="Arial"/>
              </a:rPr>
              <a:t> </a:t>
            </a:r>
            <a:r>
              <a:rPr sz="900" dirty="0">
                <a:latin typeface="Arial"/>
                <a:cs typeface="Arial"/>
              </a:rPr>
              <a:t>service</a:t>
            </a:r>
            <a:r>
              <a:rPr sz="900" spc="-20" dirty="0">
                <a:latin typeface="Arial"/>
                <a:cs typeface="Arial"/>
              </a:rPr>
              <a:t> </a:t>
            </a:r>
            <a:r>
              <a:rPr sz="900" dirty="0">
                <a:latin typeface="Arial"/>
                <a:cs typeface="Arial"/>
              </a:rPr>
              <a:t>three</a:t>
            </a:r>
            <a:r>
              <a:rPr sz="900" spc="-15"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0" dirty="0">
                <a:latin typeface="Arial"/>
                <a:cs typeface="Arial"/>
              </a:rPr>
              <a:t> </a:t>
            </a:r>
            <a:r>
              <a:rPr sz="900" dirty="0">
                <a:latin typeface="Arial"/>
                <a:cs typeface="Arial"/>
              </a:rPr>
              <a:t>week</a:t>
            </a:r>
            <a:r>
              <a:rPr sz="900" spc="5" dirty="0">
                <a:latin typeface="Arial"/>
                <a:cs typeface="Arial"/>
              </a:rPr>
              <a:t> </a:t>
            </a:r>
            <a:r>
              <a:rPr sz="900" spc="-20" dirty="0">
                <a:latin typeface="Arial"/>
                <a:cs typeface="Arial"/>
              </a:rPr>
              <a:t>from </a:t>
            </a:r>
            <a:r>
              <a:rPr sz="900" dirty="0">
                <a:latin typeface="Arial"/>
                <a:cs typeface="Arial"/>
              </a:rPr>
              <a:t>13</a:t>
            </a:r>
            <a:r>
              <a:rPr sz="900" spc="-10" dirty="0">
                <a:latin typeface="Arial"/>
                <a:cs typeface="Arial"/>
              </a:rPr>
              <a:t> </a:t>
            </a:r>
            <a:r>
              <a:rPr sz="900" spc="-25" dirty="0">
                <a:latin typeface="Arial"/>
                <a:cs typeface="Arial"/>
              </a:rPr>
              <a:t>Dec</a:t>
            </a:r>
            <a:endParaRPr sz="900">
              <a:latin typeface="Arial"/>
              <a:cs typeface="Arial"/>
            </a:endParaRPr>
          </a:p>
        </p:txBody>
      </p:sp>
      <p:sp>
        <p:nvSpPr>
          <p:cNvPr id="7" name="object 7"/>
          <p:cNvSpPr txBox="1"/>
          <p:nvPr/>
        </p:nvSpPr>
        <p:spPr>
          <a:xfrm>
            <a:off x="7504556" y="2307685"/>
            <a:ext cx="3691254" cy="299720"/>
          </a:xfrm>
          <a:prstGeom prst="rect">
            <a:avLst/>
          </a:prstGeom>
        </p:spPr>
        <p:txBody>
          <a:bodyPr vert="horz" wrap="square" lIns="0" tIns="12700" rIns="0" bIns="0" rtlCol="0">
            <a:spAutoFit/>
          </a:bodyPr>
          <a:lstStyle/>
          <a:p>
            <a:pPr marL="193675" marR="5080" indent="-181610">
              <a:lnSpc>
                <a:spcPct val="100000"/>
              </a:lnSpc>
              <a:spcBef>
                <a:spcPts val="100"/>
              </a:spcBef>
              <a:buFont typeface="Arial"/>
              <a:buChar char="•"/>
              <a:tabLst>
                <a:tab pos="193675" algn="l"/>
                <a:tab pos="194310" algn="l"/>
              </a:tabLst>
            </a:pPr>
            <a:r>
              <a:rPr sz="900" b="1" dirty="0">
                <a:latin typeface="Arial"/>
                <a:cs typeface="Arial"/>
              </a:rPr>
              <a:t>KLM</a:t>
            </a:r>
            <a:r>
              <a:rPr sz="900" dirty="0">
                <a:latin typeface="Arial"/>
                <a:cs typeface="Arial"/>
              </a:rPr>
              <a:t>,</a:t>
            </a:r>
            <a:r>
              <a:rPr sz="900" spc="-20" dirty="0">
                <a:latin typeface="Arial"/>
                <a:cs typeface="Arial"/>
              </a:rPr>
              <a:t> </a:t>
            </a:r>
            <a:r>
              <a:rPr sz="900" dirty="0">
                <a:latin typeface="Arial"/>
                <a:cs typeface="Arial"/>
              </a:rPr>
              <a:t>Amsterdam,</a:t>
            </a:r>
            <a:r>
              <a:rPr sz="900" spc="-35" dirty="0">
                <a:latin typeface="Arial"/>
                <a:cs typeface="Arial"/>
              </a:rPr>
              <a:t> </a:t>
            </a:r>
            <a:r>
              <a:rPr sz="900" dirty="0">
                <a:latin typeface="Arial"/>
                <a:cs typeface="Arial"/>
              </a:rPr>
              <a:t>daily</a:t>
            </a:r>
            <a:r>
              <a:rPr sz="900" spc="-20" dirty="0">
                <a:latin typeface="Arial"/>
                <a:cs typeface="Arial"/>
              </a:rPr>
              <a:t> </a:t>
            </a:r>
            <a:r>
              <a:rPr sz="900" dirty="0">
                <a:latin typeface="Arial"/>
                <a:cs typeface="Arial"/>
              </a:rPr>
              <a:t>service</a:t>
            </a:r>
            <a:r>
              <a:rPr sz="900" spc="-10" dirty="0">
                <a:latin typeface="Arial"/>
                <a:cs typeface="Arial"/>
              </a:rPr>
              <a:t> </a:t>
            </a:r>
            <a:r>
              <a:rPr sz="900" dirty="0">
                <a:latin typeface="Arial"/>
                <a:cs typeface="Arial"/>
              </a:rPr>
              <a:t>increasing</a:t>
            </a:r>
            <a:r>
              <a:rPr sz="900" spc="-45" dirty="0">
                <a:latin typeface="Arial"/>
                <a:cs typeface="Arial"/>
              </a:rPr>
              <a:t> </a:t>
            </a:r>
            <a:r>
              <a:rPr sz="900" dirty="0">
                <a:latin typeface="Arial"/>
                <a:cs typeface="Arial"/>
              </a:rPr>
              <a:t>to</a:t>
            </a:r>
            <a:r>
              <a:rPr sz="900" spc="-5" dirty="0">
                <a:latin typeface="Arial"/>
                <a:cs typeface="Arial"/>
              </a:rPr>
              <a:t> </a:t>
            </a:r>
            <a:r>
              <a:rPr sz="900" dirty="0">
                <a:latin typeface="Arial"/>
                <a:cs typeface="Arial"/>
              </a:rPr>
              <a:t>10 times</a:t>
            </a:r>
            <a:r>
              <a:rPr sz="900" spc="-20" dirty="0">
                <a:latin typeface="Arial"/>
                <a:cs typeface="Arial"/>
              </a:rPr>
              <a:t> </a:t>
            </a:r>
            <a:r>
              <a:rPr sz="900" dirty="0">
                <a:latin typeface="Arial"/>
                <a:cs typeface="Arial"/>
              </a:rPr>
              <a:t>per</a:t>
            </a:r>
            <a:r>
              <a:rPr sz="900" spc="-10" dirty="0">
                <a:latin typeface="Arial"/>
                <a:cs typeface="Arial"/>
              </a:rPr>
              <a:t> </a:t>
            </a:r>
            <a:r>
              <a:rPr sz="900" dirty="0">
                <a:latin typeface="Arial"/>
                <a:cs typeface="Arial"/>
              </a:rPr>
              <a:t>week</a:t>
            </a:r>
            <a:r>
              <a:rPr sz="900" spc="10" dirty="0">
                <a:latin typeface="Arial"/>
                <a:cs typeface="Arial"/>
              </a:rPr>
              <a:t> </a:t>
            </a:r>
            <a:r>
              <a:rPr sz="900" spc="-20" dirty="0">
                <a:latin typeface="Arial"/>
                <a:cs typeface="Arial"/>
              </a:rPr>
              <a:t>from </a:t>
            </a:r>
            <a:r>
              <a:rPr sz="900" dirty="0">
                <a:latin typeface="Arial"/>
                <a:cs typeface="Arial"/>
              </a:rPr>
              <a:t>27</a:t>
            </a:r>
            <a:r>
              <a:rPr sz="900" spc="-30" dirty="0">
                <a:latin typeface="Arial"/>
                <a:cs typeface="Arial"/>
              </a:rPr>
              <a:t> </a:t>
            </a:r>
            <a:r>
              <a:rPr sz="900" spc="-25" dirty="0">
                <a:latin typeface="Arial"/>
                <a:cs typeface="Arial"/>
              </a:rPr>
              <a:t>Oct</a:t>
            </a:r>
            <a:endParaRPr sz="900">
              <a:latin typeface="Arial"/>
              <a:cs typeface="Arial"/>
            </a:endParaRPr>
          </a:p>
        </p:txBody>
      </p:sp>
      <p:sp>
        <p:nvSpPr>
          <p:cNvPr id="8" name="object 8"/>
          <p:cNvSpPr txBox="1"/>
          <p:nvPr/>
        </p:nvSpPr>
        <p:spPr>
          <a:xfrm>
            <a:off x="7504556" y="2703924"/>
            <a:ext cx="3793490" cy="162560"/>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Turkish</a:t>
            </a:r>
            <a:r>
              <a:rPr sz="900" b="1" spc="-15" dirty="0">
                <a:latin typeface="Arial"/>
                <a:cs typeface="Arial"/>
              </a:rPr>
              <a:t> </a:t>
            </a:r>
            <a:r>
              <a:rPr sz="900" b="1" dirty="0">
                <a:latin typeface="Arial"/>
                <a:cs typeface="Arial"/>
              </a:rPr>
              <a:t>Airlines</a:t>
            </a:r>
            <a:r>
              <a:rPr sz="900" dirty="0">
                <a:latin typeface="Arial"/>
                <a:cs typeface="Arial"/>
              </a:rPr>
              <a:t>,</a:t>
            </a:r>
            <a:r>
              <a:rPr sz="900" spc="-15" dirty="0">
                <a:latin typeface="Arial"/>
                <a:cs typeface="Arial"/>
              </a:rPr>
              <a:t> </a:t>
            </a:r>
            <a:r>
              <a:rPr sz="900" dirty="0">
                <a:latin typeface="Arial"/>
                <a:cs typeface="Arial"/>
              </a:rPr>
              <a:t>Istanbul,</a:t>
            </a:r>
            <a:r>
              <a:rPr sz="900" spc="-35" dirty="0">
                <a:latin typeface="Arial"/>
                <a:cs typeface="Arial"/>
              </a:rPr>
              <a:t> </a:t>
            </a:r>
            <a:r>
              <a:rPr sz="900" dirty="0">
                <a:latin typeface="Arial"/>
                <a:cs typeface="Arial"/>
              </a:rPr>
              <a:t>four</a:t>
            </a:r>
            <a:r>
              <a:rPr sz="900" spc="-5"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5" dirty="0">
                <a:latin typeface="Arial"/>
                <a:cs typeface="Arial"/>
              </a:rPr>
              <a:t> </a:t>
            </a:r>
            <a:r>
              <a:rPr sz="900" dirty="0">
                <a:latin typeface="Arial"/>
                <a:cs typeface="Arial"/>
              </a:rPr>
              <a:t>week,</a:t>
            </a:r>
            <a:r>
              <a:rPr sz="900" spc="-10" dirty="0">
                <a:latin typeface="Arial"/>
                <a:cs typeface="Arial"/>
              </a:rPr>
              <a:t> </a:t>
            </a:r>
            <a:r>
              <a:rPr sz="900" dirty="0">
                <a:latin typeface="Arial"/>
                <a:cs typeface="Arial"/>
              </a:rPr>
              <a:t>daily</a:t>
            </a:r>
            <a:r>
              <a:rPr sz="900" spc="-25" dirty="0">
                <a:latin typeface="Arial"/>
                <a:cs typeface="Arial"/>
              </a:rPr>
              <a:t> </a:t>
            </a:r>
            <a:r>
              <a:rPr sz="900" dirty="0">
                <a:latin typeface="Arial"/>
                <a:cs typeface="Arial"/>
              </a:rPr>
              <a:t>flight</a:t>
            </a:r>
            <a:r>
              <a:rPr sz="900" spc="-15" dirty="0">
                <a:latin typeface="Arial"/>
                <a:cs typeface="Arial"/>
              </a:rPr>
              <a:t> </a:t>
            </a:r>
            <a:r>
              <a:rPr sz="900" dirty="0">
                <a:latin typeface="Arial"/>
                <a:cs typeface="Arial"/>
              </a:rPr>
              <a:t>from</a:t>
            </a:r>
            <a:r>
              <a:rPr sz="900" spc="-20" dirty="0">
                <a:latin typeface="Arial"/>
                <a:cs typeface="Arial"/>
              </a:rPr>
              <a:t> </a:t>
            </a:r>
            <a:r>
              <a:rPr sz="900" dirty="0">
                <a:latin typeface="Arial"/>
                <a:cs typeface="Arial"/>
              </a:rPr>
              <a:t>31</a:t>
            </a:r>
            <a:r>
              <a:rPr sz="900" spc="-5" dirty="0">
                <a:latin typeface="Arial"/>
                <a:cs typeface="Arial"/>
              </a:rPr>
              <a:t> </a:t>
            </a:r>
            <a:r>
              <a:rPr sz="900" spc="-25" dirty="0">
                <a:latin typeface="Arial"/>
                <a:cs typeface="Arial"/>
              </a:rPr>
              <a:t>Oct</a:t>
            </a:r>
            <a:endParaRPr sz="900">
              <a:latin typeface="Arial"/>
              <a:cs typeface="Arial"/>
            </a:endParaRPr>
          </a:p>
        </p:txBody>
      </p:sp>
      <p:sp>
        <p:nvSpPr>
          <p:cNvPr id="9" name="object 9"/>
          <p:cNvSpPr txBox="1"/>
          <p:nvPr/>
        </p:nvSpPr>
        <p:spPr>
          <a:xfrm>
            <a:off x="7504556" y="2978244"/>
            <a:ext cx="3416935" cy="162560"/>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Edelweiss,</a:t>
            </a:r>
            <a:r>
              <a:rPr sz="900" b="1" spc="-40" dirty="0">
                <a:latin typeface="Arial"/>
                <a:cs typeface="Arial"/>
              </a:rPr>
              <a:t> </a:t>
            </a:r>
            <a:r>
              <a:rPr sz="900" dirty="0">
                <a:latin typeface="Arial"/>
                <a:cs typeface="Arial"/>
              </a:rPr>
              <a:t>Zurich</a:t>
            </a:r>
            <a:r>
              <a:rPr sz="900" b="1" dirty="0">
                <a:latin typeface="Arial"/>
                <a:cs typeface="Arial"/>
              </a:rPr>
              <a:t>,</a:t>
            </a:r>
            <a:r>
              <a:rPr sz="900" b="1" spc="-20" dirty="0">
                <a:latin typeface="Arial"/>
                <a:cs typeface="Arial"/>
              </a:rPr>
              <a:t> </a:t>
            </a:r>
            <a:r>
              <a:rPr sz="900" dirty="0">
                <a:latin typeface="Arial"/>
                <a:cs typeface="Arial"/>
              </a:rPr>
              <a:t>resumed</a:t>
            </a:r>
            <a:r>
              <a:rPr sz="900" spc="-15" dirty="0">
                <a:latin typeface="Arial"/>
                <a:cs typeface="Arial"/>
              </a:rPr>
              <a:t> </a:t>
            </a:r>
            <a:r>
              <a:rPr sz="900" dirty="0">
                <a:latin typeface="Arial"/>
                <a:cs typeface="Arial"/>
              </a:rPr>
              <a:t>26</a:t>
            </a:r>
            <a:r>
              <a:rPr sz="900" spc="-5" dirty="0">
                <a:latin typeface="Arial"/>
                <a:cs typeface="Arial"/>
              </a:rPr>
              <a:t> </a:t>
            </a:r>
            <a:r>
              <a:rPr sz="900" dirty="0">
                <a:latin typeface="Arial"/>
                <a:cs typeface="Arial"/>
              </a:rPr>
              <a:t>September,</a:t>
            </a:r>
            <a:r>
              <a:rPr sz="900" spc="-30" dirty="0">
                <a:latin typeface="Arial"/>
                <a:cs typeface="Arial"/>
              </a:rPr>
              <a:t> </a:t>
            </a:r>
            <a:r>
              <a:rPr sz="900" dirty="0">
                <a:latin typeface="Arial"/>
                <a:cs typeface="Arial"/>
              </a:rPr>
              <a:t>three</a:t>
            </a:r>
            <a:r>
              <a:rPr sz="900" spc="-5" dirty="0">
                <a:latin typeface="Arial"/>
                <a:cs typeface="Arial"/>
              </a:rPr>
              <a:t> </a:t>
            </a:r>
            <a:r>
              <a:rPr sz="900" dirty="0">
                <a:latin typeface="Arial"/>
                <a:cs typeface="Arial"/>
              </a:rPr>
              <a:t>times</a:t>
            </a:r>
            <a:r>
              <a:rPr sz="900" spc="-15" dirty="0">
                <a:latin typeface="Arial"/>
                <a:cs typeface="Arial"/>
              </a:rPr>
              <a:t> </a:t>
            </a:r>
            <a:r>
              <a:rPr sz="900" dirty="0">
                <a:latin typeface="Arial"/>
                <a:cs typeface="Arial"/>
              </a:rPr>
              <a:t>a</a:t>
            </a:r>
            <a:r>
              <a:rPr sz="900" spc="-5" dirty="0">
                <a:latin typeface="Arial"/>
                <a:cs typeface="Arial"/>
              </a:rPr>
              <a:t> </a:t>
            </a:r>
            <a:r>
              <a:rPr sz="900" spc="-20" dirty="0">
                <a:latin typeface="Arial"/>
                <a:cs typeface="Arial"/>
              </a:rPr>
              <a:t>week</a:t>
            </a:r>
            <a:endParaRPr sz="900">
              <a:latin typeface="Arial"/>
              <a:cs typeface="Arial"/>
            </a:endParaRPr>
          </a:p>
        </p:txBody>
      </p:sp>
      <p:sp>
        <p:nvSpPr>
          <p:cNvPr id="10" name="object 10"/>
          <p:cNvSpPr txBox="1"/>
          <p:nvPr/>
        </p:nvSpPr>
        <p:spPr>
          <a:xfrm>
            <a:off x="7504556" y="3252565"/>
            <a:ext cx="3998595" cy="162560"/>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Air</a:t>
            </a:r>
            <a:r>
              <a:rPr sz="900" b="1" spc="5" dirty="0">
                <a:latin typeface="Arial"/>
                <a:cs typeface="Arial"/>
              </a:rPr>
              <a:t> </a:t>
            </a:r>
            <a:r>
              <a:rPr sz="900" b="1" dirty="0">
                <a:latin typeface="Arial"/>
                <a:cs typeface="Arial"/>
              </a:rPr>
              <a:t>Belgium</a:t>
            </a:r>
            <a:r>
              <a:rPr sz="900" dirty="0">
                <a:latin typeface="Arial"/>
                <a:cs typeface="Arial"/>
              </a:rPr>
              <a:t>,</a:t>
            </a:r>
            <a:r>
              <a:rPr sz="900" spc="-30" dirty="0">
                <a:latin typeface="Arial"/>
                <a:cs typeface="Arial"/>
              </a:rPr>
              <a:t> </a:t>
            </a:r>
            <a:r>
              <a:rPr sz="900" dirty="0">
                <a:latin typeface="Arial"/>
                <a:cs typeface="Arial"/>
              </a:rPr>
              <a:t>Brussels,</a:t>
            </a:r>
            <a:r>
              <a:rPr sz="900" spc="-30" dirty="0">
                <a:latin typeface="Arial"/>
                <a:cs typeface="Arial"/>
              </a:rPr>
              <a:t> </a:t>
            </a:r>
            <a:r>
              <a:rPr sz="900" dirty="0">
                <a:latin typeface="Arial"/>
                <a:cs typeface="Arial"/>
              </a:rPr>
              <a:t>new</a:t>
            </a:r>
            <a:r>
              <a:rPr sz="900" spc="-15" dirty="0">
                <a:latin typeface="Arial"/>
                <a:cs typeface="Arial"/>
              </a:rPr>
              <a:t> </a:t>
            </a:r>
            <a:r>
              <a:rPr sz="900" dirty="0">
                <a:latin typeface="Arial"/>
                <a:cs typeface="Arial"/>
              </a:rPr>
              <a:t>service,</a:t>
            </a:r>
            <a:r>
              <a:rPr sz="900" spc="-30" dirty="0">
                <a:latin typeface="Arial"/>
                <a:cs typeface="Arial"/>
              </a:rPr>
              <a:t> </a:t>
            </a:r>
            <a:r>
              <a:rPr sz="900" dirty="0">
                <a:latin typeface="Arial"/>
                <a:cs typeface="Arial"/>
              </a:rPr>
              <a:t>twice</a:t>
            </a:r>
            <a:r>
              <a:rPr sz="900" spc="-5" dirty="0">
                <a:latin typeface="Arial"/>
                <a:cs typeface="Arial"/>
              </a:rPr>
              <a:t> </a:t>
            </a:r>
            <a:r>
              <a:rPr sz="900" dirty="0">
                <a:latin typeface="Arial"/>
                <a:cs typeface="Arial"/>
              </a:rPr>
              <a:t>per</a:t>
            </a:r>
            <a:r>
              <a:rPr sz="900" spc="-10" dirty="0">
                <a:latin typeface="Arial"/>
                <a:cs typeface="Arial"/>
              </a:rPr>
              <a:t> </a:t>
            </a:r>
            <a:r>
              <a:rPr sz="900" dirty="0">
                <a:latin typeface="Arial"/>
                <a:cs typeface="Arial"/>
              </a:rPr>
              <a:t>week,</a:t>
            </a:r>
            <a:r>
              <a:rPr sz="900" spc="-5" dirty="0">
                <a:latin typeface="Arial"/>
                <a:cs typeface="Arial"/>
              </a:rPr>
              <a:t> </a:t>
            </a:r>
            <a:r>
              <a:rPr sz="900" dirty="0">
                <a:latin typeface="Arial"/>
                <a:cs typeface="Arial"/>
              </a:rPr>
              <a:t>started</a:t>
            </a:r>
            <a:r>
              <a:rPr sz="900" spc="-25" dirty="0">
                <a:latin typeface="Arial"/>
                <a:cs typeface="Arial"/>
              </a:rPr>
              <a:t> </a:t>
            </a:r>
            <a:r>
              <a:rPr sz="900" dirty="0">
                <a:latin typeface="Arial"/>
                <a:cs typeface="Arial"/>
              </a:rPr>
              <a:t>14</a:t>
            </a:r>
            <a:r>
              <a:rPr sz="900" spc="-15" dirty="0">
                <a:latin typeface="Arial"/>
                <a:cs typeface="Arial"/>
              </a:rPr>
              <a:t> </a:t>
            </a:r>
            <a:r>
              <a:rPr sz="900" spc="-10" dirty="0">
                <a:latin typeface="Arial"/>
                <a:cs typeface="Arial"/>
              </a:rPr>
              <a:t>September</a:t>
            </a:r>
            <a:endParaRPr sz="900">
              <a:latin typeface="Arial"/>
              <a:cs typeface="Arial"/>
            </a:endParaRPr>
          </a:p>
        </p:txBody>
      </p:sp>
      <p:sp>
        <p:nvSpPr>
          <p:cNvPr id="11" name="object 11"/>
          <p:cNvSpPr txBox="1"/>
          <p:nvPr/>
        </p:nvSpPr>
        <p:spPr>
          <a:xfrm>
            <a:off x="7504556" y="3526580"/>
            <a:ext cx="3787775" cy="300355"/>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Condor,</a:t>
            </a:r>
            <a:r>
              <a:rPr sz="900" b="1" spc="229" dirty="0">
                <a:latin typeface="Arial"/>
                <a:cs typeface="Arial"/>
              </a:rPr>
              <a:t> </a:t>
            </a:r>
            <a:r>
              <a:rPr sz="900" dirty="0">
                <a:latin typeface="Arial"/>
                <a:cs typeface="Arial"/>
              </a:rPr>
              <a:t>Frankfurt</a:t>
            </a:r>
            <a:r>
              <a:rPr sz="900" spc="-30" dirty="0">
                <a:latin typeface="Arial"/>
                <a:cs typeface="Arial"/>
              </a:rPr>
              <a:t> </a:t>
            </a:r>
            <a:r>
              <a:rPr sz="900" dirty="0">
                <a:latin typeface="Arial"/>
                <a:cs typeface="Arial"/>
              </a:rPr>
              <a:t>seasonal</a:t>
            </a:r>
            <a:r>
              <a:rPr sz="900" spc="-35" dirty="0">
                <a:latin typeface="Arial"/>
                <a:cs typeface="Arial"/>
              </a:rPr>
              <a:t> </a:t>
            </a:r>
            <a:r>
              <a:rPr sz="900" dirty="0">
                <a:latin typeface="Arial"/>
                <a:cs typeface="Arial"/>
              </a:rPr>
              <a:t>service</a:t>
            </a:r>
            <a:r>
              <a:rPr sz="900" spc="-30" dirty="0">
                <a:latin typeface="Arial"/>
                <a:cs typeface="Arial"/>
              </a:rPr>
              <a:t> </a:t>
            </a:r>
            <a:r>
              <a:rPr sz="900" dirty="0">
                <a:latin typeface="Arial"/>
                <a:cs typeface="Arial"/>
              </a:rPr>
              <a:t>restarted</a:t>
            </a:r>
            <a:r>
              <a:rPr sz="900" spc="-15" dirty="0">
                <a:latin typeface="Arial"/>
                <a:cs typeface="Arial"/>
              </a:rPr>
              <a:t> </a:t>
            </a:r>
            <a:r>
              <a:rPr sz="900" dirty="0">
                <a:latin typeface="Arial"/>
                <a:cs typeface="Arial"/>
              </a:rPr>
              <a:t>4</a:t>
            </a:r>
            <a:r>
              <a:rPr sz="900" spc="-15" dirty="0">
                <a:latin typeface="Arial"/>
                <a:cs typeface="Arial"/>
              </a:rPr>
              <a:t> </a:t>
            </a:r>
            <a:r>
              <a:rPr sz="900" dirty="0">
                <a:solidFill>
                  <a:srgbClr val="1D1C1D"/>
                </a:solidFill>
                <a:latin typeface="Arial"/>
                <a:cs typeface="Arial"/>
              </a:rPr>
              <a:t>October,</a:t>
            </a:r>
            <a:r>
              <a:rPr sz="900" spc="-15" dirty="0">
                <a:solidFill>
                  <a:srgbClr val="1D1C1D"/>
                </a:solidFill>
                <a:latin typeface="Arial"/>
                <a:cs typeface="Arial"/>
              </a:rPr>
              <a:t> </a:t>
            </a:r>
            <a:r>
              <a:rPr sz="900" dirty="0">
                <a:solidFill>
                  <a:srgbClr val="1D1C1D"/>
                </a:solidFill>
                <a:latin typeface="Arial"/>
                <a:cs typeface="Arial"/>
              </a:rPr>
              <a:t>three</a:t>
            </a:r>
            <a:r>
              <a:rPr sz="900" spc="-25" dirty="0">
                <a:solidFill>
                  <a:srgbClr val="1D1C1D"/>
                </a:solidFill>
                <a:latin typeface="Arial"/>
                <a:cs typeface="Arial"/>
              </a:rPr>
              <a:t> </a:t>
            </a:r>
            <a:r>
              <a:rPr sz="900" dirty="0">
                <a:solidFill>
                  <a:srgbClr val="1D1C1D"/>
                </a:solidFill>
                <a:latin typeface="Arial"/>
                <a:cs typeface="Arial"/>
              </a:rPr>
              <a:t>times</a:t>
            </a:r>
            <a:r>
              <a:rPr sz="900" spc="-25" dirty="0">
                <a:solidFill>
                  <a:srgbClr val="1D1C1D"/>
                </a:solidFill>
                <a:latin typeface="Arial"/>
                <a:cs typeface="Arial"/>
              </a:rPr>
              <a:t> </a:t>
            </a:r>
            <a:r>
              <a:rPr sz="900" spc="-50" dirty="0">
                <a:solidFill>
                  <a:srgbClr val="1D1C1D"/>
                </a:solidFill>
                <a:latin typeface="Arial"/>
                <a:cs typeface="Arial"/>
              </a:rPr>
              <a:t>a</a:t>
            </a:r>
            <a:endParaRPr sz="900">
              <a:latin typeface="Arial"/>
              <a:cs typeface="Arial"/>
            </a:endParaRPr>
          </a:p>
          <a:p>
            <a:pPr marL="193675">
              <a:lnSpc>
                <a:spcPct val="100000"/>
              </a:lnSpc>
              <a:spcBef>
                <a:spcPts val="5"/>
              </a:spcBef>
            </a:pPr>
            <a:r>
              <a:rPr sz="900" spc="-10" dirty="0">
                <a:solidFill>
                  <a:srgbClr val="1D1C1D"/>
                </a:solidFill>
                <a:latin typeface="Arial"/>
                <a:cs typeface="Arial"/>
              </a:rPr>
              <a:t>week.</a:t>
            </a:r>
            <a:endParaRPr sz="900">
              <a:latin typeface="Arial"/>
              <a:cs typeface="Arial"/>
            </a:endParaRPr>
          </a:p>
        </p:txBody>
      </p:sp>
      <p:sp>
        <p:nvSpPr>
          <p:cNvPr id="12" name="object 12"/>
          <p:cNvSpPr txBox="1"/>
          <p:nvPr/>
        </p:nvSpPr>
        <p:spPr>
          <a:xfrm>
            <a:off x="7504556" y="4376642"/>
            <a:ext cx="3835400" cy="299720"/>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United</a:t>
            </a:r>
            <a:r>
              <a:rPr sz="900" b="1" spc="-10" dirty="0">
                <a:latin typeface="Arial"/>
                <a:cs typeface="Arial"/>
              </a:rPr>
              <a:t> </a:t>
            </a:r>
            <a:r>
              <a:rPr sz="900" b="1" dirty="0">
                <a:latin typeface="Arial"/>
                <a:cs typeface="Arial"/>
              </a:rPr>
              <a:t>Airlines</a:t>
            </a:r>
            <a:r>
              <a:rPr sz="900" dirty="0">
                <a:latin typeface="Arial"/>
                <a:cs typeface="Arial"/>
              </a:rPr>
              <a:t>,</a:t>
            </a:r>
            <a:r>
              <a:rPr sz="900" spc="5" dirty="0">
                <a:latin typeface="Arial"/>
                <a:cs typeface="Arial"/>
              </a:rPr>
              <a:t> </a:t>
            </a:r>
            <a:r>
              <a:rPr sz="900" dirty="0">
                <a:latin typeface="Arial"/>
                <a:cs typeface="Arial"/>
              </a:rPr>
              <a:t>Newark,</a:t>
            </a:r>
            <a:r>
              <a:rPr sz="900" spc="5" dirty="0">
                <a:latin typeface="Arial"/>
                <a:cs typeface="Arial"/>
              </a:rPr>
              <a:t> </a:t>
            </a:r>
            <a:r>
              <a:rPr sz="900" spc="-10" dirty="0">
                <a:latin typeface="Arial"/>
                <a:cs typeface="Arial"/>
              </a:rPr>
              <a:t>year-</a:t>
            </a:r>
            <a:r>
              <a:rPr sz="900" dirty="0">
                <a:latin typeface="Arial"/>
                <a:cs typeface="Arial"/>
              </a:rPr>
              <a:t>round</a:t>
            </a:r>
            <a:r>
              <a:rPr sz="900" spc="-15" dirty="0">
                <a:latin typeface="Arial"/>
                <a:cs typeface="Arial"/>
              </a:rPr>
              <a:t> </a:t>
            </a:r>
            <a:r>
              <a:rPr sz="900" dirty="0">
                <a:latin typeface="Arial"/>
                <a:cs typeface="Arial"/>
              </a:rPr>
              <a:t>service,</a:t>
            </a:r>
            <a:r>
              <a:rPr sz="900" spc="-20" dirty="0">
                <a:latin typeface="Arial"/>
                <a:cs typeface="Arial"/>
              </a:rPr>
              <a:t> </a:t>
            </a:r>
            <a:r>
              <a:rPr sz="900" dirty="0">
                <a:latin typeface="Arial"/>
                <a:cs typeface="Arial"/>
              </a:rPr>
              <a:t>three</a:t>
            </a:r>
            <a:r>
              <a:rPr sz="900" spc="-5"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5" dirty="0">
                <a:latin typeface="Arial"/>
                <a:cs typeface="Arial"/>
              </a:rPr>
              <a:t> </a:t>
            </a:r>
            <a:r>
              <a:rPr sz="900" spc="-10" dirty="0">
                <a:latin typeface="Arial"/>
                <a:cs typeface="Arial"/>
              </a:rPr>
              <a:t>week.</a:t>
            </a:r>
            <a:endParaRPr sz="900">
              <a:latin typeface="Arial"/>
              <a:cs typeface="Arial"/>
            </a:endParaRPr>
          </a:p>
          <a:p>
            <a:pPr marL="193675" indent="-181610">
              <a:lnSpc>
                <a:spcPct val="100000"/>
              </a:lnSpc>
              <a:buChar char="•"/>
              <a:tabLst>
                <a:tab pos="193675" algn="l"/>
                <a:tab pos="194310" algn="l"/>
              </a:tabLst>
            </a:pPr>
            <a:r>
              <a:rPr sz="900" dirty="0">
                <a:latin typeface="Arial"/>
                <a:cs typeface="Arial"/>
              </a:rPr>
              <a:t>Washington</a:t>
            </a:r>
            <a:r>
              <a:rPr sz="900" spc="-50" dirty="0">
                <a:latin typeface="Arial"/>
                <a:cs typeface="Arial"/>
              </a:rPr>
              <a:t> </a:t>
            </a:r>
            <a:r>
              <a:rPr sz="900" dirty="0">
                <a:latin typeface="Arial"/>
                <a:cs typeface="Arial"/>
              </a:rPr>
              <a:t>D.C.</a:t>
            </a:r>
            <a:r>
              <a:rPr sz="900" spc="-5" dirty="0">
                <a:latin typeface="Arial"/>
                <a:cs typeface="Arial"/>
              </a:rPr>
              <a:t> </a:t>
            </a:r>
            <a:r>
              <a:rPr sz="900" dirty="0">
                <a:latin typeface="Arial"/>
                <a:cs typeface="Arial"/>
              </a:rPr>
              <a:t>direct</a:t>
            </a:r>
            <a:r>
              <a:rPr sz="900" spc="-10" dirty="0">
                <a:latin typeface="Arial"/>
                <a:cs typeface="Arial"/>
              </a:rPr>
              <a:t> </a:t>
            </a:r>
            <a:r>
              <a:rPr sz="900" dirty="0">
                <a:latin typeface="Arial"/>
                <a:cs typeface="Arial"/>
              </a:rPr>
              <a:t>service</a:t>
            </a:r>
            <a:r>
              <a:rPr sz="900" spc="-20" dirty="0">
                <a:latin typeface="Arial"/>
                <a:cs typeface="Arial"/>
              </a:rPr>
              <a:t> </a:t>
            </a:r>
            <a:r>
              <a:rPr sz="900" dirty="0">
                <a:latin typeface="Arial"/>
                <a:cs typeface="Arial"/>
              </a:rPr>
              <a:t>from</a:t>
            </a:r>
            <a:r>
              <a:rPr sz="900" spc="-5" dirty="0">
                <a:latin typeface="Arial"/>
                <a:cs typeface="Arial"/>
              </a:rPr>
              <a:t> </a:t>
            </a:r>
            <a:r>
              <a:rPr sz="900" dirty="0">
                <a:latin typeface="Arial"/>
                <a:cs typeface="Arial"/>
              </a:rPr>
              <a:t>18</a:t>
            </a:r>
            <a:r>
              <a:rPr sz="900" spc="-10" dirty="0">
                <a:latin typeface="Arial"/>
                <a:cs typeface="Arial"/>
              </a:rPr>
              <a:t> </a:t>
            </a:r>
            <a:r>
              <a:rPr sz="900" dirty="0">
                <a:latin typeface="Arial"/>
                <a:cs typeface="Arial"/>
              </a:rPr>
              <a:t>Nov</a:t>
            </a:r>
            <a:r>
              <a:rPr sz="900" spc="-5" dirty="0">
                <a:latin typeface="Arial"/>
                <a:cs typeface="Arial"/>
              </a:rPr>
              <a:t> </a:t>
            </a:r>
            <a:r>
              <a:rPr sz="900" dirty="0">
                <a:latin typeface="Arial"/>
                <a:cs typeface="Arial"/>
              </a:rPr>
              <a:t>2022,</a:t>
            </a:r>
            <a:r>
              <a:rPr sz="900" spc="-10" dirty="0">
                <a:latin typeface="Arial"/>
                <a:cs typeface="Arial"/>
              </a:rPr>
              <a:t> </a:t>
            </a:r>
            <a:r>
              <a:rPr sz="900" dirty="0">
                <a:latin typeface="Arial"/>
                <a:cs typeface="Arial"/>
              </a:rPr>
              <a:t>three</a:t>
            </a:r>
            <a:r>
              <a:rPr sz="900" spc="-20"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0" dirty="0">
                <a:latin typeface="Arial"/>
                <a:cs typeface="Arial"/>
              </a:rPr>
              <a:t> </a:t>
            </a:r>
            <a:r>
              <a:rPr sz="900" spc="-20" dirty="0">
                <a:latin typeface="Arial"/>
                <a:cs typeface="Arial"/>
              </a:rPr>
              <a:t>week</a:t>
            </a:r>
            <a:endParaRPr sz="900">
              <a:latin typeface="Arial"/>
              <a:cs typeface="Arial"/>
            </a:endParaRPr>
          </a:p>
        </p:txBody>
      </p:sp>
      <p:sp>
        <p:nvSpPr>
          <p:cNvPr id="13" name="object 13"/>
          <p:cNvSpPr txBox="1"/>
          <p:nvPr/>
        </p:nvSpPr>
        <p:spPr>
          <a:xfrm>
            <a:off x="7504556" y="4772882"/>
            <a:ext cx="3837940" cy="436880"/>
          </a:xfrm>
          <a:prstGeom prst="rect">
            <a:avLst/>
          </a:prstGeom>
        </p:spPr>
        <p:txBody>
          <a:bodyPr vert="horz" wrap="square" lIns="0" tIns="12700" rIns="0" bIns="0" rtlCol="0">
            <a:spAutoFit/>
          </a:bodyPr>
          <a:lstStyle/>
          <a:p>
            <a:pPr marL="193675" indent="-181610">
              <a:lnSpc>
                <a:spcPct val="100000"/>
              </a:lnSpc>
              <a:spcBef>
                <a:spcPts val="100"/>
              </a:spcBef>
              <a:buFont typeface="Arial"/>
              <a:buChar char="•"/>
              <a:tabLst>
                <a:tab pos="193675" algn="l"/>
                <a:tab pos="194310" algn="l"/>
              </a:tabLst>
            </a:pPr>
            <a:r>
              <a:rPr sz="900" b="1" dirty="0">
                <a:latin typeface="Arial"/>
                <a:cs typeface="Arial"/>
              </a:rPr>
              <a:t>Delta</a:t>
            </a:r>
            <a:r>
              <a:rPr sz="900" b="1" spc="-15" dirty="0">
                <a:latin typeface="Arial"/>
                <a:cs typeface="Arial"/>
              </a:rPr>
              <a:t> </a:t>
            </a:r>
            <a:r>
              <a:rPr sz="900" b="1" dirty="0">
                <a:latin typeface="Arial"/>
                <a:cs typeface="Arial"/>
              </a:rPr>
              <a:t>Air</a:t>
            </a:r>
            <a:r>
              <a:rPr sz="900" b="1" spc="10" dirty="0">
                <a:latin typeface="Arial"/>
                <a:cs typeface="Arial"/>
              </a:rPr>
              <a:t> </a:t>
            </a:r>
            <a:r>
              <a:rPr sz="900" b="1" dirty="0">
                <a:latin typeface="Arial"/>
                <a:cs typeface="Arial"/>
              </a:rPr>
              <a:t>Lines,</a:t>
            </a:r>
            <a:r>
              <a:rPr sz="900" b="1" spc="-10" dirty="0">
                <a:latin typeface="Arial"/>
                <a:cs typeface="Arial"/>
              </a:rPr>
              <a:t> </a:t>
            </a:r>
            <a:r>
              <a:rPr sz="900" dirty="0">
                <a:latin typeface="Arial"/>
                <a:cs typeface="Arial"/>
              </a:rPr>
              <a:t>Atlanta</a:t>
            </a:r>
            <a:r>
              <a:rPr sz="900" spc="-15" dirty="0">
                <a:latin typeface="Arial"/>
                <a:cs typeface="Arial"/>
              </a:rPr>
              <a:t> </a:t>
            </a:r>
            <a:r>
              <a:rPr sz="900" dirty="0">
                <a:latin typeface="Arial"/>
                <a:cs typeface="Arial"/>
              </a:rPr>
              <a:t>direct</a:t>
            </a:r>
            <a:r>
              <a:rPr sz="900" spc="-30" dirty="0">
                <a:latin typeface="Arial"/>
                <a:cs typeface="Arial"/>
              </a:rPr>
              <a:t> </a:t>
            </a:r>
            <a:r>
              <a:rPr sz="900" dirty="0">
                <a:latin typeface="Arial"/>
                <a:cs typeface="Arial"/>
              </a:rPr>
              <a:t>service</a:t>
            </a:r>
            <a:r>
              <a:rPr sz="900" spc="-20" dirty="0">
                <a:latin typeface="Arial"/>
                <a:cs typeface="Arial"/>
              </a:rPr>
              <a:t> </a:t>
            </a:r>
            <a:r>
              <a:rPr sz="900" dirty="0">
                <a:latin typeface="Arial"/>
                <a:cs typeface="Arial"/>
              </a:rPr>
              <a:t>from</a:t>
            </a:r>
            <a:r>
              <a:rPr sz="900" spc="-5" dirty="0">
                <a:latin typeface="Arial"/>
                <a:cs typeface="Arial"/>
              </a:rPr>
              <a:t> </a:t>
            </a:r>
            <a:r>
              <a:rPr sz="900" dirty="0">
                <a:latin typeface="Arial"/>
                <a:cs typeface="Arial"/>
              </a:rPr>
              <a:t>19</a:t>
            </a:r>
            <a:r>
              <a:rPr sz="900" spc="-15" dirty="0">
                <a:latin typeface="Arial"/>
                <a:cs typeface="Arial"/>
              </a:rPr>
              <a:t> </a:t>
            </a:r>
            <a:r>
              <a:rPr sz="900" dirty="0">
                <a:latin typeface="Arial"/>
                <a:cs typeface="Arial"/>
              </a:rPr>
              <a:t>Dec,</a:t>
            </a:r>
            <a:r>
              <a:rPr sz="900" spc="-10" dirty="0">
                <a:latin typeface="Arial"/>
                <a:cs typeface="Arial"/>
              </a:rPr>
              <a:t> </a:t>
            </a:r>
            <a:r>
              <a:rPr sz="900" dirty="0">
                <a:latin typeface="Arial"/>
                <a:cs typeface="Arial"/>
              </a:rPr>
              <a:t>three</a:t>
            </a:r>
            <a:r>
              <a:rPr sz="900" spc="-15"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a</a:t>
            </a:r>
            <a:r>
              <a:rPr sz="900" spc="-5" dirty="0">
                <a:latin typeface="Arial"/>
                <a:cs typeface="Arial"/>
              </a:rPr>
              <a:t> </a:t>
            </a:r>
            <a:r>
              <a:rPr sz="900" spc="-10" dirty="0">
                <a:latin typeface="Arial"/>
                <a:cs typeface="Arial"/>
              </a:rPr>
              <a:t>week.</a:t>
            </a:r>
            <a:endParaRPr sz="900">
              <a:latin typeface="Arial"/>
              <a:cs typeface="Arial"/>
            </a:endParaRPr>
          </a:p>
          <a:p>
            <a:pPr marL="193675" marR="55244" indent="-181610">
              <a:lnSpc>
                <a:spcPct val="100000"/>
              </a:lnSpc>
              <a:buChar char="•"/>
              <a:tabLst>
                <a:tab pos="193675" algn="l"/>
                <a:tab pos="194310" algn="l"/>
              </a:tabLst>
            </a:pPr>
            <a:r>
              <a:rPr sz="900" dirty="0">
                <a:latin typeface="Arial"/>
                <a:cs typeface="Arial"/>
              </a:rPr>
              <a:t>Triangular</a:t>
            </a:r>
            <a:r>
              <a:rPr sz="900" spc="-25" dirty="0">
                <a:latin typeface="Arial"/>
                <a:cs typeface="Arial"/>
              </a:rPr>
              <a:t> </a:t>
            </a:r>
            <a:r>
              <a:rPr sz="900" dirty="0">
                <a:latin typeface="Arial"/>
                <a:cs typeface="Arial"/>
              </a:rPr>
              <a:t>route</a:t>
            </a:r>
            <a:r>
              <a:rPr sz="900" spc="-10" dirty="0">
                <a:latin typeface="Arial"/>
                <a:cs typeface="Arial"/>
              </a:rPr>
              <a:t> </a:t>
            </a:r>
            <a:r>
              <a:rPr sz="900" dirty="0">
                <a:latin typeface="Arial"/>
                <a:cs typeface="Arial"/>
              </a:rPr>
              <a:t>between</a:t>
            </a:r>
            <a:r>
              <a:rPr sz="900" spc="10" dirty="0">
                <a:latin typeface="Arial"/>
                <a:cs typeface="Arial"/>
              </a:rPr>
              <a:t> </a:t>
            </a:r>
            <a:r>
              <a:rPr sz="900" i="1" dirty="0">
                <a:latin typeface="Arial"/>
                <a:cs typeface="Arial"/>
              </a:rPr>
              <a:t>ATL-</a:t>
            </a:r>
            <a:r>
              <a:rPr sz="900" i="1" spc="-10" dirty="0">
                <a:latin typeface="Arial"/>
                <a:cs typeface="Arial"/>
              </a:rPr>
              <a:t>JNB-</a:t>
            </a:r>
            <a:r>
              <a:rPr sz="900" i="1" dirty="0">
                <a:latin typeface="Arial"/>
                <a:cs typeface="Arial"/>
              </a:rPr>
              <a:t>CPT-ATL</a:t>
            </a:r>
            <a:r>
              <a:rPr sz="900" i="1" spc="-5" dirty="0">
                <a:latin typeface="Arial"/>
                <a:cs typeface="Arial"/>
              </a:rPr>
              <a:t> </a:t>
            </a:r>
            <a:r>
              <a:rPr sz="900" dirty="0">
                <a:latin typeface="Arial"/>
                <a:cs typeface="Arial"/>
              </a:rPr>
              <a:t>starts</a:t>
            </a:r>
            <a:r>
              <a:rPr sz="900" spc="-15" dirty="0">
                <a:latin typeface="Arial"/>
                <a:cs typeface="Arial"/>
              </a:rPr>
              <a:t> </a:t>
            </a:r>
            <a:r>
              <a:rPr sz="900" dirty="0">
                <a:latin typeface="Arial"/>
                <a:cs typeface="Arial"/>
              </a:rPr>
              <a:t>2</a:t>
            </a:r>
            <a:r>
              <a:rPr sz="900" spc="-10" dirty="0">
                <a:latin typeface="Arial"/>
                <a:cs typeface="Arial"/>
              </a:rPr>
              <a:t> </a:t>
            </a:r>
            <a:r>
              <a:rPr sz="900" dirty="0">
                <a:latin typeface="Arial"/>
                <a:cs typeface="Arial"/>
              </a:rPr>
              <a:t>Dec,</a:t>
            </a:r>
            <a:r>
              <a:rPr sz="900" spc="-5" dirty="0">
                <a:latin typeface="Arial"/>
                <a:cs typeface="Arial"/>
              </a:rPr>
              <a:t> </a:t>
            </a:r>
            <a:r>
              <a:rPr sz="900" dirty="0">
                <a:latin typeface="Arial"/>
                <a:cs typeface="Arial"/>
              </a:rPr>
              <a:t>four</a:t>
            </a:r>
            <a:r>
              <a:rPr sz="900" spc="-10" dirty="0">
                <a:latin typeface="Arial"/>
                <a:cs typeface="Arial"/>
              </a:rPr>
              <a:t> </a:t>
            </a:r>
            <a:r>
              <a:rPr sz="900" dirty="0">
                <a:latin typeface="Arial"/>
                <a:cs typeface="Arial"/>
              </a:rPr>
              <a:t>times</a:t>
            </a:r>
            <a:r>
              <a:rPr sz="900" spc="-20" dirty="0">
                <a:latin typeface="Arial"/>
                <a:cs typeface="Arial"/>
              </a:rPr>
              <a:t> </a:t>
            </a:r>
            <a:r>
              <a:rPr sz="900" spc="-50" dirty="0">
                <a:latin typeface="Arial"/>
                <a:cs typeface="Arial"/>
              </a:rPr>
              <a:t>a</a:t>
            </a:r>
            <a:r>
              <a:rPr sz="900" spc="-20" dirty="0">
                <a:latin typeface="Arial"/>
                <a:cs typeface="Arial"/>
              </a:rPr>
              <a:t> week</a:t>
            </a:r>
            <a:endParaRPr sz="900">
              <a:latin typeface="Arial"/>
              <a:cs typeface="Arial"/>
            </a:endParaRPr>
          </a:p>
        </p:txBody>
      </p:sp>
      <p:sp>
        <p:nvSpPr>
          <p:cNvPr id="14" name="object 14"/>
          <p:cNvSpPr txBox="1">
            <a:spLocks noGrp="1"/>
          </p:cNvSpPr>
          <p:nvPr>
            <p:ph type="title"/>
          </p:nvPr>
        </p:nvSpPr>
        <p:spPr>
          <a:xfrm>
            <a:off x="393701" y="239069"/>
            <a:ext cx="11462940" cy="443070"/>
          </a:xfrm>
          <a:prstGeom prst="rect">
            <a:avLst/>
          </a:prstGeom>
        </p:spPr>
        <p:txBody>
          <a:bodyPr vert="horz" wrap="square" lIns="0" tIns="12065" rIns="0" bIns="0" rtlCol="0">
            <a:spAutoFit/>
          </a:bodyPr>
          <a:lstStyle/>
          <a:p>
            <a:pPr marL="12700">
              <a:lnSpc>
                <a:spcPct val="100000"/>
              </a:lnSpc>
              <a:spcBef>
                <a:spcPts val="95"/>
              </a:spcBef>
            </a:pPr>
            <a:r>
              <a:rPr dirty="0">
                <a:solidFill>
                  <a:schemeClr val="tx2"/>
                </a:solidFill>
              </a:rPr>
              <a:t>CPT</a:t>
            </a:r>
            <a:r>
              <a:rPr spc="-80" dirty="0">
                <a:solidFill>
                  <a:schemeClr val="tx2"/>
                </a:solidFill>
              </a:rPr>
              <a:t> </a:t>
            </a:r>
            <a:r>
              <a:rPr dirty="0">
                <a:solidFill>
                  <a:schemeClr val="tx2"/>
                </a:solidFill>
              </a:rPr>
              <a:t>route</a:t>
            </a:r>
            <a:r>
              <a:rPr spc="-60" dirty="0">
                <a:solidFill>
                  <a:schemeClr val="tx2"/>
                </a:solidFill>
              </a:rPr>
              <a:t> </a:t>
            </a:r>
            <a:r>
              <a:rPr dirty="0">
                <a:solidFill>
                  <a:schemeClr val="tx2"/>
                </a:solidFill>
              </a:rPr>
              <a:t>and</a:t>
            </a:r>
            <a:r>
              <a:rPr spc="-65" dirty="0">
                <a:solidFill>
                  <a:schemeClr val="tx2"/>
                </a:solidFill>
              </a:rPr>
              <a:t> </a:t>
            </a:r>
            <a:r>
              <a:rPr dirty="0">
                <a:solidFill>
                  <a:schemeClr val="tx2"/>
                </a:solidFill>
              </a:rPr>
              <a:t>airline</a:t>
            </a:r>
            <a:r>
              <a:rPr spc="-70" dirty="0">
                <a:solidFill>
                  <a:schemeClr val="tx2"/>
                </a:solidFill>
              </a:rPr>
              <a:t> </a:t>
            </a:r>
            <a:r>
              <a:rPr dirty="0">
                <a:solidFill>
                  <a:schemeClr val="tx2"/>
                </a:solidFill>
              </a:rPr>
              <a:t>update</a:t>
            </a:r>
            <a:r>
              <a:rPr spc="-20" dirty="0">
                <a:solidFill>
                  <a:schemeClr val="tx2"/>
                </a:solidFill>
              </a:rPr>
              <a:t> </a:t>
            </a:r>
            <a:r>
              <a:rPr dirty="0">
                <a:solidFill>
                  <a:schemeClr val="tx2"/>
                </a:solidFill>
              </a:rPr>
              <a:t>–</a:t>
            </a:r>
            <a:r>
              <a:rPr spc="-65" dirty="0">
                <a:solidFill>
                  <a:schemeClr val="tx2"/>
                </a:solidFill>
              </a:rPr>
              <a:t> </a:t>
            </a:r>
            <a:r>
              <a:rPr dirty="0">
                <a:solidFill>
                  <a:schemeClr val="tx2"/>
                </a:solidFill>
              </a:rPr>
              <a:t>October</a:t>
            </a:r>
            <a:r>
              <a:rPr spc="-60" dirty="0">
                <a:solidFill>
                  <a:schemeClr val="tx2"/>
                </a:solidFill>
              </a:rPr>
              <a:t> </a:t>
            </a:r>
            <a:r>
              <a:rPr spc="-20" dirty="0">
                <a:solidFill>
                  <a:schemeClr val="tx2"/>
                </a:solidFill>
              </a:rPr>
              <a:t>2022</a:t>
            </a:r>
          </a:p>
        </p:txBody>
      </p:sp>
      <p:sp>
        <p:nvSpPr>
          <p:cNvPr id="15" name="object 15"/>
          <p:cNvSpPr txBox="1"/>
          <p:nvPr/>
        </p:nvSpPr>
        <p:spPr>
          <a:xfrm>
            <a:off x="7465568" y="5779026"/>
            <a:ext cx="3890645" cy="299720"/>
          </a:xfrm>
          <a:prstGeom prst="rect">
            <a:avLst/>
          </a:prstGeom>
        </p:spPr>
        <p:txBody>
          <a:bodyPr vert="horz" wrap="square" lIns="0" tIns="12700" rIns="0" bIns="0" rtlCol="0">
            <a:spAutoFit/>
          </a:bodyPr>
          <a:lstStyle/>
          <a:p>
            <a:pPr marL="184785" marR="5080" indent="-172720">
              <a:lnSpc>
                <a:spcPct val="100000"/>
              </a:lnSpc>
              <a:spcBef>
                <a:spcPts val="100"/>
              </a:spcBef>
              <a:buFont typeface="Arial"/>
              <a:buChar char="•"/>
              <a:tabLst>
                <a:tab pos="184785" algn="l"/>
                <a:tab pos="185420" algn="l"/>
              </a:tabLst>
            </a:pPr>
            <a:r>
              <a:rPr sz="900" b="1" dirty="0">
                <a:latin typeface="Arial"/>
                <a:cs typeface="Arial"/>
              </a:rPr>
              <a:t>Virgin</a:t>
            </a:r>
            <a:r>
              <a:rPr sz="900" b="1" spc="-15" dirty="0">
                <a:latin typeface="Arial"/>
                <a:cs typeface="Arial"/>
              </a:rPr>
              <a:t> </a:t>
            </a:r>
            <a:r>
              <a:rPr sz="900" b="1" dirty="0">
                <a:latin typeface="Arial"/>
                <a:cs typeface="Arial"/>
              </a:rPr>
              <a:t>Atlantic</a:t>
            </a:r>
            <a:r>
              <a:rPr sz="900" dirty="0">
                <a:latin typeface="Arial"/>
                <a:cs typeface="Arial"/>
              </a:rPr>
              <a:t>, London</a:t>
            </a:r>
            <a:r>
              <a:rPr sz="900" spc="-25" dirty="0">
                <a:latin typeface="Arial"/>
                <a:cs typeface="Arial"/>
              </a:rPr>
              <a:t> </a:t>
            </a:r>
            <a:r>
              <a:rPr sz="900" dirty="0">
                <a:latin typeface="Arial"/>
                <a:cs typeface="Arial"/>
              </a:rPr>
              <a:t>Heathrow</a:t>
            </a:r>
            <a:r>
              <a:rPr sz="900" spc="-15" dirty="0">
                <a:latin typeface="Arial"/>
                <a:cs typeface="Arial"/>
              </a:rPr>
              <a:t> </a:t>
            </a:r>
            <a:r>
              <a:rPr sz="900" dirty="0">
                <a:latin typeface="Arial"/>
                <a:cs typeface="Arial"/>
              </a:rPr>
              <a:t>restarting</a:t>
            </a:r>
            <a:r>
              <a:rPr sz="900" spc="-25" dirty="0">
                <a:latin typeface="Arial"/>
                <a:cs typeface="Arial"/>
              </a:rPr>
              <a:t> </a:t>
            </a:r>
            <a:r>
              <a:rPr sz="900" dirty="0">
                <a:latin typeface="Arial"/>
                <a:cs typeface="Arial"/>
              </a:rPr>
              <a:t>5</a:t>
            </a:r>
            <a:r>
              <a:rPr sz="900" spc="-10" dirty="0">
                <a:latin typeface="Arial"/>
                <a:cs typeface="Arial"/>
              </a:rPr>
              <a:t> </a:t>
            </a:r>
            <a:r>
              <a:rPr sz="900" dirty="0">
                <a:latin typeface="Arial"/>
                <a:cs typeface="Arial"/>
              </a:rPr>
              <a:t>November</a:t>
            </a:r>
            <a:r>
              <a:rPr sz="900" dirty="0">
                <a:solidFill>
                  <a:srgbClr val="1D1C1D"/>
                </a:solidFill>
                <a:latin typeface="Arial"/>
                <a:cs typeface="Arial"/>
              </a:rPr>
              <a:t>,</a:t>
            </a:r>
            <a:r>
              <a:rPr sz="900" spc="-10" dirty="0">
                <a:solidFill>
                  <a:srgbClr val="1D1C1D"/>
                </a:solidFill>
                <a:latin typeface="Arial"/>
                <a:cs typeface="Arial"/>
              </a:rPr>
              <a:t> </a:t>
            </a:r>
            <a:r>
              <a:rPr sz="900" dirty="0">
                <a:solidFill>
                  <a:srgbClr val="1D1C1D"/>
                </a:solidFill>
                <a:latin typeface="Arial"/>
                <a:cs typeface="Arial"/>
              </a:rPr>
              <a:t>daily</a:t>
            </a:r>
            <a:r>
              <a:rPr sz="900" spc="-25" dirty="0">
                <a:solidFill>
                  <a:srgbClr val="1D1C1D"/>
                </a:solidFill>
                <a:latin typeface="Arial"/>
                <a:cs typeface="Arial"/>
              </a:rPr>
              <a:t> </a:t>
            </a:r>
            <a:r>
              <a:rPr sz="900" spc="-10" dirty="0">
                <a:solidFill>
                  <a:srgbClr val="1D1C1D"/>
                </a:solidFill>
                <a:latin typeface="Arial"/>
                <a:cs typeface="Arial"/>
              </a:rPr>
              <a:t>seasonal service</a:t>
            </a:r>
            <a:endParaRPr sz="900">
              <a:latin typeface="Arial"/>
              <a:cs typeface="Arial"/>
            </a:endParaRPr>
          </a:p>
        </p:txBody>
      </p:sp>
      <p:sp>
        <p:nvSpPr>
          <p:cNvPr id="16" name="object 16"/>
          <p:cNvSpPr txBox="1"/>
          <p:nvPr/>
        </p:nvSpPr>
        <p:spPr>
          <a:xfrm>
            <a:off x="7465568" y="6190506"/>
            <a:ext cx="3101340" cy="162560"/>
          </a:xfrm>
          <a:prstGeom prst="rect">
            <a:avLst/>
          </a:prstGeom>
        </p:spPr>
        <p:txBody>
          <a:bodyPr vert="horz" wrap="square" lIns="0" tIns="12700" rIns="0" bIns="0" rtlCol="0">
            <a:spAutoFit/>
          </a:bodyPr>
          <a:lstStyle/>
          <a:p>
            <a:pPr marL="194945" indent="-182245">
              <a:lnSpc>
                <a:spcPct val="100000"/>
              </a:lnSpc>
              <a:spcBef>
                <a:spcPts val="100"/>
              </a:spcBef>
              <a:buFont typeface="Arial"/>
              <a:buChar char="•"/>
              <a:tabLst>
                <a:tab pos="194945" algn="l"/>
                <a:tab pos="195580" algn="l"/>
              </a:tabLst>
            </a:pPr>
            <a:r>
              <a:rPr sz="900" b="1" dirty="0">
                <a:latin typeface="Arial"/>
                <a:cs typeface="Arial"/>
              </a:rPr>
              <a:t>Air</a:t>
            </a:r>
            <a:r>
              <a:rPr sz="900" b="1" spc="5" dirty="0">
                <a:latin typeface="Arial"/>
                <a:cs typeface="Arial"/>
              </a:rPr>
              <a:t> </a:t>
            </a:r>
            <a:r>
              <a:rPr sz="900" b="1" dirty="0">
                <a:latin typeface="Arial"/>
                <a:cs typeface="Arial"/>
              </a:rPr>
              <a:t>France</a:t>
            </a:r>
            <a:r>
              <a:rPr sz="900" dirty="0">
                <a:latin typeface="Arial"/>
                <a:cs typeface="Arial"/>
              </a:rPr>
              <a:t>,</a:t>
            </a:r>
            <a:r>
              <a:rPr sz="900" spc="-25" dirty="0">
                <a:latin typeface="Arial"/>
                <a:cs typeface="Arial"/>
              </a:rPr>
              <a:t> </a:t>
            </a:r>
            <a:r>
              <a:rPr sz="900" dirty="0">
                <a:latin typeface="Arial"/>
                <a:cs typeface="Arial"/>
              </a:rPr>
              <a:t>Paris,</a:t>
            </a:r>
            <a:r>
              <a:rPr sz="900" spc="-10" dirty="0">
                <a:latin typeface="Arial"/>
                <a:cs typeface="Arial"/>
              </a:rPr>
              <a:t> </a:t>
            </a:r>
            <a:r>
              <a:rPr sz="900" dirty="0">
                <a:latin typeface="Arial"/>
                <a:cs typeface="Arial"/>
              </a:rPr>
              <a:t>returning</a:t>
            </a:r>
            <a:r>
              <a:rPr sz="900" spc="-25" dirty="0">
                <a:latin typeface="Arial"/>
                <a:cs typeface="Arial"/>
              </a:rPr>
              <a:t> </a:t>
            </a:r>
            <a:r>
              <a:rPr sz="900" dirty="0">
                <a:latin typeface="Arial"/>
                <a:cs typeface="Arial"/>
              </a:rPr>
              <a:t>30</a:t>
            </a:r>
            <a:r>
              <a:rPr sz="900" spc="-10" dirty="0">
                <a:latin typeface="Arial"/>
                <a:cs typeface="Arial"/>
              </a:rPr>
              <a:t> </a:t>
            </a:r>
            <a:r>
              <a:rPr sz="900" dirty="0">
                <a:latin typeface="Arial"/>
                <a:cs typeface="Arial"/>
              </a:rPr>
              <a:t>Oct,</a:t>
            </a:r>
            <a:r>
              <a:rPr sz="900" spc="-10" dirty="0">
                <a:latin typeface="Arial"/>
                <a:cs typeface="Arial"/>
              </a:rPr>
              <a:t> </a:t>
            </a:r>
            <a:r>
              <a:rPr sz="900" dirty="0">
                <a:latin typeface="Arial"/>
                <a:cs typeface="Arial"/>
              </a:rPr>
              <a:t>three</a:t>
            </a:r>
            <a:r>
              <a:rPr sz="900" spc="-10" dirty="0">
                <a:latin typeface="Arial"/>
                <a:cs typeface="Arial"/>
              </a:rPr>
              <a:t> </a:t>
            </a:r>
            <a:r>
              <a:rPr sz="900" dirty="0">
                <a:latin typeface="Arial"/>
                <a:cs typeface="Arial"/>
              </a:rPr>
              <a:t>times</a:t>
            </a:r>
            <a:r>
              <a:rPr sz="900" spc="-25" dirty="0">
                <a:latin typeface="Arial"/>
                <a:cs typeface="Arial"/>
              </a:rPr>
              <a:t> </a:t>
            </a:r>
            <a:r>
              <a:rPr sz="900" dirty="0">
                <a:latin typeface="Arial"/>
                <a:cs typeface="Arial"/>
              </a:rPr>
              <a:t>per</a:t>
            </a:r>
            <a:r>
              <a:rPr sz="900" spc="-10" dirty="0">
                <a:latin typeface="Arial"/>
                <a:cs typeface="Arial"/>
              </a:rPr>
              <a:t> </a:t>
            </a:r>
            <a:r>
              <a:rPr sz="900" spc="-20" dirty="0">
                <a:latin typeface="Arial"/>
                <a:cs typeface="Arial"/>
              </a:rPr>
              <a:t>week</a:t>
            </a:r>
            <a:endParaRPr sz="900">
              <a:latin typeface="Arial"/>
              <a:cs typeface="Arial"/>
            </a:endParaRPr>
          </a:p>
        </p:txBody>
      </p:sp>
      <p:grpSp>
        <p:nvGrpSpPr>
          <p:cNvPr id="17" name="object 17"/>
          <p:cNvGrpSpPr/>
          <p:nvPr/>
        </p:nvGrpSpPr>
        <p:grpSpPr>
          <a:xfrm>
            <a:off x="2401697" y="1027398"/>
            <a:ext cx="3900170" cy="1631314"/>
            <a:chOff x="2401697" y="940308"/>
            <a:chExt cx="3900170" cy="1631314"/>
          </a:xfrm>
        </p:grpSpPr>
        <p:sp>
          <p:nvSpPr>
            <p:cNvPr id="18" name="object 18"/>
            <p:cNvSpPr/>
            <p:nvPr/>
          </p:nvSpPr>
          <p:spPr>
            <a:xfrm>
              <a:off x="2404872" y="1082040"/>
              <a:ext cx="3893820" cy="1485900"/>
            </a:xfrm>
            <a:custGeom>
              <a:avLst/>
              <a:gdLst/>
              <a:ahLst/>
              <a:cxnLst/>
              <a:rect l="l" t="t" r="r" b="b"/>
              <a:pathLst>
                <a:path w="3893820" h="1485900">
                  <a:moveTo>
                    <a:pt x="0" y="1485900"/>
                  </a:moveTo>
                  <a:lnTo>
                    <a:pt x="3893820" y="1485900"/>
                  </a:lnTo>
                  <a:lnTo>
                    <a:pt x="3893820" y="0"/>
                  </a:lnTo>
                  <a:lnTo>
                    <a:pt x="0" y="0"/>
                  </a:lnTo>
                  <a:lnTo>
                    <a:pt x="0" y="1485900"/>
                  </a:lnTo>
                  <a:close/>
                </a:path>
              </a:pathLst>
            </a:custGeom>
            <a:ln w="6350">
              <a:solidFill>
                <a:srgbClr val="4D4D4F"/>
              </a:solidFill>
            </a:ln>
          </p:spPr>
          <p:txBody>
            <a:bodyPr wrap="square" lIns="0" tIns="0" rIns="0" bIns="0" rtlCol="0"/>
            <a:lstStyle/>
            <a:p>
              <a:endParaRPr/>
            </a:p>
          </p:txBody>
        </p:sp>
        <p:sp>
          <p:nvSpPr>
            <p:cNvPr id="19" name="object 19"/>
            <p:cNvSpPr/>
            <p:nvPr/>
          </p:nvSpPr>
          <p:spPr>
            <a:xfrm>
              <a:off x="2511552" y="940308"/>
              <a:ext cx="1964689" cy="307975"/>
            </a:xfrm>
            <a:custGeom>
              <a:avLst/>
              <a:gdLst/>
              <a:ahLst/>
              <a:cxnLst/>
              <a:rect l="l" t="t" r="r" b="b"/>
              <a:pathLst>
                <a:path w="1964689" h="307975">
                  <a:moveTo>
                    <a:pt x="1964436" y="0"/>
                  </a:moveTo>
                  <a:lnTo>
                    <a:pt x="0" y="0"/>
                  </a:lnTo>
                  <a:lnTo>
                    <a:pt x="0" y="307848"/>
                  </a:lnTo>
                  <a:lnTo>
                    <a:pt x="1964436" y="307848"/>
                  </a:lnTo>
                  <a:lnTo>
                    <a:pt x="1964436" y="0"/>
                  </a:lnTo>
                  <a:close/>
                </a:path>
              </a:pathLst>
            </a:custGeom>
            <a:solidFill>
              <a:srgbClr val="FFFFFF"/>
            </a:solidFill>
          </p:spPr>
          <p:txBody>
            <a:bodyPr wrap="square" lIns="0" tIns="0" rIns="0" bIns="0" rtlCol="0"/>
            <a:lstStyle/>
            <a:p>
              <a:endParaRPr/>
            </a:p>
          </p:txBody>
        </p:sp>
      </p:grpSp>
      <p:sp>
        <p:nvSpPr>
          <p:cNvPr id="20" name="object 20"/>
          <p:cNvSpPr txBox="1"/>
          <p:nvPr/>
        </p:nvSpPr>
        <p:spPr>
          <a:xfrm>
            <a:off x="2590545" y="1055541"/>
            <a:ext cx="1798955" cy="240029"/>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Asia</a:t>
            </a:r>
            <a:r>
              <a:rPr sz="1400" b="1" spc="-20" dirty="0">
                <a:latin typeface="Arial"/>
                <a:cs typeface="Arial"/>
              </a:rPr>
              <a:t> </a:t>
            </a:r>
            <a:r>
              <a:rPr sz="1400" b="1" dirty="0">
                <a:latin typeface="Arial"/>
                <a:cs typeface="Arial"/>
              </a:rPr>
              <a:t>and</a:t>
            </a:r>
            <a:r>
              <a:rPr sz="1400" b="1" spc="-45" dirty="0">
                <a:latin typeface="Arial"/>
                <a:cs typeface="Arial"/>
              </a:rPr>
              <a:t> </a:t>
            </a:r>
            <a:r>
              <a:rPr sz="1400" b="1" dirty="0">
                <a:latin typeface="Arial"/>
                <a:cs typeface="Arial"/>
              </a:rPr>
              <a:t>Middle</a:t>
            </a:r>
            <a:r>
              <a:rPr sz="1400" b="1" spc="-70" dirty="0">
                <a:latin typeface="Arial"/>
                <a:cs typeface="Arial"/>
              </a:rPr>
              <a:t> </a:t>
            </a:r>
            <a:r>
              <a:rPr sz="1400" b="1" spc="-20" dirty="0">
                <a:latin typeface="Arial"/>
                <a:cs typeface="Arial"/>
              </a:rPr>
              <a:t>East</a:t>
            </a:r>
            <a:endParaRPr sz="1400">
              <a:latin typeface="Arial"/>
              <a:cs typeface="Arial"/>
            </a:endParaRPr>
          </a:p>
        </p:txBody>
      </p:sp>
      <p:sp>
        <p:nvSpPr>
          <p:cNvPr id="21" name="object 21"/>
          <p:cNvSpPr txBox="1"/>
          <p:nvPr/>
        </p:nvSpPr>
        <p:spPr>
          <a:xfrm>
            <a:off x="3120389" y="1359122"/>
            <a:ext cx="2770505" cy="29972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900" b="1" dirty="0">
                <a:latin typeface="Arial"/>
                <a:cs typeface="Arial"/>
              </a:rPr>
              <a:t>Emirates</a:t>
            </a:r>
            <a:r>
              <a:rPr sz="900" b="1" spc="-20" dirty="0">
                <a:latin typeface="Arial"/>
                <a:cs typeface="Arial"/>
              </a:rPr>
              <a:t> </a:t>
            </a:r>
            <a:r>
              <a:rPr sz="900" dirty="0">
                <a:latin typeface="Arial"/>
                <a:cs typeface="Arial"/>
              </a:rPr>
              <a:t>operates</a:t>
            </a:r>
            <a:r>
              <a:rPr sz="900" spc="-10" dirty="0">
                <a:latin typeface="Arial"/>
                <a:cs typeface="Arial"/>
              </a:rPr>
              <a:t> </a:t>
            </a:r>
            <a:r>
              <a:rPr sz="900" dirty="0">
                <a:latin typeface="Arial"/>
                <a:cs typeface="Arial"/>
              </a:rPr>
              <a:t>daily,</a:t>
            </a:r>
            <a:r>
              <a:rPr sz="900" spc="-5" dirty="0">
                <a:latin typeface="Arial"/>
                <a:cs typeface="Arial"/>
              </a:rPr>
              <a:t> </a:t>
            </a:r>
            <a:r>
              <a:rPr sz="900" spc="-10" dirty="0">
                <a:latin typeface="Arial"/>
                <a:cs typeface="Arial"/>
              </a:rPr>
              <a:t>DXB-</a:t>
            </a:r>
            <a:r>
              <a:rPr sz="900" dirty="0">
                <a:latin typeface="Arial"/>
                <a:cs typeface="Arial"/>
              </a:rPr>
              <a:t>CPT.</a:t>
            </a:r>
            <a:r>
              <a:rPr sz="900" spc="15" dirty="0">
                <a:latin typeface="Arial"/>
                <a:cs typeface="Arial"/>
              </a:rPr>
              <a:t> </a:t>
            </a:r>
            <a:r>
              <a:rPr sz="900" dirty="0">
                <a:latin typeface="Arial"/>
                <a:cs typeface="Arial"/>
              </a:rPr>
              <a:t>Will</a:t>
            </a:r>
            <a:r>
              <a:rPr sz="900" spc="-40" dirty="0">
                <a:latin typeface="Arial"/>
                <a:cs typeface="Arial"/>
              </a:rPr>
              <a:t> </a:t>
            </a:r>
            <a:r>
              <a:rPr sz="900" spc="-10" dirty="0">
                <a:latin typeface="Arial"/>
                <a:cs typeface="Arial"/>
              </a:rPr>
              <a:t>operate </a:t>
            </a:r>
            <a:r>
              <a:rPr sz="900" dirty="0">
                <a:latin typeface="Arial"/>
                <a:cs typeface="Arial"/>
              </a:rPr>
              <a:t>double</a:t>
            </a:r>
            <a:r>
              <a:rPr sz="900" spc="-20" dirty="0">
                <a:latin typeface="Arial"/>
                <a:cs typeface="Arial"/>
              </a:rPr>
              <a:t> </a:t>
            </a:r>
            <a:r>
              <a:rPr sz="900" dirty="0">
                <a:latin typeface="Arial"/>
                <a:cs typeface="Arial"/>
              </a:rPr>
              <a:t>daily</a:t>
            </a:r>
            <a:r>
              <a:rPr sz="900" spc="-20" dirty="0">
                <a:latin typeface="Arial"/>
                <a:cs typeface="Arial"/>
              </a:rPr>
              <a:t> </a:t>
            </a:r>
            <a:r>
              <a:rPr sz="900" dirty="0">
                <a:latin typeface="Arial"/>
                <a:cs typeface="Arial"/>
              </a:rPr>
              <a:t>from</a:t>
            </a:r>
            <a:r>
              <a:rPr sz="900" spc="-5" dirty="0">
                <a:latin typeface="Arial"/>
                <a:cs typeface="Arial"/>
              </a:rPr>
              <a:t> </a:t>
            </a:r>
            <a:r>
              <a:rPr sz="900" dirty="0">
                <a:latin typeface="Arial"/>
                <a:cs typeface="Arial"/>
              </a:rPr>
              <a:t>Jan</a:t>
            </a:r>
            <a:r>
              <a:rPr sz="900" spc="-15" dirty="0">
                <a:latin typeface="Arial"/>
                <a:cs typeface="Arial"/>
              </a:rPr>
              <a:t> </a:t>
            </a:r>
            <a:r>
              <a:rPr sz="900" spc="-20" dirty="0">
                <a:latin typeface="Arial"/>
                <a:cs typeface="Arial"/>
              </a:rPr>
              <a:t>2023</a:t>
            </a:r>
            <a:endParaRPr sz="900">
              <a:latin typeface="Arial"/>
              <a:cs typeface="Arial"/>
            </a:endParaRPr>
          </a:p>
        </p:txBody>
      </p:sp>
      <p:sp>
        <p:nvSpPr>
          <p:cNvPr id="22" name="object 22"/>
          <p:cNvSpPr txBox="1"/>
          <p:nvPr/>
        </p:nvSpPr>
        <p:spPr>
          <a:xfrm>
            <a:off x="3120389" y="1770601"/>
            <a:ext cx="2476500" cy="300355"/>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900" b="1" dirty="0">
                <a:latin typeface="Arial"/>
                <a:cs typeface="Arial"/>
              </a:rPr>
              <a:t>Qatar</a:t>
            </a:r>
            <a:r>
              <a:rPr sz="900" b="1" spc="-15" dirty="0">
                <a:latin typeface="Arial"/>
                <a:cs typeface="Arial"/>
              </a:rPr>
              <a:t> </a:t>
            </a:r>
            <a:r>
              <a:rPr sz="900" b="1" dirty="0">
                <a:latin typeface="Arial"/>
                <a:cs typeface="Arial"/>
              </a:rPr>
              <a:t>Airways</a:t>
            </a:r>
            <a:r>
              <a:rPr sz="900" dirty="0">
                <a:latin typeface="Arial"/>
                <a:cs typeface="Arial"/>
              </a:rPr>
              <a:t>,</a:t>
            </a:r>
            <a:r>
              <a:rPr sz="900" spc="15" dirty="0">
                <a:latin typeface="Arial"/>
                <a:cs typeface="Arial"/>
              </a:rPr>
              <a:t> </a:t>
            </a:r>
            <a:r>
              <a:rPr sz="900" dirty="0">
                <a:latin typeface="Arial"/>
                <a:cs typeface="Arial"/>
              </a:rPr>
              <a:t>operates</a:t>
            </a:r>
            <a:r>
              <a:rPr sz="900" spc="-35" dirty="0">
                <a:latin typeface="Arial"/>
                <a:cs typeface="Arial"/>
              </a:rPr>
              <a:t> </a:t>
            </a:r>
            <a:r>
              <a:rPr sz="900" dirty="0">
                <a:latin typeface="Arial"/>
                <a:cs typeface="Arial"/>
              </a:rPr>
              <a:t>10</a:t>
            </a:r>
            <a:r>
              <a:rPr sz="900" spc="-15" dirty="0">
                <a:latin typeface="Arial"/>
                <a:cs typeface="Arial"/>
              </a:rPr>
              <a:t> </a:t>
            </a:r>
            <a:r>
              <a:rPr sz="900" dirty="0">
                <a:latin typeface="Arial"/>
                <a:cs typeface="Arial"/>
              </a:rPr>
              <a:t>times</a:t>
            </a:r>
            <a:r>
              <a:rPr sz="900" spc="-15" dirty="0">
                <a:latin typeface="Arial"/>
                <a:cs typeface="Arial"/>
              </a:rPr>
              <a:t> </a:t>
            </a:r>
            <a:r>
              <a:rPr sz="900" dirty="0">
                <a:latin typeface="Arial"/>
                <a:cs typeface="Arial"/>
              </a:rPr>
              <a:t>a</a:t>
            </a:r>
            <a:r>
              <a:rPr sz="900" spc="-20" dirty="0">
                <a:latin typeface="Arial"/>
                <a:cs typeface="Arial"/>
              </a:rPr>
              <a:t> week, </a:t>
            </a:r>
            <a:r>
              <a:rPr sz="900" spc="-10" dirty="0">
                <a:latin typeface="Arial"/>
                <a:cs typeface="Arial"/>
              </a:rPr>
              <a:t>DOH-</a:t>
            </a:r>
            <a:r>
              <a:rPr sz="900" spc="-25" dirty="0">
                <a:latin typeface="Arial"/>
                <a:cs typeface="Arial"/>
              </a:rPr>
              <a:t>CPT</a:t>
            </a:r>
            <a:endParaRPr sz="900" dirty="0">
              <a:latin typeface="Arial"/>
              <a:cs typeface="Arial"/>
            </a:endParaRPr>
          </a:p>
        </p:txBody>
      </p:sp>
      <p:sp>
        <p:nvSpPr>
          <p:cNvPr id="23" name="object 23"/>
          <p:cNvSpPr txBox="1"/>
          <p:nvPr/>
        </p:nvSpPr>
        <p:spPr>
          <a:xfrm>
            <a:off x="3120389" y="2182336"/>
            <a:ext cx="2493010" cy="29972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900" b="1" dirty="0">
                <a:latin typeface="Arial"/>
                <a:cs typeface="Arial"/>
              </a:rPr>
              <a:t>Singapore</a:t>
            </a:r>
            <a:r>
              <a:rPr sz="900" b="1" spc="-35" dirty="0">
                <a:latin typeface="Arial"/>
                <a:cs typeface="Arial"/>
              </a:rPr>
              <a:t> </a:t>
            </a:r>
            <a:r>
              <a:rPr sz="900" b="1" dirty="0">
                <a:latin typeface="Arial"/>
                <a:cs typeface="Arial"/>
              </a:rPr>
              <a:t>Airlines </a:t>
            </a:r>
            <a:r>
              <a:rPr sz="900" dirty="0">
                <a:latin typeface="Arial"/>
                <a:cs typeface="Arial"/>
              </a:rPr>
              <a:t>operates</a:t>
            </a:r>
            <a:r>
              <a:rPr sz="900" spc="-25" dirty="0">
                <a:latin typeface="Arial"/>
                <a:cs typeface="Arial"/>
              </a:rPr>
              <a:t> </a:t>
            </a:r>
            <a:r>
              <a:rPr sz="900" dirty="0">
                <a:latin typeface="Arial"/>
                <a:cs typeface="Arial"/>
              </a:rPr>
              <a:t>daily</a:t>
            </a:r>
            <a:r>
              <a:rPr sz="900" spc="-30" dirty="0">
                <a:latin typeface="Arial"/>
                <a:cs typeface="Arial"/>
              </a:rPr>
              <a:t> </a:t>
            </a:r>
            <a:r>
              <a:rPr sz="900" spc="-10" dirty="0">
                <a:latin typeface="Arial"/>
                <a:cs typeface="Arial"/>
              </a:rPr>
              <a:t>service, SIN-JNB-CPT-JNB-</a:t>
            </a:r>
            <a:r>
              <a:rPr sz="900" spc="-25" dirty="0">
                <a:latin typeface="Arial"/>
                <a:cs typeface="Arial"/>
              </a:rPr>
              <a:t>SIN</a:t>
            </a:r>
            <a:endParaRPr sz="900">
              <a:latin typeface="Arial"/>
              <a:cs typeface="Arial"/>
            </a:endParaRPr>
          </a:p>
        </p:txBody>
      </p:sp>
      <p:grpSp>
        <p:nvGrpSpPr>
          <p:cNvPr id="24" name="object 24"/>
          <p:cNvGrpSpPr/>
          <p:nvPr/>
        </p:nvGrpSpPr>
        <p:grpSpPr>
          <a:xfrm>
            <a:off x="2523795" y="1001490"/>
            <a:ext cx="9080500" cy="4000500"/>
            <a:chOff x="2523795" y="914400"/>
            <a:chExt cx="9080500" cy="4000500"/>
          </a:xfrm>
        </p:grpSpPr>
        <p:pic>
          <p:nvPicPr>
            <p:cNvPr id="25" name="object 25"/>
            <p:cNvPicPr/>
            <p:nvPr/>
          </p:nvPicPr>
          <p:blipFill>
            <a:blip r:embed="rId3" cstate="print"/>
            <a:stretch>
              <a:fillRect/>
            </a:stretch>
          </p:blipFill>
          <p:spPr>
            <a:xfrm>
              <a:off x="6663008" y="4753638"/>
              <a:ext cx="774030" cy="161007"/>
            </a:xfrm>
            <a:prstGeom prst="rect">
              <a:avLst/>
            </a:prstGeom>
          </p:spPr>
        </p:pic>
        <p:sp>
          <p:nvSpPr>
            <p:cNvPr id="26" name="object 26"/>
            <p:cNvSpPr/>
            <p:nvPr/>
          </p:nvSpPr>
          <p:spPr>
            <a:xfrm>
              <a:off x="6531864" y="1066800"/>
              <a:ext cx="5069205" cy="2781300"/>
            </a:xfrm>
            <a:custGeom>
              <a:avLst/>
              <a:gdLst/>
              <a:ahLst/>
              <a:cxnLst/>
              <a:rect l="l" t="t" r="r" b="b"/>
              <a:pathLst>
                <a:path w="5069205" h="2781300">
                  <a:moveTo>
                    <a:pt x="0" y="2781300"/>
                  </a:moveTo>
                  <a:lnTo>
                    <a:pt x="5068824" y="2781300"/>
                  </a:lnTo>
                  <a:lnTo>
                    <a:pt x="5068824" y="0"/>
                  </a:lnTo>
                  <a:lnTo>
                    <a:pt x="0" y="0"/>
                  </a:lnTo>
                  <a:lnTo>
                    <a:pt x="0" y="2781300"/>
                  </a:lnTo>
                  <a:close/>
                </a:path>
              </a:pathLst>
            </a:custGeom>
            <a:ln w="6350">
              <a:solidFill>
                <a:srgbClr val="4D4D4F"/>
              </a:solidFill>
            </a:ln>
          </p:spPr>
          <p:txBody>
            <a:bodyPr wrap="square" lIns="0" tIns="0" rIns="0" bIns="0" rtlCol="0"/>
            <a:lstStyle/>
            <a:p>
              <a:endParaRPr/>
            </a:p>
          </p:txBody>
        </p:sp>
        <p:sp>
          <p:nvSpPr>
            <p:cNvPr id="27" name="object 27"/>
            <p:cNvSpPr/>
            <p:nvPr/>
          </p:nvSpPr>
          <p:spPr>
            <a:xfrm>
              <a:off x="6740652" y="914400"/>
              <a:ext cx="885825" cy="309880"/>
            </a:xfrm>
            <a:custGeom>
              <a:avLst/>
              <a:gdLst/>
              <a:ahLst/>
              <a:cxnLst/>
              <a:rect l="l" t="t" r="r" b="b"/>
              <a:pathLst>
                <a:path w="885825" h="309880">
                  <a:moveTo>
                    <a:pt x="885444" y="0"/>
                  </a:moveTo>
                  <a:lnTo>
                    <a:pt x="0" y="0"/>
                  </a:lnTo>
                  <a:lnTo>
                    <a:pt x="0" y="309372"/>
                  </a:lnTo>
                  <a:lnTo>
                    <a:pt x="885444" y="309372"/>
                  </a:lnTo>
                  <a:lnTo>
                    <a:pt x="885444" y="0"/>
                  </a:lnTo>
                  <a:close/>
                </a:path>
              </a:pathLst>
            </a:custGeom>
            <a:solidFill>
              <a:srgbClr val="FFFFFF"/>
            </a:solidFill>
          </p:spPr>
          <p:txBody>
            <a:bodyPr wrap="square" lIns="0" tIns="0" rIns="0" bIns="0" rtlCol="0"/>
            <a:lstStyle/>
            <a:p>
              <a:endParaRPr/>
            </a:p>
          </p:txBody>
        </p:sp>
        <p:pic>
          <p:nvPicPr>
            <p:cNvPr id="28" name="object 28"/>
            <p:cNvPicPr/>
            <p:nvPr/>
          </p:nvPicPr>
          <p:blipFill>
            <a:blip r:embed="rId4" cstate="print"/>
            <a:stretch>
              <a:fillRect/>
            </a:stretch>
          </p:blipFill>
          <p:spPr>
            <a:xfrm>
              <a:off x="2523795" y="2089594"/>
              <a:ext cx="533323" cy="194691"/>
            </a:xfrm>
            <a:prstGeom prst="rect">
              <a:avLst/>
            </a:prstGeom>
          </p:spPr>
        </p:pic>
      </p:grpSp>
      <p:sp>
        <p:nvSpPr>
          <p:cNvPr id="29" name="object 29"/>
          <p:cNvSpPr txBox="1"/>
          <p:nvPr/>
        </p:nvSpPr>
        <p:spPr>
          <a:xfrm>
            <a:off x="6820027" y="1030827"/>
            <a:ext cx="638175"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Arial"/>
                <a:cs typeface="Arial"/>
              </a:rPr>
              <a:t>Europe</a:t>
            </a:r>
            <a:endParaRPr sz="1400">
              <a:latin typeface="Arial"/>
              <a:cs typeface="Arial"/>
            </a:endParaRPr>
          </a:p>
        </p:txBody>
      </p:sp>
      <p:grpSp>
        <p:nvGrpSpPr>
          <p:cNvPr id="30" name="object 30"/>
          <p:cNvGrpSpPr/>
          <p:nvPr/>
        </p:nvGrpSpPr>
        <p:grpSpPr>
          <a:xfrm>
            <a:off x="2401697" y="1393266"/>
            <a:ext cx="5060315" cy="5159375"/>
            <a:chOff x="2401697" y="1306176"/>
            <a:chExt cx="5060315" cy="5159375"/>
          </a:xfrm>
        </p:grpSpPr>
        <p:pic>
          <p:nvPicPr>
            <p:cNvPr id="31" name="object 31"/>
            <p:cNvPicPr/>
            <p:nvPr/>
          </p:nvPicPr>
          <p:blipFill>
            <a:blip r:embed="rId5" cstate="print"/>
            <a:stretch>
              <a:fillRect/>
            </a:stretch>
          </p:blipFill>
          <p:spPr>
            <a:xfrm>
              <a:off x="6673614" y="5715000"/>
              <a:ext cx="748265" cy="179831"/>
            </a:xfrm>
            <a:prstGeom prst="rect">
              <a:avLst/>
            </a:prstGeom>
          </p:spPr>
        </p:pic>
        <p:sp>
          <p:nvSpPr>
            <p:cNvPr id="32" name="object 32"/>
            <p:cNvSpPr/>
            <p:nvPr/>
          </p:nvSpPr>
          <p:spPr>
            <a:xfrm>
              <a:off x="2404872" y="2805683"/>
              <a:ext cx="3892550" cy="3656329"/>
            </a:xfrm>
            <a:custGeom>
              <a:avLst/>
              <a:gdLst/>
              <a:ahLst/>
              <a:cxnLst/>
              <a:rect l="l" t="t" r="r" b="b"/>
              <a:pathLst>
                <a:path w="3892550" h="3656329">
                  <a:moveTo>
                    <a:pt x="0" y="3656076"/>
                  </a:moveTo>
                  <a:lnTo>
                    <a:pt x="3892296" y="3656076"/>
                  </a:lnTo>
                  <a:lnTo>
                    <a:pt x="3892296" y="0"/>
                  </a:lnTo>
                  <a:lnTo>
                    <a:pt x="0" y="0"/>
                  </a:lnTo>
                  <a:lnTo>
                    <a:pt x="0" y="3656076"/>
                  </a:lnTo>
                  <a:close/>
                </a:path>
              </a:pathLst>
            </a:custGeom>
            <a:ln w="6350">
              <a:solidFill>
                <a:srgbClr val="4D4D4F"/>
              </a:solidFill>
            </a:ln>
          </p:spPr>
          <p:txBody>
            <a:bodyPr wrap="square" lIns="0" tIns="0" rIns="0" bIns="0" rtlCol="0"/>
            <a:lstStyle/>
            <a:p>
              <a:endParaRPr/>
            </a:p>
          </p:txBody>
        </p:sp>
        <p:sp>
          <p:nvSpPr>
            <p:cNvPr id="33" name="object 33"/>
            <p:cNvSpPr/>
            <p:nvPr/>
          </p:nvSpPr>
          <p:spPr>
            <a:xfrm>
              <a:off x="2549652" y="2648711"/>
              <a:ext cx="1371600" cy="307975"/>
            </a:xfrm>
            <a:custGeom>
              <a:avLst/>
              <a:gdLst/>
              <a:ahLst/>
              <a:cxnLst/>
              <a:rect l="l" t="t" r="r" b="b"/>
              <a:pathLst>
                <a:path w="1371600" h="307975">
                  <a:moveTo>
                    <a:pt x="1371600" y="0"/>
                  </a:moveTo>
                  <a:lnTo>
                    <a:pt x="0" y="0"/>
                  </a:lnTo>
                  <a:lnTo>
                    <a:pt x="0" y="307848"/>
                  </a:lnTo>
                  <a:lnTo>
                    <a:pt x="1371600" y="307848"/>
                  </a:lnTo>
                  <a:lnTo>
                    <a:pt x="1371600" y="0"/>
                  </a:lnTo>
                  <a:close/>
                </a:path>
              </a:pathLst>
            </a:custGeom>
            <a:solidFill>
              <a:srgbClr val="FFFFFF"/>
            </a:solidFill>
          </p:spPr>
          <p:txBody>
            <a:bodyPr wrap="square" lIns="0" tIns="0" rIns="0" bIns="0" rtlCol="0"/>
            <a:lstStyle/>
            <a:p>
              <a:endParaRPr/>
            </a:p>
          </p:txBody>
        </p:sp>
        <p:pic>
          <p:nvPicPr>
            <p:cNvPr id="34" name="object 34"/>
            <p:cNvPicPr/>
            <p:nvPr/>
          </p:nvPicPr>
          <p:blipFill>
            <a:blip r:embed="rId6" cstate="print"/>
            <a:stretch>
              <a:fillRect/>
            </a:stretch>
          </p:blipFill>
          <p:spPr>
            <a:xfrm>
              <a:off x="6646163" y="4363211"/>
              <a:ext cx="806196" cy="146304"/>
            </a:xfrm>
            <a:prstGeom prst="rect">
              <a:avLst/>
            </a:prstGeom>
          </p:spPr>
        </p:pic>
        <p:pic>
          <p:nvPicPr>
            <p:cNvPr id="35" name="object 35"/>
            <p:cNvPicPr/>
            <p:nvPr/>
          </p:nvPicPr>
          <p:blipFill>
            <a:blip r:embed="rId7" cstate="print"/>
            <a:stretch>
              <a:fillRect/>
            </a:stretch>
          </p:blipFill>
          <p:spPr>
            <a:xfrm>
              <a:off x="6646173" y="1306176"/>
              <a:ext cx="746750" cy="126383"/>
            </a:xfrm>
            <a:prstGeom prst="rect">
              <a:avLst/>
            </a:prstGeom>
          </p:spPr>
        </p:pic>
        <p:pic>
          <p:nvPicPr>
            <p:cNvPr id="36" name="object 36"/>
            <p:cNvPicPr/>
            <p:nvPr/>
          </p:nvPicPr>
          <p:blipFill>
            <a:blip r:embed="rId8" cstate="print"/>
            <a:stretch>
              <a:fillRect/>
            </a:stretch>
          </p:blipFill>
          <p:spPr>
            <a:xfrm>
              <a:off x="6693690" y="1667256"/>
              <a:ext cx="767813" cy="248412"/>
            </a:xfrm>
            <a:prstGeom prst="rect">
              <a:avLst/>
            </a:prstGeom>
          </p:spPr>
        </p:pic>
        <p:pic>
          <p:nvPicPr>
            <p:cNvPr id="37" name="object 37"/>
            <p:cNvPicPr/>
            <p:nvPr/>
          </p:nvPicPr>
          <p:blipFill>
            <a:blip r:embed="rId9" cstate="print"/>
            <a:stretch>
              <a:fillRect/>
            </a:stretch>
          </p:blipFill>
          <p:spPr>
            <a:xfrm>
              <a:off x="2506980" y="1693539"/>
              <a:ext cx="530351" cy="151649"/>
            </a:xfrm>
            <a:prstGeom prst="rect">
              <a:avLst/>
            </a:prstGeom>
          </p:spPr>
        </p:pic>
      </p:grpSp>
      <p:sp>
        <p:nvSpPr>
          <p:cNvPr id="38" name="object 38"/>
          <p:cNvSpPr txBox="1"/>
          <p:nvPr/>
        </p:nvSpPr>
        <p:spPr>
          <a:xfrm>
            <a:off x="2628392" y="2765139"/>
            <a:ext cx="116967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Rest</a:t>
            </a:r>
            <a:r>
              <a:rPr sz="1400" b="1" spc="-50" dirty="0">
                <a:latin typeface="Arial"/>
                <a:cs typeface="Arial"/>
              </a:rPr>
              <a:t> </a:t>
            </a:r>
            <a:r>
              <a:rPr sz="1400" b="1" dirty="0">
                <a:latin typeface="Arial"/>
                <a:cs typeface="Arial"/>
              </a:rPr>
              <a:t>of</a:t>
            </a:r>
            <a:r>
              <a:rPr sz="1400" b="1" spc="-65" dirty="0">
                <a:latin typeface="Arial"/>
                <a:cs typeface="Arial"/>
              </a:rPr>
              <a:t> </a:t>
            </a:r>
            <a:r>
              <a:rPr sz="1400" b="1" spc="-10" dirty="0">
                <a:latin typeface="Arial"/>
                <a:cs typeface="Arial"/>
              </a:rPr>
              <a:t>Africa</a:t>
            </a:r>
            <a:endParaRPr sz="1400">
              <a:latin typeface="Arial"/>
              <a:cs typeface="Arial"/>
            </a:endParaRPr>
          </a:p>
        </p:txBody>
      </p:sp>
      <p:sp>
        <p:nvSpPr>
          <p:cNvPr id="39" name="object 39"/>
          <p:cNvSpPr txBox="1"/>
          <p:nvPr/>
        </p:nvSpPr>
        <p:spPr>
          <a:xfrm>
            <a:off x="3120389" y="3114769"/>
            <a:ext cx="2735580" cy="16256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Air</a:t>
            </a:r>
            <a:r>
              <a:rPr sz="900" b="1" spc="10" dirty="0">
                <a:latin typeface="Arial"/>
                <a:cs typeface="Arial"/>
              </a:rPr>
              <a:t> </a:t>
            </a:r>
            <a:r>
              <a:rPr sz="900" b="1" dirty="0">
                <a:latin typeface="Arial"/>
                <a:cs typeface="Arial"/>
              </a:rPr>
              <a:t>Botswana</a:t>
            </a:r>
            <a:r>
              <a:rPr sz="900" dirty="0">
                <a:latin typeface="Arial"/>
                <a:cs typeface="Arial"/>
              </a:rPr>
              <a:t>,</a:t>
            </a:r>
            <a:r>
              <a:rPr sz="900" spc="-35" dirty="0">
                <a:latin typeface="Arial"/>
                <a:cs typeface="Arial"/>
              </a:rPr>
              <a:t> </a:t>
            </a:r>
            <a:r>
              <a:rPr sz="900" dirty="0">
                <a:latin typeface="Arial"/>
                <a:cs typeface="Arial"/>
              </a:rPr>
              <a:t>Gaborone,</a:t>
            </a:r>
            <a:r>
              <a:rPr sz="900" spc="-25" dirty="0">
                <a:latin typeface="Arial"/>
                <a:cs typeface="Arial"/>
              </a:rPr>
              <a:t> </a:t>
            </a:r>
            <a:r>
              <a:rPr sz="900" dirty="0">
                <a:latin typeface="Arial"/>
                <a:cs typeface="Arial"/>
              </a:rPr>
              <a:t>three</a:t>
            </a:r>
            <a:r>
              <a:rPr sz="900" spc="-10"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0" dirty="0">
                <a:latin typeface="Arial"/>
                <a:cs typeface="Arial"/>
              </a:rPr>
              <a:t> </a:t>
            </a:r>
            <a:r>
              <a:rPr sz="900" spc="-20" dirty="0">
                <a:latin typeface="Arial"/>
                <a:cs typeface="Arial"/>
              </a:rPr>
              <a:t>week</a:t>
            </a:r>
            <a:endParaRPr sz="900">
              <a:latin typeface="Arial"/>
              <a:cs typeface="Arial"/>
            </a:endParaRPr>
          </a:p>
        </p:txBody>
      </p:sp>
      <p:sp>
        <p:nvSpPr>
          <p:cNvPr id="40" name="object 40"/>
          <p:cNvSpPr txBox="1"/>
          <p:nvPr/>
        </p:nvSpPr>
        <p:spPr>
          <a:xfrm>
            <a:off x="3120389" y="3389090"/>
            <a:ext cx="2567305" cy="16256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Ethiopian</a:t>
            </a:r>
            <a:r>
              <a:rPr sz="900" b="1" spc="-25" dirty="0">
                <a:latin typeface="Arial"/>
                <a:cs typeface="Arial"/>
              </a:rPr>
              <a:t> </a:t>
            </a:r>
            <a:r>
              <a:rPr sz="900" b="1" dirty="0">
                <a:latin typeface="Arial"/>
                <a:cs typeface="Arial"/>
              </a:rPr>
              <a:t>Airlines</a:t>
            </a:r>
            <a:r>
              <a:rPr sz="900" dirty="0">
                <a:latin typeface="Arial"/>
                <a:cs typeface="Arial"/>
              </a:rPr>
              <a:t>,</a:t>
            </a:r>
            <a:r>
              <a:rPr sz="900" spc="-5" dirty="0">
                <a:latin typeface="Arial"/>
                <a:cs typeface="Arial"/>
              </a:rPr>
              <a:t> </a:t>
            </a:r>
            <a:r>
              <a:rPr sz="900" dirty="0">
                <a:latin typeface="Arial"/>
                <a:cs typeface="Arial"/>
              </a:rPr>
              <a:t>Addis</a:t>
            </a:r>
            <a:r>
              <a:rPr sz="900" spc="-20" dirty="0">
                <a:latin typeface="Arial"/>
                <a:cs typeface="Arial"/>
              </a:rPr>
              <a:t> </a:t>
            </a:r>
            <a:r>
              <a:rPr sz="900" dirty="0">
                <a:latin typeface="Arial"/>
                <a:cs typeface="Arial"/>
              </a:rPr>
              <a:t>Ababa,</a:t>
            </a:r>
            <a:r>
              <a:rPr sz="900" spc="-15" dirty="0">
                <a:latin typeface="Arial"/>
                <a:cs typeface="Arial"/>
              </a:rPr>
              <a:t> </a:t>
            </a:r>
            <a:r>
              <a:rPr sz="900" dirty="0">
                <a:latin typeface="Arial"/>
                <a:cs typeface="Arial"/>
              </a:rPr>
              <a:t>daily</a:t>
            </a:r>
            <a:r>
              <a:rPr sz="900" spc="-25" dirty="0">
                <a:latin typeface="Arial"/>
                <a:cs typeface="Arial"/>
              </a:rPr>
              <a:t> </a:t>
            </a:r>
            <a:r>
              <a:rPr sz="900" spc="-10" dirty="0">
                <a:latin typeface="Arial"/>
                <a:cs typeface="Arial"/>
              </a:rPr>
              <a:t>flight</a:t>
            </a:r>
            <a:endParaRPr sz="900">
              <a:latin typeface="Arial"/>
              <a:cs typeface="Arial"/>
            </a:endParaRPr>
          </a:p>
        </p:txBody>
      </p:sp>
      <p:sp>
        <p:nvSpPr>
          <p:cNvPr id="41" name="object 41"/>
          <p:cNvSpPr txBox="1"/>
          <p:nvPr/>
        </p:nvSpPr>
        <p:spPr>
          <a:xfrm>
            <a:off x="3120389" y="3663410"/>
            <a:ext cx="2437130" cy="16256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FlyNamibia</a:t>
            </a:r>
            <a:r>
              <a:rPr sz="900" dirty="0">
                <a:latin typeface="Arial"/>
                <a:cs typeface="Arial"/>
              </a:rPr>
              <a:t>, Windhoek,</a:t>
            </a:r>
            <a:r>
              <a:rPr sz="900" spc="-35" dirty="0">
                <a:latin typeface="Arial"/>
                <a:cs typeface="Arial"/>
              </a:rPr>
              <a:t> </a:t>
            </a:r>
            <a:r>
              <a:rPr sz="900" dirty="0">
                <a:latin typeface="Arial"/>
                <a:cs typeface="Arial"/>
              </a:rPr>
              <a:t>six</a:t>
            </a:r>
            <a:r>
              <a:rPr sz="900" spc="-20" dirty="0">
                <a:latin typeface="Arial"/>
                <a:cs typeface="Arial"/>
              </a:rPr>
              <a:t> </a:t>
            </a:r>
            <a:r>
              <a:rPr sz="900" dirty="0">
                <a:latin typeface="Arial"/>
                <a:cs typeface="Arial"/>
              </a:rPr>
              <a:t>time</a:t>
            </a:r>
            <a:r>
              <a:rPr sz="900" spc="-10" dirty="0">
                <a:latin typeface="Arial"/>
                <a:cs typeface="Arial"/>
              </a:rPr>
              <a:t> </a:t>
            </a:r>
            <a:r>
              <a:rPr sz="900" dirty="0">
                <a:latin typeface="Arial"/>
                <a:cs typeface="Arial"/>
              </a:rPr>
              <a:t>per</a:t>
            </a:r>
            <a:r>
              <a:rPr sz="900" spc="-10" dirty="0">
                <a:latin typeface="Arial"/>
                <a:cs typeface="Arial"/>
              </a:rPr>
              <a:t> </a:t>
            </a:r>
            <a:r>
              <a:rPr sz="900" spc="-20" dirty="0">
                <a:latin typeface="Arial"/>
                <a:cs typeface="Arial"/>
              </a:rPr>
              <a:t>week</a:t>
            </a:r>
            <a:endParaRPr sz="900">
              <a:latin typeface="Arial"/>
              <a:cs typeface="Arial"/>
            </a:endParaRPr>
          </a:p>
        </p:txBody>
      </p:sp>
      <p:sp>
        <p:nvSpPr>
          <p:cNvPr id="42" name="object 42"/>
          <p:cNvSpPr txBox="1"/>
          <p:nvPr/>
        </p:nvSpPr>
        <p:spPr>
          <a:xfrm>
            <a:off x="3120389" y="3937984"/>
            <a:ext cx="2710815" cy="43688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900" b="1" dirty="0">
                <a:latin typeface="Arial"/>
                <a:cs typeface="Arial"/>
              </a:rPr>
              <a:t>Kenya</a:t>
            </a:r>
            <a:r>
              <a:rPr sz="900" b="1" spc="5" dirty="0">
                <a:latin typeface="Arial"/>
                <a:cs typeface="Arial"/>
              </a:rPr>
              <a:t> </a:t>
            </a:r>
            <a:r>
              <a:rPr sz="900" b="1" dirty="0">
                <a:latin typeface="Arial"/>
                <a:cs typeface="Arial"/>
              </a:rPr>
              <a:t>Airways</a:t>
            </a:r>
            <a:r>
              <a:rPr sz="900" dirty="0">
                <a:latin typeface="Arial"/>
                <a:cs typeface="Arial"/>
              </a:rPr>
              <a:t>,</a:t>
            </a:r>
            <a:r>
              <a:rPr sz="900" spc="5" dirty="0">
                <a:latin typeface="Arial"/>
                <a:cs typeface="Arial"/>
              </a:rPr>
              <a:t> </a:t>
            </a:r>
            <a:r>
              <a:rPr sz="900" dirty="0">
                <a:latin typeface="Arial"/>
                <a:cs typeface="Arial"/>
              </a:rPr>
              <a:t>Nairobi</a:t>
            </a:r>
            <a:r>
              <a:rPr sz="900" spc="-35" dirty="0">
                <a:latin typeface="Arial"/>
                <a:cs typeface="Arial"/>
              </a:rPr>
              <a:t> </a:t>
            </a:r>
            <a:r>
              <a:rPr sz="900" dirty="0">
                <a:latin typeface="Arial"/>
                <a:cs typeface="Arial"/>
              </a:rPr>
              <a:t>direct,</a:t>
            </a:r>
            <a:r>
              <a:rPr sz="900" spc="-40" dirty="0">
                <a:latin typeface="Arial"/>
                <a:cs typeface="Arial"/>
              </a:rPr>
              <a:t> </a:t>
            </a:r>
            <a:r>
              <a:rPr sz="900" dirty="0">
                <a:latin typeface="Arial"/>
                <a:cs typeface="Arial"/>
              </a:rPr>
              <a:t>twice</a:t>
            </a:r>
            <a:r>
              <a:rPr sz="900" spc="-15" dirty="0">
                <a:latin typeface="Arial"/>
                <a:cs typeface="Arial"/>
              </a:rPr>
              <a:t> </a:t>
            </a:r>
            <a:r>
              <a:rPr sz="900" dirty="0">
                <a:latin typeface="Arial"/>
                <a:cs typeface="Arial"/>
              </a:rPr>
              <a:t>per</a:t>
            </a:r>
            <a:r>
              <a:rPr sz="900" spc="-25" dirty="0">
                <a:latin typeface="Arial"/>
                <a:cs typeface="Arial"/>
              </a:rPr>
              <a:t> </a:t>
            </a:r>
            <a:r>
              <a:rPr sz="900" spc="-20" dirty="0">
                <a:latin typeface="Arial"/>
                <a:cs typeface="Arial"/>
              </a:rPr>
              <a:t>week, </a:t>
            </a:r>
            <a:r>
              <a:rPr sz="900" dirty="0">
                <a:latin typeface="Arial"/>
                <a:cs typeface="Arial"/>
              </a:rPr>
              <a:t>Nairobi</a:t>
            </a:r>
            <a:r>
              <a:rPr sz="900" spc="-30" dirty="0">
                <a:latin typeface="Arial"/>
                <a:cs typeface="Arial"/>
              </a:rPr>
              <a:t> </a:t>
            </a:r>
            <a:r>
              <a:rPr sz="900" dirty="0">
                <a:latin typeface="Arial"/>
                <a:cs typeface="Arial"/>
              </a:rPr>
              <a:t>– Livingstone,</a:t>
            </a:r>
            <a:r>
              <a:rPr sz="900" spc="-45" dirty="0">
                <a:latin typeface="Arial"/>
                <a:cs typeface="Arial"/>
              </a:rPr>
              <a:t> </a:t>
            </a:r>
            <a:r>
              <a:rPr sz="900" dirty="0">
                <a:latin typeface="Arial"/>
                <a:cs typeface="Arial"/>
              </a:rPr>
              <a:t>twice</a:t>
            </a:r>
            <a:r>
              <a:rPr sz="900" spc="-15" dirty="0">
                <a:latin typeface="Arial"/>
                <a:cs typeface="Arial"/>
              </a:rPr>
              <a:t> </a:t>
            </a:r>
            <a:r>
              <a:rPr sz="900" dirty="0">
                <a:latin typeface="Arial"/>
                <a:cs typeface="Arial"/>
              </a:rPr>
              <a:t>per</a:t>
            </a:r>
            <a:r>
              <a:rPr sz="900" spc="-10" dirty="0">
                <a:latin typeface="Arial"/>
                <a:cs typeface="Arial"/>
              </a:rPr>
              <a:t> </a:t>
            </a:r>
            <a:r>
              <a:rPr sz="900" dirty="0">
                <a:latin typeface="Arial"/>
                <a:cs typeface="Arial"/>
              </a:rPr>
              <a:t>week</a:t>
            </a:r>
            <a:r>
              <a:rPr sz="900" spc="-10" dirty="0">
                <a:latin typeface="Arial"/>
                <a:cs typeface="Arial"/>
              </a:rPr>
              <a:t> </a:t>
            </a:r>
            <a:r>
              <a:rPr sz="900" spc="-25" dirty="0">
                <a:latin typeface="Arial"/>
                <a:cs typeface="Arial"/>
              </a:rPr>
              <a:t>and </a:t>
            </a:r>
            <a:r>
              <a:rPr sz="900" dirty="0">
                <a:latin typeface="Arial"/>
                <a:cs typeface="Arial"/>
              </a:rPr>
              <a:t>Nairobi</a:t>
            </a:r>
            <a:r>
              <a:rPr sz="900" spc="-25" dirty="0">
                <a:latin typeface="Arial"/>
                <a:cs typeface="Arial"/>
              </a:rPr>
              <a:t> </a:t>
            </a:r>
            <a:r>
              <a:rPr sz="900" dirty="0">
                <a:latin typeface="Arial"/>
                <a:cs typeface="Arial"/>
              </a:rPr>
              <a:t>- Victoria</a:t>
            </a:r>
            <a:r>
              <a:rPr sz="900" spc="-20" dirty="0">
                <a:latin typeface="Arial"/>
                <a:cs typeface="Arial"/>
              </a:rPr>
              <a:t> </a:t>
            </a:r>
            <a:r>
              <a:rPr sz="900" dirty="0">
                <a:latin typeface="Arial"/>
                <a:cs typeface="Arial"/>
              </a:rPr>
              <a:t>Falls,</a:t>
            </a:r>
            <a:r>
              <a:rPr sz="900" spc="-30" dirty="0">
                <a:latin typeface="Arial"/>
                <a:cs typeface="Arial"/>
              </a:rPr>
              <a:t> </a:t>
            </a:r>
            <a:r>
              <a:rPr sz="900" dirty="0">
                <a:latin typeface="Arial"/>
                <a:cs typeface="Arial"/>
              </a:rPr>
              <a:t>twice</a:t>
            </a:r>
            <a:r>
              <a:rPr sz="900" spc="-10" dirty="0">
                <a:latin typeface="Arial"/>
                <a:cs typeface="Arial"/>
              </a:rPr>
              <a:t> </a:t>
            </a:r>
            <a:r>
              <a:rPr sz="900" dirty="0">
                <a:latin typeface="Arial"/>
                <a:cs typeface="Arial"/>
              </a:rPr>
              <a:t>per </a:t>
            </a:r>
            <a:r>
              <a:rPr sz="900" spc="-20" dirty="0">
                <a:latin typeface="Arial"/>
                <a:cs typeface="Arial"/>
              </a:rPr>
              <a:t>week</a:t>
            </a:r>
            <a:endParaRPr sz="900">
              <a:latin typeface="Arial"/>
              <a:cs typeface="Arial"/>
            </a:endParaRPr>
          </a:p>
        </p:txBody>
      </p:sp>
      <p:sp>
        <p:nvSpPr>
          <p:cNvPr id="43" name="object 43"/>
          <p:cNvSpPr txBox="1"/>
          <p:nvPr/>
        </p:nvSpPr>
        <p:spPr>
          <a:xfrm>
            <a:off x="3120389" y="4486623"/>
            <a:ext cx="2080260" cy="16256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TAAG</a:t>
            </a:r>
            <a:r>
              <a:rPr sz="900" dirty="0">
                <a:latin typeface="Arial"/>
                <a:cs typeface="Arial"/>
              </a:rPr>
              <a:t>,</a:t>
            </a:r>
            <a:r>
              <a:rPr sz="900" spc="15" dirty="0">
                <a:latin typeface="Arial"/>
                <a:cs typeface="Arial"/>
              </a:rPr>
              <a:t> </a:t>
            </a:r>
            <a:r>
              <a:rPr sz="900" dirty="0">
                <a:latin typeface="Arial"/>
                <a:cs typeface="Arial"/>
              </a:rPr>
              <a:t>Luanda,</a:t>
            </a:r>
            <a:r>
              <a:rPr sz="900" spc="-35" dirty="0">
                <a:latin typeface="Arial"/>
                <a:cs typeface="Arial"/>
              </a:rPr>
              <a:t> </a:t>
            </a:r>
            <a:r>
              <a:rPr sz="900" dirty="0">
                <a:latin typeface="Arial"/>
                <a:cs typeface="Arial"/>
              </a:rPr>
              <a:t>six</a:t>
            </a:r>
            <a:r>
              <a:rPr sz="900" spc="-25" dirty="0">
                <a:latin typeface="Arial"/>
                <a:cs typeface="Arial"/>
              </a:rPr>
              <a:t> </a:t>
            </a:r>
            <a:r>
              <a:rPr sz="900" dirty="0">
                <a:latin typeface="Arial"/>
                <a:cs typeface="Arial"/>
              </a:rPr>
              <a:t>times</a:t>
            </a:r>
            <a:r>
              <a:rPr sz="900" spc="-25" dirty="0">
                <a:latin typeface="Arial"/>
                <a:cs typeface="Arial"/>
              </a:rPr>
              <a:t> </a:t>
            </a:r>
            <a:r>
              <a:rPr sz="900" dirty="0">
                <a:latin typeface="Arial"/>
                <a:cs typeface="Arial"/>
              </a:rPr>
              <a:t>per</a:t>
            </a:r>
            <a:r>
              <a:rPr sz="900" spc="-20" dirty="0">
                <a:latin typeface="Arial"/>
                <a:cs typeface="Arial"/>
              </a:rPr>
              <a:t> week</a:t>
            </a:r>
            <a:endParaRPr sz="900">
              <a:latin typeface="Arial"/>
              <a:cs typeface="Arial"/>
            </a:endParaRPr>
          </a:p>
        </p:txBody>
      </p:sp>
      <p:sp>
        <p:nvSpPr>
          <p:cNvPr id="44" name="object 44"/>
          <p:cNvSpPr txBox="1"/>
          <p:nvPr/>
        </p:nvSpPr>
        <p:spPr>
          <a:xfrm>
            <a:off x="3120389" y="4760944"/>
            <a:ext cx="2698115" cy="16256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RwandAir</a:t>
            </a:r>
            <a:r>
              <a:rPr sz="900" dirty="0">
                <a:latin typeface="Arial"/>
                <a:cs typeface="Arial"/>
              </a:rPr>
              <a:t>,</a:t>
            </a:r>
            <a:r>
              <a:rPr sz="900" spc="-15" dirty="0">
                <a:latin typeface="Arial"/>
                <a:cs typeface="Arial"/>
              </a:rPr>
              <a:t> </a:t>
            </a:r>
            <a:r>
              <a:rPr sz="900" dirty="0">
                <a:latin typeface="Arial"/>
                <a:cs typeface="Arial"/>
              </a:rPr>
              <a:t>Kigali-Harare,</a:t>
            </a:r>
            <a:r>
              <a:rPr sz="900" spc="-35" dirty="0">
                <a:latin typeface="Arial"/>
                <a:cs typeface="Arial"/>
              </a:rPr>
              <a:t> </a:t>
            </a:r>
            <a:r>
              <a:rPr sz="900" dirty="0">
                <a:latin typeface="Arial"/>
                <a:cs typeface="Arial"/>
              </a:rPr>
              <a:t>three</a:t>
            </a:r>
            <a:r>
              <a:rPr sz="900" spc="-10"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0" dirty="0">
                <a:latin typeface="Arial"/>
                <a:cs typeface="Arial"/>
              </a:rPr>
              <a:t> </a:t>
            </a:r>
            <a:r>
              <a:rPr sz="900" spc="-20" dirty="0">
                <a:latin typeface="Arial"/>
                <a:cs typeface="Arial"/>
              </a:rPr>
              <a:t>week</a:t>
            </a:r>
            <a:endParaRPr sz="900">
              <a:latin typeface="Arial"/>
              <a:cs typeface="Arial"/>
            </a:endParaRPr>
          </a:p>
        </p:txBody>
      </p:sp>
      <p:sp>
        <p:nvSpPr>
          <p:cNvPr id="45" name="object 45"/>
          <p:cNvSpPr txBox="1"/>
          <p:nvPr/>
        </p:nvSpPr>
        <p:spPr>
          <a:xfrm>
            <a:off x="3120389" y="5035263"/>
            <a:ext cx="2411095" cy="848994"/>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900" b="1" dirty="0">
                <a:latin typeface="Arial"/>
                <a:cs typeface="Arial"/>
              </a:rPr>
              <a:t>Airlink</a:t>
            </a:r>
            <a:r>
              <a:rPr sz="900" dirty="0">
                <a:latin typeface="Arial"/>
                <a:cs typeface="Arial"/>
              </a:rPr>
              <a:t>,</a:t>
            </a:r>
            <a:r>
              <a:rPr sz="900" spc="245" dirty="0">
                <a:latin typeface="Arial"/>
                <a:cs typeface="Arial"/>
              </a:rPr>
              <a:t> </a:t>
            </a:r>
            <a:r>
              <a:rPr sz="900" dirty="0">
                <a:latin typeface="Arial"/>
                <a:cs typeface="Arial"/>
              </a:rPr>
              <a:t>Windhoek,</a:t>
            </a:r>
            <a:r>
              <a:rPr sz="900" spc="-35" dirty="0">
                <a:latin typeface="Arial"/>
                <a:cs typeface="Arial"/>
              </a:rPr>
              <a:t> </a:t>
            </a:r>
            <a:r>
              <a:rPr sz="900" dirty="0">
                <a:latin typeface="Arial"/>
                <a:cs typeface="Arial"/>
              </a:rPr>
              <a:t>three</a:t>
            </a:r>
            <a:r>
              <a:rPr sz="900" spc="-20" dirty="0">
                <a:latin typeface="Arial"/>
                <a:cs typeface="Arial"/>
              </a:rPr>
              <a:t> </a:t>
            </a:r>
            <a:r>
              <a:rPr sz="900" dirty="0">
                <a:latin typeface="Arial"/>
                <a:cs typeface="Arial"/>
              </a:rPr>
              <a:t>times</a:t>
            </a:r>
            <a:r>
              <a:rPr sz="900" spc="-5" dirty="0">
                <a:latin typeface="Arial"/>
                <a:cs typeface="Arial"/>
              </a:rPr>
              <a:t> </a:t>
            </a:r>
            <a:r>
              <a:rPr sz="900" dirty="0">
                <a:latin typeface="Arial"/>
                <a:cs typeface="Arial"/>
              </a:rPr>
              <a:t>a</a:t>
            </a:r>
            <a:r>
              <a:rPr sz="900" spc="-10" dirty="0">
                <a:latin typeface="Arial"/>
                <a:cs typeface="Arial"/>
              </a:rPr>
              <a:t> </a:t>
            </a:r>
            <a:r>
              <a:rPr sz="900" spc="-25" dirty="0">
                <a:latin typeface="Arial"/>
                <a:cs typeface="Arial"/>
              </a:rPr>
              <a:t>day</a:t>
            </a:r>
            <a:endParaRPr sz="900">
              <a:latin typeface="Arial"/>
              <a:cs typeface="Arial"/>
            </a:endParaRPr>
          </a:p>
          <a:p>
            <a:pPr marL="742315">
              <a:lnSpc>
                <a:spcPct val="100000"/>
              </a:lnSpc>
            </a:pPr>
            <a:r>
              <a:rPr sz="900" dirty="0">
                <a:latin typeface="Arial"/>
                <a:cs typeface="Arial"/>
              </a:rPr>
              <a:t>Walvis</a:t>
            </a:r>
            <a:r>
              <a:rPr sz="900" spc="-35" dirty="0">
                <a:latin typeface="Arial"/>
                <a:cs typeface="Arial"/>
              </a:rPr>
              <a:t> </a:t>
            </a:r>
            <a:r>
              <a:rPr sz="900" dirty="0">
                <a:latin typeface="Arial"/>
                <a:cs typeface="Arial"/>
              </a:rPr>
              <a:t>Bay, </a:t>
            </a:r>
            <a:r>
              <a:rPr sz="900" spc="-10" dirty="0">
                <a:latin typeface="Arial"/>
                <a:cs typeface="Arial"/>
              </a:rPr>
              <a:t>daily</a:t>
            </a:r>
            <a:endParaRPr sz="900">
              <a:latin typeface="Arial"/>
              <a:cs typeface="Arial"/>
            </a:endParaRPr>
          </a:p>
          <a:p>
            <a:pPr marL="742315">
              <a:lnSpc>
                <a:spcPct val="100000"/>
              </a:lnSpc>
            </a:pPr>
            <a:r>
              <a:rPr sz="900" dirty="0">
                <a:latin typeface="Arial"/>
                <a:cs typeface="Arial"/>
              </a:rPr>
              <a:t>Harare,</a:t>
            </a:r>
            <a:r>
              <a:rPr sz="900" spc="-40" dirty="0">
                <a:latin typeface="Arial"/>
                <a:cs typeface="Arial"/>
              </a:rPr>
              <a:t> </a:t>
            </a:r>
            <a:r>
              <a:rPr sz="900" spc="-10" dirty="0">
                <a:latin typeface="Arial"/>
                <a:cs typeface="Arial"/>
              </a:rPr>
              <a:t>daily</a:t>
            </a:r>
            <a:endParaRPr sz="900">
              <a:latin typeface="Arial"/>
              <a:cs typeface="Arial"/>
            </a:endParaRPr>
          </a:p>
          <a:p>
            <a:pPr marL="742315" marR="5080">
              <a:lnSpc>
                <a:spcPct val="100000"/>
              </a:lnSpc>
            </a:pPr>
            <a:r>
              <a:rPr sz="900" dirty="0">
                <a:latin typeface="Arial"/>
                <a:cs typeface="Arial"/>
              </a:rPr>
              <a:t>Victoria</a:t>
            </a:r>
            <a:r>
              <a:rPr sz="900" spc="-20" dirty="0">
                <a:latin typeface="Arial"/>
                <a:cs typeface="Arial"/>
              </a:rPr>
              <a:t> </a:t>
            </a:r>
            <a:r>
              <a:rPr sz="900" dirty="0">
                <a:latin typeface="Arial"/>
                <a:cs typeface="Arial"/>
              </a:rPr>
              <a:t>Falls,</a:t>
            </a:r>
            <a:r>
              <a:rPr sz="900" spc="-20" dirty="0">
                <a:latin typeface="Arial"/>
                <a:cs typeface="Arial"/>
              </a:rPr>
              <a:t> </a:t>
            </a:r>
            <a:r>
              <a:rPr sz="900" dirty="0">
                <a:latin typeface="Arial"/>
                <a:cs typeface="Arial"/>
              </a:rPr>
              <a:t>six</a:t>
            </a:r>
            <a:r>
              <a:rPr sz="900" spc="-5" dirty="0">
                <a:latin typeface="Arial"/>
                <a:cs typeface="Arial"/>
              </a:rPr>
              <a:t> </a:t>
            </a:r>
            <a:r>
              <a:rPr sz="900" dirty="0">
                <a:latin typeface="Arial"/>
                <a:cs typeface="Arial"/>
              </a:rPr>
              <a:t>times</a:t>
            </a:r>
            <a:r>
              <a:rPr sz="900" spc="-15" dirty="0">
                <a:latin typeface="Arial"/>
                <a:cs typeface="Arial"/>
              </a:rPr>
              <a:t> </a:t>
            </a:r>
            <a:r>
              <a:rPr sz="900" dirty="0">
                <a:latin typeface="Arial"/>
                <a:cs typeface="Arial"/>
              </a:rPr>
              <a:t>per </a:t>
            </a:r>
            <a:r>
              <a:rPr sz="900" spc="-20" dirty="0">
                <a:latin typeface="Arial"/>
                <a:cs typeface="Arial"/>
              </a:rPr>
              <a:t>week </a:t>
            </a:r>
            <a:r>
              <a:rPr sz="900" dirty="0">
                <a:latin typeface="Arial"/>
                <a:cs typeface="Arial"/>
              </a:rPr>
              <a:t>Maun,</a:t>
            </a:r>
            <a:r>
              <a:rPr sz="900" spc="-20" dirty="0">
                <a:latin typeface="Arial"/>
                <a:cs typeface="Arial"/>
              </a:rPr>
              <a:t> </a:t>
            </a:r>
            <a:r>
              <a:rPr sz="900" spc="-10" dirty="0">
                <a:latin typeface="Arial"/>
                <a:cs typeface="Arial"/>
              </a:rPr>
              <a:t>daily</a:t>
            </a:r>
            <a:endParaRPr sz="900">
              <a:latin typeface="Arial"/>
              <a:cs typeface="Arial"/>
            </a:endParaRPr>
          </a:p>
          <a:p>
            <a:pPr marL="742315">
              <a:lnSpc>
                <a:spcPct val="100000"/>
              </a:lnSpc>
            </a:pPr>
            <a:r>
              <a:rPr sz="900" dirty="0">
                <a:latin typeface="Arial"/>
                <a:cs typeface="Arial"/>
              </a:rPr>
              <a:t>Maputo,</a:t>
            </a:r>
            <a:r>
              <a:rPr sz="900" spc="-25" dirty="0">
                <a:latin typeface="Arial"/>
                <a:cs typeface="Arial"/>
              </a:rPr>
              <a:t> </a:t>
            </a:r>
            <a:r>
              <a:rPr sz="900" dirty="0">
                <a:latin typeface="Arial"/>
                <a:cs typeface="Arial"/>
              </a:rPr>
              <a:t>three</a:t>
            </a:r>
            <a:r>
              <a:rPr sz="900" spc="-25" dirty="0">
                <a:latin typeface="Arial"/>
                <a:cs typeface="Arial"/>
              </a:rPr>
              <a:t> </a:t>
            </a:r>
            <a:r>
              <a:rPr sz="900" dirty="0">
                <a:latin typeface="Arial"/>
                <a:cs typeface="Arial"/>
              </a:rPr>
              <a:t>times</a:t>
            </a:r>
            <a:r>
              <a:rPr sz="900" spc="-20" dirty="0">
                <a:latin typeface="Arial"/>
                <a:cs typeface="Arial"/>
              </a:rPr>
              <a:t> </a:t>
            </a:r>
            <a:r>
              <a:rPr sz="900" dirty="0">
                <a:latin typeface="Arial"/>
                <a:cs typeface="Arial"/>
              </a:rPr>
              <a:t>per</a:t>
            </a:r>
            <a:r>
              <a:rPr sz="900" spc="-15" dirty="0">
                <a:latin typeface="Arial"/>
                <a:cs typeface="Arial"/>
              </a:rPr>
              <a:t> </a:t>
            </a:r>
            <a:r>
              <a:rPr sz="900" spc="-20" dirty="0">
                <a:latin typeface="Arial"/>
                <a:cs typeface="Arial"/>
              </a:rPr>
              <a:t>week</a:t>
            </a:r>
            <a:endParaRPr sz="900">
              <a:latin typeface="Arial"/>
              <a:cs typeface="Arial"/>
            </a:endParaRPr>
          </a:p>
        </p:txBody>
      </p:sp>
      <p:sp>
        <p:nvSpPr>
          <p:cNvPr id="46" name="object 46"/>
          <p:cNvSpPr txBox="1"/>
          <p:nvPr/>
        </p:nvSpPr>
        <p:spPr>
          <a:xfrm>
            <a:off x="3120389" y="5995739"/>
            <a:ext cx="3037840" cy="299720"/>
          </a:xfrm>
          <a:prstGeom prst="rect">
            <a:avLst/>
          </a:prstGeom>
        </p:spPr>
        <p:txBody>
          <a:bodyPr vert="horz" wrap="square" lIns="0" tIns="12700" rIns="0" bIns="0" rtlCol="0">
            <a:spAutoFit/>
          </a:bodyPr>
          <a:lstStyle/>
          <a:p>
            <a:pPr marL="280670" marR="5080" indent="-268605">
              <a:lnSpc>
                <a:spcPct val="100000"/>
              </a:lnSpc>
              <a:spcBef>
                <a:spcPts val="100"/>
              </a:spcBef>
              <a:buFont typeface="Arial"/>
              <a:buChar char="•"/>
              <a:tabLst>
                <a:tab pos="280670" algn="l"/>
                <a:tab pos="281305" algn="l"/>
              </a:tabLst>
            </a:pPr>
            <a:r>
              <a:rPr sz="900" b="1" dirty="0">
                <a:latin typeface="Arial"/>
                <a:cs typeface="Arial"/>
              </a:rPr>
              <a:t>Air</a:t>
            </a:r>
            <a:r>
              <a:rPr sz="900" b="1" spc="5" dirty="0">
                <a:latin typeface="Arial"/>
                <a:cs typeface="Arial"/>
              </a:rPr>
              <a:t> </a:t>
            </a:r>
            <a:r>
              <a:rPr sz="900" b="1" dirty="0">
                <a:latin typeface="Arial"/>
                <a:cs typeface="Arial"/>
              </a:rPr>
              <a:t>Mauritius</a:t>
            </a:r>
            <a:r>
              <a:rPr sz="900" dirty="0">
                <a:latin typeface="Arial"/>
                <a:cs typeface="Arial"/>
              </a:rPr>
              <a:t>,</a:t>
            </a:r>
            <a:r>
              <a:rPr sz="900" spc="-30" dirty="0">
                <a:latin typeface="Arial"/>
                <a:cs typeface="Arial"/>
              </a:rPr>
              <a:t> </a:t>
            </a:r>
            <a:r>
              <a:rPr sz="900" dirty="0">
                <a:latin typeface="Arial"/>
                <a:cs typeface="Arial"/>
              </a:rPr>
              <a:t>Mauritius,</a:t>
            </a:r>
            <a:r>
              <a:rPr sz="900" spc="-15" dirty="0">
                <a:latin typeface="Arial"/>
                <a:cs typeface="Arial"/>
              </a:rPr>
              <a:t> </a:t>
            </a:r>
            <a:r>
              <a:rPr sz="900" dirty="0">
                <a:latin typeface="Arial"/>
                <a:cs typeface="Arial"/>
              </a:rPr>
              <a:t>twice</a:t>
            </a:r>
            <a:r>
              <a:rPr sz="900" spc="-5" dirty="0">
                <a:latin typeface="Arial"/>
                <a:cs typeface="Arial"/>
              </a:rPr>
              <a:t> </a:t>
            </a:r>
            <a:r>
              <a:rPr sz="900" dirty="0">
                <a:latin typeface="Arial"/>
                <a:cs typeface="Arial"/>
              </a:rPr>
              <a:t>per</a:t>
            </a:r>
            <a:r>
              <a:rPr sz="900" spc="-15" dirty="0">
                <a:latin typeface="Arial"/>
                <a:cs typeface="Arial"/>
              </a:rPr>
              <a:t> </a:t>
            </a:r>
            <a:r>
              <a:rPr sz="900" dirty="0">
                <a:latin typeface="Arial"/>
                <a:cs typeface="Arial"/>
              </a:rPr>
              <a:t>week,</a:t>
            </a:r>
            <a:r>
              <a:rPr sz="900" spc="-5" dirty="0">
                <a:latin typeface="Arial"/>
                <a:cs typeface="Arial"/>
              </a:rPr>
              <a:t> </a:t>
            </a:r>
            <a:r>
              <a:rPr sz="900" dirty="0">
                <a:latin typeface="Arial"/>
                <a:cs typeface="Arial"/>
              </a:rPr>
              <a:t>restarting</a:t>
            </a:r>
            <a:r>
              <a:rPr sz="900" spc="-25" dirty="0">
                <a:latin typeface="Arial"/>
                <a:cs typeface="Arial"/>
              </a:rPr>
              <a:t> 16 </a:t>
            </a:r>
            <a:r>
              <a:rPr sz="900" spc="-10" dirty="0">
                <a:latin typeface="Arial"/>
                <a:cs typeface="Arial"/>
              </a:rPr>
              <a:t>November</a:t>
            </a:r>
            <a:endParaRPr sz="900">
              <a:latin typeface="Arial"/>
              <a:cs typeface="Arial"/>
            </a:endParaRPr>
          </a:p>
        </p:txBody>
      </p:sp>
      <p:grpSp>
        <p:nvGrpSpPr>
          <p:cNvPr id="47" name="object 47"/>
          <p:cNvGrpSpPr/>
          <p:nvPr/>
        </p:nvGrpSpPr>
        <p:grpSpPr>
          <a:xfrm>
            <a:off x="2473488" y="2254818"/>
            <a:ext cx="9130665" cy="3029585"/>
            <a:chOff x="2473488" y="2167728"/>
            <a:chExt cx="9130665" cy="3029585"/>
          </a:xfrm>
        </p:grpSpPr>
        <p:pic>
          <p:nvPicPr>
            <p:cNvPr id="48" name="object 48"/>
            <p:cNvPicPr/>
            <p:nvPr/>
          </p:nvPicPr>
          <p:blipFill>
            <a:blip r:embed="rId10" cstate="print"/>
            <a:stretch>
              <a:fillRect/>
            </a:stretch>
          </p:blipFill>
          <p:spPr>
            <a:xfrm>
              <a:off x="2476500" y="3285951"/>
              <a:ext cx="632460" cy="156625"/>
            </a:xfrm>
            <a:prstGeom prst="rect">
              <a:avLst/>
            </a:prstGeom>
          </p:spPr>
        </p:pic>
        <p:pic>
          <p:nvPicPr>
            <p:cNvPr id="49" name="object 49"/>
            <p:cNvPicPr/>
            <p:nvPr/>
          </p:nvPicPr>
          <p:blipFill>
            <a:blip r:embed="rId11" cstate="print"/>
            <a:stretch>
              <a:fillRect/>
            </a:stretch>
          </p:blipFill>
          <p:spPr>
            <a:xfrm>
              <a:off x="2493320" y="3965724"/>
              <a:ext cx="586650" cy="152019"/>
            </a:xfrm>
            <a:prstGeom prst="rect">
              <a:avLst/>
            </a:prstGeom>
          </p:spPr>
        </p:pic>
        <p:pic>
          <p:nvPicPr>
            <p:cNvPr id="50" name="object 50"/>
            <p:cNvPicPr/>
            <p:nvPr/>
          </p:nvPicPr>
          <p:blipFill>
            <a:blip r:embed="rId12" cstate="print"/>
            <a:stretch>
              <a:fillRect/>
            </a:stretch>
          </p:blipFill>
          <p:spPr>
            <a:xfrm>
              <a:off x="2542086" y="3031400"/>
              <a:ext cx="505887" cy="138395"/>
            </a:xfrm>
            <a:prstGeom prst="rect">
              <a:avLst/>
            </a:prstGeom>
          </p:spPr>
        </p:pic>
        <p:pic>
          <p:nvPicPr>
            <p:cNvPr id="51" name="object 51"/>
            <p:cNvPicPr/>
            <p:nvPr/>
          </p:nvPicPr>
          <p:blipFill>
            <a:blip r:embed="rId13" cstate="print"/>
            <a:stretch>
              <a:fillRect/>
            </a:stretch>
          </p:blipFill>
          <p:spPr>
            <a:xfrm>
              <a:off x="2473488" y="4937922"/>
              <a:ext cx="576035" cy="188781"/>
            </a:xfrm>
            <a:prstGeom prst="rect">
              <a:avLst/>
            </a:prstGeom>
          </p:spPr>
        </p:pic>
        <p:pic>
          <p:nvPicPr>
            <p:cNvPr id="52" name="object 52"/>
            <p:cNvPicPr/>
            <p:nvPr/>
          </p:nvPicPr>
          <p:blipFill>
            <a:blip r:embed="rId14" cstate="print"/>
            <a:stretch>
              <a:fillRect/>
            </a:stretch>
          </p:blipFill>
          <p:spPr>
            <a:xfrm>
              <a:off x="2539233" y="4357166"/>
              <a:ext cx="452129" cy="254254"/>
            </a:xfrm>
            <a:prstGeom prst="rect">
              <a:avLst/>
            </a:prstGeom>
          </p:spPr>
        </p:pic>
        <p:pic>
          <p:nvPicPr>
            <p:cNvPr id="53" name="object 53"/>
            <p:cNvPicPr/>
            <p:nvPr/>
          </p:nvPicPr>
          <p:blipFill>
            <a:blip r:embed="rId15" cstate="print"/>
            <a:stretch>
              <a:fillRect/>
            </a:stretch>
          </p:blipFill>
          <p:spPr>
            <a:xfrm>
              <a:off x="2532888" y="3532631"/>
              <a:ext cx="512063" cy="208788"/>
            </a:xfrm>
            <a:prstGeom prst="rect">
              <a:avLst/>
            </a:prstGeom>
          </p:spPr>
        </p:pic>
        <p:sp>
          <p:nvSpPr>
            <p:cNvPr id="54" name="object 54"/>
            <p:cNvSpPr/>
            <p:nvPr/>
          </p:nvSpPr>
          <p:spPr>
            <a:xfrm>
              <a:off x="6531863" y="4110227"/>
              <a:ext cx="5069205" cy="1083945"/>
            </a:xfrm>
            <a:custGeom>
              <a:avLst/>
              <a:gdLst/>
              <a:ahLst/>
              <a:cxnLst/>
              <a:rect l="l" t="t" r="r" b="b"/>
              <a:pathLst>
                <a:path w="5069205" h="1083945">
                  <a:moveTo>
                    <a:pt x="0" y="1083564"/>
                  </a:moveTo>
                  <a:lnTo>
                    <a:pt x="5068824" y="1083564"/>
                  </a:lnTo>
                  <a:lnTo>
                    <a:pt x="5068824" y="0"/>
                  </a:lnTo>
                  <a:lnTo>
                    <a:pt x="0" y="0"/>
                  </a:lnTo>
                  <a:lnTo>
                    <a:pt x="0" y="1083564"/>
                  </a:lnTo>
                  <a:close/>
                </a:path>
              </a:pathLst>
            </a:custGeom>
            <a:ln w="6350">
              <a:solidFill>
                <a:srgbClr val="4D4D4F"/>
              </a:solidFill>
            </a:ln>
          </p:spPr>
          <p:txBody>
            <a:bodyPr wrap="square" lIns="0" tIns="0" rIns="0" bIns="0" rtlCol="0"/>
            <a:lstStyle/>
            <a:p>
              <a:endParaRPr/>
            </a:p>
          </p:txBody>
        </p:sp>
        <p:sp>
          <p:nvSpPr>
            <p:cNvPr id="55" name="object 55"/>
            <p:cNvSpPr/>
            <p:nvPr/>
          </p:nvSpPr>
          <p:spPr>
            <a:xfrm>
              <a:off x="6737604" y="3994404"/>
              <a:ext cx="1475740" cy="307975"/>
            </a:xfrm>
            <a:custGeom>
              <a:avLst/>
              <a:gdLst/>
              <a:ahLst/>
              <a:cxnLst/>
              <a:rect l="l" t="t" r="r" b="b"/>
              <a:pathLst>
                <a:path w="1475740" h="307975">
                  <a:moveTo>
                    <a:pt x="1475231" y="0"/>
                  </a:moveTo>
                  <a:lnTo>
                    <a:pt x="0" y="0"/>
                  </a:lnTo>
                  <a:lnTo>
                    <a:pt x="0" y="307848"/>
                  </a:lnTo>
                  <a:lnTo>
                    <a:pt x="1475231" y="307848"/>
                  </a:lnTo>
                  <a:lnTo>
                    <a:pt x="1475231" y="0"/>
                  </a:lnTo>
                  <a:close/>
                </a:path>
              </a:pathLst>
            </a:custGeom>
            <a:solidFill>
              <a:srgbClr val="FFFFFF"/>
            </a:solidFill>
          </p:spPr>
          <p:txBody>
            <a:bodyPr wrap="square" lIns="0" tIns="0" rIns="0" bIns="0" rtlCol="0"/>
            <a:lstStyle/>
            <a:p>
              <a:endParaRPr/>
            </a:p>
          </p:txBody>
        </p:sp>
        <p:pic>
          <p:nvPicPr>
            <p:cNvPr id="56" name="object 56"/>
            <p:cNvPicPr/>
            <p:nvPr/>
          </p:nvPicPr>
          <p:blipFill>
            <a:blip r:embed="rId16" cstate="print"/>
            <a:stretch>
              <a:fillRect/>
            </a:stretch>
          </p:blipFill>
          <p:spPr>
            <a:xfrm>
              <a:off x="6865948" y="2167728"/>
              <a:ext cx="368150" cy="221672"/>
            </a:xfrm>
            <a:prstGeom prst="rect">
              <a:avLst/>
            </a:prstGeom>
          </p:spPr>
        </p:pic>
      </p:grpSp>
      <p:sp>
        <p:nvSpPr>
          <p:cNvPr id="57" name="object 57"/>
          <p:cNvSpPr txBox="1"/>
          <p:nvPr/>
        </p:nvSpPr>
        <p:spPr>
          <a:xfrm>
            <a:off x="6817614" y="4110195"/>
            <a:ext cx="124015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North</a:t>
            </a:r>
            <a:r>
              <a:rPr sz="1400" b="1" spc="-100" dirty="0">
                <a:latin typeface="Arial"/>
                <a:cs typeface="Arial"/>
              </a:rPr>
              <a:t> </a:t>
            </a:r>
            <a:r>
              <a:rPr sz="1400" b="1" spc="-10" dirty="0">
                <a:latin typeface="Arial"/>
                <a:cs typeface="Arial"/>
              </a:rPr>
              <a:t>America</a:t>
            </a:r>
            <a:endParaRPr sz="1400">
              <a:latin typeface="Arial"/>
              <a:cs typeface="Arial"/>
            </a:endParaRPr>
          </a:p>
        </p:txBody>
      </p:sp>
      <p:grpSp>
        <p:nvGrpSpPr>
          <p:cNvPr id="58" name="object 58"/>
          <p:cNvGrpSpPr/>
          <p:nvPr/>
        </p:nvGrpSpPr>
        <p:grpSpPr>
          <a:xfrm>
            <a:off x="6528689" y="5427186"/>
            <a:ext cx="5075555" cy="1111250"/>
            <a:chOff x="6528689" y="5340096"/>
            <a:chExt cx="5075555" cy="1111250"/>
          </a:xfrm>
        </p:grpSpPr>
        <p:sp>
          <p:nvSpPr>
            <p:cNvPr id="59" name="object 59"/>
            <p:cNvSpPr/>
            <p:nvPr/>
          </p:nvSpPr>
          <p:spPr>
            <a:xfrm>
              <a:off x="6531864" y="5495544"/>
              <a:ext cx="5069205" cy="952500"/>
            </a:xfrm>
            <a:custGeom>
              <a:avLst/>
              <a:gdLst/>
              <a:ahLst/>
              <a:cxnLst/>
              <a:rect l="l" t="t" r="r" b="b"/>
              <a:pathLst>
                <a:path w="5069205" h="952500">
                  <a:moveTo>
                    <a:pt x="0" y="952499"/>
                  </a:moveTo>
                  <a:lnTo>
                    <a:pt x="5068824" y="952499"/>
                  </a:lnTo>
                  <a:lnTo>
                    <a:pt x="5068824" y="0"/>
                  </a:lnTo>
                  <a:lnTo>
                    <a:pt x="0" y="0"/>
                  </a:lnTo>
                  <a:lnTo>
                    <a:pt x="0" y="952499"/>
                  </a:lnTo>
                  <a:close/>
                </a:path>
              </a:pathLst>
            </a:custGeom>
            <a:ln w="6350">
              <a:solidFill>
                <a:srgbClr val="4D4D4F"/>
              </a:solidFill>
            </a:ln>
          </p:spPr>
          <p:txBody>
            <a:bodyPr wrap="square" lIns="0" tIns="0" rIns="0" bIns="0" rtlCol="0"/>
            <a:lstStyle/>
            <a:p>
              <a:endParaRPr/>
            </a:p>
          </p:txBody>
        </p:sp>
        <p:sp>
          <p:nvSpPr>
            <p:cNvPr id="60" name="object 60"/>
            <p:cNvSpPr/>
            <p:nvPr/>
          </p:nvSpPr>
          <p:spPr>
            <a:xfrm>
              <a:off x="6745224" y="5340096"/>
              <a:ext cx="1645920" cy="307975"/>
            </a:xfrm>
            <a:custGeom>
              <a:avLst/>
              <a:gdLst/>
              <a:ahLst/>
              <a:cxnLst/>
              <a:rect l="l" t="t" r="r" b="b"/>
              <a:pathLst>
                <a:path w="1645920" h="307975">
                  <a:moveTo>
                    <a:pt x="1645920" y="0"/>
                  </a:moveTo>
                  <a:lnTo>
                    <a:pt x="0" y="0"/>
                  </a:lnTo>
                  <a:lnTo>
                    <a:pt x="0" y="307847"/>
                  </a:lnTo>
                  <a:lnTo>
                    <a:pt x="1645920" y="307847"/>
                  </a:lnTo>
                  <a:lnTo>
                    <a:pt x="1645920" y="0"/>
                  </a:lnTo>
                  <a:close/>
                </a:path>
              </a:pathLst>
            </a:custGeom>
            <a:solidFill>
              <a:srgbClr val="FFFFFF"/>
            </a:solidFill>
          </p:spPr>
          <p:txBody>
            <a:bodyPr wrap="square" lIns="0" tIns="0" rIns="0" bIns="0" rtlCol="0"/>
            <a:lstStyle/>
            <a:p>
              <a:endParaRPr/>
            </a:p>
          </p:txBody>
        </p:sp>
      </p:grpSp>
      <p:sp>
        <p:nvSpPr>
          <p:cNvPr id="61" name="object 61"/>
          <p:cNvSpPr txBox="1"/>
          <p:nvPr/>
        </p:nvSpPr>
        <p:spPr>
          <a:xfrm>
            <a:off x="6824853" y="5456904"/>
            <a:ext cx="136525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Planned</a:t>
            </a:r>
            <a:r>
              <a:rPr sz="1400" b="1" spc="-65" dirty="0">
                <a:latin typeface="Arial"/>
                <a:cs typeface="Arial"/>
              </a:rPr>
              <a:t> </a:t>
            </a:r>
            <a:r>
              <a:rPr sz="1400" b="1" spc="-10" dirty="0">
                <a:latin typeface="Arial"/>
                <a:cs typeface="Arial"/>
              </a:rPr>
              <a:t>Routes</a:t>
            </a:r>
            <a:endParaRPr sz="1400">
              <a:latin typeface="Arial"/>
              <a:cs typeface="Arial"/>
            </a:endParaRPr>
          </a:p>
        </p:txBody>
      </p:sp>
      <p:grpSp>
        <p:nvGrpSpPr>
          <p:cNvPr id="62" name="object 62"/>
          <p:cNvGrpSpPr/>
          <p:nvPr/>
        </p:nvGrpSpPr>
        <p:grpSpPr>
          <a:xfrm>
            <a:off x="2468879" y="1344390"/>
            <a:ext cx="4993005" cy="4956175"/>
            <a:chOff x="2468879" y="1257300"/>
            <a:chExt cx="4993005" cy="4956175"/>
          </a:xfrm>
        </p:grpSpPr>
        <p:pic>
          <p:nvPicPr>
            <p:cNvPr id="63" name="object 63"/>
            <p:cNvPicPr/>
            <p:nvPr/>
          </p:nvPicPr>
          <p:blipFill>
            <a:blip r:embed="rId17" cstate="print"/>
            <a:stretch>
              <a:fillRect/>
            </a:stretch>
          </p:blipFill>
          <p:spPr>
            <a:xfrm>
              <a:off x="6655410" y="3083153"/>
              <a:ext cx="781582" cy="249631"/>
            </a:xfrm>
            <a:prstGeom prst="rect">
              <a:avLst/>
            </a:prstGeom>
          </p:spPr>
        </p:pic>
        <p:pic>
          <p:nvPicPr>
            <p:cNvPr id="64" name="object 64"/>
            <p:cNvPicPr/>
            <p:nvPr/>
          </p:nvPicPr>
          <p:blipFill>
            <a:blip r:embed="rId18" cstate="print"/>
            <a:stretch>
              <a:fillRect/>
            </a:stretch>
          </p:blipFill>
          <p:spPr>
            <a:xfrm>
              <a:off x="6656832" y="6140197"/>
              <a:ext cx="765048" cy="73150"/>
            </a:xfrm>
            <a:prstGeom prst="rect">
              <a:avLst/>
            </a:prstGeom>
          </p:spPr>
        </p:pic>
        <p:pic>
          <p:nvPicPr>
            <p:cNvPr id="65" name="object 65"/>
            <p:cNvPicPr/>
            <p:nvPr/>
          </p:nvPicPr>
          <p:blipFill>
            <a:blip r:embed="rId19" cstate="print"/>
            <a:stretch>
              <a:fillRect/>
            </a:stretch>
          </p:blipFill>
          <p:spPr>
            <a:xfrm>
              <a:off x="6650765" y="2584703"/>
              <a:ext cx="699486" cy="188975"/>
            </a:xfrm>
            <a:prstGeom prst="rect">
              <a:avLst/>
            </a:prstGeom>
          </p:spPr>
        </p:pic>
        <p:pic>
          <p:nvPicPr>
            <p:cNvPr id="66" name="object 66"/>
            <p:cNvPicPr/>
            <p:nvPr/>
          </p:nvPicPr>
          <p:blipFill>
            <a:blip r:embed="rId20" cstate="print"/>
            <a:stretch>
              <a:fillRect/>
            </a:stretch>
          </p:blipFill>
          <p:spPr>
            <a:xfrm>
              <a:off x="2468879" y="1257300"/>
              <a:ext cx="606551" cy="173736"/>
            </a:xfrm>
            <a:prstGeom prst="rect">
              <a:avLst/>
            </a:prstGeom>
          </p:spPr>
        </p:pic>
        <p:pic>
          <p:nvPicPr>
            <p:cNvPr id="67" name="object 67"/>
            <p:cNvPicPr/>
            <p:nvPr/>
          </p:nvPicPr>
          <p:blipFill>
            <a:blip r:embed="rId21" cstate="print"/>
            <a:stretch>
              <a:fillRect/>
            </a:stretch>
          </p:blipFill>
          <p:spPr>
            <a:xfrm>
              <a:off x="2468879" y="4695444"/>
              <a:ext cx="563880" cy="131063"/>
            </a:xfrm>
            <a:prstGeom prst="rect">
              <a:avLst/>
            </a:prstGeom>
          </p:spPr>
        </p:pic>
        <p:pic>
          <p:nvPicPr>
            <p:cNvPr id="68" name="object 68"/>
            <p:cNvPicPr/>
            <p:nvPr/>
          </p:nvPicPr>
          <p:blipFill>
            <a:blip r:embed="rId22" cstate="print"/>
            <a:stretch>
              <a:fillRect/>
            </a:stretch>
          </p:blipFill>
          <p:spPr>
            <a:xfrm>
              <a:off x="2476499" y="5888735"/>
              <a:ext cx="573024" cy="132587"/>
            </a:xfrm>
            <a:prstGeom prst="rect">
              <a:avLst/>
            </a:prstGeom>
          </p:spPr>
        </p:pic>
        <p:pic>
          <p:nvPicPr>
            <p:cNvPr id="69" name="object 69"/>
            <p:cNvPicPr/>
            <p:nvPr/>
          </p:nvPicPr>
          <p:blipFill>
            <a:blip r:embed="rId23" cstate="print"/>
            <a:stretch>
              <a:fillRect/>
            </a:stretch>
          </p:blipFill>
          <p:spPr>
            <a:xfrm>
              <a:off x="6699533" y="3438144"/>
              <a:ext cx="704029" cy="152312"/>
            </a:xfrm>
            <a:prstGeom prst="rect">
              <a:avLst/>
            </a:prstGeom>
          </p:spPr>
        </p:pic>
        <p:pic>
          <p:nvPicPr>
            <p:cNvPr id="70" name="object 70"/>
            <p:cNvPicPr/>
            <p:nvPr/>
          </p:nvPicPr>
          <p:blipFill>
            <a:blip r:embed="rId24" cstate="print"/>
            <a:stretch>
              <a:fillRect/>
            </a:stretch>
          </p:blipFill>
          <p:spPr>
            <a:xfrm>
              <a:off x="6640067" y="2889504"/>
              <a:ext cx="821435" cy="150875"/>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EF654-F703-CF70-61FE-7C710A1B2799}"/>
              </a:ext>
            </a:extLst>
          </p:cNvPr>
          <p:cNvSpPr>
            <a:spLocks noGrp="1"/>
          </p:cNvSpPr>
          <p:nvPr>
            <p:ph type="title"/>
          </p:nvPr>
        </p:nvSpPr>
        <p:spPr/>
        <p:txBody>
          <a:bodyPr/>
          <a:lstStyle/>
          <a:p>
            <a:r>
              <a:rPr lang="en-US" dirty="0"/>
              <a:t>Air Access – George Regional Airport</a:t>
            </a:r>
          </a:p>
        </p:txBody>
      </p:sp>
      <p:sp>
        <p:nvSpPr>
          <p:cNvPr id="4" name="Slide Number Placeholder 3">
            <a:extLst>
              <a:ext uri="{FF2B5EF4-FFF2-40B4-BE49-F238E27FC236}">
                <a16:creationId xmlns:a16="http://schemas.microsoft.com/office/drawing/2014/main" xmlns="" id="{09892FBC-A147-53CE-845B-4348400D0D20}"/>
              </a:ext>
            </a:extLst>
          </p:cNvPr>
          <p:cNvSpPr>
            <a:spLocks noGrp="1"/>
          </p:cNvSpPr>
          <p:nvPr>
            <p:ph type="sldNum" sz="quarter" idx="4"/>
          </p:nvPr>
        </p:nvSpPr>
        <p:spPr/>
        <p:txBody>
          <a:bodyPr/>
          <a:lstStyle/>
          <a:p>
            <a:fld id="{8406839F-D7A4-4E5D-B93D-768AD4D1DB36}" type="slidenum">
              <a:rPr lang="en-ZA" smtClean="0">
                <a:solidFill>
                  <a:srgbClr val="003399"/>
                </a:solidFill>
              </a:rPr>
              <a:pPr/>
              <a:t>18</a:t>
            </a:fld>
            <a:endParaRPr lang="en-ZA" dirty="0">
              <a:solidFill>
                <a:srgbClr val="003399"/>
              </a:solidFill>
            </a:endParaRPr>
          </a:p>
        </p:txBody>
      </p:sp>
      <p:grpSp>
        <p:nvGrpSpPr>
          <p:cNvPr id="3" name="object 2">
            <a:extLst>
              <a:ext uri="{FF2B5EF4-FFF2-40B4-BE49-F238E27FC236}">
                <a16:creationId xmlns:a16="http://schemas.microsoft.com/office/drawing/2014/main" xmlns="" id="{37607B92-E2A0-C460-9585-1CE422F91B32}"/>
              </a:ext>
            </a:extLst>
          </p:cNvPr>
          <p:cNvGrpSpPr/>
          <p:nvPr/>
        </p:nvGrpSpPr>
        <p:grpSpPr>
          <a:xfrm>
            <a:off x="0" y="5914643"/>
            <a:ext cx="12192000" cy="943610"/>
            <a:chOff x="0" y="5914643"/>
            <a:chExt cx="12192000" cy="943610"/>
          </a:xfrm>
        </p:grpSpPr>
        <p:sp>
          <p:nvSpPr>
            <p:cNvPr id="5" name="object 3">
              <a:extLst>
                <a:ext uri="{FF2B5EF4-FFF2-40B4-BE49-F238E27FC236}">
                  <a16:creationId xmlns:a16="http://schemas.microsoft.com/office/drawing/2014/main" xmlns="" id="{377A49C9-CF10-166B-13A1-FE20F59B5049}"/>
                </a:ext>
              </a:extLst>
            </p:cNvPr>
            <p:cNvSpPr/>
            <p:nvPr/>
          </p:nvSpPr>
          <p:spPr>
            <a:xfrm>
              <a:off x="0" y="5914643"/>
              <a:ext cx="12192000" cy="943610"/>
            </a:xfrm>
            <a:custGeom>
              <a:avLst/>
              <a:gdLst/>
              <a:ahLst/>
              <a:cxnLst/>
              <a:rect l="l" t="t" r="r" b="b"/>
              <a:pathLst>
                <a:path w="12192000" h="943609">
                  <a:moveTo>
                    <a:pt x="12192000" y="0"/>
                  </a:moveTo>
                  <a:lnTo>
                    <a:pt x="0" y="0"/>
                  </a:lnTo>
                  <a:lnTo>
                    <a:pt x="0" y="943356"/>
                  </a:lnTo>
                  <a:lnTo>
                    <a:pt x="12192000" y="943356"/>
                  </a:lnTo>
                  <a:lnTo>
                    <a:pt x="12192000" y="0"/>
                  </a:lnTo>
                  <a:close/>
                </a:path>
              </a:pathLst>
            </a:custGeom>
            <a:solidFill>
              <a:srgbClr val="FFFFFF"/>
            </a:solidFill>
          </p:spPr>
          <p:txBody>
            <a:bodyPr wrap="square" lIns="0" tIns="0" rIns="0" bIns="0" rtlCol="0"/>
            <a:lstStyle/>
            <a:p>
              <a:endParaRPr/>
            </a:p>
          </p:txBody>
        </p:sp>
        <p:pic>
          <p:nvPicPr>
            <p:cNvPr id="7" name="object 4">
              <a:extLst>
                <a:ext uri="{FF2B5EF4-FFF2-40B4-BE49-F238E27FC236}">
                  <a16:creationId xmlns:a16="http://schemas.microsoft.com/office/drawing/2014/main" xmlns="" id="{A7B3D179-49C2-E68D-7857-A122F548C7E0}"/>
                </a:ext>
              </a:extLst>
            </p:cNvPr>
            <p:cNvPicPr/>
            <p:nvPr/>
          </p:nvPicPr>
          <p:blipFill>
            <a:blip r:embed="rId2" cstate="print"/>
            <a:stretch>
              <a:fillRect/>
            </a:stretch>
          </p:blipFill>
          <p:spPr>
            <a:xfrm>
              <a:off x="758951" y="6129528"/>
              <a:ext cx="1258824" cy="595884"/>
            </a:xfrm>
            <a:prstGeom prst="rect">
              <a:avLst/>
            </a:prstGeom>
          </p:spPr>
        </p:pic>
      </p:grpSp>
      <p:sp>
        <p:nvSpPr>
          <p:cNvPr id="8" name="object 6">
            <a:extLst>
              <a:ext uri="{FF2B5EF4-FFF2-40B4-BE49-F238E27FC236}">
                <a16:creationId xmlns:a16="http://schemas.microsoft.com/office/drawing/2014/main" xmlns="" id="{2F129D1D-E85A-2738-5489-16591412C661}"/>
              </a:ext>
            </a:extLst>
          </p:cNvPr>
          <p:cNvSpPr txBox="1"/>
          <p:nvPr/>
        </p:nvSpPr>
        <p:spPr>
          <a:xfrm>
            <a:off x="2190369" y="3606546"/>
            <a:ext cx="182943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44536A"/>
                </a:solidFill>
                <a:latin typeface="Arial Narrow"/>
                <a:cs typeface="Arial Narrow"/>
              </a:rPr>
              <a:t>Operating</a:t>
            </a:r>
            <a:r>
              <a:rPr sz="2000" b="1" spc="-60" dirty="0">
                <a:solidFill>
                  <a:srgbClr val="44536A"/>
                </a:solidFill>
                <a:latin typeface="Arial Narrow"/>
                <a:cs typeface="Arial Narrow"/>
              </a:rPr>
              <a:t> </a:t>
            </a:r>
            <a:r>
              <a:rPr sz="2000" b="1" spc="-10" dirty="0">
                <a:solidFill>
                  <a:srgbClr val="44536A"/>
                </a:solidFill>
                <a:latin typeface="Arial Narrow"/>
                <a:cs typeface="Arial Narrow"/>
              </a:rPr>
              <a:t>carriers</a:t>
            </a:r>
            <a:endParaRPr sz="2000">
              <a:latin typeface="Arial Narrow"/>
              <a:cs typeface="Arial Narrow"/>
            </a:endParaRPr>
          </a:p>
        </p:txBody>
      </p:sp>
      <p:pic>
        <p:nvPicPr>
          <p:cNvPr id="9" name="object 7">
            <a:extLst>
              <a:ext uri="{FF2B5EF4-FFF2-40B4-BE49-F238E27FC236}">
                <a16:creationId xmlns:a16="http://schemas.microsoft.com/office/drawing/2014/main" xmlns="" id="{879802FC-8899-CB1F-F5B7-22C09AD20E09}"/>
              </a:ext>
            </a:extLst>
          </p:cNvPr>
          <p:cNvPicPr/>
          <p:nvPr/>
        </p:nvPicPr>
        <p:blipFill>
          <a:blip r:embed="rId3" cstate="print"/>
          <a:stretch>
            <a:fillRect/>
          </a:stretch>
        </p:blipFill>
        <p:spPr>
          <a:xfrm>
            <a:off x="3381755" y="4192523"/>
            <a:ext cx="1507236" cy="539495"/>
          </a:xfrm>
          <a:prstGeom prst="rect">
            <a:avLst/>
          </a:prstGeom>
        </p:spPr>
      </p:pic>
      <p:pic>
        <p:nvPicPr>
          <p:cNvPr id="10" name="object 8">
            <a:extLst>
              <a:ext uri="{FF2B5EF4-FFF2-40B4-BE49-F238E27FC236}">
                <a16:creationId xmlns:a16="http://schemas.microsoft.com/office/drawing/2014/main" xmlns="" id="{AAC80DB3-7974-7C56-3F21-658291A5B30C}"/>
              </a:ext>
            </a:extLst>
          </p:cNvPr>
          <p:cNvPicPr/>
          <p:nvPr/>
        </p:nvPicPr>
        <p:blipFill>
          <a:blip r:embed="rId4" cstate="print"/>
          <a:stretch>
            <a:fillRect/>
          </a:stretch>
        </p:blipFill>
        <p:spPr>
          <a:xfrm>
            <a:off x="1348484" y="4064215"/>
            <a:ext cx="1593091" cy="518746"/>
          </a:xfrm>
          <a:prstGeom prst="rect">
            <a:avLst/>
          </a:prstGeom>
        </p:spPr>
      </p:pic>
      <p:pic>
        <p:nvPicPr>
          <p:cNvPr id="11" name="object 9">
            <a:extLst>
              <a:ext uri="{FF2B5EF4-FFF2-40B4-BE49-F238E27FC236}">
                <a16:creationId xmlns:a16="http://schemas.microsoft.com/office/drawing/2014/main" xmlns="" id="{680BA845-76BE-3F73-05BA-8A18E48F90FB}"/>
              </a:ext>
            </a:extLst>
          </p:cNvPr>
          <p:cNvPicPr/>
          <p:nvPr/>
        </p:nvPicPr>
        <p:blipFill>
          <a:blip r:embed="rId5" cstate="print"/>
          <a:stretch>
            <a:fillRect/>
          </a:stretch>
        </p:blipFill>
        <p:spPr>
          <a:xfrm>
            <a:off x="2196003" y="4838700"/>
            <a:ext cx="1824789" cy="541019"/>
          </a:xfrm>
          <a:prstGeom prst="rect">
            <a:avLst/>
          </a:prstGeom>
        </p:spPr>
      </p:pic>
      <p:pic>
        <p:nvPicPr>
          <p:cNvPr id="12" name="object 13">
            <a:extLst>
              <a:ext uri="{FF2B5EF4-FFF2-40B4-BE49-F238E27FC236}">
                <a16:creationId xmlns:a16="http://schemas.microsoft.com/office/drawing/2014/main" xmlns="" id="{1C0339F1-23C5-CA46-46A9-D0F6CA4F926C}"/>
              </a:ext>
            </a:extLst>
          </p:cNvPr>
          <p:cNvPicPr/>
          <p:nvPr/>
        </p:nvPicPr>
        <p:blipFill>
          <a:blip r:embed="rId6" cstate="print"/>
          <a:stretch>
            <a:fillRect/>
          </a:stretch>
        </p:blipFill>
        <p:spPr>
          <a:xfrm>
            <a:off x="6851904" y="3166872"/>
            <a:ext cx="4195572" cy="3194304"/>
          </a:xfrm>
          <a:prstGeom prst="rect">
            <a:avLst/>
          </a:prstGeom>
        </p:spPr>
      </p:pic>
      <p:graphicFrame>
        <p:nvGraphicFramePr>
          <p:cNvPr id="13" name="object 15">
            <a:extLst>
              <a:ext uri="{FF2B5EF4-FFF2-40B4-BE49-F238E27FC236}">
                <a16:creationId xmlns:a16="http://schemas.microsoft.com/office/drawing/2014/main" xmlns="" id="{A07F2ED3-5396-FEB6-02AF-AB3EBBAFA1D3}"/>
              </a:ext>
            </a:extLst>
          </p:cNvPr>
          <p:cNvGraphicFramePr>
            <a:graphicFrameLocks noGrp="1"/>
          </p:cNvGraphicFramePr>
          <p:nvPr>
            <p:extLst>
              <p:ext uri="{D42A27DB-BD31-4B8C-83A1-F6EECF244321}">
                <p14:modId xmlns:p14="http://schemas.microsoft.com/office/powerpoint/2010/main" xmlns="" val="3525613325"/>
              </p:ext>
            </p:extLst>
          </p:nvPr>
        </p:nvGraphicFramePr>
        <p:xfrm>
          <a:off x="884224" y="1262673"/>
          <a:ext cx="10423552" cy="1648460"/>
        </p:xfrm>
        <a:graphic>
          <a:graphicData uri="http://schemas.openxmlformats.org/drawingml/2006/table">
            <a:tbl>
              <a:tblPr firstRow="1" bandRow="1">
                <a:tableStyleId>{2D5ABB26-0587-4C30-8999-92F81FD0307C}</a:tableStyleId>
              </a:tblPr>
              <a:tblGrid>
                <a:gridCol w="1122680">
                  <a:extLst>
                    <a:ext uri="{9D8B030D-6E8A-4147-A177-3AD203B41FA5}">
                      <a16:colId xmlns:a16="http://schemas.microsoft.com/office/drawing/2014/main" xmlns="" val="20000"/>
                    </a:ext>
                  </a:extLst>
                </a:gridCol>
                <a:gridCol w="810894">
                  <a:extLst>
                    <a:ext uri="{9D8B030D-6E8A-4147-A177-3AD203B41FA5}">
                      <a16:colId xmlns:a16="http://schemas.microsoft.com/office/drawing/2014/main" xmlns="" val="20001"/>
                    </a:ext>
                  </a:extLst>
                </a:gridCol>
                <a:gridCol w="856614">
                  <a:extLst>
                    <a:ext uri="{9D8B030D-6E8A-4147-A177-3AD203B41FA5}">
                      <a16:colId xmlns:a16="http://schemas.microsoft.com/office/drawing/2014/main" xmlns="" val="20002"/>
                    </a:ext>
                  </a:extLst>
                </a:gridCol>
                <a:gridCol w="897889">
                  <a:extLst>
                    <a:ext uri="{9D8B030D-6E8A-4147-A177-3AD203B41FA5}">
                      <a16:colId xmlns:a16="http://schemas.microsoft.com/office/drawing/2014/main" xmlns="" val="20003"/>
                    </a:ext>
                  </a:extLst>
                </a:gridCol>
                <a:gridCol w="176529">
                  <a:extLst>
                    <a:ext uri="{9D8B030D-6E8A-4147-A177-3AD203B41FA5}">
                      <a16:colId xmlns:a16="http://schemas.microsoft.com/office/drawing/2014/main" xmlns="" val="20004"/>
                    </a:ext>
                  </a:extLst>
                </a:gridCol>
                <a:gridCol w="997585">
                  <a:extLst>
                    <a:ext uri="{9D8B030D-6E8A-4147-A177-3AD203B41FA5}">
                      <a16:colId xmlns:a16="http://schemas.microsoft.com/office/drawing/2014/main" xmlns="" val="20005"/>
                    </a:ext>
                  </a:extLst>
                </a:gridCol>
                <a:gridCol w="857885">
                  <a:extLst>
                    <a:ext uri="{9D8B030D-6E8A-4147-A177-3AD203B41FA5}">
                      <a16:colId xmlns:a16="http://schemas.microsoft.com/office/drawing/2014/main" xmlns="" val="20006"/>
                    </a:ext>
                  </a:extLst>
                </a:gridCol>
                <a:gridCol w="863600">
                  <a:extLst>
                    <a:ext uri="{9D8B030D-6E8A-4147-A177-3AD203B41FA5}">
                      <a16:colId xmlns:a16="http://schemas.microsoft.com/office/drawing/2014/main" xmlns="" val="20007"/>
                    </a:ext>
                  </a:extLst>
                </a:gridCol>
                <a:gridCol w="852804">
                  <a:extLst>
                    <a:ext uri="{9D8B030D-6E8A-4147-A177-3AD203B41FA5}">
                      <a16:colId xmlns:a16="http://schemas.microsoft.com/office/drawing/2014/main" xmlns="" val="20008"/>
                    </a:ext>
                  </a:extLst>
                </a:gridCol>
                <a:gridCol w="857884">
                  <a:extLst>
                    <a:ext uri="{9D8B030D-6E8A-4147-A177-3AD203B41FA5}">
                      <a16:colId xmlns:a16="http://schemas.microsoft.com/office/drawing/2014/main" xmlns="" val="20009"/>
                    </a:ext>
                  </a:extLst>
                </a:gridCol>
                <a:gridCol w="725804">
                  <a:extLst>
                    <a:ext uri="{9D8B030D-6E8A-4147-A177-3AD203B41FA5}">
                      <a16:colId xmlns:a16="http://schemas.microsoft.com/office/drawing/2014/main" xmlns="" val="20010"/>
                    </a:ext>
                  </a:extLst>
                </a:gridCol>
                <a:gridCol w="395604">
                  <a:extLst>
                    <a:ext uri="{9D8B030D-6E8A-4147-A177-3AD203B41FA5}">
                      <a16:colId xmlns:a16="http://schemas.microsoft.com/office/drawing/2014/main" xmlns="" val="20011"/>
                    </a:ext>
                  </a:extLst>
                </a:gridCol>
                <a:gridCol w="1007780">
                  <a:extLst>
                    <a:ext uri="{9D8B030D-6E8A-4147-A177-3AD203B41FA5}">
                      <a16:colId xmlns:a16="http://schemas.microsoft.com/office/drawing/2014/main" xmlns="" val="20012"/>
                    </a:ext>
                  </a:extLst>
                </a:gridCol>
              </a:tblGrid>
              <a:tr h="213360">
                <a:tc gridSpan="13">
                  <a:txBody>
                    <a:bodyPr/>
                    <a:lstStyle/>
                    <a:p>
                      <a:pPr marR="3128010" algn="r">
                        <a:lnSpc>
                          <a:spcPts val="1580"/>
                        </a:lnSpc>
                      </a:pPr>
                      <a:r>
                        <a:rPr sz="1400" b="1" spc="-20" dirty="0">
                          <a:solidFill>
                            <a:srgbClr val="FFFFFF"/>
                          </a:solidFill>
                          <a:latin typeface="Arial Narrow"/>
                          <a:cs typeface="Arial Narrow"/>
                        </a:rPr>
                        <a:t>2022</a:t>
                      </a:r>
                      <a:endParaRPr sz="1400">
                        <a:latin typeface="Arial Narrow"/>
                        <a:cs typeface="Arial Narrow"/>
                      </a:endParaRPr>
                    </a:p>
                  </a:txBody>
                  <a:tcPr marL="0" marR="0" marT="0" marB="0">
                    <a:lnL w="6350">
                      <a:solidFill>
                        <a:srgbClr val="000000"/>
                      </a:solidFill>
                      <a:prstDash val="solid"/>
                    </a:lnL>
                    <a:lnR w="12700">
                      <a:solidFill>
                        <a:srgbClr val="1E1C11"/>
                      </a:solidFill>
                      <a:prstDash val="solid"/>
                    </a:lnR>
                    <a:lnT w="12700">
                      <a:solidFill>
                        <a:srgbClr val="1E1C11"/>
                      </a:solidFill>
                      <a:prstDash val="solid"/>
                    </a:lnT>
                    <a:solidFill>
                      <a:srgbClr val="00A2D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426720">
                <a:tc>
                  <a:txBody>
                    <a:bodyPr/>
                    <a:lstStyle/>
                    <a:p>
                      <a:pPr marL="167005">
                        <a:lnSpc>
                          <a:spcPts val="1625"/>
                        </a:lnSpc>
                      </a:pPr>
                      <a:r>
                        <a:rPr sz="1400" b="1" spc="-10" dirty="0">
                          <a:solidFill>
                            <a:srgbClr val="FFFFFF"/>
                          </a:solidFill>
                          <a:latin typeface="Arial Narrow"/>
                          <a:cs typeface="Arial Narrow"/>
                        </a:rPr>
                        <a:t>Year/Month</a:t>
                      </a:r>
                      <a:endParaRPr sz="1400">
                        <a:latin typeface="Arial Narrow"/>
                        <a:cs typeface="Arial Narrow"/>
                      </a:endParaRPr>
                    </a:p>
                  </a:txBody>
                  <a:tcPr marL="0" marR="0" marT="0" marB="0">
                    <a:lnL w="6350">
                      <a:solidFill>
                        <a:srgbClr val="000000"/>
                      </a:solidFill>
                      <a:prstDash val="solid"/>
                    </a:lnL>
                    <a:lnB w="12700">
                      <a:solidFill>
                        <a:srgbClr val="000000"/>
                      </a:solidFill>
                      <a:prstDash val="solid"/>
                    </a:lnB>
                    <a:solidFill>
                      <a:srgbClr val="00A2DB"/>
                    </a:solidFill>
                  </a:tcPr>
                </a:tc>
                <a:tc>
                  <a:txBody>
                    <a:bodyPr/>
                    <a:lstStyle/>
                    <a:p>
                      <a:pPr marL="244475">
                        <a:lnSpc>
                          <a:spcPts val="1625"/>
                        </a:lnSpc>
                      </a:pPr>
                      <a:r>
                        <a:rPr sz="1400" b="1" spc="-20" dirty="0">
                          <a:solidFill>
                            <a:srgbClr val="FFFFFF"/>
                          </a:solidFill>
                          <a:latin typeface="Arial Narrow"/>
                          <a:cs typeface="Arial Narrow"/>
                        </a:rPr>
                        <a:t>2019</a:t>
                      </a:r>
                      <a:endParaRPr sz="1400">
                        <a:latin typeface="Arial Narrow"/>
                        <a:cs typeface="Arial Narrow"/>
                      </a:endParaRPr>
                    </a:p>
                  </a:txBody>
                  <a:tcPr marL="0" marR="0" marT="0" marB="0">
                    <a:lnB w="12700">
                      <a:solidFill>
                        <a:srgbClr val="000000"/>
                      </a:solidFill>
                      <a:prstDash val="solid"/>
                    </a:lnB>
                    <a:solidFill>
                      <a:srgbClr val="00A2DB"/>
                    </a:solidFill>
                  </a:tcPr>
                </a:tc>
                <a:tc>
                  <a:txBody>
                    <a:bodyPr/>
                    <a:lstStyle/>
                    <a:p>
                      <a:pPr marL="267335">
                        <a:lnSpc>
                          <a:spcPts val="1625"/>
                        </a:lnSpc>
                      </a:pPr>
                      <a:r>
                        <a:rPr sz="1400" b="1" spc="-20" dirty="0">
                          <a:solidFill>
                            <a:srgbClr val="FFFFFF"/>
                          </a:solidFill>
                          <a:latin typeface="Arial Narrow"/>
                          <a:cs typeface="Arial Narrow"/>
                        </a:rPr>
                        <a:t>2020</a:t>
                      </a:r>
                      <a:endParaRPr sz="1400">
                        <a:latin typeface="Arial Narrow"/>
                        <a:cs typeface="Arial Narrow"/>
                      </a:endParaRPr>
                    </a:p>
                  </a:txBody>
                  <a:tcPr marL="0" marR="0" marT="0" marB="0">
                    <a:lnB w="12700">
                      <a:solidFill>
                        <a:srgbClr val="000000"/>
                      </a:solidFill>
                      <a:prstDash val="solid"/>
                    </a:lnB>
                    <a:solidFill>
                      <a:srgbClr val="00A2DB"/>
                    </a:solidFill>
                  </a:tcPr>
                </a:tc>
                <a:tc>
                  <a:txBody>
                    <a:bodyPr/>
                    <a:lstStyle/>
                    <a:p>
                      <a:pPr marL="286385">
                        <a:lnSpc>
                          <a:spcPts val="1625"/>
                        </a:lnSpc>
                      </a:pPr>
                      <a:r>
                        <a:rPr sz="1400" b="1" spc="-20" dirty="0">
                          <a:solidFill>
                            <a:srgbClr val="FFFFFF"/>
                          </a:solidFill>
                          <a:latin typeface="Arial Narrow"/>
                          <a:cs typeface="Arial Narrow"/>
                        </a:rPr>
                        <a:t>2021</a:t>
                      </a:r>
                      <a:endParaRPr sz="1400">
                        <a:latin typeface="Arial Narrow"/>
                        <a:cs typeface="Arial Narrow"/>
                      </a:endParaRPr>
                    </a:p>
                  </a:txBody>
                  <a:tcPr marL="0" marR="0" marT="0" marB="0">
                    <a:lnB w="12700">
                      <a:solidFill>
                        <a:srgbClr val="000000"/>
                      </a:solidFill>
                      <a:prstDash val="solid"/>
                    </a:lnB>
                    <a:solidFill>
                      <a:srgbClr val="00A2DB"/>
                    </a:solidFill>
                  </a:tcPr>
                </a:tc>
                <a:tc>
                  <a:txBody>
                    <a:bodyPr/>
                    <a:lstStyle/>
                    <a:p>
                      <a:pPr>
                        <a:lnSpc>
                          <a:spcPct val="100000"/>
                        </a:lnSpc>
                      </a:pPr>
                      <a:endParaRPr sz="1400">
                        <a:latin typeface="Times New Roman"/>
                        <a:cs typeface="Times New Roman"/>
                      </a:endParaRPr>
                    </a:p>
                  </a:txBody>
                  <a:tcPr marL="0" marR="0" marT="0" marB="0">
                    <a:lnR w="12700">
                      <a:solidFill>
                        <a:srgbClr val="000000"/>
                      </a:solidFill>
                      <a:prstDash val="solid"/>
                    </a:lnR>
                    <a:solidFill>
                      <a:srgbClr val="00A2DB"/>
                    </a:solidFill>
                  </a:tcPr>
                </a:tc>
                <a:tc>
                  <a:txBody>
                    <a:bodyPr/>
                    <a:lstStyle/>
                    <a:p>
                      <a:pPr marR="198755" algn="r">
                        <a:lnSpc>
                          <a:spcPct val="100000"/>
                        </a:lnSpc>
                        <a:spcBef>
                          <a:spcPts val="785"/>
                        </a:spcBef>
                      </a:pPr>
                      <a:r>
                        <a:rPr sz="1400" b="1" spc="-25" dirty="0">
                          <a:latin typeface="Arial Narrow"/>
                          <a:cs typeface="Arial Narrow"/>
                        </a:rPr>
                        <a:t>Mar</a:t>
                      </a:r>
                      <a:endParaRPr sz="1400" dirty="0">
                        <a:latin typeface="Arial Narrow"/>
                        <a:cs typeface="Arial Narrow"/>
                      </a:endParaRPr>
                    </a:p>
                  </a:txBody>
                  <a:tcPr marL="0" marR="0" marT="99695"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199390" algn="r">
                        <a:lnSpc>
                          <a:spcPct val="100000"/>
                        </a:lnSpc>
                        <a:spcBef>
                          <a:spcPts val="785"/>
                        </a:spcBef>
                      </a:pPr>
                      <a:r>
                        <a:rPr sz="1400" b="1" spc="-25" dirty="0">
                          <a:latin typeface="Arial Narrow"/>
                          <a:cs typeface="Arial Narrow"/>
                        </a:rPr>
                        <a:t>Apr</a:t>
                      </a:r>
                      <a:endParaRPr sz="1400">
                        <a:latin typeface="Arial Narrow"/>
                        <a:cs typeface="Arial Narrow"/>
                      </a:endParaRPr>
                    </a:p>
                  </a:txBody>
                  <a:tcPr marL="0" marR="0" marT="99695" marB="0">
                    <a:lnT w="12700">
                      <a:solidFill>
                        <a:srgbClr val="000000"/>
                      </a:solidFill>
                      <a:prstDash val="solid"/>
                    </a:lnT>
                    <a:lnB w="12700">
                      <a:solidFill>
                        <a:srgbClr val="000000"/>
                      </a:solidFill>
                      <a:prstDash val="solid"/>
                    </a:lnB>
                  </a:tcPr>
                </a:tc>
                <a:tc>
                  <a:txBody>
                    <a:bodyPr/>
                    <a:lstStyle/>
                    <a:p>
                      <a:pPr marR="203835" algn="r">
                        <a:lnSpc>
                          <a:spcPct val="100000"/>
                        </a:lnSpc>
                        <a:spcBef>
                          <a:spcPts val="785"/>
                        </a:spcBef>
                      </a:pPr>
                      <a:r>
                        <a:rPr sz="1400" b="1" spc="-25" dirty="0">
                          <a:latin typeface="Arial Narrow"/>
                          <a:cs typeface="Arial Narrow"/>
                        </a:rPr>
                        <a:t>May</a:t>
                      </a:r>
                      <a:endParaRPr sz="1400">
                        <a:latin typeface="Arial Narrow"/>
                        <a:cs typeface="Arial Narrow"/>
                      </a:endParaRPr>
                    </a:p>
                  </a:txBody>
                  <a:tcPr marL="0" marR="0" marT="99695" marB="0">
                    <a:lnT w="12700">
                      <a:solidFill>
                        <a:srgbClr val="000000"/>
                      </a:solidFill>
                      <a:prstDash val="solid"/>
                    </a:lnT>
                    <a:lnB w="12700">
                      <a:solidFill>
                        <a:srgbClr val="000000"/>
                      </a:solidFill>
                      <a:prstDash val="solid"/>
                    </a:lnB>
                  </a:tcPr>
                </a:tc>
                <a:tc>
                  <a:txBody>
                    <a:bodyPr/>
                    <a:lstStyle/>
                    <a:p>
                      <a:pPr marR="200660" algn="r">
                        <a:lnSpc>
                          <a:spcPct val="100000"/>
                        </a:lnSpc>
                        <a:spcBef>
                          <a:spcPts val="785"/>
                        </a:spcBef>
                      </a:pPr>
                      <a:r>
                        <a:rPr sz="1400" b="1" spc="-25" dirty="0">
                          <a:latin typeface="Arial Narrow"/>
                          <a:cs typeface="Arial Narrow"/>
                        </a:rPr>
                        <a:t>Jun</a:t>
                      </a:r>
                      <a:endParaRPr sz="1400">
                        <a:latin typeface="Arial Narrow"/>
                        <a:cs typeface="Arial Narrow"/>
                      </a:endParaRPr>
                    </a:p>
                  </a:txBody>
                  <a:tcPr marL="0" marR="0" marT="99695" marB="0">
                    <a:lnT w="12700">
                      <a:solidFill>
                        <a:srgbClr val="000000"/>
                      </a:solidFill>
                      <a:prstDash val="solid"/>
                    </a:lnT>
                    <a:lnB w="12700">
                      <a:solidFill>
                        <a:srgbClr val="000000"/>
                      </a:solidFill>
                      <a:prstDash val="solid"/>
                    </a:lnB>
                  </a:tcPr>
                </a:tc>
                <a:tc>
                  <a:txBody>
                    <a:bodyPr/>
                    <a:lstStyle/>
                    <a:p>
                      <a:pPr marR="200025" algn="r">
                        <a:lnSpc>
                          <a:spcPct val="100000"/>
                        </a:lnSpc>
                        <a:spcBef>
                          <a:spcPts val="785"/>
                        </a:spcBef>
                      </a:pPr>
                      <a:r>
                        <a:rPr sz="1400" b="1" spc="-25" dirty="0">
                          <a:latin typeface="Arial Narrow"/>
                          <a:cs typeface="Arial Narrow"/>
                        </a:rPr>
                        <a:t>Jul</a:t>
                      </a:r>
                      <a:endParaRPr sz="1400">
                        <a:latin typeface="Arial Narrow"/>
                        <a:cs typeface="Arial Narrow"/>
                      </a:endParaRPr>
                    </a:p>
                  </a:txBody>
                  <a:tcPr marL="0" marR="0" marT="99695" marB="0">
                    <a:lnT w="12700">
                      <a:solidFill>
                        <a:srgbClr val="000000"/>
                      </a:solidFill>
                      <a:prstDash val="solid"/>
                    </a:lnT>
                    <a:lnB w="12700">
                      <a:solidFill>
                        <a:srgbClr val="000000"/>
                      </a:solidFill>
                      <a:prstDash val="solid"/>
                    </a:lnB>
                  </a:tcPr>
                </a:tc>
                <a:tc>
                  <a:txBody>
                    <a:bodyPr/>
                    <a:lstStyle/>
                    <a:p>
                      <a:pPr marR="63500" algn="r">
                        <a:lnSpc>
                          <a:spcPct val="100000"/>
                        </a:lnSpc>
                        <a:spcBef>
                          <a:spcPts val="785"/>
                        </a:spcBef>
                      </a:pPr>
                      <a:r>
                        <a:rPr sz="1400" b="1" spc="-25" dirty="0">
                          <a:latin typeface="Arial Narrow"/>
                          <a:cs typeface="Arial Narrow"/>
                        </a:rPr>
                        <a:t>Aug</a:t>
                      </a:r>
                      <a:endParaRPr sz="1400">
                        <a:latin typeface="Arial Narrow"/>
                        <a:cs typeface="Arial Narrow"/>
                      </a:endParaRPr>
                    </a:p>
                  </a:txBody>
                  <a:tcPr marL="0" marR="0" marT="99695" marB="0">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A2DB"/>
                    </a:solidFill>
                  </a:tcPr>
                </a:tc>
                <a:tc>
                  <a:txBody>
                    <a:bodyPr/>
                    <a:lstStyle/>
                    <a:p>
                      <a:pPr marR="65405" algn="r">
                        <a:lnSpc>
                          <a:spcPct val="100000"/>
                        </a:lnSpc>
                        <a:spcBef>
                          <a:spcPts val="785"/>
                        </a:spcBef>
                      </a:pPr>
                      <a:r>
                        <a:rPr sz="1400" b="1" spc="-10" dirty="0">
                          <a:latin typeface="Arial Narrow"/>
                          <a:cs typeface="Arial Narrow"/>
                        </a:rPr>
                        <a:t>Jan-</a:t>
                      </a:r>
                      <a:r>
                        <a:rPr sz="1400" b="1" spc="-25" dirty="0">
                          <a:latin typeface="Arial Narrow"/>
                          <a:cs typeface="Arial Narrow"/>
                        </a:rPr>
                        <a:t>Aug</a:t>
                      </a:r>
                      <a:endParaRPr sz="1400">
                        <a:latin typeface="Arial Narrow"/>
                        <a:cs typeface="Arial Narrow"/>
                      </a:endParaRPr>
                    </a:p>
                  </a:txBody>
                  <a:tcPr marL="0" marR="0" marT="99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581660">
                <a:tc>
                  <a:txBody>
                    <a:bodyPr/>
                    <a:lstStyle/>
                    <a:p>
                      <a:pPr marL="71755" marR="290195">
                        <a:lnSpc>
                          <a:spcPct val="100000"/>
                        </a:lnSpc>
                        <a:spcBef>
                          <a:spcPts val="545"/>
                        </a:spcBef>
                      </a:pPr>
                      <a:r>
                        <a:rPr sz="1400" spc="-25" dirty="0">
                          <a:solidFill>
                            <a:srgbClr val="1E1C11"/>
                          </a:solidFill>
                          <a:latin typeface="Arial Narrow"/>
                          <a:cs typeface="Arial Narrow"/>
                        </a:rPr>
                        <a:t>Two-way </a:t>
                      </a:r>
                      <a:r>
                        <a:rPr sz="1400" spc="-10" dirty="0">
                          <a:solidFill>
                            <a:srgbClr val="1E1C11"/>
                          </a:solidFill>
                          <a:latin typeface="Arial Narrow"/>
                          <a:cs typeface="Arial Narrow"/>
                        </a:rPr>
                        <a:t>passengers</a:t>
                      </a:r>
                      <a:endParaRPr sz="1400">
                        <a:latin typeface="Arial Narrow"/>
                        <a:cs typeface="Arial Narrow"/>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2865" algn="r">
                        <a:lnSpc>
                          <a:spcPct val="100000"/>
                        </a:lnSpc>
                        <a:spcBef>
                          <a:spcPts val="1330"/>
                        </a:spcBef>
                      </a:pPr>
                      <a:r>
                        <a:rPr sz="1400" dirty="0">
                          <a:latin typeface="Arial Narrow"/>
                          <a:cs typeface="Arial Narrow"/>
                        </a:rPr>
                        <a:t>832</a:t>
                      </a:r>
                      <a:r>
                        <a:rPr sz="1400" spc="-25" dirty="0">
                          <a:latin typeface="Arial Narrow"/>
                          <a:cs typeface="Arial Narrow"/>
                        </a:rPr>
                        <a:t> 981</a:t>
                      </a:r>
                      <a:endParaRPr sz="1400">
                        <a:latin typeface="Arial Narrow"/>
                        <a:cs typeface="Arial Narrow"/>
                      </a:endParaRPr>
                    </a:p>
                  </a:txBody>
                  <a:tcPr marL="0" marR="0" marT="168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2865" algn="r">
                        <a:lnSpc>
                          <a:spcPct val="100000"/>
                        </a:lnSpc>
                        <a:spcBef>
                          <a:spcPts val="1330"/>
                        </a:spcBef>
                      </a:pPr>
                      <a:r>
                        <a:rPr sz="1400" dirty="0">
                          <a:latin typeface="Arial Narrow"/>
                          <a:cs typeface="Arial Narrow"/>
                        </a:rPr>
                        <a:t>340</a:t>
                      </a:r>
                      <a:r>
                        <a:rPr sz="1400" spc="-25" dirty="0">
                          <a:latin typeface="Arial Narrow"/>
                          <a:cs typeface="Arial Narrow"/>
                        </a:rPr>
                        <a:t> 438</a:t>
                      </a:r>
                      <a:endParaRPr sz="1400">
                        <a:latin typeface="Arial Narrow"/>
                        <a:cs typeface="Arial Narrow"/>
                      </a:endParaRPr>
                    </a:p>
                  </a:txBody>
                  <a:tcPr marL="0" marR="0" marT="168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4135" algn="r">
                        <a:lnSpc>
                          <a:spcPct val="100000"/>
                        </a:lnSpc>
                        <a:spcBef>
                          <a:spcPts val="1330"/>
                        </a:spcBef>
                      </a:pPr>
                      <a:r>
                        <a:rPr sz="1400" dirty="0">
                          <a:latin typeface="Arial Narrow"/>
                          <a:cs typeface="Arial Narrow"/>
                        </a:rPr>
                        <a:t>536</a:t>
                      </a:r>
                      <a:r>
                        <a:rPr sz="1400" spc="-25" dirty="0">
                          <a:latin typeface="Arial Narrow"/>
                          <a:cs typeface="Arial Narrow"/>
                        </a:rPr>
                        <a:t> 886</a:t>
                      </a:r>
                      <a:endParaRPr sz="1400">
                        <a:latin typeface="Arial Narrow"/>
                        <a:cs typeface="Arial Narrow"/>
                      </a:endParaRPr>
                    </a:p>
                  </a:txBody>
                  <a:tcPr marL="0" marR="0" marT="168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1E1C11"/>
                      </a:solidFill>
                      <a:prstDash val="solid"/>
                    </a:lnR>
                    <a:lnB w="12700">
                      <a:solidFill>
                        <a:srgbClr val="000000"/>
                      </a:solidFill>
                      <a:prstDash val="solid"/>
                    </a:lnB>
                    <a:solidFill>
                      <a:srgbClr val="00A2DB"/>
                    </a:solidFill>
                  </a:tcPr>
                </a:tc>
                <a:tc>
                  <a:txBody>
                    <a:bodyPr/>
                    <a:lstStyle/>
                    <a:p>
                      <a:pPr marR="198755" algn="r">
                        <a:lnSpc>
                          <a:spcPct val="100000"/>
                        </a:lnSpc>
                        <a:spcBef>
                          <a:spcPts val="1330"/>
                        </a:spcBef>
                      </a:pPr>
                      <a:r>
                        <a:rPr sz="1400" dirty="0">
                          <a:latin typeface="Arial Narrow"/>
                          <a:cs typeface="Arial Narrow"/>
                        </a:rPr>
                        <a:t>70</a:t>
                      </a:r>
                      <a:r>
                        <a:rPr sz="1400" spc="-10" dirty="0">
                          <a:latin typeface="Arial Narrow"/>
                          <a:cs typeface="Arial Narrow"/>
                        </a:rPr>
                        <a:t> </a:t>
                      </a:r>
                      <a:r>
                        <a:rPr sz="1400" spc="-25" dirty="0">
                          <a:latin typeface="Arial Narrow"/>
                          <a:cs typeface="Arial Narrow"/>
                        </a:rPr>
                        <a:t>528</a:t>
                      </a:r>
                      <a:endParaRPr sz="1400">
                        <a:latin typeface="Arial Narrow"/>
                        <a:cs typeface="Arial Narrow"/>
                      </a:endParaRPr>
                    </a:p>
                  </a:txBody>
                  <a:tcPr marL="0" marR="0" marT="168910" marB="0">
                    <a:lnL w="12700" cap="flat" cmpd="sng" algn="ctr">
                      <a:solidFill>
                        <a:srgbClr val="1E1C11"/>
                      </a:solidFill>
                      <a:prstDash val="solid"/>
                      <a:round/>
                      <a:headEnd type="none" w="med" len="med"/>
                      <a:tailEnd type="none" w="med" len="med"/>
                    </a:lnL>
                    <a:lnT w="12700">
                      <a:solidFill>
                        <a:srgbClr val="000000"/>
                      </a:solidFill>
                      <a:prstDash val="solid"/>
                    </a:lnT>
                    <a:lnB w="12700">
                      <a:solidFill>
                        <a:srgbClr val="000000"/>
                      </a:solidFill>
                      <a:prstDash val="solid"/>
                    </a:lnB>
                  </a:tcPr>
                </a:tc>
                <a:tc>
                  <a:txBody>
                    <a:bodyPr/>
                    <a:lstStyle/>
                    <a:p>
                      <a:pPr marR="199390" algn="r">
                        <a:lnSpc>
                          <a:spcPct val="100000"/>
                        </a:lnSpc>
                        <a:spcBef>
                          <a:spcPts val="1330"/>
                        </a:spcBef>
                      </a:pPr>
                      <a:r>
                        <a:rPr sz="1400" dirty="0">
                          <a:latin typeface="Arial Narrow"/>
                          <a:cs typeface="Arial Narrow"/>
                        </a:rPr>
                        <a:t>72</a:t>
                      </a:r>
                      <a:r>
                        <a:rPr sz="1400" spc="-5" dirty="0">
                          <a:latin typeface="Arial Narrow"/>
                          <a:cs typeface="Arial Narrow"/>
                        </a:rPr>
                        <a:t> </a:t>
                      </a:r>
                      <a:r>
                        <a:rPr sz="1400" spc="-25" dirty="0">
                          <a:latin typeface="Arial Narrow"/>
                          <a:cs typeface="Arial Narrow"/>
                        </a:rPr>
                        <a:t>678</a:t>
                      </a:r>
                      <a:endParaRPr sz="1400">
                        <a:latin typeface="Arial Narrow"/>
                        <a:cs typeface="Arial Narrow"/>
                      </a:endParaRPr>
                    </a:p>
                  </a:txBody>
                  <a:tcPr marL="0" marR="0" marT="168910" marB="0">
                    <a:lnT w="12700">
                      <a:solidFill>
                        <a:srgbClr val="000000"/>
                      </a:solidFill>
                      <a:prstDash val="solid"/>
                    </a:lnT>
                    <a:lnB w="12700">
                      <a:solidFill>
                        <a:srgbClr val="000000"/>
                      </a:solidFill>
                      <a:prstDash val="solid"/>
                    </a:lnB>
                  </a:tcPr>
                </a:tc>
                <a:tc>
                  <a:txBody>
                    <a:bodyPr/>
                    <a:lstStyle/>
                    <a:p>
                      <a:pPr marR="205104" algn="r">
                        <a:lnSpc>
                          <a:spcPct val="100000"/>
                        </a:lnSpc>
                        <a:spcBef>
                          <a:spcPts val="1330"/>
                        </a:spcBef>
                      </a:pPr>
                      <a:r>
                        <a:rPr sz="1400" dirty="0">
                          <a:latin typeface="Arial Narrow"/>
                          <a:cs typeface="Arial Narrow"/>
                        </a:rPr>
                        <a:t>61</a:t>
                      </a:r>
                      <a:r>
                        <a:rPr sz="1400" spc="-5" dirty="0">
                          <a:latin typeface="Arial Narrow"/>
                          <a:cs typeface="Arial Narrow"/>
                        </a:rPr>
                        <a:t> </a:t>
                      </a:r>
                      <a:r>
                        <a:rPr sz="1400" spc="-25" dirty="0">
                          <a:latin typeface="Arial Narrow"/>
                          <a:cs typeface="Arial Narrow"/>
                        </a:rPr>
                        <a:t>290</a:t>
                      </a:r>
                      <a:endParaRPr sz="1400">
                        <a:latin typeface="Arial Narrow"/>
                        <a:cs typeface="Arial Narrow"/>
                      </a:endParaRPr>
                    </a:p>
                  </a:txBody>
                  <a:tcPr marL="0" marR="0" marT="168910" marB="0">
                    <a:lnT w="12700">
                      <a:solidFill>
                        <a:srgbClr val="000000"/>
                      </a:solidFill>
                      <a:prstDash val="solid"/>
                    </a:lnT>
                    <a:lnB w="12700">
                      <a:solidFill>
                        <a:srgbClr val="000000"/>
                      </a:solidFill>
                      <a:prstDash val="solid"/>
                    </a:lnB>
                  </a:tcPr>
                </a:tc>
                <a:tc>
                  <a:txBody>
                    <a:bodyPr/>
                    <a:lstStyle/>
                    <a:p>
                      <a:pPr marR="198755" algn="r">
                        <a:lnSpc>
                          <a:spcPct val="100000"/>
                        </a:lnSpc>
                        <a:spcBef>
                          <a:spcPts val="1385"/>
                        </a:spcBef>
                      </a:pPr>
                      <a:r>
                        <a:rPr sz="1400" dirty="0">
                          <a:latin typeface="Arial Narrow"/>
                          <a:cs typeface="Arial Narrow"/>
                        </a:rPr>
                        <a:t>56</a:t>
                      </a:r>
                      <a:r>
                        <a:rPr sz="1400" spc="-10" dirty="0">
                          <a:latin typeface="Arial Narrow"/>
                          <a:cs typeface="Arial Narrow"/>
                        </a:rPr>
                        <a:t> </a:t>
                      </a:r>
                      <a:r>
                        <a:rPr sz="1400" spc="-25" dirty="0">
                          <a:latin typeface="Arial Narrow"/>
                          <a:cs typeface="Arial Narrow"/>
                        </a:rPr>
                        <a:t>116</a:t>
                      </a:r>
                      <a:endParaRPr sz="1400">
                        <a:latin typeface="Arial Narrow"/>
                        <a:cs typeface="Arial Narrow"/>
                      </a:endParaRPr>
                    </a:p>
                  </a:txBody>
                  <a:tcPr marL="0" marR="0" marT="175895" marB="0">
                    <a:lnT w="12700">
                      <a:solidFill>
                        <a:srgbClr val="000000"/>
                      </a:solidFill>
                      <a:prstDash val="solid"/>
                    </a:lnT>
                    <a:lnB w="12700">
                      <a:solidFill>
                        <a:srgbClr val="000000"/>
                      </a:solidFill>
                      <a:prstDash val="solid"/>
                    </a:lnB>
                  </a:tcPr>
                </a:tc>
                <a:tc>
                  <a:txBody>
                    <a:bodyPr/>
                    <a:lstStyle/>
                    <a:p>
                      <a:pPr marR="198755" algn="r">
                        <a:lnSpc>
                          <a:spcPct val="100000"/>
                        </a:lnSpc>
                        <a:spcBef>
                          <a:spcPts val="1385"/>
                        </a:spcBef>
                      </a:pPr>
                      <a:r>
                        <a:rPr sz="1400" dirty="0">
                          <a:latin typeface="Arial Narrow"/>
                          <a:cs typeface="Arial Narrow"/>
                        </a:rPr>
                        <a:t>62</a:t>
                      </a:r>
                      <a:r>
                        <a:rPr sz="1400" spc="-10" dirty="0">
                          <a:latin typeface="Arial Narrow"/>
                          <a:cs typeface="Arial Narrow"/>
                        </a:rPr>
                        <a:t> </a:t>
                      </a:r>
                      <a:r>
                        <a:rPr sz="1400" spc="-25" dirty="0">
                          <a:latin typeface="Arial Narrow"/>
                          <a:cs typeface="Arial Narrow"/>
                        </a:rPr>
                        <a:t>926</a:t>
                      </a:r>
                      <a:endParaRPr sz="1400">
                        <a:latin typeface="Arial Narrow"/>
                        <a:cs typeface="Arial Narrow"/>
                      </a:endParaRPr>
                    </a:p>
                  </a:txBody>
                  <a:tcPr marL="0" marR="0" marT="175895" marB="0">
                    <a:lnT w="12700">
                      <a:solidFill>
                        <a:srgbClr val="000000"/>
                      </a:solidFill>
                      <a:prstDash val="solid"/>
                    </a:lnT>
                    <a:lnB w="12700">
                      <a:solidFill>
                        <a:srgbClr val="000000"/>
                      </a:solidFill>
                      <a:prstDash val="solid"/>
                    </a:lnB>
                  </a:tcPr>
                </a:tc>
                <a:tc>
                  <a:txBody>
                    <a:bodyPr/>
                    <a:lstStyle/>
                    <a:p>
                      <a:pPr marR="62230" algn="r">
                        <a:lnSpc>
                          <a:spcPct val="100000"/>
                        </a:lnSpc>
                        <a:spcBef>
                          <a:spcPts val="1385"/>
                        </a:spcBef>
                      </a:pPr>
                      <a:r>
                        <a:rPr sz="1400" dirty="0">
                          <a:latin typeface="Arial Narrow"/>
                          <a:cs typeface="Arial Narrow"/>
                        </a:rPr>
                        <a:t>60</a:t>
                      </a:r>
                      <a:r>
                        <a:rPr sz="1400" spc="-10" dirty="0">
                          <a:latin typeface="Arial Narrow"/>
                          <a:cs typeface="Arial Narrow"/>
                        </a:rPr>
                        <a:t> </a:t>
                      </a:r>
                      <a:r>
                        <a:rPr sz="1400" spc="-25" dirty="0">
                          <a:latin typeface="Arial Narrow"/>
                          <a:cs typeface="Arial Narrow"/>
                        </a:rPr>
                        <a:t>240</a:t>
                      </a:r>
                      <a:endParaRPr sz="1400">
                        <a:latin typeface="Arial Narrow"/>
                        <a:cs typeface="Arial Narrow"/>
                      </a:endParaRPr>
                    </a:p>
                  </a:txBody>
                  <a:tcPr marL="0" marR="0" marT="175895" marB="0">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A2DB"/>
                    </a:solidFill>
                  </a:tcPr>
                </a:tc>
                <a:tc>
                  <a:txBody>
                    <a:bodyPr/>
                    <a:lstStyle/>
                    <a:p>
                      <a:pPr marR="64135" algn="r">
                        <a:lnSpc>
                          <a:spcPct val="100000"/>
                        </a:lnSpc>
                        <a:spcBef>
                          <a:spcPts val="1385"/>
                        </a:spcBef>
                      </a:pPr>
                      <a:r>
                        <a:rPr sz="1400" dirty="0">
                          <a:latin typeface="Arial Narrow"/>
                          <a:cs typeface="Arial Narrow"/>
                        </a:rPr>
                        <a:t>493</a:t>
                      </a:r>
                      <a:r>
                        <a:rPr sz="1400" spc="-25" dirty="0">
                          <a:latin typeface="Arial Narrow"/>
                          <a:cs typeface="Arial Narrow"/>
                        </a:rPr>
                        <a:t> 361</a:t>
                      </a:r>
                      <a:endParaRPr sz="1400">
                        <a:latin typeface="Arial Narrow"/>
                        <a:cs typeface="Arial Narrow"/>
                      </a:endParaRPr>
                    </a:p>
                  </a:txBody>
                  <a:tcPr marL="0" marR="0" marT="175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426720">
                <a:tc>
                  <a:txBody>
                    <a:bodyPr/>
                    <a:lstStyle/>
                    <a:p>
                      <a:pPr marL="71755">
                        <a:lnSpc>
                          <a:spcPts val="1614"/>
                        </a:lnSpc>
                      </a:pPr>
                      <a:r>
                        <a:rPr sz="1400" spc="-10" dirty="0">
                          <a:solidFill>
                            <a:srgbClr val="1E1C11"/>
                          </a:solidFill>
                          <a:latin typeface="Arial Narrow"/>
                          <a:cs typeface="Arial Narrow"/>
                        </a:rPr>
                        <a:t>Passenger</a:t>
                      </a:r>
                      <a:endParaRPr sz="1400">
                        <a:latin typeface="Arial Narrow"/>
                        <a:cs typeface="Arial Narrow"/>
                      </a:endParaRPr>
                    </a:p>
                    <a:p>
                      <a:pPr marL="71755">
                        <a:lnSpc>
                          <a:spcPts val="1645"/>
                        </a:lnSpc>
                      </a:pPr>
                      <a:r>
                        <a:rPr sz="1400" spc="-10" dirty="0">
                          <a:solidFill>
                            <a:srgbClr val="1E1C11"/>
                          </a:solidFill>
                          <a:latin typeface="Arial Narrow"/>
                          <a:cs typeface="Arial Narrow"/>
                        </a:rPr>
                        <a:t>recovery*</a:t>
                      </a:r>
                      <a:endParaRPr sz="1400">
                        <a:latin typeface="Arial Narrow"/>
                        <a:cs typeface="Arial Narrow"/>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2230" algn="r">
                        <a:lnSpc>
                          <a:spcPct val="100000"/>
                        </a:lnSpc>
                        <a:spcBef>
                          <a:spcPts val="720"/>
                        </a:spcBef>
                      </a:pPr>
                      <a:r>
                        <a:rPr sz="1400" spc="-20" dirty="0">
                          <a:latin typeface="Arial Narrow"/>
                          <a:cs typeface="Arial Narrow"/>
                        </a:rPr>
                        <a:t>100%</a:t>
                      </a:r>
                      <a:endParaRPr sz="1400">
                        <a:latin typeface="Arial Narrow"/>
                        <a:cs typeface="Arial Narrow"/>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2230" algn="r">
                        <a:lnSpc>
                          <a:spcPct val="100000"/>
                        </a:lnSpc>
                        <a:spcBef>
                          <a:spcPts val="720"/>
                        </a:spcBef>
                      </a:pPr>
                      <a:r>
                        <a:rPr sz="1400" spc="-25" dirty="0">
                          <a:latin typeface="Arial Narrow"/>
                          <a:cs typeface="Arial Narrow"/>
                        </a:rPr>
                        <a:t>41%</a:t>
                      </a:r>
                      <a:endParaRPr sz="1400">
                        <a:latin typeface="Arial Narrow"/>
                        <a:cs typeface="Arial Narrow"/>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500" algn="r">
                        <a:lnSpc>
                          <a:spcPct val="100000"/>
                        </a:lnSpc>
                        <a:spcBef>
                          <a:spcPts val="720"/>
                        </a:spcBef>
                      </a:pPr>
                      <a:r>
                        <a:rPr sz="1400" spc="-25" dirty="0">
                          <a:latin typeface="Arial Narrow"/>
                          <a:cs typeface="Arial Narrow"/>
                        </a:rPr>
                        <a:t>64%</a:t>
                      </a:r>
                      <a:endParaRPr sz="1400">
                        <a:latin typeface="Arial Narrow"/>
                        <a:cs typeface="Arial Narrow"/>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1E1C11"/>
                      </a:solidFill>
                      <a:prstDash val="solid"/>
                    </a:lnR>
                    <a:lnB w="12700">
                      <a:solidFill>
                        <a:srgbClr val="000000"/>
                      </a:solidFill>
                      <a:prstDash val="solid"/>
                    </a:lnB>
                    <a:solidFill>
                      <a:srgbClr val="00A2DB"/>
                    </a:solidFill>
                  </a:tcPr>
                </a:tc>
                <a:tc>
                  <a:txBody>
                    <a:bodyPr/>
                    <a:lstStyle/>
                    <a:p>
                      <a:pPr marR="198120" algn="r">
                        <a:lnSpc>
                          <a:spcPct val="100000"/>
                        </a:lnSpc>
                        <a:spcBef>
                          <a:spcPts val="720"/>
                        </a:spcBef>
                      </a:pPr>
                      <a:r>
                        <a:rPr sz="1400" spc="-25" dirty="0">
                          <a:latin typeface="Arial Narrow"/>
                          <a:cs typeface="Arial Narrow"/>
                        </a:rPr>
                        <a:t>97%</a:t>
                      </a:r>
                      <a:endParaRPr sz="1400">
                        <a:latin typeface="Arial Narrow"/>
                        <a:cs typeface="Arial Narrow"/>
                      </a:endParaRPr>
                    </a:p>
                  </a:txBody>
                  <a:tcPr marL="0" marR="0" marT="91440" marB="0">
                    <a:lnL w="12700">
                      <a:solidFill>
                        <a:srgbClr val="1E1C11"/>
                      </a:solidFill>
                      <a:prstDash val="solid"/>
                    </a:lnL>
                    <a:lnT w="12700">
                      <a:solidFill>
                        <a:srgbClr val="000000"/>
                      </a:solidFill>
                      <a:prstDash val="solid"/>
                    </a:lnT>
                    <a:lnB w="12700">
                      <a:solidFill>
                        <a:srgbClr val="000000"/>
                      </a:solidFill>
                      <a:prstDash val="solid"/>
                    </a:lnB>
                  </a:tcPr>
                </a:tc>
                <a:tc>
                  <a:txBody>
                    <a:bodyPr/>
                    <a:lstStyle/>
                    <a:p>
                      <a:pPr marR="198120" algn="r">
                        <a:lnSpc>
                          <a:spcPct val="100000"/>
                        </a:lnSpc>
                        <a:spcBef>
                          <a:spcPts val="720"/>
                        </a:spcBef>
                      </a:pPr>
                      <a:r>
                        <a:rPr sz="1400" spc="-20" dirty="0">
                          <a:latin typeface="Arial Narrow"/>
                          <a:cs typeface="Arial Narrow"/>
                        </a:rPr>
                        <a:t>109%</a:t>
                      </a:r>
                      <a:endParaRPr sz="1400">
                        <a:latin typeface="Arial Narrow"/>
                        <a:cs typeface="Arial Narrow"/>
                      </a:endParaRPr>
                    </a:p>
                  </a:txBody>
                  <a:tcPr marL="0" marR="0" marT="91440" marB="0">
                    <a:lnT w="12700">
                      <a:solidFill>
                        <a:srgbClr val="000000"/>
                      </a:solidFill>
                      <a:prstDash val="solid"/>
                    </a:lnT>
                    <a:lnB w="12700">
                      <a:solidFill>
                        <a:srgbClr val="000000"/>
                      </a:solidFill>
                      <a:prstDash val="solid"/>
                    </a:lnB>
                  </a:tcPr>
                </a:tc>
                <a:tc>
                  <a:txBody>
                    <a:bodyPr/>
                    <a:lstStyle/>
                    <a:p>
                      <a:pPr marR="203200" algn="r">
                        <a:lnSpc>
                          <a:spcPct val="100000"/>
                        </a:lnSpc>
                        <a:spcBef>
                          <a:spcPts val="720"/>
                        </a:spcBef>
                      </a:pPr>
                      <a:r>
                        <a:rPr sz="1400" spc="-25" dirty="0">
                          <a:latin typeface="Arial Narrow"/>
                          <a:cs typeface="Arial Narrow"/>
                        </a:rPr>
                        <a:t>97%</a:t>
                      </a:r>
                      <a:endParaRPr sz="1400">
                        <a:latin typeface="Arial Narrow"/>
                        <a:cs typeface="Arial Narrow"/>
                      </a:endParaRPr>
                    </a:p>
                  </a:txBody>
                  <a:tcPr marL="0" marR="0" marT="91440" marB="0">
                    <a:lnT w="12700">
                      <a:solidFill>
                        <a:srgbClr val="000000"/>
                      </a:solidFill>
                      <a:prstDash val="solid"/>
                    </a:lnT>
                    <a:lnB w="12700">
                      <a:solidFill>
                        <a:srgbClr val="000000"/>
                      </a:solidFill>
                      <a:prstDash val="solid"/>
                    </a:lnB>
                  </a:tcPr>
                </a:tc>
                <a:tc>
                  <a:txBody>
                    <a:bodyPr/>
                    <a:lstStyle/>
                    <a:p>
                      <a:pPr marR="198120" algn="r">
                        <a:lnSpc>
                          <a:spcPct val="100000"/>
                        </a:lnSpc>
                        <a:spcBef>
                          <a:spcPts val="775"/>
                        </a:spcBef>
                      </a:pPr>
                      <a:r>
                        <a:rPr sz="1400" spc="-25" dirty="0">
                          <a:latin typeface="Arial Narrow"/>
                          <a:cs typeface="Arial Narrow"/>
                        </a:rPr>
                        <a:t>86%</a:t>
                      </a:r>
                      <a:endParaRPr sz="1400">
                        <a:latin typeface="Arial Narrow"/>
                        <a:cs typeface="Arial Narrow"/>
                      </a:endParaRPr>
                    </a:p>
                  </a:txBody>
                  <a:tcPr marL="0" marR="0" marT="98425" marB="0">
                    <a:lnT w="12700">
                      <a:solidFill>
                        <a:srgbClr val="000000"/>
                      </a:solidFill>
                      <a:prstDash val="solid"/>
                    </a:lnT>
                    <a:lnB w="12700">
                      <a:solidFill>
                        <a:srgbClr val="000000"/>
                      </a:solidFill>
                      <a:prstDash val="solid"/>
                    </a:lnB>
                  </a:tcPr>
                </a:tc>
                <a:tc>
                  <a:txBody>
                    <a:bodyPr/>
                    <a:lstStyle/>
                    <a:p>
                      <a:pPr marR="198120" algn="r">
                        <a:lnSpc>
                          <a:spcPct val="100000"/>
                        </a:lnSpc>
                        <a:spcBef>
                          <a:spcPts val="775"/>
                        </a:spcBef>
                      </a:pPr>
                      <a:r>
                        <a:rPr sz="1400" spc="-20" dirty="0">
                          <a:latin typeface="Arial Narrow"/>
                          <a:cs typeface="Arial Narrow"/>
                        </a:rPr>
                        <a:t>103%</a:t>
                      </a:r>
                      <a:endParaRPr sz="1400">
                        <a:latin typeface="Arial Narrow"/>
                        <a:cs typeface="Arial Narrow"/>
                      </a:endParaRPr>
                    </a:p>
                  </a:txBody>
                  <a:tcPr marL="0" marR="0" marT="98425" marB="0">
                    <a:lnT w="12700">
                      <a:solidFill>
                        <a:srgbClr val="000000"/>
                      </a:solidFill>
                      <a:prstDash val="solid"/>
                    </a:lnT>
                    <a:lnB w="12700">
                      <a:solidFill>
                        <a:srgbClr val="000000"/>
                      </a:solidFill>
                      <a:prstDash val="solid"/>
                    </a:lnB>
                  </a:tcPr>
                </a:tc>
                <a:tc>
                  <a:txBody>
                    <a:bodyPr/>
                    <a:lstStyle/>
                    <a:p>
                      <a:pPr marR="61594" algn="r">
                        <a:lnSpc>
                          <a:spcPct val="100000"/>
                        </a:lnSpc>
                        <a:spcBef>
                          <a:spcPts val="775"/>
                        </a:spcBef>
                      </a:pPr>
                      <a:r>
                        <a:rPr sz="1400" spc="-25" dirty="0">
                          <a:latin typeface="Arial Narrow"/>
                          <a:cs typeface="Arial Narrow"/>
                        </a:rPr>
                        <a:t>92%</a:t>
                      </a:r>
                      <a:endParaRPr sz="1400">
                        <a:latin typeface="Arial Narrow"/>
                        <a:cs typeface="Arial Narrow"/>
                      </a:endParaRPr>
                    </a:p>
                  </a:txBody>
                  <a:tcPr marL="0" marR="0" marT="98425" marB="0">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A2DB"/>
                    </a:solidFill>
                  </a:tcPr>
                </a:tc>
                <a:tc>
                  <a:txBody>
                    <a:bodyPr/>
                    <a:lstStyle/>
                    <a:p>
                      <a:pPr marR="62865" algn="r">
                        <a:lnSpc>
                          <a:spcPct val="100000"/>
                        </a:lnSpc>
                        <a:spcBef>
                          <a:spcPts val="775"/>
                        </a:spcBef>
                      </a:pPr>
                      <a:r>
                        <a:rPr sz="1400" spc="-25" dirty="0">
                          <a:latin typeface="Arial Narrow"/>
                          <a:cs typeface="Arial Narrow"/>
                        </a:rPr>
                        <a:t>94%</a:t>
                      </a:r>
                      <a:endParaRPr sz="1400" dirty="0">
                        <a:latin typeface="Arial Narrow"/>
                        <a:cs typeface="Arial Narrow"/>
                      </a:endParaRPr>
                    </a:p>
                  </a:txBody>
                  <a:tcPr marL="0" marR="0" marT="984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bl>
          </a:graphicData>
        </a:graphic>
      </p:graphicFrame>
      <p:sp>
        <p:nvSpPr>
          <p:cNvPr id="14" name="object 12">
            <a:extLst>
              <a:ext uri="{FF2B5EF4-FFF2-40B4-BE49-F238E27FC236}">
                <a16:creationId xmlns:a16="http://schemas.microsoft.com/office/drawing/2014/main" xmlns="" id="{415D53CA-1B5B-D7B3-9073-F9387C2EA59D}"/>
              </a:ext>
            </a:extLst>
          </p:cNvPr>
          <p:cNvSpPr txBox="1"/>
          <p:nvPr/>
        </p:nvSpPr>
        <p:spPr>
          <a:xfrm>
            <a:off x="901395" y="3020915"/>
            <a:ext cx="258699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Arial Narrow"/>
                <a:cs typeface="Arial Narrow"/>
              </a:rPr>
              <a:t>*</a:t>
            </a:r>
            <a:r>
              <a:rPr sz="1000" spc="10" dirty="0">
                <a:latin typeface="Arial Narrow"/>
                <a:cs typeface="Arial Narrow"/>
              </a:rPr>
              <a:t> </a:t>
            </a:r>
            <a:r>
              <a:rPr sz="1000" spc="-10" dirty="0">
                <a:latin typeface="Arial Narrow"/>
                <a:cs typeface="Arial Narrow"/>
              </a:rPr>
              <a:t>Passenger</a:t>
            </a:r>
            <a:r>
              <a:rPr sz="1000" spc="-5" dirty="0">
                <a:latin typeface="Arial Narrow"/>
                <a:cs typeface="Arial Narrow"/>
              </a:rPr>
              <a:t> </a:t>
            </a:r>
            <a:r>
              <a:rPr sz="1000" spc="-10" dirty="0">
                <a:latin typeface="Arial Narrow"/>
                <a:cs typeface="Arial Narrow"/>
              </a:rPr>
              <a:t>recovery</a:t>
            </a:r>
            <a:r>
              <a:rPr sz="1000" spc="-15" dirty="0">
                <a:latin typeface="Arial Narrow"/>
                <a:cs typeface="Arial Narrow"/>
              </a:rPr>
              <a:t> </a:t>
            </a:r>
            <a:r>
              <a:rPr sz="1000" spc="-10" dirty="0">
                <a:latin typeface="Arial Narrow"/>
                <a:cs typeface="Arial Narrow"/>
              </a:rPr>
              <a:t>compared</a:t>
            </a:r>
            <a:r>
              <a:rPr sz="1000" spc="-20" dirty="0">
                <a:latin typeface="Arial Narrow"/>
                <a:cs typeface="Arial Narrow"/>
              </a:rPr>
              <a:t> </a:t>
            </a:r>
            <a:r>
              <a:rPr sz="1000" dirty="0">
                <a:latin typeface="Arial Narrow"/>
                <a:cs typeface="Arial Narrow"/>
              </a:rPr>
              <a:t>to</a:t>
            </a:r>
            <a:r>
              <a:rPr sz="1000" spc="-5" dirty="0">
                <a:latin typeface="Arial Narrow"/>
                <a:cs typeface="Arial Narrow"/>
              </a:rPr>
              <a:t> </a:t>
            </a:r>
            <a:r>
              <a:rPr sz="1000" dirty="0">
                <a:latin typeface="Arial Narrow"/>
                <a:cs typeface="Arial Narrow"/>
              </a:rPr>
              <a:t>same</a:t>
            </a:r>
            <a:r>
              <a:rPr sz="1000" spc="-5" dirty="0">
                <a:latin typeface="Arial Narrow"/>
                <a:cs typeface="Arial Narrow"/>
              </a:rPr>
              <a:t> </a:t>
            </a:r>
            <a:r>
              <a:rPr sz="1000" spc="-10" dirty="0">
                <a:latin typeface="Arial Narrow"/>
                <a:cs typeface="Arial Narrow"/>
              </a:rPr>
              <a:t>period</a:t>
            </a:r>
            <a:r>
              <a:rPr sz="1000" spc="-20" dirty="0">
                <a:latin typeface="Arial Narrow"/>
                <a:cs typeface="Arial Narrow"/>
              </a:rPr>
              <a:t> </a:t>
            </a:r>
            <a:r>
              <a:rPr sz="1000" dirty="0">
                <a:latin typeface="Arial Narrow"/>
                <a:cs typeface="Arial Narrow"/>
              </a:rPr>
              <a:t>in </a:t>
            </a:r>
            <a:r>
              <a:rPr sz="1000" spc="-20" dirty="0">
                <a:latin typeface="Arial Narrow"/>
                <a:cs typeface="Arial Narrow"/>
              </a:rPr>
              <a:t>2019</a:t>
            </a:r>
            <a:endParaRPr sz="1000">
              <a:latin typeface="Arial Narrow"/>
              <a:cs typeface="Arial Narrow"/>
            </a:endParaRPr>
          </a:p>
        </p:txBody>
      </p:sp>
      <p:sp>
        <p:nvSpPr>
          <p:cNvPr id="15" name="object 11">
            <a:extLst>
              <a:ext uri="{FF2B5EF4-FFF2-40B4-BE49-F238E27FC236}">
                <a16:creationId xmlns:a16="http://schemas.microsoft.com/office/drawing/2014/main" xmlns="" id="{62B2C2B4-AB64-18D9-F238-FC307E2C6E7A}"/>
              </a:ext>
            </a:extLst>
          </p:cNvPr>
          <p:cNvSpPr txBox="1"/>
          <p:nvPr/>
        </p:nvSpPr>
        <p:spPr>
          <a:xfrm>
            <a:off x="9372981" y="6389928"/>
            <a:ext cx="158686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171717"/>
                </a:solidFill>
                <a:latin typeface="Arial Narrow"/>
                <a:cs typeface="Arial Narrow"/>
              </a:rPr>
              <a:t>Source:</a:t>
            </a:r>
            <a:r>
              <a:rPr sz="1000" spc="-20" dirty="0">
                <a:solidFill>
                  <a:srgbClr val="171717"/>
                </a:solidFill>
                <a:latin typeface="Arial Narrow"/>
                <a:cs typeface="Arial Narrow"/>
              </a:rPr>
              <a:t> </a:t>
            </a:r>
            <a:r>
              <a:rPr sz="1000" dirty="0">
                <a:solidFill>
                  <a:srgbClr val="171717"/>
                </a:solidFill>
                <a:latin typeface="Arial Narrow"/>
                <a:cs typeface="Arial Narrow"/>
              </a:rPr>
              <a:t>OAG </a:t>
            </a:r>
            <a:r>
              <a:rPr sz="1000" spc="-10" dirty="0">
                <a:solidFill>
                  <a:srgbClr val="171717"/>
                </a:solidFill>
                <a:latin typeface="Arial Narrow"/>
                <a:cs typeface="Arial Narrow"/>
              </a:rPr>
              <a:t>Schedules</a:t>
            </a:r>
            <a:r>
              <a:rPr sz="1000" spc="-20" dirty="0">
                <a:solidFill>
                  <a:srgbClr val="171717"/>
                </a:solidFill>
                <a:latin typeface="Arial Narrow"/>
                <a:cs typeface="Arial Narrow"/>
              </a:rPr>
              <a:t> </a:t>
            </a:r>
            <a:r>
              <a:rPr sz="1000" spc="-10" dirty="0">
                <a:solidFill>
                  <a:srgbClr val="171717"/>
                </a:solidFill>
                <a:latin typeface="Arial Narrow"/>
                <a:cs typeface="Arial Narrow"/>
              </a:rPr>
              <a:t>Analyser</a:t>
            </a:r>
            <a:endParaRPr sz="1000" dirty="0">
              <a:latin typeface="Arial Narrow"/>
              <a:cs typeface="Arial Narrow"/>
            </a:endParaRPr>
          </a:p>
        </p:txBody>
      </p:sp>
    </p:spTree>
    <p:extLst>
      <p:ext uri="{BB962C8B-B14F-4D97-AF65-F5344CB8AC3E}">
        <p14:creationId xmlns:p14="http://schemas.microsoft.com/office/powerpoint/2010/main" xmlns="" val="96340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Air and cruise accessibility &amp; season readiness </a:t>
            </a:r>
          </a:p>
        </p:txBody>
      </p:sp>
      <p:sp>
        <p:nvSpPr>
          <p:cNvPr id="4" name="Text Placeholder 3">
            <a:extLst>
              <a:ext uri="{FF2B5EF4-FFF2-40B4-BE49-F238E27FC236}">
                <a16:creationId xmlns:a16="http://schemas.microsoft.com/office/drawing/2014/main" xmlns="" id="{6B57197C-6789-1EA3-DB42-243D081AD537}"/>
              </a:ext>
            </a:extLst>
          </p:cNvPr>
          <p:cNvSpPr>
            <a:spLocks noGrp="1"/>
          </p:cNvSpPr>
          <p:nvPr>
            <p:ph type="body" sz="quarter" idx="10"/>
          </p:nvPr>
        </p:nvSpPr>
        <p:spPr>
          <a:xfrm>
            <a:off x="1488554" y="1360040"/>
            <a:ext cx="10123534" cy="4706026"/>
          </a:xfrm>
        </p:spPr>
        <p:txBody>
          <a:bodyPr>
            <a:normAutofit/>
          </a:bodyPr>
          <a:lstStyle/>
          <a:p>
            <a:r>
              <a:rPr lang="en-US" b="0" dirty="0"/>
              <a:t>Steps have been taken by ACSA to ensure that </a:t>
            </a:r>
            <a:r>
              <a:rPr lang="en-US" sz="1800" dirty="0"/>
              <a:t>jet fuel stocks </a:t>
            </a:r>
            <a:r>
              <a:rPr lang="en-US" b="0" dirty="0"/>
              <a:t>are maintained and closely monitored. An additional tank has been made available. </a:t>
            </a:r>
          </a:p>
          <a:p>
            <a:endParaRPr lang="en-US" b="0" dirty="0"/>
          </a:p>
          <a:p>
            <a:r>
              <a:rPr lang="en-US" b="0" dirty="0"/>
              <a:t>The Air Access and Cruise Cape Town teams have planned a </a:t>
            </a:r>
            <a:r>
              <a:rPr lang="en-US" sz="1800" dirty="0"/>
              <a:t>series of events and activations </a:t>
            </a:r>
            <a:r>
              <a:rPr lang="en-US" b="0" dirty="0"/>
              <a:t>to support airlines and cruise ships returning to the province this season. </a:t>
            </a:r>
          </a:p>
          <a:p>
            <a:endParaRPr lang="en-US" b="0" dirty="0"/>
          </a:p>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42 learners </a:t>
            </a:r>
            <a:r>
              <a:rPr lang="en-US" b="0" dirty="0">
                <a:effectLst/>
                <a:latin typeface="Century Gothic" panose="020B0502020202020204" pitchFamily="34" charset="0"/>
                <a:ea typeface="Calibri" panose="020F0502020204030204" pitchFamily="34" charset="0"/>
                <a:cs typeface="Times New Roman" panose="02020603050405020304" pitchFamily="18" charset="0"/>
              </a:rPr>
              <a:t>funded by DEDAT will be placed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Cape Town International Airport </a:t>
            </a:r>
            <a:r>
              <a:rPr lang="en-US" b="0" dirty="0">
                <a:effectLst/>
                <a:latin typeface="Century Gothic" panose="020B0502020202020204" pitchFamily="34" charset="0"/>
                <a:ea typeface="Calibri" panose="020F0502020204030204" pitchFamily="34" charset="0"/>
                <a:cs typeface="Times New Roman" panose="02020603050405020304" pitchFamily="18" charset="0"/>
              </a:rPr>
              <a:t>(CTIA) to assist with general tasks in and around the airport. Furthermore, the Artisan Development </a:t>
            </a:r>
            <a:r>
              <a:rPr lang="en-US" b="0" dirty="0" err="1">
                <a:effectLst/>
                <a:latin typeface="Century Gothic" panose="020B0502020202020204" pitchFamily="34" charset="0"/>
                <a:ea typeface="Calibri" panose="020F0502020204030204" pitchFamily="34" charset="0"/>
                <a:cs typeface="Times New Roman" panose="02020603050405020304" pitchFamily="18" charset="0"/>
              </a:rPr>
              <a:t>Programme</a:t>
            </a:r>
            <a:r>
              <a:rPr lang="en-US" b="0" dirty="0">
                <a:effectLst/>
                <a:latin typeface="Century Gothic" panose="020B0502020202020204" pitchFamily="34" charset="0"/>
                <a:ea typeface="Calibri" panose="020F0502020204030204" pitchFamily="34" charset="0"/>
                <a:cs typeface="Times New Roman" panose="02020603050405020304" pitchFamily="18" charset="0"/>
              </a:rPr>
              <a:t> is also working with ACSA to place apprenticeship candidates at CTIA within the next 2 months to provide workplace experience to these beneficiaries.</a:t>
            </a:r>
            <a:endParaRPr lang="en-ZA"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p:txBody>
          <a:bodyPr/>
          <a:lstStyle/>
          <a:p>
            <a:fld id="{8406839F-D7A4-4E5D-B93D-768AD4D1DB36}" type="slidenum">
              <a:rPr lang="en-ZA" smtClean="0">
                <a:solidFill>
                  <a:srgbClr val="003399"/>
                </a:solidFill>
              </a:rPr>
              <a:pPr/>
              <a:t>19</a:t>
            </a:fld>
            <a:endParaRPr lang="en-ZA" dirty="0">
              <a:solidFill>
                <a:srgbClr val="003399"/>
              </a:solidFill>
            </a:endParaRPr>
          </a:p>
        </p:txBody>
      </p:sp>
      <p:pic>
        <p:nvPicPr>
          <p:cNvPr id="6" name="Graphic 5" descr="Badge 1 with solid fill">
            <a:extLst>
              <a:ext uri="{FF2B5EF4-FFF2-40B4-BE49-F238E27FC236}">
                <a16:creationId xmlns:a16="http://schemas.microsoft.com/office/drawing/2014/main" xmlns="" id="{7863EF29-C8CA-69A1-7DE4-E18F460143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9912" y="1290372"/>
            <a:ext cx="822590" cy="822590"/>
          </a:xfrm>
          <a:prstGeom prst="rect">
            <a:avLst/>
          </a:prstGeom>
        </p:spPr>
      </p:pic>
      <p:pic>
        <p:nvPicPr>
          <p:cNvPr id="8" name="Graphic 7" descr="Badge with solid fill">
            <a:extLst>
              <a:ext uri="{FF2B5EF4-FFF2-40B4-BE49-F238E27FC236}">
                <a16:creationId xmlns:a16="http://schemas.microsoft.com/office/drawing/2014/main" xmlns="" id="{93A838BE-9D79-74AF-F3DA-B2A67A158FE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79912" y="2160528"/>
            <a:ext cx="822590" cy="822590"/>
          </a:xfrm>
          <a:prstGeom prst="rect">
            <a:avLst/>
          </a:prstGeom>
        </p:spPr>
      </p:pic>
      <p:pic>
        <p:nvPicPr>
          <p:cNvPr id="10" name="Graphic 9" descr="Badge 3 with solid fill">
            <a:extLst>
              <a:ext uri="{FF2B5EF4-FFF2-40B4-BE49-F238E27FC236}">
                <a16:creationId xmlns:a16="http://schemas.microsoft.com/office/drawing/2014/main" xmlns="" id="{04A40114-C26D-F0C5-FC89-7F7E91398AF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579912" y="3030684"/>
            <a:ext cx="822590" cy="822590"/>
          </a:xfrm>
          <a:prstGeom prst="rect">
            <a:avLst/>
          </a:prstGeom>
        </p:spPr>
      </p:pic>
    </p:spTree>
    <p:extLst>
      <p:ext uri="{BB962C8B-B14F-4D97-AF65-F5344CB8AC3E}">
        <p14:creationId xmlns:p14="http://schemas.microsoft.com/office/powerpoint/2010/main" xmlns="" val="179643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Contents</a:t>
            </a:r>
            <a:endParaRPr lang="en-ZA" dirty="0"/>
          </a:p>
        </p:txBody>
      </p:sp>
      <p:sp>
        <p:nvSpPr>
          <p:cNvPr id="7" name="Text Placeholder 6"/>
          <p:cNvSpPr>
            <a:spLocks noGrp="1"/>
          </p:cNvSpPr>
          <p:nvPr>
            <p:ph type="body" sz="quarter" idx="10"/>
          </p:nvPr>
        </p:nvSpPr>
        <p:spPr/>
        <p:txBody>
          <a:bodyPr/>
          <a:lstStyle/>
          <a:p>
            <a:pPr marL="457200" indent="-457200">
              <a:buFont typeface="+mj-lt"/>
              <a:buAutoNum type="arabicPeriod"/>
            </a:pPr>
            <a:r>
              <a:rPr lang="en-US" sz="1600" b="0" dirty="0"/>
              <a:t>Projections for the </a:t>
            </a:r>
            <a:r>
              <a:rPr lang="en-US" b="0" dirty="0"/>
              <a:t>u</a:t>
            </a:r>
            <a:r>
              <a:rPr lang="en-US" sz="1600" b="0" dirty="0"/>
              <a:t>pcoming Season</a:t>
            </a:r>
          </a:p>
          <a:p>
            <a:pPr marL="457200" indent="-457200">
              <a:buFont typeface="+mj-lt"/>
              <a:buAutoNum type="arabicPeriod"/>
            </a:pPr>
            <a:endParaRPr lang="en-US" sz="1600" b="0" dirty="0"/>
          </a:p>
          <a:p>
            <a:pPr marL="457200" indent="-457200">
              <a:buFont typeface="+mj-lt"/>
              <a:buAutoNum type="arabicPeriod"/>
            </a:pPr>
            <a:r>
              <a:rPr lang="en-US" sz="1600" b="0" dirty="0"/>
              <a:t>Destination Readiness</a:t>
            </a:r>
          </a:p>
          <a:p>
            <a:pPr marL="457200" indent="-457200">
              <a:buFont typeface="+mj-lt"/>
              <a:buAutoNum type="arabicPeriod"/>
            </a:pPr>
            <a:endParaRPr lang="en-US" sz="1600" b="0" dirty="0"/>
          </a:p>
          <a:p>
            <a:pPr marL="457200" indent="-457200">
              <a:buFont typeface="+mj-lt"/>
              <a:buAutoNum type="arabicPeriod"/>
            </a:pPr>
            <a:r>
              <a:rPr lang="en-US" sz="1600" b="0" dirty="0"/>
              <a:t>Destination Accessibility</a:t>
            </a:r>
          </a:p>
          <a:p>
            <a:pPr marL="457200" indent="-457200">
              <a:buFont typeface="+mj-lt"/>
              <a:buAutoNum type="arabicPeriod"/>
            </a:pPr>
            <a:endParaRPr lang="en-US" sz="1600" b="0" dirty="0"/>
          </a:p>
          <a:p>
            <a:pPr marL="457200" indent="-457200">
              <a:buFont typeface="+mj-lt"/>
              <a:buAutoNum type="arabicPeriod"/>
            </a:pPr>
            <a:r>
              <a:rPr lang="en-US" sz="1600" b="0" dirty="0"/>
              <a:t>Workforce readiness</a:t>
            </a:r>
          </a:p>
          <a:p>
            <a:pPr marL="342900" indent="-342900">
              <a:buFont typeface="+mj-lt"/>
              <a:buAutoNum type="arabicPeriod"/>
            </a:pPr>
            <a:endParaRPr lang="en-US" sz="1600" b="0" dirty="0"/>
          </a:p>
          <a:p>
            <a:pPr marL="457200" indent="-457200">
              <a:buFont typeface="+mj-lt"/>
              <a:buAutoNum type="arabicPeriod"/>
            </a:pPr>
            <a:r>
              <a:rPr lang="en-US" sz="1600" b="0" dirty="0"/>
              <a:t>Activations and communications </a:t>
            </a:r>
          </a:p>
          <a:p>
            <a:endParaRPr lang="en-ZA" dirty="0"/>
          </a:p>
        </p:txBody>
      </p:sp>
      <p:sp>
        <p:nvSpPr>
          <p:cNvPr id="2" name="Slide Number Placeholder 1">
            <a:extLst>
              <a:ext uri="{FF2B5EF4-FFF2-40B4-BE49-F238E27FC236}">
                <a16:creationId xmlns:a16="http://schemas.microsoft.com/office/drawing/2014/main" xmlns="" id="{906C9280-A675-222E-8948-6513CE987E18}"/>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Tree>
    <p:extLst>
      <p:ext uri="{BB962C8B-B14F-4D97-AF65-F5344CB8AC3E}">
        <p14:creationId xmlns:p14="http://schemas.microsoft.com/office/powerpoint/2010/main" xmlns="" val="54469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6168C-EB51-C35F-EEAC-E27E1907DB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C2DAF5AF-3EAC-5FFA-EBB4-03BCB7CFAD26}"/>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xmlns="" id="{D17F6597-5890-C7F9-85C6-19CC67ED5F12}"/>
              </a:ext>
            </a:extLst>
          </p:cNvPr>
          <p:cNvSpPr>
            <a:spLocks noGrp="1"/>
          </p:cNvSpPr>
          <p:nvPr>
            <p:ph type="sldNum" sz="quarter" idx="4"/>
          </p:nvPr>
        </p:nvSpPr>
        <p:spPr/>
        <p:txBody>
          <a:bodyPr/>
          <a:lstStyle/>
          <a:p>
            <a:fld id="{8406839F-D7A4-4E5D-B93D-768AD4D1DB36}" type="slidenum">
              <a:rPr lang="en-ZA" smtClean="0"/>
              <a:pPr/>
              <a:t>20</a:t>
            </a:fld>
            <a:endParaRPr lang="en-ZA" dirty="0"/>
          </a:p>
        </p:txBody>
      </p:sp>
      <p:sp>
        <p:nvSpPr>
          <p:cNvPr id="6" name="Text Placeholder 5">
            <a:extLst>
              <a:ext uri="{FF2B5EF4-FFF2-40B4-BE49-F238E27FC236}">
                <a16:creationId xmlns:a16="http://schemas.microsoft.com/office/drawing/2014/main" xmlns="" id="{4580EB70-5F5E-F849-962C-4BE94642F78B}"/>
              </a:ext>
            </a:extLst>
          </p:cNvPr>
          <p:cNvSpPr>
            <a:spLocks noGrp="1"/>
          </p:cNvSpPr>
          <p:nvPr>
            <p:ph type="body" sz="quarter" idx="10"/>
          </p:nvPr>
        </p:nvSpPr>
        <p:spPr/>
        <p:txBody>
          <a:bodyPr/>
          <a:lstStyle/>
          <a:p>
            <a:endParaRPr lang="en-US"/>
          </a:p>
        </p:txBody>
      </p:sp>
      <p:pic>
        <p:nvPicPr>
          <p:cNvPr id="8" name="Picture 7" descr="Hotel bell">
            <a:extLst>
              <a:ext uri="{FF2B5EF4-FFF2-40B4-BE49-F238E27FC236}">
                <a16:creationId xmlns:a16="http://schemas.microsoft.com/office/drawing/2014/main" xmlns="" id="{97F1B7D5-7D77-5CEC-C5C4-954417114C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9E8C64AB-7B2A-781A-7CA6-A77FB2AC293C}"/>
              </a:ext>
            </a:extLst>
          </p:cNvPr>
          <p:cNvSpPr txBox="1"/>
          <p:nvPr/>
        </p:nvSpPr>
        <p:spPr>
          <a:xfrm>
            <a:off x="203061" y="4553366"/>
            <a:ext cx="5688632" cy="2123658"/>
          </a:xfrm>
          <a:prstGeom prst="rect">
            <a:avLst/>
          </a:prstGeom>
          <a:noFill/>
        </p:spPr>
        <p:txBody>
          <a:bodyPr wrap="square" rtlCol="0">
            <a:spAutoFit/>
          </a:bodyPr>
          <a:lstStyle/>
          <a:p>
            <a:r>
              <a:rPr lang="en-US" sz="6600" dirty="0"/>
              <a:t>Workforce Readiness</a:t>
            </a:r>
          </a:p>
        </p:txBody>
      </p:sp>
    </p:spTree>
    <p:extLst>
      <p:ext uri="{BB962C8B-B14F-4D97-AF65-F5344CB8AC3E}">
        <p14:creationId xmlns:p14="http://schemas.microsoft.com/office/powerpoint/2010/main" xmlns="" val="286415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Skills challenges  </a:t>
            </a:r>
          </a:p>
        </p:txBody>
      </p:sp>
      <p:sp>
        <p:nvSpPr>
          <p:cNvPr id="4" name="Text Placeholder 3">
            <a:extLst>
              <a:ext uri="{FF2B5EF4-FFF2-40B4-BE49-F238E27FC236}">
                <a16:creationId xmlns:a16="http://schemas.microsoft.com/office/drawing/2014/main" xmlns="" id="{6B57197C-6789-1EA3-DB42-243D081AD537}"/>
              </a:ext>
            </a:extLst>
          </p:cNvPr>
          <p:cNvSpPr>
            <a:spLocks noGrp="1"/>
          </p:cNvSpPr>
          <p:nvPr>
            <p:ph type="body" sz="quarter" idx="10"/>
          </p:nvPr>
        </p:nvSpPr>
        <p:spPr>
          <a:xfrm>
            <a:off x="1488554" y="1360040"/>
            <a:ext cx="10123534" cy="4706026"/>
          </a:xfrm>
        </p:spPr>
        <p:txBody>
          <a:bodyPr>
            <a:normAutofit/>
          </a:bodyPr>
          <a:lstStyle/>
          <a:p>
            <a:r>
              <a:rPr lang="en-US" b="0" dirty="0">
                <a:ea typeface="Calibri" panose="020F0502020204030204" pitchFamily="34" charset="0"/>
                <a:cs typeface="Times New Roman" panose="02020603050405020304" pitchFamily="18" charset="0"/>
              </a:rPr>
              <a:t>COVID-19 has worsened </a:t>
            </a:r>
            <a:r>
              <a:rPr lang="en-US" sz="1800" dirty="0">
                <a:ea typeface="Calibri" panose="020F0502020204030204" pitchFamily="34" charset="0"/>
                <a:cs typeface="Times New Roman" panose="02020603050405020304" pitchFamily="18" charset="0"/>
              </a:rPr>
              <a:t>skills constraints </a:t>
            </a:r>
            <a:r>
              <a:rPr lang="en-US" b="0" dirty="0">
                <a:ea typeface="Calibri" panose="020F0502020204030204" pitchFamily="34" charset="0"/>
                <a:cs typeface="Times New Roman" panose="02020603050405020304" pitchFamily="18" charset="0"/>
              </a:rPr>
              <a:t>in some sub-industries e.g. hospitality and events. This is as a result of the fact that some workers now regard these industries as risky. There are also longstanding perceptions regarding poor pay and long and inconvenient working hours.  </a:t>
            </a:r>
          </a:p>
          <a:p>
            <a:endParaRPr lang="en-US" b="0" dirty="0">
              <a:ea typeface="Calibri" panose="020F0502020204030204" pitchFamily="34" charset="0"/>
              <a:cs typeface="Times New Roman" panose="02020603050405020304" pitchFamily="18" charset="0"/>
            </a:endParaRPr>
          </a:p>
          <a:p>
            <a:r>
              <a:rPr lang="en-US" b="0" dirty="0">
                <a:ea typeface="Calibri" panose="020F0502020204030204" pitchFamily="34" charset="0"/>
                <a:cs typeface="Times New Roman" panose="02020603050405020304" pitchFamily="18" charset="0"/>
              </a:rPr>
              <a:t>Skills constraints cover a range of </a:t>
            </a:r>
            <a:r>
              <a:rPr lang="en-US" dirty="0">
                <a:ea typeface="Calibri" panose="020F0502020204030204" pitchFamily="34" charset="0"/>
                <a:cs typeface="Times New Roman" panose="02020603050405020304" pitchFamily="18" charset="0"/>
              </a:rPr>
              <a:t>‘</a:t>
            </a:r>
            <a:r>
              <a:rPr lang="en-US" sz="1800" dirty="0">
                <a:ea typeface="Calibri" panose="020F0502020204030204" pitchFamily="34" charset="0"/>
                <a:cs typeface="Times New Roman" panose="02020603050405020304" pitchFamily="18" charset="0"/>
              </a:rPr>
              <a:t>hard’ and ‘soft’ skills</a:t>
            </a:r>
            <a:r>
              <a:rPr lang="en-US" b="0" dirty="0">
                <a:ea typeface="Calibri" panose="020F0502020204030204" pitchFamily="34" charset="0"/>
                <a:cs typeface="Times New Roman" panose="02020603050405020304" pitchFamily="18" charset="0"/>
              </a:rPr>
              <a:t>. </a:t>
            </a:r>
          </a:p>
          <a:p>
            <a:endParaRPr lang="en-US" b="0" dirty="0">
              <a:ea typeface="Calibri" panose="020F0502020204030204" pitchFamily="34" charset="0"/>
              <a:cs typeface="Times New Roman" panose="02020603050405020304" pitchFamily="18" charset="0"/>
            </a:endParaRPr>
          </a:p>
          <a:p>
            <a:endParaRPr lang="en-US" b="0" dirty="0">
              <a:ea typeface="Calibri" panose="020F0502020204030204" pitchFamily="34" charset="0"/>
              <a:cs typeface="Times New Roman" panose="02020603050405020304" pitchFamily="18" charset="0"/>
            </a:endParaRPr>
          </a:p>
          <a:p>
            <a:r>
              <a:rPr lang="en-US" sz="1800" dirty="0">
                <a:ea typeface="Calibri" panose="020F0502020204030204" pitchFamily="34" charset="0"/>
                <a:cs typeface="Times New Roman" panose="02020603050405020304" pitchFamily="18" charset="0"/>
              </a:rPr>
              <a:t>Digital disruption </a:t>
            </a:r>
            <a:r>
              <a:rPr lang="en-US" b="0" dirty="0">
                <a:ea typeface="Calibri" panose="020F0502020204030204" pitchFamily="34" charset="0"/>
                <a:cs typeface="Times New Roman" panose="02020603050405020304" pitchFamily="18" charset="0"/>
              </a:rPr>
              <a:t>has added to the skills needs given that the tourism and travel industries have been early adopters of tech. COVID-19 accelerated this trend.  </a:t>
            </a:r>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p:txBody>
          <a:bodyPr/>
          <a:lstStyle/>
          <a:p>
            <a:fld id="{8406839F-D7A4-4E5D-B93D-768AD4D1DB36}" type="slidenum">
              <a:rPr lang="en-ZA" smtClean="0">
                <a:solidFill>
                  <a:srgbClr val="003399"/>
                </a:solidFill>
              </a:rPr>
              <a:pPr/>
              <a:t>21</a:t>
            </a:fld>
            <a:endParaRPr lang="en-ZA" dirty="0">
              <a:solidFill>
                <a:srgbClr val="003399"/>
              </a:solidFill>
            </a:endParaRPr>
          </a:p>
        </p:txBody>
      </p:sp>
      <p:pic>
        <p:nvPicPr>
          <p:cNvPr id="6" name="Graphic 5" descr="Badge 1 with solid fill">
            <a:extLst>
              <a:ext uri="{FF2B5EF4-FFF2-40B4-BE49-F238E27FC236}">
                <a16:creationId xmlns:a16="http://schemas.microsoft.com/office/drawing/2014/main" xmlns="" id="{7863EF29-C8CA-69A1-7DE4-E18F460143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79912" y="1290372"/>
            <a:ext cx="822590" cy="822590"/>
          </a:xfrm>
          <a:prstGeom prst="rect">
            <a:avLst/>
          </a:prstGeom>
        </p:spPr>
      </p:pic>
      <p:pic>
        <p:nvPicPr>
          <p:cNvPr id="8" name="Graphic 7" descr="Badge with solid fill">
            <a:extLst>
              <a:ext uri="{FF2B5EF4-FFF2-40B4-BE49-F238E27FC236}">
                <a16:creationId xmlns:a16="http://schemas.microsoft.com/office/drawing/2014/main" xmlns="" id="{93A838BE-9D79-74AF-F3DA-B2A67A158FE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79912" y="2194707"/>
            <a:ext cx="822590" cy="822590"/>
          </a:xfrm>
          <a:prstGeom prst="rect">
            <a:avLst/>
          </a:prstGeom>
        </p:spPr>
      </p:pic>
      <p:pic>
        <p:nvPicPr>
          <p:cNvPr id="10" name="Graphic 9" descr="Badge 3 with solid fill">
            <a:extLst>
              <a:ext uri="{FF2B5EF4-FFF2-40B4-BE49-F238E27FC236}">
                <a16:creationId xmlns:a16="http://schemas.microsoft.com/office/drawing/2014/main" xmlns="" id="{04A40114-C26D-F0C5-FC89-7F7E91398AF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579912" y="3301758"/>
            <a:ext cx="822590" cy="822590"/>
          </a:xfrm>
          <a:prstGeom prst="rect">
            <a:avLst/>
          </a:prstGeom>
        </p:spPr>
      </p:pic>
    </p:spTree>
    <p:extLst>
      <p:ext uri="{BB962C8B-B14F-4D97-AF65-F5344CB8AC3E}">
        <p14:creationId xmlns:p14="http://schemas.microsoft.com/office/powerpoint/2010/main" xmlns="" val="256485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619F0-0951-C1BF-7AAB-919007C3265B}"/>
              </a:ext>
            </a:extLst>
          </p:cNvPr>
          <p:cNvSpPr>
            <a:spLocks noGrp="1"/>
          </p:cNvSpPr>
          <p:nvPr>
            <p:ph type="title"/>
          </p:nvPr>
        </p:nvSpPr>
        <p:spPr>
          <a:xfrm>
            <a:off x="393701" y="180976"/>
            <a:ext cx="11462940" cy="559256"/>
          </a:xfrm>
        </p:spPr>
        <p:txBody>
          <a:bodyPr wrap="none" anchor="ctr">
            <a:normAutofit/>
          </a:bodyPr>
          <a:lstStyle/>
          <a:p>
            <a:r>
              <a:rPr lang="en-US" dirty="0"/>
              <a:t>Tourism Skills Update</a:t>
            </a:r>
          </a:p>
        </p:txBody>
      </p:sp>
      <p:sp>
        <p:nvSpPr>
          <p:cNvPr id="3" name="Slide Number Placeholder 2">
            <a:extLst>
              <a:ext uri="{FF2B5EF4-FFF2-40B4-BE49-F238E27FC236}">
                <a16:creationId xmlns:a16="http://schemas.microsoft.com/office/drawing/2014/main" xmlns="" id="{26301ECE-D52E-7696-EB23-CAE1365ECC17}"/>
              </a:ext>
            </a:extLst>
          </p:cNvPr>
          <p:cNvSpPr>
            <a:spLocks noGrp="1"/>
          </p:cNvSpPr>
          <p:nvPr>
            <p:ph type="sldNum" sz="quarter" idx="4"/>
          </p:nvPr>
        </p:nvSpPr>
        <p:spPr>
          <a:xfrm>
            <a:off x="11170774" y="6342503"/>
            <a:ext cx="685867" cy="230832"/>
          </a:xfrm>
        </p:spPr>
        <p:txBody>
          <a:bodyPr anchor="ctr">
            <a:normAutofit/>
          </a:bodyPr>
          <a:lstStyle/>
          <a:p>
            <a:pPr>
              <a:spcAft>
                <a:spcPts val="600"/>
              </a:spcAft>
            </a:pPr>
            <a:fld id="{8406839F-D7A4-4E5D-B93D-768AD4D1DB36}" type="slidenum">
              <a:rPr lang="en-ZA" smtClean="0">
                <a:solidFill>
                  <a:srgbClr val="003399"/>
                </a:solidFill>
              </a:rPr>
              <a:pPr>
                <a:spcAft>
                  <a:spcPts val="600"/>
                </a:spcAft>
              </a:pPr>
              <a:t>22</a:t>
            </a:fld>
            <a:endParaRPr lang="en-ZA">
              <a:solidFill>
                <a:srgbClr val="003399"/>
              </a:solidFill>
            </a:endParaRPr>
          </a:p>
        </p:txBody>
      </p:sp>
      <p:pic>
        <p:nvPicPr>
          <p:cNvPr id="6" name="Picture 5" descr="Staff at a restaurant">
            <a:extLst>
              <a:ext uri="{FF2B5EF4-FFF2-40B4-BE49-F238E27FC236}">
                <a16:creationId xmlns:a16="http://schemas.microsoft.com/office/drawing/2014/main" xmlns="" id="{6FEF8A0A-B95C-3619-01CA-54FDB4137E3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6766" r="-2" b="39593"/>
          <a:stretch/>
        </p:blipFill>
        <p:spPr>
          <a:xfrm>
            <a:off x="387051" y="1052049"/>
            <a:ext cx="3723396" cy="1872208"/>
          </a:xfrm>
          <a:prstGeom prst="round2DiagRect">
            <a:avLst/>
          </a:prstGeom>
          <a:noFill/>
        </p:spPr>
      </p:pic>
      <p:pic>
        <p:nvPicPr>
          <p:cNvPr id="2050" name="Picture 2" descr="Winde gives Cape Town International Airport thumbs up for its COVID-19  safety protocols - SABC News - Breaking news, special reports, world,  business, sport coverage of all South African current events. Africa's">
            <a:extLst>
              <a:ext uri="{FF2B5EF4-FFF2-40B4-BE49-F238E27FC236}">
                <a16:creationId xmlns:a16="http://schemas.microsoft.com/office/drawing/2014/main" xmlns="" id="{4BFBAF76-683C-CF44-D003-743DC39EB6B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707" r="-2" b="17639"/>
          <a:stretch/>
        </p:blipFill>
        <p:spPr bwMode="auto">
          <a:xfrm>
            <a:off x="8139895" y="1052049"/>
            <a:ext cx="3563258" cy="1872208"/>
          </a:xfrm>
          <a:prstGeom prst="round2DiagRect">
            <a:avLst/>
          </a:prstGeom>
          <a:solidFill>
            <a:srgbClr val="FFFFFF"/>
          </a:solidFill>
        </p:spPr>
      </p:pic>
      <p:sp>
        <p:nvSpPr>
          <p:cNvPr id="13" name="Text Placeholder 4">
            <a:extLst>
              <a:ext uri="{FF2B5EF4-FFF2-40B4-BE49-F238E27FC236}">
                <a16:creationId xmlns:a16="http://schemas.microsoft.com/office/drawing/2014/main" xmlns="" id="{EEC5E2A4-F162-E773-21A9-7DDD24217E0F}"/>
              </a:ext>
            </a:extLst>
          </p:cNvPr>
          <p:cNvSpPr>
            <a:spLocks noGrp="1"/>
          </p:cNvSpPr>
          <p:nvPr>
            <p:ph type="body" sz="quarter" idx="16"/>
          </p:nvPr>
        </p:nvSpPr>
        <p:spPr>
          <a:xfrm>
            <a:off x="723013" y="3074112"/>
            <a:ext cx="11171727" cy="3187337"/>
          </a:xfrm>
        </p:spPr>
        <p:txBody>
          <a:bodyPr>
            <a:normAutofit lnSpcReduction="10000"/>
          </a:bodyPr>
          <a:lstStyle/>
          <a:p>
            <a:pPr>
              <a:lnSpc>
                <a:spcPct val="90000"/>
              </a:lnSpc>
            </a:pPr>
            <a:r>
              <a:rPr lang="en-US" b="0" dirty="0"/>
              <a:t>The DEDAT Skills Unit has been focusing on skills initiatives that will assist youth with training and experiential learning opportunities and ensure work placement readiness. </a:t>
            </a:r>
            <a:r>
              <a:rPr lang="en-US" sz="1800" dirty="0"/>
              <a:t>245</a:t>
            </a:r>
            <a:r>
              <a:rPr lang="en-US" b="0" dirty="0"/>
              <a:t> learners have already been placed including at the </a:t>
            </a:r>
            <a:r>
              <a:rPr lang="en-US" sz="1800" dirty="0"/>
              <a:t>Cape Town International Airport, </a:t>
            </a:r>
            <a:r>
              <a:rPr lang="en-US" b="0" dirty="0"/>
              <a:t>through</a:t>
            </a:r>
            <a:r>
              <a:rPr lang="en-US" sz="1800" dirty="0"/>
              <a:t> CapeNature </a:t>
            </a:r>
            <a:r>
              <a:rPr lang="en-US" b="0" dirty="0"/>
              <a:t>and various members of </a:t>
            </a:r>
            <a:r>
              <a:rPr lang="en-US" sz="1800" dirty="0" err="1"/>
              <a:t>Fedhasa</a:t>
            </a:r>
            <a:r>
              <a:rPr lang="en-US" b="0" dirty="0"/>
              <a:t> in the hotel and restaurant industry. </a:t>
            </a:r>
          </a:p>
          <a:p>
            <a:pPr>
              <a:lnSpc>
                <a:spcPct val="90000"/>
              </a:lnSpc>
            </a:pPr>
            <a:endParaRPr lang="en-US" b="0" dirty="0"/>
          </a:p>
          <a:p>
            <a:pPr>
              <a:lnSpc>
                <a:spcPct val="90000"/>
              </a:lnSpc>
            </a:pPr>
            <a:r>
              <a:rPr lang="en-US" b="0" dirty="0"/>
              <a:t>There will also be a focus on soft skills  and other competencies such as problem-solving, adaptability and professionalism to assist the youth with workplace readiness.</a:t>
            </a:r>
          </a:p>
          <a:p>
            <a:pPr>
              <a:lnSpc>
                <a:spcPct val="90000"/>
              </a:lnSpc>
            </a:pPr>
            <a:endParaRPr lang="en-US" b="0" dirty="0"/>
          </a:p>
          <a:p>
            <a:pPr>
              <a:lnSpc>
                <a:spcPct val="90000"/>
              </a:lnSpc>
            </a:pPr>
            <a:r>
              <a:rPr lang="en-US" b="0" dirty="0"/>
              <a:t>A focus on improving communication and awareness between industry and academia on the opportunities for work placements.</a:t>
            </a:r>
          </a:p>
          <a:p>
            <a:pPr>
              <a:lnSpc>
                <a:spcPct val="90000"/>
              </a:lnSpc>
            </a:pPr>
            <a:endParaRPr lang="en-US" b="0" dirty="0"/>
          </a:p>
          <a:p>
            <a:pPr>
              <a:lnSpc>
                <a:spcPct val="90000"/>
              </a:lnSpc>
            </a:pPr>
            <a:r>
              <a:rPr lang="en-US" b="0" dirty="0"/>
              <a:t>Inputs from industry will be key to determine the type of skills &amp; preferred training modalities to better respond to industry needs and a skills survey is being conducted.</a:t>
            </a:r>
          </a:p>
          <a:p>
            <a:pPr>
              <a:lnSpc>
                <a:spcPct val="90000"/>
              </a:lnSpc>
            </a:pPr>
            <a:endParaRPr lang="en-US" b="0" dirty="0"/>
          </a:p>
          <a:p>
            <a:pPr>
              <a:lnSpc>
                <a:spcPct val="90000"/>
              </a:lnSpc>
            </a:pPr>
            <a:r>
              <a:rPr lang="en-US" b="0" dirty="0"/>
              <a:t>In </a:t>
            </a:r>
            <a:r>
              <a:rPr lang="en-US" sz="1800" dirty="0"/>
              <a:t>partnership with SA Tourism</a:t>
            </a:r>
            <a:r>
              <a:rPr lang="en-US" b="0" dirty="0"/>
              <a:t>, workshops on customer care will be conducted in November for frontline staff at key tourism facilities.  </a:t>
            </a:r>
          </a:p>
          <a:p>
            <a:pPr>
              <a:lnSpc>
                <a:spcPct val="90000"/>
              </a:lnSpc>
            </a:pPr>
            <a:endParaRPr lang="en-US" dirty="0"/>
          </a:p>
        </p:txBody>
      </p:sp>
      <p:pic>
        <p:nvPicPr>
          <p:cNvPr id="2052" name="Picture 4" descr="HOME - FEDHASA">
            <a:extLst>
              <a:ext uri="{FF2B5EF4-FFF2-40B4-BE49-F238E27FC236}">
                <a16:creationId xmlns:a16="http://schemas.microsoft.com/office/drawing/2014/main" xmlns="" id="{89DE1C53-E981-8CF3-F700-8E1BDEF6783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8891" y="1052049"/>
            <a:ext cx="3563257" cy="1872208"/>
          </a:xfrm>
          <a:prstGeom prst="round2Diag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4" name="Graphic 3" descr="Badge 1 with solid fill">
            <a:extLst>
              <a:ext uri="{FF2B5EF4-FFF2-40B4-BE49-F238E27FC236}">
                <a16:creationId xmlns:a16="http://schemas.microsoft.com/office/drawing/2014/main" xmlns="" id="{C245CD7A-11B8-B939-C320-9EF0CE214622}"/>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77601" y="3074112"/>
            <a:ext cx="632200" cy="632200"/>
          </a:xfrm>
          <a:prstGeom prst="rect">
            <a:avLst/>
          </a:prstGeom>
        </p:spPr>
      </p:pic>
      <p:pic>
        <p:nvPicPr>
          <p:cNvPr id="5" name="Graphic 4" descr="Badge with solid fill">
            <a:extLst>
              <a:ext uri="{FF2B5EF4-FFF2-40B4-BE49-F238E27FC236}">
                <a16:creationId xmlns:a16="http://schemas.microsoft.com/office/drawing/2014/main" xmlns="" id="{7C55DAC7-BFBD-C6D9-21E7-A4E36D509075}"/>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77601" y="3787366"/>
            <a:ext cx="632200" cy="632200"/>
          </a:xfrm>
          <a:prstGeom prst="rect">
            <a:avLst/>
          </a:prstGeom>
        </p:spPr>
      </p:pic>
      <p:pic>
        <p:nvPicPr>
          <p:cNvPr id="7" name="Graphic 6" descr="Badge 3 with solid fill">
            <a:extLst>
              <a:ext uri="{FF2B5EF4-FFF2-40B4-BE49-F238E27FC236}">
                <a16:creationId xmlns:a16="http://schemas.microsoft.com/office/drawing/2014/main" xmlns="" id="{1D628D59-670E-21CE-39AA-3A15FBFCDE87}"/>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7601" y="4418263"/>
            <a:ext cx="632200" cy="632200"/>
          </a:xfrm>
          <a:prstGeom prst="rect">
            <a:avLst/>
          </a:prstGeom>
        </p:spPr>
      </p:pic>
      <p:pic>
        <p:nvPicPr>
          <p:cNvPr id="8" name="Graphic 7" descr="Badge 4 with solid fill">
            <a:extLst>
              <a:ext uri="{FF2B5EF4-FFF2-40B4-BE49-F238E27FC236}">
                <a16:creationId xmlns:a16="http://schemas.microsoft.com/office/drawing/2014/main" xmlns="" id="{440F3A25-8C3E-9FC1-FEB2-394CC5183AEE}"/>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90813" y="5040929"/>
            <a:ext cx="632200" cy="632200"/>
          </a:xfrm>
          <a:prstGeom prst="rect">
            <a:avLst/>
          </a:prstGeom>
        </p:spPr>
      </p:pic>
      <p:pic>
        <p:nvPicPr>
          <p:cNvPr id="11" name="Graphic 10" descr="Badge 5 with solid fill">
            <a:extLst>
              <a:ext uri="{FF2B5EF4-FFF2-40B4-BE49-F238E27FC236}">
                <a16:creationId xmlns:a16="http://schemas.microsoft.com/office/drawing/2014/main" xmlns="" id="{4EBE0D04-11F2-F427-FEBF-873A7C3043AD}"/>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67837" y="5664350"/>
            <a:ext cx="678153" cy="678153"/>
          </a:xfrm>
          <a:prstGeom prst="rect">
            <a:avLst/>
          </a:prstGeom>
        </p:spPr>
      </p:pic>
    </p:spTree>
    <p:extLst>
      <p:ext uri="{BB962C8B-B14F-4D97-AF65-F5344CB8AC3E}">
        <p14:creationId xmlns:p14="http://schemas.microsoft.com/office/powerpoint/2010/main" xmlns="" val="400429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5646F-2FF7-B101-EB0D-AAFF8388BC7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xmlns="" id="{66815B3F-95A5-E28B-DEA6-FAA4E889E181}"/>
              </a:ext>
            </a:extLst>
          </p:cNvPr>
          <p:cNvSpPr>
            <a:spLocks noGrp="1"/>
          </p:cNvSpPr>
          <p:nvPr>
            <p:ph type="sldNum" sz="quarter" idx="4"/>
          </p:nvPr>
        </p:nvSpPr>
        <p:spPr/>
        <p:txBody>
          <a:bodyPr/>
          <a:lstStyle/>
          <a:p>
            <a:fld id="{8406839F-D7A4-4E5D-B93D-768AD4D1DB36}" type="slidenum">
              <a:rPr lang="en-ZA" smtClean="0"/>
              <a:pPr/>
              <a:t>23</a:t>
            </a:fld>
            <a:endParaRPr lang="en-ZA" dirty="0"/>
          </a:p>
        </p:txBody>
      </p:sp>
      <p:pic>
        <p:nvPicPr>
          <p:cNvPr id="13" name="Picture 12" descr="A lighthouse on a hill&#10;&#10;Description automatically generated with low confidence">
            <a:extLst>
              <a:ext uri="{FF2B5EF4-FFF2-40B4-BE49-F238E27FC236}">
                <a16:creationId xmlns:a16="http://schemas.microsoft.com/office/drawing/2014/main" xmlns="" id="{E1BC8731-A164-6E38-766E-79A9EA1B89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4A17F88-1B7B-9FC6-AC73-3DE35BB94F74}"/>
              </a:ext>
            </a:extLst>
          </p:cNvPr>
          <p:cNvSpPr txBox="1"/>
          <p:nvPr/>
        </p:nvSpPr>
        <p:spPr>
          <a:xfrm>
            <a:off x="203061" y="4553366"/>
            <a:ext cx="7425648" cy="2123658"/>
          </a:xfrm>
          <a:prstGeom prst="rect">
            <a:avLst/>
          </a:prstGeom>
          <a:noFill/>
        </p:spPr>
        <p:txBody>
          <a:bodyPr wrap="square" rtlCol="0">
            <a:spAutoFit/>
          </a:bodyPr>
          <a:lstStyle/>
          <a:p>
            <a:r>
              <a:rPr lang="en-US" sz="6600" dirty="0">
                <a:solidFill>
                  <a:schemeClr val="bg1"/>
                </a:solidFill>
              </a:rPr>
              <a:t>Activations and communications</a:t>
            </a:r>
          </a:p>
        </p:txBody>
      </p:sp>
    </p:spTree>
    <p:extLst>
      <p:ext uri="{BB962C8B-B14F-4D97-AF65-F5344CB8AC3E}">
        <p14:creationId xmlns:p14="http://schemas.microsoft.com/office/powerpoint/2010/main" xmlns="" val="308055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2DE64-7D6B-0D14-EB1B-D76EACB496AE}"/>
              </a:ext>
            </a:extLst>
          </p:cNvPr>
          <p:cNvSpPr>
            <a:spLocks noGrp="1"/>
          </p:cNvSpPr>
          <p:nvPr>
            <p:ph type="title"/>
          </p:nvPr>
        </p:nvSpPr>
        <p:spPr/>
        <p:txBody>
          <a:bodyPr/>
          <a:lstStyle/>
          <a:p>
            <a:r>
              <a:rPr lang="en-US" dirty="0"/>
              <a:t>Activations &amp; communications for summer season</a:t>
            </a:r>
          </a:p>
        </p:txBody>
      </p:sp>
      <p:sp>
        <p:nvSpPr>
          <p:cNvPr id="5" name="Text Placeholder 4">
            <a:extLst>
              <a:ext uri="{FF2B5EF4-FFF2-40B4-BE49-F238E27FC236}">
                <a16:creationId xmlns:a16="http://schemas.microsoft.com/office/drawing/2014/main" xmlns="" id="{95F3904B-1662-ED23-648D-BF0E71675659}"/>
              </a:ext>
            </a:extLst>
          </p:cNvPr>
          <p:cNvSpPr>
            <a:spLocks noGrp="1"/>
          </p:cNvSpPr>
          <p:nvPr>
            <p:ph type="body" sz="quarter" idx="15"/>
          </p:nvPr>
        </p:nvSpPr>
        <p:spPr>
          <a:xfrm>
            <a:off x="871870" y="1303534"/>
            <a:ext cx="10984770" cy="4680048"/>
          </a:xfrm>
        </p:spPr>
        <p:txBody>
          <a:bodyPr>
            <a:normAutofit/>
          </a:bodyPr>
          <a:lstStyle/>
          <a:p>
            <a:r>
              <a:rPr lang="en-US" sz="1600" b="0" dirty="0">
                <a:latin typeface="+mn-lt"/>
              </a:rPr>
              <a:t>A consolidated </a:t>
            </a:r>
            <a:r>
              <a:rPr lang="en-US" sz="1800" dirty="0">
                <a:latin typeface="+mn-lt"/>
              </a:rPr>
              <a:t>schedule of district summer season activations </a:t>
            </a:r>
            <a:r>
              <a:rPr lang="en-US" sz="1600" b="0" dirty="0">
                <a:latin typeface="+mn-lt"/>
              </a:rPr>
              <a:t>will be finalized in November and support will be provided to districts in terms of the distribution of visitor safety information. White label safety collateral will also be shared with the industry. </a:t>
            </a:r>
          </a:p>
          <a:p>
            <a:endParaRPr lang="en-US" sz="1600" b="0" dirty="0">
              <a:latin typeface="+mn-lt"/>
            </a:endParaRPr>
          </a:p>
          <a:p>
            <a:r>
              <a:rPr lang="en-US" sz="1600" b="0" dirty="0">
                <a:latin typeface="+mn-lt"/>
              </a:rPr>
              <a:t>In addition, </a:t>
            </a:r>
            <a:r>
              <a:rPr lang="en-US" sz="1800" dirty="0">
                <a:latin typeface="+mn-lt"/>
              </a:rPr>
              <a:t>WCG social media </a:t>
            </a:r>
            <a:r>
              <a:rPr lang="en-US" sz="1600" b="0" dirty="0">
                <a:latin typeface="+mn-lt"/>
              </a:rPr>
              <a:t>will be used to encourage domestic markets to explore the province while communicating safety tips. </a:t>
            </a:r>
          </a:p>
          <a:p>
            <a:endParaRPr lang="en-US" sz="1600" dirty="0"/>
          </a:p>
        </p:txBody>
      </p:sp>
      <p:sp>
        <p:nvSpPr>
          <p:cNvPr id="4" name="Slide Number Placeholder 3">
            <a:extLst>
              <a:ext uri="{FF2B5EF4-FFF2-40B4-BE49-F238E27FC236}">
                <a16:creationId xmlns:a16="http://schemas.microsoft.com/office/drawing/2014/main" xmlns="" id="{366EDADA-D363-460B-C50F-1B48943D0D32}"/>
              </a:ext>
            </a:extLst>
          </p:cNvPr>
          <p:cNvSpPr>
            <a:spLocks noGrp="1"/>
          </p:cNvSpPr>
          <p:nvPr>
            <p:ph type="sldNum" sz="quarter" idx="4"/>
          </p:nvPr>
        </p:nvSpPr>
        <p:spPr/>
        <p:txBody>
          <a:bodyPr/>
          <a:lstStyle/>
          <a:p>
            <a:fld id="{8406839F-D7A4-4E5D-B93D-768AD4D1DB36}" type="slidenum">
              <a:rPr lang="en-ZA" smtClean="0">
                <a:solidFill>
                  <a:srgbClr val="003399"/>
                </a:solidFill>
              </a:rPr>
              <a:pPr/>
              <a:t>24</a:t>
            </a:fld>
            <a:endParaRPr lang="en-ZA" dirty="0">
              <a:solidFill>
                <a:srgbClr val="003399"/>
              </a:solidFill>
            </a:endParaRPr>
          </a:p>
        </p:txBody>
      </p:sp>
      <p:pic>
        <p:nvPicPr>
          <p:cNvPr id="1028" name="Picture 4">
            <a:extLst>
              <a:ext uri="{FF2B5EF4-FFF2-40B4-BE49-F238E27FC236}">
                <a16:creationId xmlns:a16="http://schemas.microsoft.com/office/drawing/2014/main" xmlns="" id="{C8B3FD0D-74BE-E36D-03B4-826646DE408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827" t="11890" r="9635" b="12308"/>
          <a:stretch/>
        </p:blipFill>
        <p:spPr bwMode="auto">
          <a:xfrm>
            <a:off x="790836" y="3086884"/>
            <a:ext cx="5657069" cy="294454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45B1E876-E2EA-B040-1EB3-3D97E84FD20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263" t="15166" r="10763" b="16609"/>
          <a:stretch/>
        </p:blipFill>
        <p:spPr bwMode="auto">
          <a:xfrm>
            <a:off x="6096000" y="3955312"/>
            <a:ext cx="5224130" cy="256068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Graphic 2" descr="Badge 1 with solid fill">
            <a:extLst>
              <a:ext uri="{FF2B5EF4-FFF2-40B4-BE49-F238E27FC236}">
                <a16:creationId xmlns:a16="http://schemas.microsoft.com/office/drawing/2014/main" xmlns="" id="{A7180425-421B-F090-E2CD-32974F9E3800}"/>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58636" y="1303534"/>
            <a:ext cx="632200" cy="632200"/>
          </a:xfrm>
          <a:prstGeom prst="rect">
            <a:avLst/>
          </a:prstGeom>
        </p:spPr>
      </p:pic>
      <p:pic>
        <p:nvPicPr>
          <p:cNvPr id="6" name="Graphic 5" descr="Badge with solid fill">
            <a:extLst>
              <a:ext uri="{FF2B5EF4-FFF2-40B4-BE49-F238E27FC236}">
                <a16:creationId xmlns:a16="http://schemas.microsoft.com/office/drawing/2014/main" xmlns="" id="{53EA7A44-439F-9161-5121-04E619D89659}"/>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58636" y="2182936"/>
            <a:ext cx="632200" cy="632200"/>
          </a:xfrm>
          <a:prstGeom prst="rect">
            <a:avLst/>
          </a:prstGeom>
        </p:spPr>
      </p:pic>
    </p:spTree>
    <p:extLst>
      <p:ext uri="{BB962C8B-B14F-4D97-AF65-F5344CB8AC3E}">
        <p14:creationId xmlns:p14="http://schemas.microsoft.com/office/powerpoint/2010/main" xmlns="" val="59352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739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3</a:t>
            </a:fld>
            <a:endParaRPr lang="en-ZA" dirty="0"/>
          </a:p>
        </p:txBody>
      </p:sp>
      <p:sp>
        <p:nvSpPr>
          <p:cNvPr id="9" name="TextBox 8">
            <a:extLst>
              <a:ext uri="{FF2B5EF4-FFF2-40B4-BE49-F238E27FC236}">
                <a16:creationId xmlns:a16="http://schemas.microsoft.com/office/drawing/2014/main" xmlns="" id="{FCBE84EC-7CEF-8005-AE67-2D94697907EA}"/>
              </a:ext>
            </a:extLst>
          </p:cNvPr>
          <p:cNvSpPr txBox="1"/>
          <p:nvPr/>
        </p:nvSpPr>
        <p:spPr>
          <a:xfrm>
            <a:off x="3351990" y="908721"/>
            <a:ext cx="6550091" cy="461665"/>
          </a:xfrm>
          <a:prstGeom prst="rect">
            <a:avLst/>
          </a:prstGeom>
          <a:noFill/>
        </p:spPr>
        <p:txBody>
          <a:bodyPr wrap="square" rtlCol="0">
            <a:spAutoFit/>
          </a:bodyPr>
          <a:lstStyle/>
          <a:p>
            <a:r>
              <a:rPr lang="en-US" sz="2400" b="1" dirty="0">
                <a:solidFill>
                  <a:schemeClr val="bg1"/>
                </a:solidFill>
              </a:rPr>
              <a:t>Projections for the upcoming season</a:t>
            </a:r>
          </a:p>
        </p:txBody>
      </p:sp>
      <p:pic>
        <p:nvPicPr>
          <p:cNvPr id="13" name="Picture 12" descr="Money and passport">
            <a:extLst>
              <a:ext uri="{FF2B5EF4-FFF2-40B4-BE49-F238E27FC236}">
                <a16:creationId xmlns:a16="http://schemas.microsoft.com/office/drawing/2014/main" xmlns="" id="{A37B6694-4025-E3C6-83CD-9C76D2368DF3}"/>
              </a:ext>
            </a:extLst>
          </p:cNvPr>
          <p:cNvPicPr>
            <a:picLocks noChangeAspect="1"/>
          </p:cNvPicPr>
          <p:nvPr/>
        </p:nvPicPr>
        <p:blipFill>
          <a:blip r:embed="rId2" cstate="print">
            <a:alphaModFix amt="7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xmlns="" id="{5445E7BF-DF9D-4AAA-816B-F6D5D57D0B3E}"/>
              </a:ext>
            </a:extLst>
          </p:cNvPr>
          <p:cNvSpPr txBox="1"/>
          <p:nvPr/>
        </p:nvSpPr>
        <p:spPr>
          <a:xfrm>
            <a:off x="2300787" y="2002973"/>
            <a:ext cx="9555853" cy="3139321"/>
          </a:xfrm>
          <a:prstGeom prst="rect">
            <a:avLst/>
          </a:prstGeom>
          <a:noFill/>
        </p:spPr>
        <p:txBody>
          <a:bodyPr wrap="square" rtlCol="0">
            <a:spAutoFit/>
          </a:bodyPr>
          <a:lstStyle/>
          <a:p>
            <a:r>
              <a:rPr lang="en-US" sz="6600" dirty="0"/>
              <a:t>Projections for the upcoming tourism summer season…</a:t>
            </a:r>
          </a:p>
        </p:txBody>
      </p:sp>
    </p:spTree>
    <p:extLst>
      <p:ext uri="{BB962C8B-B14F-4D97-AF65-F5344CB8AC3E}">
        <p14:creationId xmlns:p14="http://schemas.microsoft.com/office/powerpoint/2010/main" xmlns="" val="171222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245CA-1711-EB84-6EA0-D81358F67D77}"/>
              </a:ext>
            </a:extLst>
          </p:cNvPr>
          <p:cNvSpPr>
            <a:spLocks noGrp="1"/>
          </p:cNvSpPr>
          <p:nvPr>
            <p:ph type="title"/>
          </p:nvPr>
        </p:nvSpPr>
        <p:spPr/>
        <p:txBody>
          <a:bodyPr/>
          <a:lstStyle/>
          <a:p>
            <a:r>
              <a:rPr lang="en-US" dirty="0"/>
              <a:t>Forward bookings to South Africa</a:t>
            </a:r>
          </a:p>
        </p:txBody>
      </p:sp>
      <p:sp>
        <p:nvSpPr>
          <p:cNvPr id="4" name="Text Placeholder 3">
            <a:extLst>
              <a:ext uri="{FF2B5EF4-FFF2-40B4-BE49-F238E27FC236}">
                <a16:creationId xmlns:a16="http://schemas.microsoft.com/office/drawing/2014/main" xmlns="" id="{6B57197C-6789-1EA3-DB42-243D081AD537}"/>
              </a:ext>
            </a:extLst>
          </p:cNvPr>
          <p:cNvSpPr>
            <a:spLocks noGrp="1"/>
          </p:cNvSpPr>
          <p:nvPr>
            <p:ph type="body" sz="quarter" idx="10"/>
          </p:nvPr>
        </p:nvSpPr>
        <p:spPr>
          <a:xfrm>
            <a:off x="393701" y="1360040"/>
            <a:ext cx="11462940" cy="4706026"/>
          </a:xfrm>
        </p:spPr>
        <p:txBody>
          <a:bodyPr/>
          <a:lstStyle/>
          <a:p>
            <a:r>
              <a:rPr lang="en-US" sz="1800" b="0" dirty="0"/>
              <a:t>	Bookings for the rest of the year are well ahead of 2021 levels, almost </a:t>
            </a:r>
            <a:r>
              <a:rPr lang="en-US" sz="3200" dirty="0"/>
              <a:t>3x</a:t>
            </a:r>
            <a:r>
              <a:rPr lang="en-US" sz="2000" b="0" dirty="0"/>
              <a:t> </a:t>
            </a:r>
            <a:r>
              <a:rPr lang="en-US" sz="1800" b="0" dirty="0"/>
              <a:t>greater. </a:t>
            </a:r>
          </a:p>
          <a:p>
            <a:pPr marL="457200" indent="-457200">
              <a:buFont typeface="+mj-lt"/>
              <a:buAutoNum type="arabicPeriod"/>
            </a:pPr>
            <a:endParaRPr lang="en-US" sz="1800" b="0" dirty="0"/>
          </a:p>
          <a:p>
            <a:pPr marL="457200" indent="-457200">
              <a:buFont typeface="+mj-lt"/>
              <a:buAutoNum type="arabicPeriod"/>
            </a:pPr>
            <a:endParaRPr lang="en-US" sz="1800" b="0" dirty="0"/>
          </a:p>
          <a:p>
            <a:r>
              <a:rPr lang="en-US" sz="1800" b="0" dirty="0"/>
              <a:t>	Over </a:t>
            </a:r>
            <a:r>
              <a:rPr lang="en-US" sz="3200" dirty="0"/>
              <a:t>75%</a:t>
            </a:r>
            <a:r>
              <a:rPr lang="en-US" sz="1800" b="0" dirty="0"/>
              <a:t> of the bookings are from Northern and Western Europe, and North America.</a:t>
            </a:r>
          </a:p>
          <a:p>
            <a:pPr marL="457200" indent="-457200">
              <a:buFont typeface="+mj-lt"/>
              <a:buAutoNum type="arabicPeriod"/>
            </a:pPr>
            <a:endParaRPr lang="en-US" sz="1800" b="0" dirty="0"/>
          </a:p>
          <a:p>
            <a:endParaRPr lang="en-US" sz="1800" b="0" dirty="0"/>
          </a:p>
          <a:p>
            <a:r>
              <a:rPr lang="en-US" sz="1800" b="0" dirty="0"/>
              <a:t>	</a:t>
            </a:r>
            <a:r>
              <a:rPr lang="en-US" sz="3200" dirty="0"/>
              <a:t>50% </a:t>
            </a:r>
            <a:r>
              <a:rPr lang="en-US" sz="1800" b="0" dirty="0"/>
              <a:t>of all bookings are from the UK, USA, Germany and The Netherlands.</a:t>
            </a:r>
          </a:p>
          <a:p>
            <a:pPr marL="457200" indent="-457200">
              <a:buFont typeface="+mj-lt"/>
              <a:buAutoNum type="arabicPeriod"/>
            </a:pPr>
            <a:endParaRPr lang="en-US" sz="1800" b="0" dirty="0"/>
          </a:p>
          <a:p>
            <a:endParaRPr lang="en-US" sz="1800" b="0" dirty="0"/>
          </a:p>
          <a:p>
            <a:r>
              <a:rPr lang="en-US" sz="1800" b="0" dirty="0"/>
              <a:t>	The </a:t>
            </a:r>
            <a:r>
              <a:rPr lang="en-US" sz="3200" dirty="0"/>
              <a:t>key African markets </a:t>
            </a:r>
            <a:r>
              <a:rPr lang="en-US" sz="1800" b="0" dirty="0"/>
              <a:t>are Kenya, Zimbabwe, Zambia and Malawi.</a:t>
            </a:r>
          </a:p>
          <a:p>
            <a:endParaRPr lang="en-US" dirty="0"/>
          </a:p>
        </p:txBody>
      </p:sp>
      <p:sp>
        <p:nvSpPr>
          <p:cNvPr id="3" name="Slide Number Placeholder 2">
            <a:extLst>
              <a:ext uri="{FF2B5EF4-FFF2-40B4-BE49-F238E27FC236}">
                <a16:creationId xmlns:a16="http://schemas.microsoft.com/office/drawing/2014/main" xmlns="" id="{47D2C658-0F3D-FAFE-8004-7DB86046B4BA}"/>
              </a:ext>
            </a:extLst>
          </p:cNvPr>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pic>
        <p:nvPicPr>
          <p:cNvPr id="6" name="Graphic 5" descr="Badge 1 with solid fill">
            <a:extLst>
              <a:ext uri="{FF2B5EF4-FFF2-40B4-BE49-F238E27FC236}">
                <a16:creationId xmlns:a16="http://schemas.microsoft.com/office/drawing/2014/main" xmlns="" id="{7863EF29-C8CA-69A1-7DE4-E18F460143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35359" y="1331465"/>
            <a:ext cx="914400" cy="914400"/>
          </a:xfrm>
          <a:prstGeom prst="rect">
            <a:avLst/>
          </a:prstGeom>
        </p:spPr>
      </p:pic>
      <p:pic>
        <p:nvPicPr>
          <p:cNvPr id="8" name="Graphic 7" descr="Badge with solid fill">
            <a:extLst>
              <a:ext uri="{FF2B5EF4-FFF2-40B4-BE49-F238E27FC236}">
                <a16:creationId xmlns:a16="http://schemas.microsoft.com/office/drawing/2014/main" xmlns="" id="{93A838BE-9D79-74AF-F3DA-B2A67A158FE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335359" y="2340771"/>
            <a:ext cx="914400" cy="914400"/>
          </a:xfrm>
          <a:prstGeom prst="rect">
            <a:avLst/>
          </a:prstGeom>
        </p:spPr>
      </p:pic>
      <p:pic>
        <p:nvPicPr>
          <p:cNvPr id="10" name="Graphic 9" descr="Badge 3 with solid fill">
            <a:extLst>
              <a:ext uri="{FF2B5EF4-FFF2-40B4-BE49-F238E27FC236}">
                <a16:creationId xmlns:a16="http://schemas.microsoft.com/office/drawing/2014/main" xmlns="" id="{04A40114-C26D-F0C5-FC89-7F7E91398AF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335359" y="3429000"/>
            <a:ext cx="914400" cy="914400"/>
          </a:xfrm>
          <a:prstGeom prst="rect">
            <a:avLst/>
          </a:prstGeom>
        </p:spPr>
      </p:pic>
      <p:pic>
        <p:nvPicPr>
          <p:cNvPr id="12" name="Graphic 11" descr="Badge 4 with solid fill">
            <a:extLst>
              <a:ext uri="{FF2B5EF4-FFF2-40B4-BE49-F238E27FC236}">
                <a16:creationId xmlns:a16="http://schemas.microsoft.com/office/drawing/2014/main" xmlns="" id="{CF86E775-8A5D-A885-9444-9421AB286EB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335359" y="4612135"/>
            <a:ext cx="914400" cy="914400"/>
          </a:xfrm>
          <a:prstGeom prst="rect">
            <a:avLst/>
          </a:prstGeom>
        </p:spPr>
      </p:pic>
    </p:spTree>
    <p:extLst>
      <p:ext uri="{BB962C8B-B14F-4D97-AF65-F5344CB8AC3E}">
        <p14:creationId xmlns:p14="http://schemas.microsoft.com/office/powerpoint/2010/main" xmlns="" val="294203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15025"/>
            <a:ext cx="12192000" cy="942975"/>
            <a:chOff x="0" y="5915025"/>
            <a:chExt cx="12192000" cy="942975"/>
          </a:xfrm>
        </p:grpSpPr>
        <p:sp>
          <p:nvSpPr>
            <p:cNvPr id="3" name="object 3"/>
            <p:cNvSpPr/>
            <p:nvPr/>
          </p:nvSpPr>
          <p:spPr>
            <a:xfrm>
              <a:off x="0" y="5915025"/>
              <a:ext cx="12192000" cy="942975"/>
            </a:xfrm>
            <a:custGeom>
              <a:avLst/>
              <a:gdLst/>
              <a:ahLst/>
              <a:cxnLst/>
              <a:rect l="l" t="t" r="r" b="b"/>
              <a:pathLst>
                <a:path w="12192000" h="942975">
                  <a:moveTo>
                    <a:pt x="12192000" y="0"/>
                  </a:moveTo>
                  <a:lnTo>
                    <a:pt x="0" y="0"/>
                  </a:lnTo>
                  <a:lnTo>
                    <a:pt x="0" y="942973"/>
                  </a:lnTo>
                  <a:lnTo>
                    <a:pt x="12192000" y="942973"/>
                  </a:lnTo>
                  <a:lnTo>
                    <a:pt x="1219200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758652" y="6172416"/>
              <a:ext cx="1008931" cy="477938"/>
            </a:xfrm>
            <a:prstGeom prst="rect">
              <a:avLst/>
            </a:prstGeom>
          </p:spPr>
        </p:pic>
      </p:grpSp>
      <p:sp>
        <p:nvSpPr>
          <p:cNvPr id="5" name="object 5"/>
          <p:cNvSpPr txBox="1">
            <a:spLocks noGrp="1"/>
          </p:cNvSpPr>
          <p:nvPr>
            <p:ph type="title"/>
          </p:nvPr>
        </p:nvSpPr>
        <p:spPr>
          <a:xfrm>
            <a:off x="0" y="179002"/>
            <a:ext cx="11462940" cy="585032"/>
          </a:xfrm>
          <a:prstGeom prst="rect">
            <a:avLst/>
          </a:prstGeom>
        </p:spPr>
        <p:txBody>
          <a:bodyPr vert="horz" wrap="square" lIns="0" tIns="186182" rIns="0" bIns="0" rtlCol="0">
            <a:spAutoFit/>
          </a:bodyPr>
          <a:lstStyle/>
          <a:p>
            <a:pPr marL="382905" marR="5080">
              <a:lnSpc>
                <a:spcPts val="3410"/>
              </a:lnSpc>
              <a:spcBef>
                <a:spcPts val="570"/>
              </a:spcBef>
            </a:pPr>
            <a:r>
              <a:rPr sz="2400" dirty="0">
                <a:solidFill>
                  <a:schemeClr val="tx2"/>
                </a:solidFill>
              </a:rPr>
              <a:t>CPT</a:t>
            </a:r>
            <a:r>
              <a:rPr sz="2400" spc="-40" dirty="0">
                <a:solidFill>
                  <a:schemeClr val="tx2"/>
                </a:solidFill>
              </a:rPr>
              <a:t> </a:t>
            </a:r>
            <a:r>
              <a:rPr lang="en-US" sz="2400" spc="-75" dirty="0">
                <a:solidFill>
                  <a:schemeClr val="tx2"/>
                </a:solidFill>
              </a:rPr>
              <a:t>t</a:t>
            </a:r>
            <a:r>
              <a:rPr sz="2400" spc="-75" dirty="0">
                <a:solidFill>
                  <a:schemeClr val="tx2"/>
                </a:solidFill>
              </a:rPr>
              <a:t>wo-</a:t>
            </a:r>
            <a:r>
              <a:rPr sz="2400" dirty="0">
                <a:solidFill>
                  <a:schemeClr val="tx2"/>
                </a:solidFill>
              </a:rPr>
              <a:t>way</a:t>
            </a:r>
            <a:r>
              <a:rPr sz="2400" spc="-25" dirty="0">
                <a:solidFill>
                  <a:schemeClr val="tx2"/>
                </a:solidFill>
              </a:rPr>
              <a:t> </a:t>
            </a:r>
            <a:r>
              <a:rPr lang="en-US" sz="2400" spc="-10" dirty="0">
                <a:solidFill>
                  <a:schemeClr val="tx2"/>
                </a:solidFill>
              </a:rPr>
              <a:t>c</a:t>
            </a:r>
            <a:r>
              <a:rPr sz="2400" spc="-10" dirty="0">
                <a:solidFill>
                  <a:schemeClr val="tx2"/>
                </a:solidFill>
              </a:rPr>
              <a:t>apacity</a:t>
            </a:r>
            <a:endParaRPr sz="2400" dirty="0">
              <a:solidFill>
                <a:schemeClr val="tx2"/>
              </a:solidFill>
            </a:endParaRPr>
          </a:p>
        </p:txBody>
      </p:sp>
      <p:sp>
        <p:nvSpPr>
          <p:cNvPr id="6" name="object 6"/>
          <p:cNvSpPr txBox="1"/>
          <p:nvPr/>
        </p:nvSpPr>
        <p:spPr>
          <a:xfrm>
            <a:off x="9197660" y="6401308"/>
            <a:ext cx="240665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Arial Narrow"/>
                <a:cs typeface="Arial Narrow"/>
              </a:rPr>
              <a:t>Source:</a:t>
            </a:r>
            <a:r>
              <a:rPr sz="1000" spc="-35" dirty="0">
                <a:latin typeface="Arial Narrow"/>
                <a:cs typeface="Arial Narrow"/>
              </a:rPr>
              <a:t> </a:t>
            </a:r>
            <a:r>
              <a:rPr sz="1000" dirty="0">
                <a:latin typeface="Arial Narrow"/>
                <a:cs typeface="Arial Narrow"/>
              </a:rPr>
              <a:t>OAG</a:t>
            </a:r>
            <a:r>
              <a:rPr sz="1000" spc="-30" dirty="0">
                <a:latin typeface="Arial Narrow"/>
                <a:cs typeface="Arial Narrow"/>
              </a:rPr>
              <a:t> </a:t>
            </a:r>
            <a:r>
              <a:rPr sz="1000" dirty="0">
                <a:latin typeface="Arial Narrow"/>
                <a:cs typeface="Arial Narrow"/>
              </a:rPr>
              <a:t>Schedules</a:t>
            </a:r>
            <a:r>
              <a:rPr sz="1000" spc="-25" dirty="0">
                <a:latin typeface="Arial Narrow"/>
                <a:cs typeface="Arial Narrow"/>
              </a:rPr>
              <a:t> </a:t>
            </a:r>
            <a:r>
              <a:rPr sz="1000" dirty="0">
                <a:latin typeface="Arial Narrow"/>
                <a:cs typeface="Arial Narrow"/>
              </a:rPr>
              <a:t>Analyser,</a:t>
            </a:r>
            <a:r>
              <a:rPr sz="1000" spc="-35" dirty="0">
                <a:latin typeface="Arial Narrow"/>
                <a:cs typeface="Arial Narrow"/>
              </a:rPr>
              <a:t> </a:t>
            </a:r>
            <a:r>
              <a:rPr sz="1000" dirty="0">
                <a:latin typeface="Arial Narrow"/>
                <a:cs typeface="Arial Narrow"/>
              </a:rPr>
              <a:t>own</a:t>
            </a:r>
            <a:r>
              <a:rPr sz="1000" spc="-30" dirty="0">
                <a:latin typeface="Arial Narrow"/>
                <a:cs typeface="Arial Narrow"/>
              </a:rPr>
              <a:t> </a:t>
            </a:r>
            <a:r>
              <a:rPr sz="1000" spc="-10" dirty="0">
                <a:latin typeface="Arial Narrow"/>
                <a:cs typeface="Arial Narrow"/>
              </a:rPr>
              <a:t>calculations</a:t>
            </a:r>
            <a:endParaRPr sz="1000">
              <a:latin typeface="Arial Narrow"/>
              <a:cs typeface="Arial Narrow"/>
            </a:endParaRPr>
          </a:p>
        </p:txBody>
      </p:sp>
      <p:grpSp>
        <p:nvGrpSpPr>
          <p:cNvPr id="7" name="object 7"/>
          <p:cNvGrpSpPr/>
          <p:nvPr/>
        </p:nvGrpSpPr>
        <p:grpSpPr>
          <a:xfrm>
            <a:off x="1698952" y="1679313"/>
            <a:ext cx="9159875" cy="3812540"/>
            <a:chOff x="1698952" y="1679313"/>
            <a:chExt cx="9159875" cy="3812540"/>
          </a:xfrm>
        </p:grpSpPr>
        <p:sp>
          <p:nvSpPr>
            <p:cNvPr id="8" name="object 8"/>
            <p:cNvSpPr/>
            <p:nvPr/>
          </p:nvSpPr>
          <p:spPr>
            <a:xfrm>
              <a:off x="1703715" y="2444495"/>
              <a:ext cx="969644" cy="2661285"/>
            </a:xfrm>
            <a:custGeom>
              <a:avLst/>
              <a:gdLst/>
              <a:ahLst/>
              <a:cxnLst/>
              <a:rect l="l" t="t" r="r" b="b"/>
              <a:pathLst>
                <a:path w="969644" h="2661285">
                  <a:moveTo>
                    <a:pt x="0" y="2660904"/>
                  </a:moveTo>
                  <a:lnTo>
                    <a:pt x="448172" y="2660904"/>
                  </a:lnTo>
                </a:path>
                <a:path w="969644" h="2661285">
                  <a:moveTo>
                    <a:pt x="859652" y="2660904"/>
                  </a:moveTo>
                  <a:lnTo>
                    <a:pt x="969380" y="2660904"/>
                  </a:lnTo>
                </a:path>
                <a:path w="969644" h="2661285">
                  <a:moveTo>
                    <a:pt x="0" y="2282952"/>
                  </a:moveTo>
                  <a:lnTo>
                    <a:pt x="448172" y="2282952"/>
                  </a:lnTo>
                </a:path>
                <a:path w="969644" h="2661285">
                  <a:moveTo>
                    <a:pt x="859652" y="2282952"/>
                  </a:moveTo>
                  <a:lnTo>
                    <a:pt x="969380" y="2282952"/>
                  </a:lnTo>
                </a:path>
                <a:path w="969644" h="2661285">
                  <a:moveTo>
                    <a:pt x="0" y="1901952"/>
                  </a:moveTo>
                  <a:lnTo>
                    <a:pt x="448172" y="1901952"/>
                  </a:lnTo>
                </a:path>
                <a:path w="969644" h="2661285">
                  <a:moveTo>
                    <a:pt x="859652" y="1901952"/>
                  </a:moveTo>
                  <a:lnTo>
                    <a:pt x="969380" y="1901952"/>
                  </a:lnTo>
                </a:path>
                <a:path w="969644" h="2661285">
                  <a:moveTo>
                    <a:pt x="0" y="1520952"/>
                  </a:moveTo>
                  <a:lnTo>
                    <a:pt x="448172" y="1520952"/>
                  </a:lnTo>
                </a:path>
                <a:path w="969644" h="2661285">
                  <a:moveTo>
                    <a:pt x="859652" y="1520952"/>
                  </a:moveTo>
                  <a:lnTo>
                    <a:pt x="969380" y="1520952"/>
                  </a:lnTo>
                </a:path>
                <a:path w="969644" h="2661285">
                  <a:moveTo>
                    <a:pt x="0" y="1139952"/>
                  </a:moveTo>
                  <a:lnTo>
                    <a:pt x="448172" y="1139952"/>
                  </a:lnTo>
                </a:path>
                <a:path w="969644" h="2661285">
                  <a:moveTo>
                    <a:pt x="859652" y="1139952"/>
                  </a:moveTo>
                  <a:lnTo>
                    <a:pt x="969380" y="1139952"/>
                  </a:lnTo>
                </a:path>
                <a:path w="969644" h="2661285">
                  <a:moveTo>
                    <a:pt x="0" y="762000"/>
                  </a:moveTo>
                  <a:lnTo>
                    <a:pt x="448172" y="762000"/>
                  </a:lnTo>
                </a:path>
                <a:path w="969644" h="2661285">
                  <a:moveTo>
                    <a:pt x="859652" y="762000"/>
                  </a:moveTo>
                  <a:lnTo>
                    <a:pt x="969380" y="762000"/>
                  </a:lnTo>
                </a:path>
                <a:path w="969644" h="2661285">
                  <a:moveTo>
                    <a:pt x="0" y="381000"/>
                  </a:moveTo>
                  <a:lnTo>
                    <a:pt x="448172" y="381000"/>
                  </a:lnTo>
                </a:path>
                <a:path w="969644" h="2661285">
                  <a:moveTo>
                    <a:pt x="859652" y="381000"/>
                  </a:moveTo>
                  <a:lnTo>
                    <a:pt x="969380" y="381000"/>
                  </a:lnTo>
                </a:path>
                <a:path w="969644" h="2661285">
                  <a:moveTo>
                    <a:pt x="0" y="0"/>
                  </a:moveTo>
                  <a:lnTo>
                    <a:pt x="448172" y="0"/>
                  </a:lnTo>
                </a:path>
              </a:pathLst>
            </a:custGeom>
            <a:ln w="9525">
              <a:solidFill>
                <a:srgbClr val="F2F2F2"/>
              </a:solidFill>
            </a:ln>
          </p:spPr>
          <p:txBody>
            <a:bodyPr wrap="square" lIns="0" tIns="0" rIns="0" bIns="0" rtlCol="0"/>
            <a:lstStyle/>
            <a:p>
              <a:endParaRPr/>
            </a:p>
          </p:txBody>
        </p:sp>
        <p:sp>
          <p:nvSpPr>
            <p:cNvPr id="9" name="object 9"/>
            <p:cNvSpPr/>
            <p:nvPr/>
          </p:nvSpPr>
          <p:spPr>
            <a:xfrm>
              <a:off x="2151888" y="2328671"/>
              <a:ext cx="411480" cy="3158490"/>
            </a:xfrm>
            <a:custGeom>
              <a:avLst/>
              <a:gdLst/>
              <a:ahLst/>
              <a:cxnLst/>
              <a:rect l="l" t="t" r="r" b="b"/>
              <a:pathLst>
                <a:path w="411480" h="3158490">
                  <a:moveTo>
                    <a:pt x="411480" y="0"/>
                  </a:moveTo>
                  <a:lnTo>
                    <a:pt x="0" y="0"/>
                  </a:lnTo>
                  <a:lnTo>
                    <a:pt x="0" y="129082"/>
                  </a:lnTo>
                  <a:lnTo>
                    <a:pt x="0" y="3157944"/>
                  </a:lnTo>
                  <a:lnTo>
                    <a:pt x="411480" y="3157944"/>
                  </a:lnTo>
                  <a:lnTo>
                    <a:pt x="411480" y="129082"/>
                  </a:lnTo>
                  <a:lnTo>
                    <a:pt x="411480" y="0"/>
                  </a:lnTo>
                  <a:close/>
                </a:path>
              </a:pathLst>
            </a:custGeom>
            <a:solidFill>
              <a:srgbClr val="00A3DB"/>
            </a:solidFill>
          </p:spPr>
          <p:txBody>
            <a:bodyPr wrap="square" lIns="0" tIns="0" rIns="0" bIns="0" rtlCol="0"/>
            <a:lstStyle/>
            <a:p>
              <a:endParaRPr/>
            </a:p>
          </p:txBody>
        </p:sp>
        <p:sp>
          <p:nvSpPr>
            <p:cNvPr id="10" name="object 10"/>
            <p:cNvSpPr/>
            <p:nvPr/>
          </p:nvSpPr>
          <p:spPr>
            <a:xfrm>
              <a:off x="1703715" y="2063495"/>
              <a:ext cx="4109085" cy="3042285"/>
            </a:xfrm>
            <a:custGeom>
              <a:avLst/>
              <a:gdLst/>
              <a:ahLst/>
              <a:cxnLst/>
              <a:rect l="l" t="t" r="r" b="b"/>
              <a:pathLst>
                <a:path w="4109085" h="3042285">
                  <a:moveTo>
                    <a:pt x="1380860" y="3041904"/>
                  </a:moveTo>
                  <a:lnTo>
                    <a:pt x="2280020" y="3041904"/>
                  </a:lnTo>
                </a:path>
                <a:path w="4109085" h="3042285">
                  <a:moveTo>
                    <a:pt x="2688452" y="3041904"/>
                  </a:moveTo>
                  <a:lnTo>
                    <a:pt x="2801228" y="3041904"/>
                  </a:lnTo>
                </a:path>
                <a:path w="4109085" h="3042285">
                  <a:moveTo>
                    <a:pt x="1380860" y="2663952"/>
                  </a:moveTo>
                  <a:lnTo>
                    <a:pt x="2280020" y="2663952"/>
                  </a:lnTo>
                </a:path>
                <a:path w="4109085" h="3042285">
                  <a:moveTo>
                    <a:pt x="2688452" y="2663952"/>
                  </a:moveTo>
                  <a:lnTo>
                    <a:pt x="2801228" y="2663952"/>
                  </a:lnTo>
                </a:path>
                <a:path w="4109085" h="3042285">
                  <a:moveTo>
                    <a:pt x="1380860" y="2282952"/>
                  </a:moveTo>
                  <a:lnTo>
                    <a:pt x="2280020" y="2282952"/>
                  </a:lnTo>
                </a:path>
                <a:path w="4109085" h="3042285">
                  <a:moveTo>
                    <a:pt x="2688452" y="2282952"/>
                  </a:moveTo>
                  <a:lnTo>
                    <a:pt x="2801228" y="2282952"/>
                  </a:lnTo>
                </a:path>
                <a:path w="4109085" h="3042285">
                  <a:moveTo>
                    <a:pt x="1380860" y="1901952"/>
                  </a:moveTo>
                  <a:lnTo>
                    <a:pt x="2280020" y="1901952"/>
                  </a:lnTo>
                </a:path>
                <a:path w="4109085" h="3042285">
                  <a:moveTo>
                    <a:pt x="2688452" y="1901952"/>
                  </a:moveTo>
                  <a:lnTo>
                    <a:pt x="2801228" y="1901952"/>
                  </a:lnTo>
                </a:path>
                <a:path w="4109085" h="3042285">
                  <a:moveTo>
                    <a:pt x="1380860" y="1520952"/>
                  </a:moveTo>
                  <a:lnTo>
                    <a:pt x="2280020" y="1520952"/>
                  </a:lnTo>
                </a:path>
                <a:path w="4109085" h="3042285">
                  <a:moveTo>
                    <a:pt x="2688452" y="1520952"/>
                  </a:moveTo>
                  <a:lnTo>
                    <a:pt x="2801228" y="1520952"/>
                  </a:lnTo>
                </a:path>
                <a:path w="4109085" h="3042285">
                  <a:moveTo>
                    <a:pt x="1380860" y="1143000"/>
                  </a:moveTo>
                  <a:lnTo>
                    <a:pt x="2280020" y="1143000"/>
                  </a:lnTo>
                </a:path>
                <a:path w="4109085" h="3042285">
                  <a:moveTo>
                    <a:pt x="1380860" y="762000"/>
                  </a:moveTo>
                  <a:lnTo>
                    <a:pt x="2280020" y="762000"/>
                  </a:lnTo>
                </a:path>
                <a:path w="4109085" h="3042285">
                  <a:moveTo>
                    <a:pt x="2688452" y="762000"/>
                  </a:moveTo>
                  <a:lnTo>
                    <a:pt x="2801228" y="762000"/>
                  </a:lnTo>
                </a:path>
                <a:path w="4109085" h="3042285">
                  <a:moveTo>
                    <a:pt x="1380860" y="381000"/>
                  </a:moveTo>
                  <a:lnTo>
                    <a:pt x="2280020" y="381000"/>
                  </a:lnTo>
                </a:path>
                <a:path w="4109085" h="3042285">
                  <a:moveTo>
                    <a:pt x="2688452" y="381000"/>
                  </a:moveTo>
                  <a:lnTo>
                    <a:pt x="2801228" y="381000"/>
                  </a:lnTo>
                </a:path>
                <a:path w="4109085" h="3042285">
                  <a:moveTo>
                    <a:pt x="0" y="0"/>
                  </a:moveTo>
                  <a:lnTo>
                    <a:pt x="2280020" y="0"/>
                  </a:lnTo>
                </a:path>
                <a:path w="4109085" h="3042285">
                  <a:moveTo>
                    <a:pt x="2688452" y="0"/>
                  </a:moveTo>
                  <a:lnTo>
                    <a:pt x="4108820" y="0"/>
                  </a:lnTo>
                </a:path>
              </a:pathLst>
            </a:custGeom>
            <a:ln w="9525">
              <a:solidFill>
                <a:srgbClr val="F2F2F2"/>
              </a:solidFill>
            </a:ln>
          </p:spPr>
          <p:txBody>
            <a:bodyPr wrap="square" lIns="0" tIns="0" rIns="0" bIns="0" rtlCol="0"/>
            <a:lstStyle/>
            <a:p>
              <a:endParaRPr/>
            </a:p>
          </p:txBody>
        </p:sp>
        <p:sp>
          <p:nvSpPr>
            <p:cNvPr id="11" name="object 11"/>
            <p:cNvSpPr/>
            <p:nvPr/>
          </p:nvSpPr>
          <p:spPr>
            <a:xfrm>
              <a:off x="3983736" y="2008631"/>
              <a:ext cx="408940" cy="3478529"/>
            </a:xfrm>
            <a:custGeom>
              <a:avLst/>
              <a:gdLst/>
              <a:ahLst/>
              <a:cxnLst/>
              <a:rect l="l" t="t" r="r" b="b"/>
              <a:pathLst>
                <a:path w="408939" h="3478529">
                  <a:moveTo>
                    <a:pt x="408431" y="0"/>
                  </a:moveTo>
                  <a:lnTo>
                    <a:pt x="0" y="0"/>
                  </a:lnTo>
                  <a:lnTo>
                    <a:pt x="0" y="3477973"/>
                  </a:lnTo>
                  <a:lnTo>
                    <a:pt x="408431" y="3477973"/>
                  </a:lnTo>
                  <a:lnTo>
                    <a:pt x="408431" y="0"/>
                  </a:lnTo>
                  <a:close/>
                </a:path>
              </a:pathLst>
            </a:custGeom>
            <a:solidFill>
              <a:srgbClr val="00A3DB"/>
            </a:solidFill>
          </p:spPr>
          <p:txBody>
            <a:bodyPr wrap="square" lIns="0" tIns="0" rIns="0" bIns="0" rtlCol="0"/>
            <a:lstStyle/>
            <a:p>
              <a:endParaRPr/>
            </a:p>
          </p:txBody>
        </p:sp>
        <p:sp>
          <p:nvSpPr>
            <p:cNvPr id="12" name="object 12"/>
            <p:cNvSpPr/>
            <p:nvPr/>
          </p:nvSpPr>
          <p:spPr>
            <a:xfrm>
              <a:off x="4913376" y="2063495"/>
              <a:ext cx="4759960" cy="3042285"/>
            </a:xfrm>
            <a:custGeom>
              <a:avLst/>
              <a:gdLst/>
              <a:ahLst/>
              <a:cxnLst/>
              <a:rect l="l" t="t" r="r" b="b"/>
              <a:pathLst>
                <a:path w="4759959" h="3042285">
                  <a:moveTo>
                    <a:pt x="0" y="3041904"/>
                  </a:moveTo>
                  <a:lnTo>
                    <a:pt x="899160" y="3041904"/>
                  </a:lnTo>
                </a:path>
                <a:path w="4759959" h="3042285">
                  <a:moveTo>
                    <a:pt x="1310639" y="3041904"/>
                  </a:moveTo>
                  <a:lnTo>
                    <a:pt x="1420368" y="3041904"/>
                  </a:lnTo>
                </a:path>
                <a:path w="4759959" h="3042285">
                  <a:moveTo>
                    <a:pt x="0" y="2663952"/>
                  </a:moveTo>
                  <a:lnTo>
                    <a:pt x="899160" y="2663952"/>
                  </a:lnTo>
                </a:path>
                <a:path w="4759959" h="3042285">
                  <a:moveTo>
                    <a:pt x="1310639" y="2663952"/>
                  </a:moveTo>
                  <a:lnTo>
                    <a:pt x="1420368" y="2663952"/>
                  </a:lnTo>
                </a:path>
                <a:path w="4759959" h="3042285">
                  <a:moveTo>
                    <a:pt x="0" y="2282952"/>
                  </a:moveTo>
                  <a:lnTo>
                    <a:pt x="899160" y="2282952"/>
                  </a:lnTo>
                </a:path>
                <a:path w="4759959" h="3042285">
                  <a:moveTo>
                    <a:pt x="1310639" y="2282952"/>
                  </a:moveTo>
                  <a:lnTo>
                    <a:pt x="1420368" y="2282952"/>
                  </a:lnTo>
                </a:path>
                <a:path w="4759959" h="3042285">
                  <a:moveTo>
                    <a:pt x="0" y="1901952"/>
                  </a:moveTo>
                  <a:lnTo>
                    <a:pt x="899160" y="1901952"/>
                  </a:lnTo>
                </a:path>
                <a:path w="4759959" h="3042285">
                  <a:moveTo>
                    <a:pt x="1310639" y="1901952"/>
                  </a:moveTo>
                  <a:lnTo>
                    <a:pt x="1420368" y="1901952"/>
                  </a:lnTo>
                </a:path>
                <a:path w="4759959" h="3042285">
                  <a:moveTo>
                    <a:pt x="0" y="1520952"/>
                  </a:moveTo>
                  <a:lnTo>
                    <a:pt x="899160" y="1520952"/>
                  </a:lnTo>
                </a:path>
                <a:path w="4759959" h="3042285">
                  <a:moveTo>
                    <a:pt x="1310639" y="1520952"/>
                  </a:moveTo>
                  <a:lnTo>
                    <a:pt x="1420368" y="1520952"/>
                  </a:lnTo>
                </a:path>
                <a:path w="4759959" h="3042285">
                  <a:moveTo>
                    <a:pt x="0" y="1143000"/>
                  </a:moveTo>
                  <a:lnTo>
                    <a:pt x="899160" y="1143000"/>
                  </a:lnTo>
                </a:path>
                <a:path w="4759959" h="3042285">
                  <a:moveTo>
                    <a:pt x="0" y="762000"/>
                  </a:moveTo>
                  <a:lnTo>
                    <a:pt x="899160" y="762000"/>
                  </a:lnTo>
                </a:path>
                <a:path w="4759959" h="3042285">
                  <a:moveTo>
                    <a:pt x="1310639" y="762000"/>
                  </a:moveTo>
                  <a:lnTo>
                    <a:pt x="1420368" y="762000"/>
                  </a:lnTo>
                </a:path>
                <a:path w="4759959" h="3042285">
                  <a:moveTo>
                    <a:pt x="0" y="381000"/>
                  </a:moveTo>
                  <a:lnTo>
                    <a:pt x="899160" y="381000"/>
                  </a:lnTo>
                </a:path>
                <a:path w="4759959" h="3042285">
                  <a:moveTo>
                    <a:pt x="1310639" y="381000"/>
                  </a:moveTo>
                  <a:lnTo>
                    <a:pt x="1420368" y="381000"/>
                  </a:lnTo>
                </a:path>
                <a:path w="4759959" h="3042285">
                  <a:moveTo>
                    <a:pt x="1310639" y="0"/>
                  </a:moveTo>
                  <a:lnTo>
                    <a:pt x="4759858" y="0"/>
                  </a:lnTo>
                </a:path>
              </a:pathLst>
            </a:custGeom>
            <a:ln w="9525">
              <a:solidFill>
                <a:srgbClr val="F2F2F2"/>
              </a:solidFill>
            </a:ln>
          </p:spPr>
          <p:txBody>
            <a:bodyPr wrap="square" lIns="0" tIns="0" rIns="0" bIns="0" rtlCol="0"/>
            <a:lstStyle/>
            <a:p>
              <a:endParaRPr/>
            </a:p>
          </p:txBody>
        </p:sp>
        <p:sp>
          <p:nvSpPr>
            <p:cNvPr id="13" name="object 13"/>
            <p:cNvSpPr/>
            <p:nvPr/>
          </p:nvSpPr>
          <p:spPr>
            <a:xfrm>
              <a:off x="5812536" y="2011680"/>
              <a:ext cx="411480" cy="3475354"/>
            </a:xfrm>
            <a:custGeom>
              <a:avLst/>
              <a:gdLst/>
              <a:ahLst/>
              <a:cxnLst/>
              <a:rect l="l" t="t" r="r" b="b"/>
              <a:pathLst>
                <a:path w="411479" h="3475354">
                  <a:moveTo>
                    <a:pt x="411479" y="0"/>
                  </a:moveTo>
                  <a:lnTo>
                    <a:pt x="0" y="0"/>
                  </a:lnTo>
                  <a:lnTo>
                    <a:pt x="0" y="3474925"/>
                  </a:lnTo>
                  <a:lnTo>
                    <a:pt x="411479" y="3474925"/>
                  </a:lnTo>
                  <a:lnTo>
                    <a:pt x="411479" y="0"/>
                  </a:lnTo>
                  <a:close/>
                </a:path>
              </a:pathLst>
            </a:custGeom>
            <a:solidFill>
              <a:srgbClr val="00A3DB"/>
            </a:solidFill>
          </p:spPr>
          <p:txBody>
            <a:bodyPr wrap="square" lIns="0" tIns="0" rIns="0" bIns="0" rtlCol="0"/>
            <a:lstStyle/>
            <a:p>
              <a:endParaRPr/>
            </a:p>
          </p:txBody>
        </p:sp>
        <p:sp>
          <p:nvSpPr>
            <p:cNvPr id="14" name="object 14"/>
            <p:cNvSpPr/>
            <p:nvPr/>
          </p:nvSpPr>
          <p:spPr>
            <a:xfrm>
              <a:off x="6745224" y="2444495"/>
              <a:ext cx="1420495" cy="0"/>
            </a:xfrm>
            <a:custGeom>
              <a:avLst/>
              <a:gdLst/>
              <a:ahLst/>
              <a:cxnLst/>
              <a:rect l="l" t="t" r="r" b="b"/>
              <a:pathLst>
                <a:path w="1420495">
                  <a:moveTo>
                    <a:pt x="0" y="0"/>
                  </a:moveTo>
                  <a:lnTo>
                    <a:pt x="899159" y="0"/>
                  </a:lnTo>
                </a:path>
                <a:path w="1420495">
                  <a:moveTo>
                    <a:pt x="1307592" y="0"/>
                  </a:moveTo>
                  <a:lnTo>
                    <a:pt x="1420368" y="0"/>
                  </a:lnTo>
                </a:path>
              </a:pathLst>
            </a:custGeom>
            <a:ln w="9525">
              <a:solidFill>
                <a:srgbClr val="F2F2F2"/>
              </a:solidFill>
            </a:ln>
          </p:spPr>
          <p:txBody>
            <a:bodyPr wrap="square" lIns="0" tIns="0" rIns="0" bIns="0" rtlCol="0"/>
            <a:lstStyle/>
            <a:p>
              <a:endParaRPr/>
            </a:p>
          </p:txBody>
        </p:sp>
        <p:sp>
          <p:nvSpPr>
            <p:cNvPr id="15" name="object 15"/>
            <p:cNvSpPr/>
            <p:nvPr/>
          </p:nvSpPr>
          <p:spPr>
            <a:xfrm>
              <a:off x="7644383" y="2340863"/>
              <a:ext cx="408940" cy="81915"/>
            </a:xfrm>
            <a:custGeom>
              <a:avLst/>
              <a:gdLst/>
              <a:ahLst/>
              <a:cxnLst/>
              <a:rect l="l" t="t" r="r" b="b"/>
              <a:pathLst>
                <a:path w="408940" h="81914">
                  <a:moveTo>
                    <a:pt x="0" y="81521"/>
                  </a:moveTo>
                  <a:lnTo>
                    <a:pt x="408432" y="81521"/>
                  </a:lnTo>
                  <a:lnTo>
                    <a:pt x="408432" y="0"/>
                  </a:lnTo>
                  <a:lnTo>
                    <a:pt x="0" y="0"/>
                  </a:lnTo>
                  <a:lnTo>
                    <a:pt x="0" y="81521"/>
                  </a:lnTo>
                  <a:close/>
                </a:path>
              </a:pathLst>
            </a:custGeom>
            <a:solidFill>
              <a:srgbClr val="00A3DB"/>
            </a:solidFill>
          </p:spPr>
          <p:txBody>
            <a:bodyPr wrap="square" lIns="0" tIns="0" rIns="0" bIns="0" rtlCol="0"/>
            <a:lstStyle/>
            <a:p>
              <a:endParaRPr/>
            </a:p>
          </p:txBody>
        </p:sp>
        <p:sp>
          <p:nvSpPr>
            <p:cNvPr id="16" name="object 16"/>
            <p:cNvSpPr/>
            <p:nvPr/>
          </p:nvSpPr>
          <p:spPr>
            <a:xfrm>
              <a:off x="6745224" y="2825495"/>
              <a:ext cx="1420495" cy="2280285"/>
            </a:xfrm>
            <a:custGeom>
              <a:avLst/>
              <a:gdLst/>
              <a:ahLst/>
              <a:cxnLst/>
              <a:rect l="l" t="t" r="r" b="b"/>
              <a:pathLst>
                <a:path w="1420495" h="2280285">
                  <a:moveTo>
                    <a:pt x="0" y="2279904"/>
                  </a:moveTo>
                  <a:lnTo>
                    <a:pt x="899159" y="2279904"/>
                  </a:lnTo>
                </a:path>
                <a:path w="1420495" h="2280285">
                  <a:moveTo>
                    <a:pt x="1307592" y="2279904"/>
                  </a:moveTo>
                  <a:lnTo>
                    <a:pt x="1420368" y="2279904"/>
                  </a:lnTo>
                </a:path>
                <a:path w="1420495" h="2280285">
                  <a:moveTo>
                    <a:pt x="0" y="1901952"/>
                  </a:moveTo>
                  <a:lnTo>
                    <a:pt x="899159" y="1901952"/>
                  </a:lnTo>
                </a:path>
                <a:path w="1420495" h="2280285">
                  <a:moveTo>
                    <a:pt x="1307592" y="1901952"/>
                  </a:moveTo>
                  <a:lnTo>
                    <a:pt x="1420368" y="1901952"/>
                  </a:lnTo>
                </a:path>
                <a:path w="1420495" h="2280285">
                  <a:moveTo>
                    <a:pt x="0" y="1520952"/>
                  </a:moveTo>
                  <a:lnTo>
                    <a:pt x="899159" y="1520952"/>
                  </a:lnTo>
                </a:path>
                <a:path w="1420495" h="2280285">
                  <a:moveTo>
                    <a:pt x="1307592" y="1520952"/>
                  </a:moveTo>
                  <a:lnTo>
                    <a:pt x="1420368" y="1520952"/>
                  </a:lnTo>
                </a:path>
                <a:path w="1420495" h="2280285">
                  <a:moveTo>
                    <a:pt x="0" y="1139952"/>
                  </a:moveTo>
                  <a:lnTo>
                    <a:pt x="899159" y="1139952"/>
                  </a:lnTo>
                </a:path>
                <a:path w="1420495" h="2280285">
                  <a:moveTo>
                    <a:pt x="1307592" y="1139952"/>
                  </a:moveTo>
                  <a:lnTo>
                    <a:pt x="1420368" y="1139952"/>
                  </a:lnTo>
                </a:path>
                <a:path w="1420495" h="2280285">
                  <a:moveTo>
                    <a:pt x="0" y="758952"/>
                  </a:moveTo>
                  <a:lnTo>
                    <a:pt x="899159" y="758952"/>
                  </a:lnTo>
                </a:path>
                <a:path w="1420495" h="2280285">
                  <a:moveTo>
                    <a:pt x="1307592" y="758952"/>
                  </a:moveTo>
                  <a:lnTo>
                    <a:pt x="1420368" y="758952"/>
                  </a:lnTo>
                </a:path>
                <a:path w="1420495" h="2280285">
                  <a:moveTo>
                    <a:pt x="0" y="381000"/>
                  </a:moveTo>
                  <a:lnTo>
                    <a:pt x="899159" y="381000"/>
                  </a:lnTo>
                </a:path>
                <a:path w="1420495" h="2280285">
                  <a:moveTo>
                    <a:pt x="1307592" y="381000"/>
                  </a:moveTo>
                  <a:lnTo>
                    <a:pt x="1420368" y="381000"/>
                  </a:lnTo>
                </a:path>
                <a:path w="1420495" h="2280285">
                  <a:moveTo>
                    <a:pt x="0" y="0"/>
                  </a:moveTo>
                  <a:lnTo>
                    <a:pt x="899159" y="0"/>
                  </a:lnTo>
                </a:path>
                <a:path w="1420495" h="2280285">
                  <a:moveTo>
                    <a:pt x="1307592" y="0"/>
                  </a:moveTo>
                  <a:lnTo>
                    <a:pt x="1420368" y="0"/>
                  </a:lnTo>
                </a:path>
              </a:pathLst>
            </a:custGeom>
            <a:ln w="9525">
              <a:solidFill>
                <a:srgbClr val="F2F2F2"/>
              </a:solidFill>
            </a:ln>
          </p:spPr>
          <p:txBody>
            <a:bodyPr wrap="square" lIns="0" tIns="0" rIns="0" bIns="0" rtlCol="0"/>
            <a:lstStyle/>
            <a:p>
              <a:endParaRPr/>
            </a:p>
          </p:txBody>
        </p:sp>
        <p:sp>
          <p:nvSpPr>
            <p:cNvPr id="17" name="object 17"/>
            <p:cNvSpPr/>
            <p:nvPr/>
          </p:nvSpPr>
          <p:spPr>
            <a:xfrm>
              <a:off x="7644383" y="2422385"/>
              <a:ext cx="408940" cy="3064510"/>
            </a:xfrm>
            <a:custGeom>
              <a:avLst/>
              <a:gdLst/>
              <a:ahLst/>
              <a:cxnLst/>
              <a:rect l="l" t="t" r="r" b="b"/>
              <a:pathLst>
                <a:path w="408940" h="3064510">
                  <a:moveTo>
                    <a:pt x="0" y="3064220"/>
                  </a:moveTo>
                  <a:lnTo>
                    <a:pt x="408432" y="3064220"/>
                  </a:lnTo>
                  <a:lnTo>
                    <a:pt x="408432" y="0"/>
                  </a:lnTo>
                  <a:lnTo>
                    <a:pt x="0" y="0"/>
                  </a:lnTo>
                  <a:lnTo>
                    <a:pt x="0" y="3064220"/>
                  </a:lnTo>
                  <a:close/>
                </a:path>
              </a:pathLst>
            </a:custGeom>
            <a:solidFill>
              <a:srgbClr val="00A3DB"/>
            </a:solidFill>
          </p:spPr>
          <p:txBody>
            <a:bodyPr wrap="square" lIns="0" tIns="0" rIns="0" bIns="0" rtlCol="0"/>
            <a:lstStyle/>
            <a:p>
              <a:endParaRPr/>
            </a:p>
          </p:txBody>
        </p:sp>
        <p:sp>
          <p:nvSpPr>
            <p:cNvPr id="18" name="object 18"/>
            <p:cNvSpPr/>
            <p:nvPr/>
          </p:nvSpPr>
          <p:spPr>
            <a:xfrm>
              <a:off x="8574023" y="2444495"/>
              <a:ext cx="1420495" cy="2661285"/>
            </a:xfrm>
            <a:custGeom>
              <a:avLst/>
              <a:gdLst/>
              <a:ahLst/>
              <a:cxnLst/>
              <a:rect l="l" t="t" r="r" b="b"/>
              <a:pathLst>
                <a:path w="1420495" h="2661285">
                  <a:moveTo>
                    <a:pt x="0" y="2660904"/>
                  </a:moveTo>
                  <a:lnTo>
                    <a:pt x="899159" y="2660904"/>
                  </a:lnTo>
                </a:path>
                <a:path w="1420495" h="2661285">
                  <a:moveTo>
                    <a:pt x="1310640" y="2660904"/>
                  </a:moveTo>
                  <a:lnTo>
                    <a:pt x="1420368" y="2660904"/>
                  </a:lnTo>
                </a:path>
                <a:path w="1420495" h="2661285">
                  <a:moveTo>
                    <a:pt x="0" y="2282952"/>
                  </a:moveTo>
                  <a:lnTo>
                    <a:pt x="899159" y="2282952"/>
                  </a:lnTo>
                </a:path>
                <a:path w="1420495" h="2661285">
                  <a:moveTo>
                    <a:pt x="1310640" y="2282952"/>
                  </a:moveTo>
                  <a:lnTo>
                    <a:pt x="1420368" y="2282952"/>
                  </a:lnTo>
                </a:path>
                <a:path w="1420495" h="2661285">
                  <a:moveTo>
                    <a:pt x="0" y="1901952"/>
                  </a:moveTo>
                  <a:lnTo>
                    <a:pt x="899159" y="1901952"/>
                  </a:lnTo>
                </a:path>
                <a:path w="1420495" h="2661285">
                  <a:moveTo>
                    <a:pt x="1310640" y="1901952"/>
                  </a:moveTo>
                  <a:lnTo>
                    <a:pt x="1420368" y="1901952"/>
                  </a:lnTo>
                </a:path>
                <a:path w="1420495" h="2661285">
                  <a:moveTo>
                    <a:pt x="0" y="1520952"/>
                  </a:moveTo>
                  <a:lnTo>
                    <a:pt x="899159" y="1520952"/>
                  </a:lnTo>
                </a:path>
                <a:path w="1420495" h="2661285">
                  <a:moveTo>
                    <a:pt x="1310640" y="1520952"/>
                  </a:moveTo>
                  <a:lnTo>
                    <a:pt x="1420368" y="1520952"/>
                  </a:lnTo>
                </a:path>
                <a:path w="1420495" h="2661285">
                  <a:moveTo>
                    <a:pt x="0" y="1139952"/>
                  </a:moveTo>
                  <a:lnTo>
                    <a:pt x="899159" y="1139952"/>
                  </a:lnTo>
                </a:path>
                <a:path w="1420495" h="2661285">
                  <a:moveTo>
                    <a:pt x="1310640" y="1139952"/>
                  </a:moveTo>
                  <a:lnTo>
                    <a:pt x="1420368" y="1139952"/>
                  </a:lnTo>
                </a:path>
                <a:path w="1420495" h="2661285">
                  <a:moveTo>
                    <a:pt x="0" y="762000"/>
                  </a:moveTo>
                  <a:lnTo>
                    <a:pt x="899159" y="762000"/>
                  </a:lnTo>
                </a:path>
                <a:path w="1420495" h="2661285">
                  <a:moveTo>
                    <a:pt x="1310640" y="762000"/>
                  </a:moveTo>
                  <a:lnTo>
                    <a:pt x="1420368" y="762000"/>
                  </a:lnTo>
                </a:path>
                <a:path w="1420495" h="2661285">
                  <a:moveTo>
                    <a:pt x="0" y="381000"/>
                  </a:moveTo>
                  <a:lnTo>
                    <a:pt x="899159" y="381000"/>
                  </a:lnTo>
                </a:path>
                <a:path w="1420495" h="2661285">
                  <a:moveTo>
                    <a:pt x="1310640" y="381000"/>
                  </a:moveTo>
                  <a:lnTo>
                    <a:pt x="1420368" y="381000"/>
                  </a:lnTo>
                </a:path>
                <a:path w="1420495" h="2661285">
                  <a:moveTo>
                    <a:pt x="0" y="0"/>
                  </a:moveTo>
                  <a:lnTo>
                    <a:pt x="1420368" y="0"/>
                  </a:lnTo>
                </a:path>
              </a:pathLst>
            </a:custGeom>
            <a:ln w="9525">
              <a:solidFill>
                <a:srgbClr val="F2F2F2"/>
              </a:solidFill>
            </a:ln>
          </p:spPr>
          <p:txBody>
            <a:bodyPr wrap="square" lIns="0" tIns="0" rIns="0" bIns="0" rtlCol="0"/>
            <a:lstStyle/>
            <a:p>
              <a:endParaRPr/>
            </a:p>
          </p:txBody>
        </p:sp>
        <p:sp>
          <p:nvSpPr>
            <p:cNvPr id="19" name="object 19"/>
            <p:cNvSpPr/>
            <p:nvPr/>
          </p:nvSpPr>
          <p:spPr>
            <a:xfrm>
              <a:off x="9473184" y="2456688"/>
              <a:ext cx="411480" cy="3030220"/>
            </a:xfrm>
            <a:custGeom>
              <a:avLst/>
              <a:gdLst/>
              <a:ahLst/>
              <a:cxnLst/>
              <a:rect l="l" t="t" r="r" b="b"/>
              <a:pathLst>
                <a:path w="411479" h="3030220">
                  <a:moveTo>
                    <a:pt x="411480" y="0"/>
                  </a:moveTo>
                  <a:lnTo>
                    <a:pt x="0" y="0"/>
                  </a:lnTo>
                  <a:lnTo>
                    <a:pt x="0" y="3029917"/>
                  </a:lnTo>
                  <a:lnTo>
                    <a:pt x="411480" y="3029917"/>
                  </a:lnTo>
                  <a:lnTo>
                    <a:pt x="411480" y="0"/>
                  </a:lnTo>
                  <a:close/>
                </a:path>
              </a:pathLst>
            </a:custGeom>
            <a:solidFill>
              <a:srgbClr val="00A3DB"/>
            </a:solidFill>
          </p:spPr>
          <p:txBody>
            <a:bodyPr wrap="square" lIns="0" tIns="0" rIns="0" bIns="0" rtlCol="0"/>
            <a:lstStyle/>
            <a:p>
              <a:endParaRPr/>
            </a:p>
          </p:txBody>
        </p:sp>
        <p:sp>
          <p:nvSpPr>
            <p:cNvPr id="20" name="object 20"/>
            <p:cNvSpPr/>
            <p:nvPr/>
          </p:nvSpPr>
          <p:spPr>
            <a:xfrm>
              <a:off x="2673096" y="2170175"/>
              <a:ext cx="5901055" cy="3316604"/>
            </a:xfrm>
            <a:custGeom>
              <a:avLst/>
              <a:gdLst/>
              <a:ahLst/>
              <a:cxnLst/>
              <a:rect l="l" t="t" r="r" b="b"/>
              <a:pathLst>
                <a:path w="5901055" h="3316604">
                  <a:moveTo>
                    <a:pt x="411480" y="0"/>
                  </a:moveTo>
                  <a:lnTo>
                    <a:pt x="0" y="0"/>
                  </a:lnTo>
                  <a:lnTo>
                    <a:pt x="0" y="3316440"/>
                  </a:lnTo>
                  <a:lnTo>
                    <a:pt x="411480" y="3316440"/>
                  </a:lnTo>
                  <a:lnTo>
                    <a:pt x="411480" y="0"/>
                  </a:lnTo>
                  <a:close/>
                </a:path>
                <a:path w="5901055" h="3316604">
                  <a:moveTo>
                    <a:pt x="2240280" y="0"/>
                  </a:moveTo>
                  <a:lnTo>
                    <a:pt x="1831848" y="0"/>
                  </a:lnTo>
                  <a:lnTo>
                    <a:pt x="1831848" y="3316440"/>
                  </a:lnTo>
                  <a:lnTo>
                    <a:pt x="2240280" y="3316440"/>
                  </a:lnTo>
                  <a:lnTo>
                    <a:pt x="2240280" y="0"/>
                  </a:lnTo>
                  <a:close/>
                </a:path>
                <a:path w="5901055" h="3316604">
                  <a:moveTo>
                    <a:pt x="4072128" y="0"/>
                  </a:moveTo>
                  <a:lnTo>
                    <a:pt x="3660648" y="0"/>
                  </a:lnTo>
                  <a:lnTo>
                    <a:pt x="3660648" y="3316440"/>
                  </a:lnTo>
                  <a:lnTo>
                    <a:pt x="4072128" y="3316440"/>
                  </a:lnTo>
                  <a:lnTo>
                    <a:pt x="4072128" y="0"/>
                  </a:lnTo>
                  <a:close/>
                </a:path>
                <a:path w="5901055" h="3316604">
                  <a:moveTo>
                    <a:pt x="5900928" y="0"/>
                  </a:moveTo>
                  <a:lnTo>
                    <a:pt x="5492496" y="0"/>
                  </a:lnTo>
                  <a:lnTo>
                    <a:pt x="5492496" y="3316440"/>
                  </a:lnTo>
                  <a:lnTo>
                    <a:pt x="5900928" y="3316440"/>
                  </a:lnTo>
                  <a:lnTo>
                    <a:pt x="5900928" y="0"/>
                  </a:lnTo>
                  <a:close/>
                </a:path>
              </a:pathLst>
            </a:custGeom>
            <a:solidFill>
              <a:srgbClr val="D8117D"/>
            </a:solidFill>
          </p:spPr>
          <p:txBody>
            <a:bodyPr wrap="square" lIns="0" tIns="0" rIns="0" bIns="0" rtlCol="0"/>
            <a:lstStyle/>
            <a:p>
              <a:endParaRPr/>
            </a:p>
          </p:txBody>
        </p:sp>
        <p:sp>
          <p:nvSpPr>
            <p:cNvPr id="21" name="object 21"/>
            <p:cNvSpPr/>
            <p:nvPr/>
          </p:nvSpPr>
          <p:spPr>
            <a:xfrm>
              <a:off x="10405872" y="2444495"/>
              <a:ext cx="448309" cy="2661285"/>
            </a:xfrm>
            <a:custGeom>
              <a:avLst/>
              <a:gdLst/>
              <a:ahLst/>
              <a:cxnLst/>
              <a:rect l="l" t="t" r="r" b="b"/>
              <a:pathLst>
                <a:path w="448309" h="2661285">
                  <a:moveTo>
                    <a:pt x="0" y="2660904"/>
                  </a:moveTo>
                  <a:lnTo>
                    <a:pt x="447823" y="2660904"/>
                  </a:lnTo>
                </a:path>
                <a:path w="448309" h="2661285">
                  <a:moveTo>
                    <a:pt x="0" y="2282952"/>
                  </a:moveTo>
                  <a:lnTo>
                    <a:pt x="447823" y="2282952"/>
                  </a:lnTo>
                </a:path>
                <a:path w="448309" h="2661285">
                  <a:moveTo>
                    <a:pt x="0" y="1901952"/>
                  </a:moveTo>
                  <a:lnTo>
                    <a:pt x="447823" y="1901952"/>
                  </a:lnTo>
                </a:path>
                <a:path w="448309" h="2661285">
                  <a:moveTo>
                    <a:pt x="0" y="1520952"/>
                  </a:moveTo>
                  <a:lnTo>
                    <a:pt x="447823" y="1520952"/>
                  </a:lnTo>
                </a:path>
                <a:path w="448309" h="2661285">
                  <a:moveTo>
                    <a:pt x="0" y="1139952"/>
                  </a:moveTo>
                  <a:lnTo>
                    <a:pt x="447823" y="1139952"/>
                  </a:lnTo>
                </a:path>
                <a:path w="448309" h="2661285">
                  <a:moveTo>
                    <a:pt x="0" y="762000"/>
                  </a:moveTo>
                  <a:lnTo>
                    <a:pt x="447823" y="762000"/>
                  </a:lnTo>
                </a:path>
                <a:path w="448309" h="2661285">
                  <a:moveTo>
                    <a:pt x="0" y="381000"/>
                  </a:moveTo>
                  <a:lnTo>
                    <a:pt x="447823" y="381000"/>
                  </a:lnTo>
                </a:path>
                <a:path w="448309" h="2661285">
                  <a:moveTo>
                    <a:pt x="0" y="0"/>
                  </a:moveTo>
                  <a:lnTo>
                    <a:pt x="447823" y="0"/>
                  </a:lnTo>
                </a:path>
              </a:pathLst>
            </a:custGeom>
            <a:ln w="9525">
              <a:solidFill>
                <a:srgbClr val="F2F2F2"/>
              </a:solidFill>
            </a:ln>
          </p:spPr>
          <p:txBody>
            <a:bodyPr wrap="square" lIns="0" tIns="0" rIns="0" bIns="0" rtlCol="0"/>
            <a:lstStyle/>
            <a:p>
              <a:endParaRPr/>
            </a:p>
          </p:txBody>
        </p:sp>
        <p:sp>
          <p:nvSpPr>
            <p:cNvPr id="22" name="object 22"/>
            <p:cNvSpPr/>
            <p:nvPr/>
          </p:nvSpPr>
          <p:spPr>
            <a:xfrm>
              <a:off x="9994392" y="2170176"/>
              <a:ext cx="411480" cy="3316604"/>
            </a:xfrm>
            <a:custGeom>
              <a:avLst/>
              <a:gdLst/>
              <a:ahLst/>
              <a:cxnLst/>
              <a:rect l="l" t="t" r="r" b="b"/>
              <a:pathLst>
                <a:path w="411479" h="3316604">
                  <a:moveTo>
                    <a:pt x="411479" y="0"/>
                  </a:moveTo>
                  <a:lnTo>
                    <a:pt x="0" y="0"/>
                  </a:lnTo>
                  <a:lnTo>
                    <a:pt x="0" y="3316429"/>
                  </a:lnTo>
                  <a:lnTo>
                    <a:pt x="411479" y="3316429"/>
                  </a:lnTo>
                  <a:lnTo>
                    <a:pt x="411479" y="0"/>
                  </a:lnTo>
                  <a:close/>
                </a:path>
              </a:pathLst>
            </a:custGeom>
            <a:solidFill>
              <a:srgbClr val="D8117D"/>
            </a:solidFill>
          </p:spPr>
          <p:txBody>
            <a:bodyPr wrap="square" lIns="0" tIns="0" rIns="0" bIns="0" rtlCol="0"/>
            <a:lstStyle/>
            <a:p>
              <a:endParaRPr/>
            </a:p>
          </p:txBody>
        </p:sp>
        <p:sp>
          <p:nvSpPr>
            <p:cNvPr id="23" name="object 23"/>
            <p:cNvSpPr/>
            <p:nvPr/>
          </p:nvSpPr>
          <p:spPr>
            <a:xfrm>
              <a:off x="1703715" y="5486605"/>
              <a:ext cx="9150350" cy="0"/>
            </a:xfrm>
            <a:custGeom>
              <a:avLst/>
              <a:gdLst/>
              <a:ahLst/>
              <a:cxnLst/>
              <a:rect l="l" t="t" r="r" b="b"/>
              <a:pathLst>
                <a:path w="9150350">
                  <a:moveTo>
                    <a:pt x="0" y="0"/>
                  </a:moveTo>
                  <a:lnTo>
                    <a:pt x="9149980" y="1"/>
                  </a:lnTo>
                </a:path>
              </a:pathLst>
            </a:custGeom>
            <a:ln w="9525">
              <a:solidFill>
                <a:srgbClr val="D9D9D9"/>
              </a:solidFill>
            </a:ln>
          </p:spPr>
          <p:txBody>
            <a:bodyPr wrap="square" lIns="0" tIns="0" rIns="0" bIns="0" rtlCol="0"/>
            <a:lstStyle/>
            <a:p>
              <a:endParaRPr/>
            </a:p>
          </p:txBody>
        </p:sp>
        <p:sp>
          <p:nvSpPr>
            <p:cNvPr id="24" name="object 24"/>
            <p:cNvSpPr/>
            <p:nvPr/>
          </p:nvSpPr>
          <p:spPr>
            <a:xfrm>
              <a:off x="2618713" y="2152158"/>
              <a:ext cx="7320280" cy="1294765"/>
            </a:xfrm>
            <a:custGeom>
              <a:avLst/>
              <a:gdLst/>
              <a:ahLst/>
              <a:cxnLst/>
              <a:rect l="l" t="t" r="r" b="b"/>
              <a:pathLst>
                <a:path w="7320280" h="1294764">
                  <a:moveTo>
                    <a:pt x="0" y="375436"/>
                  </a:moveTo>
                  <a:lnTo>
                    <a:pt x="45749" y="396207"/>
                  </a:lnTo>
                  <a:lnTo>
                    <a:pt x="91499" y="417459"/>
                  </a:lnTo>
                  <a:lnTo>
                    <a:pt x="137249" y="439153"/>
                  </a:lnTo>
                  <a:lnTo>
                    <a:pt x="182999" y="461250"/>
                  </a:lnTo>
                  <a:lnTo>
                    <a:pt x="228749" y="483712"/>
                  </a:lnTo>
                  <a:lnTo>
                    <a:pt x="274499" y="506498"/>
                  </a:lnTo>
                  <a:lnTo>
                    <a:pt x="320249" y="529571"/>
                  </a:lnTo>
                  <a:lnTo>
                    <a:pt x="365998" y="552890"/>
                  </a:lnTo>
                  <a:lnTo>
                    <a:pt x="411748" y="576418"/>
                  </a:lnTo>
                  <a:lnTo>
                    <a:pt x="457498" y="600114"/>
                  </a:lnTo>
                  <a:lnTo>
                    <a:pt x="503248" y="623941"/>
                  </a:lnTo>
                  <a:lnTo>
                    <a:pt x="548998" y="647859"/>
                  </a:lnTo>
                  <a:lnTo>
                    <a:pt x="594748" y="671828"/>
                  </a:lnTo>
                  <a:lnTo>
                    <a:pt x="640498" y="695811"/>
                  </a:lnTo>
                  <a:lnTo>
                    <a:pt x="686248" y="719767"/>
                  </a:lnTo>
                  <a:lnTo>
                    <a:pt x="731998" y="743659"/>
                  </a:lnTo>
                  <a:lnTo>
                    <a:pt x="777747" y="767447"/>
                  </a:lnTo>
                  <a:lnTo>
                    <a:pt x="823497" y="791091"/>
                  </a:lnTo>
                  <a:lnTo>
                    <a:pt x="869247" y="814554"/>
                  </a:lnTo>
                  <a:lnTo>
                    <a:pt x="914997" y="837795"/>
                  </a:lnTo>
                  <a:lnTo>
                    <a:pt x="960747" y="860777"/>
                  </a:lnTo>
                  <a:lnTo>
                    <a:pt x="1006497" y="883459"/>
                  </a:lnTo>
                  <a:lnTo>
                    <a:pt x="1052247" y="905804"/>
                  </a:lnTo>
                  <a:lnTo>
                    <a:pt x="1097997" y="927771"/>
                  </a:lnTo>
                  <a:lnTo>
                    <a:pt x="1143747" y="949322"/>
                  </a:lnTo>
                  <a:lnTo>
                    <a:pt x="1189497" y="970418"/>
                  </a:lnTo>
                  <a:lnTo>
                    <a:pt x="1235247" y="991021"/>
                  </a:lnTo>
                  <a:lnTo>
                    <a:pt x="1280996" y="1011090"/>
                  </a:lnTo>
                  <a:lnTo>
                    <a:pt x="1326746" y="1030587"/>
                  </a:lnTo>
                  <a:lnTo>
                    <a:pt x="1372496" y="1049473"/>
                  </a:lnTo>
                  <a:lnTo>
                    <a:pt x="1418246" y="1067708"/>
                  </a:lnTo>
                  <a:lnTo>
                    <a:pt x="1463996" y="1085255"/>
                  </a:lnTo>
                  <a:lnTo>
                    <a:pt x="1509746" y="1102074"/>
                  </a:lnTo>
                  <a:lnTo>
                    <a:pt x="1555496" y="1118125"/>
                  </a:lnTo>
                  <a:lnTo>
                    <a:pt x="1601246" y="1133371"/>
                  </a:lnTo>
                  <a:lnTo>
                    <a:pt x="1646996" y="1147771"/>
                  </a:lnTo>
                  <a:lnTo>
                    <a:pt x="1692746" y="1161287"/>
                  </a:lnTo>
                  <a:lnTo>
                    <a:pt x="1738496" y="1173880"/>
                  </a:lnTo>
                  <a:lnTo>
                    <a:pt x="1784246" y="1185511"/>
                  </a:lnTo>
                  <a:lnTo>
                    <a:pt x="1829996" y="1196141"/>
                  </a:lnTo>
                  <a:lnTo>
                    <a:pt x="1879455" y="1206773"/>
                  </a:lnTo>
                  <a:lnTo>
                    <a:pt x="1928914" y="1216799"/>
                  </a:lnTo>
                  <a:lnTo>
                    <a:pt x="1978373" y="1226218"/>
                  </a:lnTo>
                  <a:lnTo>
                    <a:pt x="2027833" y="1235029"/>
                  </a:lnTo>
                  <a:lnTo>
                    <a:pt x="2077292" y="1243233"/>
                  </a:lnTo>
                  <a:lnTo>
                    <a:pt x="2126751" y="1250830"/>
                  </a:lnTo>
                  <a:lnTo>
                    <a:pt x="2176211" y="1257819"/>
                  </a:lnTo>
                  <a:lnTo>
                    <a:pt x="2225670" y="1264201"/>
                  </a:lnTo>
                  <a:lnTo>
                    <a:pt x="2275129" y="1269975"/>
                  </a:lnTo>
                  <a:lnTo>
                    <a:pt x="2324589" y="1275142"/>
                  </a:lnTo>
                  <a:lnTo>
                    <a:pt x="2374048" y="1279701"/>
                  </a:lnTo>
                  <a:lnTo>
                    <a:pt x="2423507" y="1283652"/>
                  </a:lnTo>
                  <a:lnTo>
                    <a:pt x="2472967" y="1286995"/>
                  </a:lnTo>
                  <a:lnTo>
                    <a:pt x="2522426" y="1289731"/>
                  </a:lnTo>
                  <a:lnTo>
                    <a:pt x="2571885" y="1291859"/>
                  </a:lnTo>
                  <a:lnTo>
                    <a:pt x="2621345" y="1293378"/>
                  </a:lnTo>
                  <a:lnTo>
                    <a:pt x="2670804" y="1294290"/>
                  </a:lnTo>
                  <a:lnTo>
                    <a:pt x="2720263" y="1294593"/>
                  </a:lnTo>
                  <a:lnTo>
                    <a:pt x="2769723" y="1294288"/>
                  </a:lnTo>
                  <a:lnTo>
                    <a:pt x="2819182" y="1293375"/>
                  </a:lnTo>
                  <a:lnTo>
                    <a:pt x="2868642" y="1291854"/>
                  </a:lnTo>
                  <a:lnTo>
                    <a:pt x="2918101" y="1289724"/>
                  </a:lnTo>
                  <a:lnTo>
                    <a:pt x="2967560" y="1286986"/>
                  </a:lnTo>
                  <a:lnTo>
                    <a:pt x="3017020" y="1283639"/>
                  </a:lnTo>
                  <a:lnTo>
                    <a:pt x="3066479" y="1279684"/>
                  </a:lnTo>
                  <a:lnTo>
                    <a:pt x="3115938" y="1275120"/>
                  </a:lnTo>
                  <a:lnTo>
                    <a:pt x="3165398" y="1269947"/>
                  </a:lnTo>
                  <a:lnTo>
                    <a:pt x="3214857" y="1264165"/>
                  </a:lnTo>
                  <a:lnTo>
                    <a:pt x="3264317" y="1257775"/>
                  </a:lnTo>
                  <a:lnTo>
                    <a:pt x="3313776" y="1250776"/>
                  </a:lnTo>
                  <a:lnTo>
                    <a:pt x="3363235" y="1243167"/>
                  </a:lnTo>
                  <a:lnTo>
                    <a:pt x="3412695" y="1234950"/>
                  </a:lnTo>
                  <a:lnTo>
                    <a:pt x="3462154" y="1226123"/>
                  </a:lnTo>
                  <a:lnTo>
                    <a:pt x="3511613" y="1216687"/>
                  </a:lnTo>
                  <a:lnTo>
                    <a:pt x="3561073" y="1206643"/>
                  </a:lnTo>
                  <a:lnTo>
                    <a:pt x="3610532" y="1195988"/>
                  </a:lnTo>
                  <a:lnTo>
                    <a:pt x="3659992" y="1184725"/>
                  </a:lnTo>
                  <a:lnTo>
                    <a:pt x="3704626" y="1173649"/>
                  </a:lnTo>
                  <a:lnTo>
                    <a:pt x="3749260" y="1161339"/>
                  </a:lnTo>
                  <a:lnTo>
                    <a:pt x="3793894" y="1147855"/>
                  </a:lnTo>
                  <a:lnTo>
                    <a:pt x="3838528" y="1133254"/>
                  </a:lnTo>
                  <a:lnTo>
                    <a:pt x="3883162" y="1117595"/>
                  </a:lnTo>
                  <a:lnTo>
                    <a:pt x="3927796" y="1100935"/>
                  </a:lnTo>
                  <a:lnTo>
                    <a:pt x="3972430" y="1083333"/>
                  </a:lnTo>
                  <a:lnTo>
                    <a:pt x="4017064" y="1064847"/>
                  </a:lnTo>
                  <a:lnTo>
                    <a:pt x="4061698" y="1045535"/>
                  </a:lnTo>
                  <a:lnTo>
                    <a:pt x="4106332" y="1025456"/>
                  </a:lnTo>
                  <a:lnTo>
                    <a:pt x="4150966" y="1004668"/>
                  </a:lnTo>
                  <a:lnTo>
                    <a:pt x="4195600" y="983229"/>
                  </a:lnTo>
                  <a:lnTo>
                    <a:pt x="4240234" y="961197"/>
                  </a:lnTo>
                  <a:lnTo>
                    <a:pt x="4284868" y="938630"/>
                  </a:lnTo>
                  <a:lnTo>
                    <a:pt x="4329502" y="915588"/>
                  </a:lnTo>
                  <a:lnTo>
                    <a:pt x="4374136" y="892127"/>
                  </a:lnTo>
                  <a:lnTo>
                    <a:pt x="4418770" y="868306"/>
                  </a:lnTo>
                  <a:lnTo>
                    <a:pt x="4463404" y="844184"/>
                  </a:lnTo>
                  <a:lnTo>
                    <a:pt x="4508038" y="819819"/>
                  </a:lnTo>
                  <a:lnTo>
                    <a:pt x="4552672" y="795268"/>
                  </a:lnTo>
                  <a:lnTo>
                    <a:pt x="4597306" y="770591"/>
                  </a:lnTo>
                  <a:lnTo>
                    <a:pt x="4641940" y="745845"/>
                  </a:lnTo>
                  <a:lnTo>
                    <a:pt x="4686574" y="721089"/>
                  </a:lnTo>
                  <a:lnTo>
                    <a:pt x="4731208" y="696380"/>
                  </a:lnTo>
                  <a:lnTo>
                    <a:pt x="4775842" y="671778"/>
                  </a:lnTo>
                  <a:lnTo>
                    <a:pt x="4820477" y="647339"/>
                  </a:lnTo>
                  <a:lnTo>
                    <a:pt x="4865111" y="623124"/>
                  </a:lnTo>
                  <a:lnTo>
                    <a:pt x="4909745" y="599189"/>
                  </a:lnTo>
                  <a:lnTo>
                    <a:pt x="4954379" y="575593"/>
                  </a:lnTo>
                  <a:lnTo>
                    <a:pt x="4999013" y="552394"/>
                  </a:lnTo>
                  <a:lnTo>
                    <a:pt x="5043647" y="529650"/>
                  </a:lnTo>
                  <a:lnTo>
                    <a:pt x="5088281" y="507421"/>
                  </a:lnTo>
                  <a:lnTo>
                    <a:pt x="5132915" y="485763"/>
                  </a:lnTo>
                  <a:lnTo>
                    <a:pt x="5177549" y="464735"/>
                  </a:lnTo>
                  <a:lnTo>
                    <a:pt x="5222183" y="444396"/>
                  </a:lnTo>
                  <a:lnTo>
                    <a:pt x="5266817" y="424804"/>
                  </a:lnTo>
                  <a:lnTo>
                    <a:pt x="5311451" y="406016"/>
                  </a:lnTo>
                  <a:lnTo>
                    <a:pt x="5356085" y="388091"/>
                  </a:lnTo>
                  <a:lnTo>
                    <a:pt x="5400719" y="371088"/>
                  </a:lnTo>
                  <a:lnTo>
                    <a:pt x="5445354" y="355064"/>
                  </a:lnTo>
                  <a:lnTo>
                    <a:pt x="5489988" y="340078"/>
                  </a:lnTo>
                  <a:lnTo>
                    <a:pt x="5539447" y="324431"/>
                  </a:lnTo>
                  <a:lnTo>
                    <a:pt x="5588906" y="309492"/>
                  </a:lnTo>
                  <a:lnTo>
                    <a:pt x="5638365" y="295231"/>
                  </a:lnTo>
                  <a:lnTo>
                    <a:pt x="5687825" y="281616"/>
                  </a:lnTo>
                  <a:lnTo>
                    <a:pt x="5737284" y="268620"/>
                  </a:lnTo>
                  <a:lnTo>
                    <a:pt x="5786743" y="256211"/>
                  </a:lnTo>
                  <a:lnTo>
                    <a:pt x="5836203" y="244360"/>
                  </a:lnTo>
                  <a:lnTo>
                    <a:pt x="5885662" y="233037"/>
                  </a:lnTo>
                  <a:lnTo>
                    <a:pt x="5935121" y="222212"/>
                  </a:lnTo>
                  <a:lnTo>
                    <a:pt x="5984581" y="211855"/>
                  </a:lnTo>
                  <a:lnTo>
                    <a:pt x="6034040" y="201937"/>
                  </a:lnTo>
                  <a:lnTo>
                    <a:pt x="6083499" y="192427"/>
                  </a:lnTo>
                  <a:lnTo>
                    <a:pt x="6132959" y="183295"/>
                  </a:lnTo>
                  <a:lnTo>
                    <a:pt x="6182418" y="174512"/>
                  </a:lnTo>
                  <a:lnTo>
                    <a:pt x="6231877" y="166048"/>
                  </a:lnTo>
                  <a:lnTo>
                    <a:pt x="6281337" y="157873"/>
                  </a:lnTo>
                  <a:lnTo>
                    <a:pt x="6330796" y="149957"/>
                  </a:lnTo>
                  <a:lnTo>
                    <a:pt x="6380256" y="142269"/>
                  </a:lnTo>
                  <a:lnTo>
                    <a:pt x="6429715" y="134782"/>
                  </a:lnTo>
                  <a:lnTo>
                    <a:pt x="6479174" y="127463"/>
                  </a:lnTo>
                  <a:lnTo>
                    <a:pt x="6528634" y="120284"/>
                  </a:lnTo>
                  <a:lnTo>
                    <a:pt x="6578093" y="113214"/>
                  </a:lnTo>
                  <a:lnTo>
                    <a:pt x="6627552" y="106225"/>
                  </a:lnTo>
                  <a:lnTo>
                    <a:pt x="6677012" y="99285"/>
                  </a:lnTo>
                  <a:lnTo>
                    <a:pt x="6726471" y="92364"/>
                  </a:lnTo>
                  <a:lnTo>
                    <a:pt x="6775930" y="85434"/>
                  </a:lnTo>
                  <a:lnTo>
                    <a:pt x="6825390" y="78464"/>
                  </a:lnTo>
                  <a:lnTo>
                    <a:pt x="6874849" y="71425"/>
                  </a:lnTo>
                  <a:lnTo>
                    <a:pt x="6924309" y="64286"/>
                  </a:lnTo>
                  <a:lnTo>
                    <a:pt x="6973768" y="57017"/>
                  </a:lnTo>
                  <a:lnTo>
                    <a:pt x="7023227" y="49589"/>
                  </a:lnTo>
                  <a:lnTo>
                    <a:pt x="7072687" y="41971"/>
                  </a:lnTo>
                  <a:lnTo>
                    <a:pt x="7122146" y="34135"/>
                  </a:lnTo>
                  <a:lnTo>
                    <a:pt x="7171605" y="26049"/>
                  </a:lnTo>
                  <a:lnTo>
                    <a:pt x="7221065" y="17685"/>
                  </a:lnTo>
                  <a:lnTo>
                    <a:pt x="7270524" y="9011"/>
                  </a:lnTo>
                  <a:lnTo>
                    <a:pt x="7319984" y="0"/>
                  </a:lnTo>
                </a:path>
              </a:pathLst>
            </a:custGeom>
            <a:ln w="38100">
              <a:solidFill>
                <a:srgbClr val="4D4D4F"/>
              </a:solidFill>
            </a:ln>
          </p:spPr>
          <p:txBody>
            <a:bodyPr wrap="square" lIns="0" tIns="0" rIns="0" bIns="0" rtlCol="0"/>
            <a:lstStyle/>
            <a:p>
              <a:endParaRPr/>
            </a:p>
          </p:txBody>
        </p:sp>
        <p:sp>
          <p:nvSpPr>
            <p:cNvPr id="25" name="object 25"/>
            <p:cNvSpPr/>
            <p:nvPr/>
          </p:nvSpPr>
          <p:spPr>
            <a:xfrm>
              <a:off x="2353250" y="2241843"/>
              <a:ext cx="531495" cy="215900"/>
            </a:xfrm>
            <a:custGeom>
              <a:avLst/>
              <a:gdLst/>
              <a:ahLst/>
              <a:cxnLst/>
              <a:rect l="l" t="t" r="r" b="b"/>
              <a:pathLst>
                <a:path w="531494" h="215900">
                  <a:moveTo>
                    <a:pt x="530923" y="0"/>
                  </a:moveTo>
                  <a:lnTo>
                    <a:pt x="0" y="0"/>
                  </a:lnTo>
                  <a:lnTo>
                    <a:pt x="0" y="215900"/>
                  </a:lnTo>
                  <a:lnTo>
                    <a:pt x="530923" y="215900"/>
                  </a:lnTo>
                  <a:lnTo>
                    <a:pt x="530923" y="0"/>
                  </a:lnTo>
                  <a:close/>
                </a:path>
              </a:pathLst>
            </a:custGeom>
            <a:solidFill>
              <a:srgbClr val="FFFFFF"/>
            </a:solidFill>
          </p:spPr>
          <p:txBody>
            <a:bodyPr wrap="square" lIns="0" tIns="0" rIns="0" bIns="0" rtlCol="0"/>
            <a:lstStyle/>
            <a:p>
              <a:endParaRPr/>
            </a:p>
          </p:txBody>
        </p:sp>
        <p:sp>
          <p:nvSpPr>
            <p:cNvPr id="26" name="object 26"/>
            <p:cNvSpPr/>
            <p:nvPr/>
          </p:nvSpPr>
          <p:spPr>
            <a:xfrm>
              <a:off x="1703715" y="1684075"/>
              <a:ext cx="9150350" cy="0"/>
            </a:xfrm>
            <a:custGeom>
              <a:avLst/>
              <a:gdLst/>
              <a:ahLst/>
              <a:cxnLst/>
              <a:rect l="l" t="t" r="r" b="b"/>
              <a:pathLst>
                <a:path w="9150350">
                  <a:moveTo>
                    <a:pt x="0" y="0"/>
                  </a:moveTo>
                  <a:lnTo>
                    <a:pt x="9149980" y="0"/>
                  </a:lnTo>
                </a:path>
              </a:pathLst>
            </a:custGeom>
            <a:ln w="9525">
              <a:solidFill>
                <a:srgbClr val="F2F2F2"/>
              </a:solidFill>
            </a:ln>
          </p:spPr>
          <p:txBody>
            <a:bodyPr wrap="square" lIns="0" tIns="0" rIns="0" bIns="0" rtlCol="0"/>
            <a:lstStyle/>
            <a:p>
              <a:endParaRPr/>
            </a:p>
          </p:txBody>
        </p:sp>
      </p:grpSp>
      <p:sp>
        <p:nvSpPr>
          <p:cNvPr id="27" name="object 27"/>
          <p:cNvSpPr txBox="1"/>
          <p:nvPr/>
        </p:nvSpPr>
        <p:spPr>
          <a:xfrm>
            <a:off x="2378650" y="2211323"/>
            <a:ext cx="480695" cy="238760"/>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404040"/>
                </a:solidFill>
                <a:latin typeface="Arial"/>
                <a:cs typeface="Arial"/>
              </a:rPr>
              <a:t>105%</a:t>
            </a:r>
            <a:endParaRPr sz="1400">
              <a:latin typeface="Arial"/>
              <a:cs typeface="Arial"/>
            </a:endParaRPr>
          </a:p>
        </p:txBody>
      </p:sp>
      <p:sp>
        <p:nvSpPr>
          <p:cNvPr id="28" name="object 28"/>
          <p:cNvSpPr/>
          <p:nvPr/>
        </p:nvSpPr>
        <p:spPr>
          <a:xfrm>
            <a:off x="4232681" y="3062549"/>
            <a:ext cx="432434" cy="215900"/>
          </a:xfrm>
          <a:custGeom>
            <a:avLst/>
            <a:gdLst/>
            <a:ahLst/>
            <a:cxnLst/>
            <a:rect l="l" t="t" r="r" b="b"/>
            <a:pathLst>
              <a:path w="432435" h="215900">
                <a:moveTo>
                  <a:pt x="432054" y="0"/>
                </a:moveTo>
                <a:lnTo>
                  <a:pt x="0" y="0"/>
                </a:lnTo>
                <a:lnTo>
                  <a:pt x="0" y="215900"/>
                </a:lnTo>
                <a:lnTo>
                  <a:pt x="432054" y="215900"/>
                </a:lnTo>
                <a:lnTo>
                  <a:pt x="432054" y="0"/>
                </a:lnTo>
                <a:close/>
              </a:path>
            </a:pathLst>
          </a:custGeom>
          <a:solidFill>
            <a:srgbClr val="FFFFFF"/>
          </a:solidFill>
        </p:spPr>
        <p:txBody>
          <a:bodyPr wrap="square" lIns="0" tIns="0" rIns="0" bIns="0" rtlCol="0"/>
          <a:lstStyle/>
          <a:p>
            <a:endParaRPr/>
          </a:p>
        </p:txBody>
      </p:sp>
      <p:sp>
        <p:nvSpPr>
          <p:cNvPr id="29" name="object 29"/>
          <p:cNvSpPr txBox="1"/>
          <p:nvPr/>
        </p:nvSpPr>
        <p:spPr>
          <a:xfrm>
            <a:off x="4258081" y="3031235"/>
            <a:ext cx="38163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95%</a:t>
            </a:r>
            <a:endParaRPr sz="1400">
              <a:latin typeface="Arial"/>
              <a:cs typeface="Arial"/>
            </a:endParaRPr>
          </a:p>
        </p:txBody>
      </p:sp>
      <p:sp>
        <p:nvSpPr>
          <p:cNvPr id="30" name="object 30"/>
          <p:cNvSpPr/>
          <p:nvPr/>
        </p:nvSpPr>
        <p:spPr>
          <a:xfrm>
            <a:off x="6062677" y="3051133"/>
            <a:ext cx="432434" cy="215900"/>
          </a:xfrm>
          <a:custGeom>
            <a:avLst/>
            <a:gdLst/>
            <a:ahLst/>
            <a:cxnLst/>
            <a:rect l="l" t="t" r="r" b="b"/>
            <a:pathLst>
              <a:path w="432435" h="215900">
                <a:moveTo>
                  <a:pt x="432054" y="0"/>
                </a:moveTo>
                <a:lnTo>
                  <a:pt x="0" y="0"/>
                </a:lnTo>
                <a:lnTo>
                  <a:pt x="0" y="215900"/>
                </a:lnTo>
                <a:lnTo>
                  <a:pt x="432054" y="215900"/>
                </a:lnTo>
                <a:lnTo>
                  <a:pt x="432054" y="0"/>
                </a:lnTo>
                <a:close/>
              </a:path>
            </a:pathLst>
          </a:custGeom>
          <a:solidFill>
            <a:srgbClr val="FFFFFF"/>
          </a:solidFill>
        </p:spPr>
        <p:txBody>
          <a:bodyPr wrap="square" lIns="0" tIns="0" rIns="0" bIns="0" rtlCol="0"/>
          <a:lstStyle/>
          <a:p>
            <a:endParaRPr/>
          </a:p>
        </p:txBody>
      </p:sp>
      <p:sp>
        <p:nvSpPr>
          <p:cNvPr id="31" name="object 31"/>
          <p:cNvSpPr txBox="1"/>
          <p:nvPr/>
        </p:nvSpPr>
        <p:spPr>
          <a:xfrm>
            <a:off x="6088077" y="3019044"/>
            <a:ext cx="38163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95%</a:t>
            </a:r>
            <a:endParaRPr sz="1400">
              <a:latin typeface="Arial"/>
              <a:cs typeface="Arial"/>
            </a:endParaRPr>
          </a:p>
        </p:txBody>
      </p:sp>
      <p:sp>
        <p:nvSpPr>
          <p:cNvPr id="32" name="object 32"/>
          <p:cNvSpPr/>
          <p:nvPr/>
        </p:nvSpPr>
        <p:spPr>
          <a:xfrm>
            <a:off x="7843239" y="2206485"/>
            <a:ext cx="531495" cy="215900"/>
          </a:xfrm>
          <a:custGeom>
            <a:avLst/>
            <a:gdLst/>
            <a:ahLst/>
            <a:cxnLst/>
            <a:rect l="l" t="t" r="r" b="b"/>
            <a:pathLst>
              <a:path w="531495" h="215900">
                <a:moveTo>
                  <a:pt x="530922" y="0"/>
                </a:moveTo>
                <a:lnTo>
                  <a:pt x="0" y="0"/>
                </a:lnTo>
                <a:lnTo>
                  <a:pt x="0" y="215900"/>
                </a:lnTo>
                <a:lnTo>
                  <a:pt x="530922" y="215900"/>
                </a:lnTo>
                <a:lnTo>
                  <a:pt x="530922" y="0"/>
                </a:lnTo>
                <a:close/>
              </a:path>
            </a:pathLst>
          </a:custGeom>
          <a:solidFill>
            <a:srgbClr val="FFFFFF"/>
          </a:solidFill>
        </p:spPr>
        <p:txBody>
          <a:bodyPr wrap="square" lIns="0" tIns="0" rIns="0" bIns="0" rtlCol="0"/>
          <a:lstStyle/>
          <a:p>
            <a:endParaRPr/>
          </a:p>
        </p:txBody>
      </p:sp>
      <p:sp>
        <p:nvSpPr>
          <p:cNvPr id="33" name="object 33"/>
          <p:cNvSpPr txBox="1"/>
          <p:nvPr/>
        </p:nvSpPr>
        <p:spPr>
          <a:xfrm>
            <a:off x="7868639" y="2174747"/>
            <a:ext cx="480695" cy="238760"/>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404040"/>
                </a:solidFill>
                <a:latin typeface="Arial"/>
                <a:cs typeface="Arial"/>
              </a:rPr>
              <a:t>105%</a:t>
            </a:r>
            <a:endParaRPr sz="1400">
              <a:latin typeface="Arial"/>
              <a:cs typeface="Arial"/>
            </a:endParaRPr>
          </a:p>
        </p:txBody>
      </p:sp>
      <p:sp>
        <p:nvSpPr>
          <p:cNvPr id="34" name="object 34"/>
          <p:cNvSpPr txBox="1"/>
          <p:nvPr/>
        </p:nvSpPr>
        <p:spPr>
          <a:xfrm>
            <a:off x="9698634" y="1833371"/>
            <a:ext cx="1167765" cy="238760"/>
          </a:xfrm>
          <a:prstGeom prst="rect">
            <a:avLst/>
          </a:prstGeom>
        </p:spPr>
        <p:txBody>
          <a:bodyPr vert="horz" wrap="square" lIns="0" tIns="12700" rIns="0" bIns="0" rtlCol="0">
            <a:spAutoFit/>
          </a:bodyPr>
          <a:lstStyle/>
          <a:p>
            <a:pPr marL="12700">
              <a:lnSpc>
                <a:spcPct val="100000"/>
              </a:lnSpc>
              <a:spcBef>
                <a:spcPts val="100"/>
              </a:spcBef>
              <a:tabLst>
                <a:tab pos="1154430" algn="l"/>
              </a:tabLst>
            </a:pPr>
            <a:r>
              <a:rPr sz="1400" dirty="0">
                <a:solidFill>
                  <a:srgbClr val="404040"/>
                </a:solidFill>
                <a:latin typeface="Arial"/>
                <a:cs typeface="Arial"/>
              </a:rPr>
              <a:t>109% </a:t>
            </a:r>
            <a:r>
              <a:rPr sz="1400" u="sng" dirty="0">
                <a:solidFill>
                  <a:srgbClr val="404040"/>
                </a:solidFill>
                <a:uFill>
                  <a:solidFill>
                    <a:srgbClr val="F2F2F2"/>
                  </a:solidFill>
                </a:uFill>
                <a:latin typeface="Times New Roman"/>
                <a:cs typeface="Times New Roman"/>
              </a:rPr>
              <a:t>	</a:t>
            </a:r>
            <a:endParaRPr sz="1400">
              <a:latin typeface="Times New Roman"/>
              <a:cs typeface="Times New Roman"/>
            </a:endParaRPr>
          </a:p>
        </p:txBody>
      </p:sp>
      <p:sp>
        <p:nvSpPr>
          <p:cNvPr id="35" name="object 35"/>
          <p:cNvSpPr txBox="1"/>
          <p:nvPr/>
        </p:nvSpPr>
        <p:spPr>
          <a:xfrm>
            <a:off x="10956310" y="5357876"/>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70%</a:t>
            </a:r>
            <a:endParaRPr sz="1200">
              <a:latin typeface="Arial"/>
              <a:cs typeface="Arial"/>
            </a:endParaRPr>
          </a:p>
        </p:txBody>
      </p:sp>
      <p:sp>
        <p:nvSpPr>
          <p:cNvPr id="36" name="object 36"/>
          <p:cNvSpPr txBox="1"/>
          <p:nvPr/>
        </p:nvSpPr>
        <p:spPr>
          <a:xfrm>
            <a:off x="10956310" y="4934204"/>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75%</a:t>
            </a:r>
            <a:endParaRPr sz="1200">
              <a:latin typeface="Arial"/>
              <a:cs typeface="Arial"/>
            </a:endParaRPr>
          </a:p>
        </p:txBody>
      </p:sp>
      <p:sp>
        <p:nvSpPr>
          <p:cNvPr id="37" name="object 37"/>
          <p:cNvSpPr txBox="1"/>
          <p:nvPr/>
        </p:nvSpPr>
        <p:spPr>
          <a:xfrm>
            <a:off x="10956310" y="4513579"/>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80%</a:t>
            </a:r>
            <a:endParaRPr sz="1200">
              <a:latin typeface="Arial"/>
              <a:cs typeface="Arial"/>
            </a:endParaRPr>
          </a:p>
        </p:txBody>
      </p:sp>
      <p:sp>
        <p:nvSpPr>
          <p:cNvPr id="38" name="object 38"/>
          <p:cNvSpPr txBox="1"/>
          <p:nvPr/>
        </p:nvSpPr>
        <p:spPr>
          <a:xfrm>
            <a:off x="10956310" y="4089907"/>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85%</a:t>
            </a:r>
            <a:endParaRPr sz="1200">
              <a:latin typeface="Arial"/>
              <a:cs typeface="Arial"/>
            </a:endParaRPr>
          </a:p>
        </p:txBody>
      </p:sp>
      <p:sp>
        <p:nvSpPr>
          <p:cNvPr id="39" name="object 39"/>
          <p:cNvSpPr txBox="1"/>
          <p:nvPr/>
        </p:nvSpPr>
        <p:spPr>
          <a:xfrm>
            <a:off x="10956310" y="3669283"/>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90%</a:t>
            </a:r>
            <a:endParaRPr sz="1200">
              <a:latin typeface="Arial"/>
              <a:cs typeface="Arial"/>
            </a:endParaRPr>
          </a:p>
        </p:txBody>
      </p:sp>
      <p:sp>
        <p:nvSpPr>
          <p:cNvPr id="40" name="object 40"/>
          <p:cNvSpPr txBox="1"/>
          <p:nvPr/>
        </p:nvSpPr>
        <p:spPr>
          <a:xfrm>
            <a:off x="10956310" y="3245611"/>
            <a:ext cx="3263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95959"/>
                </a:solidFill>
                <a:latin typeface="Arial"/>
                <a:cs typeface="Arial"/>
              </a:rPr>
              <a:t>95%</a:t>
            </a:r>
            <a:endParaRPr sz="1200">
              <a:latin typeface="Arial"/>
              <a:cs typeface="Arial"/>
            </a:endParaRPr>
          </a:p>
        </p:txBody>
      </p:sp>
      <p:sp>
        <p:nvSpPr>
          <p:cNvPr id="41" name="object 41"/>
          <p:cNvSpPr txBox="1"/>
          <p:nvPr/>
        </p:nvSpPr>
        <p:spPr>
          <a:xfrm>
            <a:off x="10956310" y="2821940"/>
            <a:ext cx="419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95959"/>
                </a:solidFill>
                <a:latin typeface="Arial"/>
                <a:cs typeface="Arial"/>
              </a:rPr>
              <a:t>100%</a:t>
            </a:r>
            <a:endParaRPr sz="1200">
              <a:latin typeface="Arial"/>
              <a:cs typeface="Arial"/>
            </a:endParaRPr>
          </a:p>
        </p:txBody>
      </p:sp>
      <p:sp>
        <p:nvSpPr>
          <p:cNvPr id="42" name="object 42"/>
          <p:cNvSpPr txBox="1"/>
          <p:nvPr/>
        </p:nvSpPr>
        <p:spPr>
          <a:xfrm>
            <a:off x="10956310" y="2401315"/>
            <a:ext cx="419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95959"/>
                </a:solidFill>
                <a:latin typeface="Arial"/>
                <a:cs typeface="Arial"/>
              </a:rPr>
              <a:t>105%</a:t>
            </a:r>
            <a:endParaRPr sz="1200">
              <a:latin typeface="Arial"/>
              <a:cs typeface="Arial"/>
            </a:endParaRPr>
          </a:p>
        </p:txBody>
      </p:sp>
      <p:sp>
        <p:nvSpPr>
          <p:cNvPr id="43" name="object 43"/>
          <p:cNvSpPr txBox="1"/>
          <p:nvPr/>
        </p:nvSpPr>
        <p:spPr>
          <a:xfrm>
            <a:off x="10956310" y="1977644"/>
            <a:ext cx="419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95959"/>
                </a:solidFill>
                <a:latin typeface="Arial"/>
                <a:cs typeface="Arial"/>
              </a:rPr>
              <a:t>110%</a:t>
            </a:r>
            <a:endParaRPr sz="1200">
              <a:latin typeface="Arial"/>
              <a:cs typeface="Arial"/>
            </a:endParaRPr>
          </a:p>
        </p:txBody>
      </p:sp>
      <p:sp>
        <p:nvSpPr>
          <p:cNvPr id="44" name="object 44"/>
          <p:cNvSpPr txBox="1"/>
          <p:nvPr/>
        </p:nvSpPr>
        <p:spPr>
          <a:xfrm>
            <a:off x="10956310" y="1553971"/>
            <a:ext cx="419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95959"/>
                </a:solidFill>
                <a:latin typeface="Arial"/>
                <a:cs typeface="Arial"/>
              </a:rPr>
              <a:t>115%</a:t>
            </a:r>
            <a:endParaRPr sz="1200">
              <a:latin typeface="Arial"/>
              <a:cs typeface="Arial"/>
            </a:endParaRPr>
          </a:p>
        </p:txBody>
      </p:sp>
      <p:sp>
        <p:nvSpPr>
          <p:cNvPr id="45" name="object 45"/>
          <p:cNvSpPr txBox="1"/>
          <p:nvPr/>
        </p:nvSpPr>
        <p:spPr>
          <a:xfrm>
            <a:off x="1490925" y="5357876"/>
            <a:ext cx="11048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0</a:t>
            </a:r>
            <a:endParaRPr sz="1200">
              <a:latin typeface="Arial"/>
              <a:cs typeface="Arial"/>
            </a:endParaRPr>
          </a:p>
        </p:txBody>
      </p:sp>
      <p:sp>
        <p:nvSpPr>
          <p:cNvPr id="46" name="object 46"/>
          <p:cNvSpPr txBox="1"/>
          <p:nvPr/>
        </p:nvSpPr>
        <p:spPr>
          <a:xfrm>
            <a:off x="1109478" y="4976876"/>
            <a:ext cx="4959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20</a:t>
            </a:r>
            <a:r>
              <a:rPr sz="1200" spc="2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47" name="object 47"/>
          <p:cNvSpPr txBox="1"/>
          <p:nvPr/>
        </p:nvSpPr>
        <p:spPr>
          <a:xfrm>
            <a:off x="1109478" y="4595876"/>
            <a:ext cx="4959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40</a:t>
            </a:r>
            <a:r>
              <a:rPr sz="1200" spc="2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48" name="object 48"/>
          <p:cNvSpPr txBox="1"/>
          <p:nvPr/>
        </p:nvSpPr>
        <p:spPr>
          <a:xfrm>
            <a:off x="1109478" y="4217923"/>
            <a:ext cx="4959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60</a:t>
            </a:r>
            <a:r>
              <a:rPr sz="1200" spc="2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49" name="object 49"/>
          <p:cNvSpPr txBox="1"/>
          <p:nvPr/>
        </p:nvSpPr>
        <p:spPr>
          <a:xfrm>
            <a:off x="1109478" y="3836923"/>
            <a:ext cx="49593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80</a:t>
            </a:r>
            <a:r>
              <a:rPr sz="1200" spc="2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0" name="object 50"/>
          <p:cNvSpPr txBox="1"/>
          <p:nvPr/>
        </p:nvSpPr>
        <p:spPr>
          <a:xfrm>
            <a:off x="1024705" y="3455923"/>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100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1" name="object 51"/>
          <p:cNvSpPr txBox="1"/>
          <p:nvPr/>
        </p:nvSpPr>
        <p:spPr>
          <a:xfrm>
            <a:off x="1024705" y="3074923"/>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120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2" name="object 52"/>
          <p:cNvSpPr txBox="1"/>
          <p:nvPr/>
        </p:nvSpPr>
        <p:spPr>
          <a:xfrm>
            <a:off x="1024705" y="2696971"/>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140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3" name="object 53"/>
          <p:cNvSpPr txBox="1"/>
          <p:nvPr/>
        </p:nvSpPr>
        <p:spPr>
          <a:xfrm>
            <a:off x="1024705" y="2315971"/>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160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4" name="object 54"/>
          <p:cNvSpPr txBox="1"/>
          <p:nvPr/>
        </p:nvSpPr>
        <p:spPr>
          <a:xfrm>
            <a:off x="1024705" y="1934971"/>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180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5" name="object 55"/>
          <p:cNvSpPr txBox="1"/>
          <p:nvPr/>
        </p:nvSpPr>
        <p:spPr>
          <a:xfrm>
            <a:off x="1024705" y="1553971"/>
            <a:ext cx="584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200</a:t>
            </a:r>
            <a:r>
              <a:rPr sz="1200" spc="-45" dirty="0">
                <a:solidFill>
                  <a:srgbClr val="595959"/>
                </a:solidFill>
                <a:latin typeface="Arial"/>
                <a:cs typeface="Arial"/>
              </a:rPr>
              <a:t> </a:t>
            </a:r>
            <a:r>
              <a:rPr sz="1200" spc="-25" dirty="0">
                <a:solidFill>
                  <a:srgbClr val="595959"/>
                </a:solidFill>
                <a:latin typeface="Arial"/>
                <a:cs typeface="Arial"/>
              </a:rPr>
              <a:t>000</a:t>
            </a:r>
            <a:endParaRPr sz="1200">
              <a:latin typeface="Arial"/>
              <a:cs typeface="Arial"/>
            </a:endParaRPr>
          </a:p>
        </p:txBody>
      </p:sp>
      <p:sp>
        <p:nvSpPr>
          <p:cNvPr id="56" name="object 56"/>
          <p:cNvSpPr txBox="1"/>
          <p:nvPr/>
        </p:nvSpPr>
        <p:spPr>
          <a:xfrm>
            <a:off x="2254506" y="5513323"/>
            <a:ext cx="7239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November</a:t>
            </a:r>
            <a:endParaRPr sz="1200">
              <a:latin typeface="Arial"/>
              <a:cs typeface="Arial"/>
            </a:endParaRPr>
          </a:p>
        </p:txBody>
      </p:sp>
      <p:sp>
        <p:nvSpPr>
          <p:cNvPr id="57" name="object 57"/>
          <p:cNvSpPr txBox="1"/>
          <p:nvPr/>
        </p:nvSpPr>
        <p:spPr>
          <a:xfrm>
            <a:off x="4084503" y="5513323"/>
            <a:ext cx="7239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December</a:t>
            </a:r>
            <a:endParaRPr sz="1200">
              <a:latin typeface="Arial"/>
              <a:cs typeface="Arial"/>
            </a:endParaRPr>
          </a:p>
        </p:txBody>
      </p:sp>
      <p:sp>
        <p:nvSpPr>
          <p:cNvPr id="58" name="object 58"/>
          <p:cNvSpPr txBox="1"/>
          <p:nvPr/>
        </p:nvSpPr>
        <p:spPr>
          <a:xfrm>
            <a:off x="7791072" y="5513323"/>
            <a:ext cx="63563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February</a:t>
            </a:r>
            <a:endParaRPr sz="1200">
              <a:latin typeface="Arial"/>
              <a:cs typeface="Arial"/>
            </a:endParaRPr>
          </a:p>
        </p:txBody>
      </p:sp>
      <p:sp>
        <p:nvSpPr>
          <p:cNvPr id="59" name="object 59"/>
          <p:cNvSpPr txBox="1"/>
          <p:nvPr/>
        </p:nvSpPr>
        <p:spPr>
          <a:xfrm>
            <a:off x="9714286" y="5513323"/>
            <a:ext cx="4533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March</a:t>
            </a:r>
            <a:endParaRPr sz="1200">
              <a:latin typeface="Arial"/>
              <a:cs typeface="Arial"/>
            </a:endParaRPr>
          </a:p>
        </p:txBody>
      </p:sp>
      <p:sp>
        <p:nvSpPr>
          <p:cNvPr id="60" name="object 60"/>
          <p:cNvSpPr txBox="1"/>
          <p:nvPr/>
        </p:nvSpPr>
        <p:spPr>
          <a:xfrm>
            <a:off x="5994890" y="5513323"/>
            <a:ext cx="571500" cy="400685"/>
          </a:xfrm>
          <a:prstGeom prst="rect">
            <a:avLst/>
          </a:prstGeom>
        </p:spPr>
        <p:txBody>
          <a:bodyPr vert="horz" wrap="square" lIns="0" tIns="3175" rIns="0" bIns="0" rtlCol="0">
            <a:spAutoFit/>
          </a:bodyPr>
          <a:lstStyle/>
          <a:p>
            <a:pPr marL="71755" marR="5080" indent="-59690">
              <a:lnSpc>
                <a:spcPct val="105000"/>
              </a:lnSpc>
              <a:spcBef>
                <a:spcPts val="25"/>
              </a:spcBef>
            </a:pPr>
            <a:r>
              <a:rPr sz="1200" spc="-10" dirty="0">
                <a:solidFill>
                  <a:srgbClr val="595959"/>
                </a:solidFill>
                <a:latin typeface="Arial"/>
                <a:cs typeface="Arial"/>
              </a:rPr>
              <a:t>January Month</a:t>
            </a:r>
            <a:endParaRPr sz="1200">
              <a:latin typeface="Arial"/>
              <a:cs typeface="Arial"/>
            </a:endParaRPr>
          </a:p>
        </p:txBody>
      </p:sp>
      <p:sp>
        <p:nvSpPr>
          <p:cNvPr id="61" name="object 61"/>
          <p:cNvSpPr txBox="1"/>
          <p:nvPr/>
        </p:nvSpPr>
        <p:spPr>
          <a:xfrm>
            <a:off x="11381190" y="3506344"/>
            <a:ext cx="177800" cy="161290"/>
          </a:xfrm>
          <a:prstGeom prst="rect">
            <a:avLst/>
          </a:prstGeom>
        </p:spPr>
        <p:txBody>
          <a:bodyPr vert="vert270" wrap="square" lIns="0" tIns="0" rIns="0" bIns="0" rtlCol="0">
            <a:spAutoFit/>
          </a:bodyPr>
          <a:lstStyle/>
          <a:p>
            <a:pPr marL="12700">
              <a:lnSpc>
                <a:spcPts val="1265"/>
              </a:lnSpc>
            </a:pPr>
            <a:r>
              <a:rPr sz="1200" dirty="0">
                <a:solidFill>
                  <a:srgbClr val="595959"/>
                </a:solidFill>
                <a:latin typeface="Arial"/>
                <a:cs typeface="Arial"/>
              </a:rPr>
              <a:t>%</a:t>
            </a:r>
            <a:endParaRPr sz="1200">
              <a:latin typeface="Arial"/>
              <a:cs typeface="Arial"/>
            </a:endParaRPr>
          </a:p>
        </p:txBody>
      </p:sp>
      <p:sp>
        <p:nvSpPr>
          <p:cNvPr id="62" name="object 62"/>
          <p:cNvSpPr txBox="1"/>
          <p:nvPr/>
        </p:nvSpPr>
        <p:spPr>
          <a:xfrm>
            <a:off x="780356" y="2900171"/>
            <a:ext cx="177800" cy="974725"/>
          </a:xfrm>
          <a:prstGeom prst="rect">
            <a:avLst/>
          </a:prstGeom>
        </p:spPr>
        <p:txBody>
          <a:bodyPr vert="vert270" wrap="square" lIns="0" tIns="0" rIns="0" bIns="0" rtlCol="0">
            <a:spAutoFit/>
          </a:bodyPr>
          <a:lstStyle/>
          <a:p>
            <a:pPr marL="12700">
              <a:lnSpc>
                <a:spcPts val="1265"/>
              </a:lnSpc>
            </a:pPr>
            <a:r>
              <a:rPr sz="1200" dirty="0">
                <a:solidFill>
                  <a:srgbClr val="595959"/>
                </a:solidFill>
                <a:latin typeface="Arial"/>
                <a:cs typeface="Arial"/>
              </a:rPr>
              <a:t>Seat </a:t>
            </a:r>
            <a:r>
              <a:rPr sz="1200" spc="-10" dirty="0">
                <a:solidFill>
                  <a:srgbClr val="595959"/>
                </a:solidFill>
                <a:latin typeface="Arial"/>
                <a:cs typeface="Arial"/>
              </a:rPr>
              <a:t>Capacity</a:t>
            </a:r>
            <a:endParaRPr sz="1200">
              <a:latin typeface="Arial"/>
              <a:cs typeface="Arial"/>
            </a:endParaRPr>
          </a:p>
        </p:txBody>
      </p:sp>
      <p:sp>
        <p:nvSpPr>
          <p:cNvPr id="63" name="object 63"/>
          <p:cNvSpPr/>
          <p:nvPr/>
        </p:nvSpPr>
        <p:spPr>
          <a:xfrm>
            <a:off x="4490753" y="6145736"/>
            <a:ext cx="243840" cy="68580"/>
          </a:xfrm>
          <a:custGeom>
            <a:avLst/>
            <a:gdLst/>
            <a:ahLst/>
            <a:cxnLst/>
            <a:rect l="l" t="t" r="r" b="b"/>
            <a:pathLst>
              <a:path w="243839" h="68579">
                <a:moveTo>
                  <a:pt x="243839" y="0"/>
                </a:moveTo>
                <a:lnTo>
                  <a:pt x="0" y="0"/>
                </a:lnTo>
                <a:lnTo>
                  <a:pt x="0" y="68579"/>
                </a:lnTo>
                <a:lnTo>
                  <a:pt x="243839" y="68579"/>
                </a:lnTo>
                <a:lnTo>
                  <a:pt x="243839" y="0"/>
                </a:lnTo>
                <a:close/>
              </a:path>
            </a:pathLst>
          </a:custGeom>
          <a:solidFill>
            <a:srgbClr val="00A3DB"/>
          </a:solidFill>
        </p:spPr>
        <p:txBody>
          <a:bodyPr wrap="square" lIns="0" tIns="0" rIns="0" bIns="0" rtlCol="0"/>
          <a:lstStyle/>
          <a:p>
            <a:endParaRPr/>
          </a:p>
        </p:txBody>
      </p:sp>
      <p:sp>
        <p:nvSpPr>
          <p:cNvPr id="64" name="object 64"/>
          <p:cNvSpPr txBox="1"/>
          <p:nvPr/>
        </p:nvSpPr>
        <p:spPr>
          <a:xfrm>
            <a:off x="4747610" y="6052820"/>
            <a:ext cx="74993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2019/2020</a:t>
            </a:r>
            <a:endParaRPr sz="1200">
              <a:latin typeface="Arial"/>
              <a:cs typeface="Arial"/>
            </a:endParaRPr>
          </a:p>
        </p:txBody>
      </p:sp>
      <p:sp>
        <p:nvSpPr>
          <p:cNvPr id="65" name="object 65"/>
          <p:cNvSpPr/>
          <p:nvPr/>
        </p:nvSpPr>
        <p:spPr>
          <a:xfrm>
            <a:off x="5674944" y="6145736"/>
            <a:ext cx="243840" cy="68580"/>
          </a:xfrm>
          <a:custGeom>
            <a:avLst/>
            <a:gdLst/>
            <a:ahLst/>
            <a:cxnLst/>
            <a:rect l="l" t="t" r="r" b="b"/>
            <a:pathLst>
              <a:path w="243839" h="68579">
                <a:moveTo>
                  <a:pt x="243839" y="0"/>
                </a:moveTo>
                <a:lnTo>
                  <a:pt x="0" y="0"/>
                </a:lnTo>
                <a:lnTo>
                  <a:pt x="0" y="68579"/>
                </a:lnTo>
                <a:lnTo>
                  <a:pt x="243839" y="68579"/>
                </a:lnTo>
                <a:lnTo>
                  <a:pt x="243839" y="0"/>
                </a:lnTo>
                <a:close/>
              </a:path>
            </a:pathLst>
          </a:custGeom>
          <a:solidFill>
            <a:srgbClr val="D8117D"/>
          </a:solidFill>
        </p:spPr>
        <p:txBody>
          <a:bodyPr wrap="square" lIns="0" tIns="0" rIns="0" bIns="0" rtlCol="0"/>
          <a:lstStyle/>
          <a:p>
            <a:endParaRPr/>
          </a:p>
        </p:txBody>
      </p:sp>
      <p:sp>
        <p:nvSpPr>
          <p:cNvPr id="66" name="object 66"/>
          <p:cNvSpPr txBox="1"/>
          <p:nvPr/>
        </p:nvSpPr>
        <p:spPr>
          <a:xfrm>
            <a:off x="5931800" y="6052820"/>
            <a:ext cx="74993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95959"/>
                </a:solidFill>
                <a:latin typeface="Arial"/>
                <a:cs typeface="Arial"/>
              </a:rPr>
              <a:t>2022/2023</a:t>
            </a:r>
            <a:endParaRPr sz="1200">
              <a:latin typeface="Arial"/>
              <a:cs typeface="Arial"/>
            </a:endParaRPr>
          </a:p>
        </p:txBody>
      </p:sp>
      <p:sp>
        <p:nvSpPr>
          <p:cNvPr id="67" name="object 67"/>
          <p:cNvSpPr/>
          <p:nvPr/>
        </p:nvSpPr>
        <p:spPr>
          <a:xfrm>
            <a:off x="6859134" y="6180025"/>
            <a:ext cx="243840" cy="0"/>
          </a:xfrm>
          <a:custGeom>
            <a:avLst/>
            <a:gdLst/>
            <a:ahLst/>
            <a:cxnLst/>
            <a:rect l="l" t="t" r="r" b="b"/>
            <a:pathLst>
              <a:path w="243840">
                <a:moveTo>
                  <a:pt x="0" y="0"/>
                </a:moveTo>
                <a:lnTo>
                  <a:pt x="243840" y="1"/>
                </a:lnTo>
              </a:path>
            </a:pathLst>
          </a:custGeom>
          <a:ln w="38100">
            <a:solidFill>
              <a:srgbClr val="4D4D4F"/>
            </a:solidFill>
          </a:ln>
        </p:spPr>
        <p:txBody>
          <a:bodyPr wrap="square" lIns="0" tIns="0" rIns="0" bIns="0" rtlCol="0"/>
          <a:lstStyle/>
          <a:p>
            <a:endParaRPr/>
          </a:p>
        </p:txBody>
      </p:sp>
      <p:sp>
        <p:nvSpPr>
          <p:cNvPr id="68" name="object 68"/>
          <p:cNvSpPr txBox="1"/>
          <p:nvPr/>
        </p:nvSpPr>
        <p:spPr>
          <a:xfrm>
            <a:off x="7115991" y="6052820"/>
            <a:ext cx="8515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Arial"/>
                <a:cs typeface="Arial"/>
              </a:rPr>
              <a:t>%</a:t>
            </a:r>
            <a:r>
              <a:rPr sz="1200" spc="-15" dirty="0">
                <a:solidFill>
                  <a:srgbClr val="595959"/>
                </a:solidFill>
                <a:latin typeface="Arial"/>
                <a:cs typeface="Arial"/>
              </a:rPr>
              <a:t> </a:t>
            </a:r>
            <a:r>
              <a:rPr sz="1200" spc="-10" dirty="0">
                <a:solidFill>
                  <a:srgbClr val="595959"/>
                </a:solidFill>
                <a:latin typeface="Arial"/>
                <a:cs typeface="Arial"/>
              </a:rPr>
              <a:t>Recovery</a:t>
            </a:r>
            <a:endParaRPr sz="1200">
              <a:latin typeface="Arial"/>
              <a:cs typeface="Arial"/>
            </a:endParaRPr>
          </a:p>
        </p:txBody>
      </p:sp>
      <p:sp>
        <p:nvSpPr>
          <p:cNvPr id="69" name="object 69"/>
          <p:cNvSpPr/>
          <p:nvPr/>
        </p:nvSpPr>
        <p:spPr>
          <a:xfrm>
            <a:off x="5347823" y="1710514"/>
            <a:ext cx="0" cy="3842385"/>
          </a:xfrm>
          <a:custGeom>
            <a:avLst/>
            <a:gdLst/>
            <a:ahLst/>
            <a:cxnLst/>
            <a:rect l="l" t="t" r="r" b="b"/>
            <a:pathLst>
              <a:path h="3842385">
                <a:moveTo>
                  <a:pt x="0" y="3842312"/>
                </a:moveTo>
                <a:lnTo>
                  <a:pt x="1" y="0"/>
                </a:lnTo>
              </a:path>
            </a:pathLst>
          </a:custGeom>
          <a:ln w="9525">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A13E38B-CB7B-27EE-12BE-4675638E255A}"/>
              </a:ext>
            </a:extLst>
          </p:cNvPr>
          <p:cNvSpPr>
            <a:spLocks noGrp="1"/>
          </p:cNvSpPr>
          <p:nvPr>
            <p:ph type="title"/>
          </p:nvPr>
        </p:nvSpPr>
        <p:spPr>
          <a:xfrm>
            <a:off x="393701" y="180976"/>
            <a:ext cx="11462940" cy="559256"/>
          </a:xfrm>
        </p:spPr>
        <p:txBody>
          <a:bodyPr wrap="none" anchor="ctr">
            <a:normAutofit/>
          </a:bodyPr>
          <a:lstStyle/>
          <a:p>
            <a:r>
              <a:rPr lang="en-US" dirty="0"/>
              <a:t>Western Cape Cruise season 2022/23</a:t>
            </a:r>
          </a:p>
        </p:txBody>
      </p:sp>
      <p:sp>
        <p:nvSpPr>
          <p:cNvPr id="2" name="Slide Number Placeholder 1">
            <a:extLst>
              <a:ext uri="{FF2B5EF4-FFF2-40B4-BE49-F238E27FC236}">
                <a16:creationId xmlns:a16="http://schemas.microsoft.com/office/drawing/2014/main" xmlns="" id="{709C1A9F-833A-85E8-7346-1CE40F185153}"/>
              </a:ext>
            </a:extLst>
          </p:cNvPr>
          <p:cNvSpPr>
            <a:spLocks noGrp="1"/>
          </p:cNvSpPr>
          <p:nvPr>
            <p:ph type="sldNum" sz="quarter" idx="4"/>
          </p:nvPr>
        </p:nvSpPr>
        <p:spPr>
          <a:xfrm>
            <a:off x="11170773" y="6546531"/>
            <a:ext cx="685867" cy="230832"/>
          </a:xfrm>
        </p:spPr>
        <p:txBody>
          <a:bodyPr anchor="ctr">
            <a:normAutofit/>
          </a:bodyPr>
          <a:lstStyle/>
          <a:p>
            <a:pPr>
              <a:spcAft>
                <a:spcPts val="600"/>
              </a:spcAft>
            </a:pPr>
            <a:fld id="{8406839F-D7A4-4E5D-B93D-768AD4D1DB36}" type="slidenum">
              <a:rPr lang="en-ZA" smtClean="0">
                <a:solidFill>
                  <a:srgbClr val="003399"/>
                </a:solidFill>
              </a:rPr>
              <a:pPr>
                <a:spcAft>
                  <a:spcPts val="600"/>
                </a:spcAft>
              </a:pPr>
              <a:t>6</a:t>
            </a:fld>
            <a:endParaRPr lang="en-ZA" dirty="0">
              <a:solidFill>
                <a:srgbClr val="003399"/>
              </a:solidFill>
            </a:endParaRPr>
          </a:p>
        </p:txBody>
      </p:sp>
      <p:pic>
        <p:nvPicPr>
          <p:cNvPr id="5" name="Picture 4">
            <a:extLst>
              <a:ext uri="{FF2B5EF4-FFF2-40B4-BE49-F238E27FC236}">
                <a16:creationId xmlns:a16="http://schemas.microsoft.com/office/drawing/2014/main" xmlns="" id="{1B1BF11F-F3CF-53F0-F343-1CF481EF6241}"/>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4665" r="383"/>
          <a:stretch/>
        </p:blipFill>
        <p:spPr>
          <a:xfrm>
            <a:off x="387050" y="3723405"/>
            <a:ext cx="3500705" cy="2304256"/>
          </a:xfrm>
          <a:prstGeom prst="round2DiagRect">
            <a:avLst/>
          </a:prstGeom>
          <a:noFill/>
        </p:spPr>
      </p:pic>
      <p:pic>
        <p:nvPicPr>
          <p:cNvPr id="7" name="Picture Placeholder 6" descr="A group of people standing together&#10;&#10;Description automatically generated with medium confidence">
            <a:extLst>
              <a:ext uri="{FF2B5EF4-FFF2-40B4-BE49-F238E27FC236}">
                <a16:creationId xmlns:a16="http://schemas.microsoft.com/office/drawing/2014/main" xmlns="" id="{C1855A25-1BB7-ABB7-0D0D-5938F6119E5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xmlns="" val="0"/>
              </a:ext>
            </a:extLst>
          </a:blip>
          <a:srcRect t="6100" b="6100"/>
          <a:stretch>
            <a:fillRect/>
          </a:stretch>
        </p:blipFill>
        <p:spPr>
          <a:xfrm>
            <a:off x="4391025" y="3723281"/>
            <a:ext cx="3500438" cy="2305050"/>
          </a:xfrm>
        </p:spPr>
      </p:pic>
      <p:pic>
        <p:nvPicPr>
          <p:cNvPr id="9" name="Picture Placeholder 8" descr="A large white boat in the water&#10;&#10;Description automatically generated with low confidence">
            <a:extLst>
              <a:ext uri="{FF2B5EF4-FFF2-40B4-BE49-F238E27FC236}">
                <a16:creationId xmlns:a16="http://schemas.microsoft.com/office/drawing/2014/main" xmlns="" id="{CD2E7B4A-F4F1-6A95-9DCA-16077A87013D}"/>
              </a:ext>
            </a:extLst>
          </p:cNvPr>
          <p:cNvPicPr>
            <a:picLocks noGrp="1" noChangeAspect="1"/>
          </p:cNvPicPr>
          <p:nvPr>
            <p:ph type="pic" sz="quarter" idx="16"/>
          </p:nvPr>
        </p:nvPicPr>
        <p:blipFill>
          <a:blip r:embed="rId5" cstate="print">
            <a:extLst>
              <a:ext uri="{28A0092B-C50C-407E-A947-70E740481C1C}">
                <a14:useLocalDpi xmlns:a14="http://schemas.microsoft.com/office/drawing/2010/main" xmlns="" val="0"/>
              </a:ext>
            </a:extLst>
          </a:blip>
          <a:srcRect t="25306" b="25306"/>
          <a:stretch>
            <a:fillRect/>
          </a:stretch>
        </p:blipFill>
        <p:spPr>
          <a:xfrm>
            <a:off x="8394700" y="3723281"/>
            <a:ext cx="3500438" cy="2305050"/>
          </a:xfrm>
        </p:spPr>
      </p:pic>
      <p:sp>
        <p:nvSpPr>
          <p:cNvPr id="14" name="Text Placeholder 4">
            <a:extLst>
              <a:ext uri="{FF2B5EF4-FFF2-40B4-BE49-F238E27FC236}">
                <a16:creationId xmlns:a16="http://schemas.microsoft.com/office/drawing/2014/main" xmlns="" id="{F1912CEC-DD8C-B3E1-752C-069E83030CC5}"/>
              </a:ext>
            </a:extLst>
          </p:cNvPr>
          <p:cNvSpPr>
            <a:spLocks noGrp="1"/>
          </p:cNvSpPr>
          <p:nvPr>
            <p:ph type="body" sz="quarter" idx="17"/>
          </p:nvPr>
        </p:nvSpPr>
        <p:spPr>
          <a:xfrm>
            <a:off x="931078" y="1145511"/>
            <a:ext cx="10925562" cy="2406469"/>
          </a:xfrm>
        </p:spPr>
        <p:txBody>
          <a:bodyPr>
            <a:normAutofit fontScale="92500" lnSpcReduction="10000"/>
          </a:bodyPr>
          <a:lstStyle/>
          <a:p>
            <a:r>
              <a:rPr lang="en-US" sz="1800" b="0" dirty="0"/>
              <a:t>C</a:t>
            </a:r>
            <a:r>
              <a:rPr lang="en-US" sz="1800" b="0" dirty="0">
                <a:effectLst/>
              </a:rPr>
              <a:t>ruise season has </a:t>
            </a:r>
            <a:r>
              <a:rPr lang="en-US" sz="2200" dirty="0">
                <a:effectLst/>
              </a:rPr>
              <a:t>5 new ships </a:t>
            </a:r>
            <a:r>
              <a:rPr lang="en-US" sz="1800" b="0" dirty="0">
                <a:effectLst/>
              </a:rPr>
              <a:t>added to the booking schedule.</a:t>
            </a:r>
          </a:p>
          <a:p>
            <a:endParaRPr lang="en-US" sz="1800" b="0" dirty="0">
              <a:effectLst/>
            </a:endParaRPr>
          </a:p>
          <a:p>
            <a:pPr marR="0">
              <a:spcBef>
                <a:spcPts val="0"/>
              </a:spcBef>
              <a:spcAft>
                <a:spcPts val="0"/>
              </a:spcAft>
            </a:pPr>
            <a:r>
              <a:rPr lang="en-US" sz="1800" b="0" dirty="0">
                <a:effectLst/>
              </a:rPr>
              <a:t>Preliminary bookings for the 2022/23 season already indicates 75 ship visits into Cape Town. </a:t>
            </a:r>
          </a:p>
          <a:p>
            <a:pPr marR="0">
              <a:spcBef>
                <a:spcPts val="0"/>
              </a:spcBef>
              <a:spcAft>
                <a:spcPts val="0"/>
              </a:spcAft>
            </a:pPr>
            <a:endParaRPr lang="en-US" sz="1800" b="0" dirty="0">
              <a:effectLst/>
            </a:endParaRPr>
          </a:p>
          <a:p>
            <a:r>
              <a:rPr lang="en-US" sz="1800" b="0" dirty="0">
                <a:effectLst/>
              </a:rPr>
              <a:t>Season currently at </a:t>
            </a:r>
            <a:r>
              <a:rPr lang="en-US" sz="2200" dirty="0"/>
              <a:t>132%</a:t>
            </a:r>
            <a:r>
              <a:rPr lang="en-US" sz="1800" b="0" dirty="0">
                <a:effectLst/>
              </a:rPr>
              <a:t> of Cruise Cape Town target for arriving passengers.</a:t>
            </a:r>
          </a:p>
          <a:p>
            <a:endParaRPr lang="en-US" sz="1800" b="0" dirty="0">
              <a:effectLst/>
            </a:endParaRPr>
          </a:p>
          <a:p>
            <a:r>
              <a:rPr lang="en-US" sz="1800" b="0" dirty="0"/>
              <a:t>Cruise season was launched on the </a:t>
            </a:r>
            <a:r>
              <a:rPr lang="en-US" sz="2200" dirty="0"/>
              <a:t>19</a:t>
            </a:r>
            <a:r>
              <a:rPr lang="en-US" sz="2200" baseline="30000" dirty="0"/>
              <a:t>th</a:t>
            </a:r>
            <a:r>
              <a:rPr lang="en-US" sz="2200" dirty="0"/>
              <a:t> October 2021 </a:t>
            </a:r>
            <a:r>
              <a:rPr lang="en-US" sz="1800" b="0" dirty="0"/>
              <a:t>with the official arrival of the Hanseatic Spirit to the Port of Cape Town.</a:t>
            </a:r>
            <a:endParaRPr lang="en-US" sz="1800" b="0" dirty="0">
              <a:effectLst/>
            </a:endParaRPr>
          </a:p>
          <a:p>
            <a:endParaRPr lang="en-US" dirty="0"/>
          </a:p>
        </p:txBody>
      </p:sp>
      <p:pic>
        <p:nvPicPr>
          <p:cNvPr id="6" name="Graphic 5" descr="Badge 1 with solid fill">
            <a:extLst>
              <a:ext uri="{FF2B5EF4-FFF2-40B4-BE49-F238E27FC236}">
                <a16:creationId xmlns:a16="http://schemas.microsoft.com/office/drawing/2014/main" xmlns="" id="{73E4B6A8-FAB6-AFBC-39DE-DAC3F3A32B86}"/>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218405" y="1044414"/>
            <a:ext cx="632200" cy="632200"/>
          </a:xfrm>
          <a:prstGeom prst="rect">
            <a:avLst/>
          </a:prstGeom>
        </p:spPr>
      </p:pic>
      <p:pic>
        <p:nvPicPr>
          <p:cNvPr id="8" name="Graphic 7" descr="Badge with solid fill">
            <a:extLst>
              <a:ext uri="{FF2B5EF4-FFF2-40B4-BE49-F238E27FC236}">
                <a16:creationId xmlns:a16="http://schemas.microsoft.com/office/drawing/2014/main" xmlns="" id="{C905F836-882D-E6A0-01B9-927F1CFD96B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218405" y="1676614"/>
            <a:ext cx="632200" cy="632200"/>
          </a:xfrm>
          <a:prstGeom prst="rect">
            <a:avLst/>
          </a:prstGeom>
        </p:spPr>
      </p:pic>
      <p:pic>
        <p:nvPicPr>
          <p:cNvPr id="11" name="Graphic 10" descr="Badge 3 with solid fill">
            <a:extLst>
              <a:ext uri="{FF2B5EF4-FFF2-40B4-BE49-F238E27FC236}">
                <a16:creationId xmlns:a16="http://schemas.microsoft.com/office/drawing/2014/main" xmlns="" id="{0144D4C9-1E67-7FB0-463E-2F3BA697B01A}"/>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218405" y="2225860"/>
            <a:ext cx="632200" cy="632200"/>
          </a:xfrm>
          <a:prstGeom prst="rect">
            <a:avLst/>
          </a:prstGeom>
        </p:spPr>
      </p:pic>
      <p:pic>
        <p:nvPicPr>
          <p:cNvPr id="12" name="Graphic 11" descr="Badge 4 with solid fill">
            <a:extLst>
              <a:ext uri="{FF2B5EF4-FFF2-40B4-BE49-F238E27FC236}">
                <a16:creationId xmlns:a16="http://schemas.microsoft.com/office/drawing/2014/main" xmlns="" id="{D5DBC586-1698-CB34-6A1D-7BB06F87863C}"/>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218405" y="2787023"/>
            <a:ext cx="632200" cy="632200"/>
          </a:xfrm>
          <a:prstGeom prst="rect">
            <a:avLst/>
          </a:prstGeom>
        </p:spPr>
      </p:pic>
    </p:spTree>
    <p:extLst>
      <p:ext uri="{BB962C8B-B14F-4D97-AF65-F5344CB8AC3E}">
        <p14:creationId xmlns:p14="http://schemas.microsoft.com/office/powerpoint/2010/main" xmlns="" val="73388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FCBE84EC-7CEF-8005-AE67-2D94697907EA}"/>
              </a:ext>
            </a:extLst>
          </p:cNvPr>
          <p:cNvSpPr txBox="1"/>
          <p:nvPr/>
        </p:nvSpPr>
        <p:spPr>
          <a:xfrm>
            <a:off x="393701" y="180976"/>
            <a:ext cx="11462940" cy="559256"/>
          </a:xfrm>
          <a:prstGeom prst="rect">
            <a:avLst/>
          </a:prstGeom>
          <a:noFill/>
        </p:spPr>
        <p:txBody>
          <a:bodyPr vert="horz" wrap="none" lIns="72000" tIns="72000" rIns="72000" bIns="72000" rtlCol="0" anchor="ctr">
            <a:normAutofit/>
          </a:bodyPr>
          <a:lstStyle/>
          <a:p>
            <a:pPr>
              <a:spcBef>
                <a:spcPct val="0"/>
              </a:spcBef>
              <a:spcAft>
                <a:spcPts val="600"/>
              </a:spcAft>
            </a:pPr>
            <a:r>
              <a:rPr lang="en-US" sz="2400" b="1" dirty="0">
                <a:solidFill>
                  <a:schemeClr val="tx2"/>
                </a:solidFill>
                <a:latin typeface="Century Gothic" pitchFamily="34" charset="0"/>
                <a:ea typeface="+mj-ea"/>
                <a:cs typeface="+mj-cs"/>
              </a:rPr>
              <a:t>Summer readiness dialogue </a:t>
            </a:r>
          </a:p>
        </p:txBody>
      </p:sp>
      <p:sp>
        <p:nvSpPr>
          <p:cNvPr id="3" name="Slide Number Placeholder 2"/>
          <p:cNvSpPr>
            <a:spLocks noGrp="1"/>
          </p:cNvSpPr>
          <p:nvPr>
            <p:ph type="sldNum" sz="quarter" idx="4"/>
          </p:nvPr>
        </p:nvSpPr>
        <p:spPr>
          <a:xfrm>
            <a:off x="11170773" y="6468150"/>
            <a:ext cx="685867" cy="230832"/>
          </a:xfrm>
        </p:spPr>
        <p:txBody>
          <a:bodyPr vert="horz" lIns="72000" tIns="72000" rIns="0" bIns="0" rtlCol="0" anchor="ctr">
            <a:normAutofit/>
          </a:bodyPr>
          <a:lstStyle/>
          <a:p>
            <a:pPr>
              <a:spcAft>
                <a:spcPts val="600"/>
              </a:spcAft>
            </a:pPr>
            <a:fld id="{8406839F-D7A4-4E5D-B93D-768AD4D1DB36}" type="slidenum">
              <a:rPr lang="en-ZA" smtClean="0">
                <a:solidFill>
                  <a:srgbClr val="003399"/>
                </a:solidFill>
              </a:rPr>
              <a:pPr>
                <a:spcAft>
                  <a:spcPts val="600"/>
                </a:spcAft>
              </a:pPr>
              <a:t>7</a:t>
            </a:fld>
            <a:endParaRPr lang="en-ZA">
              <a:solidFill>
                <a:srgbClr val="003399"/>
              </a:solidFill>
            </a:endParaRPr>
          </a:p>
        </p:txBody>
      </p:sp>
      <p:pic>
        <p:nvPicPr>
          <p:cNvPr id="4" name="Picture 3" descr="A person standing behind a desk&#10;&#10;Description automatically generated with low confidence">
            <a:extLst>
              <a:ext uri="{FF2B5EF4-FFF2-40B4-BE49-F238E27FC236}">
                <a16:creationId xmlns:a16="http://schemas.microsoft.com/office/drawing/2014/main" xmlns="" id="{B3A9DF19-B8B9-7EE4-FF13-A03921F1A89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2019" r="-2" b="31712"/>
          <a:stretch/>
        </p:blipFill>
        <p:spPr>
          <a:xfrm>
            <a:off x="494846" y="3973007"/>
            <a:ext cx="5228899" cy="2304256"/>
          </a:xfrm>
          <a:prstGeom prst="round2DiagRect">
            <a:avLst/>
          </a:prstGeom>
          <a:noFill/>
        </p:spPr>
      </p:pic>
      <p:pic>
        <p:nvPicPr>
          <p:cNvPr id="6" name="Picture 5" descr="A group of people sitting on stools in front of a screen&#10;&#10;Description automatically generated with medium confidence">
            <a:extLst>
              <a:ext uri="{FF2B5EF4-FFF2-40B4-BE49-F238E27FC236}">
                <a16:creationId xmlns:a16="http://schemas.microsoft.com/office/drawing/2014/main" xmlns="" id="{D578472A-209C-3F9C-FF39-66C959A6B99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9249" r="-2" b="4483"/>
          <a:stretch/>
        </p:blipFill>
        <p:spPr>
          <a:xfrm>
            <a:off x="6125171" y="3973007"/>
            <a:ext cx="5228899" cy="2304256"/>
          </a:xfrm>
          <a:prstGeom prst="round2DiagRect">
            <a:avLst/>
          </a:prstGeom>
          <a:noFill/>
        </p:spPr>
      </p:pic>
      <p:sp>
        <p:nvSpPr>
          <p:cNvPr id="14" name="TextBox 13">
            <a:extLst>
              <a:ext uri="{FF2B5EF4-FFF2-40B4-BE49-F238E27FC236}">
                <a16:creationId xmlns:a16="http://schemas.microsoft.com/office/drawing/2014/main" xmlns="" id="{5445E7BF-DF9D-4AAA-816B-F6D5D57D0B3E}"/>
              </a:ext>
            </a:extLst>
          </p:cNvPr>
          <p:cNvSpPr txBox="1"/>
          <p:nvPr/>
        </p:nvSpPr>
        <p:spPr>
          <a:xfrm>
            <a:off x="1318437" y="1412776"/>
            <a:ext cx="10576304" cy="2143224"/>
          </a:xfrm>
          <a:prstGeom prst="rect">
            <a:avLst/>
          </a:prstGeom>
        </p:spPr>
        <p:txBody>
          <a:bodyPr vert="horz" lIns="72000" tIns="72000" rIns="72000" bIns="72000" rtlCol="0">
            <a:noAutofit/>
          </a:bodyPr>
          <a:lstStyle/>
          <a:p>
            <a:pPr>
              <a:spcBef>
                <a:spcPts val="300"/>
              </a:spcBef>
            </a:pPr>
            <a:r>
              <a:rPr lang="en-US" sz="1600" dirty="0"/>
              <a:t>Minister Wenger hosted </a:t>
            </a:r>
            <a:r>
              <a:rPr lang="en-US" b="1" dirty="0"/>
              <a:t>a summer readiness dialogue </a:t>
            </a:r>
            <a:r>
              <a:rPr lang="en-US" sz="1600" dirty="0"/>
              <a:t>in October 2022 to discuss key issues facing the industry in anticipation of a busy tourism season.</a:t>
            </a:r>
          </a:p>
          <a:p>
            <a:pPr>
              <a:spcBef>
                <a:spcPts val="300"/>
              </a:spcBef>
            </a:pPr>
            <a:endParaRPr lang="en-US" sz="1600" dirty="0"/>
          </a:p>
          <a:p>
            <a:pPr>
              <a:spcBef>
                <a:spcPts val="300"/>
              </a:spcBef>
            </a:pPr>
            <a:r>
              <a:rPr lang="en-US" b="1" dirty="0"/>
              <a:t>50 </a:t>
            </a:r>
            <a:r>
              <a:rPr lang="en-US" sz="1600" dirty="0"/>
              <a:t>representatives from the industry attended the event. </a:t>
            </a:r>
          </a:p>
          <a:p>
            <a:pPr>
              <a:spcBef>
                <a:spcPts val="300"/>
              </a:spcBef>
            </a:pPr>
            <a:endParaRPr lang="en-US" sz="1600" dirty="0"/>
          </a:p>
          <a:p>
            <a:pPr>
              <a:spcBef>
                <a:spcPts val="300"/>
              </a:spcBef>
            </a:pPr>
            <a:r>
              <a:rPr lang="en-US" sz="1600" dirty="0"/>
              <a:t>Panel discussions looked at what is needed from </a:t>
            </a:r>
            <a:r>
              <a:rPr lang="en-US" b="1" dirty="0"/>
              <a:t>destination readiness, air and cruise accessibility and skills </a:t>
            </a:r>
            <a:r>
              <a:rPr lang="en-US" sz="1600" dirty="0"/>
              <a:t>perspectives. </a:t>
            </a:r>
          </a:p>
          <a:p>
            <a:pPr>
              <a:spcBef>
                <a:spcPts val="300"/>
              </a:spcBef>
            </a:pPr>
            <a:endParaRPr lang="en-US" sz="1600" dirty="0"/>
          </a:p>
          <a:p>
            <a:pPr>
              <a:spcBef>
                <a:spcPts val="300"/>
              </a:spcBef>
            </a:pPr>
            <a:r>
              <a:rPr lang="en-US" sz="1600" dirty="0"/>
              <a:t> </a:t>
            </a:r>
          </a:p>
        </p:txBody>
      </p:sp>
      <p:sp>
        <p:nvSpPr>
          <p:cNvPr id="19" name="Text Placeholder 6">
            <a:extLst>
              <a:ext uri="{FF2B5EF4-FFF2-40B4-BE49-F238E27FC236}">
                <a16:creationId xmlns:a16="http://schemas.microsoft.com/office/drawing/2014/main" xmlns="" id="{1EEA6939-2C07-F775-8E7B-B701944C6860}"/>
              </a:ext>
            </a:extLst>
          </p:cNvPr>
          <p:cNvSpPr>
            <a:spLocks noGrp="1"/>
          </p:cNvSpPr>
          <p:nvPr>
            <p:ph type="body" sz="quarter" idx="13"/>
          </p:nvPr>
        </p:nvSpPr>
        <p:spPr>
          <a:xfrm>
            <a:off x="393701" y="1039979"/>
            <a:ext cx="11462940" cy="288925"/>
          </a:xfrm>
        </p:spPr>
        <p:txBody>
          <a:bodyPr/>
          <a:lstStyle/>
          <a:p>
            <a:r>
              <a:rPr lang="en-US" dirty="0"/>
              <a:t>10 October 2022</a:t>
            </a:r>
          </a:p>
        </p:txBody>
      </p:sp>
      <p:pic>
        <p:nvPicPr>
          <p:cNvPr id="7" name="Graphic 6" descr="Badge 1 with solid fill">
            <a:extLst>
              <a:ext uri="{FF2B5EF4-FFF2-40B4-BE49-F238E27FC236}">
                <a16:creationId xmlns:a16="http://schemas.microsoft.com/office/drawing/2014/main" xmlns="" id="{FFA45BA2-28F4-9748-5D6C-4AE4ABF76CE6}"/>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94847" y="1443732"/>
            <a:ext cx="664101" cy="664101"/>
          </a:xfrm>
          <a:prstGeom prst="rect">
            <a:avLst/>
          </a:prstGeom>
        </p:spPr>
      </p:pic>
      <p:pic>
        <p:nvPicPr>
          <p:cNvPr id="8" name="Graphic 7" descr="Badge with solid fill">
            <a:extLst>
              <a:ext uri="{FF2B5EF4-FFF2-40B4-BE49-F238E27FC236}">
                <a16:creationId xmlns:a16="http://schemas.microsoft.com/office/drawing/2014/main" xmlns="" id="{4F3FA289-E055-C9E9-ABE5-50A63C4F7999}"/>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94846" y="2220893"/>
            <a:ext cx="664101" cy="664101"/>
          </a:xfrm>
          <a:prstGeom prst="rect">
            <a:avLst/>
          </a:prstGeom>
        </p:spPr>
      </p:pic>
      <p:pic>
        <p:nvPicPr>
          <p:cNvPr id="10" name="Graphic 9" descr="Badge 3 with solid fill">
            <a:extLst>
              <a:ext uri="{FF2B5EF4-FFF2-40B4-BE49-F238E27FC236}">
                <a16:creationId xmlns:a16="http://schemas.microsoft.com/office/drawing/2014/main" xmlns="" id="{3AADA9B8-9472-CD72-A594-AABBC0F7A8AD}"/>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494846" y="2891899"/>
            <a:ext cx="664101" cy="664101"/>
          </a:xfrm>
          <a:prstGeom prst="rect">
            <a:avLst/>
          </a:prstGeom>
        </p:spPr>
      </p:pic>
    </p:spTree>
    <p:extLst>
      <p:ext uri="{BB962C8B-B14F-4D97-AF65-F5344CB8AC3E}">
        <p14:creationId xmlns:p14="http://schemas.microsoft.com/office/powerpoint/2010/main" xmlns="" val="106111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E338C4B-E7A4-06BA-BFF1-DA022240C2DF}"/>
              </a:ext>
            </a:extLst>
          </p:cNvPr>
          <p:cNvSpPr>
            <a:spLocks noGrp="1"/>
          </p:cNvSpPr>
          <p:nvPr>
            <p:ph type="sldNum" sz="quarter" idx="4"/>
          </p:nvPr>
        </p:nvSpPr>
        <p:spPr/>
        <p:txBody>
          <a:bodyPr/>
          <a:lstStyle/>
          <a:p>
            <a:fld id="{8406839F-D7A4-4E5D-B93D-768AD4D1DB36}" type="slidenum">
              <a:rPr lang="en-ZA" smtClean="0"/>
              <a:pPr/>
              <a:t>8</a:t>
            </a:fld>
            <a:endParaRPr lang="en-ZA" dirty="0"/>
          </a:p>
        </p:txBody>
      </p:sp>
      <p:pic>
        <p:nvPicPr>
          <p:cNvPr id="7" name="Picture 6" descr="A row of colorful buildings in the snow">
            <a:extLst>
              <a:ext uri="{FF2B5EF4-FFF2-40B4-BE49-F238E27FC236}">
                <a16:creationId xmlns:a16="http://schemas.microsoft.com/office/drawing/2014/main" xmlns="" id="{7E66BC74-7F8C-58C9-3894-7AF68B7736E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0" y="1"/>
            <a:ext cx="12192000" cy="6857999"/>
          </a:xfrm>
          <a:prstGeom prst="rect">
            <a:avLst/>
          </a:prstGeom>
        </p:spPr>
      </p:pic>
      <p:sp>
        <p:nvSpPr>
          <p:cNvPr id="8" name="TextBox 7">
            <a:extLst>
              <a:ext uri="{FF2B5EF4-FFF2-40B4-BE49-F238E27FC236}">
                <a16:creationId xmlns:a16="http://schemas.microsoft.com/office/drawing/2014/main" xmlns="" id="{5F7A83AD-5BA4-2A47-2ED9-C7C9BD31E19D}"/>
              </a:ext>
            </a:extLst>
          </p:cNvPr>
          <p:cNvSpPr txBox="1"/>
          <p:nvPr/>
        </p:nvSpPr>
        <p:spPr>
          <a:xfrm>
            <a:off x="6263805" y="4459908"/>
            <a:ext cx="5688632" cy="2123658"/>
          </a:xfrm>
          <a:prstGeom prst="rect">
            <a:avLst/>
          </a:prstGeom>
          <a:noFill/>
        </p:spPr>
        <p:txBody>
          <a:bodyPr wrap="square" rtlCol="0">
            <a:spAutoFit/>
          </a:bodyPr>
          <a:lstStyle/>
          <a:p>
            <a:pPr algn="r"/>
            <a:r>
              <a:rPr lang="en-US" sz="6600" dirty="0"/>
              <a:t>Destination Readiness</a:t>
            </a:r>
          </a:p>
        </p:txBody>
      </p:sp>
    </p:spTree>
    <p:extLst>
      <p:ext uri="{BB962C8B-B14F-4D97-AF65-F5344CB8AC3E}">
        <p14:creationId xmlns:p14="http://schemas.microsoft.com/office/powerpoint/2010/main" xmlns="" val="414390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200EE-D300-9E1B-AFC8-3031960F2080}"/>
              </a:ext>
            </a:extLst>
          </p:cNvPr>
          <p:cNvSpPr>
            <a:spLocks noGrp="1"/>
          </p:cNvSpPr>
          <p:nvPr>
            <p:ph type="title"/>
          </p:nvPr>
        </p:nvSpPr>
        <p:spPr>
          <a:xfrm>
            <a:off x="393701" y="180976"/>
            <a:ext cx="11462940" cy="559256"/>
          </a:xfrm>
        </p:spPr>
        <p:txBody>
          <a:bodyPr wrap="none" anchor="ctr">
            <a:normAutofit/>
          </a:bodyPr>
          <a:lstStyle/>
          <a:p>
            <a:r>
              <a:rPr lang="en-US" dirty="0"/>
              <a:t>Tourism Safety</a:t>
            </a:r>
          </a:p>
        </p:txBody>
      </p:sp>
      <p:sp>
        <p:nvSpPr>
          <p:cNvPr id="23" name="Text Placeholder 4">
            <a:extLst>
              <a:ext uri="{FF2B5EF4-FFF2-40B4-BE49-F238E27FC236}">
                <a16:creationId xmlns:a16="http://schemas.microsoft.com/office/drawing/2014/main" xmlns="" id="{E1AB4373-A414-A71E-B115-EB3A81B135F2}"/>
              </a:ext>
            </a:extLst>
          </p:cNvPr>
          <p:cNvSpPr>
            <a:spLocks noGrp="1"/>
          </p:cNvSpPr>
          <p:nvPr>
            <p:ph type="body" sz="quarter" idx="15"/>
          </p:nvPr>
        </p:nvSpPr>
        <p:spPr>
          <a:xfrm>
            <a:off x="1371599" y="1483872"/>
            <a:ext cx="6949799" cy="4680048"/>
          </a:xfrm>
        </p:spPr>
        <p:txBody>
          <a:bodyPr>
            <a:normAutofit/>
          </a:bodyPr>
          <a:lstStyle/>
          <a:p>
            <a:pPr marR="0" lvl="0">
              <a:spcBef>
                <a:spcPts val="0"/>
              </a:spcBef>
              <a:spcAft>
                <a:spcPts val="0"/>
              </a:spcAft>
            </a:pPr>
            <a:r>
              <a:rPr lang="en-US" sz="1600" b="0" dirty="0">
                <a:latin typeface="+mn-lt"/>
              </a:rPr>
              <a:t>The National Department of Tourism implements the </a:t>
            </a:r>
            <a:r>
              <a:rPr lang="en-US" sz="1800" dirty="0">
                <a:latin typeface="+mn-lt"/>
              </a:rPr>
              <a:t>National Tourism Safety Strategy</a:t>
            </a:r>
            <a:r>
              <a:rPr lang="en-US" sz="1600" b="0" dirty="0">
                <a:latin typeface="+mn-lt"/>
              </a:rPr>
              <a:t> in collaboration with provinces. </a:t>
            </a:r>
          </a:p>
          <a:p>
            <a:pPr marR="0" lvl="0">
              <a:spcBef>
                <a:spcPts val="0"/>
              </a:spcBef>
              <a:spcAft>
                <a:spcPts val="0"/>
              </a:spcAft>
            </a:pPr>
            <a:endParaRPr lang="en-US" sz="1600" b="0" dirty="0">
              <a:effectLst/>
              <a:latin typeface="+mn-lt"/>
              <a:ea typeface="Calibri" panose="020F0502020204030204" pitchFamily="34" charset="0"/>
            </a:endParaRPr>
          </a:p>
          <a:p>
            <a:pPr marR="0" lvl="0">
              <a:spcBef>
                <a:spcPts val="0"/>
              </a:spcBef>
              <a:spcAft>
                <a:spcPts val="0"/>
              </a:spcAft>
            </a:pPr>
            <a:r>
              <a:rPr lang="en-US" sz="1800" dirty="0">
                <a:effectLst/>
                <a:latin typeface="+mn-lt"/>
                <a:ea typeface="Calibri" panose="020F0502020204030204" pitchFamily="34" charset="0"/>
              </a:rPr>
              <a:t>300 tourism monitors </a:t>
            </a:r>
            <a:r>
              <a:rPr lang="en-US" sz="1600" b="0" dirty="0">
                <a:effectLst/>
                <a:latin typeface="+mn-lt"/>
                <a:ea typeface="Calibri" panose="020F0502020204030204" pitchFamily="34" charset="0"/>
              </a:rPr>
              <a:t>were deployed in 2022. The current phase of the </a:t>
            </a:r>
            <a:r>
              <a:rPr lang="en-US" sz="1600" b="0" dirty="0" err="1">
                <a:effectLst/>
                <a:latin typeface="+mn-lt"/>
                <a:ea typeface="Calibri" panose="020F0502020204030204" pitchFamily="34" charset="0"/>
              </a:rPr>
              <a:t>programme</a:t>
            </a:r>
            <a:r>
              <a:rPr lang="en-US" sz="1600" b="0" dirty="0">
                <a:effectLst/>
                <a:latin typeface="+mn-lt"/>
                <a:ea typeface="Calibri" panose="020F0502020204030204" pitchFamily="34" charset="0"/>
              </a:rPr>
              <a:t> comes to an end in November and it is hoped that the next phase will commence in February 2023. </a:t>
            </a:r>
          </a:p>
          <a:p>
            <a:pPr marR="0" lvl="0">
              <a:spcBef>
                <a:spcPts val="0"/>
              </a:spcBef>
              <a:spcAft>
                <a:spcPts val="0"/>
              </a:spcAft>
            </a:pPr>
            <a:endParaRPr lang="en-US" sz="1600" b="0" dirty="0">
              <a:effectLst/>
              <a:latin typeface="+mn-lt"/>
              <a:ea typeface="Calibri" panose="020F0502020204030204" pitchFamily="34" charset="0"/>
            </a:endParaRPr>
          </a:p>
          <a:p>
            <a:pPr marR="0" lvl="0">
              <a:spcBef>
                <a:spcPts val="0"/>
              </a:spcBef>
              <a:spcAft>
                <a:spcPts val="0"/>
              </a:spcAft>
            </a:pPr>
            <a:r>
              <a:rPr lang="en-US" sz="1600" b="0" dirty="0">
                <a:effectLst/>
                <a:latin typeface="+mn-lt"/>
                <a:ea typeface="Calibri" panose="020F0502020204030204" pitchFamily="34" charset="0"/>
              </a:rPr>
              <a:t>The Department of Tourism has however secured the commitment from SAPS that </a:t>
            </a:r>
            <a:r>
              <a:rPr lang="en-US" sz="1800" dirty="0">
                <a:effectLst/>
                <a:latin typeface="+mn-lt"/>
                <a:ea typeface="Calibri" panose="020F0502020204030204" pitchFamily="34" charset="0"/>
              </a:rPr>
              <a:t>police reservists </a:t>
            </a:r>
            <a:r>
              <a:rPr lang="en-US" sz="1600" b="0" dirty="0">
                <a:effectLst/>
                <a:latin typeface="+mn-lt"/>
                <a:ea typeface="Calibri" panose="020F0502020204030204" pitchFamily="34" charset="0"/>
              </a:rPr>
              <a:t>will be available during the summer season to assist with tourism safety. DEDAT is engaging the Department and SAPS on this. </a:t>
            </a:r>
          </a:p>
        </p:txBody>
      </p:sp>
      <p:sp>
        <p:nvSpPr>
          <p:cNvPr id="3" name="Slide Number Placeholder 2">
            <a:extLst>
              <a:ext uri="{FF2B5EF4-FFF2-40B4-BE49-F238E27FC236}">
                <a16:creationId xmlns:a16="http://schemas.microsoft.com/office/drawing/2014/main" xmlns="" id="{F35BBE64-9ED8-37F1-402D-0110A0A10567}"/>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pic>
        <p:nvPicPr>
          <p:cNvPr id="4" name="Graphic 3" descr="Badge 1 with solid fill">
            <a:extLst>
              <a:ext uri="{FF2B5EF4-FFF2-40B4-BE49-F238E27FC236}">
                <a16:creationId xmlns:a16="http://schemas.microsoft.com/office/drawing/2014/main" xmlns="" id="{E34097CB-E8A4-5FD4-2143-EDA68EA918F0}"/>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34713" y="1483872"/>
            <a:ext cx="806762" cy="806762"/>
          </a:xfrm>
          <a:prstGeom prst="rect">
            <a:avLst/>
          </a:prstGeom>
        </p:spPr>
      </p:pic>
      <p:pic>
        <p:nvPicPr>
          <p:cNvPr id="5" name="Graphic 4" descr="Badge with solid fill">
            <a:extLst>
              <a:ext uri="{FF2B5EF4-FFF2-40B4-BE49-F238E27FC236}">
                <a16:creationId xmlns:a16="http://schemas.microsoft.com/office/drawing/2014/main" xmlns="" id="{6C45AE01-5E2F-0885-1F5E-FDE80DF2809A}"/>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34713" y="2290634"/>
            <a:ext cx="806762" cy="806762"/>
          </a:xfrm>
          <a:prstGeom prst="rect">
            <a:avLst/>
          </a:prstGeom>
        </p:spPr>
      </p:pic>
      <p:pic>
        <p:nvPicPr>
          <p:cNvPr id="6" name="Graphic 5" descr="Badge 3 with solid fill">
            <a:extLst>
              <a:ext uri="{FF2B5EF4-FFF2-40B4-BE49-F238E27FC236}">
                <a16:creationId xmlns:a16="http://schemas.microsoft.com/office/drawing/2014/main" xmlns="" id="{2F807B0D-8D41-4F98-11D3-DA50D6691EDD}"/>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34713" y="3277640"/>
            <a:ext cx="806762" cy="806762"/>
          </a:xfrm>
          <a:prstGeom prst="rect">
            <a:avLst/>
          </a:prstGeom>
        </p:spPr>
      </p:pic>
      <p:pic>
        <p:nvPicPr>
          <p:cNvPr id="1026" name="Picture 2">
            <a:extLst>
              <a:ext uri="{FF2B5EF4-FFF2-40B4-BE49-F238E27FC236}">
                <a16:creationId xmlns:a16="http://schemas.microsoft.com/office/drawing/2014/main" xmlns="" id="{92CDE22C-C71C-F0E2-96F8-A7E700085652}"/>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7532" r="54849"/>
          <a:stretch/>
        </p:blipFill>
        <p:spPr bwMode="auto">
          <a:xfrm>
            <a:off x="8671392" y="1440618"/>
            <a:ext cx="3275805" cy="44688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260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822DB9218154B90D61CF3AA0428E2" ma:contentTypeVersion="16" ma:contentTypeDescription="Create a new document." ma:contentTypeScope="" ma:versionID="86267f4da5b02789293575f7807e88f6">
  <xsd:schema xmlns:xsd="http://www.w3.org/2001/XMLSchema" xmlns:xs="http://www.w3.org/2001/XMLSchema" xmlns:p="http://schemas.microsoft.com/office/2006/metadata/properties" xmlns:ns2="95e24774-894c-45b2-93a1-18b0a2ce4b0d" xmlns:ns3="3118c192-9059-4a82-804d-29214c6c209b" xmlns:ns4="728f39ad-81e7-4f54-8c90-bf71e0a0cae3" targetNamespace="http://schemas.microsoft.com/office/2006/metadata/properties" ma:root="true" ma:fieldsID="fbbbcd78f92743eadb432a4ee576a8f3" ns2:_="" ns3:_="" ns4:_="">
    <xsd:import namespace="95e24774-894c-45b2-93a1-18b0a2ce4b0d"/>
    <xsd:import namespace="3118c192-9059-4a82-804d-29214c6c209b"/>
    <xsd:import namespace="728f39ad-81e7-4f54-8c90-bf71e0a0ca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24774-894c-45b2-93a1-18b0a2ce4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e8ec45-7f36-4a39-aefb-60bf279f74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18c192-9059-4a82-804d-29214c6c20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8f39ad-81e7-4f54-8c90-bf71e0a0cae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6ec8b52-41ac-4645-b45c-f9c85792d3a8}" ma:internalName="TaxCatchAll" ma:showField="CatchAllData" ma:web="3118c192-9059-4a82-804d-29214c6c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8f39ad-81e7-4f54-8c90-bf71e0a0cae3" xsi:nil="true"/>
    <lcf76f155ced4ddcb4097134ff3c332f xmlns="95e24774-894c-45b2-93a1-18b0a2ce4b0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DC2B70-B8FD-4FA3-94E9-602EAD37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24774-894c-45b2-93a1-18b0a2ce4b0d"/>
    <ds:schemaRef ds:uri="3118c192-9059-4a82-804d-29214c6c209b"/>
    <ds:schemaRef ds:uri="728f39ad-81e7-4f54-8c90-bf71e0a0c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99DD3D-5E85-432C-A7FA-39C73D6B1E05}">
  <ds:schemaRefs>
    <ds:schemaRef ds:uri="http://schemas.microsoft.com/office/2006/metadata/properties"/>
    <ds:schemaRef ds:uri="http://schemas.microsoft.com/office/infopath/2007/PartnerControls"/>
    <ds:schemaRef ds:uri="728f39ad-81e7-4f54-8c90-bf71e0a0cae3"/>
    <ds:schemaRef ds:uri="95e24774-894c-45b2-93a1-18b0a2ce4b0d"/>
  </ds:schemaRefs>
</ds:datastoreItem>
</file>

<file path=customXml/itemProps3.xml><?xml version="1.0" encoding="utf-8"?>
<ds:datastoreItem xmlns:ds="http://schemas.openxmlformats.org/officeDocument/2006/customXml" ds:itemID="{455240DC-4718-462A-B073-6FEAEAC55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20852</TotalTime>
  <Words>1892</Words>
  <Application>Microsoft Office PowerPoint</Application>
  <PresentationFormat>Custom</PresentationFormat>
  <Paragraphs>285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WCG-PPT Master-121022-amc</vt:lpstr>
      <vt:lpstr>Slide 1</vt:lpstr>
      <vt:lpstr>Contents</vt:lpstr>
      <vt:lpstr>Slide 3</vt:lpstr>
      <vt:lpstr>Forward bookings to South Africa</vt:lpstr>
      <vt:lpstr>CPT two-way capacity</vt:lpstr>
      <vt:lpstr>Western Cape Cruise season 2022/23</vt:lpstr>
      <vt:lpstr>Slide 7</vt:lpstr>
      <vt:lpstr>Slide 8</vt:lpstr>
      <vt:lpstr>Tourism Safety</vt:lpstr>
      <vt:lpstr>Tourism Safety</vt:lpstr>
      <vt:lpstr>Tourism Safety</vt:lpstr>
      <vt:lpstr>Tourism Safety</vt:lpstr>
      <vt:lpstr>Tourism Safety</vt:lpstr>
      <vt:lpstr>Slide 14</vt:lpstr>
      <vt:lpstr>Visas </vt:lpstr>
      <vt:lpstr>Upcoming International IATA Winter Season for CPT, 2022/23</vt:lpstr>
      <vt:lpstr>CPT route and airline update – October 2022</vt:lpstr>
      <vt:lpstr>Air Access – George Regional Airport</vt:lpstr>
      <vt:lpstr>Air and cruise accessibility &amp; season readiness </vt:lpstr>
      <vt:lpstr>Slide 20</vt:lpstr>
      <vt:lpstr>Skills challenges  </vt:lpstr>
      <vt:lpstr>Tourism Skills Update</vt:lpstr>
      <vt:lpstr>Slide 23</vt:lpstr>
      <vt:lpstr>Activations &amp; communications for summer season</vt:lpstr>
      <vt:lpstr>Slide 25</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1495</cp:revision>
  <cp:lastPrinted>2019-01-28T07:09:01Z</cp:lastPrinted>
  <dcterms:created xsi:type="dcterms:W3CDTF">2017-01-19T08:56:34Z</dcterms:created>
  <dcterms:modified xsi:type="dcterms:W3CDTF">2022-11-21T09:11:43Z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0x010100E29822DB9218154B90D61CF3AA0428E2</vt:lpwstr>
  </property>
  <property fmtid="{D5CDD505-2E9C-101B-9397-08002B2CF9AE}" pid="3" name="MediaServiceImageTags">
    <vt:lpwstr/>
  </property>
</Properties>
</file>