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3" r:id="rId1"/>
  </p:sldMasterIdLst>
  <p:notesMasterIdLst>
    <p:notesMasterId r:id="rId19"/>
  </p:notesMasterIdLst>
  <p:handoutMasterIdLst>
    <p:handoutMasterId r:id="rId20"/>
  </p:handoutMasterIdLst>
  <p:sldIdLst>
    <p:sldId id="262" r:id="rId2"/>
    <p:sldId id="270" r:id="rId3"/>
    <p:sldId id="273" r:id="rId4"/>
    <p:sldId id="274" r:id="rId5"/>
    <p:sldId id="275" r:id="rId6"/>
    <p:sldId id="276" r:id="rId7"/>
    <p:sldId id="279" r:id="rId8"/>
    <p:sldId id="278" r:id="rId9"/>
    <p:sldId id="277" r:id="rId10"/>
    <p:sldId id="282" r:id="rId11"/>
    <p:sldId id="284" r:id="rId12"/>
    <p:sldId id="285" r:id="rId13"/>
    <p:sldId id="283" r:id="rId14"/>
    <p:sldId id="281" r:id="rId15"/>
    <p:sldId id="286" r:id="rId16"/>
    <p:sldId id="257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0A00"/>
    <a:srgbClr val="FFD966"/>
    <a:srgbClr val="009AAF"/>
    <a:srgbClr val="D1CBC1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353" autoAdjust="0"/>
    <p:restoredTop sz="87716" autoAdjust="0"/>
  </p:normalViewPr>
  <p:slideViewPr>
    <p:cSldViewPr snapToGrid="0">
      <p:cViewPr varScale="1">
        <p:scale>
          <a:sx n="64" d="100"/>
          <a:sy n="64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66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8FE6EA43-F52B-4052-BB19-4DEFCEBB2E6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965226BD-1BB5-4CF1-9C95-862CEFA7E0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369922-C671-499C-B28D-722644729BEB}" type="datetimeFigureOut">
              <a:rPr lang="en-ZA" smtClean="0"/>
              <a:pPr/>
              <a:t>2022/11/09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80F14C75-C0F7-474D-B41F-6C8A9FFE58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575DF689-6825-4EDB-B5C2-EBE86EFBC773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F4DB31-70B0-46C8-BB0A-9713324D48AE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233218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6346E8-3F9F-43FB-8429-62D23BE7F47B}" type="datetimeFigureOut">
              <a:rPr lang="en-ZA" smtClean="0"/>
              <a:pPr/>
              <a:t>2022/11/09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6523FE-70A9-42DF-B12D-2EDF04F94BA8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903538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ZA" dirty="0"/>
              <a:t>On Bill B5-2022, to the 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Portfolio Committee on Transport 8 November 2022</a:t>
            </a:r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63989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9911005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ZA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3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0288295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136 marine habitats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13 000 species of marine organisms recorded. Endemism is estimated between 26-33%, third highest</a:t>
            </a:r>
          </a:p>
          <a:p>
            <a:r>
              <a:rPr lang="en-US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45 Pas, but only 5% EEZ protected (10% target)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4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27068935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6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694458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IMO = </a:t>
            </a:r>
            <a:r>
              <a:rPr lang="en-GB" sz="1800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International Maritime Organization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8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272969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SEISMIC testing has significant impact</a:t>
            </a:r>
          </a:p>
          <a:p>
            <a:r>
              <a:rPr lang="en-GB" dirty="0"/>
              <a:t>Sperm whales use sonar to navigate, hunt and stun prey, use song to navigate, socialise and attract and defend breeding rights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11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5884762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Fog of noise clouds out natural noise</a:t>
            </a:r>
          </a:p>
          <a:p>
            <a:r>
              <a:rPr lang="en-GB" dirty="0"/>
              <a:t>St Croix penguin colony: 2006 an 2021 (Research by Lorien Pichegru et al 2022)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12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38905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Technology is moving forward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6523FE-70A9-42DF-B12D-2EDF04F94BA8}" type="slidenum">
              <a:rPr lang="en-ZA" smtClean="0"/>
              <a:pPr/>
              <a:t>17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11606092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gif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xmlns="" id="{99717EB0-FA07-43C7-9B48-557ED1516334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-1760"/>
            <a:ext cx="9144000" cy="505618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Click on icon to insert image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1B9B5C53-D2E6-4C20-9284-7BE481EC1C62}"/>
              </a:ext>
            </a:extLst>
          </p:cNvPr>
          <p:cNvSpPr/>
          <p:nvPr userDrawn="1"/>
        </p:nvSpPr>
        <p:spPr>
          <a:xfrm>
            <a:off x="0" y="5055483"/>
            <a:ext cx="9144000" cy="137359"/>
          </a:xfrm>
          <a:prstGeom prst="rect">
            <a:avLst/>
          </a:prstGeom>
          <a:solidFill>
            <a:srgbClr val="00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17A225B6-8530-41C5-B93A-53C030F25E6D}"/>
              </a:ext>
            </a:extLst>
          </p:cNvPr>
          <p:cNvSpPr txBox="1"/>
          <p:nvPr userDrawn="1"/>
        </p:nvSpPr>
        <p:spPr>
          <a:xfrm>
            <a:off x="3423399" y="6280396"/>
            <a:ext cx="5540829" cy="3924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950" b="1" dirty="0">
                <a:solidFill>
                  <a:srgbClr val="D1CBC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4C6BAFBF-582E-4AEA-85B6-3D544ABE23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05200" y="314865"/>
            <a:ext cx="5310412" cy="1455747"/>
          </a:xfrm>
        </p:spPr>
        <p:txBody>
          <a:bodyPr>
            <a:normAutofit/>
          </a:bodyPr>
          <a:lstStyle>
            <a:lvl1pPr marL="0" indent="0" algn="r">
              <a:buNone/>
              <a:defRPr sz="2700"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b="1" dirty="0">
                <a:latin typeface="Century Gothic" panose="020B0502020202020204" pitchFamily="34" charset="0"/>
              </a:rPr>
              <a:t>Click to add heading</a:t>
            </a:r>
            <a:endParaRPr lang="en-ZA" dirty="0"/>
          </a:p>
        </p:txBody>
      </p:sp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xmlns="" id="{CBCF27DC-5DC7-4DB0-8AD9-B402826C63B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2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9772" y="5324983"/>
            <a:ext cx="1667188" cy="142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5806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ext pag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34">
            <a:extLst>
              <a:ext uri="{FF2B5EF4-FFF2-40B4-BE49-F238E27FC236}">
                <a16:creationId xmlns:a16="http://schemas.microsoft.com/office/drawing/2014/main" xmlns="" id="{66BF2938-5E0B-4DDB-B9F2-6EE0F9679E2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115" y="853513"/>
            <a:ext cx="8513086" cy="5318687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ZA" dirty="0"/>
              <a:t>Click to add text</a:t>
            </a:r>
          </a:p>
        </p:txBody>
      </p:sp>
      <p:sp>
        <p:nvSpPr>
          <p:cNvPr id="19" name="Text Placeholder 6">
            <a:extLst>
              <a:ext uri="{FF2B5EF4-FFF2-40B4-BE49-F238E27FC236}">
                <a16:creationId xmlns:a16="http://schemas.microsoft.com/office/drawing/2014/main" xmlns="" id="{9D475F48-3541-45C8-9AAC-C7FDA166BD8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115" y="287523"/>
            <a:ext cx="8513086" cy="522102"/>
          </a:xfrm>
        </p:spPr>
        <p:txBody>
          <a:bodyPr/>
          <a:lstStyle>
            <a:lvl1pPr marL="0" indent="0">
              <a:buNone/>
              <a:defRPr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heading</a:t>
            </a:r>
            <a:endParaRPr lang="en-ZA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54FA108A-8675-4BFD-964E-F31EB4B9D0EE}"/>
              </a:ext>
            </a:extLst>
          </p:cNvPr>
          <p:cNvSpPr/>
          <p:nvPr userDrawn="1"/>
        </p:nvSpPr>
        <p:spPr>
          <a:xfrm>
            <a:off x="0" y="6548993"/>
            <a:ext cx="9144000" cy="334766"/>
          </a:xfrm>
          <a:prstGeom prst="rect">
            <a:avLst/>
          </a:prstGeom>
          <a:solidFill>
            <a:srgbClr val="009AAF"/>
          </a:solidFill>
          <a:ln>
            <a:solidFill>
              <a:srgbClr val="009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B7457070-66F3-4BB3-91B3-9BC4ED5B748D}"/>
              </a:ext>
            </a:extLst>
          </p:cNvPr>
          <p:cNvSpPr txBox="1"/>
          <p:nvPr userDrawn="1"/>
        </p:nvSpPr>
        <p:spPr>
          <a:xfrm>
            <a:off x="7881367" y="6568786"/>
            <a:ext cx="67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0" dirty="0">
                <a:solidFill>
                  <a:schemeClr val="bg1"/>
                </a:solidFill>
                <a:latin typeface="Century Gothic" panose="020B0502020202020204" pitchFamily="34" charset="0"/>
              </a:rPr>
              <a:t>WESSA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03C6A7BE-A580-4B0E-BFA6-5FE7CB7AA6EB}"/>
              </a:ext>
            </a:extLst>
          </p:cNvPr>
          <p:cNvSpPr txBox="1"/>
          <p:nvPr userDrawn="1"/>
        </p:nvSpPr>
        <p:spPr>
          <a:xfrm>
            <a:off x="78581" y="6567123"/>
            <a:ext cx="284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xmlns="" id="{45052C57-9926-4A62-8FFB-5C215F643D5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7008019" y="6518776"/>
            <a:ext cx="2057400" cy="365125"/>
          </a:xfrm>
        </p:spPr>
        <p:txBody>
          <a:bodyPr/>
          <a:lstStyle>
            <a:lvl1pPr>
              <a:defRPr lang="en-ZA" sz="1050" b="1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20" name="Picture 1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0C757B4-A218-48EF-89FE-6A0EA05CE48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05" y="6556487"/>
            <a:ext cx="331175" cy="2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52773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E667F19A-29A3-4F27-AABF-CCCA22DBB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230" y="796363"/>
            <a:ext cx="6017420" cy="5309162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ZA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861AC23-8B84-4C9F-9504-55610A82F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231" y="266700"/>
            <a:ext cx="6017420" cy="485775"/>
          </a:xfrm>
        </p:spPr>
        <p:txBody>
          <a:bodyPr/>
          <a:lstStyle>
            <a:lvl1pPr marL="0" indent="0">
              <a:buNone/>
              <a:defRPr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heading</a:t>
            </a:r>
            <a:endParaRPr lang="en-ZA" dirty="0"/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1A9D5246-7B0D-4BC3-97F9-5CC771E859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536234" y="225582"/>
            <a:ext cx="1779976" cy="18134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2" name="Полилиния 16">
            <a:extLst>
              <a:ext uri="{FF2B5EF4-FFF2-40B4-BE49-F238E27FC236}">
                <a16:creationId xmlns:a16="http://schemas.microsoft.com/office/drawing/2014/main" xmlns="" id="{B4333E46-B7A0-4822-9C99-86A92DA6BA2E}"/>
              </a:ext>
            </a:extLst>
          </p:cNvPr>
          <p:cNvSpPr/>
          <p:nvPr userDrawn="1"/>
        </p:nvSpPr>
        <p:spPr>
          <a:xfrm rot="10800000">
            <a:off x="7748868" y="209032"/>
            <a:ext cx="1210507" cy="1846394"/>
          </a:xfrm>
          <a:custGeom>
            <a:avLst/>
            <a:gdLst>
              <a:gd name="connsiteX0" fmla="*/ 5542302 w 7380819"/>
              <a:gd name="connsiteY0" fmla="*/ 0 h 11084606"/>
              <a:gd name="connsiteX1" fmla="*/ 7190413 w 7380819"/>
              <a:gd name="connsiteY1" fmla="*/ 249171 h 11084606"/>
              <a:gd name="connsiteX2" fmla="*/ 7380819 w 7380819"/>
              <a:gd name="connsiteY2" fmla="*/ 313597 h 11084606"/>
              <a:gd name="connsiteX3" fmla="*/ 7313707 w 7380819"/>
              <a:gd name="connsiteY3" fmla="*/ 336306 h 11084606"/>
              <a:gd name="connsiteX4" fmla="*/ 3677033 w 7380819"/>
              <a:gd name="connsiteY4" fmla="*/ 5542303 h 11084606"/>
              <a:gd name="connsiteX5" fmla="*/ 7313707 w 7380819"/>
              <a:gd name="connsiteY5" fmla="*/ 10748301 h 11084606"/>
              <a:gd name="connsiteX6" fmla="*/ 7380819 w 7380819"/>
              <a:gd name="connsiteY6" fmla="*/ 10771009 h 11084606"/>
              <a:gd name="connsiteX7" fmla="*/ 7190413 w 7380819"/>
              <a:gd name="connsiteY7" fmla="*/ 10835435 h 11084606"/>
              <a:gd name="connsiteX8" fmla="*/ 5542302 w 7380819"/>
              <a:gd name="connsiteY8" fmla="*/ 11084606 h 11084606"/>
              <a:gd name="connsiteX9" fmla="*/ 0 w 7380819"/>
              <a:gd name="connsiteY9" fmla="*/ 5542303 h 11084606"/>
              <a:gd name="connsiteX10" fmla="*/ 5542302 w 7380819"/>
              <a:gd name="connsiteY10" fmla="*/ 0 h 1108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0819" h="11084606">
                <a:moveTo>
                  <a:pt x="5542302" y="0"/>
                </a:moveTo>
                <a:cubicBezTo>
                  <a:pt x="6116226" y="0"/>
                  <a:pt x="6669775" y="87236"/>
                  <a:pt x="7190413" y="249171"/>
                </a:cubicBezTo>
                <a:lnTo>
                  <a:pt x="7380819" y="313597"/>
                </a:lnTo>
                <a:lnTo>
                  <a:pt x="7313707" y="336306"/>
                </a:lnTo>
                <a:cubicBezTo>
                  <a:pt x="5191544" y="1113334"/>
                  <a:pt x="3677033" y="3150953"/>
                  <a:pt x="3677033" y="5542303"/>
                </a:cubicBezTo>
                <a:cubicBezTo>
                  <a:pt x="3677033" y="7933654"/>
                  <a:pt x="5191544" y="9971272"/>
                  <a:pt x="7313707" y="10748301"/>
                </a:cubicBezTo>
                <a:lnTo>
                  <a:pt x="7380819" y="10771009"/>
                </a:lnTo>
                <a:lnTo>
                  <a:pt x="7190413" y="10835435"/>
                </a:lnTo>
                <a:cubicBezTo>
                  <a:pt x="6669775" y="10997370"/>
                  <a:pt x="6116226" y="11084606"/>
                  <a:pt x="5542302" y="11084606"/>
                </a:cubicBezTo>
                <a:cubicBezTo>
                  <a:pt x="2481373" y="11084606"/>
                  <a:pt x="0" y="8603232"/>
                  <a:pt x="0" y="5542303"/>
                </a:cubicBezTo>
                <a:cubicBezTo>
                  <a:pt x="0" y="2481374"/>
                  <a:pt x="2481373" y="0"/>
                  <a:pt x="554230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AAF"/>
              </a:gs>
              <a:gs pos="93000">
                <a:srgbClr val="D1CBC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1" name="Полилиния 16">
            <a:extLst>
              <a:ext uri="{FF2B5EF4-FFF2-40B4-BE49-F238E27FC236}">
                <a16:creationId xmlns:a16="http://schemas.microsoft.com/office/drawing/2014/main" xmlns="" id="{E7A8816F-5715-4054-AEE1-84C2B103D77C}"/>
              </a:ext>
            </a:extLst>
          </p:cNvPr>
          <p:cNvSpPr/>
          <p:nvPr userDrawn="1"/>
        </p:nvSpPr>
        <p:spPr>
          <a:xfrm rot="10800000">
            <a:off x="7710957" y="2278517"/>
            <a:ext cx="1210507" cy="1846394"/>
          </a:xfrm>
          <a:custGeom>
            <a:avLst/>
            <a:gdLst>
              <a:gd name="connsiteX0" fmla="*/ 5542302 w 7380819"/>
              <a:gd name="connsiteY0" fmla="*/ 0 h 11084606"/>
              <a:gd name="connsiteX1" fmla="*/ 7190413 w 7380819"/>
              <a:gd name="connsiteY1" fmla="*/ 249171 h 11084606"/>
              <a:gd name="connsiteX2" fmla="*/ 7380819 w 7380819"/>
              <a:gd name="connsiteY2" fmla="*/ 313597 h 11084606"/>
              <a:gd name="connsiteX3" fmla="*/ 7313707 w 7380819"/>
              <a:gd name="connsiteY3" fmla="*/ 336306 h 11084606"/>
              <a:gd name="connsiteX4" fmla="*/ 3677033 w 7380819"/>
              <a:gd name="connsiteY4" fmla="*/ 5542303 h 11084606"/>
              <a:gd name="connsiteX5" fmla="*/ 7313707 w 7380819"/>
              <a:gd name="connsiteY5" fmla="*/ 10748301 h 11084606"/>
              <a:gd name="connsiteX6" fmla="*/ 7380819 w 7380819"/>
              <a:gd name="connsiteY6" fmla="*/ 10771009 h 11084606"/>
              <a:gd name="connsiteX7" fmla="*/ 7190413 w 7380819"/>
              <a:gd name="connsiteY7" fmla="*/ 10835435 h 11084606"/>
              <a:gd name="connsiteX8" fmla="*/ 5542302 w 7380819"/>
              <a:gd name="connsiteY8" fmla="*/ 11084606 h 11084606"/>
              <a:gd name="connsiteX9" fmla="*/ 0 w 7380819"/>
              <a:gd name="connsiteY9" fmla="*/ 5542303 h 11084606"/>
              <a:gd name="connsiteX10" fmla="*/ 5542302 w 7380819"/>
              <a:gd name="connsiteY10" fmla="*/ 0 h 1108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0819" h="11084606">
                <a:moveTo>
                  <a:pt x="5542302" y="0"/>
                </a:moveTo>
                <a:cubicBezTo>
                  <a:pt x="6116226" y="0"/>
                  <a:pt x="6669775" y="87236"/>
                  <a:pt x="7190413" y="249171"/>
                </a:cubicBezTo>
                <a:lnTo>
                  <a:pt x="7380819" y="313597"/>
                </a:lnTo>
                <a:lnTo>
                  <a:pt x="7313707" y="336306"/>
                </a:lnTo>
                <a:cubicBezTo>
                  <a:pt x="5191544" y="1113334"/>
                  <a:pt x="3677033" y="3150953"/>
                  <a:pt x="3677033" y="5542303"/>
                </a:cubicBezTo>
                <a:cubicBezTo>
                  <a:pt x="3677033" y="7933654"/>
                  <a:pt x="5191544" y="9971272"/>
                  <a:pt x="7313707" y="10748301"/>
                </a:cubicBezTo>
                <a:lnTo>
                  <a:pt x="7380819" y="10771009"/>
                </a:lnTo>
                <a:lnTo>
                  <a:pt x="7190413" y="10835435"/>
                </a:lnTo>
                <a:cubicBezTo>
                  <a:pt x="6669775" y="10997370"/>
                  <a:pt x="6116226" y="11084606"/>
                  <a:pt x="5542302" y="11084606"/>
                </a:cubicBezTo>
                <a:cubicBezTo>
                  <a:pt x="2481373" y="11084606"/>
                  <a:pt x="0" y="8603232"/>
                  <a:pt x="0" y="5542303"/>
                </a:cubicBezTo>
                <a:cubicBezTo>
                  <a:pt x="0" y="2481374"/>
                  <a:pt x="2481373" y="0"/>
                  <a:pt x="554230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AAF"/>
              </a:gs>
              <a:gs pos="93000">
                <a:srgbClr val="D1CBC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3" name="Полилиния 16">
            <a:extLst>
              <a:ext uri="{FF2B5EF4-FFF2-40B4-BE49-F238E27FC236}">
                <a16:creationId xmlns:a16="http://schemas.microsoft.com/office/drawing/2014/main" xmlns="" id="{68F80C03-2AEF-493E-9E68-FA269634811D}"/>
              </a:ext>
            </a:extLst>
          </p:cNvPr>
          <p:cNvSpPr/>
          <p:nvPr userDrawn="1"/>
        </p:nvSpPr>
        <p:spPr>
          <a:xfrm rot="10800000">
            <a:off x="7748868" y="4340458"/>
            <a:ext cx="1210507" cy="1846394"/>
          </a:xfrm>
          <a:custGeom>
            <a:avLst/>
            <a:gdLst>
              <a:gd name="connsiteX0" fmla="*/ 5542302 w 7380819"/>
              <a:gd name="connsiteY0" fmla="*/ 0 h 11084606"/>
              <a:gd name="connsiteX1" fmla="*/ 7190413 w 7380819"/>
              <a:gd name="connsiteY1" fmla="*/ 249171 h 11084606"/>
              <a:gd name="connsiteX2" fmla="*/ 7380819 w 7380819"/>
              <a:gd name="connsiteY2" fmla="*/ 313597 h 11084606"/>
              <a:gd name="connsiteX3" fmla="*/ 7313707 w 7380819"/>
              <a:gd name="connsiteY3" fmla="*/ 336306 h 11084606"/>
              <a:gd name="connsiteX4" fmla="*/ 3677033 w 7380819"/>
              <a:gd name="connsiteY4" fmla="*/ 5542303 h 11084606"/>
              <a:gd name="connsiteX5" fmla="*/ 7313707 w 7380819"/>
              <a:gd name="connsiteY5" fmla="*/ 10748301 h 11084606"/>
              <a:gd name="connsiteX6" fmla="*/ 7380819 w 7380819"/>
              <a:gd name="connsiteY6" fmla="*/ 10771009 h 11084606"/>
              <a:gd name="connsiteX7" fmla="*/ 7190413 w 7380819"/>
              <a:gd name="connsiteY7" fmla="*/ 10835435 h 11084606"/>
              <a:gd name="connsiteX8" fmla="*/ 5542302 w 7380819"/>
              <a:gd name="connsiteY8" fmla="*/ 11084606 h 11084606"/>
              <a:gd name="connsiteX9" fmla="*/ 0 w 7380819"/>
              <a:gd name="connsiteY9" fmla="*/ 5542303 h 11084606"/>
              <a:gd name="connsiteX10" fmla="*/ 5542302 w 7380819"/>
              <a:gd name="connsiteY10" fmla="*/ 0 h 110846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7380819" h="11084606">
                <a:moveTo>
                  <a:pt x="5542302" y="0"/>
                </a:moveTo>
                <a:cubicBezTo>
                  <a:pt x="6116226" y="0"/>
                  <a:pt x="6669775" y="87236"/>
                  <a:pt x="7190413" y="249171"/>
                </a:cubicBezTo>
                <a:lnTo>
                  <a:pt x="7380819" y="313597"/>
                </a:lnTo>
                <a:lnTo>
                  <a:pt x="7313707" y="336306"/>
                </a:lnTo>
                <a:cubicBezTo>
                  <a:pt x="5191544" y="1113334"/>
                  <a:pt x="3677033" y="3150953"/>
                  <a:pt x="3677033" y="5542303"/>
                </a:cubicBezTo>
                <a:cubicBezTo>
                  <a:pt x="3677033" y="7933654"/>
                  <a:pt x="5191544" y="9971272"/>
                  <a:pt x="7313707" y="10748301"/>
                </a:cubicBezTo>
                <a:lnTo>
                  <a:pt x="7380819" y="10771009"/>
                </a:lnTo>
                <a:lnTo>
                  <a:pt x="7190413" y="10835435"/>
                </a:lnTo>
                <a:cubicBezTo>
                  <a:pt x="6669775" y="10997370"/>
                  <a:pt x="6116226" y="11084606"/>
                  <a:pt x="5542302" y="11084606"/>
                </a:cubicBezTo>
                <a:cubicBezTo>
                  <a:pt x="2481373" y="11084606"/>
                  <a:pt x="0" y="8603232"/>
                  <a:pt x="0" y="5542303"/>
                </a:cubicBezTo>
                <a:cubicBezTo>
                  <a:pt x="0" y="2481374"/>
                  <a:pt x="2481373" y="0"/>
                  <a:pt x="5542302" y="0"/>
                </a:cubicBezTo>
                <a:close/>
              </a:path>
            </a:pathLst>
          </a:custGeom>
          <a:gradFill flip="none" rotWithShape="1">
            <a:gsLst>
              <a:gs pos="0">
                <a:srgbClr val="009AAF"/>
              </a:gs>
              <a:gs pos="93000">
                <a:srgbClr val="D1CBC1"/>
              </a:gs>
            </a:gsLst>
            <a:lin ang="189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350" dirty="0"/>
          </a:p>
        </p:txBody>
      </p:sp>
      <p:sp>
        <p:nvSpPr>
          <p:cNvPr id="28" name="Picture Placeholder 7">
            <a:extLst>
              <a:ext uri="{FF2B5EF4-FFF2-40B4-BE49-F238E27FC236}">
                <a16:creationId xmlns:a16="http://schemas.microsoft.com/office/drawing/2014/main" xmlns="" id="{BA97B6F1-F2AC-45DA-891C-0C14FC7BDFA4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494886" y="2285472"/>
            <a:ext cx="1779976" cy="18134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32" name="Picture Placeholder 7">
            <a:extLst>
              <a:ext uri="{FF2B5EF4-FFF2-40B4-BE49-F238E27FC236}">
                <a16:creationId xmlns:a16="http://schemas.microsoft.com/office/drawing/2014/main" xmlns="" id="{0471C1DD-936A-4039-900D-FBEAAC768ADE}"/>
              </a:ext>
            </a:extLst>
          </p:cNvPr>
          <p:cNvSpPr>
            <a:spLocks noGrp="1"/>
          </p:cNvSpPr>
          <p:nvPr>
            <p:ph type="pic" sz="quarter" idx="24" hasCustomPrompt="1"/>
          </p:nvPr>
        </p:nvSpPr>
        <p:spPr>
          <a:xfrm>
            <a:off x="6538218" y="4348001"/>
            <a:ext cx="1779976" cy="1813405"/>
          </a:xfrm>
          <a:prstGeom prst="ellipse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350"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C403C154-18D0-4309-A577-18628D97E9EF}"/>
              </a:ext>
            </a:extLst>
          </p:cNvPr>
          <p:cNvSpPr/>
          <p:nvPr userDrawn="1"/>
        </p:nvSpPr>
        <p:spPr>
          <a:xfrm>
            <a:off x="0" y="6523235"/>
            <a:ext cx="9144000" cy="334766"/>
          </a:xfrm>
          <a:prstGeom prst="rect">
            <a:avLst/>
          </a:prstGeom>
          <a:solidFill>
            <a:srgbClr val="009AAF"/>
          </a:solidFill>
          <a:ln>
            <a:solidFill>
              <a:srgbClr val="009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39BDB690-75F8-4A5E-9D9F-B9286D9226EF}"/>
              </a:ext>
            </a:extLst>
          </p:cNvPr>
          <p:cNvSpPr txBox="1"/>
          <p:nvPr userDrawn="1"/>
        </p:nvSpPr>
        <p:spPr>
          <a:xfrm>
            <a:off x="7881367" y="6568786"/>
            <a:ext cx="67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WESSA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7E08B2C8-039B-4B30-A4D0-E0583541B8F7}"/>
              </a:ext>
            </a:extLst>
          </p:cNvPr>
          <p:cNvSpPr txBox="1"/>
          <p:nvPr userDrawn="1"/>
        </p:nvSpPr>
        <p:spPr>
          <a:xfrm>
            <a:off x="78581" y="6567123"/>
            <a:ext cx="284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33" name="Slide Number Placeholder 5">
            <a:extLst>
              <a:ext uri="{FF2B5EF4-FFF2-40B4-BE49-F238E27FC236}">
                <a16:creationId xmlns:a16="http://schemas.microsoft.com/office/drawing/2014/main" xmlns="" id="{1DCF57C7-FF67-423D-A2D6-39CE80C610C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008019" y="6518776"/>
            <a:ext cx="2057400" cy="365125"/>
          </a:xfrm>
        </p:spPr>
        <p:txBody>
          <a:bodyPr/>
          <a:lstStyle>
            <a:lvl1pPr>
              <a:defRPr lang="en-ZA" sz="105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34" name="Picture 33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B7E003E4-9286-4A92-9845-8EF621D8A7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05" y="6556487"/>
            <a:ext cx="331175" cy="2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72805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f page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xmlns="" id="{768ECD7D-75DE-436D-A1E0-D34138DCF35F}"/>
              </a:ext>
            </a:extLst>
          </p:cNvPr>
          <p:cNvSpPr/>
          <p:nvPr userDrawn="1"/>
        </p:nvSpPr>
        <p:spPr>
          <a:xfrm>
            <a:off x="6222207" y="0"/>
            <a:ext cx="2921794" cy="6858000"/>
          </a:xfrm>
          <a:prstGeom prst="rect">
            <a:avLst/>
          </a:prstGeom>
          <a:solidFill>
            <a:srgbClr val="00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1" name="Text Placeholder 30">
            <a:extLst>
              <a:ext uri="{FF2B5EF4-FFF2-40B4-BE49-F238E27FC236}">
                <a16:creationId xmlns:a16="http://schemas.microsoft.com/office/drawing/2014/main" xmlns="" id="{75E59FC5-2078-4CF1-ACA3-3C9F0488920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610351" y="533400"/>
            <a:ext cx="2156222" cy="5346700"/>
          </a:xfrm>
        </p:spPr>
        <p:txBody>
          <a:bodyPr anchor="ctr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6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Click here to add a pull out quote or text to highlight</a:t>
            </a:r>
          </a:p>
        </p:txBody>
      </p:sp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B402DF6F-5055-4671-A0D1-DEEC7A90F8F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26115" y="900231"/>
            <a:ext cx="5684161" cy="5271969"/>
          </a:xfrm>
        </p:spPr>
        <p:txBody>
          <a:bodyPr>
            <a:normAutofit/>
          </a:bodyPr>
          <a:lstStyle>
            <a:lvl1pPr marL="0" indent="0">
              <a:buNone/>
              <a:defRPr sz="1400" strike="noStrike"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ZA" dirty="0"/>
              <a:t>Click to add text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xmlns="" id="{4C6BAFBF-582E-4AEA-85B6-3D544ABE235F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232" y="279400"/>
            <a:ext cx="5684044" cy="492125"/>
          </a:xfrm>
        </p:spPr>
        <p:txBody>
          <a:bodyPr/>
          <a:lstStyle>
            <a:lvl1pPr marL="0" indent="0">
              <a:buNone/>
              <a:defRPr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b="1" dirty="0">
                <a:latin typeface="Century Gothic" panose="020B0502020202020204" pitchFamily="34" charset="0"/>
              </a:rPr>
              <a:t>Click to add heading</a:t>
            </a:r>
            <a:endParaRPr lang="en-ZA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B2336C05-5B6A-4CD7-9BE6-B323A1B60EA5}"/>
              </a:ext>
            </a:extLst>
          </p:cNvPr>
          <p:cNvSpPr/>
          <p:nvPr userDrawn="1"/>
        </p:nvSpPr>
        <p:spPr>
          <a:xfrm>
            <a:off x="0" y="6548993"/>
            <a:ext cx="9144000" cy="334766"/>
          </a:xfrm>
          <a:prstGeom prst="rect">
            <a:avLst/>
          </a:prstGeom>
          <a:solidFill>
            <a:srgbClr val="009AAF"/>
          </a:solidFill>
          <a:ln>
            <a:solidFill>
              <a:srgbClr val="009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F488B5A2-9D0D-4F9A-AF3D-91D46EC8E413}"/>
              </a:ext>
            </a:extLst>
          </p:cNvPr>
          <p:cNvSpPr txBox="1"/>
          <p:nvPr userDrawn="1"/>
        </p:nvSpPr>
        <p:spPr>
          <a:xfrm>
            <a:off x="7881367" y="6568786"/>
            <a:ext cx="67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WESSA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87F3BE42-B237-4250-9B05-F0453B2DA06B}"/>
              </a:ext>
            </a:extLst>
          </p:cNvPr>
          <p:cNvSpPr txBox="1"/>
          <p:nvPr userDrawn="1"/>
        </p:nvSpPr>
        <p:spPr>
          <a:xfrm>
            <a:off x="78581" y="6567123"/>
            <a:ext cx="284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24" name="Slide Number Placeholder 5">
            <a:extLst>
              <a:ext uri="{FF2B5EF4-FFF2-40B4-BE49-F238E27FC236}">
                <a16:creationId xmlns:a16="http://schemas.microsoft.com/office/drawing/2014/main" xmlns="" id="{B1E1518F-BAF9-47FF-83D5-BF0A0C81851F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7008019" y="6518776"/>
            <a:ext cx="2057400" cy="365125"/>
          </a:xfrm>
        </p:spPr>
        <p:txBody>
          <a:bodyPr/>
          <a:lstStyle>
            <a:lvl1pPr>
              <a:defRPr lang="en-ZA" sz="105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25" name="Picture 24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3E2D2D73-C78D-45C6-AD0A-638F8D119A0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05" y="6556487"/>
            <a:ext cx="331175" cy="2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020431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0D753B3-A235-4A61-BD84-62E841D869F8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52425" y="368300"/>
            <a:ext cx="8505825" cy="520700"/>
          </a:xfrm>
        </p:spPr>
        <p:txBody>
          <a:bodyPr/>
          <a:lstStyle>
            <a:lvl1pPr marL="0" indent="0">
              <a:buNone/>
              <a:defRPr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Click to add heading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4767D243-ACCC-4B33-B546-4979B460DB47}"/>
              </a:ext>
            </a:extLst>
          </p:cNvPr>
          <p:cNvSpPr/>
          <p:nvPr userDrawn="1"/>
        </p:nvSpPr>
        <p:spPr>
          <a:xfrm>
            <a:off x="0" y="6523235"/>
            <a:ext cx="9144000" cy="334766"/>
          </a:xfrm>
          <a:prstGeom prst="rect">
            <a:avLst/>
          </a:prstGeom>
          <a:solidFill>
            <a:srgbClr val="009AAF"/>
          </a:solidFill>
          <a:ln>
            <a:solidFill>
              <a:srgbClr val="009AA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7AD51B1E-297E-4C03-9C9C-E5AD3454A21B}"/>
              </a:ext>
            </a:extLst>
          </p:cNvPr>
          <p:cNvSpPr txBox="1"/>
          <p:nvPr userDrawn="1"/>
        </p:nvSpPr>
        <p:spPr>
          <a:xfrm>
            <a:off x="7881367" y="6568786"/>
            <a:ext cx="67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WESSA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5EB1558F-3F51-4B9B-9D5D-F30A043D94CE}"/>
              </a:ext>
            </a:extLst>
          </p:cNvPr>
          <p:cNvSpPr txBox="1"/>
          <p:nvPr userDrawn="1"/>
        </p:nvSpPr>
        <p:spPr>
          <a:xfrm>
            <a:off x="78581" y="6580002"/>
            <a:ext cx="284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b="1" i="1" dirty="0">
                <a:solidFill>
                  <a:schemeClr val="bg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xmlns="" id="{4FEDFC1B-1913-4896-95D5-0D8FA4D4B1E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7008019" y="6518776"/>
            <a:ext cx="2057400" cy="365125"/>
          </a:xfrm>
        </p:spPr>
        <p:txBody>
          <a:bodyPr/>
          <a:lstStyle>
            <a:lvl1pPr>
              <a:defRPr lang="en-ZA" sz="105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FEEAF510-15BE-4018-9CA5-F3DDEE8E340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05" y="6556487"/>
            <a:ext cx="331175" cy="2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018567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ottom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 Placeholder 34">
            <a:extLst>
              <a:ext uri="{FF2B5EF4-FFF2-40B4-BE49-F238E27FC236}">
                <a16:creationId xmlns:a16="http://schemas.microsoft.com/office/drawing/2014/main" xmlns="" id="{E667F19A-29A3-4F27-AABF-CCCA22DBBF6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26230" y="885826"/>
            <a:ext cx="8440057" cy="3153866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latin typeface="Avenir LT Std 45 Book" panose="020B0502020203020204" pitchFamily="34" charset="0"/>
              </a:defRPr>
            </a:lvl1pPr>
          </a:lstStyle>
          <a:p>
            <a:pPr lvl="0"/>
            <a:r>
              <a:rPr lang="en-ZA" dirty="0"/>
              <a:t>Click to add text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6861AC23-8B84-4C9F-9504-55610A82F2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6231" y="266701"/>
            <a:ext cx="8440057" cy="489098"/>
          </a:xfrm>
        </p:spPr>
        <p:txBody>
          <a:bodyPr/>
          <a:lstStyle>
            <a:lvl1pPr marL="0" indent="0">
              <a:buNone/>
              <a:defRPr b="1">
                <a:solidFill>
                  <a:srgbClr val="009AAF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US" dirty="0"/>
              <a:t>Click to add heading</a:t>
            </a:r>
            <a:endParaRPr lang="en-ZA" dirty="0"/>
          </a:p>
        </p:txBody>
      </p:sp>
      <p:sp>
        <p:nvSpPr>
          <p:cNvPr id="14" name="Picture Placeholder 7">
            <a:extLst>
              <a:ext uri="{FF2B5EF4-FFF2-40B4-BE49-F238E27FC236}">
                <a16:creationId xmlns:a16="http://schemas.microsoft.com/office/drawing/2014/main" xmlns="" id="{6A8FED4C-3691-470A-9EB9-57DC3B199434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289350" y="4222865"/>
            <a:ext cx="2023459" cy="203016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15" name="Picture Placeholder 7">
            <a:extLst>
              <a:ext uri="{FF2B5EF4-FFF2-40B4-BE49-F238E27FC236}">
                <a16:creationId xmlns:a16="http://schemas.microsoft.com/office/drawing/2014/main" xmlns="" id="{0E61EEB4-2034-4D05-A8A3-9283C07EEC6E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2463431" y="4222865"/>
            <a:ext cx="2023459" cy="203016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16" name="Picture Placeholder 7">
            <a:extLst>
              <a:ext uri="{FF2B5EF4-FFF2-40B4-BE49-F238E27FC236}">
                <a16:creationId xmlns:a16="http://schemas.microsoft.com/office/drawing/2014/main" xmlns="" id="{33CCDAE8-92AC-43B4-859B-109A40F9F5C8}"/>
              </a:ext>
            </a:extLst>
          </p:cNvPr>
          <p:cNvSpPr>
            <a:spLocks noGrp="1"/>
          </p:cNvSpPr>
          <p:nvPr>
            <p:ph type="pic" sz="quarter" idx="20" hasCustomPrompt="1"/>
          </p:nvPr>
        </p:nvSpPr>
        <p:spPr>
          <a:xfrm>
            <a:off x="4637512" y="4222865"/>
            <a:ext cx="2023459" cy="203016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17" name="Picture Placeholder 7">
            <a:extLst>
              <a:ext uri="{FF2B5EF4-FFF2-40B4-BE49-F238E27FC236}">
                <a16:creationId xmlns:a16="http://schemas.microsoft.com/office/drawing/2014/main" xmlns="" id="{1A9D5246-7B0D-4BC3-97F9-5CC771E859FE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811593" y="4222865"/>
            <a:ext cx="2023459" cy="2030166"/>
          </a:xfrm>
          <a:prstGeom prst="ellipse">
            <a:avLst/>
          </a:prstGeom>
        </p:spPr>
        <p:txBody>
          <a:bodyPr/>
          <a:lstStyle>
            <a:lvl1pPr marL="0" indent="0" algn="ctr">
              <a:buNone/>
              <a:defRPr b="0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defRPr>
            </a:lvl1pPr>
          </a:lstStyle>
          <a:p>
            <a:r>
              <a:rPr lang="en-ZA" dirty="0"/>
              <a:t>Click to insert image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F9FFE3CA-CC6E-448F-B10A-E0D57A91A3DC}"/>
              </a:ext>
            </a:extLst>
          </p:cNvPr>
          <p:cNvSpPr/>
          <p:nvPr userDrawn="1"/>
        </p:nvSpPr>
        <p:spPr>
          <a:xfrm>
            <a:off x="0" y="6523235"/>
            <a:ext cx="9144000" cy="334766"/>
          </a:xfrm>
          <a:prstGeom prst="rect">
            <a:avLst/>
          </a:prstGeom>
          <a:solidFill>
            <a:srgbClr val="D1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649A4A0B-0A00-4F8C-AB02-41C0106232C4}"/>
              </a:ext>
            </a:extLst>
          </p:cNvPr>
          <p:cNvSpPr txBox="1"/>
          <p:nvPr userDrawn="1"/>
        </p:nvSpPr>
        <p:spPr>
          <a:xfrm>
            <a:off x="7881367" y="6568786"/>
            <a:ext cx="67683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WESSA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F568F923-E4E3-4B68-A5FA-10D65368CCED}"/>
              </a:ext>
            </a:extLst>
          </p:cNvPr>
          <p:cNvSpPr txBox="1"/>
          <p:nvPr userDrawn="1"/>
        </p:nvSpPr>
        <p:spPr>
          <a:xfrm>
            <a:off x="78581" y="6567123"/>
            <a:ext cx="284321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050" dirty="0">
                <a:solidFill>
                  <a:schemeClr val="bg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sp>
        <p:nvSpPr>
          <p:cNvPr id="22" name="Slide Number Placeholder 5">
            <a:extLst>
              <a:ext uri="{FF2B5EF4-FFF2-40B4-BE49-F238E27FC236}">
                <a16:creationId xmlns:a16="http://schemas.microsoft.com/office/drawing/2014/main" xmlns="" id="{5C787DE0-FED1-4526-A1C6-F58342ADB57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7008019" y="6518776"/>
            <a:ext cx="2057400" cy="365125"/>
          </a:xfrm>
        </p:spPr>
        <p:txBody>
          <a:bodyPr/>
          <a:lstStyle>
            <a:lvl1pPr>
              <a:defRPr lang="en-ZA" sz="1050" kern="1200" smtClean="0">
                <a:solidFill>
                  <a:schemeClr val="bg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 dirty="0"/>
          </a:p>
        </p:txBody>
      </p:sp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56B6FC35-478F-46D9-B77D-E2E68061EAB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31905" y="6556487"/>
            <a:ext cx="331175" cy="278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561712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as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2E0344E-AEB1-4B01-9103-1FCA4A7303A9}"/>
              </a:ext>
            </a:extLst>
          </p:cNvPr>
          <p:cNvSpPr/>
          <p:nvPr userDrawn="1"/>
        </p:nvSpPr>
        <p:spPr>
          <a:xfrm>
            <a:off x="-9525" y="5217004"/>
            <a:ext cx="9153525" cy="1640996"/>
          </a:xfrm>
          <a:prstGeom prst="rect">
            <a:avLst/>
          </a:prstGeom>
          <a:solidFill>
            <a:srgbClr val="D1CB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xmlns="" id="{B4133546-D670-4687-ACD0-1F98C0C282F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77906" y="5358326"/>
            <a:ext cx="3853526" cy="2882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Click to insert Name and Surname</a:t>
            </a:r>
          </a:p>
        </p:txBody>
      </p:sp>
      <p:sp>
        <p:nvSpPr>
          <p:cNvPr id="15" name="Text Placeholder 13">
            <a:extLst>
              <a:ext uri="{FF2B5EF4-FFF2-40B4-BE49-F238E27FC236}">
                <a16:creationId xmlns:a16="http://schemas.microsoft.com/office/drawing/2014/main" xmlns="" id="{562BD17C-7E26-40BC-A0C9-EF5C481802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47667" y="6088363"/>
            <a:ext cx="3634731" cy="288233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Tel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xmlns="" id="{FF31A38E-C84A-42EE-8E0C-89686EF42E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33032" y="6110939"/>
            <a:ext cx="200516" cy="20633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xmlns="" id="{40050183-5205-42AC-9F50-B4FF403A2E6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311973" y="6476489"/>
            <a:ext cx="235694" cy="154753"/>
          </a:xfrm>
          <a:prstGeom prst="rect">
            <a:avLst/>
          </a:prstGeom>
        </p:spPr>
      </p:pic>
      <p:sp>
        <p:nvSpPr>
          <p:cNvPr id="30" name="Rectangle 29">
            <a:extLst>
              <a:ext uri="{FF2B5EF4-FFF2-40B4-BE49-F238E27FC236}">
                <a16:creationId xmlns:a16="http://schemas.microsoft.com/office/drawing/2014/main" xmlns="" id="{B38DBBDC-8F91-4B00-9CEE-3EBC0BD8F947}"/>
              </a:ext>
            </a:extLst>
          </p:cNvPr>
          <p:cNvSpPr/>
          <p:nvPr userDrawn="1"/>
        </p:nvSpPr>
        <p:spPr>
          <a:xfrm>
            <a:off x="0" y="5080001"/>
            <a:ext cx="9144000" cy="153319"/>
          </a:xfrm>
          <a:prstGeom prst="rect">
            <a:avLst/>
          </a:prstGeom>
          <a:solidFill>
            <a:srgbClr val="00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xmlns="" id="{994979C2-3308-4175-B5BD-E2A7118AB88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7906" y="5634550"/>
            <a:ext cx="3853526" cy="2882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Click to insert Position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xmlns="" id="{C7216DA4-6B71-478A-BB90-4C71ED46A56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38749" y="6399752"/>
            <a:ext cx="3611733" cy="288233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400" b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pPr lvl="0"/>
            <a:r>
              <a:rPr lang="en-ZA" dirty="0"/>
              <a:t>Email</a:t>
            </a:r>
          </a:p>
        </p:txBody>
      </p:sp>
      <p:sp>
        <p:nvSpPr>
          <p:cNvPr id="38" name="Picture Placeholder 37">
            <a:extLst>
              <a:ext uri="{FF2B5EF4-FFF2-40B4-BE49-F238E27FC236}">
                <a16:creationId xmlns:a16="http://schemas.microsoft.com/office/drawing/2014/main" xmlns="" id="{E27F6CF0-04DD-4AF5-943C-3A7CF9946341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113485" y="1"/>
            <a:ext cx="6030515" cy="5079998"/>
          </a:xfrm>
        </p:spPr>
        <p:txBody>
          <a:bodyPr/>
          <a:lstStyle>
            <a:lvl1pPr marL="0" indent="0" algn="ctr">
              <a:buNone/>
              <a:defRPr/>
            </a:lvl1pPr>
          </a:lstStyle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endParaRPr lang="en-ZA" dirty="0"/>
          </a:p>
          <a:p>
            <a:r>
              <a:rPr lang="en-ZA" dirty="0"/>
              <a:t>Click icon to insert picture</a:t>
            </a:r>
          </a:p>
        </p:txBody>
      </p:sp>
      <p:pic>
        <p:nvPicPr>
          <p:cNvPr id="2" name="Picture 1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897C38A3-7690-4D23-83B6-5DBEE690488D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24398" y="5408423"/>
            <a:ext cx="1441696" cy="1233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7899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F2DB2-A46F-4841-860B-6C489FA38FEA}" type="slidenum">
              <a:rPr lang="en-ZA" smtClean="0"/>
              <a:pPr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xmlns="" val="376502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8" r:id="rId2"/>
    <p:sldLayoutId id="2147483680" r:id="rId3"/>
    <p:sldLayoutId id="2147483681" r:id="rId4"/>
    <p:sldLayoutId id="2147483653" r:id="rId5"/>
    <p:sldLayoutId id="2147483661" r:id="rId6"/>
    <p:sldLayoutId id="2147483685" r:id="rId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instagram.com/wessa_sa/" TargetMode="External"/><Relationship Id="rId13" Type="http://schemas.openxmlformats.org/officeDocument/2006/relationships/image" Target="../media/image30.png"/><Relationship Id="rId3" Type="http://schemas.openxmlformats.org/officeDocument/2006/relationships/image" Target="../media/image25.jpeg"/><Relationship Id="rId7" Type="http://schemas.openxmlformats.org/officeDocument/2006/relationships/image" Target="../media/image27.png"/><Relationship Id="rId12" Type="http://schemas.openxmlformats.org/officeDocument/2006/relationships/hyperlink" Target="https://www.youtube.com/user/WESSAlife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twitter.com/wessa_za?lang=en" TargetMode="External"/><Relationship Id="rId11" Type="http://schemas.openxmlformats.org/officeDocument/2006/relationships/image" Target="../media/image29.png"/><Relationship Id="rId5" Type="http://schemas.openxmlformats.org/officeDocument/2006/relationships/image" Target="../media/image26.png"/><Relationship Id="rId15" Type="http://schemas.openxmlformats.org/officeDocument/2006/relationships/image" Target="../media/image31.jpeg"/><Relationship Id="rId10" Type="http://schemas.openxmlformats.org/officeDocument/2006/relationships/hyperlink" Target="https://www.linkedin.com/company/wessa-wildlife-and-environment-society-of-south-africa-/" TargetMode="External"/><Relationship Id="rId4" Type="http://schemas.openxmlformats.org/officeDocument/2006/relationships/hyperlink" Target="https://www.facebook.com/WildlifeandEnvironmentSocietyofSA/" TargetMode="External"/><Relationship Id="rId9" Type="http://schemas.openxmlformats.org/officeDocument/2006/relationships/image" Target="../media/image28.png"/><Relationship Id="rId14" Type="http://schemas.openxmlformats.org/officeDocument/2006/relationships/hyperlink" Target="http://www.wessa.org.za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Brazil Fines MSC Cruises R$2,505,000 for Dumping Bags of Garbage | Cruise  Law News">
            <a:extLst>
              <a:ext uri="{FF2B5EF4-FFF2-40B4-BE49-F238E27FC236}">
                <a16:creationId xmlns:a16="http://schemas.microsoft.com/office/drawing/2014/main" xmlns="" id="{4E70A2BE-A9A1-F15D-EF71-4A74810601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055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BC04A29B-5F69-442A-A70C-8B8E1E6C1CB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79772" y="571874"/>
            <a:ext cx="8636262" cy="2186568"/>
          </a:xfrm>
        </p:spPr>
        <p:txBody>
          <a:bodyPr>
            <a:normAutofit fontScale="92500"/>
          </a:bodyPr>
          <a:lstStyle/>
          <a:p>
            <a:pPr algn="l"/>
            <a:r>
              <a:rPr lang="en-ZA" sz="57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WESSA Submission</a:t>
            </a:r>
          </a:p>
          <a:p>
            <a:pPr algn="l"/>
            <a:endParaRPr lang="en-Z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/>
            <a:r>
              <a:rPr lang="en-ZA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Contributing to </a:t>
            </a:r>
            <a:r>
              <a:rPr lang="en-US" sz="24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Parliamentary Bill B5-2022: Marine Pollution (Prevention of Pollution from Ships) Amendment Bill</a:t>
            </a:r>
            <a:endParaRPr lang="en-ZA" sz="24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DE0F02AB-D5EF-D739-3676-9B92FC504D20}"/>
              </a:ext>
            </a:extLst>
          </p:cNvPr>
          <p:cNvSpPr/>
          <p:nvPr/>
        </p:nvSpPr>
        <p:spPr>
          <a:xfrm>
            <a:off x="0" y="5192842"/>
            <a:ext cx="9123729" cy="166515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7369803D-A3ED-4348-8AD7-15D2B9A52C19}"/>
              </a:ext>
            </a:extLst>
          </p:cNvPr>
          <p:cNvSpPr txBox="1">
            <a:spLocks/>
          </p:cNvSpPr>
          <p:nvPr/>
        </p:nvSpPr>
        <p:spPr>
          <a:xfrm>
            <a:off x="2137893" y="5517633"/>
            <a:ext cx="6858023" cy="145574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700" b="1" kern="1200">
                <a:solidFill>
                  <a:srgbClr val="009A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22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Morgan Griffiths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F28270BC-D648-0DA6-0758-7AB5DBC51968}"/>
              </a:ext>
            </a:extLst>
          </p:cNvPr>
          <p:cNvSpPr/>
          <p:nvPr/>
        </p:nvSpPr>
        <p:spPr>
          <a:xfrm>
            <a:off x="0" y="5055483"/>
            <a:ext cx="9144000" cy="137359"/>
          </a:xfrm>
          <a:prstGeom prst="rect">
            <a:avLst/>
          </a:prstGeom>
          <a:solidFill>
            <a:srgbClr val="009A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6440617B-0483-072C-9367-652446EF9DDE}"/>
              </a:ext>
            </a:extLst>
          </p:cNvPr>
          <p:cNvSpPr txBox="1"/>
          <p:nvPr/>
        </p:nvSpPr>
        <p:spPr>
          <a:xfrm>
            <a:off x="3518993" y="5876945"/>
            <a:ext cx="5540829" cy="992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ZA" sz="1950" b="1" dirty="0">
                <a:solidFill>
                  <a:schemeClr val="tx1">
                    <a:lumMod val="50000"/>
                    <a:lumOff val="50000"/>
                  </a:schemeClr>
                </a:solidFill>
                <a:latin typeface="Century Gothic" panose="020B0502020202020204" pitchFamily="34" charset="0"/>
              </a:rPr>
              <a:t>Strategic Lead: Advocacy</a:t>
            </a:r>
          </a:p>
          <a:p>
            <a:pPr algn="r"/>
            <a:endParaRPr lang="en-ZA" sz="1950" b="1" dirty="0">
              <a:solidFill>
                <a:srgbClr val="D1CBC1"/>
              </a:solidFill>
              <a:latin typeface="Century Gothic" panose="020B0502020202020204" pitchFamily="34" charset="0"/>
            </a:endParaRPr>
          </a:p>
          <a:p>
            <a:pPr algn="r"/>
            <a:r>
              <a:rPr lang="en-ZA" sz="1950" b="1" dirty="0">
                <a:solidFill>
                  <a:srgbClr val="D1CBC1"/>
                </a:solidFill>
                <a:latin typeface="Century Gothic" panose="020B0502020202020204" pitchFamily="34" charset="0"/>
              </a:rPr>
              <a:t>People Caring For The Earth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C833EA67-AEF3-0A63-D4A2-2D90D60AB96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0872" y="5383101"/>
            <a:ext cx="1516150" cy="1295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39864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1EBED807-3F09-A594-9A8C-89DA49D2AA0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Sources of Marine Noise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2A96975D-1081-C77E-12EE-F8F95A192E3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10</a:t>
            </a:fld>
            <a:endParaRPr lang="en-ZA" dirty="0"/>
          </a:p>
        </p:txBody>
      </p:sp>
      <p:pic>
        <p:nvPicPr>
          <p:cNvPr id="4" name="Picture 10" descr="Picture: today’s ocean soundscape">
            <a:extLst>
              <a:ext uri="{FF2B5EF4-FFF2-40B4-BE49-F238E27FC236}">
                <a16:creationId xmlns:a16="http://schemas.microsoft.com/office/drawing/2014/main" xmlns="" id="{9AEE3669-D6F8-E0B6-5734-FAD83FA75A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527" y="1023912"/>
            <a:ext cx="9146527" cy="52269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97006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78FFFBEE-AE9F-47CF-4D2B-99F63105A0A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11</a:t>
            </a:fld>
            <a:endParaRPr lang="en-ZA" dirty="0"/>
          </a:p>
        </p:txBody>
      </p:sp>
      <p:pic>
        <p:nvPicPr>
          <p:cNvPr id="4" name="Picture 16" descr="Ocean Noise">
            <a:extLst>
              <a:ext uri="{FF2B5EF4-FFF2-40B4-BE49-F238E27FC236}">
                <a16:creationId xmlns:a16="http://schemas.microsoft.com/office/drawing/2014/main" xmlns="" id="{C58B73C1-F163-4F39-99CE-277DF16CFB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8158" y="0"/>
            <a:ext cx="4927493" cy="65187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91BF9C86-31BA-53A7-82B9-25F870D4A4C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5733325" y="4049146"/>
            <a:ext cx="3187908" cy="2291693"/>
          </a:xfr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US" sz="2000" dirty="0">
                <a:solidFill>
                  <a:schemeClr val="tx1"/>
                </a:solidFill>
                <a:latin typeface="Avenir LT Std 45 Book" panose="020B0502020203020204" pitchFamily="34" charset="0"/>
              </a:rPr>
              <a:t>Many marine organisms use sound for: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venir LT Std 45 Book" panose="020B0502020203020204" pitchFamily="34" charset="0"/>
              </a:rPr>
              <a:t>navigating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venir LT Std 45 Book" panose="020B0502020203020204" pitchFamily="34" charset="0"/>
              </a:rPr>
              <a:t>catching prey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venir LT Std 45 Book" panose="020B0502020203020204" pitchFamily="34" charset="0"/>
              </a:rPr>
              <a:t>territorial defense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sz="2000" b="0" dirty="0">
                <a:solidFill>
                  <a:schemeClr val="tx1"/>
                </a:solidFill>
                <a:latin typeface="Avenir LT Std 45 Book" panose="020B0502020203020204" pitchFamily="34" charset="0"/>
              </a:rPr>
              <a:t>socializing &amp; attracting mates</a:t>
            </a:r>
            <a:endParaRPr lang="en-GB" sz="2000" b="0" dirty="0">
              <a:solidFill>
                <a:schemeClr val="tx1"/>
              </a:solidFill>
              <a:latin typeface="Avenir LT Std 45 Book" panose="020B0502020203020204" pitchFamily="34" charset="0"/>
            </a:endParaRPr>
          </a:p>
        </p:txBody>
      </p:sp>
      <p:sp>
        <p:nvSpPr>
          <p:cNvPr id="7" name="Arrow: Striped Right 6">
            <a:extLst>
              <a:ext uri="{FF2B5EF4-FFF2-40B4-BE49-F238E27FC236}">
                <a16:creationId xmlns:a16="http://schemas.microsoft.com/office/drawing/2014/main" xmlns="" id="{9A50576C-908A-FFF3-23E5-74E0F3ECE33A}"/>
              </a:ext>
            </a:extLst>
          </p:cNvPr>
          <p:cNvSpPr/>
          <p:nvPr/>
        </p:nvSpPr>
        <p:spPr>
          <a:xfrm flipV="1">
            <a:off x="4761667" y="5366476"/>
            <a:ext cx="936473" cy="634457"/>
          </a:xfrm>
          <a:prstGeom prst="stripedRightArrow">
            <a:avLst>
              <a:gd name="adj1" fmla="val 50000"/>
              <a:gd name="adj2" fmla="val 4677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F73215AC-E50D-E4A1-85E5-EC66FCC395A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9904" y="1279620"/>
            <a:ext cx="3629285" cy="2404401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3FB1C4C6-2C05-9DBB-504C-12A56749CF09}"/>
              </a:ext>
            </a:extLst>
          </p:cNvPr>
          <p:cNvGrpSpPr/>
          <p:nvPr/>
        </p:nvGrpSpPr>
        <p:grpSpPr>
          <a:xfrm>
            <a:off x="703972" y="4635517"/>
            <a:ext cx="4022510" cy="730959"/>
            <a:chOff x="984205" y="2953062"/>
            <a:chExt cx="3003179" cy="475938"/>
          </a:xfrm>
        </p:grpSpPr>
        <p:sp>
          <p:nvSpPr>
            <p:cNvPr id="10" name="Arrow: Striped Right 9">
              <a:extLst>
                <a:ext uri="{FF2B5EF4-FFF2-40B4-BE49-F238E27FC236}">
                  <a16:creationId xmlns:a16="http://schemas.microsoft.com/office/drawing/2014/main" xmlns="" id="{38ECA16F-FA5E-F83A-AD55-12C475704E14}"/>
                </a:ext>
              </a:extLst>
            </p:cNvPr>
            <p:cNvSpPr/>
            <p:nvPr/>
          </p:nvSpPr>
          <p:spPr>
            <a:xfrm>
              <a:off x="3072984" y="2953062"/>
              <a:ext cx="914400" cy="475938"/>
            </a:xfrm>
            <a:prstGeom prst="stripedRightArrow">
              <a:avLst>
                <a:gd name="adj1" fmla="val 43701"/>
                <a:gd name="adj2" fmla="val 56299"/>
              </a:avLst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1" name="Arrow: Striped Right 10">
              <a:extLst>
                <a:ext uri="{FF2B5EF4-FFF2-40B4-BE49-F238E27FC236}">
                  <a16:creationId xmlns:a16="http://schemas.microsoft.com/office/drawing/2014/main" xmlns="" id="{677ACDF7-53A5-B1CC-6FA4-A0A1D3C63C3E}"/>
                </a:ext>
              </a:extLst>
            </p:cNvPr>
            <p:cNvSpPr/>
            <p:nvPr/>
          </p:nvSpPr>
          <p:spPr>
            <a:xfrm flipH="1">
              <a:off x="984205" y="2953062"/>
              <a:ext cx="914400" cy="475938"/>
            </a:xfrm>
            <a:prstGeom prst="stripedRightArrow">
              <a:avLst>
                <a:gd name="adj1" fmla="val 43701"/>
                <a:gd name="adj2" fmla="val 56299"/>
              </a:avLst>
            </a:prstGeom>
            <a:solidFill>
              <a:srgbClr val="7030A0"/>
            </a:solidFill>
          </p:spPr>
          <p:style>
            <a:lnRef idx="0">
              <a:schemeClr val="accent1"/>
            </a:lnRef>
            <a:fillRef idx="3">
              <a:schemeClr val="accent1"/>
            </a:fillRef>
            <a:effectRef idx="3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xmlns="" id="{4F23A3D5-1128-EDB9-DB64-3BEB319E476A}"/>
                </a:ext>
              </a:extLst>
            </p:cNvPr>
            <p:cNvSpPr/>
            <p:nvPr/>
          </p:nvSpPr>
          <p:spPr>
            <a:xfrm>
              <a:off x="1932746" y="3087037"/>
              <a:ext cx="1090995" cy="195809"/>
            </a:xfrm>
            <a:prstGeom prst="rect">
              <a:avLst/>
            </a:prstGeom>
            <a:solidFill>
              <a:srgbClr val="7030A0"/>
            </a:solidFill>
            <a:ln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/>
                <a:t>Frequency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xmlns="" val="395583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9813D5B-BB2F-6A3E-A93E-1A31C55FCE7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809625"/>
            <a:ext cx="8513086" cy="5362575"/>
          </a:xfrm>
        </p:spPr>
        <p:txBody>
          <a:bodyPr>
            <a:normAutofit/>
          </a:bodyPr>
          <a:lstStyle/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Stress 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Injuries to ear and air/fluid spaces (barotrauma)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Death (barotrauma)</a:t>
            </a: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Prevents communications and normal activities</a:t>
            </a:r>
            <a:endParaRPr lang="en-GB" dirty="0">
              <a:latin typeface="+mn-lt"/>
            </a:endParaRPr>
          </a:p>
          <a:p>
            <a:pPr marL="179388" indent="-179388">
              <a:buFont typeface="Arial" panose="020B0604020202020204" pitchFamily="34" charset="0"/>
              <a:buChar char="•"/>
            </a:pPr>
            <a:r>
              <a:rPr lang="en-US" dirty="0">
                <a:latin typeface="+mn-lt"/>
              </a:rPr>
              <a:t>Displacement from feeding grounds and territories </a:t>
            </a:r>
          </a:p>
          <a:p>
            <a:pPr marL="630238" lvl="1" indent="-269875"/>
            <a:r>
              <a:rPr lang="en-US" sz="2000" dirty="0"/>
              <a:t>Change of fish stocks distribution</a:t>
            </a:r>
          </a:p>
          <a:p>
            <a:pPr marL="630238" lvl="1" indent="-269875"/>
            <a:r>
              <a:rPr lang="en-US" sz="2000" dirty="0"/>
              <a:t>Malnutrition &amp; starvation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F958F7-BC61-DCC4-0A0F-611E4E978CD6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Impacts of Anthropogenic Noise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B8B16F0-22EE-B200-37BD-507B2CFB3B5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12</a:t>
            </a:fld>
            <a:endParaRPr lang="en-ZA" dirty="0"/>
          </a:p>
        </p:txBody>
      </p:sp>
      <p:pic>
        <p:nvPicPr>
          <p:cNvPr id="5" name="Picture 12" descr="Group Of African Penguins On St Croix Island In Nelson Mandela Bay South  Africa Stock Photo, Picture And Royalty Free Image. Image 134198577.">
            <a:extLst>
              <a:ext uri="{FF2B5EF4-FFF2-40B4-BE49-F238E27FC236}">
                <a16:creationId xmlns:a16="http://schemas.microsoft.com/office/drawing/2014/main" xmlns="" id="{AF0E3DE4-6954-ECBF-E82C-D6AEF7CB6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80025" y="3888361"/>
            <a:ext cx="3855987" cy="25686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4" descr="Introduction to the African Penguin">
            <a:extLst>
              <a:ext uri="{FF2B5EF4-FFF2-40B4-BE49-F238E27FC236}">
                <a16:creationId xmlns:a16="http://schemas.microsoft.com/office/drawing/2014/main" xmlns="" id="{B1A046E1-4427-8D93-7896-66B889606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2386" y="3888363"/>
            <a:ext cx="3799541" cy="2568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7813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70318B9C-59B3-779A-C86C-D3DDAAB6ECA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GB" dirty="0"/>
              <a:t>Suggested New Noise Regulations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xmlns="" id="{FCACB378-09FB-B823-9A6E-93AC27F5114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13</a:t>
            </a:fld>
            <a:endParaRPr lang="en-ZA" dirty="0"/>
          </a:p>
        </p:txBody>
      </p:sp>
      <p:sp>
        <p:nvSpPr>
          <p:cNvPr id="7" name="Text Placeholder 1">
            <a:extLst>
              <a:ext uri="{FF2B5EF4-FFF2-40B4-BE49-F238E27FC236}">
                <a16:creationId xmlns:a16="http://schemas.microsoft.com/office/drawing/2014/main" xmlns="" id="{8E7675A2-4126-B239-B9B5-0B8EDF15A372}"/>
              </a:ext>
            </a:extLst>
          </p:cNvPr>
          <p:cNvSpPr txBox="1">
            <a:spLocks/>
          </p:cNvSpPr>
          <p:nvPr/>
        </p:nvSpPr>
        <p:spPr>
          <a:xfrm>
            <a:off x="326115" y="1064302"/>
            <a:ext cx="8513086" cy="51078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b="1" kern="1200">
                <a:solidFill>
                  <a:srgbClr val="009AAF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tabLst>
                <a:tab pos="269875" algn="l"/>
              </a:tabLst>
            </a:pPr>
            <a:r>
              <a:rPr lang="en-US" sz="200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REMEDY:</a:t>
            </a:r>
            <a:r>
              <a:rPr lang="en-US" sz="2000" b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 Applying the Precautionary Approach to ensure that ocean noise levels are not harmful for marine life and humans, by:</a:t>
            </a:r>
          </a:p>
          <a:p>
            <a:pPr marL="360363" indent="-360363">
              <a:buFont typeface="+mj-lt"/>
              <a:buAutoNum type="arabicPeriod"/>
              <a:tabLst>
                <a:tab pos="269875" algn="l"/>
              </a:tabLst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Developing effective noise regulations to mitigate or eliminate intense noise producing activities, including sonar;</a:t>
            </a:r>
          </a:p>
          <a:p>
            <a:pPr marL="360363" indent="-360363">
              <a:buFont typeface="+mj-lt"/>
              <a:buAutoNum type="arabicPeriod"/>
              <a:tabLst>
                <a:tab pos="269875" algn="l"/>
              </a:tabLst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Requiring that use of military sonar (outside of imminent or active conflict) be subject to the above noise regulations; </a:t>
            </a:r>
          </a:p>
          <a:p>
            <a:pPr marL="360363" indent="-360363">
              <a:buFont typeface="+mj-lt"/>
              <a:buAutoNum type="arabicPeriod"/>
              <a:tabLst>
                <a:tab pos="269875" algn="l"/>
              </a:tabLst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Require that seismic surveys are also subject to the above noise regulations; and</a:t>
            </a:r>
          </a:p>
          <a:p>
            <a:pPr marL="360363" indent="-360363">
              <a:buFont typeface="+mj-lt"/>
              <a:buAutoNum type="arabicPeriod"/>
              <a:tabLst>
                <a:tab pos="269875" algn="l"/>
              </a:tabLst>
            </a:pPr>
            <a:r>
              <a:rPr lang="en-US" sz="2000" b="0" dirty="0">
                <a:solidFill>
                  <a:schemeClr val="tx1"/>
                </a:solidFill>
                <a:latin typeface="+mn-lt"/>
                <a:ea typeface="MS Mincho" panose="02020609040205080304" pitchFamily="49" charset="-128"/>
              </a:rPr>
              <a:t>In consultation with marine biology/ecology experts, designate critical marine habitats (biosphere reserves, UNESCO Marine World Heritage Sites and Marine Protected Areas) as low noise areas; wherein these areas shipping noise may not exceed determined decibel levels.</a:t>
            </a:r>
          </a:p>
          <a:p>
            <a:pPr marL="360363" indent="-360363">
              <a:buFont typeface="+mj-lt"/>
              <a:buAutoNum type="arabicPeriod"/>
              <a:tabLst>
                <a:tab pos="269875" algn="l"/>
              </a:tabLst>
            </a:pPr>
            <a:endParaRPr lang="en-US" sz="2000" b="0" dirty="0">
              <a:solidFill>
                <a:schemeClr val="tx1"/>
              </a:solidFill>
              <a:latin typeface="+mn-lt"/>
              <a:ea typeface="MS Mincho" panose="02020609040205080304" pitchFamily="49" charset="-128"/>
            </a:endParaRPr>
          </a:p>
          <a:p>
            <a:endParaRPr lang="en-GB" b="0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2215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9FDD99D1-20CA-432A-82EF-279B305421E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The IMO has been researching and promoting noise reduction solutions.</a:t>
            </a:r>
          </a:p>
          <a:p>
            <a:r>
              <a:rPr lang="en-US" dirty="0">
                <a:latin typeface="+mn-lt"/>
                <a:ea typeface="MS Mincho" panose="02020609040205080304" pitchFamily="49" charset="-128"/>
              </a:rPr>
              <a:t>Th</a:t>
            </a:r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eir current guidelines are on a trajectory to become international requirements.  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Opportune to use this Bill to align our shipping requirements to incrementally address noise pollution.  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The IMO promotes achieving this through 1) ship design: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– Design solutions at propulsion level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– Reduction of machinery noise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– Reduction of propeller noise</a:t>
            </a:r>
          </a:p>
          <a:p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– Structural &amp; other solutions to reduce </a:t>
            </a:r>
            <a:br>
              <a:rPr lang="en-US" sz="2000" dirty="0">
                <a:effectLst/>
                <a:latin typeface="+mn-lt"/>
                <a:ea typeface="MS Mincho" panose="02020609040205080304" pitchFamily="49" charset="-128"/>
              </a:rPr>
            </a:br>
            <a:r>
              <a:rPr lang="en-US" sz="2000" dirty="0">
                <a:effectLst/>
                <a:latin typeface="+mn-lt"/>
                <a:ea typeface="MS Mincho" panose="02020609040205080304" pitchFamily="49" charset="-128"/>
              </a:rPr>
              <a:t>   underwater radiated noise</a:t>
            </a:r>
          </a:p>
          <a:p>
            <a:endParaRPr lang="en-GB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19B153F-5923-0089-F49F-5661CB7BE4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15" y="272532"/>
            <a:ext cx="8513086" cy="522102"/>
          </a:xfrm>
        </p:spPr>
        <p:txBody>
          <a:bodyPr/>
          <a:lstStyle/>
          <a:p>
            <a:r>
              <a:rPr lang="en-GB" dirty="0"/>
              <a:t>Noise Mitigation Measures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E1CB25BE-CA37-8EBE-2132-E6094B8805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14</a:t>
            </a:fld>
            <a:endParaRPr lang="en-ZA" dirty="0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C5B19F26-8613-8DE4-21F6-ED4D7204A7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07305" y="3792203"/>
            <a:ext cx="4958114" cy="3065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98246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CB27279-DA80-8DE6-E04E-96B0BAE48EE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And 2) mitigation measures related to </a:t>
            </a:r>
            <a:r>
              <a:rPr lang="en-US" b="1" dirty="0"/>
              <a:t>traffic control</a:t>
            </a:r>
            <a:r>
              <a:rPr lang="en-US" dirty="0"/>
              <a:t>:</a:t>
            </a:r>
          </a:p>
          <a:p>
            <a:pPr marL="269875" indent="-269875"/>
            <a:r>
              <a:rPr lang="en-US" dirty="0"/>
              <a:t>–  Mitigation solutions applied to a particular ship (e.g. speed reduction)</a:t>
            </a:r>
          </a:p>
          <a:p>
            <a:pPr marL="269875" indent="-269875"/>
            <a:r>
              <a:rPr lang="en-US" dirty="0"/>
              <a:t>–  Mitigation solutions applied at ship traffic control level, such as low-noise areas.</a:t>
            </a:r>
          </a:p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FE9872B-9686-9AD5-E876-6ADAEA3B360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15</a:t>
            </a:fld>
            <a:endParaRPr lang="en-ZA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7171A50E-3548-390C-CF34-12A94351115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192732" y="2300646"/>
            <a:ext cx="5843987" cy="4044842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xmlns="" id="{017DEFE8-A276-3F8B-F7D1-0786637954B7}"/>
              </a:ext>
            </a:extLst>
          </p:cNvPr>
          <p:cNvSpPr/>
          <p:nvPr/>
        </p:nvSpPr>
        <p:spPr>
          <a:xfrm>
            <a:off x="2443396" y="2743200"/>
            <a:ext cx="2923082" cy="2953064"/>
          </a:xfrm>
          <a:custGeom>
            <a:avLst/>
            <a:gdLst>
              <a:gd name="connsiteX0" fmla="*/ 854439 w 5366478"/>
              <a:gd name="connsiteY0" fmla="*/ 2788171 h 2788171"/>
              <a:gd name="connsiteX1" fmla="*/ 3057993 w 5366478"/>
              <a:gd name="connsiteY1" fmla="*/ 2188564 h 2788171"/>
              <a:gd name="connsiteX2" fmla="*/ 5366478 w 5366478"/>
              <a:gd name="connsiteY2" fmla="*/ 1499016 h 2788171"/>
              <a:gd name="connsiteX3" fmla="*/ 5096655 w 5366478"/>
              <a:gd name="connsiteY3" fmla="*/ 584616 h 2788171"/>
              <a:gd name="connsiteX4" fmla="*/ 4092314 w 5366478"/>
              <a:gd name="connsiteY4" fmla="*/ 239843 h 2788171"/>
              <a:gd name="connsiteX5" fmla="*/ 3072983 w 5366478"/>
              <a:gd name="connsiteY5" fmla="*/ 0 h 2788171"/>
              <a:gd name="connsiteX6" fmla="*/ 1783829 w 5366478"/>
              <a:gd name="connsiteY6" fmla="*/ 314793 h 2788171"/>
              <a:gd name="connsiteX7" fmla="*/ 944380 w 5366478"/>
              <a:gd name="connsiteY7" fmla="*/ 524656 h 2788171"/>
              <a:gd name="connsiteX8" fmla="*/ 584616 w 5366478"/>
              <a:gd name="connsiteY8" fmla="*/ 734518 h 2788171"/>
              <a:gd name="connsiteX9" fmla="*/ 314793 w 5366478"/>
              <a:gd name="connsiteY9" fmla="*/ 1229193 h 2788171"/>
              <a:gd name="connsiteX10" fmla="*/ 59960 w 5366478"/>
              <a:gd name="connsiteY10" fmla="*/ 1828800 h 2788171"/>
              <a:gd name="connsiteX11" fmla="*/ 0 w 5366478"/>
              <a:gd name="connsiteY11" fmla="*/ 2098623 h 2788171"/>
              <a:gd name="connsiteX12" fmla="*/ 344773 w 5366478"/>
              <a:gd name="connsiteY12" fmla="*/ 2203554 h 2788171"/>
              <a:gd name="connsiteX13" fmla="*/ 524655 w 5366478"/>
              <a:gd name="connsiteY13" fmla="*/ 2533338 h 2788171"/>
              <a:gd name="connsiteX14" fmla="*/ 524655 w 5366478"/>
              <a:gd name="connsiteY14" fmla="*/ 2533338 h 2788171"/>
              <a:gd name="connsiteX0" fmla="*/ 854439 w 5366478"/>
              <a:gd name="connsiteY0" fmla="*/ 2788171 h 2788171"/>
              <a:gd name="connsiteX1" fmla="*/ 3057993 w 5366478"/>
              <a:gd name="connsiteY1" fmla="*/ 2188564 h 2788171"/>
              <a:gd name="connsiteX2" fmla="*/ 5366478 w 5366478"/>
              <a:gd name="connsiteY2" fmla="*/ 1499016 h 2788171"/>
              <a:gd name="connsiteX3" fmla="*/ 5096655 w 5366478"/>
              <a:gd name="connsiteY3" fmla="*/ 584616 h 2788171"/>
              <a:gd name="connsiteX4" fmla="*/ 4092314 w 5366478"/>
              <a:gd name="connsiteY4" fmla="*/ 239843 h 2788171"/>
              <a:gd name="connsiteX5" fmla="*/ 3072983 w 5366478"/>
              <a:gd name="connsiteY5" fmla="*/ 0 h 2788171"/>
              <a:gd name="connsiteX6" fmla="*/ 1753849 w 5366478"/>
              <a:gd name="connsiteY6" fmla="*/ 149901 h 2788171"/>
              <a:gd name="connsiteX7" fmla="*/ 944380 w 5366478"/>
              <a:gd name="connsiteY7" fmla="*/ 524656 h 2788171"/>
              <a:gd name="connsiteX8" fmla="*/ 584616 w 5366478"/>
              <a:gd name="connsiteY8" fmla="*/ 734518 h 2788171"/>
              <a:gd name="connsiteX9" fmla="*/ 314793 w 5366478"/>
              <a:gd name="connsiteY9" fmla="*/ 1229193 h 2788171"/>
              <a:gd name="connsiteX10" fmla="*/ 59960 w 5366478"/>
              <a:gd name="connsiteY10" fmla="*/ 1828800 h 2788171"/>
              <a:gd name="connsiteX11" fmla="*/ 0 w 5366478"/>
              <a:gd name="connsiteY11" fmla="*/ 2098623 h 2788171"/>
              <a:gd name="connsiteX12" fmla="*/ 344773 w 5366478"/>
              <a:gd name="connsiteY12" fmla="*/ 2203554 h 2788171"/>
              <a:gd name="connsiteX13" fmla="*/ 524655 w 5366478"/>
              <a:gd name="connsiteY13" fmla="*/ 2533338 h 2788171"/>
              <a:gd name="connsiteX14" fmla="*/ 524655 w 5366478"/>
              <a:gd name="connsiteY14" fmla="*/ 2533338 h 2788171"/>
              <a:gd name="connsiteX0" fmla="*/ 854439 w 5366478"/>
              <a:gd name="connsiteY0" fmla="*/ 2788171 h 2788171"/>
              <a:gd name="connsiteX1" fmla="*/ 3057993 w 5366478"/>
              <a:gd name="connsiteY1" fmla="*/ 2188564 h 2788171"/>
              <a:gd name="connsiteX2" fmla="*/ 5366478 w 5366478"/>
              <a:gd name="connsiteY2" fmla="*/ 1499016 h 2788171"/>
              <a:gd name="connsiteX3" fmla="*/ 5096655 w 5366478"/>
              <a:gd name="connsiteY3" fmla="*/ 584616 h 2788171"/>
              <a:gd name="connsiteX4" fmla="*/ 4092314 w 5366478"/>
              <a:gd name="connsiteY4" fmla="*/ 239843 h 2788171"/>
              <a:gd name="connsiteX5" fmla="*/ 3072983 w 5366478"/>
              <a:gd name="connsiteY5" fmla="*/ 0 h 2788171"/>
              <a:gd name="connsiteX6" fmla="*/ 1753849 w 5366478"/>
              <a:gd name="connsiteY6" fmla="*/ 149901 h 2788171"/>
              <a:gd name="connsiteX7" fmla="*/ 944380 w 5366478"/>
              <a:gd name="connsiteY7" fmla="*/ 524656 h 2788171"/>
              <a:gd name="connsiteX8" fmla="*/ 584616 w 5366478"/>
              <a:gd name="connsiteY8" fmla="*/ 734518 h 2788171"/>
              <a:gd name="connsiteX9" fmla="*/ 134911 w 5366478"/>
              <a:gd name="connsiteY9" fmla="*/ 1259174 h 2788171"/>
              <a:gd name="connsiteX10" fmla="*/ 59960 w 5366478"/>
              <a:gd name="connsiteY10" fmla="*/ 1828800 h 2788171"/>
              <a:gd name="connsiteX11" fmla="*/ 0 w 5366478"/>
              <a:gd name="connsiteY11" fmla="*/ 2098623 h 2788171"/>
              <a:gd name="connsiteX12" fmla="*/ 344773 w 5366478"/>
              <a:gd name="connsiteY12" fmla="*/ 2203554 h 2788171"/>
              <a:gd name="connsiteX13" fmla="*/ 524655 w 5366478"/>
              <a:gd name="connsiteY13" fmla="*/ 2533338 h 2788171"/>
              <a:gd name="connsiteX14" fmla="*/ 524655 w 5366478"/>
              <a:gd name="connsiteY14" fmla="*/ 2533338 h 2788171"/>
              <a:gd name="connsiteX0" fmla="*/ 854439 w 5366478"/>
              <a:gd name="connsiteY0" fmla="*/ 2788171 h 2788171"/>
              <a:gd name="connsiteX1" fmla="*/ 3057993 w 5366478"/>
              <a:gd name="connsiteY1" fmla="*/ 2188564 h 2788171"/>
              <a:gd name="connsiteX2" fmla="*/ 5366478 w 5366478"/>
              <a:gd name="connsiteY2" fmla="*/ 1499016 h 2788171"/>
              <a:gd name="connsiteX3" fmla="*/ 5096655 w 5366478"/>
              <a:gd name="connsiteY3" fmla="*/ 584616 h 2788171"/>
              <a:gd name="connsiteX4" fmla="*/ 4092314 w 5366478"/>
              <a:gd name="connsiteY4" fmla="*/ 239843 h 2788171"/>
              <a:gd name="connsiteX5" fmla="*/ 3072983 w 5366478"/>
              <a:gd name="connsiteY5" fmla="*/ 0 h 2788171"/>
              <a:gd name="connsiteX6" fmla="*/ 1753849 w 5366478"/>
              <a:gd name="connsiteY6" fmla="*/ 149901 h 2788171"/>
              <a:gd name="connsiteX7" fmla="*/ 944380 w 5366478"/>
              <a:gd name="connsiteY7" fmla="*/ 524656 h 2788171"/>
              <a:gd name="connsiteX8" fmla="*/ 584616 w 5366478"/>
              <a:gd name="connsiteY8" fmla="*/ 734518 h 2788171"/>
              <a:gd name="connsiteX9" fmla="*/ 134911 w 5366478"/>
              <a:gd name="connsiteY9" fmla="*/ 1259174 h 2788171"/>
              <a:gd name="connsiteX10" fmla="*/ 59960 w 5366478"/>
              <a:gd name="connsiteY10" fmla="*/ 1828800 h 2788171"/>
              <a:gd name="connsiteX11" fmla="*/ 0 w 5366478"/>
              <a:gd name="connsiteY11" fmla="*/ 2098623 h 2788171"/>
              <a:gd name="connsiteX12" fmla="*/ 314793 w 5366478"/>
              <a:gd name="connsiteY12" fmla="*/ 2263515 h 2788171"/>
              <a:gd name="connsiteX13" fmla="*/ 524655 w 5366478"/>
              <a:gd name="connsiteY13" fmla="*/ 2533338 h 2788171"/>
              <a:gd name="connsiteX14" fmla="*/ 524655 w 5366478"/>
              <a:gd name="connsiteY14" fmla="*/ 2533338 h 2788171"/>
              <a:gd name="connsiteX0" fmla="*/ 704538 w 5366478"/>
              <a:gd name="connsiteY0" fmla="*/ 2848131 h 2848131"/>
              <a:gd name="connsiteX1" fmla="*/ 3057993 w 5366478"/>
              <a:gd name="connsiteY1" fmla="*/ 2188564 h 2848131"/>
              <a:gd name="connsiteX2" fmla="*/ 5366478 w 5366478"/>
              <a:gd name="connsiteY2" fmla="*/ 1499016 h 2848131"/>
              <a:gd name="connsiteX3" fmla="*/ 5096655 w 5366478"/>
              <a:gd name="connsiteY3" fmla="*/ 584616 h 2848131"/>
              <a:gd name="connsiteX4" fmla="*/ 4092314 w 5366478"/>
              <a:gd name="connsiteY4" fmla="*/ 239843 h 2848131"/>
              <a:gd name="connsiteX5" fmla="*/ 3072983 w 5366478"/>
              <a:gd name="connsiteY5" fmla="*/ 0 h 2848131"/>
              <a:gd name="connsiteX6" fmla="*/ 1753849 w 5366478"/>
              <a:gd name="connsiteY6" fmla="*/ 149901 h 2848131"/>
              <a:gd name="connsiteX7" fmla="*/ 944380 w 5366478"/>
              <a:gd name="connsiteY7" fmla="*/ 524656 h 2848131"/>
              <a:gd name="connsiteX8" fmla="*/ 584616 w 5366478"/>
              <a:gd name="connsiteY8" fmla="*/ 734518 h 2848131"/>
              <a:gd name="connsiteX9" fmla="*/ 134911 w 5366478"/>
              <a:gd name="connsiteY9" fmla="*/ 1259174 h 2848131"/>
              <a:gd name="connsiteX10" fmla="*/ 59960 w 5366478"/>
              <a:gd name="connsiteY10" fmla="*/ 1828800 h 2848131"/>
              <a:gd name="connsiteX11" fmla="*/ 0 w 5366478"/>
              <a:gd name="connsiteY11" fmla="*/ 2098623 h 2848131"/>
              <a:gd name="connsiteX12" fmla="*/ 314793 w 5366478"/>
              <a:gd name="connsiteY12" fmla="*/ 2263515 h 2848131"/>
              <a:gd name="connsiteX13" fmla="*/ 524655 w 5366478"/>
              <a:gd name="connsiteY13" fmla="*/ 2533338 h 2848131"/>
              <a:gd name="connsiteX14" fmla="*/ 524655 w 5366478"/>
              <a:gd name="connsiteY14" fmla="*/ 2533338 h 2848131"/>
              <a:gd name="connsiteX0" fmla="*/ 704538 w 5366478"/>
              <a:gd name="connsiteY0" fmla="*/ 2848131 h 2848131"/>
              <a:gd name="connsiteX1" fmla="*/ 3057993 w 5366478"/>
              <a:gd name="connsiteY1" fmla="*/ 2188564 h 2848131"/>
              <a:gd name="connsiteX2" fmla="*/ 5366478 w 5366478"/>
              <a:gd name="connsiteY2" fmla="*/ 1499016 h 2848131"/>
              <a:gd name="connsiteX3" fmla="*/ 5096655 w 5366478"/>
              <a:gd name="connsiteY3" fmla="*/ 584616 h 2848131"/>
              <a:gd name="connsiteX4" fmla="*/ 4092314 w 5366478"/>
              <a:gd name="connsiteY4" fmla="*/ 239843 h 2848131"/>
              <a:gd name="connsiteX5" fmla="*/ 3072983 w 5366478"/>
              <a:gd name="connsiteY5" fmla="*/ 0 h 2848131"/>
              <a:gd name="connsiteX6" fmla="*/ 1768839 w 5366478"/>
              <a:gd name="connsiteY6" fmla="*/ 89940 h 2848131"/>
              <a:gd name="connsiteX7" fmla="*/ 944380 w 5366478"/>
              <a:gd name="connsiteY7" fmla="*/ 524656 h 2848131"/>
              <a:gd name="connsiteX8" fmla="*/ 584616 w 5366478"/>
              <a:gd name="connsiteY8" fmla="*/ 734518 h 2848131"/>
              <a:gd name="connsiteX9" fmla="*/ 134911 w 5366478"/>
              <a:gd name="connsiteY9" fmla="*/ 1259174 h 2848131"/>
              <a:gd name="connsiteX10" fmla="*/ 59960 w 5366478"/>
              <a:gd name="connsiteY10" fmla="*/ 1828800 h 2848131"/>
              <a:gd name="connsiteX11" fmla="*/ 0 w 5366478"/>
              <a:gd name="connsiteY11" fmla="*/ 2098623 h 2848131"/>
              <a:gd name="connsiteX12" fmla="*/ 314793 w 5366478"/>
              <a:gd name="connsiteY12" fmla="*/ 2263515 h 2848131"/>
              <a:gd name="connsiteX13" fmla="*/ 524655 w 5366478"/>
              <a:gd name="connsiteY13" fmla="*/ 2533338 h 2848131"/>
              <a:gd name="connsiteX14" fmla="*/ 524655 w 5366478"/>
              <a:gd name="connsiteY14" fmla="*/ 2533338 h 2848131"/>
              <a:gd name="connsiteX0" fmla="*/ 704538 w 5366478"/>
              <a:gd name="connsiteY0" fmla="*/ 2848131 h 2848131"/>
              <a:gd name="connsiteX1" fmla="*/ 3057993 w 5366478"/>
              <a:gd name="connsiteY1" fmla="*/ 2188564 h 2848131"/>
              <a:gd name="connsiteX2" fmla="*/ 5366478 w 5366478"/>
              <a:gd name="connsiteY2" fmla="*/ 1499016 h 2848131"/>
              <a:gd name="connsiteX3" fmla="*/ 5096655 w 5366478"/>
              <a:gd name="connsiteY3" fmla="*/ 584616 h 2848131"/>
              <a:gd name="connsiteX4" fmla="*/ 4092314 w 5366478"/>
              <a:gd name="connsiteY4" fmla="*/ 149902 h 2848131"/>
              <a:gd name="connsiteX5" fmla="*/ 3072983 w 5366478"/>
              <a:gd name="connsiteY5" fmla="*/ 0 h 2848131"/>
              <a:gd name="connsiteX6" fmla="*/ 1768839 w 5366478"/>
              <a:gd name="connsiteY6" fmla="*/ 89940 h 2848131"/>
              <a:gd name="connsiteX7" fmla="*/ 944380 w 5366478"/>
              <a:gd name="connsiteY7" fmla="*/ 524656 h 2848131"/>
              <a:gd name="connsiteX8" fmla="*/ 584616 w 5366478"/>
              <a:gd name="connsiteY8" fmla="*/ 734518 h 2848131"/>
              <a:gd name="connsiteX9" fmla="*/ 134911 w 5366478"/>
              <a:gd name="connsiteY9" fmla="*/ 1259174 h 2848131"/>
              <a:gd name="connsiteX10" fmla="*/ 59960 w 5366478"/>
              <a:gd name="connsiteY10" fmla="*/ 1828800 h 2848131"/>
              <a:gd name="connsiteX11" fmla="*/ 0 w 5366478"/>
              <a:gd name="connsiteY11" fmla="*/ 2098623 h 2848131"/>
              <a:gd name="connsiteX12" fmla="*/ 314793 w 5366478"/>
              <a:gd name="connsiteY12" fmla="*/ 2263515 h 2848131"/>
              <a:gd name="connsiteX13" fmla="*/ 524655 w 5366478"/>
              <a:gd name="connsiteY13" fmla="*/ 2533338 h 2848131"/>
              <a:gd name="connsiteX14" fmla="*/ 524655 w 5366478"/>
              <a:gd name="connsiteY14" fmla="*/ 2533338 h 2848131"/>
              <a:gd name="connsiteX0" fmla="*/ 704538 w 5366478"/>
              <a:gd name="connsiteY0" fmla="*/ 2758191 h 2758191"/>
              <a:gd name="connsiteX1" fmla="*/ 3057993 w 5366478"/>
              <a:gd name="connsiteY1" fmla="*/ 2098624 h 2758191"/>
              <a:gd name="connsiteX2" fmla="*/ 5366478 w 5366478"/>
              <a:gd name="connsiteY2" fmla="*/ 1409076 h 2758191"/>
              <a:gd name="connsiteX3" fmla="*/ 5096655 w 5366478"/>
              <a:gd name="connsiteY3" fmla="*/ 494676 h 2758191"/>
              <a:gd name="connsiteX4" fmla="*/ 4092314 w 5366478"/>
              <a:gd name="connsiteY4" fmla="*/ 59962 h 2758191"/>
              <a:gd name="connsiteX5" fmla="*/ 2098622 w 5366478"/>
              <a:gd name="connsiteY5" fmla="*/ 494677 h 2758191"/>
              <a:gd name="connsiteX6" fmla="*/ 1768839 w 5366478"/>
              <a:gd name="connsiteY6" fmla="*/ 0 h 2758191"/>
              <a:gd name="connsiteX7" fmla="*/ 944380 w 5366478"/>
              <a:gd name="connsiteY7" fmla="*/ 434716 h 2758191"/>
              <a:gd name="connsiteX8" fmla="*/ 584616 w 5366478"/>
              <a:gd name="connsiteY8" fmla="*/ 644578 h 2758191"/>
              <a:gd name="connsiteX9" fmla="*/ 134911 w 5366478"/>
              <a:gd name="connsiteY9" fmla="*/ 1169234 h 2758191"/>
              <a:gd name="connsiteX10" fmla="*/ 59960 w 5366478"/>
              <a:gd name="connsiteY10" fmla="*/ 1738860 h 2758191"/>
              <a:gd name="connsiteX11" fmla="*/ 0 w 5366478"/>
              <a:gd name="connsiteY11" fmla="*/ 2008683 h 2758191"/>
              <a:gd name="connsiteX12" fmla="*/ 314793 w 5366478"/>
              <a:gd name="connsiteY12" fmla="*/ 2173575 h 2758191"/>
              <a:gd name="connsiteX13" fmla="*/ 524655 w 5366478"/>
              <a:gd name="connsiteY13" fmla="*/ 2443398 h 2758191"/>
              <a:gd name="connsiteX14" fmla="*/ 524655 w 5366478"/>
              <a:gd name="connsiteY14" fmla="*/ 2443398 h 2758191"/>
              <a:gd name="connsiteX0" fmla="*/ 704538 w 5366478"/>
              <a:gd name="connsiteY0" fmla="*/ 2758191 h 2758191"/>
              <a:gd name="connsiteX1" fmla="*/ 3057993 w 5366478"/>
              <a:gd name="connsiteY1" fmla="*/ 2098624 h 2758191"/>
              <a:gd name="connsiteX2" fmla="*/ 5366478 w 5366478"/>
              <a:gd name="connsiteY2" fmla="*/ 1409076 h 2758191"/>
              <a:gd name="connsiteX3" fmla="*/ 5096655 w 5366478"/>
              <a:gd name="connsiteY3" fmla="*/ 494676 h 2758191"/>
              <a:gd name="connsiteX4" fmla="*/ 2458387 w 5366478"/>
              <a:gd name="connsiteY4" fmla="*/ 1229195 h 2758191"/>
              <a:gd name="connsiteX5" fmla="*/ 2098622 w 5366478"/>
              <a:gd name="connsiteY5" fmla="*/ 494677 h 2758191"/>
              <a:gd name="connsiteX6" fmla="*/ 1768839 w 5366478"/>
              <a:gd name="connsiteY6" fmla="*/ 0 h 2758191"/>
              <a:gd name="connsiteX7" fmla="*/ 944380 w 5366478"/>
              <a:gd name="connsiteY7" fmla="*/ 434716 h 2758191"/>
              <a:gd name="connsiteX8" fmla="*/ 584616 w 5366478"/>
              <a:gd name="connsiteY8" fmla="*/ 644578 h 2758191"/>
              <a:gd name="connsiteX9" fmla="*/ 134911 w 5366478"/>
              <a:gd name="connsiteY9" fmla="*/ 1169234 h 2758191"/>
              <a:gd name="connsiteX10" fmla="*/ 59960 w 5366478"/>
              <a:gd name="connsiteY10" fmla="*/ 1738860 h 2758191"/>
              <a:gd name="connsiteX11" fmla="*/ 0 w 5366478"/>
              <a:gd name="connsiteY11" fmla="*/ 2008683 h 2758191"/>
              <a:gd name="connsiteX12" fmla="*/ 314793 w 5366478"/>
              <a:gd name="connsiteY12" fmla="*/ 2173575 h 2758191"/>
              <a:gd name="connsiteX13" fmla="*/ 524655 w 5366478"/>
              <a:gd name="connsiteY13" fmla="*/ 2443398 h 2758191"/>
              <a:gd name="connsiteX14" fmla="*/ 524655 w 5366478"/>
              <a:gd name="connsiteY14" fmla="*/ 2443398 h 2758191"/>
              <a:gd name="connsiteX0" fmla="*/ 704538 w 5366478"/>
              <a:gd name="connsiteY0" fmla="*/ 2758191 h 2758191"/>
              <a:gd name="connsiteX1" fmla="*/ 3057993 w 5366478"/>
              <a:gd name="connsiteY1" fmla="*/ 2098624 h 2758191"/>
              <a:gd name="connsiteX2" fmla="*/ 5366478 w 5366478"/>
              <a:gd name="connsiteY2" fmla="*/ 1409076 h 2758191"/>
              <a:gd name="connsiteX3" fmla="*/ 4347147 w 5366478"/>
              <a:gd name="connsiteY3" fmla="*/ 914401 h 2758191"/>
              <a:gd name="connsiteX4" fmla="*/ 2458387 w 5366478"/>
              <a:gd name="connsiteY4" fmla="*/ 1229195 h 2758191"/>
              <a:gd name="connsiteX5" fmla="*/ 2098622 w 5366478"/>
              <a:gd name="connsiteY5" fmla="*/ 494677 h 2758191"/>
              <a:gd name="connsiteX6" fmla="*/ 1768839 w 5366478"/>
              <a:gd name="connsiteY6" fmla="*/ 0 h 2758191"/>
              <a:gd name="connsiteX7" fmla="*/ 944380 w 5366478"/>
              <a:gd name="connsiteY7" fmla="*/ 434716 h 2758191"/>
              <a:gd name="connsiteX8" fmla="*/ 584616 w 5366478"/>
              <a:gd name="connsiteY8" fmla="*/ 644578 h 2758191"/>
              <a:gd name="connsiteX9" fmla="*/ 134911 w 5366478"/>
              <a:gd name="connsiteY9" fmla="*/ 1169234 h 2758191"/>
              <a:gd name="connsiteX10" fmla="*/ 59960 w 5366478"/>
              <a:gd name="connsiteY10" fmla="*/ 1738860 h 2758191"/>
              <a:gd name="connsiteX11" fmla="*/ 0 w 5366478"/>
              <a:gd name="connsiteY11" fmla="*/ 2008683 h 2758191"/>
              <a:gd name="connsiteX12" fmla="*/ 314793 w 5366478"/>
              <a:gd name="connsiteY12" fmla="*/ 2173575 h 2758191"/>
              <a:gd name="connsiteX13" fmla="*/ 524655 w 5366478"/>
              <a:gd name="connsiteY13" fmla="*/ 2443398 h 2758191"/>
              <a:gd name="connsiteX14" fmla="*/ 524655 w 5366478"/>
              <a:gd name="connsiteY14" fmla="*/ 2443398 h 2758191"/>
              <a:gd name="connsiteX0" fmla="*/ 704538 w 5366478"/>
              <a:gd name="connsiteY0" fmla="*/ 2758191 h 2758191"/>
              <a:gd name="connsiteX1" fmla="*/ 3057993 w 5366478"/>
              <a:gd name="connsiteY1" fmla="*/ 2098624 h 2758191"/>
              <a:gd name="connsiteX2" fmla="*/ 5366478 w 5366478"/>
              <a:gd name="connsiteY2" fmla="*/ 1409076 h 2758191"/>
              <a:gd name="connsiteX3" fmla="*/ 2713219 w 5366478"/>
              <a:gd name="connsiteY3" fmla="*/ 1663909 h 2758191"/>
              <a:gd name="connsiteX4" fmla="*/ 2458387 w 5366478"/>
              <a:gd name="connsiteY4" fmla="*/ 1229195 h 2758191"/>
              <a:gd name="connsiteX5" fmla="*/ 2098622 w 5366478"/>
              <a:gd name="connsiteY5" fmla="*/ 494677 h 2758191"/>
              <a:gd name="connsiteX6" fmla="*/ 1768839 w 5366478"/>
              <a:gd name="connsiteY6" fmla="*/ 0 h 2758191"/>
              <a:gd name="connsiteX7" fmla="*/ 944380 w 5366478"/>
              <a:gd name="connsiteY7" fmla="*/ 434716 h 2758191"/>
              <a:gd name="connsiteX8" fmla="*/ 584616 w 5366478"/>
              <a:gd name="connsiteY8" fmla="*/ 644578 h 2758191"/>
              <a:gd name="connsiteX9" fmla="*/ 134911 w 5366478"/>
              <a:gd name="connsiteY9" fmla="*/ 1169234 h 2758191"/>
              <a:gd name="connsiteX10" fmla="*/ 59960 w 5366478"/>
              <a:gd name="connsiteY10" fmla="*/ 1738860 h 2758191"/>
              <a:gd name="connsiteX11" fmla="*/ 0 w 5366478"/>
              <a:gd name="connsiteY11" fmla="*/ 2008683 h 2758191"/>
              <a:gd name="connsiteX12" fmla="*/ 314793 w 5366478"/>
              <a:gd name="connsiteY12" fmla="*/ 2173575 h 2758191"/>
              <a:gd name="connsiteX13" fmla="*/ 524655 w 5366478"/>
              <a:gd name="connsiteY13" fmla="*/ 2443398 h 2758191"/>
              <a:gd name="connsiteX14" fmla="*/ 524655 w 5366478"/>
              <a:gd name="connsiteY14" fmla="*/ 2443398 h 2758191"/>
              <a:gd name="connsiteX0" fmla="*/ 704538 w 3507698"/>
              <a:gd name="connsiteY0" fmla="*/ 2758191 h 2758191"/>
              <a:gd name="connsiteX1" fmla="*/ 3057993 w 3507698"/>
              <a:gd name="connsiteY1" fmla="*/ 2098624 h 2758191"/>
              <a:gd name="connsiteX2" fmla="*/ 3507698 w 3507698"/>
              <a:gd name="connsiteY2" fmla="*/ 1843791 h 2758191"/>
              <a:gd name="connsiteX3" fmla="*/ 2713219 w 3507698"/>
              <a:gd name="connsiteY3" fmla="*/ 1663909 h 2758191"/>
              <a:gd name="connsiteX4" fmla="*/ 2458387 w 3507698"/>
              <a:gd name="connsiteY4" fmla="*/ 1229195 h 2758191"/>
              <a:gd name="connsiteX5" fmla="*/ 2098622 w 3507698"/>
              <a:gd name="connsiteY5" fmla="*/ 494677 h 2758191"/>
              <a:gd name="connsiteX6" fmla="*/ 1768839 w 3507698"/>
              <a:gd name="connsiteY6" fmla="*/ 0 h 2758191"/>
              <a:gd name="connsiteX7" fmla="*/ 944380 w 3507698"/>
              <a:gd name="connsiteY7" fmla="*/ 434716 h 2758191"/>
              <a:gd name="connsiteX8" fmla="*/ 584616 w 3507698"/>
              <a:gd name="connsiteY8" fmla="*/ 644578 h 2758191"/>
              <a:gd name="connsiteX9" fmla="*/ 134911 w 3507698"/>
              <a:gd name="connsiteY9" fmla="*/ 1169234 h 2758191"/>
              <a:gd name="connsiteX10" fmla="*/ 59960 w 3507698"/>
              <a:gd name="connsiteY10" fmla="*/ 1738860 h 2758191"/>
              <a:gd name="connsiteX11" fmla="*/ 0 w 3507698"/>
              <a:gd name="connsiteY11" fmla="*/ 2008683 h 2758191"/>
              <a:gd name="connsiteX12" fmla="*/ 314793 w 3507698"/>
              <a:gd name="connsiteY12" fmla="*/ 2173575 h 2758191"/>
              <a:gd name="connsiteX13" fmla="*/ 524655 w 3507698"/>
              <a:gd name="connsiteY13" fmla="*/ 2443398 h 2758191"/>
              <a:gd name="connsiteX14" fmla="*/ 524655 w 3507698"/>
              <a:gd name="connsiteY14" fmla="*/ 2443398 h 2758191"/>
              <a:gd name="connsiteX0" fmla="*/ 704538 w 3057993"/>
              <a:gd name="connsiteY0" fmla="*/ 2758191 h 2758191"/>
              <a:gd name="connsiteX1" fmla="*/ 3057993 w 3057993"/>
              <a:gd name="connsiteY1" fmla="*/ 2098624 h 2758191"/>
              <a:gd name="connsiteX2" fmla="*/ 2878111 w 3057993"/>
              <a:gd name="connsiteY2" fmla="*/ 1903752 h 2758191"/>
              <a:gd name="connsiteX3" fmla="*/ 2713219 w 3057993"/>
              <a:gd name="connsiteY3" fmla="*/ 1663909 h 2758191"/>
              <a:gd name="connsiteX4" fmla="*/ 2458387 w 3057993"/>
              <a:gd name="connsiteY4" fmla="*/ 1229195 h 2758191"/>
              <a:gd name="connsiteX5" fmla="*/ 2098622 w 3057993"/>
              <a:gd name="connsiteY5" fmla="*/ 494677 h 2758191"/>
              <a:gd name="connsiteX6" fmla="*/ 1768839 w 3057993"/>
              <a:gd name="connsiteY6" fmla="*/ 0 h 2758191"/>
              <a:gd name="connsiteX7" fmla="*/ 944380 w 3057993"/>
              <a:gd name="connsiteY7" fmla="*/ 434716 h 2758191"/>
              <a:gd name="connsiteX8" fmla="*/ 584616 w 3057993"/>
              <a:gd name="connsiteY8" fmla="*/ 644578 h 2758191"/>
              <a:gd name="connsiteX9" fmla="*/ 134911 w 3057993"/>
              <a:gd name="connsiteY9" fmla="*/ 1169234 h 2758191"/>
              <a:gd name="connsiteX10" fmla="*/ 59960 w 3057993"/>
              <a:gd name="connsiteY10" fmla="*/ 1738860 h 2758191"/>
              <a:gd name="connsiteX11" fmla="*/ 0 w 3057993"/>
              <a:gd name="connsiteY11" fmla="*/ 2008683 h 2758191"/>
              <a:gd name="connsiteX12" fmla="*/ 314793 w 3057993"/>
              <a:gd name="connsiteY12" fmla="*/ 2173575 h 2758191"/>
              <a:gd name="connsiteX13" fmla="*/ 524655 w 3057993"/>
              <a:gd name="connsiteY13" fmla="*/ 2443398 h 2758191"/>
              <a:gd name="connsiteX14" fmla="*/ 524655 w 3057993"/>
              <a:gd name="connsiteY14" fmla="*/ 2443398 h 2758191"/>
              <a:gd name="connsiteX0" fmla="*/ 704538 w 3057993"/>
              <a:gd name="connsiteY0" fmla="*/ 2758191 h 2758191"/>
              <a:gd name="connsiteX1" fmla="*/ 3057993 w 3057993"/>
              <a:gd name="connsiteY1" fmla="*/ 2098624 h 2758191"/>
              <a:gd name="connsiteX2" fmla="*/ 2878111 w 3057993"/>
              <a:gd name="connsiteY2" fmla="*/ 1903752 h 2758191"/>
              <a:gd name="connsiteX3" fmla="*/ 2698228 w 3057993"/>
              <a:gd name="connsiteY3" fmla="*/ 1663909 h 2758191"/>
              <a:gd name="connsiteX4" fmla="*/ 2458387 w 3057993"/>
              <a:gd name="connsiteY4" fmla="*/ 1229195 h 2758191"/>
              <a:gd name="connsiteX5" fmla="*/ 2098622 w 3057993"/>
              <a:gd name="connsiteY5" fmla="*/ 494677 h 2758191"/>
              <a:gd name="connsiteX6" fmla="*/ 1768839 w 3057993"/>
              <a:gd name="connsiteY6" fmla="*/ 0 h 2758191"/>
              <a:gd name="connsiteX7" fmla="*/ 944380 w 3057993"/>
              <a:gd name="connsiteY7" fmla="*/ 434716 h 2758191"/>
              <a:gd name="connsiteX8" fmla="*/ 584616 w 3057993"/>
              <a:gd name="connsiteY8" fmla="*/ 644578 h 2758191"/>
              <a:gd name="connsiteX9" fmla="*/ 134911 w 3057993"/>
              <a:gd name="connsiteY9" fmla="*/ 1169234 h 2758191"/>
              <a:gd name="connsiteX10" fmla="*/ 59960 w 3057993"/>
              <a:gd name="connsiteY10" fmla="*/ 1738860 h 2758191"/>
              <a:gd name="connsiteX11" fmla="*/ 0 w 3057993"/>
              <a:gd name="connsiteY11" fmla="*/ 2008683 h 2758191"/>
              <a:gd name="connsiteX12" fmla="*/ 314793 w 3057993"/>
              <a:gd name="connsiteY12" fmla="*/ 2173575 h 2758191"/>
              <a:gd name="connsiteX13" fmla="*/ 524655 w 3057993"/>
              <a:gd name="connsiteY13" fmla="*/ 2443398 h 2758191"/>
              <a:gd name="connsiteX14" fmla="*/ 524655 w 3057993"/>
              <a:gd name="connsiteY14" fmla="*/ 2443398 h 2758191"/>
              <a:gd name="connsiteX0" fmla="*/ 704538 w 3057993"/>
              <a:gd name="connsiteY0" fmla="*/ 2758191 h 2758191"/>
              <a:gd name="connsiteX1" fmla="*/ 3057993 w 3057993"/>
              <a:gd name="connsiteY1" fmla="*/ 2098624 h 2758191"/>
              <a:gd name="connsiteX2" fmla="*/ 2878111 w 3057993"/>
              <a:gd name="connsiteY2" fmla="*/ 1903752 h 2758191"/>
              <a:gd name="connsiteX3" fmla="*/ 2458387 w 3057993"/>
              <a:gd name="connsiteY3" fmla="*/ 1229195 h 2758191"/>
              <a:gd name="connsiteX4" fmla="*/ 2098622 w 3057993"/>
              <a:gd name="connsiteY4" fmla="*/ 494677 h 2758191"/>
              <a:gd name="connsiteX5" fmla="*/ 1768839 w 3057993"/>
              <a:gd name="connsiteY5" fmla="*/ 0 h 2758191"/>
              <a:gd name="connsiteX6" fmla="*/ 944380 w 3057993"/>
              <a:gd name="connsiteY6" fmla="*/ 434716 h 2758191"/>
              <a:gd name="connsiteX7" fmla="*/ 584616 w 3057993"/>
              <a:gd name="connsiteY7" fmla="*/ 644578 h 2758191"/>
              <a:gd name="connsiteX8" fmla="*/ 134911 w 3057993"/>
              <a:gd name="connsiteY8" fmla="*/ 1169234 h 2758191"/>
              <a:gd name="connsiteX9" fmla="*/ 59960 w 3057993"/>
              <a:gd name="connsiteY9" fmla="*/ 1738860 h 2758191"/>
              <a:gd name="connsiteX10" fmla="*/ 0 w 3057993"/>
              <a:gd name="connsiteY10" fmla="*/ 2008683 h 2758191"/>
              <a:gd name="connsiteX11" fmla="*/ 314793 w 3057993"/>
              <a:gd name="connsiteY11" fmla="*/ 2173575 h 2758191"/>
              <a:gd name="connsiteX12" fmla="*/ 524655 w 3057993"/>
              <a:gd name="connsiteY12" fmla="*/ 2443398 h 2758191"/>
              <a:gd name="connsiteX13" fmla="*/ 524655 w 3057993"/>
              <a:gd name="connsiteY13" fmla="*/ 2443398 h 2758191"/>
              <a:gd name="connsiteX0" fmla="*/ 704538 w 3057993"/>
              <a:gd name="connsiteY0" fmla="*/ 2758191 h 2758191"/>
              <a:gd name="connsiteX1" fmla="*/ 3057993 w 3057993"/>
              <a:gd name="connsiteY1" fmla="*/ 2098624 h 2758191"/>
              <a:gd name="connsiteX2" fmla="*/ 2863120 w 3057993"/>
              <a:gd name="connsiteY2" fmla="*/ 1873771 h 2758191"/>
              <a:gd name="connsiteX3" fmla="*/ 2458387 w 3057993"/>
              <a:gd name="connsiteY3" fmla="*/ 1229195 h 2758191"/>
              <a:gd name="connsiteX4" fmla="*/ 2098622 w 3057993"/>
              <a:gd name="connsiteY4" fmla="*/ 494677 h 2758191"/>
              <a:gd name="connsiteX5" fmla="*/ 1768839 w 3057993"/>
              <a:gd name="connsiteY5" fmla="*/ 0 h 2758191"/>
              <a:gd name="connsiteX6" fmla="*/ 944380 w 3057993"/>
              <a:gd name="connsiteY6" fmla="*/ 434716 h 2758191"/>
              <a:gd name="connsiteX7" fmla="*/ 584616 w 3057993"/>
              <a:gd name="connsiteY7" fmla="*/ 644578 h 2758191"/>
              <a:gd name="connsiteX8" fmla="*/ 134911 w 3057993"/>
              <a:gd name="connsiteY8" fmla="*/ 1169234 h 2758191"/>
              <a:gd name="connsiteX9" fmla="*/ 59960 w 3057993"/>
              <a:gd name="connsiteY9" fmla="*/ 1738860 h 2758191"/>
              <a:gd name="connsiteX10" fmla="*/ 0 w 3057993"/>
              <a:gd name="connsiteY10" fmla="*/ 2008683 h 2758191"/>
              <a:gd name="connsiteX11" fmla="*/ 314793 w 3057993"/>
              <a:gd name="connsiteY11" fmla="*/ 2173575 h 2758191"/>
              <a:gd name="connsiteX12" fmla="*/ 524655 w 3057993"/>
              <a:gd name="connsiteY12" fmla="*/ 2443398 h 2758191"/>
              <a:gd name="connsiteX13" fmla="*/ 524655 w 3057993"/>
              <a:gd name="connsiteY13" fmla="*/ 2443398 h 2758191"/>
              <a:gd name="connsiteX0" fmla="*/ 704538 w 3057993"/>
              <a:gd name="connsiteY0" fmla="*/ 2758191 h 2758191"/>
              <a:gd name="connsiteX1" fmla="*/ 3057993 w 3057993"/>
              <a:gd name="connsiteY1" fmla="*/ 2098624 h 2758191"/>
              <a:gd name="connsiteX2" fmla="*/ 2728208 w 3057993"/>
              <a:gd name="connsiteY2" fmla="*/ 1663908 h 2758191"/>
              <a:gd name="connsiteX3" fmla="*/ 2458387 w 3057993"/>
              <a:gd name="connsiteY3" fmla="*/ 1229195 h 2758191"/>
              <a:gd name="connsiteX4" fmla="*/ 2098622 w 3057993"/>
              <a:gd name="connsiteY4" fmla="*/ 494677 h 2758191"/>
              <a:gd name="connsiteX5" fmla="*/ 1768839 w 3057993"/>
              <a:gd name="connsiteY5" fmla="*/ 0 h 2758191"/>
              <a:gd name="connsiteX6" fmla="*/ 944380 w 3057993"/>
              <a:gd name="connsiteY6" fmla="*/ 434716 h 2758191"/>
              <a:gd name="connsiteX7" fmla="*/ 584616 w 3057993"/>
              <a:gd name="connsiteY7" fmla="*/ 644578 h 2758191"/>
              <a:gd name="connsiteX8" fmla="*/ 134911 w 3057993"/>
              <a:gd name="connsiteY8" fmla="*/ 1169234 h 2758191"/>
              <a:gd name="connsiteX9" fmla="*/ 59960 w 3057993"/>
              <a:gd name="connsiteY9" fmla="*/ 1738860 h 2758191"/>
              <a:gd name="connsiteX10" fmla="*/ 0 w 3057993"/>
              <a:gd name="connsiteY10" fmla="*/ 2008683 h 2758191"/>
              <a:gd name="connsiteX11" fmla="*/ 314793 w 3057993"/>
              <a:gd name="connsiteY11" fmla="*/ 2173575 h 2758191"/>
              <a:gd name="connsiteX12" fmla="*/ 524655 w 3057993"/>
              <a:gd name="connsiteY12" fmla="*/ 2443398 h 2758191"/>
              <a:gd name="connsiteX13" fmla="*/ 524655 w 3057993"/>
              <a:gd name="connsiteY13" fmla="*/ 2443398 h 2758191"/>
              <a:gd name="connsiteX0" fmla="*/ 704538 w 2923082"/>
              <a:gd name="connsiteY0" fmla="*/ 2758191 h 2758191"/>
              <a:gd name="connsiteX1" fmla="*/ 2923082 w 2923082"/>
              <a:gd name="connsiteY1" fmla="*/ 2008683 h 2758191"/>
              <a:gd name="connsiteX2" fmla="*/ 2728208 w 2923082"/>
              <a:gd name="connsiteY2" fmla="*/ 1663908 h 2758191"/>
              <a:gd name="connsiteX3" fmla="*/ 2458387 w 2923082"/>
              <a:gd name="connsiteY3" fmla="*/ 1229195 h 2758191"/>
              <a:gd name="connsiteX4" fmla="*/ 2098622 w 2923082"/>
              <a:gd name="connsiteY4" fmla="*/ 494677 h 2758191"/>
              <a:gd name="connsiteX5" fmla="*/ 1768839 w 2923082"/>
              <a:gd name="connsiteY5" fmla="*/ 0 h 2758191"/>
              <a:gd name="connsiteX6" fmla="*/ 944380 w 2923082"/>
              <a:gd name="connsiteY6" fmla="*/ 434716 h 2758191"/>
              <a:gd name="connsiteX7" fmla="*/ 584616 w 2923082"/>
              <a:gd name="connsiteY7" fmla="*/ 644578 h 2758191"/>
              <a:gd name="connsiteX8" fmla="*/ 134911 w 2923082"/>
              <a:gd name="connsiteY8" fmla="*/ 1169234 h 2758191"/>
              <a:gd name="connsiteX9" fmla="*/ 59960 w 2923082"/>
              <a:gd name="connsiteY9" fmla="*/ 1738860 h 2758191"/>
              <a:gd name="connsiteX10" fmla="*/ 0 w 2923082"/>
              <a:gd name="connsiteY10" fmla="*/ 2008683 h 2758191"/>
              <a:gd name="connsiteX11" fmla="*/ 314793 w 2923082"/>
              <a:gd name="connsiteY11" fmla="*/ 2173575 h 2758191"/>
              <a:gd name="connsiteX12" fmla="*/ 524655 w 2923082"/>
              <a:gd name="connsiteY12" fmla="*/ 2443398 h 2758191"/>
              <a:gd name="connsiteX13" fmla="*/ 524655 w 2923082"/>
              <a:gd name="connsiteY13" fmla="*/ 2443398 h 2758191"/>
              <a:gd name="connsiteX0" fmla="*/ 704538 w 2923082"/>
              <a:gd name="connsiteY0" fmla="*/ 2758191 h 2758191"/>
              <a:gd name="connsiteX1" fmla="*/ 2923082 w 2923082"/>
              <a:gd name="connsiteY1" fmla="*/ 2008683 h 2758191"/>
              <a:gd name="connsiteX2" fmla="*/ 2728208 w 2923082"/>
              <a:gd name="connsiteY2" fmla="*/ 1663908 h 2758191"/>
              <a:gd name="connsiteX3" fmla="*/ 2458387 w 2923082"/>
              <a:gd name="connsiteY3" fmla="*/ 1229195 h 2758191"/>
              <a:gd name="connsiteX4" fmla="*/ 2098622 w 2923082"/>
              <a:gd name="connsiteY4" fmla="*/ 494677 h 2758191"/>
              <a:gd name="connsiteX5" fmla="*/ 1768839 w 2923082"/>
              <a:gd name="connsiteY5" fmla="*/ 0 h 2758191"/>
              <a:gd name="connsiteX6" fmla="*/ 944380 w 2923082"/>
              <a:gd name="connsiteY6" fmla="*/ 434716 h 2758191"/>
              <a:gd name="connsiteX7" fmla="*/ 584616 w 2923082"/>
              <a:gd name="connsiteY7" fmla="*/ 644578 h 2758191"/>
              <a:gd name="connsiteX8" fmla="*/ 134911 w 2923082"/>
              <a:gd name="connsiteY8" fmla="*/ 1169234 h 2758191"/>
              <a:gd name="connsiteX9" fmla="*/ 59960 w 2923082"/>
              <a:gd name="connsiteY9" fmla="*/ 1738860 h 2758191"/>
              <a:gd name="connsiteX10" fmla="*/ 0 w 2923082"/>
              <a:gd name="connsiteY10" fmla="*/ 2008683 h 2758191"/>
              <a:gd name="connsiteX11" fmla="*/ 314793 w 2923082"/>
              <a:gd name="connsiteY11" fmla="*/ 2173575 h 2758191"/>
              <a:gd name="connsiteX12" fmla="*/ 524655 w 2923082"/>
              <a:gd name="connsiteY12" fmla="*/ 2443398 h 2758191"/>
              <a:gd name="connsiteX13" fmla="*/ 524655 w 2923082"/>
              <a:gd name="connsiteY13" fmla="*/ 2443398 h 2758191"/>
              <a:gd name="connsiteX0" fmla="*/ 779489 w 2923082"/>
              <a:gd name="connsiteY0" fmla="*/ 2953064 h 2953064"/>
              <a:gd name="connsiteX1" fmla="*/ 2923082 w 2923082"/>
              <a:gd name="connsiteY1" fmla="*/ 2008683 h 2953064"/>
              <a:gd name="connsiteX2" fmla="*/ 2728208 w 2923082"/>
              <a:gd name="connsiteY2" fmla="*/ 1663908 h 2953064"/>
              <a:gd name="connsiteX3" fmla="*/ 2458387 w 2923082"/>
              <a:gd name="connsiteY3" fmla="*/ 1229195 h 2953064"/>
              <a:gd name="connsiteX4" fmla="*/ 2098622 w 2923082"/>
              <a:gd name="connsiteY4" fmla="*/ 494677 h 2953064"/>
              <a:gd name="connsiteX5" fmla="*/ 1768839 w 2923082"/>
              <a:gd name="connsiteY5" fmla="*/ 0 h 2953064"/>
              <a:gd name="connsiteX6" fmla="*/ 944380 w 2923082"/>
              <a:gd name="connsiteY6" fmla="*/ 434716 h 2953064"/>
              <a:gd name="connsiteX7" fmla="*/ 584616 w 2923082"/>
              <a:gd name="connsiteY7" fmla="*/ 644578 h 2953064"/>
              <a:gd name="connsiteX8" fmla="*/ 134911 w 2923082"/>
              <a:gd name="connsiteY8" fmla="*/ 1169234 h 2953064"/>
              <a:gd name="connsiteX9" fmla="*/ 59960 w 2923082"/>
              <a:gd name="connsiteY9" fmla="*/ 1738860 h 2953064"/>
              <a:gd name="connsiteX10" fmla="*/ 0 w 2923082"/>
              <a:gd name="connsiteY10" fmla="*/ 2008683 h 2953064"/>
              <a:gd name="connsiteX11" fmla="*/ 314793 w 2923082"/>
              <a:gd name="connsiteY11" fmla="*/ 2173575 h 2953064"/>
              <a:gd name="connsiteX12" fmla="*/ 524655 w 2923082"/>
              <a:gd name="connsiteY12" fmla="*/ 2443398 h 2953064"/>
              <a:gd name="connsiteX13" fmla="*/ 524655 w 2923082"/>
              <a:gd name="connsiteY13" fmla="*/ 2443398 h 2953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923082" h="2953064">
                <a:moveTo>
                  <a:pt x="779489" y="2953064"/>
                </a:moveTo>
                <a:cubicBezTo>
                  <a:pt x="1519004" y="2703228"/>
                  <a:pt x="1853783" y="2513352"/>
                  <a:pt x="2923082" y="2008683"/>
                </a:cubicBezTo>
                <a:lnTo>
                  <a:pt x="2728208" y="1663908"/>
                </a:lnTo>
                <a:lnTo>
                  <a:pt x="2458387" y="1229195"/>
                </a:lnTo>
                <a:lnTo>
                  <a:pt x="2098622" y="494677"/>
                </a:lnTo>
                <a:lnTo>
                  <a:pt x="1768839" y="0"/>
                </a:lnTo>
                <a:lnTo>
                  <a:pt x="944380" y="434716"/>
                </a:lnTo>
                <a:lnTo>
                  <a:pt x="584616" y="644578"/>
                </a:lnTo>
                <a:lnTo>
                  <a:pt x="134911" y="1169234"/>
                </a:lnTo>
                <a:lnTo>
                  <a:pt x="59960" y="1738860"/>
                </a:lnTo>
                <a:lnTo>
                  <a:pt x="0" y="2008683"/>
                </a:lnTo>
                <a:lnTo>
                  <a:pt x="314793" y="2173575"/>
                </a:lnTo>
                <a:lnTo>
                  <a:pt x="524655" y="2443398"/>
                </a:lnTo>
                <a:lnTo>
                  <a:pt x="524655" y="2443398"/>
                </a:lnTo>
              </a:path>
            </a:pathLst>
          </a:custGeom>
          <a:solidFill>
            <a:srgbClr val="920A00">
              <a:alpha val="70980"/>
            </a:srgbClr>
          </a:solidFill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29024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81E2130-6476-4A07-B82B-4C1DDD84C26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ZA" dirty="0"/>
              <a:t>Concluding Comments</a:t>
            </a:r>
          </a:p>
        </p:txBody>
      </p:sp>
      <p:sp>
        <p:nvSpPr>
          <p:cNvPr id="39" name="Slide Number Placeholder 38">
            <a:extLst>
              <a:ext uri="{FF2B5EF4-FFF2-40B4-BE49-F238E27FC236}">
                <a16:creationId xmlns:a16="http://schemas.microsoft.com/office/drawing/2014/main" xmlns="" id="{3F480866-A3D8-4658-B360-C78983E622CE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16</a:t>
            </a:fld>
            <a:endParaRPr lang="en-ZA" dirty="0"/>
          </a:p>
        </p:txBody>
      </p:sp>
      <p:sp>
        <p:nvSpPr>
          <p:cNvPr id="6" name="Text Placeholder 1">
            <a:extLst>
              <a:ext uri="{FF2B5EF4-FFF2-40B4-BE49-F238E27FC236}">
                <a16:creationId xmlns:a16="http://schemas.microsoft.com/office/drawing/2014/main" xmlns="" id="{659ABE7E-3968-4B63-BC74-B3F74BD2D22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44379" y="944380"/>
            <a:ext cx="5865897" cy="536648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>
                <a:latin typeface="+mn-lt"/>
              </a:rPr>
              <a:t>Despite plethora of waste management and pollution control </a:t>
            </a:r>
            <a:r>
              <a:rPr lang="en-GB" sz="2000" dirty="0"/>
              <a:t>legislation</a:t>
            </a:r>
            <a:r>
              <a:rPr lang="en-GB" sz="2000" dirty="0">
                <a:latin typeface="+mn-lt"/>
              </a:rPr>
              <a:t>, our coastline is experiencing declining water quality.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For this Bill to contribute towards stemming this decline, it needs effective compliance monitoring and enforcement.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This Bill requires that defined ships report periodically on their compliance with the regulations of this Bill.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+mn-lt"/>
              </a:rPr>
              <a:t>WESSA proposes additional clause that requires this compliance status information be made publicly accessible through a website portal.</a:t>
            </a:r>
            <a:endParaRPr lang="en-GB" sz="2000" dirty="0">
              <a:latin typeface="+mn-lt"/>
            </a:endParaRPr>
          </a:p>
        </p:txBody>
      </p:sp>
      <p:pic>
        <p:nvPicPr>
          <p:cNvPr id="2052" name="Picture 4" descr="Closeup of the bilge water on the cargo ship Stock Photo - Alamy">
            <a:extLst>
              <a:ext uri="{FF2B5EF4-FFF2-40B4-BE49-F238E27FC236}">
                <a16:creationId xmlns:a16="http://schemas.microsoft.com/office/drawing/2014/main" xmlns="" id="{9E021F7C-B254-0728-E983-54D43BECC9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40442" y="1248020"/>
            <a:ext cx="2418745" cy="4084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19822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R: Rotor Sails on bulker reduce its EEDI score by 29% - SAFETY4SEA">
            <a:extLst>
              <a:ext uri="{FF2B5EF4-FFF2-40B4-BE49-F238E27FC236}">
                <a16:creationId xmlns:a16="http://schemas.microsoft.com/office/drawing/2014/main" xmlns="" id="{A5F728AD-E1A4-CE80-D747-37489C7DEB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9280" y="5767"/>
            <a:ext cx="9163280" cy="5105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AD8C483-F837-4B0C-AAC2-7B8236B0D866}"/>
              </a:ext>
            </a:extLst>
          </p:cNvPr>
          <p:cNvSpPr/>
          <p:nvPr/>
        </p:nvSpPr>
        <p:spPr>
          <a:xfrm>
            <a:off x="-17932" y="-83117"/>
            <a:ext cx="3250527" cy="51052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xmlns="" id="{B17FF310-DD56-4E17-A160-4F775885892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Morgan Griffiths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xmlns="" id="{8743D581-FE7A-4131-90E7-A55AEC46101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lnSpcReduction="10000"/>
          </a:bodyPr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+27 724175793 / +27 312013126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xmlns="" id="{842F3870-E987-4191-AB21-1164BC1733E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WESSA Tourism Blue Flag Project Manager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xmlns="" id="{FFD37C90-7D2B-4DD5-95D7-7B0D368E442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ZA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morgan.griffiths@wessa.co.za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C173EC98-4391-4D3D-AE6D-CFE850E0DF40}"/>
              </a:ext>
            </a:extLst>
          </p:cNvPr>
          <p:cNvGrpSpPr/>
          <p:nvPr/>
        </p:nvGrpSpPr>
        <p:grpSpPr>
          <a:xfrm>
            <a:off x="4145684" y="5728558"/>
            <a:ext cx="1733771" cy="293497"/>
            <a:chOff x="4346575" y="5570676"/>
            <a:chExt cx="3105827" cy="525761"/>
          </a:xfrm>
        </p:grpSpPr>
        <p:pic>
          <p:nvPicPr>
            <p:cNvPr id="39" name="Picture 38" descr="A picture containing drawing&#10;&#10;Description automatically generated">
              <a:hlinkClick r:id="rId4"/>
              <a:extLst>
                <a:ext uri="{FF2B5EF4-FFF2-40B4-BE49-F238E27FC236}">
                  <a16:creationId xmlns:a16="http://schemas.microsoft.com/office/drawing/2014/main" xmlns="" id="{1FA7ED22-53B5-45A2-8349-E9BAC5F9560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346575" y="5570676"/>
              <a:ext cx="530992" cy="525761"/>
            </a:xfrm>
            <a:prstGeom prst="rect">
              <a:avLst/>
            </a:prstGeom>
          </p:spPr>
        </p:pic>
        <p:pic>
          <p:nvPicPr>
            <p:cNvPr id="40" name="Picture 39" descr="A picture containing drawing&#10;&#10;Description automatically generated">
              <a:hlinkClick r:id="rId6"/>
              <a:extLst>
                <a:ext uri="{FF2B5EF4-FFF2-40B4-BE49-F238E27FC236}">
                  <a16:creationId xmlns:a16="http://schemas.microsoft.com/office/drawing/2014/main" xmlns="" id="{36545AD7-7891-420F-8C00-65085418E86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5633993" y="5570676"/>
              <a:ext cx="530992" cy="525761"/>
            </a:xfrm>
            <a:prstGeom prst="rect">
              <a:avLst/>
            </a:prstGeom>
          </p:spPr>
        </p:pic>
        <p:pic>
          <p:nvPicPr>
            <p:cNvPr id="41" name="Picture 40" descr="A picture containing drawing, plate&#10;&#10;Description automatically generated">
              <a:hlinkClick r:id="rId8"/>
              <a:extLst>
                <a:ext uri="{FF2B5EF4-FFF2-40B4-BE49-F238E27FC236}">
                  <a16:creationId xmlns:a16="http://schemas.microsoft.com/office/drawing/2014/main" xmlns="" id="{99496113-383C-4EF5-B6BD-07298B1F8F6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4990284" y="5570676"/>
              <a:ext cx="530992" cy="525761"/>
            </a:xfrm>
            <a:prstGeom prst="rect">
              <a:avLst/>
            </a:prstGeom>
          </p:spPr>
        </p:pic>
        <p:pic>
          <p:nvPicPr>
            <p:cNvPr id="42" name="Picture 41" descr="A picture containing plate, drawing, cup&#10;&#10;Description automatically generated">
              <a:hlinkClick r:id="rId10"/>
              <a:extLst>
                <a:ext uri="{FF2B5EF4-FFF2-40B4-BE49-F238E27FC236}">
                  <a16:creationId xmlns:a16="http://schemas.microsoft.com/office/drawing/2014/main" xmlns="" id="{C04BD23E-4CA2-4C57-B691-C7C1ACB9EE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277702" y="5570676"/>
              <a:ext cx="530992" cy="525761"/>
            </a:xfrm>
            <a:prstGeom prst="rect">
              <a:avLst/>
            </a:prstGeom>
          </p:spPr>
        </p:pic>
        <p:pic>
          <p:nvPicPr>
            <p:cNvPr id="43" name="Picture 42" descr="A picture containing drawing&#10;&#10;Description automatically generated">
              <a:hlinkClick r:id="rId12"/>
              <a:extLst>
                <a:ext uri="{FF2B5EF4-FFF2-40B4-BE49-F238E27FC236}">
                  <a16:creationId xmlns:a16="http://schemas.microsoft.com/office/drawing/2014/main" xmlns="" id="{82FCE567-674E-4749-98B9-70CF1031597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tretch>
              <a:fillRect/>
            </a:stretch>
          </p:blipFill>
          <p:spPr>
            <a:xfrm>
              <a:off x="6921410" y="5570676"/>
              <a:ext cx="530992" cy="525761"/>
            </a:xfrm>
            <a:prstGeom prst="rect">
              <a:avLst/>
            </a:prstGeom>
          </p:spPr>
        </p:pic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xmlns="" id="{B417EFC4-5A73-4AC7-A0FB-33BE8C34959F}"/>
              </a:ext>
            </a:extLst>
          </p:cNvPr>
          <p:cNvSpPr txBox="1"/>
          <p:nvPr/>
        </p:nvSpPr>
        <p:spPr>
          <a:xfrm>
            <a:off x="4046309" y="6053431"/>
            <a:ext cx="1931127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1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  <a:hlinkClick r:id="rId1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www.wessa.org.za</a:t>
            </a:r>
            <a:endParaRPr lang="en-ZA" sz="15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  <p:pic>
        <p:nvPicPr>
          <p:cNvPr id="15" name="Picture 14" descr="Logo, company name&#10;&#10;Description automatically generated">
            <a:extLst>
              <a:ext uri="{FF2B5EF4-FFF2-40B4-BE49-F238E27FC236}">
                <a16:creationId xmlns:a16="http://schemas.microsoft.com/office/drawing/2014/main" xmlns="" id="{15EB8937-725A-499D-A22C-8CEEBE2749E7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6770" y="3619485"/>
            <a:ext cx="1816608" cy="1261872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5A2FBE12-B661-48F6-B210-313005C05F77}"/>
              </a:ext>
            </a:extLst>
          </p:cNvPr>
          <p:cNvSpPr txBox="1"/>
          <p:nvPr/>
        </p:nvSpPr>
        <p:spPr>
          <a:xfrm>
            <a:off x="2258842" y="3927255"/>
            <a:ext cx="29648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ZA" sz="3600" b="1" dirty="0">
                <a:solidFill>
                  <a:srgbClr val="009AA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THANK</a:t>
            </a:r>
            <a:r>
              <a:rPr lang="en-ZA" sz="3600" b="1" dirty="0">
                <a:solidFill>
                  <a:srgbClr val="009AAF"/>
                </a:solidFill>
                <a:latin typeface="Century Gothic" panose="020B0502020202020204" pitchFamily="34" charset="0"/>
              </a:rPr>
              <a:t> </a:t>
            </a:r>
            <a:r>
              <a:rPr lang="en-ZA" sz="3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anose="020B0502020202020204" pitchFamily="34" charset="0"/>
              </a:rPr>
              <a:t>YOU</a:t>
            </a:r>
          </a:p>
        </p:txBody>
      </p:sp>
    </p:spTree>
    <p:extLst>
      <p:ext uri="{BB962C8B-B14F-4D97-AF65-F5344CB8AC3E}">
        <p14:creationId xmlns:p14="http://schemas.microsoft.com/office/powerpoint/2010/main" xmlns="" val="19906753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xmlns="" id="{74743E2A-7AAF-42AE-82B4-9B005BC857B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26231" y="899410"/>
            <a:ext cx="6017420" cy="5261996"/>
          </a:xfrm>
        </p:spPr>
        <p:txBody>
          <a:bodyPr>
            <a:normAutofit/>
          </a:bodyPr>
          <a:lstStyle/>
          <a:p>
            <a:r>
              <a:rPr lang="en-US" sz="2000" dirty="0"/>
              <a:t>WESSA is a 96-year youthful NGO which aims to initiate and support high impact environmental and conservation projects to promote public participation in caring for the Earth. </a:t>
            </a:r>
          </a:p>
          <a:p>
            <a:endParaRPr lang="en-US" sz="2000" dirty="0"/>
          </a:p>
          <a:p>
            <a:r>
              <a:rPr lang="en-US" sz="2000" dirty="0"/>
              <a:t>We ACT.EDUCATE.ADVOCATE for conserving the Earth’s vitality and diversity by: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Securing the protection &amp; wise use of natural resources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Acting as an environmental watchdog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000" dirty="0">
                <a:solidFill>
                  <a:srgbClr val="002060"/>
                </a:solidFill>
              </a:rPr>
              <a:t>Influencing policy and decision-making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050" dirty="0"/>
              <a:t>Promoting sound environmental values &amp; sustainable lifestyles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050" dirty="0"/>
              <a:t>Integrating conservation &amp; development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050" dirty="0"/>
              <a:t>Encouraging individual &amp; community action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050" dirty="0"/>
              <a:t>Enabling &amp; growing a vibrant &amp; active broad-based membership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1050" dirty="0"/>
              <a:t>Fostering collaborative partnerships</a:t>
            </a:r>
            <a:endParaRPr lang="en-ZA" sz="1050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xmlns="" id="{E7F2A968-E735-4079-B89C-4D7B310C86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Introduction to WESSA</a:t>
            </a:r>
          </a:p>
        </p:txBody>
      </p:sp>
      <p:pic>
        <p:nvPicPr>
          <p:cNvPr id="15" name="Picture Placeholder 14" descr="A flag flying on a cloudy day&#10;&#10;Description automatically generated">
            <a:extLst>
              <a:ext uri="{FF2B5EF4-FFF2-40B4-BE49-F238E27FC236}">
                <a16:creationId xmlns:a16="http://schemas.microsoft.com/office/drawing/2014/main" xmlns="" id="{E89794B2-1DA6-411C-950B-39C1DEA8ED7E}"/>
              </a:ext>
            </a:extLst>
          </p:cNvPr>
          <p:cNvPicPr>
            <a:picLocks noGrp="1" noChangeAspect="1"/>
          </p:cNvPicPr>
          <p:nvPr>
            <p:ph type="pic" sz="quarter" idx="21"/>
          </p:nvPr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" r="34"/>
          <a:stretch/>
        </p:blipFill>
        <p:spPr>
          <a:xfrm>
            <a:off x="6537767" y="4348001"/>
            <a:ext cx="1779976" cy="1813405"/>
          </a:xfrm>
        </p:spPr>
      </p:pic>
      <p:pic>
        <p:nvPicPr>
          <p:cNvPr id="9" name="Picture Placeholder 8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xmlns="" id="{FB4B8567-7F10-44F5-A4B9-565FD74ED63C}"/>
              </a:ext>
            </a:extLst>
          </p:cNvPr>
          <p:cNvPicPr>
            <a:picLocks noGrp="1" noChangeAspect="1"/>
          </p:cNvPicPr>
          <p:nvPr>
            <p:ph type="pic" sz="quarter" idx="22"/>
          </p:nvPr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4" r="34"/>
          <a:stretch/>
        </p:blipFill>
        <p:spPr/>
      </p:pic>
      <p:pic>
        <p:nvPicPr>
          <p:cNvPr id="5" name="Picture Placeholder 4" descr="A person standing in a garden&#10;&#10;Description automatically generated">
            <a:extLst>
              <a:ext uri="{FF2B5EF4-FFF2-40B4-BE49-F238E27FC236}">
                <a16:creationId xmlns:a16="http://schemas.microsoft.com/office/drawing/2014/main" xmlns="" id="{768BF5E3-909D-4E85-9160-5B21CC1E831E}"/>
              </a:ext>
            </a:extLst>
          </p:cNvPr>
          <p:cNvPicPr>
            <a:picLocks noGrp="1" noChangeAspect="1"/>
          </p:cNvPicPr>
          <p:nvPr>
            <p:ph type="pic" sz="quarter" idx="24"/>
          </p:nvPr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79" r="79"/>
          <a:stretch/>
        </p:blipFill>
        <p:spPr>
          <a:xfrm>
            <a:off x="6533523" y="220336"/>
            <a:ext cx="1779976" cy="1813405"/>
          </a:xfrm>
        </p:spPr>
      </p:pic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xmlns="" id="{245DF83F-2B64-4342-8710-AB5327A0724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2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168544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A185F92-EFA2-4E9B-9065-45BEDD7197E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853513"/>
            <a:ext cx="8513086" cy="5665263"/>
          </a:xfrm>
        </p:spPr>
        <p:txBody>
          <a:bodyPr>
            <a:normAutofit lnSpcReduction="10000"/>
          </a:bodyPr>
          <a:lstStyle/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Contributed to the development of National Parks Act, NEMA, NEM:BA, NEM:AQA, NEM:WA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14-year participation in EIA &amp; EMC of the Port of Ngqura and </a:t>
            </a:r>
            <a:r>
              <a:rPr lang="en-ZA" dirty="0" err="1"/>
              <a:t>Coega</a:t>
            </a:r>
            <a:r>
              <a:rPr lang="en-ZA" dirty="0"/>
              <a:t> IDZ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Founder member of </a:t>
            </a:r>
            <a:r>
              <a:rPr lang="en-ZA" dirty="0" err="1"/>
              <a:t>CoastWatch</a:t>
            </a:r>
            <a:endParaRPr lang="en-ZA" dirty="0"/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Contributor to the Operation Phakisa: Marine &amp; Coastal Tourism Plan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SA Implementor of the Blue Flag Beaches, Marinas &amp;</a:t>
            </a:r>
            <a:br>
              <a:rPr lang="en-ZA" dirty="0"/>
            </a:br>
            <a:r>
              <a:rPr lang="en-ZA" dirty="0"/>
              <a:t>Tourism Boat Programme for 21 years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Member of the Sustaining the Wild Coast Coalition </a:t>
            </a:r>
            <a:br>
              <a:rPr lang="en-ZA" dirty="0"/>
            </a:br>
            <a:r>
              <a:rPr lang="en-ZA" dirty="0"/>
              <a:t>that interdicted Shell seismic testing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Called for and supported the development of the system of </a:t>
            </a:r>
            <a:br>
              <a:rPr lang="en-ZA" dirty="0"/>
            </a:br>
            <a:r>
              <a:rPr lang="en-ZA" dirty="0"/>
              <a:t>Marine Protected Areas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dirty="0"/>
              <a:t>Member of coalition that successful opposed the </a:t>
            </a:r>
            <a:br>
              <a:rPr lang="en-ZA" dirty="0"/>
            </a:br>
            <a:r>
              <a:rPr lang="en-ZA" dirty="0"/>
              <a:t>proposed Algoa Bay fish cages off tourism beach front</a:t>
            </a:r>
          </a:p>
          <a:p>
            <a:pPr fontAlgn="base"/>
            <a:endParaRPr lang="en-ZA" sz="1400" dirty="0"/>
          </a:p>
          <a:p>
            <a:pPr fontAlgn="base"/>
            <a:r>
              <a:rPr lang="en-ZA" i="1" dirty="0"/>
              <a:t>Personal: </a:t>
            </a: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i="1" dirty="0"/>
              <a:t>Algoa Bay yacht sailor/Vice-Commodore 2006-2022</a:t>
            </a:r>
            <a:endParaRPr lang="en-ZA" i="1" dirty="0">
              <a:sym typeface="Wingdings" panose="05000000000000000000" pitchFamily="2" charset="2"/>
            </a:endParaRPr>
          </a:p>
          <a:p>
            <a:pPr marL="342900" indent="-342900" fontAlgn="base">
              <a:buSzPct val="105000"/>
              <a:buFont typeface="Arial" panose="020B0604020202020204" pitchFamily="34" charset="0"/>
              <a:buChar char="•"/>
            </a:pPr>
            <a:r>
              <a:rPr lang="en-ZA" i="1" dirty="0">
                <a:sym typeface="Wingdings" panose="05000000000000000000" pitchFamily="2" charset="2"/>
              </a:rPr>
              <a:t>Worked on scientific research vessels and tall-ship</a:t>
            </a:r>
            <a:endParaRPr lang="en-ZA" i="1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B5C5B0F-3344-4D8F-9AA2-BF20465CFB4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ZA" dirty="0"/>
              <a:t>WESSA’s </a:t>
            </a:r>
            <a:r>
              <a:rPr lang="en-ZA" i="1" dirty="0"/>
              <a:t>Locus Standi</a:t>
            </a:r>
            <a:endParaRPr lang="en-ZA" dirty="0"/>
          </a:p>
        </p:txBody>
      </p:sp>
      <p:sp>
        <p:nvSpPr>
          <p:cNvPr id="66" name="Slide Number Placeholder 65">
            <a:extLst>
              <a:ext uri="{FF2B5EF4-FFF2-40B4-BE49-F238E27FC236}">
                <a16:creationId xmlns:a16="http://schemas.microsoft.com/office/drawing/2014/main" xmlns="" id="{245DF83F-2B64-4342-8710-AB5327A07243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3</a:t>
            </a:fld>
            <a:endParaRPr lang="en-ZA" dirty="0"/>
          </a:p>
        </p:txBody>
      </p:sp>
      <p:pic>
        <p:nvPicPr>
          <p:cNvPr id="2" name="Picture 1" descr="Logo, icon&#10;&#10;Description automatically generated">
            <a:extLst>
              <a:ext uri="{FF2B5EF4-FFF2-40B4-BE49-F238E27FC236}">
                <a16:creationId xmlns:a16="http://schemas.microsoft.com/office/drawing/2014/main" xmlns="" id="{9C3244A5-1823-69B9-FC19-360B98B12A4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18250" y="2511020"/>
            <a:ext cx="1434060" cy="1035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48759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40AB886B-C352-E250-DB2E-6028D910435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691205"/>
            <a:ext cx="8513086" cy="536651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C2FB4A7-DC37-6C6C-DE5B-DFE7EF267E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South Africa’s Exceptional Biodiversity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8072335E-213A-1E6E-54B3-C7519727E37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4</a:t>
            </a:fld>
            <a:endParaRPr lang="en-ZA" dirty="0"/>
          </a:p>
        </p:txBody>
      </p:sp>
      <p:pic>
        <p:nvPicPr>
          <p:cNvPr id="3074" name="Picture 2" descr="Marine Protected Areas (MPAs) - SAAMBR">
            <a:extLst>
              <a:ext uri="{FF2B5EF4-FFF2-40B4-BE49-F238E27FC236}">
                <a16:creationId xmlns:a16="http://schemas.microsoft.com/office/drawing/2014/main" xmlns="" id="{6186B9C8-E4E4-F47D-C86D-399DECCF2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570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24556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EA8D6CBA-7A99-8E2C-2518-2BA0F0CBB73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989351"/>
            <a:ext cx="8513086" cy="5182849"/>
          </a:xfrm>
        </p:spPr>
        <p:txBody>
          <a:bodyPr/>
          <a:lstStyle/>
          <a:p>
            <a:r>
              <a:rPr lang="en-US" dirty="0"/>
              <a:t>WESSA supports this Bill, aimed at significantly improving the safe and appropriate management of sewage, waste and air emissions from marine vessels.  </a:t>
            </a:r>
          </a:p>
          <a:p>
            <a:r>
              <a:rPr lang="en-US" dirty="0"/>
              <a:t>We note the crucial improvement to Section 3 (b) with the additions of sub-clauses (e)-(m) which provides for the creation of regulations pertaining to preventing pollution from ships.</a:t>
            </a: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8BD5BBC4-4FEA-2A12-EC5A-C2CF2706A2CF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General Comments on the Bill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5CB126F6-CB89-4AFE-4FF8-249431DC05E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5</a:t>
            </a:fld>
            <a:endParaRPr lang="en-ZA" dirty="0"/>
          </a:p>
        </p:txBody>
      </p:sp>
      <p:pic>
        <p:nvPicPr>
          <p:cNvPr id="5" name="Picture 2" descr="Bilge Pump On Ship Isolated Stock Photo - Download Image Now - Water, Ship,  Blue - iStock">
            <a:extLst>
              <a:ext uri="{FF2B5EF4-FFF2-40B4-BE49-F238E27FC236}">
                <a16:creationId xmlns:a16="http://schemas.microsoft.com/office/drawing/2014/main" xmlns="" id="{18E85877-8805-B22C-CAA7-5956D6B24E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45519" y="3056276"/>
            <a:ext cx="4762500" cy="3295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14904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E64E3BB-37E3-E7C1-42DA-428AF565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1349115"/>
            <a:ext cx="4327308" cy="4823085"/>
          </a:xfrm>
        </p:spPr>
        <p:txBody>
          <a:bodyPr>
            <a:normAutofit/>
          </a:bodyPr>
          <a:lstStyle/>
          <a:p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Regulation 2.1: provisions of Annex IV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will apply to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ships engaged only in international voyages.  </a:t>
            </a:r>
          </a:p>
          <a:p>
            <a:endParaRPr lang="en-GB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</a:rPr>
              <a:t>CONCERN 1: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Does not cover ships moving within SA territorial waters, nor between these waters and high seas</a:t>
            </a:r>
          </a:p>
          <a:p>
            <a:endParaRPr lang="en-GB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</a:rPr>
              <a:t>PROPOSED REMEDY: 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Extend Reg.2.1 to include ships engaged in voyages within and between SA territorial waters and the high seas.</a:t>
            </a:r>
            <a:endParaRPr lang="en-GB" sz="2400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0840F-1A83-6469-3F40-EF744E2401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15" y="287522"/>
            <a:ext cx="8513086" cy="836739"/>
          </a:xfrm>
        </p:spPr>
        <p:txBody>
          <a:bodyPr>
            <a:no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Comments on Annex IV: Regulations for the Prevention of Pollution by Sewage from Ships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A6EBB8-5F58-FCD5-A73C-4959EA7304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6</a:t>
            </a:fld>
            <a:endParaRPr lang="en-ZA" dirty="0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xmlns="" id="{D4F917D2-375B-61D0-8A54-088BFD879B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16692" y="1215574"/>
            <a:ext cx="4327308" cy="535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F23C831B-9AAF-DD42-4242-FB973CB230C4}"/>
              </a:ext>
            </a:extLst>
          </p:cNvPr>
          <p:cNvCxnSpPr>
            <a:cxnSpLocks/>
          </p:cNvCxnSpPr>
          <p:nvPr/>
        </p:nvCxnSpPr>
        <p:spPr>
          <a:xfrm flipH="1">
            <a:off x="7329712" y="3046475"/>
            <a:ext cx="480163" cy="385996"/>
          </a:xfrm>
          <a:prstGeom prst="straightConnector1">
            <a:avLst/>
          </a:prstGeom>
          <a:ln w="28575" cap="flat" cmpd="sng" algn="ctr">
            <a:solidFill>
              <a:srgbClr val="FF0000"/>
            </a:solidFill>
            <a:prstDash val="solid"/>
            <a:round/>
            <a:headEnd type="arrow" w="med" len="med"/>
            <a:tailEnd type="arrow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xmlns="" id="{7D601ECD-6AC8-31CB-96CC-F1A3A26720D7}"/>
              </a:ext>
            </a:extLst>
          </p:cNvPr>
          <p:cNvCxnSpPr>
            <a:cxnSpLocks/>
          </p:cNvCxnSpPr>
          <p:nvPr/>
        </p:nvCxnSpPr>
        <p:spPr>
          <a:xfrm flipH="1" flipV="1">
            <a:off x="7160419" y="3795010"/>
            <a:ext cx="915590" cy="1616439"/>
          </a:xfrm>
          <a:prstGeom prst="straightConnector1">
            <a:avLst/>
          </a:prstGeom>
          <a:ln w="28575">
            <a:solidFill>
              <a:srgbClr val="7030A0"/>
            </a:solidFill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xmlns="" id="{D7FE043F-1815-7B93-3874-638199408208}"/>
              </a:ext>
            </a:extLst>
          </p:cNvPr>
          <p:cNvCxnSpPr>
            <a:cxnSpLocks/>
          </p:cNvCxnSpPr>
          <p:nvPr/>
        </p:nvCxnSpPr>
        <p:spPr>
          <a:xfrm flipH="1" flipV="1">
            <a:off x="6152389" y="3843467"/>
            <a:ext cx="374755" cy="634948"/>
          </a:xfrm>
          <a:prstGeom prst="straightConnector1">
            <a:avLst/>
          </a:prstGeom>
          <a:ln w="28575">
            <a:solidFill>
              <a:srgbClr val="00B050"/>
            </a:solidFill>
            <a:headEnd type="arrow" w="med" len="med"/>
            <a:tailEnd type="arrow" w="med" len="med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xmlns="" id="{7EBBC747-10FA-059C-536A-4020F95C172F}"/>
              </a:ext>
            </a:extLst>
          </p:cNvPr>
          <p:cNvCxnSpPr>
            <a:cxnSpLocks/>
          </p:cNvCxnSpPr>
          <p:nvPr/>
        </p:nvCxnSpPr>
        <p:spPr>
          <a:xfrm flipH="1" flipV="1">
            <a:off x="4945730" y="2604525"/>
            <a:ext cx="374755" cy="634948"/>
          </a:xfrm>
          <a:prstGeom prst="straightConnector1">
            <a:avLst/>
          </a:prstGeom>
          <a:ln w="28575">
            <a:headEnd type="arrow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79997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D45CA0FA-3114-07E1-E9B5-066DB4FB38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524657"/>
            <a:ext cx="8513086" cy="5647544"/>
          </a:xfrm>
        </p:spPr>
        <p:txBody>
          <a:bodyPr>
            <a:normAutofit/>
          </a:bodyPr>
          <a:lstStyle/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CONCERN 2: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The threshold of these regulations only applies to ships above 400 gross tonnage.</a:t>
            </a:r>
          </a:p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PROPOSED REM</a:t>
            </a:r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</a:rPr>
              <a:t>EDY: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that they should extend to all ships above 100 gross tonnage.  </a:t>
            </a:r>
          </a:p>
          <a:p>
            <a:endParaRPr lang="en-GB" b="1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CONCERN 3: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That inorganics and solids in sewage will continue to be discharged overboard.</a:t>
            </a:r>
          </a:p>
          <a:p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</a:rPr>
              <a:t>PROPOSED REMEDY: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 Add regulation to require ships to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separate out inorganics and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solids from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sewage, for disposal on land; additionally that 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sewage be macerated before being disposed of into the sea.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083B5F19-8218-34FC-D261-892EFECB0BB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7</a:t>
            </a:fld>
            <a:endParaRPr lang="en-ZA" dirty="0"/>
          </a:p>
        </p:txBody>
      </p:sp>
      <p:pic>
        <p:nvPicPr>
          <p:cNvPr id="6146" name="Picture 2" descr="Sanitary Bin Services | Nationwide Services | Hygienic Concepts">
            <a:extLst>
              <a:ext uri="{FF2B5EF4-FFF2-40B4-BE49-F238E27FC236}">
                <a16:creationId xmlns:a16="http://schemas.microsoft.com/office/drawing/2014/main" xmlns="" id="{C2681415-20B7-1F72-DFD3-F42431B8F3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753" y="4300074"/>
            <a:ext cx="3622494" cy="241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592627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IMO Clamps Down on Dirty Fuel in Mediterranean Sea">
            <a:extLst>
              <a:ext uri="{FF2B5EF4-FFF2-40B4-BE49-F238E27FC236}">
                <a16:creationId xmlns:a16="http://schemas.microsoft.com/office/drawing/2014/main" xmlns="" id="{509D1CE5-F441-FE10-99C4-60E13D72D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51680"/>
            <a:ext cx="9144000" cy="64082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5E64E3BB-37E3-E7C1-42DA-428AF565D32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26115" y="1424065"/>
            <a:ext cx="8513086" cy="4703165"/>
          </a:xfrm>
        </p:spPr>
        <p:txBody>
          <a:bodyPr>
            <a:normAutofit/>
          </a:bodyPr>
          <a:lstStyle/>
          <a:p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Air pollution from ships = 2.89% of global Green House Gases (ref: IMO). These emissions are growing and not aligned to keeping within the Paris Agreement’s 1.5</a:t>
            </a:r>
            <a:r>
              <a:rPr lang="en-GB" baseline="30000" dirty="0">
                <a:latin typeface="Calibri" panose="020F0502020204030204" pitchFamily="34" charset="0"/>
                <a:ea typeface="MS Mincho" panose="02020609040205080304" pitchFamily="49" charset="-128"/>
              </a:rPr>
              <a:t>o</a:t>
            </a:r>
            <a:r>
              <a:rPr lang="en-GB" dirty="0">
                <a:latin typeface="Calibri" panose="020F0502020204030204" pitchFamily="34" charset="0"/>
                <a:ea typeface="MS Mincho" panose="02020609040205080304" pitchFamily="49" charset="-128"/>
              </a:rPr>
              <a:t>C target.  The regulations proposed by this Bill are crucial to curbing shipping GHGs.</a:t>
            </a:r>
          </a:p>
          <a:p>
            <a:endParaRPr lang="en-GB" sz="1800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CONCERN 4: 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The threshold of these regulations only applies to ships above 400 gross tonnage.</a:t>
            </a:r>
          </a:p>
          <a:p>
            <a:r>
              <a:rPr lang="en-GB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PROPOSED REM</a:t>
            </a:r>
            <a:r>
              <a:rPr lang="en-GB" b="1" dirty="0">
                <a:latin typeface="Calibri" panose="020F0502020204030204" pitchFamily="34" charset="0"/>
                <a:ea typeface="MS Mincho" panose="02020609040205080304" pitchFamily="49" charset="-128"/>
              </a:rPr>
              <a:t>EDY:</a:t>
            </a:r>
            <a:r>
              <a:rPr lang="en-GB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Set threshold to all ships above 100 gross tonnage. (Regulation 5.2  provides the space setting regulations for ships below 400 gross tonnage.)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1B0840F-1A83-6469-3F40-EF744E240154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326115" y="287522"/>
            <a:ext cx="8513086" cy="836739"/>
          </a:xfrm>
        </p:spPr>
        <p:txBody>
          <a:bodyPr>
            <a:no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Annex VI: Regulations for the Prevention of Air Pollution from Ships</a:t>
            </a:r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9A6EBB8-5F58-FCD5-A73C-4959EA7304EB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8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2325341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xmlns="" id="{67FEB8A9-CCFE-DD5D-C1FB-5B837B9F4E0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Whereas: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</a:rPr>
              <a:t>A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im of this Bill is to give effect to Annex IV of the International Convention for the Prevention of Pollution from Ships, </a:t>
            </a:r>
            <a:r>
              <a:rPr lang="en-US" u="sng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and to provide for matters connected therewith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</a:rPr>
              <a:t>SA Constitution provides that everyone has the right to </a:t>
            </a:r>
          </a:p>
          <a:p>
            <a:pPr marL="989013" lvl="1" indent="-303213">
              <a:buNone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</a:rPr>
              <a:t>(a) to an environment that is not harmful to their health or well-being; </a:t>
            </a:r>
          </a:p>
          <a:p>
            <a:pPr marL="989013" lvl="1" indent="-303213">
              <a:buNone/>
            </a:pPr>
            <a:r>
              <a:rPr lang="en-US" sz="2000" dirty="0">
                <a:latin typeface="Calibri" panose="020F0502020204030204" pitchFamily="34" charset="0"/>
                <a:ea typeface="MS Mincho" panose="02020609040205080304" pitchFamily="49" charset="-128"/>
              </a:rPr>
              <a:t>(b) to have the environment protected, for the benefit of present and future generations, through reasonable legislative and other measures</a:t>
            </a:r>
            <a:endParaRPr lang="en-US" sz="2000" dirty="0">
              <a:effectLst/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National Environmental Management Act (NEMA) 107 of 1998, Section 2(4)(e)): </a:t>
            </a:r>
            <a:r>
              <a:rPr lang="en-US" u="sng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everyone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 has a duty of care towards the environment.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Anthropogenic undersea noise is a growing threat to marine life.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Ocean noise </a:t>
            </a:r>
            <a:r>
              <a:rPr lang="en-US" dirty="0">
                <a:latin typeface="Calibri" panose="020F0502020204030204" pitchFamily="34" charset="0"/>
                <a:ea typeface="MS Mincho" panose="02020609040205080304" pitchFamily="49" charset="-128"/>
              </a:rPr>
              <a:t>r</a:t>
            </a:r>
            <a:r>
              <a:rPr lang="en-US" dirty="0">
                <a:effectLst/>
                <a:latin typeface="Calibri" panose="020F0502020204030204" pitchFamily="34" charset="0"/>
                <a:ea typeface="MS Mincho" panose="02020609040205080304" pitchFamily="49" charset="-128"/>
              </a:rPr>
              <a:t>egulation is currently non-existent in both environmental legislation and in maritime legislation in South Africa. </a:t>
            </a:r>
            <a:endParaRPr lang="en-GB" b="1" dirty="0">
              <a:latin typeface="Calibri" panose="020F0502020204030204" pitchFamily="34" charset="0"/>
              <a:ea typeface="MS Mincho" panose="02020609040205080304" pitchFamily="49" charset="-128"/>
            </a:endParaRPr>
          </a:p>
          <a:p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3FC549D5-136B-4C6F-52B2-5A6E4D6B06A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r>
              <a:rPr lang="en-GB" dirty="0"/>
              <a:t>Call for Inclusion of Shipping Noise Pollution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10B3CE78-7F28-D21C-18C7-4E9263374EF0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FC5F2DB2-A46F-4841-860B-6C489FA38FEA}" type="slidenum">
              <a:rPr lang="en-ZA" smtClean="0"/>
              <a:pPr/>
              <a:t>9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xmlns="" val="1508964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7593</TotalTime>
  <Words>1169</Words>
  <Application>Microsoft Office PowerPoint</Application>
  <PresentationFormat>On-screen Show (4:3)</PresentationFormat>
  <Paragraphs>139</Paragraphs>
  <Slides>17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Carel van Heerden</dc:creator>
  <cp:lastModifiedBy>USER</cp:lastModifiedBy>
  <cp:revision>204</cp:revision>
  <dcterms:created xsi:type="dcterms:W3CDTF">2020-09-04T13:20:39Z</dcterms:created>
  <dcterms:modified xsi:type="dcterms:W3CDTF">2022-11-09T09:22:23Z</dcterms:modified>
</cp:coreProperties>
</file>