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354" r:id="rId3"/>
    <p:sldId id="359" r:id="rId4"/>
    <p:sldId id="388" r:id="rId5"/>
    <p:sldId id="355" r:id="rId6"/>
    <p:sldId id="360" r:id="rId7"/>
    <p:sldId id="389" r:id="rId8"/>
    <p:sldId id="356" r:id="rId9"/>
    <p:sldId id="357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17B"/>
    <a:srgbClr val="14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6" autoAdjust="0"/>
    <p:restoredTop sz="94249" autoAdjust="0"/>
  </p:normalViewPr>
  <p:slideViewPr>
    <p:cSldViewPr snapToGrid="0" snapToObjects="1">
      <p:cViewPr varScale="1">
        <p:scale>
          <a:sx n="97" d="100"/>
          <a:sy n="97" d="100"/>
        </p:scale>
        <p:origin x="55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erk\Verslae\2017-07%20Demografie%20Projek\Voorlegging\FlipGrafieke_nUU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erk\Ad%20Hoc\2017-10%20Afrikaanse%20Taalraad\Voorleggingsboe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erk\Ad%20Hoc\2017-10%20Afrikaanse%20Taalraad\TaalR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Fourie\AppData\Local\Microsoft\Windows\INetCache\Content.Outlook\ZAOGU4UD\Skole%20en%20leerde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Fourie\AppData\Local\Microsoft\Windows\INetCache\Content.Outlook\ZAOGU4UD\Copy%20of%20Skole%20en%20leerde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Fourie\AppData\Local\Microsoft\Windows\INetCache\Content.Outlook\ZAOGU4UD\persentasie%20afrikaanse%20sko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Afr!#REF!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Afr!$B$1:$F$1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2016</c:v>
                </c:pt>
                <c:pt idx="2">
                  <c:v>2021</c:v>
                </c:pt>
                <c:pt idx="3">
                  <c:v>2026</c:v>
                </c:pt>
                <c:pt idx="4">
                  <c:v>2031</c:v>
                </c:pt>
              </c:numCache>
            </c:numRef>
          </c:cat>
          <c:val>
            <c:numRef>
              <c:f>Afr!#REF!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B-4B2D-BC96-828E94C20554}"/>
            </c:ext>
          </c:extLst>
        </c:ser>
        <c:ser>
          <c:idx val="1"/>
          <c:order val="1"/>
          <c:tx>
            <c:strRef>
              <c:f>Afr!$A$2</c:f>
              <c:strCache>
                <c:ptCount val="1"/>
                <c:pt idx="0">
                  <c:v>Realisties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29B-4B2D-BC96-828E94C2055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29B-4B2D-BC96-828E94C20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Afr!$B$1:$F$1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2016</c:v>
                </c:pt>
                <c:pt idx="2">
                  <c:v>2021</c:v>
                </c:pt>
                <c:pt idx="3">
                  <c:v>2026</c:v>
                </c:pt>
                <c:pt idx="4">
                  <c:v>2031</c:v>
                </c:pt>
              </c:numCache>
            </c:numRef>
          </c:cat>
          <c:val>
            <c:numRef>
              <c:f>Afr!$B$2:$F$2</c:f>
              <c:numCache>
                <c:formatCode>#,##0</c:formatCode>
                <c:ptCount val="5"/>
                <c:pt idx="0">
                  <c:v>6855930</c:v>
                </c:pt>
                <c:pt idx="1">
                  <c:v>6989786</c:v>
                </c:pt>
                <c:pt idx="2">
                  <c:v>7080042</c:v>
                </c:pt>
                <c:pt idx="3">
                  <c:v>7119919</c:v>
                </c:pt>
                <c:pt idx="4">
                  <c:v>7122806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9B-4B2D-BC96-828E94C20554}"/>
            </c:ext>
          </c:extLst>
        </c:ser>
        <c:ser>
          <c:idx val="2"/>
          <c:order val="2"/>
          <c:tx>
            <c:strRef>
              <c:f>Afr!#REF!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Afr!$B$1:$F$1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2016</c:v>
                </c:pt>
                <c:pt idx="2">
                  <c:v>2021</c:v>
                </c:pt>
                <c:pt idx="3">
                  <c:v>2026</c:v>
                </c:pt>
                <c:pt idx="4">
                  <c:v>2031</c:v>
                </c:pt>
              </c:numCache>
            </c:numRef>
          </c:cat>
          <c:val>
            <c:numRef>
              <c:f>Afr!#REF!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9B-4B2D-BC96-828E94C20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868440"/>
        <c:axId val="468871064"/>
      </c:lineChart>
      <c:catAx>
        <c:axId val="46886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71064"/>
        <c:crosses val="autoZero"/>
        <c:auto val="1"/>
        <c:lblAlgn val="ctr"/>
        <c:lblOffset val="100"/>
        <c:noMultiLvlLbl val="0"/>
      </c:catAx>
      <c:valAx>
        <c:axId val="468871064"/>
        <c:scaling>
          <c:orientation val="minMax"/>
          <c:min val="6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6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02058109865816"/>
          <c:y val="0.2278131634240704"/>
          <c:w val="0.73412967706567744"/>
          <c:h val="0.60960845933080099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677410484230511E-2"/>
          <c:y val="0.14774320729691198"/>
          <c:w val="0.78451454992707637"/>
          <c:h val="0.7489884449995695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422-4E73-9DCB-66B24ADA0E3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422-4E73-9DCB-66B24ADA0E3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422-4E73-9DCB-66B24ADA0E3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422-4E73-9DCB-66B24ADA0E3B}"/>
              </c:ext>
            </c:extLst>
          </c:dPt>
          <c:dLbls>
            <c:dLbl>
              <c:idx val="0"/>
              <c:layout>
                <c:manualLayout>
                  <c:x val="-3.6579278119391552E-2"/>
                  <c:y val="1.11187148983483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5DFF60-1554-42A0-AAFA-DECF768D0A23}" type="CATEGORYNAME">
                      <a:rPr lang="en-US"/>
                      <a:pPr>
                        <a:defRPr sz="1600"/>
                      </a:pPr>
                      <a:t>[CATEGORY NAME]</a:t>
                    </a:fld>
                    <a:r>
                      <a:rPr lang="en-US" baseline="0" dirty="0"/>
                      <a:t>; 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22-4E73-9DCB-66B24ADA0E3B}"/>
                </c:ext>
              </c:extLst>
            </c:dLbl>
            <c:dLbl>
              <c:idx val="1"/>
              <c:layout>
                <c:manualLayout>
                  <c:x val="-2.6953152298499178E-2"/>
                  <c:y val="4.07686212939440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Brown</a:t>
                    </a:r>
                    <a:r>
                      <a:rPr lang="en-US" baseline="0" dirty="0"/>
                      <a:t>; 50%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2-4E73-9DCB-66B24ADA0E3B}"/>
                </c:ext>
              </c:extLst>
            </c:dLbl>
            <c:dLbl>
              <c:idx val="2"/>
              <c:layout>
                <c:manualLayout>
                  <c:x val="1.9252251641785026E-3"/>
                  <c:y val="7.336892683973145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36235F-4885-438B-BA79-1DF0B084F846}" type="CATEGORYNAME">
                      <a:rPr lang="en-US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;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80999119095795"/>
                      <c:h val="0.155884382874844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422-4E73-9DCB-66B24ADA0E3B}"/>
                </c:ext>
              </c:extLst>
            </c:dLbl>
            <c:dLbl>
              <c:idx val="3"/>
              <c:layout>
                <c:manualLayout>
                  <c:x val="5.1981079432819571E-2"/>
                  <c:y val="-0.107480910684034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D1B997-B82D-49A7-9DA4-9957659E4DA3}" type="CATEGORYNAME">
                      <a:rPr lang="en-US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; 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422-4E73-9DCB-66B24ADA0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'2001 Afr'!$B$1:$E$1</c:f>
              <c:strCache>
                <c:ptCount val="4"/>
                <c:pt idx="0">
                  <c:v>Black African</c:v>
                </c:pt>
                <c:pt idx="1">
                  <c:v>Coloured</c:v>
                </c:pt>
                <c:pt idx="2">
                  <c:v>Indian or Asian</c:v>
                </c:pt>
                <c:pt idx="3">
                  <c:v>White</c:v>
                </c:pt>
              </c:strCache>
            </c:strRef>
          </c:cat>
          <c:val>
            <c:numRef>
              <c:f>'2011 Afr'!$B$3:$E$3</c:f>
              <c:numCache>
                <c:formatCode>0.00%</c:formatCode>
                <c:ptCount val="4"/>
                <c:pt idx="0">
                  <c:v>8.7840129764574115E-2</c:v>
                </c:pt>
                <c:pt idx="1">
                  <c:v>0.50213874322519769</c:v>
                </c:pt>
                <c:pt idx="2">
                  <c:v>8.5637265822607524E-3</c:v>
                </c:pt>
                <c:pt idx="3">
                  <c:v>0.39538978611692382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22-4E73-9DCB-66B24ADA0E3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Getal leerders in alle Afrikaanse skole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0555555555555553E-3"/>
                  <c:y val="1.388888888888880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39-4FD4-AB3B-FA1810554CB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39-4FD4-AB3B-FA1810554CB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39-4FD4-AB3B-FA1810554CB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39-4FD4-AB3B-FA1810554CB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39-4FD4-AB3B-FA1810554CB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39-4FD4-AB3B-FA1810554CB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39-4FD4-AB3B-FA1810554CB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39-4FD4-AB3B-FA1810554CB0}"/>
                </c:ext>
              </c:extLst>
            </c:dLbl>
            <c:dLbl>
              <c:idx val="8"/>
              <c:layout>
                <c:manualLayout>
                  <c:x val="-2.4034776902887241E-2"/>
                  <c:y val="-3.703703703703703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39-4FD4-AB3B-FA1810554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Sheet1!$A$14:$A$22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Sheet1!$B$14:$B$22</c:f>
              <c:numCache>
                <c:formatCode>General</c:formatCode>
                <c:ptCount val="9"/>
                <c:pt idx="0">
                  <c:v>990252</c:v>
                </c:pt>
                <c:pt idx="1">
                  <c:v>1006767</c:v>
                </c:pt>
                <c:pt idx="2">
                  <c:v>1032291</c:v>
                </c:pt>
                <c:pt idx="3">
                  <c:v>1029009</c:v>
                </c:pt>
                <c:pt idx="4">
                  <c:v>1022691</c:v>
                </c:pt>
                <c:pt idx="5">
                  <c:v>1033290</c:v>
                </c:pt>
                <c:pt idx="6">
                  <c:v>1018571</c:v>
                </c:pt>
                <c:pt idx="7">
                  <c:v>1067221</c:v>
                </c:pt>
                <c:pt idx="8">
                  <c:v>1067221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539-4FD4-AB3B-FA1810554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9272944"/>
        <c:axId val="1509279504"/>
      </c:lineChart>
      <c:catAx>
        <c:axId val="1509272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af-ZA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279504"/>
        <c:crosses val="autoZero"/>
        <c:auto val="1"/>
        <c:lblAlgn val="ctr"/>
        <c:lblOffset val="100"/>
        <c:noMultiLvlLbl val="0"/>
      </c:catAx>
      <c:valAx>
        <c:axId val="150927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af-ZA"/>
                  <a:t>Number of learners</a:t>
                </a:r>
              </a:p>
            </c:rich>
          </c:tx>
          <c:layout>
            <c:manualLayout>
              <c:xMode val="edge"/>
              <c:yMode val="edge"/>
              <c:x val="8.7032201914708437E-3"/>
              <c:y val="0.27615977880642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27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Afrikaans single medium public schools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497738972914309E-2"/>
                  <c:y val="-4.1561733454517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CE-4316-9C3E-C3A3C1D4066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CE-4316-9C3E-C3A3C1D4066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CE-4316-9C3E-C3A3C1D4066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CE-4316-9C3E-C3A3C1D4066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CE-4316-9C3E-C3A3C1D4066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CE-4316-9C3E-C3A3C1D4066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CE-4316-9C3E-C3A3C1D4066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CE-4316-9C3E-C3A3C1D4066C}"/>
                </c:ext>
              </c:extLst>
            </c:dLbl>
            <c:dLbl>
              <c:idx val="8"/>
              <c:layout>
                <c:manualLayout>
                  <c:x val="-4.333899422588959E-2"/>
                  <c:y val="-4.5340072859474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CE-4316-9C3E-C3A3C1D40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1299</c:v>
                </c:pt>
                <c:pt idx="1">
                  <c:v>1299</c:v>
                </c:pt>
                <c:pt idx="2">
                  <c:v>1280</c:v>
                </c:pt>
                <c:pt idx="3">
                  <c:v>1275</c:v>
                </c:pt>
                <c:pt idx="4">
                  <c:v>1274</c:v>
                </c:pt>
                <c:pt idx="5">
                  <c:v>1163</c:v>
                </c:pt>
                <c:pt idx="6">
                  <c:v>1140</c:v>
                </c:pt>
                <c:pt idx="7">
                  <c:v>1112</c:v>
                </c:pt>
                <c:pt idx="8">
                  <c:v>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CE-4316-9C3E-C3A3C1D4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4528936"/>
        <c:axId val="1164521720"/>
      </c:lineChart>
      <c:catAx>
        <c:axId val="1164528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af-ZA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521720"/>
        <c:crosses val="autoZero"/>
        <c:auto val="1"/>
        <c:lblAlgn val="ctr"/>
        <c:lblOffset val="100"/>
        <c:noMultiLvlLbl val="0"/>
      </c:catAx>
      <c:valAx>
        <c:axId val="116452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af-ZA"/>
                  <a:t>Number of schools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3689967920676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528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accent1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accen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FA4-4531-8323-6E77879A561D}"/>
              </c:ext>
            </c:extLst>
          </c:dPt>
          <c:dLbls>
            <c:dLbl>
              <c:idx val="0"/>
              <c:layout>
                <c:manualLayout>
                  <c:x val="-5.1967314922662697E-2"/>
                  <c:y val="-2.42308321409678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22 740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A4-4531-8323-6E77879A561D}"/>
                </c:ext>
              </c:extLst>
            </c:dLbl>
            <c:dLbl>
              <c:idx val="1"/>
              <c:layout>
                <c:manualLayout>
                  <c:x val="-6.3539368372916849E-2"/>
                  <c:y val="-2.65456667398542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1 092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55555555555556"/>
                      <c:h val="4.15974044911052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A4-4531-8323-6E77879A56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All South African schools</c:v>
                </c:pt>
                <c:pt idx="1">
                  <c:v>Single medium Afrikaans schools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24998</c:v>
                </c:pt>
                <c:pt idx="1">
                  <c:v>1303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A4-4531-8323-6E77879A56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73578912"/>
        <c:axId val="473577272"/>
      </c:barChart>
      <c:catAx>
        <c:axId val="4735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77272"/>
        <c:crosses val="autoZero"/>
        <c:auto val="1"/>
        <c:lblAlgn val="ctr"/>
        <c:lblOffset val="100"/>
        <c:noMultiLvlLbl val="0"/>
      </c:catAx>
      <c:valAx>
        <c:axId val="473577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357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C2C8F-98C9-8F46-B433-98B507F263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9872C-63D1-0847-8AB9-2A751006F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96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Regular"/>
              </a:defRPr>
            </a:lvl1pPr>
          </a:lstStyle>
          <a:p>
            <a:fld id="{CB6991FD-3A98-6D4B-8563-506F18858FFC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Regular"/>
              </a:defRPr>
            </a:lvl1pPr>
          </a:lstStyle>
          <a:p>
            <a:fld id="{868B9239-3FEF-CE47-85EF-05F417A073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147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Roboto Regul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Roboto Regul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Roboto Regul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Roboto Regul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Roboto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B9239-3FEF-CE47-85EF-05F417A073B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6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B9239-3FEF-CE47-85EF-05F417A073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5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OS img 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45" y="0"/>
            <a:ext cx="1621055" cy="5143500"/>
          </a:xfrm>
          <a:prstGeom prst="rect">
            <a:avLst/>
          </a:prstGeom>
          <a:effectLst>
            <a:outerShdw blurRad="38100" dist="6350" dir="2700000" algn="tl" rotWithShape="0">
              <a:schemeClr val="accent4"/>
            </a:outerShdw>
          </a:effectLst>
        </p:spPr>
      </p:pic>
      <p:pic>
        <p:nvPicPr>
          <p:cNvPr id="17" name="Picture 16" descr="SOS icons 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1056" cy="5143500"/>
          </a:xfrm>
          <a:prstGeom prst="rect">
            <a:avLst/>
          </a:prstGeom>
          <a:effectLst>
            <a:outerShdw blurRad="38100" dist="6350" dir="2700000" algn="tl" rotWithShape="0">
              <a:schemeClr val="accent4"/>
            </a:outerShdw>
          </a:effectLst>
        </p:spPr>
      </p:pic>
      <p:sp>
        <p:nvSpPr>
          <p:cNvPr id="7" name="Rectangle 6"/>
          <p:cNvSpPr/>
          <p:nvPr userDrawn="1"/>
        </p:nvSpPr>
        <p:spPr>
          <a:xfrm>
            <a:off x="0" y="1260000"/>
            <a:ext cx="9144000" cy="19440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151873"/>
            <a:ext cx="4394355" cy="787270"/>
          </a:xfrm>
        </p:spPr>
        <p:txBody>
          <a:bodyPr lIns="0" rIns="0" anchor="t" anchorCtr="0"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38992"/>
            <a:ext cx="4106355" cy="412881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2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18335" y="1656000"/>
            <a:ext cx="0" cy="1152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OS 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00" y="1692504"/>
            <a:ext cx="3407664" cy="107899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272000" y="4603500"/>
            <a:ext cx="1872000" cy="540000"/>
          </a:xfrm>
          <a:custGeom>
            <a:avLst/>
            <a:gdLst>
              <a:gd name="connsiteX0" fmla="*/ 0 w 1872000"/>
              <a:gd name="connsiteY0" fmla="*/ 0 h 540000"/>
              <a:gd name="connsiteX1" fmla="*/ 1872000 w 1872000"/>
              <a:gd name="connsiteY1" fmla="*/ 0 h 540000"/>
              <a:gd name="connsiteX2" fmla="*/ 1872000 w 1872000"/>
              <a:gd name="connsiteY2" fmla="*/ 540000 h 540000"/>
              <a:gd name="connsiteX3" fmla="*/ 0 w 1872000"/>
              <a:gd name="connsiteY3" fmla="*/ 540000 h 540000"/>
              <a:gd name="connsiteX4" fmla="*/ 0 w 1872000"/>
              <a:gd name="connsiteY4" fmla="*/ 0 h 540000"/>
              <a:gd name="connsiteX0" fmla="*/ 9276 w 1881276"/>
              <a:gd name="connsiteY0" fmla="*/ 0 h 540000"/>
              <a:gd name="connsiteX1" fmla="*/ 1881276 w 1881276"/>
              <a:gd name="connsiteY1" fmla="*/ 0 h 540000"/>
              <a:gd name="connsiteX2" fmla="*/ 1881276 w 1881276"/>
              <a:gd name="connsiteY2" fmla="*/ 540000 h 540000"/>
              <a:gd name="connsiteX3" fmla="*/ 9276 w 1881276"/>
              <a:gd name="connsiteY3" fmla="*/ 540000 h 540000"/>
              <a:gd name="connsiteX4" fmla="*/ 0 w 1881276"/>
              <a:gd name="connsiteY4" fmla="*/ 288073 h 540000"/>
              <a:gd name="connsiteX5" fmla="*/ 9276 w 1881276"/>
              <a:gd name="connsiteY5" fmla="*/ 0 h 540000"/>
              <a:gd name="connsiteX0" fmla="*/ 0 w 1872000"/>
              <a:gd name="connsiteY0" fmla="*/ 0 h 540000"/>
              <a:gd name="connsiteX1" fmla="*/ 1872000 w 1872000"/>
              <a:gd name="connsiteY1" fmla="*/ 0 h 540000"/>
              <a:gd name="connsiteX2" fmla="*/ 1872000 w 1872000"/>
              <a:gd name="connsiteY2" fmla="*/ 540000 h 540000"/>
              <a:gd name="connsiteX3" fmla="*/ 0 w 1872000"/>
              <a:gd name="connsiteY3" fmla="*/ 540000 h 540000"/>
              <a:gd name="connsiteX4" fmla="*/ 148153 w 1872000"/>
              <a:gd name="connsiteY4" fmla="*/ 288073 h 540000"/>
              <a:gd name="connsiteX5" fmla="*/ 0 w 1872000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000" h="540000">
                <a:moveTo>
                  <a:pt x="0" y="0"/>
                </a:moveTo>
                <a:lnTo>
                  <a:pt x="1872000" y="0"/>
                </a:lnTo>
                <a:lnTo>
                  <a:pt x="1872000" y="540000"/>
                </a:lnTo>
                <a:lnTo>
                  <a:pt x="0" y="540000"/>
                </a:lnTo>
                <a:lnTo>
                  <a:pt x="148153" y="2880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643126" y="4691001"/>
            <a:ext cx="1320874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80" dirty="0" err="1">
                <a:solidFill>
                  <a:schemeClr val="bg1"/>
                </a:solidFill>
                <a:latin typeface="Roboto Regular"/>
                <a:cs typeface="Roboto Regular"/>
              </a:rPr>
              <a:t>skole.co.za</a:t>
            </a:r>
            <a:endParaRPr lang="en-US" b="1" i="0" spc="80" dirty="0">
              <a:solidFill>
                <a:schemeClr val="bg1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9428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44000" y="4680000"/>
            <a:ext cx="252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92000" y="802497"/>
            <a:ext cx="7128000" cy="432000"/>
          </a:xfrm>
        </p:spPr>
        <p:txBody>
          <a:bodyPr lIns="0" r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360000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648000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97200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126000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1332000"/>
            <a:ext cx="1188720" cy="331012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skole.co.za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3D8AB-4AEA-7F4F-817F-A416D36A91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OS 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12" y="180000"/>
            <a:ext cx="78028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8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44000" y="4680000"/>
            <a:ext cx="252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92000" y="802497"/>
            <a:ext cx="7128000" cy="432000"/>
          </a:xfrm>
        </p:spPr>
        <p:txBody>
          <a:bodyPr lIns="0" r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360000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648000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97200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126000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skole.co.za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3D8AB-4AEA-7F4F-817F-A416D36A91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OS 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12" y="180000"/>
            <a:ext cx="78028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7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68000"/>
            <a:ext cx="9144000" cy="316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skole.co.za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3D8AB-4AEA-7F4F-817F-A416D36A9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4000" y="4680000"/>
            <a:ext cx="252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92000" y="802497"/>
            <a:ext cx="7128000" cy="432000"/>
          </a:xfrm>
        </p:spPr>
        <p:txBody>
          <a:bodyPr lIns="0" r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360000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648000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97200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126000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SOS 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12" y="180000"/>
            <a:ext cx="78028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S img 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45" y="1"/>
            <a:ext cx="1621055" cy="5143497"/>
          </a:xfrm>
          <a:prstGeom prst="rect">
            <a:avLst/>
          </a:prstGeom>
          <a:effectLst>
            <a:outerShdw blurRad="38100" dist="6350" dir="2700000" algn="tl" rotWithShape="0">
              <a:schemeClr val="accent4"/>
            </a:outerShdw>
          </a:effectLst>
        </p:spPr>
      </p:pic>
      <p:sp>
        <p:nvSpPr>
          <p:cNvPr id="7" name="Rectangle 6"/>
          <p:cNvSpPr/>
          <p:nvPr userDrawn="1"/>
        </p:nvSpPr>
        <p:spPr>
          <a:xfrm>
            <a:off x="0" y="1260000"/>
            <a:ext cx="9144000" cy="1944000"/>
          </a:xfrm>
          <a:prstGeom prst="rect">
            <a:avLst/>
          </a:prstGeom>
          <a:solidFill>
            <a:schemeClr val="accent2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822" y="2225352"/>
            <a:ext cx="3054119" cy="787270"/>
          </a:xfrm>
        </p:spPr>
        <p:txBody>
          <a:bodyPr lIns="0" rIns="0" anchor="t" anchorCtr="0"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822" y="1564044"/>
            <a:ext cx="3054119" cy="629817"/>
          </a:xfrm>
        </p:spPr>
        <p:txBody>
          <a:bodyPr lIns="0" rIns="0" anchor="b" anchorCtr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6355" y="1656000"/>
            <a:ext cx="0" cy="1152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00" y="1692504"/>
            <a:ext cx="3407664" cy="107899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272000" y="4603500"/>
            <a:ext cx="1872000" cy="540000"/>
          </a:xfrm>
          <a:custGeom>
            <a:avLst/>
            <a:gdLst>
              <a:gd name="connsiteX0" fmla="*/ 0 w 1872000"/>
              <a:gd name="connsiteY0" fmla="*/ 0 h 540000"/>
              <a:gd name="connsiteX1" fmla="*/ 1872000 w 1872000"/>
              <a:gd name="connsiteY1" fmla="*/ 0 h 540000"/>
              <a:gd name="connsiteX2" fmla="*/ 1872000 w 1872000"/>
              <a:gd name="connsiteY2" fmla="*/ 540000 h 540000"/>
              <a:gd name="connsiteX3" fmla="*/ 0 w 1872000"/>
              <a:gd name="connsiteY3" fmla="*/ 540000 h 540000"/>
              <a:gd name="connsiteX4" fmla="*/ 0 w 1872000"/>
              <a:gd name="connsiteY4" fmla="*/ 0 h 540000"/>
              <a:gd name="connsiteX0" fmla="*/ 9276 w 1881276"/>
              <a:gd name="connsiteY0" fmla="*/ 0 h 540000"/>
              <a:gd name="connsiteX1" fmla="*/ 1881276 w 1881276"/>
              <a:gd name="connsiteY1" fmla="*/ 0 h 540000"/>
              <a:gd name="connsiteX2" fmla="*/ 1881276 w 1881276"/>
              <a:gd name="connsiteY2" fmla="*/ 540000 h 540000"/>
              <a:gd name="connsiteX3" fmla="*/ 9276 w 1881276"/>
              <a:gd name="connsiteY3" fmla="*/ 540000 h 540000"/>
              <a:gd name="connsiteX4" fmla="*/ 0 w 1881276"/>
              <a:gd name="connsiteY4" fmla="*/ 288073 h 540000"/>
              <a:gd name="connsiteX5" fmla="*/ 9276 w 1881276"/>
              <a:gd name="connsiteY5" fmla="*/ 0 h 540000"/>
              <a:gd name="connsiteX0" fmla="*/ 0 w 1872000"/>
              <a:gd name="connsiteY0" fmla="*/ 0 h 540000"/>
              <a:gd name="connsiteX1" fmla="*/ 1872000 w 1872000"/>
              <a:gd name="connsiteY1" fmla="*/ 0 h 540000"/>
              <a:gd name="connsiteX2" fmla="*/ 1872000 w 1872000"/>
              <a:gd name="connsiteY2" fmla="*/ 540000 h 540000"/>
              <a:gd name="connsiteX3" fmla="*/ 0 w 1872000"/>
              <a:gd name="connsiteY3" fmla="*/ 540000 h 540000"/>
              <a:gd name="connsiteX4" fmla="*/ 148153 w 1872000"/>
              <a:gd name="connsiteY4" fmla="*/ 288073 h 540000"/>
              <a:gd name="connsiteX5" fmla="*/ 0 w 1872000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000" h="540000">
                <a:moveTo>
                  <a:pt x="0" y="0"/>
                </a:moveTo>
                <a:lnTo>
                  <a:pt x="1872000" y="0"/>
                </a:lnTo>
                <a:lnTo>
                  <a:pt x="1872000" y="540000"/>
                </a:lnTo>
                <a:lnTo>
                  <a:pt x="0" y="540000"/>
                </a:lnTo>
                <a:lnTo>
                  <a:pt x="148153" y="2880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7668000" y="4603500"/>
            <a:ext cx="1296000" cy="364500"/>
          </a:xfrm>
        </p:spPr>
        <p:txBody>
          <a:bodyPr/>
          <a:lstStyle>
            <a:lvl1pPr>
              <a:defRPr sz="1800" spc="80">
                <a:solidFill>
                  <a:srgbClr val="FFFFFF"/>
                </a:solidFill>
              </a:defRPr>
            </a:lvl1pPr>
          </a:lstStyle>
          <a:p>
            <a:r>
              <a:rPr lang="en-US"/>
              <a:t>skole.co.za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8112" cy="5145024"/>
          </a:xfrm>
          <a:prstGeom prst="rect">
            <a:avLst/>
          </a:prstGeom>
          <a:effectLst>
            <a:outerShdw blurRad="38100" dist="6350" dir="2700000" algn="tl" rotWithShape="0">
              <a:schemeClr val="accent4"/>
            </a:outerShdw>
          </a:effectLst>
        </p:spPr>
      </p:pic>
    </p:spTree>
    <p:extLst>
      <p:ext uri="{BB962C8B-B14F-4D97-AF65-F5344CB8AC3E}">
        <p14:creationId xmlns:p14="http://schemas.microsoft.com/office/powerpoint/2010/main" val="294282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56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68000"/>
            <a:ext cx="7560000" cy="31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44000" y="4680000"/>
            <a:ext cx="252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92000" y="802497"/>
            <a:ext cx="7128000" cy="432000"/>
          </a:xfrm>
        </p:spPr>
        <p:txBody>
          <a:bodyPr lIns="0" r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360000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648000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97200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126000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skole.co.za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3D8AB-4AEA-7F4F-817F-A416D36A91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OS 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12" y="180000"/>
            <a:ext cx="780288" cy="1078992"/>
          </a:xfrm>
          <a:prstGeom prst="rect">
            <a:avLst/>
          </a:prstGeom>
        </p:spPr>
      </p:pic>
      <p:pic>
        <p:nvPicPr>
          <p:cNvPr id="16" name="Picture 15" descr="SOS icons 0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1332000"/>
            <a:ext cx="1078992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9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56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68000"/>
            <a:ext cx="7560000" cy="31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44000" y="4680000"/>
            <a:ext cx="252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92000" y="802497"/>
            <a:ext cx="7128000" cy="432000"/>
          </a:xfrm>
        </p:spPr>
        <p:txBody>
          <a:bodyPr lIns="0" r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360000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648000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97200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126000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skole.co.za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3D8AB-4AEA-7F4F-817F-A416D36A91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OS 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12" y="180000"/>
            <a:ext cx="780288" cy="10789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1332000"/>
            <a:ext cx="1188720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56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68000"/>
            <a:ext cx="7560000" cy="31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44000" y="4680000"/>
            <a:ext cx="252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92000" y="802497"/>
            <a:ext cx="7128000" cy="432000"/>
          </a:xfrm>
        </p:spPr>
        <p:txBody>
          <a:bodyPr lIns="0" r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360000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648000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97200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126000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skole.co.za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3D8AB-4AEA-7F4F-817F-A416D36A91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OS 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12" y="180000"/>
            <a:ext cx="78028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7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S img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340000"/>
            <a:ext cx="9144000" cy="1584000"/>
          </a:xfrm>
          <a:prstGeom prst="rect">
            <a:avLst/>
          </a:prstGeom>
          <a:solidFill>
            <a:schemeClr val="accent2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45" y="1"/>
            <a:ext cx="1621055" cy="5143497"/>
          </a:xfrm>
          <a:prstGeom prst="rect">
            <a:avLst/>
          </a:prstGeom>
          <a:effectLst>
            <a:outerShdw blurRad="38100" dist="6350" dir="2700000" algn="tl" rotWithShape="0">
              <a:schemeClr val="accent4"/>
            </a:outerShdw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1055" cy="5143500"/>
          </a:xfrm>
          <a:prstGeom prst="rect">
            <a:avLst/>
          </a:prstGeom>
          <a:effectLst>
            <a:outerShdw blurRad="38100" dist="6350" dir="2700000" algn="tl" rotWithShape="0">
              <a:schemeClr val="accent4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1065" y="3095236"/>
            <a:ext cx="6661870" cy="578691"/>
          </a:xfrm>
        </p:spPr>
        <p:txBody>
          <a:bodyPr anchor="t"/>
          <a:lstStyle>
            <a:lvl1pPr algn="ct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065" y="2708209"/>
            <a:ext cx="6661870" cy="38702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SOS 0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12" y="360000"/>
            <a:ext cx="1560576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340000"/>
            <a:ext cx="9144000" cy="1584000"/>
          </a:xfrm>
          <a:prstGeom prst="rect">
            <a:avLst/>
          </a:prstGeom>
          <a:solidFill>
            <a:schemeClr val="accent2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45" y="1"/>
            <a:ext cx="1621055" cy="5143497"/>
          </a:xfrm>
          <a:prstGeom prst="rect">
            <a:avLst/>
          </a:prstGeom>
          <a:effectLst>
            <a:outerShdw blurRad="38100" dist="6350" dir="2700000" algn="tl" rotWithShape="0">
              <a:schemeClr val="accent4"/>
            </a:outerShdw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1055" cy="5143500"/>
          </a:xfrm>
          <a:prstGeom prst="rect">
            <a:avLst/>
          </a:prstGeom>
          <a:effectLst>
            <a:outerShdw blurRad="38100" dist="6350" dir="2700000" algn="tl" rotWithShape="0">
              <a:schemeClr val="accent4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1065" y="3095236"/>
            <a:ext cx="6661870" cy="578691"/>
          </a:xfrm>
        </p:spPr>
        <p:txBody>
          <a:bodyPr anchor="t"/>
          <a:lstStyle>
            <a:lvl1pPr algn="ct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065" y="2708209"/>
            <a:ext cx="6661870" cy="38702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SOS 0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12" y="360000"/>
            <a:ext cx="1560576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7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68000"/>
            <a:ext cx="3672000" cy="324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8000" y="1367999"/>
            <a:ext cx="3672000" cy="324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skole.co.za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3D8AB-4AEA-7F4F-817F-A416D36A91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44000" y="4680000"/>
            <a:ext cx="252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92000" y="802497"/>
            <a:ext cx="7128000" cy="432000"/>
          </a:xfrm>
        </p:spPr>
        <p:txBody>
          <a:bodyPr lIns="0" r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360000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648000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97200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126000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1332000"/>
            <a:ext cx="1188720" cy="3310128"/>
          </a:xfrm>
          <a:prstGeom prst="rect">
            <a:avLst/>
          </a:prstGeom>
        </p:spPr>
      </p:pic>
      <p:pic>
        <p:nvPicPr>
          <p:cNvPr id="13" name="Picture 12" descr="SOS 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12" y="180000"/>
            <a:ext cx="78028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7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44000" y="4680000"/>
            <a:ext cx="252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92000" y="802497"/>
            <a:ext cx="7128000" cy="432000"/>
          </a:xfrm>
        </p:spPr>
        <p:txBody>
          <a:bodyPr lIns="0" r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360000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648000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97200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126000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SOS icons 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1332000"/>
            <a:ext cx="1078992" cy="331012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skole.co.za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3D8AB-4AEA-7F4F-817F-A416D36A91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OS 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12" y="180000"/>
            <a:ext cx="78028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56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68000"/>
            <a:ext cx="7560000" cy="3168000"/>
          </a:xfrm>
          <a:prstGeom prst="rect">
            <a:avLst/>
          </a:prstGeom>
        </p:spPr>
        <p:txBody>
          <a:bodyPr vert="horz" lIns="72000" tIns="0" rIns="36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68000" y="4752000"/>
            <a:ext cx="129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 b="1" i="0">
                <a:solidFill>
                  <a:schemeClr val="accent1"/>
                </a:solidFill>
                <a:latin typeface="Roboto Regular"/>
              </a:defRPr>
            </a:lvl1pPr>
          </a:lstStyle>
          <a:p>
            <a:r>
              <a:rPr lang="en-US"/>
              <a:t>skole.co.za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4752000"/>
            <a:ext cx="93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1" i="0">
                <a:solidFill>
                  <a:schemeClr val="accent1"/>
                </a:solidFill>
                <a:latin typeface="Roboto Regular"/>
              </a:defRPr>
            </a:lvl1pPr>
          </a:lstStyle>
          <a:p>
            <a:fld id="{F303D8AB-4AEA-7F4F-817F-A416D36A9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4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0" r:id="rId4"/>
    <p:sldLayoutId id="2147483661" r:id="rId5"/>
    <p:sldLayoutId id="2147483651" r:id="rId6"/>
    <p:sldLayoutId id="2147483659" r:id="rId7"/>
    <p:sldLayoutId id="2147483652" r:id="rId8"/>
    <p:sldLayoutId id="2147483654" r:id="rId9"/>
    <p:sldLayoutId id="2147483662" r:id="rId10"/>
    <p:sldLayoutId id="2147483663" r:id="rId11"/>
    <p:sldLayoutId id="2147483655" r:id="rId12"/>
    <p:sldLayoutId id="2147483657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accent2"/>
          </a:solidFill>
          <a:latin typeface="Roboto Bold"/>
          <a:ea typeface="+mj-ea"/>
          <a:cs typeface="Roboto Bold"/>
        </a:defRPr>
      </a:lvl1pPr>
    </p:titleStyle>
    <p:bodyStyle>
      <a:lvl1pPr marL="270000" indent="-270000" algn="l" defTabSz="457200" rtl="0" eaLnBrk="1" latinLnBrk="0" hangingPunct="1">
        <a:lnSpc>
          <a:spcPct val="110000"/>
        </a:lnSpc>
        <a:spcBef>
          <a:spcPts val="600"/>
        </a:spcBef>
        <a:buSzPct val="100000"/>
        <a:buFont typeface="Lucida Grande"/>
        <a:buChar char="»"/>
        <a:defRPr sz="2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630000" indent="-270000" algn="l" defTabSz="457200" rtl="0" eaLnBrk="1" latinLnBrk="0" hangingPunct="1">
        <a:lnSpc>
          <a:spcPct val="110000"/>
        </a:lnSpc>
        <a:spcBef>
          <a:spcPts val="600"/>
        </a:spcBef>
        <a:buSzPct val="100000"/>
        <a:buFont typeface="Lucida Grande"/>
        <a:buChar char="»"/>
        <a:defRPr sz="18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882000" indent="-234000" algn="l" defTabSz="457200" rtl="0" eaLnBrk="1" latinLnBrk="0" hangingPunct="1">
        <a:lnSpc>
          <a:spcPct val="110000"/>
        </a:lnSpc>
        <a:spcBef>
          <a:spcPts val="600"/>
        </a:spcBef>
        <a:buSzPct val="100000"/>
        <a:buFont typeface="Lucida Grande"/>
        <a:buChar char="»"/>
        <a:defRPr sz="16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170000" indent="-198000" algn="l" defTabSz="457200" rtl="0" eaLnBrk="1" latinLnBrk="0" hangingPunct="1">
        <a:lnSpc>
          <a:spcPct val="110000"/>
        </a:lnSpc>
        <a:spcBef>
          <a:spcPts val="600"/>
        </a:spcBef>
        <a:buSzPct val="100000"/>
        <a:buFont typeface="Lucida Grande"/>
        <a:buChar char="»"/>
        <a:defRPr sz="14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440000" indent="-180000" algn="l" defTabSz="457200" rtl="0" eaLnBrk="1" latinLnBrk="0" hangingPunct="1">
        <a:lnSpc>
          <a:spcPct val="110000"/>
        </a:lnSpc>
        <a:spcBef>
          <a:spcPts val="600"/>
        </a:spcBef>
        <a:buSzPct val="100000"/>
        <a:buFont typeface="Lucida Grande"/>
        <a:buChar char="»"/>
        <a:defRPr sz="14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065" y="3282852"/>
            <a:ext cx="6661870" cy="578691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08 NOVEMBER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41065" y="2562032"/>
            <a:ext cx="6661870" cy="387026"/>
          </a:xfrm>
        </p:spPr>
        <p:txBody>
          <a:bodyPr>
            <a:noAutofit/>
          </a:bodyPr>
          <a:lstStyle/>
          <a:p>
            <a:r>
              <a:rPr lang="en-GB" sz="2400" dirty="0"/>
              <a:t>Parliamentary Portfolio Committee on BE </a:t>
            </a:r>
          </a:p>
          <a:p>
            <a:r>
              <a:rPr lang="en-GB" sz="2400" dirty="0"/>
              <a:t>SOS Presentation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9453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881" y="1941933"/>
            <a:ext cx="3054119" cy="62981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Thank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skole.co.za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2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14FA-E4F1-409D-86E3-0055BBDEE4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000">
                <a:latin typeface="+mn-lt"/>
              </a:rPr>
              <a:t>skole.co.za</a:t>
            </a:r>
            <a:endParaRPr lang="en-US" sz="10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034F1-1C65-4669-ACC0-7A3BD341BB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3D8AB-4AEA-7F4F-817F-A416D36A91C1}" type="slidenum">
              <a:rPr lang="en-US" sz="1000" smtClean="0">
                <a:latin typeface="+mn-lt"/>
              </a:rPr>
              <a:pPr/>
              <a:t>2</a:t>
            </a:fld>
            <a:endParaRPr lang="en-US" sz="1000" dirty="0">
              <a:latin typeface="+mn-lt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668000" y="4752000"/>
            <a:ext cx="129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4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+mn-lt"/>
              </a:rPr>
              <a:t>skole.co.za</a:t>
            </a:r>
            <a:endParaRPr lang="en-US" sz="1000" dirty="0">
              <a:latin typeface="+mn-lt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60000" y="4752000"/>
            <a:ext cx="93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1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03D8AB-4AEA-7F4F-817F-A416D36A91C1}" type="slidenum">
              <a:rPr lang="en-US" sz="1000" smtClean="0">
                <a:latin typeface="+mn-lt"/>
              </a:rPr>
              <a:pPr/>
              <a:t>2</a:t>
            </a:fld>
            <a:endParaRPr lang="en-US" sz="10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545EA-0580-44AD-93AB-C6D6CEB13CD6}"/>
              </a:ext>
            </a:extLst>
          </p:cNvPr>
          <p:cNvSpPr txBox="1"/>
          <p:nvPr/>
        </p:nvSpPr>
        <p:spPr>
          <a:xfrm>
            <a:off x="360000" y="227685"/>
            <a:ext cx="7725909" cy="10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GB" sz="2400" b="1" dirty="0">
                <a:solidFill>
                  <a:schemeClr val="accent2"/>
                </a:solidFill>
                <a:cs typeface="Roboto Light"/>
              </a:rPr>
              <a:t>Principles</a:t>
            </a:r>
          </a:p>
          <a:p>
            <a:pPr>
              <a:lnSpc>
                <a:spcPct val="200000"/>
              </a:lnSpc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pPr>
              <a:lnSpc>
                <a:spcPct val="200000"/>
              </a:lnSpc>
            </a:pPr>
            <a:endParaRPr lang="af-ZA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545EA-0580-44AD-93AB-C6D6CEB13CD6}"/>
              </a:ext>
            </a:extLst>
          </p:cNvPr>
          <p:cNvSpPr txBox="1"/>
          <p:nvPr/>
        </p:nvSpPr>
        <p:spPr>
          <a:xfrm>
            <a:off x="360000" y="784293"/>
            <a:ext cx="6143670" cy="25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/>
                </a:solidFill>
              </a:rPr>
              <a:t>Access to quality education for all children</a:t>
            </a:r>
            <a:endParaRPr lang="af-ZA" sz="1600" dirty="0">
              <a:solidFill>
                <a:schemeClr val="accent1"/>
              </a:solidFill>
            </a:endParaRPr>
          </a:p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/>
                </a:solidFill>
              </a:rPr>
              <a:t>Constitution</a:t>
            </a:r>
          </a:p>
          <a:p>
            <a:pPr marL="6715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/>
                </a:solidFill>
              </a:rPr>
              <a:t>Mother tongue education</a:t>
            </a:r>
            <a:endParaRPr lang="nl-NL" sz="1600" dirty="0">
              <a:solidFill>
                <a:schemeClr val="accent1"/>
              </a:solidFill>
            </a:endParaRPr>
          </a:p>
          <a:p>
            <a:pPr marL="6715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/>
                </a:solidFill>
              </a:rPr>
              <a:t>Cultural diversity </a:t>
            </a:r>
          </a:p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1"/>
                </a:solidFill>
              </a:rPr>
              <a:t>SGB’s as representatives of school communities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accent1"/>
              </a:solidFill>
            </a:endParaRPr>
          </a:p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D545EA-0580-44AD-93AB-C6D6CEB13CD6}"/>
              </a:ext>
            </a:extLst>
          </p:cNvPr>
          <p:cNvSpPr txBox="1"/>
          <p:nvPr/>
        </p:nvSpPr>
        <p:spPr>
          <a:xfrm>
            <a:off x="360000" y="227685"/>
            <a:ext cx="7725909" cy="76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GB" sz="2400" b="1" dirty="0">
                <a:solidFill>
                  <a:schemeClr val="accent2"/>
                </a:solidFill>
                <a:cs typeface="Roboto Light"/>
              </a:rPr>
              <a:t>Increase in the number of Afrikaans speaking people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pPr>
              <a:lnSpc>
                <a:spcPct val="200000"/>
              </a:lnSpc>
            </a:pPr>
            <a:endParaRPr lang="af-ZA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904CF0C-4DFA-EF45-5D54-10F7ED0366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715123"/>
              </p:ext>
            </p:extLst>
          </p:nvPr>
        </p:nvGraphicFramePr>
        <p:xfrm>
          <a:off x="360000" y="1054133"/>
          <a:ext cx="7582291" cy="303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358B70A-5E72-2EFE-632E-D95414E9CC80}"/>
              </a:ext>
            </a:extLst>
          </p:cNvPr>
          <p:cNvSpPr txBox="1"/>
          <p:nvPr/>
        </p:nvSpPr>
        <p:spPr>
          <a:xfrm>
            <a:off x="6416444" y="4399248"/>
            <a:ext cx="1764715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700" spc="9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Source: </a:t>
            </a:r>
            <a:r>
              <a:rPr lang="en-US" sz="700" spc="9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Afrikaanse</a:t>
            </a:r>
            <a:r>
              <a:rPr lang="en-US" sz="700" spc="9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00" spc="9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Taalraad</a:t>
            </a:r>
            <a:endParaRPr lang="en-US" sz="700" spc="9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F975FA-104E-F654-A6A4-4F40B2DB3578}"/>
              </a:ext>
            </a:extLst>
          </p:cNvPr>
          <p:cNvSpPr txBox="1"/>
          <p:nvPr/>
        </p:nvSpPr>
        <p:spPr>
          <a:xfrm>
            <a:off x="6915151" y="3038781"/>
            <a:ext cx="5524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2400" dirty="0">
                <a:solidFill>
                  <a:srgbClr val="0070C0"/>
                </a:solidFill>
                <a:latin typeface="Roboto Regular"/>
                <a:cs typeface="Roboto Regular"/>
              </a:rPr>
              <a:t>3</a:t>
            </a:r>
            <a:r>
              <a:rPr lang="en-ZA" sz="2400" b="0" i="0" dirty="0">
                <a:solidFill>
                  <a:srgbClr val="0070C0"/>
                </a:solidFill>
                <a:latin typeface="Roboto Regular"/>
                <a:cs typeface="Roboto Regular"/>
              </a:rPr>
              <a:t>%</a:t>
            </a:r>
            <a:endParaRPr lang="af-ZA" sz="2400" b="0" i="0" dirty="0" err="1">
              <a:solidFill>
                <a:srgbClr val="0070C0"/>
              </a:solidFill>
              <a:latin typeface="Roboto Regular"/>
              <a:cs typeface="Roboto Regular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08B57A6-F264-20D1-238E-A1A2661B2F63}"/>
              </a:ext>
            </a:extLst>
          </p:cNvPr>
          <p:cNvSpPr/>
          <p:nvPr/>
        </p:nvSpPr>
        <p:spPr>
          <a:xfrm rot="10800000">
            <a:off x="7277100" y="2600325"/>
            <a:ext cx="400049" cy="999966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>
              <a:solidFill>
                <a:srgbClr val="0070C0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6739BDF-F839-7628-9FA6-F91EB70BAD48}"/>
              </a:ext>
            </a:extLst>
          </p:cNvPr>
          <p:cNvSpPr txBox="1">
            <a:spLocks/>
          </p:cNvSpPr>
          <p:nvPr/>
        </p:nvSpPr>
        <p:spPr>
          <a:xfrm>
            <a:off x="360000" y="4752000"/>
            <a:ext cx="93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1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03D8AB-4AEA-7F4F-817F-A416D36A91C1}" type="slidenum">
              <a:rPr lang="en-US" sz="1000" smtClean="0">
                <a:latin typeface="+mn-lt"/>
              </a:rPr>
              <a:pPr/>
              <a:t>3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91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D545EA-0580-44AD-93AB-C6D6CEB13CD6}"/>
              </a:ext>
            </a:extLst>
          </p:cNvPr>
          <p:cNvSpPr txBox="1"/>
          <p:nvPr/>
        </p:nvSpPr>
        <p:spPr>
          <a:xfrm>
            <a:off x="360000" y="227685"/>
            <a:ext cx="7725909" cy="76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GB" sz="2400" b="1" dirty="0">
                <a:solidFill>
                  <a:schemeClr val="accent2"/>
                </a:solidFill>
                <a:cs typeface="Roboto Light"/>
              </a:rPr>
              <a:t>Afrikaans speaking people – race distribution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pPr>
              <a:lnSpc>
                <a:spcPct val="200000"/>
              </a:lnSpc>
            </a:pPr>
            <a:endParaRPr lang="af-ZA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8B70A-5E72-2EFE-632E-D95414E9CC80}"/>
              </a:ext>
            </a:extLst>
          </p:cNvPr>
          <p:cNvSpPr txBox="1"/>
          <p:nvPr/>
        </p:nvSpPr>
        <p:spPr>
          <a:xfrm>
            <a:off x="6387869" y="4423376"/>
            <a:ext cx="1698040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700" spc="9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Source: </a:t>
            </a:r>
            <a:r>
              <a:rPr lang="en-US" sz="700" spc="9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Afrikaanse</a:t>
            </a:r>
            <a:r>
              <a:rPr lang="en-US" sz="700" spc="9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00" spc="9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Taalraad</a:t>
            </a:r>
            <a:endParaRPr lang="en-US" sz="700" spc="9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75C62C9-4CE8-70F0-1E95-49E0793A5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144052"/>
              </p:ext>
            </p:extLst>
          </p:nvPr>
        </p:nvGraphicFramePr>
        <p:xfrm>
          <a:off x="1431132" y="673608"/>
          <a:ext cx="6112668" cy="374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B7C8EDE-356C-14EE-6151-1846277E963C}"/>
              </a:ext>
            </a:extLst>
          </p:cNvPr>
          <p:cNvSpPr txBox="1">
            <a:spLocks/>
          </p:cNvSpPr>
          <p:nvPr/>
        </p:nvSpPr>
        <p:spPr>
          <a:xfrm>
            <a:off x="360000" y="4752000"/>
            <a:ext cx="93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1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03D8AB-4AEA-7F4F-817F-A416D36A91C1}" type="slidenum">
              <a:rPr lang="en-US" sz="1000" smtClean="0">
                <a:latin typeface="+mn-lt"/>
              </a:rPr>
              <a:pPr/>
              <a:t>4</a:t>
            </a:fld>
            <a:endParaRPr lang="en-US" sz="1000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5D3068-96BE-4D97-9FC7-B0D7E52960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817489"/>
              </p:ext>
            </p:extLst>
          </p:nvPr>
        </p:nvGraphicFramePr>
        <p:xfrm>
          <a:off x="1273684" y="858422"/>
          <a:ext cx="6596631" cy="342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98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14FA-E4F1-409D-86E3-0055BBDEE4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000">
                <a:latin typeface="+mn-lt"/>
              </a:rPr>
              <a:t>skole.co.za</a:t>
            </a:r>
            <a:endParaRPr lang="en-US" sz="10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034F1-1C65-4669-ACC0-7A3BD341BB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3D8AB-4AEA-7F4F-817F-A416D36A91C1}" type="slidenum">
              <a:rPr lang="en-US" sz="1000" smtClean="0">
                <a:latin typeface="+mn-lt"/>
              </a:rPr>
              <a:pPr/>
              <a:t>5</a:t>
            </a:fld>
            <a:endParaRPr lang="en-US" sz="1000" dirty="0">
              <a:latin typeface="+mn-lt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668000" y="4752000"/>
            <a:ext cx="129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4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+mn-lt"/>
              </a:rPr>
              <a:t>skole.co.za</a:t>
            </a:r>
            <a:endParaRPr lang="en-US" sz="1000" dirty="0">
              <a:latin typeface="+mn-lt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60000" y="4752000"/>
            <a:ext cx="93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1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03D8AB-4AEA-7F4F-817F-A416D36A91C1}" type="slidenum">
              <a:rPr lang="en-US" sz="1000" smtClean="0">
                <a:latin typeface="+mn-lt"/>
              </a:rPr>
              <a:pPr/>
              <a:t>5</a:t>
            </a:fld>
            <a:endParaRPr lang="en-US" sz="10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545EA-0580-44AD-93AB-C6D6CEB13CD6}"/>
              </a:ext>
            </a:extLst>
          </p:cNvPr>
          <p:cNvSpPr txBox="1"/>
          <p:nvPr/>
        </p:nvSpPr>
        <p:spPr>
          <a:xfrm>
            <a:off x="360000" y="227685"/>
            <a:ext cx="7725909" cy="10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GB" sz="2400" b="1" dirty="0">
                <a:solidFill>
                  <a:schemeClr val="accent2"/>
                </a:solidFill>
                <a:cs typeface="Roboto Light"/>
              </a:rPr>
              <a:t>Increase in number of Afrikaans learners</a:t>
            </a:r>
          </a:p>
          <a:p>
            <a:pPr>
              <a:lnSpc>
                <a:spcPct val="200000"/>
              </a:lnSpc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pPr>
              <a:lnSpc>
                <a:spcPct val="200000"/>
              </a:lnSpc>
            </a:pPr>
            <a:endParaRPr lang="af-ZA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6E04AF6-986C-E0DE-E5DF-69A86B8D50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559598"/>
              </p:ext>
            </p:extLst>
          </p:nvPr>
        </p:nvGraphicFramePr>
        <p:xfrm>
          <a:off x="209550" y="762318"/>
          <a:ext cx="7296150" cy="331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D7F32F-6409-0F28-BE14-1D96D3765B87}"/>
              </a:ext>
            </a:extLst>
          </p:cNvPr>
          <p:cNvSpPr txBox="1"/>
          <p:nvPr/>
        </p:nvSpPr>
        <p:spPr>
          <a:xfrm>
            <a:off x="6396040" y="2762248"/>
            <a:ext cx="5524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2400" b="0" i="0" dirty="0">
                <a:solidFill>
                  <a:srgbClr val="0070C0"/>
                </a:solidFill>
                <a:latin typeface="Roboto Regular"/>
                <a:cs typeface="Roboto Regular"/>
              </a:rPr>
              <a:t>8%</a:t>
            </a:r>
            <a:endParaRPr lang="af-ZA" sz="2400" b="0" i="0" dirty="0" err="1">
              <a:solidFill>
                <a:srgbClr val="0070C0"/>
              </a:solidFill>
              <a:latin typeface="Roboto Regular"/>
              <a:cs typeface="Roboto Regular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79FE9D5-88F1-8B92-3AC5-0B9CC744183F}"/>
              </a:ext>
            </a:extLst>
          </p:cNvPr>
          <p:cNvSpPr/>
          <p:nvPr/>
        </p:nvSpPr>
        <p:spPr>
          <a:xfrm rot="10800000">
            <a:off x="6757989" y="2323792"/>
            <a:ext cx="400049" cy="999966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5B0EAB-7EC7-0E10-821F-8134D1476811}"/>
              </a:ext>
            </a:extLst>
          </p:cNvPr>
          <p:cNvSpPr txBox="1"/>
          <p:nvPr/>
        </p:nvSpPr>
        <p:spPr>
          <a:xfrm>
            <a:off x="6398210" y="4423376"/>
            <a:ext cx="1764715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700" spc="9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Source: LURTIS</a:t>
            </a:r>
          </a:p>
        </p:txBody>
      </p:sp>
    </p:spTree>
    <p:extLst>
      <p:ext uri="{BB962C8B-B14F-4D97-AF65-F5344CB8AC3E}">
        <p14:creationId xmlns:p14="http://schemas.microsoft.com/office/powerpoint/2010/main" val="28852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14FA-E4F1-409D-86E3-0055BBDEE4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000">
                <a:latin typeface="+mn-lt"/>
              </a:rPr>
              <a:t>skole.co.za</a:t>
            </a:r>
            <a:endParaRPr lang="en-US" sz="10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034F1-1C65-4669-ACC0-7A3BD341BB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3D8AB-4AEA-7F4F-817F-A416D36A91C1}" type="slidenum">
              <a:rPr lang="en-US" sz="1000" smtClean="0">
                <a:latin typeface="+mn-lt"/>
              </a:rPr>
              <a:pPr/>
              <a:t>6</a:t>
            </a:fld>
            <a:endParaRPr lang="en-US" sz="1000" dirty="0">
              <a:latin typeface="+mn-lt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668000" y="4752000"/>
            <a:ext cx="129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4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+mn-lt"/>
              </a:rPr>
              <a:t>skole.co.za</a:t>
            </a:r>
            <a:endParaRPr lang="en-US" sz="1000" dirty="0">
              <a:latin typeface="+mn-lt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60000" y="4752000"/>
            <a:ext cx="93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1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03D8AB-4AEA-7F4F-817F-A416D36A91C1}" type="slidenum">
              <a:rPr lang="en-US" sz="1000" smtClean="0">
                <a:latin typeface="+mn-lt"/>
              </a:rPr>
              <a:pPr/>
              <a:t>6</a:t>
            </a:fld>
            <a:endParaRPr lang="en-US" sz="10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545EA-0580-44AD-93AB-C6D6CEB13CD6}"/>
              </a:ext>
            </a:extLst>
          </p:cNvPr>
          <p:cNvSpPr txBox="1"/>
          <p:nvPr/>
        </p:nvSpPr>
        <p:spPr>
          <a:xfrm>
            <a:off x="360000" y="227685"/>
            <a:ext cx="6888525" cy="47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GB" sz="2400" b="1" dirty="0">
                <a:solidFill>
                  <a:schemeClr val="accent2"/>
                </a:solidFill>
                <a:cs typeface="Roboto Light"/>
              </a:rPr>
              <a:t>Decrease in the number of Afrikaans public schools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51621-31FC-2112-B58C-0890B8666699}"/>
              </a:ext>
            </a:extLst>
          </p:cNvPr>
          <p:cNvSpPr txBox="1"/>
          <p:nvPr/>
        </p:nvSpPr>
        <p:spPr>
          <a:xfrm>
            <a:off x="6398211" y="4423376"/>
            <a:ext cx="1031290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700" spc="9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Source: LURTIS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5E7332D-75CA-29C8-521E-F166383C9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687218"/>
              </p:ext>
            </p:extLst>
          </p:nvPr>
        </p:nvGraphicFramePr>
        <p:xfrm>
          <a:off x="360000" y="810684"/>
          <a:ext cx="7507650" cy="336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2A2C24-70F2-2647-E6CD-2DE70EE83F3C}"/>
              </a:ext>
            </a:extLst>
          </p:cNvPr>
          <p:cNvSpPr txBox="1"/>
          <p:nvPr/>
        </p:nvSpPr>
        <p:spPr>
          <a:xfrm>
            <a:off x="3549469" y="2600321"/>
            <a:ext cx="68103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2400" dirty="0">
                <a:solidFill>
                  <a:srgbClr val="FF0000"/>
                </a:solidFill>
                <a:latin typeface="Roboto Regular"/>
                <a:cs typeface="Roboto Regular"/>
              </a:rPr>
              <a:t>16</a:t>
            </a:r>
            <a:r>
              <a:rPr lang="en-ZA" sz="2400" b="0" i="0" dirty="0">
                <a:solidFill>
                  <a:srgbClr val="FF0000"/>
                </a:solidFill>
                <a:latin typeface="Roboto Regular"/>
                <a:cs typeface="Roboto Regular"/>
              </a:rPr>
              <a:t>%</a:t>
            </a:r>
            <a:endParaRPr lang="af-ZA" sz="2400" b="0" i="0" dirty="0" err="1">
              <a:solidFill>
                <a:srgbClr val="FF0000"/>
              </a:solidFill>
              <a:latin typeface="Roboto Regular"/>
              <a:cs typeface="Roboto Regular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3068F41-A050-A6DA-87B6-731B98CD5A94}"/>
              </a:ext>
            </a:extLst>
          </p:cNvPr>
          <p:cNvSpPr/>
          <p:nvPr/>
        </p:nvSpPr>
        <p:spPr>
          <a:xfrm>
            <a:off x="4106680" y="2285004"/>
            <a:ext cx="400049" cy="9999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7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14FA-E4F1-409D-86E3-0055BBDEE4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000">
                <a:latin typeface="+mn-lt"/>
              </a:rPr>
              <a:t>skole.co.za</a:t>
            </a:r>
            <a:endParaRPr lang="en-US" sz="10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034F1-1C65-4669-ACC0-7A3BD341BB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3D8AB-4AEA-7F4F-817F-A416D36A91C1}" type="slidenum">
              <a:rPr lang="en-US" sz="1000" smtClean="0">
                <a:latin typeface="+mn-lt"/>
              </a:rPr>
              <a:pPr/>
              <a:t>7</a:t>
            </a:fld>
            <a:endParaRPr lang="en-US" sz="1000" dirty="0">
              <a:latin typeface="+mn-lt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668000" y="4752000"/>
            <a:ext cx="129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4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+mn-lt"/>
              </a:rPr>
              <a:t>skole.co.za</a:t>
            </a:r>
            <a:endParaRPr lang="en-US" sz="1000" dirty="0">
              <a:latin typeface="+mn-lt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60000" y="4752000"/>
            <a:ext cx="93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1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03D8AB-4AEA-7F4F-817F-A416D36A91C1}" type="slidenum">
              <a:rPr lang="en-US" sz="1000" smtClean="0">
                <a:latin typeface="+mn-lt"/>
              </a:rPr>
              <a:pPr/>
              <a:t>7</a:t>
            </a:fld>
            <a:endParaRPr lang="en-US" sz="10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545EA-0580-44AD-93AB-C6D6CEB13CD6}"/>
              </a:ext>
            </a:extLst>
          </p:cNvPr>
          <p:cNvSpPr txBox="1"/>
          <p:nvPr/>
        </p:nvSpPr>
        <p:spPr>
          <a:xfrm>
            <a:off x="360000" y="227685"/>
            <a:ext cx="7308000" cy="41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GB" sz="2000" b="1" dirty="0">
                <a:solidFill>
                  <a:schemeClr val="accent2"/>
                </a:solidFill>
                <a:cs typeface="Roboto Light"/>
              </a:rPr>
              <a:t>Percentage of Afrikaans (single medium) public schools</a:t>
            </a:r>
            <a:endParaRPr lang="en-GB" sz="9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EA83F-9E56-8E4A-6151-DAD7C024B767}"/>
              </a:ext>
            </a:extLst>
          </p:cNvPr>
          <p:cNvSpPr txBox="1"/>
          <p:nvPr/>
        </p:nvSpPr>
        <p:spPr>
          <a:xfrm>
            <a:off x="6398211" y="4423376"/>
            <a:ext cx="1031290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700" spc="9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Source: LURTIS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CB432D-C032-979D-D01C-474782AF1B56}"/>
              </a:ext>
            </a:extLst>
          </p:cNvPr>
          <p:cNvGrpSpPr/>
          <p:nvPr/>
        </p:nvGrpSpPr>
        <p:grpSpPr>
          <a:xfrm>
            <a:off x="974078" y="909527"/>
            <a:ext cx="6455423" cy="3393115"/>
            <a:chOff x="0" y="0"/>
            <a:chExt cx="4572000" cy="27432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71C6D14B-D870-988E-4685-6C987333C7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25199587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D18CA4F5-5752-D925-BA37-92D88480BAA4}"/>
                </a:ext>
              </a:extLst>
            </p:cNvPr>
            <p:cNvSpPr txBox="1"/>
            <p:nvPr/>
          </p:nvSpPr>
          <p:spPr>
            <a:xfrm>
              <a:off x="1277558" y="246626"/>
              <a:ext cx="543325" cy="19050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af-ZA" sz="900" dirty="0">
                  <a:ln>
                    <a:noFill/>
                  </a:ln>
                </a:rPr>
                <a:t>(100%)</a:t>
              </a: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11907000-CE6C-4018-BDB2-3B8167A68260}"/>
                </a:ext>
              </a:extLst>
            </p:cNvPr>
            <p:cNvSpPr txBox="1"/>
            <p:nvPr/>
          </p:nvSpPr>
          <p:spPr>
            <a:xfrm>
              <a:off x="3549681" y="2154065"/>
              <a:ext cx="286897" cy="19050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f-ZA" sz="900" dirty="0">
                  <a:ln>
                    <a:noFill/>
                  </a:ln>
                </a:rPr>
                <a:t>(5%)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64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14FA-E4F1-409D-86E3-0055BBDEE4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000">
                <a:latin typeface="+mn-lt"/>
              </a:rPr>
              <a:t>skole.co.za</a:t>
            </a:r>
            <a:endParaRPr lang="en-US" sz="10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034F1-1C65-4669-ACC0-7A3BD341BB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3D8AB-4AEA-7F4F-817F-A416D36A91C1}" type="slidenum">
              <a:rPr lang="en-US" sz="1000" smtClean="0">
                <a:latin typeface="+mn-lt"/>
              </a:rPr>
              <a:pPr/>
              <a:t>8</a:t>
            </a:fld>
            <a:endParaRPr lang="en-US" sz="1000" dirty="0">
              <a:latin typeface="+mn-lt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668000" y="4752000"/>
            <a:ext cx="129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4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+mn-lt"/>
              </a:rPr>
              <a:t>skole.co.za</a:t>
            </a:r>
            <a:endParaRPr lang="en-US" sz="1000" dirty="0">
              <a:latin typeface="+mn-lt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60000" y="4752000"/>
            <a:ext cx="93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1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03D8AB-4AEA-7F4F-817F-A416D36A91C1}" type="slidenum">
              <a:rPr lang="en-US" sz="1000" smtClean="0">
                <a:latin typeface="+mn-lt"/>
              </a:rPr>
              <a:pPr/>
              <a:t>8</a:t>
            </a:fld>
            <a:endParaRPr lang="en-US" sz="10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545EA-0580-44AD-93AB-C6D6CEB13CD6}"/>
              </a:ext>
            </a:extLst>
          </p:cNvPr>
          <p:cNvSpPr txBox="1"/>
          <p:nvPr/>
        </p:nvSpPr>
        <p:spPr>
          <a:xfrm>
            <a:off x="360000" y="227685"/>
            <a:ext cx="7725909" cy="10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GB" sz="2400" b="1" dirty="0">
                <a:solidFill>
                  <a:schemeClr val="accent2"/>
                </a:solidFill>
                <a:cs typeface="Roboto Light"/>
              </a:rPr>
              <a:t>Concerns</a:t>
            </a:r>
          </a:p>
          <a:p>
            <a:pPr>
              <a:lnSpc>
                <a:spcPct val="200000"/>
              </a:lnSpc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pPr>
              <a:lnSpc>
                <a:spcPct val="200000"/>
              </a:lnSpc>
            </a:pPr>
            <a:endParaRPr lang="af-ZA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545EA-0580-44AD-93AB-C6D6CEB13CD6}"/>
              </a:ext>
            </a:extLst>
          </p:cNvPr>
          <p:cNvSpPr txBox="1"/>
          <p:nvPr/>
        </p:nvSpPr>
        <p:spPr>
          <a:xfrm>
            <a:off x="360000" y="784293"/>
            <a:ext cx="730800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/>
                </a:solidFill>
              </a:rPr>
              <a:t>Centralisation of state power</a:t>
            </a:r>
          </a:p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/>
                </a:solidFill>
              </a:rPr>
              <a:t>Language policies</a:t>
            </a:r>
          </a:p>
          <a:p>
            <a:pPr marL="6715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/>
                </a:solidFill>
              </a:rPr>
              <a:t>Section 6 (13; 19) - ‘Direct’, ‘Decide’ and ‘Inform’</a:t>
            </a:r>
          </a:p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/>
                </a:solidFill>
              </a:rPr>
              <a:t>Attack on Afrikaans schools and language</a:t>
            </a:r>
          </a:p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/>
                </a:solidFill>
              </a:rPr>
              <a:t>Public statement: Breach of 1994 settlement</a:t>
            </a:r>
          </a:p>
        </p:txBody>
      </p:sp>
    </p:spTree>
    <p:extLst>
      <p:ext uri="{BB962C8B-B14F-4D97-AF65-F5344CB8AC3E}">
        <p14:creationId xmlns:p14="http://schemas.microsoft.com/office/powerpoint/2010/main" val="20666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14FA-E4F1-409D-86E3-0055BBDEE4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000">
                <a:latin typeface="+mn-lt"/>
              </a:rPr>
              <a:t>skole.co.za</a:t>
            </a:r>
            <a:endParaRPr lang="en-US" sz="10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034F1-1C65-4669-ACC0-7A3BD341BB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3D8AB-4AEA-7F4F-817F-A416D36A91C1}" type="slidenum">
              <a:rPr lang="en-US" sz="1000" smtClean="0">
                <a:latin typeface="+mn-lt"/>
              </a:rPr>
              <a:pPr/>
              <a:t>9</a:t>
            </a:fld>
            <a:endParaRPr lang="en-US" sz="1000" dirty="0">
              <a:latin typeface="+mn-lt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668000" y="4752000"/>
            <a:ext cx="129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4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+mn-lt"/>
              </a:rPr>
              <a:t>skole.co.za</a:t>
            </a:r>
            <a:endParaRPr lang="en-US" sz="1000" dirty="0">
              <a:latin typeface="+mn-lt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60000" y="4752000"/>
            <a:ext cx="93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100" b="1" i="0" kern="1200">
                <a:solidFill>
                  <a:schemeClr val="accent1"/>
                </a:solidFill>
                <a:latin typeface="Roboto Regular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03D8AB-4AEA-7F4F-817F-A416D36A91C1}" type="slidenum">
              <a:rPr lang="en-US" sz="1000" smtClean="0">
                <a:latin typeface="+mn-lt"/>
              </a:rPr>
              <a:pPr/>
              <a:t>9</a:t>
            </a:fld>
            <a:endParaRPr lang="en-US" sz="10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545EA-0580-44AD-93AB-C6D6CEB13CD6}"/>
              </a:ext>
            </a:extLst>
          </p:cNvPr>
          <p:cNvSpPr txBox="1"/>
          <p:nvPr/>
        </p:nvSpPr>
        <p:spPr>
          <a:xfrm>
            <a:off x="360000" y="227685"/>
            <a:ext cx="7725909" cy="10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GB" sz="2400" b="1" dirty="0">
                <a:solidFill>
                  <a:schemeClr val="accent2"/>
                </a:solidFill>
                <a:cs typeface="Roboto Light"/>
              </a:rPr>
              <a:t>Proposals</a:t>
            </a:r>
          </a:p>
          <a:p>
            <a:pPr>
              <a:lnSpc>
                <a:spcPct val="200000"/>
              </a:lnSpc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pPr>
              <a:lnSpc>
                <a:spcPct val="200000"/>
              </a:lnSpc>
            </a:pPr>
            <a:endParaRPr lang="af-ZA" sz="10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545EA-0580-44AD-93AB-C6D6CEB13CD6}"/>
              </a:ext>
            </a:extLst>
          </p:cNvPr>
          <p:cNvSpPr txBox="1"/>
          <p:nvPr/>
        </p:nvSpPr>
        <p:spPr>
          <a:xfrm>
            <a:off x="360000" y="784293"/>
            <a:ext cx="7572420" cy="287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/>
                </a:solidFill>
              </a:rPr>
              <a:t>Withdraw the current version of the BELAB.</a:t>
            </a:r>
          </a:p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/>
                </a:solidFill>
              </a:rPr>
              <a:t>Allow SGB’s to determine school policies and make decisions which is in the best interest of their learners and the community which they serve.</a:t>
            </a:r>
            <a:endParaRPr lang="af-ZA" dirty="0">
              <a:solidFill>
                <a:schemeClr val="accent1"/>
              </a:solidFill>
            </a:endParaRPr>
          </a:p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/>
                </a:solidFill>
              </a:rPr>
              <a:t>Provide protection and support to all language and cultural communities.</a:t>
            </a:r>
          </a:p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/>
                </a:solidFill>
              </a:rPr>
              <a:t>Delegate power to schools with proven management ability.</a:t>
            </a:r>
            <a:endParaRPr lang="af-ZA" dirty="0">
              <a:solidFill>
                <a:schemeClr val="accent1"/>
              </a:solidFill>
            </a:endParaRPr>
          </a:p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1"/>
              </a:solidFill>
            </a:endParaRPr>
          </a:p>
          <a:p>
            <a:pPr marL="2143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SOS 2018">
      <a:dk1>
        <a:sysClr val="windowText" lastClr="000000"/>
      </a:dk1>
      <a:lt1>
        <a:sysClr val="window" lastClr="FFFFFF"/>
      </a:lt1>
      <a:dk2>
        <a:srgbClr val="3C3B46"/>
      </a:dk2>
      <a:lt2>
        <a:srgbClr val="D2D1DC"/>
      </a:lt2>
      <a:accent1>
        <a:srgbClr val="F58220"/>
      </a:accent1>
      <a:accent2>
        <a:srgbClr val="77858F"/>
      </a:accent2>
      <a:accent3>
        <a:srgbClr val="36617F"/>
      </a:accent3>
      <a:accent4>
        <a:srgbClr val="434A50"/>
      </a:accent4>
      <a:accent5>
        <a:srgbClr val="B5CBDA"/>
      </a:accent5>
      <a:accent6>
        <a:srgbClr val="529578"/>
      </a:accent6>
      <a:hlink>
        <a:srgbClr val="F58220"/>
      </a:hlink>
      <a:folHlink>
        <a:srgbClr val="7785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i="0" dirty="0" err="1" smtClean="0">
            <a:latin typeface="Roboto Regular"/>
            <a:cs typeface="Roboto Regular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10147</TotalTime>
  <Words>244</Words>
  <Application>Microsoft Office PowerPoint</Application>
  <PresentationFormat>On-screen Show (16:9)</PresentationFormat>
  <Paragraphs>75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Grande</vt:lpstr>
      <vt:lpstr>Roboto Bold</vt:lpstr>
      <vt:lpstr>Roboto Light</vt:lpstr>
      <vt:lpstr>Roboto Regular</vt:lpstr>
      <vt:lpstr>Office Theme</vt:lpstr>
      <vt:lpstr> 08 NOVEMBER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AKSENT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DAWID BRAND</dc:creator>
  <cp:lastModifiedBy>Llewellyn Brown</cp:lastModifiedBy>
  <cp:revision>350</cp:revision>
  <dcterms:created xsi:type="dcterms:W3CDTF">2018-10-13T10:47:51Z</dcterms:created>
  <dcterms:modified xsi:type="dcterms:W3CDTF">2022-11-07T14:56:49Z</dcterms:modified>
</cp:coreProperties>
</file>