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4"/>
  </p:sldMasterIdLst>
  <p:notesMasterIdLst>
    <p:notesMasterId r:id="rId36"/>
  </p:notesMasterIdLst>
  <p:sldIdLst>
    <p:sldId id="256" r:id="rId5"/>
    <p:sldId id="258" r:id="rId6"/>
    <p:sldId id="308" r:id="rId7"/>
    <p:sldId id="310" r:id="rId8"/>
    <p:sldId id="275" r:id="rId9"/>
    <p:sldId id="309" r:id="rId10"/>
    <p:sldId id="305" r:id="rId11"/>
    <p:sldId id="304" r:id="rId12"/>
    <p:sldId id="312" r:id="rId13"/>
    <p:sldId id="311" r:id="rId14"/>
    <p:sldId id="319" r:id="rId15"/>
    <p:sldId id="260" r:id="rId16"/>
    <p:sldId id="320" r:id="rId17"/>
    <p:sldId id="303" r:id="rId18"/>
    <p:sldId id="317" r:id="rId19"/>
    <p:sldId id="298" r:id="rId20"/>
    <p:sldId id="297" r:id="rId21"/>
    <p:sldId id="283" r:id="rId22"/>
    <p:sldId id="307" r:id="rId23"/>
    <p:sldId id="306" r:id="rId24"/>
    <p:sldId id="302" r:id="rId25"/>
    <p:sldId id="291" r:id="rId26"/>
    <p:sldId id="318" r:id="rId27"/>
    <p:sldId id="294" r:id="rId28"/>
    <p:sldId id="293" r:id="rId29"/>
    <p:sldId id="315" r:id="rId30"/>
    <p:sldId id="284" r:id="rId31"/>
    <p:sldId id="285" r:id="rId32"/>
    <p:sldId id="286" r:id="rId33"/>
    <p:sldId id="287"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8CD733-29EF-6323-4974-1CEAA8038755}" name="Manqoba Ntshakala" initials="MN" userId="S::Manqoba.Ntshakala@Treasury.gov.za::3ab29ac9-ffba-4bc6-972a-9b427b1c59ee" providerId="AD"/>
  <p188:author id="{824E7046-4228-31A4-1BE3-5CADD0F726C3}" name="Boipuso Modise" initials="BM" userId="S::boipuso.modise@treasury.gov.za::2c63a0b2-e174-4509-a7e2-11c144593b32" providerId="AD"/>
  <p188:author id="{C57F5ACA-976E-79E2-6763-081C83A25EC9}" name="Vusi Maupa" initials="VM" userId="S::vusi.maupa@treasury.gov.za::609e212a-add3-4d5f-b037-c5974fc8e46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43"/>
  </p:normalViewPr>
  <p:slideViewPr>
    <p:cSldViewPr snapToGrid="0">
      <p:cViewPr varScale="1">
        <p:scale>
          <a:sx n="115" d="100"/>
          <a:sy n="115" d="100"/>
        </p:scale>
        <p:origin x="18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C638A-9B56-394E-88A8-D47FAE869169}" type="datetimeFigureOut">
              <a:rPr lang="en-US" smtClean="0"/>
              <a:t>11/3/22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8FE6FD-6396-3F47-938E-540DED04ADAF}" type="slidenum">
              <a:rPr lang="en-US" smtClean="0"/>
              <a:t>‹#›</a:t>
            </a:fld>
            <a:endParaRPr lang="en-US"/>
          </a:p>
        </p:txBody>
      </p:sp>
    </p:spTree>
    <p:extLst>
      <p:ext uri="{BB962C8B-B14F-4D97-AF65-F5344CB8AC3E}">
        <p14:creationId xmlns:p14="http://schemas.microsoft.com/office/powerpoint/2010/main" val="295102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A28FE6FD-6396-3F47-938E-540DED04ADAF}" type="slidenum">
              <a:rPr lang="en-US" smtClean="0"/>
              <a:t>1</a:t>
            </a:fld>
            <a:endParaRPr lang="en-US"/>
          </a:p>
        </p:txBody>
      </p:sp>
    </p:spTree>
    <p:extLst>
      <p:ext uri="{BB962C8B-B14F-4D97-AF65-F5344CB8AC3E}">
        <p14:creationId xmlns:p14="http://schemas.microsoft.com/office/powerpoint/2010/main" val="262431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a:p>
          <a:p>
            <a:pPr marL="171450" indent="-171450">
              <a:buFont typeface="Arial" panose="020B0604020202020204" pitchFamily="34" charset="0"/>
              <a:buChar char="•"/>
            </a:pPr>
            <a:endParaRPr lang="en-ZA"/>
          </a:p>
          <a:p>
            <a:pPr marL="171450" indent="-171450">
              <a:buFont typeface="Arial" panose="020B0604020202020204" pitchFamily="34" charset="0"/>
              <a:buChar char="•"/>
            </a:pPr>
            <a:endParaRPr lang="en-ZA"/>
          </a:p>
        </p:txBody>
      </p:sp>
      <p:sp>
        <p:nvSpPr>
          <p:cNvPr id="4" name="Slide Number Placeholder 3"/>
          <p:cNvSpPr>
            <a:spLocks noGrp="1"/>
          </p:cNvSpPr>
          <p:nvPr>
            <p:ph type="sldNum" sz="quarter" idx="5"/>
          </p:nvPr>
        </p:nvSpPr>
        <p:spPr/>
        <p:txBody>
          <a:bodyPr/>
          <a:lstStyle/>
          <a:p>
            <a:fld id="{A28FE6FD-6396-3F47-938E-540DED04ADAF}" type="slidenum">
              <a:rPr lang="en-US" smtClean="0"/>
              <a:t>2</a:t>
            </a:fld>
            <a:endParaRPr lang="en-US"/>
          </a:p>
        </p:txBody>
      </p:sp>
    </p:spTree>
    <p:extLst>
      <p:ext uri="{BB962C8B-B14F-4D97-AF65-F5344CB8AC3E}">
        <p14:creationId xmlns:p14="http://schemas.microsoft.com/office/powerpoint/2010/main" val="218036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a:p>
          <a:p>
            <a:pPr marL="171450" indent="-171450">
              <a:buFont typeface="Arial" panose="020B0604020202020204" pitchFamily="34" charset="0"/>
              <a:buChar char="•"/>
            </a:pPr>
            <a:endParaRPr lang="en-ZA"/>
          </a:p>
          <a:p>
            <a:pPr marL="171450" indent="-171450">
              <a:buFont typeface="Arial" panose="020B0604020202020204" pitchFamily="34" charset="0"/>
              <a:buChar char="•"/>
            </a:pPr>
            <a:endParaRPr lang="en-ZA"/>
          </a:p>
        </p:txBody>
      </p:sp>
      <p:sp>
        <p:nvSpPr>
          <p:cNvPr id="4" name="Slide Number Placeholder 3"/>
          <p:cNvSpPr>
            <a:spLocks noGrp="1"/>
          </p:cNvSpPr>
          <p:nvPr>
            <p:ph type="sldNum" sz="quarter" idx="5"/>
          </p:nvPr>
        </p:nvSpPr>
        <p:spPr/>
        <p:txBody>
          <a:bodyPr/>
          <a:lstStyle/>
          <a:p>
            <a:fld id="{A28FE6FD-6396-3F47-938E-540DED04ADAF}" type="slidenum">
              <a:rPr lang="en-US" smtClean="0"/>
              <a:t>5</a:t>
            </a:fld>
            <a:endParaRPr lang="en-US"/>
          </a:p>
        </p:txBody>
      </p:sp>
    </p:spTree>
    <p:extLst>
      <p:ext uri="{BB962C8B-B14F-4D97-AF65-F5344CB8AC3E}">
        <p14:creationId xmlns:p14="http://schemas.microsoft.com/office/powerpoint/2010/main" val="1979209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a:p>
          <a:p>
            <a:pPr marL="171450" indent="-171450">
              <a:buFont typeface="Arial" panose="020B0604020202020204" pitchFamily="34" charset="0"/>
              <a:buChar char="•"/>
            </a:pPr>
            <a:endParaRPr lang="en-ZA"/>
          </a:p>
        </p:txBody>
      </p:sp>
      <p:sp>
        <p:nvSpPr>
          <p:cNvPr id="4" name="Slide Number Placeholder 3"/>
          <p:cNvSpPr>
            <a:spLocks noGrp="1"/>
          </p:cNvSpPr>
          <p:nvPr>
            <p:ph type="sldNum" sz="quarter" idx="5"/>
          </p:nvPr>
        </p:nvSpPr>
        <p:spPr/>
        <p:txBody>
          <a:bodyPr/>
          <a:lstStyle/>
          <a:p>
            <a:fld id="{A28FE6FD-6396-3F47-938E-540DED04ADAF}" type="slidenum">
              <a:rPr lang="en-US" smtClean="0"/>
              <a:t>6</a:t>
            </a:fld>
            <a:endParaRPr lang="en-US"/>
          </a:p>
        </p:txBody>
      </p:sp>
    </p:spTree>
    <p:extLst>
      <p:ext uri="{BB962C8B-B14F-4D97-AF65-F5344CB8AC3E}">
        <p14:creationId xmlns:p14="http://schemas.microsoft.com/office/powerpoint/2010/main" val="350507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a:cs typeface="Times New Roman"/>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050">
              <a:cs typeface="Calibri"/>
            </a:endParaRPr>
          </a:p>
          <a:p>
            <a:pPr marL="0" lvl="0" indent="0">
              <a:buNone/>
            </a:pPr>
            <a:endParaRPr lang="en-US" sz="105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FF0000"/>
              </a:solidFill>
              <a:highlight>
                <a:srgbClr val="FFFF00"/>
              </a:highlight>
              <a:cs typeface="Calibri"/>
            </a:endParaRPr>
          </a:p>
          <a:p>
            <a:endParaRPr lang="en-ZA"/>
          </a:p>
        </p:txBody>
      </p:sp>
      <p:sp>
        <p:nvSpPr>
          <p:cNvPr id="4" name="Slide Number Placeholder 3"/>
          <p:cNvSpPr>
            <a:spLocks noGrp="1"/>
          </p:cNvSpPr>
          <p:nvPr>
            <p:ph type="sldNum" sz="quarter" idx="5"/>
          </p:nvPr>
        </p:nvSpPr>
        <p:spPr/>
        <p:txBody>
          <a:bodyPr/>
          <a:lstStyle/>
          <a:p>
            <a:fld id="{A28FE6FD-6396-3F47-938E-540DED04ADAF}" type="slidenum">
              <a:rPr lang="en-US" smtClean="0"/>
              <a:t>7</a:t>
            </a:fld>
            <a:endParaRPr lang="en-US"/>
          </a:p>
        </p:txBody>
      </p:sp>
    </p:spTree>
    <p:extLst>
      <p:ext uri="{BB962C8B-B14F-4D97-AF65-F5344CB8AC3E}">
        <p14:creationId xmlns:p14="http://schemas.microsoft.com/office/powerpoint/2010/main" val="358542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a:p>
          <a:p>
            <a:pPr marL="171450" indent="-171450">
              <a:buFont typeface="Arial" panose="020B0604020202020204" pitchFamily="34" charset="0"/>
              <a:buChar char="•"/>
            </a:pPr>
            <a:endParaRPr lang="en-ZA"/>
          </a:p>
          <a:p>
            <a:pPr marL="171450" indent="-171450">
              <a:buFont typeface="Arial" panose="020B0604020202020204" pitchFamily="34" charset="0"/>
              <a:buChar char="•"/>
            </a:pPr>
            <a:endParaRPr lang="en-ZA"/>
          </a:p>
        </p:txBody>
      </p:sp>
      <p:sp>
        <p:nvSpPr>
          <p:cNvPr id="4" name="Slide Number Placeholder 3"/>
          <p:cNvSpPr>
            <a:spLocks noGrp="1"/>
          </p:cNvSpPr>
          <p:nvPr>
            <p:ph type="sldNum" sz="quarter" idx="5"/>
          </p:nvPr>
        </p:nvSpPr>
        <p:spPr/>
        <p:txBody>
          <a:bodyPr/>
          <a:lstStyle/>
          <a:p>
            <a:fld id="{A28FE6FD-6396-3F47-938E-540DED04ADAF}" type="slidenum">
              <a:rPr lang="en-US" smtClean="0"/>
              <a:t>8</a:t>
            </a:fld>
            <a:endParaRPr lang="en-US"/>
          </a:p>
        </p:txBody>
      </p:sp>
    </p:spTree>
    <p:extLst>
      <p:ext uri="{BB962C8B-B14F-4D97-AF65-F5344CB8AC3E}">
        <p14:creationId xmlns:p14="http://schemas.microsoft.com/office/powerpoint/2010/main" val="244333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a:p>
          <a:p>
            <a:pPr marL="171450" indent="-171450">
              <a:buFont typeface="Arial" panose="020B0604020202020204" pitchFamily="34" charset="0"/>
              <a:buChar char="•"/>
            </a:pPr>
            <a:endParaRPr lang="en-ZA"/>
          </a:p>
          <a:p>
            <a:pPr marL="171450" indent="-171450">
              <a:buFont typeface="Arial" panose="020B0604020202020204" pitchFamily="34" charset="0"/>
              <a:buChar char="•"/>
            </a:pPr>
            <a:endParaRPr lang="en-ZA"/>
          </a:p>
        </p:txBody>
      </p:sp>
      <p:sp>
        <p:nvSpPr>
          <p:cNvPr id="4" name="Slide Number Placeholder 3"/>
          <p:cNvSpPr>
            <a:spLocks noGrp="1"/>
          </p:cNvSpPr>
          <p:nvPr>
            <p:ph type="sldNum" sz="quarter" idx="5"/>
          </p:nvPr>
        </p:nvSpPr>
        <p:spPr/>
        <p:txBody>
          <a:bodyPr/>
          <a:lstStyle/>
          <a:p>
            <a:fld id="{A28FE6FD-6396-3F47-938E-540DED04ADAF}" type="slidenum">
              <a:rPr lang="en-US" smtClean="0"/>
              <a:t>9</a:t>
            </a:fld>
            <a:endParaRPr lang="en-US"/>
          </a:p>
        </p:txBody>
      </p:sp>
    </p:spTree>
    <p:extLst>
      <p:ext uri="{BB962C8B-B14F-4D97-AF65-F5344CB8AC3E}">
        <p14:creationId xmlns:p14="http://schemas.microsoft.com/office/powerpoint/2010/main" val="2722917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A28FE6FD-6396-3F47-938E-540DED04ADAF}" type="slidenum">
              <a:rPr lang="en-US" smtClean="0"/>
              <a:t>15</a:t>
            </a:fld>
            <a:endParaRPr lang="en-US"/>
          </a:p>
        </p:txBody>
      </p:sp>
    </p:spTree>
    <p:extLst>
      <p:ext uri="{BB962C8B-B14F-4D97-AF65-F5344CB8AC3E}">
        <p14:creationId xmlns:p14="http://schemas.microsoft.com/office/powerpoint/2010/main" val="3761585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Calibri"/>
              </a:rPr>
              <a:t>Both acting Minister of Public Service and Administration’s (MPSA) decision to implement the final tabled offer unilaterally for public service employees and the Minister of Finance to allocate the available funding to national departments and provinces ensured that public servants are not negatively impacted while safeguarding the credibility of the budget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Calibri"/>
              </a:rPr>
              <a:t>South Africa’s public-sector wage bill is about 5 percentage points greater than the </a:t>
            </a:r>
            <a:r>
              <a:rPr lang="en-US" sz="1200" err="1">
                <a:cs typeface="Calibri"/>
              </a:rPr>
              <a:t>Organisation</a:t>
            </a:r>
            <a:r>
              <a:rPr lang="en-US" sz="1200">
                <a:cs typeface="Calibri"/>
              </a:rPr>
              <a:t> for Economic Co-operation and Development (OECD) average as a share of GDP.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Calibri"/>
              </a:rPr>
              <a:t>Educators remain the single largest occupation category in the public service, both in terms of expenditure and headcount. About 52 per cent of the wage bill is spent on educators, nursing personnel and police officers.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Calibri"/>
            </a:endParaRPr>
          </a:p>
          <a:p>
            <a:endParaRPr lang="en-ZA"/>
          </a:p>
        </p:txBody>
      </p:sp>
      <p:sp>
        <p:nvSpPr>
          <p:cNvPr id="4" name="Slide Number Placeholder 3"/>
          <p:cNvSpPr>
            <a:spLocks noGrp="1"/>
          </p:cNvSpPr>
          <p:nvPr>
            <p:ph type="sldNum" sz="quarter" idx="5"/>
          </p:nvPr>
        </p:nvSpPr>
        <p:spPr/>
        <p:txBody>
          <a:bodyPr/>
          <a:lstStyle/>
          <a:p>
            <a:fld id="{A28FE6FD-6396-3F47-938E-540DED04ADAF}" type="slidenum">
              <a:rPr lang="en-US" smtClean="0"/>
              <a:t>16</a:t>
            </a:fld>
            <a:endParaRPr lang="en-US"/>
          </a:p>
        </p:txBody>
      </p:sp>
    </p:spTree>
    <p:extLst>
      <p:ext uri="{BB962C8B-B14F-4D97-AF65-F5344CB8AC3E}">
        <p14:creationId xmlns:p14="http://schemas.microsoft.com/office/powerpoint/2010/main" val="1791402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2EAE1B-63FB-2949-A4E9-266CAAFAFFB8}" type="datetime1">
              <a:rPr lang="en-ZA" smtClean="0"/>
              <a:t>2022/11/03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F2BF8-1654-8E43-BDFC-A99C192C7846}" type="slidenum">
              <a:rPr lang="en-US" smtClean="0"/>
              <a:t>‹#›</a:t>
            </a:fld>
            <a:endParaRPr lang="en-US"/>
          </a:p>
        </p:txBody>
      </p:sp>
    </p:spTree>
    <p:extLst>
      <p:ext uri="{BB962C8B-B14F-4D97-AF65-F5344CB8AC3E}">
        <p14:creationId xmlns:p14="http://schemas.microsoft.com/office/powerpoint/2010/main" val="2896371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09F656-5C8D-B945-8E2D-18502F87FA7D}" type="datetime1">
              <a:rPr lang="en-ZA" smtClean="0"/>
              <a:t>2022/11/03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F2BF8-1654-8E43-BDFC-A99C192C7846}" type="slidenum">
              <a:rPr lang="en-US" smtClean="0"/>
              <a:t>‹#›</a:t>
            </a:fld>
            <a:endParaRPr lang="en-US"/>
          </a:p>
        </p:txBody>
      </p:sp>
    </p:spTree>
    <p:extLst>
      <p:ext uri="{BB962C8B-B14F-4D97-AF65-F5344CB8AC3E}">
        <p14:creationId xmlns:p14="http://schemas.microsoft.com/office/powerpoint/2010/main" val="95044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445FB2-F57D-674D-B883-B3F966DFB50A}" type="datetime1">
              <a:rPr lang="en-ZA" smtClean="0"/>
              <a:t>2022/11/03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F2BF8-1654-8E43-BDFC-A99C192C7846}" type="slidenum">
              <a:rPr lang="en-US" smtClean="0"/>
              <a:t>‹#›</a:t>
            </a:fld>
            <a:endParaRPr lang="en-US"/>
          </a:p>
        </p:txBody>
      </p:sp>
    </p:spTree>
    <p:extLst>
      <p:ext uri="{BB962C8B-B14F-4D97-AF65-F5344CB8AC3E}">
        <p14:creationId xmlns:p14="http://schemas.microsoft.com/office/powerpoint/2010/main" val="2277315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B7B80-395A-144C-818D-CD4F524D363C}" type="datetime1">
              <a:rPr lang="en-ZA" smtClean="0"/>
              <a:t>2022/11/03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F2BF8-1654-8E43-BDFC-A99C192C7846}" type="slidenum">
              <a:rPr lang="en-US" smtClean="0"/>
              <a:t>‹#›</a:t>
            </a:fld>
            <a:endParaRPr lang="en-US"/>
          </a:p>
        </p:txBody>
      </p:sp>
    </p:spTree>
    <p:extLst>
      <p:ext uri="{BB962C8B-B14F-4D97-AF65-F5344CB8AC3E}">
        <p14:creationId xmlns:p14="http://schemas.microsoft.com/office/powerpoint/2010/main" val="408078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750C49-6748-EC49-ABDB-C6A2D0BFB120}" type="datetime1">
              <a:rPr lang="en-ZA" smtClean="0"/>
              <a:t>2022/11/03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F2BF8-1654-8E43-BDFC-A99C192C7846}" type="slidenum">
              <a:rPr lang="en-US" smtClean="0"/>
              <a:t>‹#›</a:t>
            </a:fld>
            <a:endParaRPr lang="en-US"/>
          </a:p>
        </p:txBody>
      </p:sp>
    </p:spTree>
    <p:extLst>
      <p:ext uri="{BB962C8B-B14F-4D97-AF65-F5344CB8AC3E}">
        <p14:creationId xmlns:p14="http://schemas.microsoft.com/office/powerpoint/2010/main" val="276356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46AC8F-5904-A241-83AB-ED6092610F4F}" type="datetime1">
              <a:rPr lang="en-ZA" smtClean="0"/>
              <a:t>2022/11/03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F2BF8-1654-8E43-BDFC-A99C192C7846}" type="slidenum">
              <a:rPr lang="en-US" smtClean="0"/>
              <a:t>‹#›</a:t>
            </a:fld>
            <a:endParaRPr lang="en-US"/>
          </a:p>
        </p:txBody>
      </p:sp>
    </p:spTree>
    <p:extLst>
      <p:ext uri="{BB962C8B-B14F-4D97-AF65-F5344CB8AC3E}">
        <p14:creationId xmlns:p14="http://schemas.microsoft.com/office/powerpoint/2010/main" val="598394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9CB9A6-0019-1045-86E4-65A14467D9C5}" type="datetime1">
              <a:rPr lang="en-ZA" smtClean="0"/>
              <a:t>2022/11/03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F2BF8-1654-8E43-BDFC-A99C192C7846}" type="slidenum">
              <a:rPr lang="en-US" smtClean="0"/>
              <a:t>‹#›</a:t>
            </a:fld>
            <a:endParaRPr lang="en-US"/>
          </a:p>
        </p:txBody>
      </p:sp>
    </p:spTree>
    <p:extLst>
      <p:ext uri="{BB962C8B-B14F-4D97-AF65-F5344CB8AC3E}">
        <p14:creationId xmlns:p14="http://schemas.microsoft.com/office/powerpoint/2010/main" val="2156609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73234E-2713-EA45-A661-B5B11FC8B3BE}" type="datetime1">
              <a:rPr lang="en-ZA" smtClean="0"/>
              <a:t>2022/11/03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3F2BF8-1654-8E43-BDFC-A99C192C7846}" type="slidenum">
              <a:rPr lang="en-US" smtClean="0"/>
              <a:t>‹#›</a:t>
            </a:fld>
            <a:endParaRPr lang="en-US"/>
          </a:p>
        </p:txBody>
      </p:sp>
    </p:spTree>
    <p:extLst>
      <p:ext uri="{BB962C8B-B14F-4D97-AF65-F5344CB8AC3E}">
        <p14:creationId xmlns:p14="http://schemas.microsoft.com/office/powerpoint/2010/main" val="125715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1A009-5BF9-B040-816B-A193CF200DE3}" type="datetime1">
              <a:rPr lang="en-ZA" smtClean="0"/>
              <a:t>2022/11/03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3F2BF8-1654-8E43-BDFC-A99C192C7846}" type="slidenum">
              <a:rPr lang="en-US" smtClean="0"/>
              <a:t>‹#›</a:t>
            </a:fld>
            <a:endParaRPr lang="en-US"/>
          </a:p>
        </p:txBody>
      </p:sp>
    </p:spTree>
    <p:extLst>
      <p:ext uri="{BB962C8B-B14F-4D97-AF65-F5344CB8AC3E}">
        <p14:creationId xmlns:p14="http://schemas.microsoft.com/office/powerpoint/2010/main" val="249231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B8CB1A-EA9F-964F-A8BB-28B5FBDD3E81}" type="datetime1">
              <a:rPr lang="en-ZA" smtClean="0"/>
              <a:t>2022/11/03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F2BF8-1654-8E43-BDFC-A99C192C7846}" type="slidenum">
              <a:rPr lang="en-US" smtClean="0"/>
              <a:t>‹#›</a:t>
            </a:fld>
            <a:endParaRPr lang="en-US"/>
          </a:p>
        </p:txBody>
      </p:sp>
    </p:spTree>
    <p:extLst>
      <p:ext uri="{BB962C8B-B14F-4D97-AF65-F5344CB8AC3E}">
        <p14:creationId xmlns:p14="http://schemas.microsoft.com/office/powerpoint/2010/main" val="325571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6C109D-5C61-9349-8D79-45E356209892}" type="datetime1">
              <a:rPr lang="en-ZA" smtClean="0"/>
              <a:t>2022/11/03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F2BF8-1654-8E43-BDFC-A99C192C7846}" type="slidenum">
              <a:rPr lang="en-US" smtClean="0"/>
              <a:t>‹#›</a:t>
            </a:fld>
            <a:endParaRPr lang="en-US"/>
          </a:p>
        </p:txBody>
      </p:sp>
    </p:spTree>
    <p:extLst>
      <p:ext uri="{BB962C8B-B14F-4D97-AF65-F5344CB8AC3E}">
        <p14:creationId xmlns:p14="http://schemas.microsoft.com/office/powerpoint/2010/main" val="240890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206E3-0569-7847-87A1-7BC9D377B68E}" type="datetime1">
              <a:rPr lang="en-ZA" smtClean="0"/>
              <a:t>2022/11/03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F2BF8-1654-8E43-BDFC-A99C192C7846}" type="slidenum">
              <a:rPr lang="en-US" smtClean="0"/>
              <a:t>‹#›</a:t>
            </a:fld>
            <a:endParaRPr lang="en-US"/>
          </a:p>
        </p:txBody>
      </p:sp>
    </p:spTree>
    <p:extLst>
      <p:ext uri="{BB962C8B-B14F-4D97-AF65-F5344CB8AC3E}">
        <p14:creationId xmlns:p14="http://schemas.microsoft.com/office/powerpoint/2010/main" val="34962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B8977E-114C-1D4F-8BBE-CB4B5DD2AD31}"/>
              </a:ext>
            </a:extLst>
          </p:cNvPr>
          <p:cNvPicPr>
            <a:picLocks noChangeAspect="1"/>
          </p:cNvPicPr>
          <p:nvPr/>
        </p:nvPicPr>
        <p:blipFill>
          <a:blip r:embed="rId2"/>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03BFC1A2-7722-B318-0450-C1225CC4D126}"/>
              </a:ext>
            </a:extLst>
          </p:cNvPr>
          <p:cNvSpPr txBox="1"/>
          <p:nvPr/>
        </p:nvSpPr>
        <p:spPr>
          <a:xfrm>
            <a:off x="230909" y="3718942"/>
            <a:ext cx="6100317" cy="1261884"/>
          </a:xfrm>
          <a:prstGeom prst="rect">
            <a:avLst/>
          </a:prstGeom>
          <a:noFill/>
        </p:spPr>
        <p:txBody>
          <a:bodyPr wrap="square" lIns="91440" tIns="45720" rIns="91440" bIns="45720" rtlCol="0" anchor="t">
            <a:spAutoFit/>
          </a:bodyPr>
          <a:lstStyle/>
          <a:p>
            <a:r>
              <a:rPr lang="en-GB" sz="2000" b="1">
                <a:solidFill>
                  <a:schemeClr val="bg1"/>
                </a:solidFill>
                <a:latin typeface="Calibri"/>
                <a:cs typeface="Calibri"/>
              </a:rPr>
              <a:t>National Treasury response – 2022 MTBPS public hearings</a:t>
            </a:r>
          </a:p>
          <a:p>
            <a:endParaRPr lang="en-GB" b="1">
              <a:solidFill>
                <a:schemeClr val="bg1"/>
              </a:solidFill>
              <a:latin typeface="Calibri" panose="020F0502020204030204" pitchFamily="34" charset="0"/>
              <a:cs typeface="Calibri" panose="020F0502020204030204" pitchFamily="34" charset="0"/>
            </a:endParaRPr>
          </a:p>
          <a:p>
            <a:r>
              <a:rPr lang="en-GB">
                <a:solidFill>
                  <a:schemeClr val="bg1"/>
                </a:solidFill>
                <a:latin typeface="Calibri"/>
                <a:cs typeface="Calibri"/>
              </a:rPr>
              <a:t>November 2022</a:t>
            </a:r>
            <a:endParaRPr lang="en-US">
              <a:solidFill>
                <a:schemeClr val="bg1"/>
              </a:solidFill>
              <a:latin typeface="Calibri"/>
              <a:cs typeface="Calibri"/>
            </a:endParaRPr>
          </a:p>
        </p:txBody>
      </p:sp>
    </p:spTree>
    <p:extLst>
      <p:ext uri="{BB962C8B-B14F-4D97-AF65-F5344CB8AC3E}">
        <p14:creationId xmlns:p14="http://schemas.microsoft.com/office/powerpoint/2010/main" val="2517596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3"/>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0" y="6410740"/>
            <a:ext cx="9019761" cy="298174"/>
          </a:xfrm>
        </p:spPr>
        <p:txBody>
          <a:bodyPr vert="horz" lIns="91440" tIns="45720" rIns="91440" bIns="45720" rtlCol="0" anchor="t">
            <a:normAutofit/>
          </a:bodyPr>
          <a:lstStyle/>
          <a:p>
            <a:pPr marL="0" indent="0">
              <a:buNone/>
            </a:pPr>
            <a:r>
              <a:rPr lang="en-GB" sz="1100" i="1">
                <a:cs typeface="Calibri"/>
              </a:rPr>
              <a:t>South Africa estimates exclude spending on student financial aid, therefore, social assistance spending in the broadest terms may be under-estimated </a:t>
            </a:r>
          </a:p>
          <a:p>
            <a:pPr marL="0" indent="0">
              <a:buNone/>
            </a:pPr>
            <a:endParaRPr lang="en-GB" sz="1100">
              <a:cs typeface="Calibri"/>
            </a:endParaRPr>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99391" y="0"/>
            <a:ext cx="5739434" cy="123640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en-US" b="1">
                <a:solidFill>
                  <a:schemeClr val="bg1"/>
                </a:solidFill>
                <a:latin typeface="Calibri" panose="020F0502020204030204" pitchFamily="34" charset="0"/>
                <a:cs typeface="Calibri" panose="020F0502020204030204" pitchFamily="34" charset="0"/>
              </a:rPr>
              <a:t>South Africa’s social spending compared to other countries</a:t>
            </a: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9</a:t>
            </a:fld>
            <a:endParaRPr lang="en-US"/>
          </a:p>
        </p:txBody>
      </p:sp>
      <p:pic>
        <p:nvPicPr>
          <p:cNvPr id="8" name="Picture 7">
            <a:extLst>
              <a:ext uri="{FF2B5EF4-FFF2-40B4-BE49-F238E27FC236}">
                <a16:creationId xmlns:a16="http://schemas.microsoft.com/office/drawing/2014/main" id="{41C19574-952A-026D-9CC5-E340178EF327}"/>
              </a:ext>
            </a:extLst>
          </p:cNvPr>
          <p:cNvPicPr>
            <a:picLocks noChangeAspect="1"/>
          </p:cNvPicPr>
          <p:nvPr/>
        </p:nvPicPr>
        <p:blipFill>
          <a:blip r:embed="rId4"/>
          <a:stretch>
            <a:fillRect/>
          </a:stretch>
        </p:blipFill>
        <p:spPr>
          <a:xfrm>
            <a:off x="99391" y="1385493"/>
            <a:ext cx="7888262" cy="4970857"/>
          </a:xfrm>
          <a:prstGeom prst="rect">
            <a:avLst/>
          </a:prstGeom>
        </p:spPr>
      </p:pic>
    </p:spTree>
    <p:extLst>
      <p:ext uri="{BB962C8B-B14F-4D97-AF65-F5344CB8AC3E}">
        <p14:creationId xmlns:p14="http://schemas.microsoft.com/office/powerpoint/2010/main" val="401260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2"/>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60532" y="1296140"/>
            <a:ext cx="9083468" cy="5561860"/>
          </a:xfrm>
        </p:spPr>
        <p:txBody>
          <a:bodyPr vert="horz" lIns="91440" tIns="45720" rIns="91440" bIns="45720" rtlCol="0" anchor="t">
            <a:normAutofit fontScale="85000" lnSpcReduction="20000"/>
          </a:bodyPr>
          <a:lstStyle/>
          <a:p>
            <a:pPr algn="just"/>
            <a:r>
              <a:rPr lang="en-US" sz="1400" b="1"/>
              <a:t>South Africa has a structural growth problem</a:t>
            </a:r>
          </a:p>
          <a:p>
            <a:pPr lvl="1"/>
            <a:r>
              <a:rPr lang="en-US" sz="1400">
                <a:ea typeface="+mn-lt"/>
                <a:cs typeface="+mn-lt"/>
              </a:rPr>
              <a:t>SA's growth is limited by structural challenges related to the ability to </a:t>
            </a:r>
            <a:r>
              <a:rPr lang="en-US" sz="1400" b="1" i="1">
                <a:ea typeface="+mn-lt"/>
                <a:cs typeface="+mn-lt"/>
              </a:rPr>
              <a:t>combine capital and </a:t>
            </a:r>
            <a:r>
              <a:rPr lang="en-US" sz="1400" b="1" i="1" err="1">
                <a:ea typeface="+mn-lt"/>
                <a:cs typeface="+mn-lt"/>
              </a:rPr>
              <a:t>labour</a:t>
            </a:r>
            <a:r>
              <a:rPr lang="en-US" sz="1400" b="1" i="1">
                <a:ea typeface="+mn-lt"/>
                <a:cs typeface="+mn-lt"/>
              </a:rPr>
              <a:t> </a:t>
            </a:r>
            <a:r>
              <a:rPr lang="en-US" sz="1400">
                <a:ea typeface="+mn-lt"/>
                <a:cs typeface="+mn-lt"/>
              </a:rPr>
              <a:t>in a dynamic and integrated manner that would drive sustainable long- term growth. </a:t>
            </a:r>
            <a:endParaRPr lang="en-US" sz="1400">
              <a:cs typeface="Calibri" panose="020F0502020204030204"/>
            </a:endParaRPr>
          </a:p>
          <a:p>
            <a:pPr lvl="1"/>
            <a:r>
              <a:rPr lang="en-US" sz="1400">
                <a:ea typeface="+mn-lt"/>
                <a:cs typeface="+mn-lt"/>
              </a:rPr>
              <a:t>This is reflected by low potential growth of the economy - potential growth is  below 2 per cent.</a:t>
            </a:r>
          </a:p>
          <a:p>
            <a:r>
              <a:rPr lang="en-US" sz="1400" b="1">
                <a:ea typeface="+mn-lt"/>
                <a:cs typeface="+mn-lt"/>
              </a:rPr>
              <a:t>Low potential growth limits the scope for stimulation </a:t>
            </a:r>
            <a:endParaRPr lang="en-US" sz="1400">
              <a:ea typeface="+mn-lt"/>
              <a:cs typeface="+mn-lt"/>
            </a:endParaRPr>
          </a:p>
          <a:p>
            <a:pPr lvl="1"/>
            <a:r>
              <a:rPr lang="en-US" sz="1400">
                <a:ea typeface="+mn-lt"/>
                <a:cs typeface="+mn-lt"/>
              </a:rPr>
              <a:t>This suggests that it is unlikely that additional spending will stimulate growth without increasing inflation further in the prevailing environment of low trend growth, high inflation and high debt levels</a:t>
            </a:r>
            <a:endParaRPr lang="en-US" sz="1400">
              <a:cs typeface="Calibri" panose="020F0502020204030204"/>
            </a:endParaRPr>
          </a:p>
          <a:p>
            <a:pPr lvl="1"/>
            <a:r>
              <a:rPr lang="en-US" sz="1400">
                <a:ea typeface="+mn-lt"/>
                <a:cs typeface="+mn-lt"/>
              </a:rPr>
              <a:t>The gap between growth outcomes and potential is expected to narrow significantly over the medium term despite persistently low growth </a:t>
            </a:r>
            <a:endParaRPr lang="en-US" sz="1400"/>
          </a:p>
          <a:p>
            <a:pPr algn="just"/>
            <a:r>
              <a:rPr lang="en-US" sz="1400"/>
              <a:t>It is in this context that we </a:t>
            </a:r>
            <a:r>
              <a:rPr lang="en-US" sz="1400" b="1"/>
              <a:t>propose 3 elements </a:t>
            </a:r>
            <a:r>
              <a:rPr lang="en-US" sz="1400"/>
              <a:t>that combined can put the economy on a higher and more sustainable growth path: </a:t>
            </a:r>
            <a:endParaRPr lang="en-US" sz="1400">
              <a:cs typeface="Calibri"/>
            </a:endParaRPr>
          </a:p>
          <a:p>
            <a:pPr algn="just"/>
            <a:r>
              <a:rPr lang="en-US" sz="1400"/>
              <a:t>A </a:t>
            </a:r>
            <a:r>
              <a:rPr lang="en-US" sz="1400" b="1"/>
              <a:t>clear and stable macroeconomic framework </a:t>
            </a:r>
            <a:r>
              <a:rPr lang="en-US" sz="1400"/>
              <a:t>lays a foundation for a growing economy</a:t>
            </a:r>
            <a:endParaRPr lang="en-US" sz="1400">
              <a:cs typeface="Calibri"/>
            </a:endParaRPr>
          </a:p>
          <a:p>
            <a:pPr lvl="1" algn="just"/>
            <a:r>
              <a:rPr lang="en-US" sz="1400"/>
              <a:t>Sound macroeconomic policy provides critical buffers against external shocks (e.g. COVID-19).</a:t>
            </a:r>
            <a:endParaRPr lang="en-US" sz="1400">
              <a:cs typeface="Calibri"/>
            </a:endParaRPr>
          </a:p>
          <a:p>
            <a:pPr lvl="1" algn="just"/>
            <a:r>
              <a:rPr lang="en-US" sz="1400"/>
              <a:t>Low and stable inflation and a more sustainable fiscal trajectory reduce uncertainty, lower borrowing costs across the economy, anchor returns expectations for investments, and increases business confidence—all of which boost productivity. </a:t>
            </a:r>
            <a:endParaRPr lang="en-US" sz="1400">
              <a:cs typeface="Calibri"/>
            </a:endParaRPr>
          </a:p>
          <a:p>
            <a:pPr algn="just"/>
            <a:r>
              <a:rPr lang="en-US" sz="1400" b="1"/>
              <a:t>Rapid implementation of economic reforms</a:t>
            </a:r>
            <a:r>
              <a:rPr lang="en-US" sz="1400"/>
              <a:t> is required to boost economic growth </a:t>
            </a:r>
            <a:endParaRPr lang="en-US" sz="1400">
              <a:cs typeface="Calibri"/>
            </a:endParaRPr>
          </a:p>
          <a:p>
            <a:pPr lvl="1" algn="just"/>
            <a:r>
              <a:rPr lang="en-GB" sz="1400">
                <a:ea typeface="+mn-lt"/>
                <a:cs typeface="+mn-lt"/>
              </a:rPr>
              <a:t>Our structural weaknesses (i.e., unreliable electricity supply, high levels of concentration, excessive red tape, high cost of doing business) limit the rate at which the economy can grow and create jobs. </a:t>
            </a:r>
            <a:endParaRPr lang="en-GB" sz="1400">
              <a:cs typeface="Calibri" panose="020F0502020204030204"/>
            </a:endParaRPr>
          </a:p>
          <a:p>
            <a:pPr lvl="1" algn="just"/>
            <a:r>
              <a:rPr lang="en-GB" sz="1400">
                <a:ea typeface="+mn-lt"/>
                <a:cs typeface="+mn-lt"/>
              </a:rPr>
              <a:t>Making progress on our structural reform agenda, as outlined in the Economic Recovery and Reconstruction Plan (ERRP) and Operation </a:t>
            </a:r>
            <a:r>
              <a:rPr lang="en-GB" sz="1400" err="1">
                <a:ea typeface="+mn-lt"/>
                <a:cs typeface="+mn-lt"/>
              </a:rPr>
              <a:t>Vulindlela</a:t>
            </a:r>
            <a:r>
              <a:rPr lang="en-GB" sz="1400">
                <a:ea typeface="+mn-lt"/>
                <a:cs typeface="+mn-lt"/>
              </a:rPr>
              <a:t>,  can make a big difference in both the short and longer term</a:t>
            </a:r>
          </a:p>
          <a:p>
            <a:pPr lvl="1" algn="just"/>
            <a:r>
              <a:rPr lang="en-US" sz="1400"/>
              <a:t>Since the 2022 Budget Review, progress has been made on important reforms that are expected to support investment and job creation</a:t>
            </a:r>
            <a:endParaRPr lang="en-GB" sz="1400">
              <a:cs typeface="Calibri"/>
            </a:endParaRPr>
          </a:p>
          <a:p>
            <a:pPr algn="just"/>
            <a:r>
              <a:rPr lang="en-US" sz="1400" b="1"/>
              <a:t>Government plays an important role in ensuring an enabling environment for economic activity</a:t>
            </a:r>
          </a:p>
          <a:p>
            <a:pPr algn="just"/>
            <a:r>
              <a:rPr lang="en-US" sz="1400"/>
              <a:t>This includes the overarching regulatory environment, and the provision of critical public goods and services are supportive of inclusive and sustainable growth  </a:t>
            </a:r>
            <a:endParaRPr lang="en-US" sz="1400">
              <a:cs typeface="Calibri"/>
            </a:endParaRPr>
          </a:p>
          <a:p>
            <a:pPr lvl="1" algn="just"/>
            <a:r>
              <a:rPr lang="en-US" sz="1400"/>
              <a:t>The state must boost its capacity to </a:t>
            </a:r>
            <a:r>
              <a:rPr lang="en-US" sz="1400" err="1"/>
              <a:t>prioritise</a:t>
            </a:r>
            <a:r>
              <a:rPr lang="en-US" sz="1400"/>
              <a:t> sequence and coordinate interventions through adaptable policymaking and institutions that are accountable and capable, with the ability to make choices where trade-offs arise</a:t>
            </a:r>
          </a:p>
          <a:p>
            <a:pPr lvl="1" algn="just"/>
            <a:r>
              <a:rPr lang="en-US" sz="1400"/>
              <a:t>Over the next three years, spending increases will support economic growth and the delivery of health, education and local government free basic services.</a:t>
            </a:r>
          </a:p>
          <a:p>
            <a:pPr algn="just"/>
            <a:endParaRPr lang="en-US" sz="600"/>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60532" y="0"/>
            <a:ext cx="6603028" cy="129614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US" b="1">
                <a:solidFill>
                  <a:prstClr val="white"/>
                </a:solidFill>
                <a:latin typeface="Calibri" panose="020F0502020204030204" pitchFamily="34" charset="0"/>
                <a:cs typeface="Calibri" panose="020F0502020204030204" pitchFamily="34" charset="0"/>
              </a:rPr>
              <a:t>South Africa has a structural growth problem </a:t>
            </a: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10</a:t>
            </a:fld>
            <a:endParaRPr lang="en-US"/>
          </a:p>
        </p:txBody>
      </p:sp>
    </p:spTree>
    <p:extLst>
      <p:ext uri="{BB962C8B-B14F-4D97-AF65-F5344CB8AC3E}">
        <p14:creationId xmlns:p14="http://schemas.microsoft.com/office/powerpoint/2010/main" val="3152327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2"/>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64921" y="1296140"/>
            <a:ext cx="9083468" cy="5508188"/>
          </a:xfrm>
        </p:spPr>
        <p:txBody>
          <a:bodyPr vert="horz" lIns="91440" tIns="45720" rIns="91440" bIns="45720" rtlCol="0" anchor="t">
            <a:normAutofit/>
          </a:bodyPr>
          <a:lstStyle/>
          <a:p>
            <a:pPr marL="0" indent="0" algn="just">
              <a:buNone/>
            </a:pPr>
            <a:endParaRPr lang="en-US" sz="1400"/>
          </a:p>
          <a:p>
            <a:pPr algn="just"/>
            <a:endParaRPr lang="en-US" sz="1400"/>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4388" y="0"/>
            <a:ext cx="5767014" cy="129614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US" sz="2600" b="1">
                <a:solidFill>
                  <a:prstClr val="white"/>
                </a:solidFill>
                <a:latin typeface="Calibri" panose="020F0502020204030204" pitchFamily="34" charset="0"/>
                <a:cs typeface="Calibri" panose="020F0502020204030204" pitchFamily="34" charset="0"/>
              </a:rPr>
              <a:t>Growth and investment remain constrained by structural impediments </a:t>
            </a: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11</a:t>
            </a:fld>
            <a:endParaRPr lang="en-US"/>
          </a:p>
        </p:txBody>
      </p:sp>
      <p:sp>
        <p:nvSpPr>
          <p:cNvPr id="5" name="Content Placeholder 2">
            <a:extLst>
              <a:ext uri="{FF2B5EF4-FFF2-40B4-BE49-F238E27FC236}">
                <a16:creationId xmlns:a16="http://schemas.microsoft.com/office/drawing/2014/main" id="{2232C38B-009A-100C-1BDA-6DD5DB4B858E}"/>
              </a:ext>
            </a:extLst>
          </p:cNvPr>
          <p:cNvSpPr txBox="1">
            <a:spLocks/>
          </p:cNvSpPr>
          <p:nvPr/>
        </p:nvSpPr>
        <p:spPr>
          <a:xfrm>
            <a:off x="4919567" y="1437029"/>
            <a:ext cx="3846547" cy="5187064"/>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ZA" sz="1400">
                <a:cs typeface="Calibri"/>
              </a:rPr>
              <a:t>GDP growth has been lowered from 2.1% to 1.9% in 2022 and averages 1.6% in the following 3 years. </a:t>
            </a:r>
          </a:p>
          <a:p>
            <a:pPr algn="just"/>
            <a:r>
              <a:rPr lang="en-ZA" sz="1400">
                <a:cs typeface="Calibri"/>
              </a:rPr>
              <a:t>The downward revision reflects the scarring impact of the pandemic, the materialisation of global and domestic risks and the emergence of  shocks. </a:t>
            </a:r>
          </a:p>
          <a:p>
            <a:pPr algn="just"/>
            <a:r>
              <a:rPr lang="en-ZA" sz="1400">
                <a:cs typeface="Calibri"/>
              </a:rPr>
              <a:t>Inflation has been upwardly revised to 6.7% in 2022, driven by higher fuel and food prices, with pressures broadening to core inflation. </a:t>
            </a:r>
          </a:p>
          <a:p>
            <a:pPr algn="just"/>
            <a:r>
              <a:rPr lang="en-ZA" sz="1400">
                <a:cs typeface="Calibri"/>
              </a:rPr>
              <a:t>As a result of higher inflation, nominal GDP has been upwardly revised. </a:t>
            </a:r>
          </a:p>
          <a:p>
            <a:pPr marL="0" indent="0" algn="just">
              <a:buFont typeface="Arial" panose="020B0604020202020204" pitchFamily="34" charset="0"/>
              <a:buNone/>
            </a:pPr>
            <a:r>
              <a:rPr lang="en-ZA" sz="1400">
                <a:cs typeface="Calibri"/>
              </a:rPr>
              <a:t>Domestic demand will be a key driver of growth over the medium term, as the external environment softens.  </a:t>
            </a:r>
          </a:p>
          <a:p>
            <a:pPr algn="just"/>
            <a:r>
              <a:rPr lang="en-GB" sz="1400">
                <a:cs typeface="Calibri"/>
              </a:rPr>
              <a:t>The slow recovery in employment and investment, are particularly concerning in light of this.</a:t>
            </a:r>
            <a:endParaRPr lang="en-ZA" sz="1400" b="1">
              <a:cs typeface="Calibri"/>
            </a:endParaRPr>
          </a:p>
          <a:p>
            <a:pPr algn="just"/>
            <a:r>
              <a:rPr lang="en-ZA" sz="1400">
                <a:cs typeface="Calibri"/>
              </a:rPr>
              <a:t>Over the medium term, household consumption accounts for around 64% of total GDP.</a:t>
            </a:r>
          </a:p>
          <a:p>
            <a:pPr algn="just"/>
            <a:r>
              <a:rPr lang="en-ZA" sz="1400">
                <a:cs typeface="Calibri"/>
              </a:rPr>
              <a:t>Gross fixed capital formation is projected to average 14.6% over the same period, and is lower than the historical average of 16.4% (and well below the NDP target of 30% by 2030). </a:t>
            </a:r>
          </a:p>
          <a:p>
            <a:pPr algn="just"/>
            <a:r>
              <a:rPr lang="en-GB" sz="1400">
                <a:cs typeface="Calibri"/>
              </a:rPr>
              <a:t>T</a:t>
            </a:r>
            <a:r>
              <a:rPr lang="en-ZA" sz="1400" err="1">
                <a:cs typeface="Calibri"/>
              </a:rPr>
              <a:t>otal</a:t>
            </a:r>
            <a:r>
              <a:rPr lang="en-ZA" sz="1400">
                <a:cs typeface="Calibri"/>
              </a:rPr>
              <a:t> investment is forecast to remain below pre-pandemic levels by 2025. </a:t>
            </a:r>
            <a:endParaRPr lang="en-GB" sz="1400">
              <a:cs typeface="Calibri"/>
            </a:endParaRPr>
          </a:p>
          <a:p>
            <a:pPr algn="just"/>
            <a:r>
              <a:rPr lang="en-GB" sz="1400">
                <a:cs typeface="Calibri"/>
              </a:rPr>
              <a:t>It is, therefore, imperative that we implement the three elements that support growth to boost investment and employment, which will lift long-term GDP. </a:t>
            </a:r>
          </a:p>
        </p:txBody>
      </p:sp>
      <p:sp>
        <p:nvSpPr>
          <p:cNvPr id="6" name="Rectangle 5">
            <a:extLst>
              <a:ext uri="{FF2B5EF4-FFF2-40B4-BE49-F238E27FC236}">
                <a16:creationId xmlns:a16="http://schemas.microsoft.com/office/drawing/2014/main" id="{E47AC98A-A676-057B-4035-4A389CE3D8A8}"/>
              </a:ext>
            </a:extLst>
          </p:cNvPr>
          <p:cNvSpPr/>
          <p:nvPr/>
        </p:nvSpPr>
        <p:spPr>
          <a:xfrm>
            <a:off x="60533" y="1456702"/>
            <a:ext cx="4511468" cy="293614"/>
          </a:xfrm>
          <a:prstGeom prst="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a:cs typeface="Arial" panose="020B0604020202020204" pitchFamily="34" charset="0"/>
              </a:rPr>
              <a:t>Gross fixed capital formation as a share of GDP</a:t>
            </a:r>
          </a:p>
        </p:txBody>
      </p:sp>
      <p:pic>
        <p:nvPicPr>
          <p:cNvPr id="8" name="Picture 7">
            <a:extLst>
              <a:ext uri="{FF2B5EF4-FFF2-40B4-BE49-F238E27FC236}">
                <a16:creationId xmlns:a16="http://schemas.microsoft.com/office/drawing/2014/main" id="{0A65561C-1CC6-ED10-2AD0-A302D633FEC6}"/>
              </a:ext>
            </a:extLst>
          </p:cNvPr>
          <p:cNvPicPr>
            <a:picLocks noChangeAspect="1"/>
          </p:cNvPicPr>
          <p:nvPr/>
        </p:nvPicPr>
        <p:blipFill>
          <a:blip r:embed="rId3"/>
          <a:stretch>
            <a:fillRect/>
          </a:stretch>
        </p:blipFill>
        <p:spPr>
          <a:xfrm>
            <a:off x="67068" y="1746870"/>
            <a:ext cx="4925995" cy="4877223"/>
          </a:xfrm>
          <a:prstGeom prst="rect">
            <a:avLst/>
          </a:prstGeom>
        </p:spPr>
      </p:pic>
    </p:spTree>
    <p:extLst>
      <p:ext uri="{BB962C8B-B14F-4D97-AF65-F5344CB8AC3E}">
        <p14:creationId xmlns:p14="http://schemas.microsoft.com/office/powerpoint/2010/main" val="2139761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2"/>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64921" y="1296140"/>
            <a:ext cx="9083468" cy="5508188"/>
          </a:xfrm>
        </p:spPr>
        <p:txBody>
          <a:bodyPr vert="horz" lIns="91440" tIns="45720" rIns="91440" bIns="45720" rtlCol="0" anchor="t">
            <a:normAutofit/>
          </a:bodyPr>
          <a:lstStyle/>
          <a:p>
            <a:pPr marL="0" indent="0" algn="just">
              <a:buNone/>
            </a:pPr>
            <a:endParaRPr lang="en-US" sz="1400"/>
          </a:p>
          <a:p>
            <a:pPr algn="just"/>
            <a:endParaRPr lang="en-US" sz="1400"/>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4388" y="0"/>
            <a:ext cx="5767014" cy="129614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US" sz="2600" b="1">
                <a:solidFill>
                  <a:prstClr val="white"/>
                </a:solidFill>
                <a:latin typeface="Calibri" panose="020F0502020204030204" pitchFamily="34" charset="0"/>
                <a:cs typeface="Calibri" panose="020F0502020204030204" pitchFamily="34" charset="0"/>
              </a:rPr>
              <a:t>Fiscal policy alone cannot solve the growth problem</a:t>
            </a: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12</a:t>
            </a:fld>
            <a:endParaRPr lang="en-US"/>
          </a:p>
        </p:txBody>
      </p:sp>
      <p:sp>
        <p:nvSpPr>
          <p:cNvPr id="9" name="Text Box 6">
            <a:extLst>
              <a:ext uri="{FF2B5EF4-FFF2-40B4-BE49-F238E27FC236}">
                <a16:creationId xmlns:a16="http://schemas.microsoft.com/office/drawing/2014/main" id="{CB05B360-F118-082D-409C-F03ADB06E09A}"/>
              </a:ext>
            </a:extLst>
          </p:cNvPr>
          <p:cNvSpPr txBox="1">
            <a:spLocks noChangeArrowheads="1"/>
          </p:cNvSpPr>
          <p:nvPr/>
        </p:nvSpPr>
        <p:spPr bwMode="auto">
          <a:xfrm>
            <a:off x="104276" y="1637937"/>
            <a:ext cx="5658350" cy="530915"/>
          </a:xfrm>
          <a:prstGeom prst="rect">
            <a:avLst/>
          </a:prstGeom>
          <a:solidFill>
            <a:schemeClr val="tx1">
              <a:lumMod val="65000"/>
              <a:lumOff val="35000"/>
            </a:schemeClr>
          </a:solidFill>
          <a:ln w="9525" algn="ctr">
            <a:noFill/>
            <a:miter lim="800000"/>
            <a:headEnd/>
            <a:tailEnd/>
          </a:ln>
        </p:spPr>
        <p:txBody>
          <a:bodyPr wrap="square" lIns="68580" tIns="34290" rIns="68580" bIns="34290" anchor="t">
            <a:spAutoFit/>
          </a:bodyPr>
          <a:lstStyle>
            <a:defPPr>
              <a:defRPr lang="en-US"/>
            </a:defPPr>
            <a:lvl1pPr eaLnBrk="0" fontAlgn="base" hangingPunct="0">
              <a:spcBef>
                <a:spcPct val="50000"/>
              </a:spcBef>
              <a:spcAft>
                <a:spcPct val="0"/>
              </a:spcAft>
              <a:defRPr sz="1400" b="1">
                <a:solidFill>
                  <a:srgbClr val="FFFFFF"/>
                </a:solidFill>
                <a:latin typeface="+mj-lt"/>
                <a:ea typeface="ＭＳ Ｐゴシック" pitchFamily="1" charset="-128"/>
              </a:defRPr>
            </a:lvl1pPr>
          </a:lstStyle>
          <a:p>
            <a:r>
              <a:rPr lang="en-US" sz="1500">
                <a:solidFill>
                  <a:schemeClr val="bg1"/>
                </a:solidFill>
                <a:latin typeface="+mn-lt"/>
                <a:ea typeface="+mj-lt"/>
                <a:cs typeface="+mj-lt"/>
              </a:rPr>
              <a:t>Real main budget non-interest expenditure growth vs real GDP growth</a:t>
            </a:r>
            <a:endParaRPr lang="en-US" sz="1050">
              <a:solidFill>
                <a:schemeClr val="bg1"/>
              </a:solidFill>
              <a:latin typeface="+mn-lt"/>
            </a:endParaRPr>
          </a:p>
        </p:txBody>
      </p:sp>
      <p:sp>
        <p:nvSpPr>
          <p:cNvPr id="11" name="TextBox 10">
            <a:extLst>
              <a:ext uri="{FF2B5EF4-FFF2-40B4-BE49-F238E27FC236}">
                <a16:creationId xmlns:a16="http://schemas.microsoft.com/office/drawing/2014/main" id="{60248E03-6A13-42D8-34D2-18CFAC07704B}"/>
              </a:ext>
            </a:extLst>
          </p:cNvPr>
          <p:cNvSpPr txBox="1"/>
          <p:nvPr/>
        </p:nvSpPr>
        <p:spPr>
          <a:xfrm>
            <a:off x="5882614" y="1555037"/>
            <a:ext cx="3051508" cy="4801314"/>
          </a:xfrm>
          <a:prstGeom prst="rect">
            <a:avLst/>
          </a:prstGeom>
          <a:noFill/>
        </p:spPr>
        <p:txBody>
          <a:bodyPr wrap="square" rtlCol="0">
            <a:spAutoFit/>
          </a:bodyPr>
          <a:lstStyle/>
          <a:p>
            <a:pPr marL="285750" indent="-285750">
              <a:buFont typeface="Arial" panose="020B0604020202020204" pitchFamily="34" charset="0"/>
              <a:buChar char="•"/>
            </a:pPr>
            <a:r>
              <a:rPr lang="en-GB" sz="1800">
                <a:latin typeface="+mn-lt"/>
              </a:rPr>
              <a:t>Increases in government spending have generally not translated to higher growth</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Historical data suggests that prioritization and quality of spending, rather than the amount, have a greater potential impact on growth	</a:t>
            </a:r>
          </a:p>
          <a:p>
            <a:pPr marL="742950" lvl="1" indent="-285750">
              <a:buFont typeface="Arial" panose="020B0604020202020204" pitchFamily="34" charset="0"/>
              <a:buChar char="•"/>
            </a:pPr>
            <a:endParaRPr lang="en-US"/>
          </a:p>
          <a:p>
            <a:pPr marL="285750" indent="-285750">
              <a:buFont typeface="Arial" panose="020B0604020202020204" pitchFamily="34" charset="0"/>
              <a:buChar char="•"/>
            </a:pPr>
            <a:r>
              <a:rPr lang="en-US"/>
              <a:t>Fiscal policy should focus on quality rather than quantity of spend</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pic>
        <p:nvPicPr>
          <p:cNvPr id="12" name="Picture 11">
            <a:extLst>
              <a:ext uri="{FF2B5EF4-FFF2-40B4-BE49-F238E27FC236}">
                <a16:creationId xmlns:a16="http://schemas.microsoft.com/office/drawing/2014/main" id="{E5A1B5AD-1BB2-E37D-6A44-07AD732B4823}"/>
              </a:ext>
            </a:extLst>
          </p:cNvPr>
          <p:cNvPicPr>
            <a:picLocks noChangeAspect="1"/>
          </p:cNvPicPr>
          <p:nvPr/>
        </p:nvPicPr>
        <p:blipFill>
          <a:blip r:embed="rId3"/>
          <a:stretch>
            <a:fillRect/>
          </a:stretch>
        </p:blipFill>
        <p:spPr>
          <a:xfrm>
            <a:off x="104276" y="1938019"/>
            <a:ext cx="5658350" cy="3928006"/>
          </a:xfrm>
          <a:prstGeom prst="rect">
            <a:avLst/>
          </a:prstGeom>
        </p:spPr>
      </p:pic>
    </p:spTree>
    <p:extLst>
      <p:ext uri="{BB962C8B-B14F-4D97-AF65-F5344CB8AC3E}">
        <p14:creationId xmlns:p14="http://schemas.microsoft.com/office/powerpoint/2010/main" val="2354869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2"/>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64921" y="1296140"/>
            <a:ext cx="9083468" cy="5508188"/>
          </a:xfrm>
        </p:spPr>
        <p:txBody>
          <a:bodyPr vert="horz" lIns="91440" tIns="45720" rIns="91440" bIns="45720" rtlCol="0" anchor="t">
            <a:normAutofit lnSpcReduction="10000"/>
          </a:bodyPr>
          <a:lstStyle/>
          <a:p>
            <a:pPr algn="just" fontAlgn="base">
              <a:buSzPts val="1000"/>
              <a:tabLst>
                <a:tab pos="457200" algn="l"/>
              </a:tabLst>
            </a:pPr>
            <a:r>
              <a:rPr lang="en-ZA" sz="1800">
                <a:ea typeface="+mn-lt"/>
                <a:cs typeface="+mn-lt"/>
              </a:rPr>
              <a:t>Commentators suggested that revenue forecast is too optimistic. </a:t>
            </a:r>
          </a:p>
          <a:p>
            <a:pPr algn="just">
              <a:buSzPts val="1000"/>
              <a:tabLst>
                <a:tab pos="457200" algn="l"/>
              </a:tabLst>
            </a:pPr>
            <a:r>
              <a:rPr lang="en-ZA" sz="1800">
                <a:ea typeface="+mn-lt"/>
                <a:cs typeface="+mn-lt"/>
              </a:rPr>
              <a:t>Strong collections again this year due to corporate income tax, but this time for improvements in finance and manufacturing sector, not just mining.</a:t>
            </a:r>
            <a:endParaRPr lang="en-ZA">
              <a:ea typeface="+mn-lt"/>
              <a:cs typeface="+mn-lt"/>
            </a:endParaRPr>
          </a:p>
          <a:p>
            <a:pPr algn="just">
              <a:buSzPts val="1000"/>
              <a:tabLst>
                <a:tab pos="457200" algn="l"/>
              </a:tabLst>
            </a:pPr>
            <a:r>
              <a:rPr lang="en-ZA" sz="1800">
                <a:ea typeface="+mn-lt"/>
                <a:cs typeface="+mn-lt"/>
              </a:rPr>
              <a:t>Fuel levy relief and elevated VAT refunds in 2022/23 mask higher in-year revenue across most major tax categories.</a:t>
            </a:r>
          </a:p>
          <a:p>
            <a:pPr algn="just">
              <a:buSzPts val="1000"/>
              <a:tabLst>
                <a:tab pos="457200" algn="l"/>
              </a:tabLst>
            </a:pPr>
            <a:r>
              <a:rPr lang="en-ZA" sz="1800">
                <a:ea typeface="+mn-lt"/>
                <a:cs typeface="+mn-lt"/>
              </a:rPr>
              <a:t>The 2022 MTBPS revenue estimates align with the baseline macroeconomic projections. Higher inflation leads to higher tax bases and nominal GDP, improving expected revenue.</a:t>
            </a:r>
          </a:p>
          <a:p>
            <a:pPr algn="just">
              <a:buSzPts val="1000"/>
              <a:tabLst>
                <a:tab pos="457200" algn="l"/>
              </a:tabLst>
            </a:pPr>
            <a:r>
              <a:rPr lang="en-ZA" sz="1800">
                <a:ea typeface="+mn-lt"/>
                <a:cs typeface="+mn-lt"/>
              </a:rPr>
              <a:t>Medium-term tax elasticity assumptions from the 2022 Budget are maintained for the 2022 MTBPS estimates.</a:t>
            </a:r>
            <a:endParaRPr lang="en-ZA" sz="1800">
              <a:cs typeface="Calibri"/>
            </a:endParaRPr>
          </a:p>
          <a:p>
            <a:pPr algn="just">
              <a:buSzPts val="1000"/>
              <a:tabLst>
                <a:tab pos="457200" algn="l"/>
              </a:tabLst>
            </a:pPr>
            <a:r>
              <a:rPr lang="en-ZA" sz="1800">
                <a:ea typeface="+mn-lt"/>
                <a:cs typeface="+mn-lt"/>
              </a:rPr>
              <a:t>Majority of assumed revenue gains from high commodity prices are excluded from the corporate income tax forecasts over the next two years (assumed buoyancy of corporate income tax is 0 for 2023/24).</a:t>
            </a:r>
            <a:endParaRPr lang="en-ZA"/>
          </a:p>
          <a:p>
            <a:pPr algn="just">
              <a:buSzPts val="1000"/>
              <a:tabLst>
                <a:tab pos="457200" algn="l"/>
              </a:tabLst>
            </a:pPr>
            <a:r>
              <a:rPr lang="en-ZA" sz="1800">
                <a:ea typeface="+mn-lt"/>
                <a:cs typeface="+mn-lt"/>
              </a:rPr>
              <a:t>No additional revenue measures beyond those proposed in the 2022 Budget - tax policy focused on broadening the tax base and improving tax administration. </a:t>
            </a:r>
            <a:endParaRPr lang="en-ZA">
              <a:ea typeface="+mn-lt"/>
              <a:cs typeface="+mn-lt"/>
            </a:endParaRPr>
          </a:p>
          <a:p>
            <a:pPr algn="just">
              <a:buSzPts val="1000"/>
              <a:tabLst>
                <a:tab pos="457200" algn="l"/>
              </a:tabLst>
            </a:pPr>
            <a:r>
              <a:rPr lang="en-ZA" sz="1800">
                <a:ea typeface="+mn-lt"/>
                <a:cs typeface="+mn-lt"/>
              </a:rPr>
              <a:t>The rebuilding of SARS is evident in improved revenue collection and compliance trends. Additional revenue gains from SARS efficiency improvements represent an upside risk to the revenue estimates.</a:t>
            </a:r>
          </a:p>
          <a:p>
            <a:pPr algn="just">
              <a:buSzPts val="1000"/>
              <a:tabLst>
                <a:tab pos="457200" algn="l"/>
              </a:tabLst>
            </a:pPr>
            <a:r>
              <a:rPr lang="en-ZA" sz="1800">
                <a:cs typeface="Calibri" panose="020F0502020204030204"/>
              </a:rPr>
              <a:t>However, NT recognises that there are downside risks if commodity prices fall below forecasted values or if a global recession materialises</a:t>
            </a:r>
            <a:endParaRPr lang="en-ZA">
              <a:cs typeface="Calibri" panose="020F0502020204030204"/>
            </a:endParaRPr>
          </a:p>
          <a:p>
            <a:pPr algn="just">
              <a:buSzPts val="1000"/>
              <a:tabLst>
                <a:tab pos="457200" algn="l"/>
              </a:tabLst>
            </a:pPr>
            <a:endParaRPr lang="en-ZA" sz="1800">
              <a:effectLst/>
              <a:ea typeface="Calibri" panose="020F0502020204030204" pitchFamily="34" charset="0"/>
              <a:cs typeface="Calibri"/>
            </a:endParaRPr>
          </a:p>
          <a:p>
            <a:pPr marL="0" indent="0" algn="just">
              <a:buSzPts val="1000"/>
              <a:buNone/>
            </a:pPr>
            <a:endParaRPr lang="en-ZA" sz="1800">
              <a:cs typeface="Calibri"/>
            </a:endParaRPr>
          </a:p>
          <a:p>
            <a:pPr algn="just"/>
            <a:endParaRPr lang="en-US" sz="1800"/>
          </a:p>
          <a:p>
            <a:pPr algn="just"/>
            <a:endParaRPr lang="en-US" sz="1800">
              <a:cs typeface="Calibri"/>
            </a:endParaRPr>
          </a:p>
          <a:p>
            <a:pPr marL="0" indent="0" algn="just">
              <a:buNone/>
            </a:pPr>
            <a:endParaRPr lang="en-US" sz="1800">
              <a:cs typeface="Calibri"/>
            </a:endParaRPr>
          </a:p>
          <a:p>
            <a:pPr algn="just"/>
            <a:endParaRPr lang="en-US" sz="1800">
              <a:cs typeface="Calibri"/>
            </a:endParaRPr>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64922" y="0"/>
            <a:ext cx="6598638" cy="1213288"/>
          </a:xfrm>
          <a:prstGeom prst="rect">
            <a:avLst/>
          </a:prstGeom>
        </p:spPr>
        <p:txBody>
          <a:bodyPr vert="horz" lIns="91440" tIns="45720" rIns="91440" bIns="45720" rtlCol="0" anchor="ctr">
            <a:noAutofit/>
          </a:bodyPr>
          <a:lstStyle>
            <a:defPPr>
              <a:defRPr lang="en-US"/>
            </a:defPPr>
            <a:lvl1pPr indent="0">
              <a:lnSpc>
                <a:spcPct val="90000"/>
              </a:lnSpc>
              <a:spcBef>
                <a:spcPts val="400"/>
              </a:spcBef>
              <a:buFont typeface="Arial" panose="020B0604020202020204" pitchFamily="34" charset="0"/>
              <a:buNone/>
              <a:defRPr sz="2800" b="1">
                <a:solidFill>
                  <a:schemeClr val="bg1"/>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atin typeface="Calibri"/>
                <a:cs typeface="Calibri"/>
              </a:rPr>
              <a:t>Revenue forecasts</a:t>
            </a:r>
            <a:endParaRPr lang="en-US"/>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13</a:t>
            </a:fld>
            <a:endParaRPr lang="en-US"/>
          </a:p>
        </p:txBody>
      </p:sp>
    </p:spTree>
    <p:extLst>
      <p:ext uri="{BB962C8B-B14F-4D97-AF65-F5344CB8AC3E}">
        <p14:creationId xmlns:p14="http://schemas.microsoft.com/office/powerpoint/2010/main" val="112545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2"/>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64921" y="1296140"/>
            <a:ext cx="9083468" cy="5508188"/>
          </a:xfrm>
        </p:spPr>
        <p:txBody>
          <a:bodyPr vert="horz" lIns="91440" tIns="45720" rIns="91440" bIns="45720" rtlCol="0" anchor="t">
            <a:normAutofit/>
          </a:bodyPr>
          <a:lstStyle/>
          <a:p>
            <a:pPr algn="just">
              <a:buSzPts val="1000"/>
              <a:tabLst>
                <a:tab pos="457200" algn="l"/>
              </a:tabLst>
            </a:pPr>
            <a:r>
              <a:rPr lang="en-ZA" sz="1800">
                <a:ea typeface="+mn-lt"/>
                <a:cs typeface="+mn-lt"/>
              </a:rPr>
              <a:t>The MTBPS did not include announcements on tax policy, as these are generally reserved for the Budget in February each year. </a:t>
            </a:r>
          </a:p>
          <a:p>
            <a:pPr algn="just">
              <a:buSzPts val="1000"/>
              <a:tabLst>
                <a:tab pos="457200" algn="l"/>
              </a:tabLst>
            </a:pPr>
            <a:r>
              <a:rPr lang="en-ZA" sz="1800">
                <a:ea typeface="+mn-lt"/>
                <a:cs typeface="+mn-lt"/>
              </a:rPr>
              <a:t>Yet comments were received on tax policy issues, such as:</a:t>
            </a:r>
            <a:endParaRPr lang="en-ZA"/>
          </a:p>
          <a:p>
            <a:pPr lvl="1" algn="just">
              <a:buSzPts val="1000"/>
              <a:tabLst>
                <a:tab pos="457200" algn="l"/>
              </a:tabLst>
            </a:pPr>
            <a:r>
              <a:rPr lang="en-ZA" sz="1400">
                <a:ea typeface="+mn-lt"/>
                <a:cs typeface="+mn-lt"/>
              </a:rPr>
              <a:t>That there should be an increase in taxes for those on </a:t>
            </a:r>
            <a:r>
              <a:rPr lang="en-ZA" sz="1400" b="1">
                <a:ea typeface="+mn-lt"/>
                <a:cs typeface="+mn-lt"/>
              </a:rPr>
              <a:t>higher incomes, </a:t>
            </a:r>
            <a:r>
              <a:rPr lang="en-ZA" sz="1400">
                <a:ea typeface="+mn-lt"/>
                <a:cs typeface="+mn-lt"/>
              </a:rPr>
              <a:t>that taxes on </a:t>
            </a:r>
            <a:r>
              <a:rPr lang="en-ZA" sz="1400" b="1">
                <a:ea typeface="+mn-lt"/>
                <a:cs typeface="+mn-lt"/>
              </a:rPr>
              <a:t>luxury imports</a:t>
            </a:r>
            <a:r>
              <a:rPr lang="en-ZA" sz="1400">
                <a:ea typeface="+mn-lt"/>
                <a:cs typeface="+mn-lt"/>
              </a:rPr>
              <a:t> should be raised and that the </a:t>
            </a:r>
            <a:r>
              <a:rPr lang="en-ZA" sz="1400" b="1">
                <a:ea typeface="+mn-lt"/>
                <a:cs typeface="+mn-lt"/>
              </a:rPr>
              <a:t>corporate income tax rate decrease should be reversed. </a:t>
            </a:r>
            <a:endParaRPr lang="en-ZA" sz="1400">
              <a:cs typeface="Calibri"/>
            </a:endParaRPr>
          </a:p>
          <a:p>
            <a:pPr lvl="1" algn="just">
              <a:buSzPts val="1000"/>
              <a:tabLst>
                <a:tab pos="457200" algn="l"/>
              </a:tabLst>
            </a:pPr>
            <a:r>
              <a:rPr lang="en-ZA" sz="1400">
                <a:ea typeface="+mn-lt"/>
                <a:cs typeface="+mn-lt"/>
              </a:rPr>
              <a:t>That government should introduce a </a:t>
            </a:r>
            <a:r>
              <a:rPr lang="en-ZA" sz="1400" b="1">
                <a:ea typeface="+mn-lt"/>
                <a:cs typeface="+mn-lt"/>
              </a:rPr>
              <a:t>net wealth tax </a:t>
            </a:r>
            <a:r>
              <a:rPr lang="en-ZA" sz="1400">
                <a:ea typeface="+mn-lt"/>
                <a:cs typeface="+mn-lt"/>
              </a:rPr>
              <a:t>and </a:t>
            </a:r>
            <a:r>
              <a:rPr lang="en-ZA" sz="1400" b="1">
                <a:ea typeface="+mn-lt"/>
                <a:cs typeface="+mn-lt"/>
              </a:rPr>
              <a:t>reduce medical tax credits </a:t>
            </a:r>
            <a:r>
              <a:rPr lang="en-ZA" sz="1400">
                <a:ea typeface="+mn-lt"/>
                <a:cs typeface="+mn-lt"/>
              </a:rPr>
              <a:t>and </a:t>
            </a:r>
            <a:r>
              <a:rPr lang="en-ZA" sz="1400" b="1">
                <a:ea typeface="+mn-lt"/>
                <a:cs typeface="+mn-lt"/>
              </a:rPr>
              <a:t>retirement fund deductions</a:t>
            </a:r>
            <a:r>
              <a:rPr lang="en-ZA" sz="1400">
                <a:ea typeface="+mn-lt"/>
                <a:cs typeface="+mn-lt"/>
              </a:rPr>
              <a:t>. Should also impose a </a:t>
            </a:r>
            <a:r>
              <a:rPr lang="en-ZA" sz="1400" b="1">
                <a:ea typeface="+mn-lt"/>
                <a:cs typeface="+mn-lt"/>
              </a:rPr>
              <a:t>new resource rent tax </a:t>
            </a:r>
            <a:r>
              <a:rPr lang="en-ZA" sz="1400">
                <a:ea typeface="+mn-lt"/>
                <a:cs typeface="+mn-lt"/>
              </a:rPr>
              <a:t>and </a:t>
            </a:r>
            <a:r>
              <a:rPr lang="en-ZA" sz="1400" b="1">
                <a:ea typeface="+mn-lt"/>
                <a:cs typeface="+mn-lt"/>
              </a:rPr>
              <a:t>a social security tax </a:t>
            </a:r>
            <a:r>
              <a:rPr lang="en-ZA" sz="1400">
                <a:ea typeface="+mn-lt"/>
                <a:cs typeface="+mn-lt"/>
              </a:rPr>
              <a:t>to implement a BIG.</a:t>
            </a:r>
            <a:r>
              <a:rPr lang="en-ZA" sz="1400" b="1">
                <a:ea typeface="+mn-lt"/>
                <a:cs typeface="+mn-lt"/>
              </a:rPr>
              <a:t> </a:t>
            </a:r>
            <a:endParaRPr lang="en-ZA" sz="1400">
              <a:cs typeface="Calibri"/>
            </a:endParaRPr>
          </a:p>
          <a:p>
            <a:pPr lvl="1" algn="just">
              <a:buSzPts val="1000"/>
              <a:tabLst>
                <a:tab pos="457200" algn="l"/>
              </a:tabLst>
            </a:pPr>
            <a:r>
              <a:rPr lang="en-ZA" sz="1400">
                <a:ea typeface="+mn-lt"/>
                <a:cs typeface="+mn-lt"/>
              </a:rPr>
              <a:t>That </a:t>
            </a:r>
            <a:r>
              <a:rPr lang="en-ZA" sz="1400" b="1">
                <a:ea typeface="+mn-lt"/>
                <a:cs typeface="+mn-lt"/>
              </a:rPr>
              <a:t>taxes on fuel should be reduced </a:t>
            </a:r>
            <a:r>
              <a:rPr lang="en-ZA" sz="1400">
                <a:ea typeface="+mn-lt"/>
                <a:cs typeface="+mn-lt"/>
              </a:rPr>
              <a:t>to lower the cost for households</a:t>
            </a:r>
          </a:p>
          <a:p>
            <a:pPr lvl="1" algn="just">
              <a:buSzPts val="1000"/>
              <a:tabLst>
                <a:tab pos="457200" algn="l"/>
              </a:tabLst>
            </a:pPr>
            <a:r>
              <a:rPr lang="en-ZA" sz="1400">
                <a:ea typeface="+mn-lt"/>
                <a:cs typeface="+mn-lt"/>
              </a:rPr>
              <a:t>To improve revenue collections, SARS should be provided additional funding</a:t>
            </a:r>
            <a:endParaRPr lang="en-ZA" sz="1400">
              <a:cs typeface="Calibri"/>
            </a:endParaRPr>
          </a:p>
          <a:p>
            <a:pPr algn="just">
              <a:buSzPts val="1000"/>
              <a:tabLst>
                <a:tab pos="457200" algn="l"/>
              </a:tabLst>
            </a:pPr>
            <a:r>
              <a:rPr lang="en-ZA" sz="1800">
                <a:cs typeface="Calibri" panose="020F0502020204030204"/>
              </a:rPr>
              <a:t>These proposals will be considered for the 2022 Budget, after assessing the state of the economy, the fiscal position and required expenditure commitments. </a:t>
            </a:r>
            <a:endParaRPr lang="en-ZA" sz="1800">
              <a:effectLst/>
              <a:ea typeface="Calibri" panose="020F0502020204030204" pitchFamily="34" charset="0"/>
              <a:cs typeface="Calibri"/>
            </a:endParaRPr>
          </a:p>
          <a:p>
            <a:pPr algn="just">
              <a:buSzPts val="1000"/>
            </a:pPr>
            <a:r>
              <a:rPr lang="en-ZA" sz="1800">
                <a:cs typeface="Calibri" panose="020F0502020204030204"/>
              </a:rPr>
              <a:t>HEALA stated that National Treasury had not responded to their PAIA request on minutes of meetings NT and sugar cane industry on the delay to the Health Promotion Levy increase. </a:t>
            </a:r>
          </a:p>
          <a:p>
            <a:pPr lvl="1" algn="just">
              <a:buSzPts val="1000"/>
            </a:pPr>
            <a:r>
              <a:rPr lang="en-ZA" sz="1800">
                <a:cs typeface="Calibri" panose="020F0502020204030204"/>
              </a:rPr>
              <a:t>National Treasury formally responded to the request on 26 October 2022 indicating that there were no records of meetings taking place. </a:t>
            </a:r>
          </a:p>
          <a:p>
            <a:pPr algn="just">
              <a:buSzPts val="1000"/>
            </a:pPr>
            <a:r>
              <a:rPr lang="en-ZA" sz="1800">
                <a:cs typeface="Calibri" panose="020F0502020204030204"/>
              </a:rPr>
              <a:t>Comments that South Africa should not go above the 25% tax to GDP ratio </a:t>
            </a:r>
          </a:p>
          <a:p>
            <a:pPr lvl="1" algn="just">
              <a:buSzPts val="1000"/>
            </a:pPr>
            <a:r>
              <a:rPr lang="en-ZA" sz="1800">
                <a:cs typeface="Calibri" panose="020F0502020204030204"/>
              </a:rPr>
              <a:t>There is no government policy stating that the tax-to-GDP ratio cannot go above 25%. Many countries have both higher tax-to-GDP ratios and higher economic growth rates.</a:t>
            </a:r>
          </a:p>
          <a:p>
            <a:pPr algn="just">
              <a:buSzPts val="1000"/>
            </a:pPr>
            <a:endParaRPr lang="en-ZA" sz="1800">
              <a:cs typeface="Calibri" panose="020F0502020204030204"/>
            </a:endParaRPr>
          </a:p>
          <a:p>
            <a:pPr marL="0" indent="0" algn="just">
              <a:buSzPts val="1000"/>
              <a:buNone/>
            </a:pPr>
            <a:endParaRPr lang="en-ZA" sz="1800">
              <a:cs typeface="Calibri" panose="020F0502020204030204"/>
            </a:endParaRPr>
          </a:p>
          <a:p>
            <a:pPr algn="just"/>
            <a:endParaRPr lang="en-US" sz="1800">
              <a:cs typeface="Calibri"/>
            </a:endParaRPr>
          </a:p>
          <a:p>
            <a:pPr algn="just"/>
            <a:endParaRPr lang="en-US" sz="1800">
              <a:cs typeface="Calibri"/>
            </a:endParaRPr>
          </a:p>
          <a:p>
            <a:pPr marL="0" indent="0" algn="just">
              <a:buNone/>
            </a:pPr>
            <a:endParaRPr lang="en-US" sz="1800">
              <a:cs typeface="Calibri"/>
            </a:endParaRPr>
          </a:p>
          <a:p>
            <a:pPr algn="just"/>
            <a:endParaRPr lang="en-US" sz="1800">
              <a:cs typeface="Calibri"/>
            </a:endParaRPr>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64922" y="0"/>
            <a:ext cx="5680096" cy="1173018"/>
          </a:xfrm>
          <a:prstGeom prst="rect">
            <a:avLst/>
          </a:prstGeom>
        </p:spPr>
        <p:txBody>
          <a:bodyPr vert="horz" lIns="91440" tIns="45720" rIns="91440" bIns="45720" rtlCol="0" anchor="ctr">
            <a:noAutofit/>
          </a:bodyPr>
          <a:lstStyle>
            <a:defPPr>
              <a:defRPr lang="en-US"/>
            </a:defPPr>
            <a:lvl1pPr indent="0">
              <a:lnSpc>
                <a:spcPct val="90000"/>
              </a:lnSpc>
              <a:spcBef>
                <a:spcPts val="400"/>
              </a:spcBef>
              <a:buFont typeface="Arial" panose="020B0604020202020204" pitchFamily="34" charset="0"/>
              <a:buNone/>
              <a:defRPr sz="2800" b="1">
                <a:solidFill>
                  <a:schemeClr val="bg1"/>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atin typeface="Calibri"/>
                <a:cs typeface="Calibri"/>
              </a:rPr>
              <a:t>Tax policy comments</a:t>
            </a:r>
            <a:endParaRPr lang="en-US"/>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14</a:t>
            </a:fld>
            <a:endParaRPr lang="en-US"/>
          </a:p>
        </p:txBody>
      </p:sp>
    </p:spTree>
    <p:extLst>
      <p:ext uri="{BB962C8B-B14F-4D97-AF65-F5344CB8AC3E}">
        <p14:creationId xmlns:p14="http://schemas.microsoft.com/office/powerpoint/2010/main" val="2002015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3"/>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30928" y="1304638"/>
            <a:ext cx="8964495" cy="5610165"/>
          </a:xfrm>
        </p:spPr>
        <p:txBody>
          <a:bodyPr vert="horz" lIns="91440" tIns="45720" rIns="91440" bIns="45720" rtlCol="0" anchor="t">
            <a:normAutofit/>
          </a:bodyPr>
          <a:lstStyle/>
          <a:p>
            <a:pPr algn="just"/>
            <a:r>
              <a:rPr lang="en-US" sz="1400" b="1">
                <a:cs typeface="Calibri"/>
              </a:rPr>
              <a:t>The credibility of expenditure ceiling</a:t>
            </a:r>
            <a:endParaRPr lang="en-US" b="1"/>
          </a:p>
          <a:p>
            <a:pPr marL="552450" lvl="1" indent="-285750" algn="just">
              <a:lnSpc>
                <a:spcPct val="100000"/>
              </a:lnSpc>
              <a:buFont typeface="Courier New" panose="02070309020205020404" pitchFamily="49" charset="0"/>
              <a:buChar char="o"/>
              <a:tabLst>
                <a:tab pos="447675" algn="l"/>
              </a:tabLst>
            </a:pPr>
            <a:r>
              <a:rPr lang="en-GB" sz="1400">
                <a:cs typeface="Calibri"/>
              </a:rPr>
              <a:t>The  spending  ceiling  was  introduced  in  the  2013  Budget.  However,  its  effectiveness  has  been  limited  and  fiscal  imbalances  continued to  grow  through the rest of the decade. South Africa was consequently ill‐prepared  to deal with the crisis induced by the COVID‐19 pandemic. </a:t>
            </a:r>
            <a:endParaRPr lang="en-US" sz="1400">
              <a:cs typeface="Calibri"/>
            </a:endParaRPr>
          </a:p>
          <a:p>
            <a:pPr marL="552450" lvl="1" indent="-285750" algn="just">
              <a:buFont typeface="Courier New" panose="02070309020205020404" pitchFamily="49" charset="0"/>
              <a:buChar char="o"/>
              <a:tabLst>
                <a:tab pos="447675" algn="l"/>
              </a:tabLst>
            </a:pPr>
            <a:r>
              <a:rPr lang="en-US" sz="1400">
                <a:cs typeface="Calibri"/>
              </a:rPr>
              <a:t>While this measured path of fiscal consolidation achieved some success, debt continued to rise as a share of GDP as new spending pressures emerged and economic growth declined. </a:t>
            </a:r>
          </a:p>
          <a:p>
            <a:pPr marL="552450" lvl="1" indent="-285750" algn="just">
              <a:buFont typeface="Courier New" panose="02070309020205020404" pitchFamily="49" charset="0"/>
              <a:buChar char="o"/>
              <a:tabLst>
                <a:tab pos="447675" algn="l"/>
              </a:tabLst>
            </a:pPr>
            <a:r>
              <a:rPr lang="en-US" sz="1400">
                <a:cs typeface="Calibri"/>
              </a:rPr>
              <a:t>Government is considering additional options to protect fiscal sustainability. National Treasury tested the appropriateness of fiscal rules such as a debt ceiling, expenditure or revenue rule, which may limit excessive deficits. </a:t>
            </a:r>
            <a:endParaRPr lang="en-US">
              <a:cs typeface="Calibri"/>
            </a:endParaRPr>
          </a:p>
          <a:p>
            <a:pPr algn="just"/>
            <a:r>
              <a:rPr lang="en-US" sz="1400" b="1">
                <a:cs typeface="Calibri"/>
              </a:rPr>
              <a:t>Spending risks are not allocated in the 2022 MTBPS baseline.</a:t>
            </a:r>
          </a:p>
          <a:p>
            <a:pPr marL="447675" lvl="1" indent="-180975" algn="just">
              <a:tabLst>
                <a:tab pos="447675" algn="l"/>
              </a:tabLst>
            </a:pPr>
            <a:r>
              <a:rPr lang="en-US" sz="1400">
                <a:cs typeface="Calibri"/>
              </a:rPr>
              <a:t>The Eskom debt take-over still needs to be quantified and will only be included in the baseline when it materializes.</a:t>
            </a:r>
          </a:p>
          <a:p>
            <a:pPr marL="447675" lvl="1" indent="-180975" algn="just">
              <a:tabLst>
                <a:tab pos="447675" algn="l"/>
              </a:tabLst>
            </a:pPr>
            <a:r>
              <a:rPr lang="en-US" sz="1400">
                <a:cs typeface="Calibri"/>
              </a:rPr>
              <a:t>Public sector wage bill is still under negotiation</a:t>
            </a:r>
          </a:p>
          <a:p>
            <a:pPr marL="447675" lvl="1" indent="-180975" algn="just">
              <a:tabLst>
                <a:tab pos="447675" algn="l"/>
              </a:tabLst>
            </a:pPr>
            <a:r>
              <a:rPr lang="en-US" sz="1400">
                <a:cs typeface="Calibri"/>
              </a:rPr>
              <a:t>The unallocated reserve cushions the fiscal framework from fiscal risks </a:t>
            </a:r>
            <a:r>
              <a:rPr lang="en-US" sz="1400">
                <a:ea typeface="+mn-lt"/>
                <a:cs typeface="+mn-lt"/>
              </a:rPr>
              <a:t>that may materialise over the medium term. These funds are not earmarked. </a:t>
            </a:r>
            <a:endParaRPr lang="en-US" sz="1400">
              <a:cs typeface="Calibri"/>
            </a:endParaRPr>
          </a:p>
          <a:p>
            <a:pPr marL="447675" lvl="1" indent="-180975" algn="just">
              <a:tabLst>
                <a:tab pos="447675" algn="l"/>
              </a:tabLst>
            </a:pPr>
            <a:r>
              <a:rPr lang="en-GB" sz="1400">
                <a:cs typeface="Calibri"/>
              </a:rPr>
              <a:t>A permanent extension of the SRD grant, or any replacement thereof, needs to be matched by a corresponding permanent increase in revenue, decrease in spending or combination of the two. </a:t>
            </a:r>
          </a:p>
          <a:p>
            <a:pPr marL="447675" lvl="1" indent="-180975" algn="just">
              <a:tabLst>
                <a:tab pos="447675" algn="l"/>
              </a:tabLst>
            </a:pPr>
            <a:r>
              <a:rPr lang="en-US" sz="1400">
                <a:cs typeface="Calibri"/>
              </a:rPr>
              <a:t>The findings of some spending reviews are being implemented in the peace and security and general public services functions. In most cases, review findings remain under discussion or will take longer to implement because they require legislative amendments and political conversations.</a:t>
            </a:r>
          </a:p>
          <a:p>
            <a:pPr marL="447675" lvl="1" indent="-180975" algn="just">
              <a:tabLst>
                <a:tab pos="447675" algn="l"/>
              </a:tabLst>
            </a:pPr>
            <a:r>
              <a:rPr lang="en-US" sz="1400">
                <a:cs typeface="Calibri"/>
              </a:rPr>
              <a:t>While it is regrettable that some policy decisions with financial implications have not been finalised, the inclusion of reserves is meant to protect the integrity of the overall fiscal framework. This strategy has already improve clarity and decision-making during the 2023 budget process.</a:t>
            </a:r>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30928" y="-1"/>
            <a:ext cx="6632631" cy="1247835"/>
          </a:xfrm>
          <a:prstGeom prst="rect">
            <a:avLst/>
          </a:prstGeom>
        </p:spPr>
        <p:txBody>
          <a:bodyPr vert="horz" lIns="91440" tIns="45720" rIns="91440" bIns="45720" rtlCol="0" anchor="ctr">
            <a:noAutofit/>
          </a:bodyPr>
          <a:lstStyle>
            <a:defPPr>
              <a:defRPr lang="en-US"/>
            </a:defPPr>
            <a:lvl1pPr indent="0">
              <a:lnSpc>
                <a:spcPct val="90000"/>
              </a:lnSpc>
              <a:spcBef>
                <a:spcPts val="400"/>
              </a:spcBef>
              <a:buFont typeface="Arial" panose="020B0604020202020204" pitchFamily="34" charset="0"/>
              <a:buNone/>
              <a:defRPr sz="2800" b="1">
                <a:solidFill>
                  <a:schemeClr val="bg1"/>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Expenditure </a:t>
            </a: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15</a:t>
            </a:fld>
            <a:endParaRPr lang="en-US"/>
          </a:p>
        </p:txBody>
      </p:sp>
    </p:spTree>
    <p:extLst>
      <p:ext uri="{BB962C8B-B14F-4D97-AF65-F5344CB8AC3E}">
        <p14:creationId xmlns:p14="http://schemas.microsoft.com/office/powerpoint/2010/main" val="4256873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3"/>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64921" y="1296140"/>
            <a:ext cx="9083468" cy="5508188"/>
          </a:xfrm>
        </p:spPr>
        <p:txBody>
          <a:bodyPr vert="horz" lIns="91440" tIns="45720" rIns="91440" bIns="45720" rtlCol="0" anchor="t">
            <a:noAutofit/>
          </a:bodyPr>
          <a:lstStyle/>
          <a:p>
            <a:pPr algn="just"/>
            <a:r>
              <a:rPr lang="en-US" sz="1400">
                <a:cs typeface="Calibri"/>
              </a:rPr>
              <a:t>Most of the unions rejected the 3 per cent facilitated offer by the state, which meant the funding allocations for 2022/23 cost-of-living adjustment (COLA) could not be included in the 2022 Adjusted Estimates of National Expenditure (AENE). No resolution was reached  in conciliation process. Unions now have a certificate to embark on an industrial action. </a:t>
            </a:r>
            <a:r>
              <a:rPr lang="en-US" sz="1400">
                <a:ea typeface="+mn-lt"/>
                <a:cs typeface="+mn-lt"/>
              </a:rPr>
              <a:t>Nevertheless, the proposed fiscal framework assumes a broad-based increase in 2022/23 and its carry-through effects over the MTEF. This helps to safeguard the credibilty of the fiscal balances.</a:t>
            </a:r>
            <a:endParaRPr lang="en-US" sz="1400">
              <a:cs typeface="Calibri"/>
            </a:endParaRPr>
          </a:p>
          <a:p>
            <a:pPr marL="228600" lvl="1" algn="just">
              <a:spcBef>
                <a:spcPts val="1000"/>
              </a:spcBef>
              <a:tabLst>
                <a:tab pos="361950" algn="l"/>
              </a:tabLst>
            </a:pPr>
            <a:r>
              <a:rPr lang="en-US" sz="1400">
                <a:cs typeface="Calibri"/>
              </a:rPr>
              <a:t>Over the past 15 years, the consolidated wage bill grew significantly. In the context of slow economic growth, the growing wage bill began crowding out spending in other critical areas, including service delivery. Between the 2020 Budget and the 2021 Budget, government reduced the medium-term compensation of employees’ baselines by more than R300 billion to </a:t>
            </a:r>
            <a:r>
              <a:rPr lang="en-US" sz="1400" err="1">
                <a:cs typeface="Calibri"/>
              </a:rPr>
              <a:t>stabilise</a:t>
            </a:r>
            <a:r>
              <a:rPr lang="en-US" sz="1400">
                <a:cs typeface="Calibri"/>
              </a:rPr>
              <a:t> the public finances.</a:t>
            </a:r>
          </a:p>
          <a:p>
            <a:pPr marL="228600" lvl="1" algn="just">
              <a:spcBef>
                <a:spcPts val="1000"/>
              </a:spcBef>
              <a:tabLst>
                <a:tab pos="361950" algn="l"/>
              </a:tabLst>
            </a:pPr>
            <a:r>
              <a:rPr lang="en-US" sz="1400">
                <a:cs typeface="Calibri"/>
              </a:rPr>
              <a:t>To avoid pre-empting the wage negotiation process, no provisions have been made for wage increases in 2023/24 although increases will need to remain within the available fiscal resources so as not to compromise other spending priorities. </a:t>
            </a:r>
          </a:p>
          <a:p>
            <a:pPr marL="228600" lvl="1" algn="just">
              <a:spcBef>
                <a:spcPts val="1000"/>
              </a:spcBef>
            </a:pPr>
            <a:r>
              <a:rPr lang="en-US" sz="1400">
                <a:cs typeface="Calibri"/>
              </a:rPr>
              <a:t>Remuneration practices have become misaligned because of a fragmented system – also seen in collective bargaining process in the public sector – resulting in significant differences between the remuneration of senior managers in the public service and those in municipalities and public entities. A review of the remuneration policies across government aims for the public sector (excluding SOCs) to move towards a single remuneration framework in line with the principles of fair, equitable and sustainable remuneration. This will reduce current remuneration inequality for employees performing similar tasks in different spheres of government. </a:t>
            </a:r>
          </a:p>
          <a:p>
            <a:pPr marL="228600" lvl="1" algn="just">
              <a:spcBef>
                <a:spcPts val="1000"/>
              </a:spcBef>
            </a:pPr>
            <a:r>
              <a:rPr lang="en-US" sz="1400">
                <a:cs typeface="Calibri"/>
              </a:rPr>
              <a:t>Future wage negotiations will aim to strike a balance between remuneration increases and the need for additional staff in services such as education, health and police.</a:t>
            </a:r>
          </a:p>
          <a:p>
            <a:pPr algn="just"/>
            <a:endParaRPr lang="en-US" sz="1400">
              <a:cs typeface="Calibri"/>
            </a:endParaRPr>
          </a:p>
          <a:p>
            <a:pPr algn="just"/>
            <a:endParaRPr lang="en-US" sz="1400"/>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64922" y="53672"/>
            <a:ext cx="6598638" cy="1159616"/>
          </a:xfrm>
          <a:prstGeom prst="rect">
            <a:avLst/>
          </a:prstGeom>
        </p:spPr>
        <p:txBody>
          <a:bodyPr vert="horz" lIns="91440" tIns="45720" rIns="91440" bIns="45720" rtlCol="0" anchor="ctr">
            <a:noAutofit/>
          </a:bodyPr>
          <a:lstStyle>
            <a:defPPr>
              <a:defRPr lang="en-US"/>
            </a:defPPr>
            <a:lvl1pPr indent="0">
              <a:lnSpc>
                <a:spcPct val="90000"/>
              </a:lnSpc>
              <a:spcBef>
                <a:spcPts val="400"/>
              </a:spcBef>
              <a:buFont typeface="Arial" panose="020B0604020202020204" pitchFamily="34" charset="0"/>
              <a:buNone/>
              <a:defRPr sz="2800" b="1">
                <a:solidFill>
                  <a:schemeClr val="bg1"/>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Public sector wage bill uncertain</a:t>
            </a: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16</a:t>
            </a:fld>
            <a:endParaRPr lang="en-US"/>
          </a:p>
        </p:txBody>
      </p:sp>
    </p:spTree>
    <p:extLst>
      <p:ext uri="{BB962C8B-B14F-4D97-AF65-F5344CB8AC3E}">
        <p14:creationId xmlns:p14="http://schemas.microsoft.com/office/powerpoint/2010/main" val="4011321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2"/>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0" y="1301262"/>
            <a:ext cx="9054548" cy="5414154"/>
          </a:xfrm>
        </p:spPr>
        <p:txBody>
          <a:bodyPr vert="horz" lIns="91440" tIns="45720" rIns="91440" bIns="45720" rtlCol="0" anchor="t">
            <a:noAutofit/>
          </a:bodyPr>
          <a:lstStyle/>
          <a:p>
            <a:pPr marL="342900" lvl="0" indent="-342900" algn="just">
              <a:lnSpc>
                <a:spcPct val="90000"/>
              </a:lnSpc>
              <a:buFont typeface="Arial" panose="020B0604020202020204" pitchFamily="34" charset="0"/>
              <a:buChar char="•"/>
              <a:tabLst>
                <a:tab pos="457200" algn="l"/>
              </a:tabLst>
            </a:pPr>
            <a:r>
              <a:rPr lang="en-ZA" sz="1600">
                <a:solidFill>
                  <a:srgbClr val="000000"/>
                </a:solidFill>
                <a:effectLst/>
                <a:ea typeface="Times New Roman" panose="02020603050405020304" pitchFamily="18" charset="0"/>
                <a:cs typeface="Times New Roman" panose="02020603050405020304" pitchFamily="18" charset="0"/>
              </a:rPr>
              <a:t>Government focus on the stabilisation of gross loan debt as a per cent of GDP</a:t>
            </a:r>
            <a:r>
              <a:rPr lang="en-ZA" sz="1600">
                <a:solidFill>
                  <a:srgbClr val="000000"/>
                </a:solidFill>
                <a:ea typeface="Times New Roman" panose="02020603050405020304" pitchFamily="18" charset="0"/>
                <a:cs typeface="Times New Roman" panose="02020603050405020304" pitchFamily="18" charset="0"/>
              </a:rPr>
              <a:t>. As long as government run budget deficits debt will continue to increase. Lowering the budget deficits and running primary budget surpluses will slow down the annual increase in the growth of debt and debt-service costs. </a:t>
            </a:r>
          </a:p>
          <a:p>
            <a:pPr marL="342900" lvl="0" indent="-342900" algn="just">
              <a:lnSpc>
                <a:spcPct val="90000"/>
              </a:lnSpc>
              <a:buFont typeface="Arial" panose="020B0604020202020204" pitchFamily="34" charset="0"/>
              <a:buChar char="•"/>
              <a:tabLst>
                <a:tab pos="457200" algn="l"/>
              </a:tabLst>
            </a:pPr>
            <a:r>
              <a:rPr lang="en-ZA" sz="1600">
                <a:solidFill>
                  <a:srgbClr val="000000"/>
                </a:solidFill>
                <a:ea typeface="Times New Roman" panose="02020603050405020304" pitchFamily="18" charset="0"/>
                <a:cs typeface="Times New Roman" panose="02020603050405020304" pitchFamily="18" charset="0"/>
              </a:rPr>
              <a:t>When government starts running budget surpluses it will enable government to reduce its debt.</a:t>
            </a:r>
          </a:p>
          <a:p>
            <a:pPr marL="342900" lvl="0" indent="-342900" algn="just">
              <a:tabLst>
                <a:tab pos="457200" algn="l"/>
              </a:tabLst>
            </a:pPr>
            <a:r>
              <a:rPr lang="en-GB" sz="1600">
                <a:ea typeface="Calibri" panose="020F0502020204030204" pitchFamily="34" charset="0"/>
              </a:rPr>
              <a:t>Gross loan debt will stabilises at 71.4 per cent of GDP in 2022/23 - two years earlier and at a lower level than projected in the 2022 Budget. This is mainly driven by higher nominal GDP projections given significantly higher GDP inflation especially in the current year, and the improvement in the primary balance, given the better-than-expected revenue estimates. These factors outweigh the negative impact of the upward revisions in interest and exchange rates. Net loan debt – which is gross loan debt less cash balances – will stabilise at 69 per cent of GDP in 2024/25.</a:t>
            </a:r>
          </a:p>
          <a:p>
            <a:pPr marL="342900" lvl="0" indent="-342900" algn="just">
              <a:tabLst>
                <a:tab pos="457200" algn="l"/>
              </a:tabLst>
            </a:pPr>
            <a:r>
              <a:rPr lang="en-ZA" sz="1600">
                <a:ea typeface="Times New Roman" panose="02020603050405020304" pitchFamily="18" charset="0"/>
                <a:cs typeface="Times New Roman" panose="02020603050405020304" pitchFamily="18" charset="0"/>
              </a:rPr>
              <a:t>Gross loan debt is expected to increase from R4.75 trillion in 2022/23 to R5.61 trillion in 2025/26, driven mainly by the budget balance and fluctuations in the interest, inflation, and exchange rates.</a:t>
            </a:r>
          </a:p>
          <a:p>
            <a:pPr marL="342900" lvl="0" indent="-342900" algn="just">
              <a:tabLst>
                <a:tab pos="457200" algn="l"/>
              </a:tabLst>
            </a:pPr>
            <a:r>
              <a:rPr lang="en-ZA" sz="1600">
                <a:ea typeface="Times New Roman" panose="02020603050405020304" pitchFamily="18" charset="0"/>
                <a:cs typeface="Times New Roman" panose="02020603050405020304" pitchFamily="18" charset="0"/>
              </a:rPr>
              <a:t>Government continues to finance the borrowing requirement in a prudent and sustainable manner.  A portion of the higher-than-expected revenue since the 2022 Budget will be used to reduce government’s gross borrowing requirement and subsequently its debt stock.</a:t>
            </a:r>
            <a:endParaRPr lang="en-ZA" sz="1600">
              <a:effectLst/>
              <a:ea typeface="Calibri" panose="020F0502020204030204" pitchFamily="34" charset="0"/>
            </a:endParaRPr>
          </a:p>
          <a:p>
            <a:pPr marL="342900" lvl="0" indent="-342900" algn="just">
              <a:lnSpc>
                <a:spcPct val="90000"/>
              </a:lnSpc>
              <a:buFont typeface="Arial" panose="020B0604020202020204" pitchFamily="34" charset="0"/>
              <a:buChar char="•"/>
              <a:tabLst>
                <a:tab pos="457200" algn="l"/>
              </a:tabLst>
            </a:pPr>
            <a:r>
              <a:rPr lang="en-ZA" sz="1600">
                <a:effectLst/>
                <a:ea typeface="Times New Roman" panose="02020603050405020304" pitchFamily="18" charset="0"/>
                <a:cs typeface="Times New Roman" panose="02020603050405020304" pitchFamily="18" charset="0"/>
              </a:rPr>
              <a:t>Higher than expected tax revenue in 2022/23 increased government’s cash balances. This cash will be used to cover expenditure in the last quarter of 2022/23 and to redeem R250 billion of debt in 2023/24 and 2024/25. </a:t>
            </a:r>
          </a:p>
          <a:p>
            <a:pPr algn="just"/>
            <a:endParaRPr lang="en-US" sz="1600">
              <a:cs typeface="Calibri"/>
            </a:endParaRPr>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104775" y="0"/>
            <a:ext cx="5705476" cy="129520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en-GB" b="1">
                <a:solidFill>
                  <a:schemeClr val="bg1"/>
                </a:solidFill>
                <a:latin typeface="Calibri" panose="020F0502020204030204" pitchFamily="34" charset="0"/>
                <a:cs typeface="Calibri" panose="020F0502020204030204" pitchFamily="34" charset="0"/>
              </a:rPr>
              <a:t>Financing and debt management strategy</a:t>
            </a:r>
            <a:endParaRPr lang="en-US" b="1">
              <a:solidFill>
                <a:schemeClr val="bg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17</a:t>
            </a:fld>
            <a:endParaRPr lang="en-US"/>
          </a:p>
        </p:txBody>
      </p:sp>
    </p:spTree>
    <p:extLst>
      <p:ext uri="{BB962C8B-B14F-4D97-AF65-F5344CB8AC3E}">
        <p14:creationId xmlns:p14="http://schemas.microsoft.com/office/powerpoint/2010/main" val="836305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2"/>
          <a:srcRect/>
          <a:stretch/>
        </p:blipFill>
        <p:spPr>
          <a:xfrm>
            <a:off x="-20805"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20806" y="1227521"/>
            <a:ext cx="9005007" cy="5508188"/>
          </a:xfrm>
        </p:spPr>
        <p:txBody>
          <a:bodyPr vert="horz" lIns="91440" tIns="45720" rIns="91440" bIns="45720" rtlCol="0" anchor="t">
            <a:noAutofit/>
          </a:bodyPr>
          <a:lstStyle/>
          <a:p>
            <a:pPr marL="0" indent="0">
              <a:buNone/>
            </a:pPr>
            <a:r>
              <a:rPr lang="en-ZA" sz="1400" b="1">
                <a:effectLst/>
                <a:ea typeface="Times New Roman" panose="02020603050405020304" pitchFamily="18" charset="0"/>
              </a:rPr>
              <a:t>Eskom debt relief programme </a:t>
            </a:r>
          </a:p>
          <a:p>
            <a:pPr marL="342900" indent="-342900" algn="just">
              <a:lnSpc>
                <a:spcPct val="110000"/>
              </a:lnSpc>
              <a:tabLst>
                <a:tab pos="457200" algn="l"/>
              </a:tabLst>
            </a:pPr>
            <a:r>
              <a:rPr lang="en-ZA" sz="1400"/>
              <a:t>To ensure Eskom’s long-term financial viability, government plans to take over a portion of its debt. This will allow Eskom to implement planned capital investment and critical maintenance and ensure that the company no longer relies on government bailouts. </a:t>
            </a:r>
          </a:p>
          <a:p>
            <a:pPr marL="342900" indent="-342900" algn="just">
              <a:lnSpc>
                <a:spcPct val="110000"/>
              </a:lnSpc>
              <a:tabLst>
                <a:tab pos="457200" algn="l"/>
              </a:tabLst>
            </a:pPr>
            <a:r>
              <a:rPr lang="en-ZA" sz="1400"/>
              <a:t>Debt relief alone will not solve Eskom’s problems. A comprehensive approach, addressing various underlying challenges is considered. The National Treasury is leading a process to finalise a debt relief programme designed to restore Eskom to efficiency and financial sustainability. </a:t>
            </a:r>
          </a:p>
          <a:p>
            <a:pPr marL="342900" indent="-342900" algn="just">
              <a:lnSpc>
                <a:spcPct val="110000"/>
              </a:lnSpc>
              <a:tabLst>
                <a:tab pos="457200" algn="l"/>
              </a:tabLst>
            </a:pPr>
            <a:r>
              <a:rPr lang="en-ZA" sz="1400"/>
              <a:t>The specifics of the programme, including the selection of the relevant debt instruments and the method of effecting the relief, are still being finalised.</a:t>
            </a:r>
          </a:p>
          <a:p>
            <a:pPr marL="342900" indent="-342900" algn="just">
              <a:lnSpc>
                <a:spcPct val="110000"/>
              </a:lnSpc>
              <a:tabLst>
                <a:tab pos="457200" algn="l"/>
              </a:tabLst>
            </a:pPr>
            <a:r>
              <a:rPr lang="en-ZA" sz="1400"/>
              <a:t>The conditions related to the debt take over will be informed by an independent review of Eskom’s operations and will apply before and during the debt transfer, addressing: </a:t>
            </a:r>
          </a:p>
          <a:p>
            <a:pPr marL="800100" lvl="1" indent="-342900" algn="just">
              <a:lnSpc>
                <a:spcPct val="110000"/>
              </a:lnSpc>
              <a:tabLst>
                <a:tab pos="457200" algn="l"/>
              </a:tabLst>
            </a:pPr>
            <a:r>
              <a:rPr lang="en-ZA" sz="1400"/>
              <a:t>Eskom’s structural challenges by managing its costs, </a:t>
            </a:r>
          </a:p>
          <a:p>
            <a:pPr marL="800100" lvl="1" indent="-342900" algn="just">
              <a:lnSpc>
                <a:spcPct val="110000"/>
              </a:lnSpc>
              <a:tabLst>
                <a:tab pos="457200" algn="l"/>
              </a:tabLst>
            </a:pPr>
            <a:r>
              <a:rPr lang="en-ZA" sz="1400"/>
              <a:t>arrears due to the utility, and </a:t>
            </a:r>
          </a:p>
          <a:p>
            <a:pPr marL="800100" lvl="1" indent="-342900" algn="just">
              <a:lnSpc>
                <a:spcPct val="110000"/>
              </a:lnSpc>
              <a:tabLst>
                <a:tab pos="457200" algn="l"/>
              </a:tabLst>
            </a:pPr>
            <a:r>
              <a:rPr lang="en-ZA" sz="1400"/>
              <a:t>providing greater clarity and transparency in tariff pricing.</a:t>
            </a:r>
          </a:p>
          <a:p>
            <a:pPr marL="342900" indent="-342900" algn="just">
              <a:lnSpc>
                <a:spcPct val="110000"/>
              </a:lnSpc>
              <a:tabLst>
                <a:tab pos="457200" algn="l"/>
              </a:tabLst>
            </a:pPr>
            <a:r>
              <a:rPr lang="en-US" sz="1400"/>
              <a:t>The announcement had a positive impact on Eskom Bond yields and subsequently Moody’s lifted Eskom Outlook to positive for the first time in 15 years</a:t>
            </a:r>
          </a:p>
          <a:p>
            <a:pPr marL="342900" indent="-342900" algn="just">
              <a:lnSpc>
                <a:spcPct val="110000"/>
              </a:lnSpc>
              <a:tabLst>
                <a:tab pos="457200" algn="l"/>
              </a:tabLst>
            </a:pPr>
            <a:r>
              <a:rPr lang="en-ZA" sz="1400"/>
              <a:t>Further details of the programme will be announced in the 2023 Budget</a:t>
            </a:r>
          </a:p>
          <a:p>
            <a:pPr marL="342900" indent="-342900" algn="just">
              <a:lnSpc>
                <a:spcPct val="110000"/>
              </a:lnSpc>
              <a:tabLst>
                <a:tab pos="457200" algn="l"/>
              </a:tabLst>
            </a:pPr>
            <a:endParaRPr lang="en-GB" sz="1400"/>
          </a:p>
          <a:p>
            <a:pPr marL="914400" lvl="2" indent="0" algn="just">
              <a:buNone/>
            </a:pPr>
            <a:endParaRPr lang="en-US" sz="1400">
              <a:cs typeface="Calibri"/>
            </a:endParaRPr>
          </a:p>
          <a:p>
            <a:pPr algn="just"/>
            <a:endParaRPr lang="en-US" sz="1400">
              <a:cs typeface="Calibri"/>
            </a:endParaRPr>
          </a:p>
          <a:p>
            <a:pPr marL="0" indent="0" algn="just">
              <a:buNone/>
            </a:pPr>
            <a:endParaRPr lang="en-US" sz="1400"/>
          </a:p>
          <a:p>
            <a:pPr algn="just"/>
            <a:endParaRPr lang="en-US" sz="1400"/>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159800" y="1"/>
            <a:ext cx="6503760" cy="1227520"/>
          </a:xfrm>
          <a:prstGeom prst="rect">
            <a:avLst/>
          </a:prstGeom>
        </p:spPr>
        <p:txBody>
          <a:bodyPr vert="horz" lIns="91440" tIns="45720" rIns="91440" bIns="45720" rtlCol="0" anchor="ctr">
            <a:noAutofit/>
          </a:bodyPr>
          <a:lstStyle>
            <a:defPPr>
              <a:defRPr lang="en-US"/>
            </a:defPPr>
            <a:lvl1pPr indent="0">
              <a:lnSpc>
                <a:spcPct val="90000"/>
              </a:lnSpc>
              <a:spcBef>
                <a:spcPts val="400"/>
              </a:spcBef>
              <a:buFont typeface="Arial" panose="020B0604020202020204" pitchFamily="34" charset="0"/>
              <a:buNone/>
              <a:defRPr sz="2800" b="1">
                <a:solidFill>
                  <a:schemeClr val="bg1"/>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SOCs</a:t>
            </a: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18</a:t>
            </a:fld>
            <a:endParaRPr lang="en-US"/>
          </a:p>
        </p:txBody>
      </p:sp>
    </p:spTree>
    <p:extLst>
      <p:ext uri="{BB962C8B-B14F-4D97-AF65-F5344CB8AC3E}">
        <p14:creationId xmlns:p14="http://schemas.microsoft.com/office/powerpoint/2010/main" val="228971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3"/>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123825" y="1301610"/>
            <a:ext cx="8920784" cy="5025618"/>
          </a:xfrm>
        </p:spPr>
        <p:txBody>
          <a:bodyPr vert="horz" lIns="91440" tIns="45720" rIns="91440" bIns="45720" rtlCol="0" anchor="t">
            <a:normAutofit/>
          </a:bodyPr>
          <a:lstStyle/>
          <a:p>
            <a:pPr marL="342900" indent="-342900" algn="just">
              <a:lnSpc>
                <a:spcPct val="110000"/>
              </a:lnSpc>
              <a:spcBef>
                <a:spcPts val="600"/>
              </a:spcBef>
              <a:buFont typeface="+mj-lt"/>
              <a:buAutoNum type="arabicPeriod"/>
            </a:pPr>
            <a:r>
              <a:rPr lang="en-US" sz="2200">
                <a:ea typeface="+mn-lt"/>
                <a:cs typeface="+mn-lt"/>
              </a:rPr>
              <a:t>Parliamentary Budget Office (PBO)</a:t>
            </a:r>
            <a:endParaRPr lang="en-US" sz="2200"/>
          </a:p>
          <a:p>
            <a:pPr marL="342900" indent="-342900" algn="just">
              <a:lnSpc>
                <a:spcPct val="110000"/>
              </a:lnSpc>
              <a:spcBef>
                <a:spcPts val="600"/>
              </a:spcBef>
              <a:buFont typeface="+mj-lt"/>
              <a:buAutoNum type="arabicPeriod"/>
            </a:pPr>
            <a:r>
              <a:rPr lang="en-US" sz="2200">
                <a:ea typeface="+mn-lt"/>
                <a:cs typeface="+mn-lt"/>
              </a:rPr>
              <a:t>Financial and Fiscal Commission (FFC)</a:t>
            </a:r>
          </a:p>
          <a:p>
            <a:pPr marL="342900" indent="-342900" algn="just">
              <a:lnSpc>
                <a:spcPct val="110000"/>
              </a:lnSpc>
              <a:spcBef>
                <a:spcPts val="600"/>
              </a:spcBef>
              <a:buFont typeface="+mj-lt"/>
              <a:buAutoNum type="arabicPeriod"/>
            </a:pPr>
            <a:r>
              <a:rPr lang="en-US" sz="2200">
                <a:ea typeface="+mn-lt"/>
                <a:cs typeface="+mn-lt"/>
              </a:rPr>
              <a:t>South African Institute of Chartered Accountants (SAICA)</a:t>
            </a:r>
          </a:p>
          <a:p>
            <a:pPr marL="342900" indent="-342900" algn="just">
              <a:lnSpc>
                <a:spcPct val="110000"/>
              </a:lnSpc>
              <a:spcBef>
                <a:spcPts val="600"/>
              </a:spcBef>
              <a:buFont typeface="+mj-lt"/>
              <a:buAutoNum type="arabicPeriod"/>
            </a:pPr>
            <a:r>
              <a:rPr lang="en-US" sz="2200"/>
              <a:t>Congress of South African Trade Unions (COSATU)</a:t>
            </a:r>
            <a:endParaRPr lang="en-US" sz="2200">
              <a:cs typeface="Calibri"/>
            </a:endParaRPr>
          </a:p>
          <a:p>
            <a:pPr marL="342900" indent="-342900" algn="just">
              <a:lnSpc>
                <a:spcPct val="110000"/>
              </a:lnSpc>
              <a:spcBef>
                <a:spcPts val="600"/>
              </a:spcBef>
              <a:buFont typeface="+mj-lt"/>
              <a:buAutoNum type="arabicPeriod"/>
            </a:pPr>
            <a:r>
              <a:rPr lang="en-US" sz="2200"/>
              <a:t>Healthy Living Alliance (HEALA)</a:t>
            </a:r>
            <a:endParaRPr lang="en-US" sz="2200">
              <a:cs typeface="Calibri"/>
            </a:endParaRPr>
          </a:p>
          <a:p>
            <a:pPr marL="342900" indent="-342900" algn="just">
              <a:lnSpc>
                <a:spcPct val="110000"/>
              </a:lnSpc>
              <a:spcBef>
                <a:spcPts val="600"/>
              </a:spcBef>
              <a:buFont typeface="+mj-lt"/>
              <a:buAutoNum type="arabicPeriod"/>
            </a:pPr>
            <a:r>
              <a:rPr lang="en-US" sz="2200"/>
              <a:t>Institute for Economic Justice (IEJ)</a:t>
            </a:r>
            <a:endParaRPr lang="en-US" sz="2200">
              <a:cs typeface="Calibri"/>
            </a:endParaRPr>
          </a:p>
          <a:p>
            <a:pPr marL="342900" indent="-342900" algn="just">
              <a:lnSpc>
                <a:spcPct val="110000"/>
              </a:lnSpc>
              <a:spcBef>
                <a:spcPts val="600"/>
              </a:spcBef>
              <a:buFont typeface="+mj-lt"/>
              <a:buAutoNum type="arabicPeriod"/>
            </a:pPr>
            <a:r>
              <a:rPr lang="en-US" sz="2200"/>
              <a:t>Public Economy Project (PEP)</a:t>
            </a:r>
            <a:endParaRPr lang="en-US" sz="2200">
              <a:cs typeface="Calibri"/>
            </a:endParaRPr>
          </a:p>
          <a:p>
            <a:pPr marL="342900" indent="-342900" algn="just">
              <a:lnSpc>
                <a:spcPct val="110000"/>
              </a:lnSpc>
              <a:spcBef>
                <a:spcPts val="600"/>
              </a:spcBef>
              <a:buFont typeface="+mj-lt"/>
              <a:buAutoNum type="arabicPeriod"/>
            </a:pPr>
            <a:r>
              <a:rPr lang="en-US" sz="2200"/>
              <a:t>Budget Justice Coalition (BJC)</a:t>
            </a:r>
            <a:endParaRPr lang="en-US" sz="2200">
              <a:cs typeface="Calibri"/>
            </a:endParaRPr>
          </a:p>
          <a:p>
            <a:pPr algn="just"/>
            <a:endParaRPr lang="en-GB" sz="2200">
              <a:solidFill>
                <a:srgbClr val="FF0000"/>
              </a:solidFill>
            </a:endParaRPr>
          </a:p>
          <a:p>
            <a:pPr algn="just"/>
            <a:endParaRPr lang="en-GB" sz="2200">
              <a:solidFill>
                <a:srgbClr val="FF0000"/>
              </a:solidFill>
              <a:cs typeface="Calibri"/>
            </a:endParaRPr>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336330" y="369455"/>
            <a:ext cx="5334797" cy="562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en-US" sz="3200" b="1">
                <a:solidFill>
                  <a:schemeClr val="bg1"/>
                </a:solidFill>
                <a:latin typeface="Calibri" panose="020F0502020204030204" pitchFamily="34" charset="0"/>
                <a:cs typeface="Calibri" panose="020F0502020204030204" pitchFamily="34" charset="0"/>
              </a:rPr>
              <a:t>Submissions received</a:t>
            </a: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1</a:t>
            </a:fld>
            <a:endParaRPr lang="en-US"/>
          </a:p>
        </p:txBody>
      </p:sp>
    </p:spTree>
    <p:extLst>
      <p:ext uri="{BB962C8B-B14F-4D97-AF65-F5344CB8AC3E}">
        <p14:creationId xmlns:p14="http://schemas.microsoft.com/office/powerpoint/2010/main" val="512318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2"/>
          <a:srcRect/>
          <a:stretch/>
        </p:blipFill>
        <p:spPr>
          <a:xfrm>
            <a:off x="-20805"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20805" y="1227521"/>
            <a:ext cx="2985947" cy="5508188"/>
          </a:xfrm>
        </p:spPr>
        <p:txBody>
          <a:bodyPr vert="horz" lIns="91440" tIns="45720" rIns="91440" bIns="45720" rtlCol="0" anchor="t">
            <a:normAutofit/>
          </a:bodyPr>
          <a:lstStyle/>
          <a:p>
            <a:pPr marL="0" indent="0" algn="just">
              <a:buNone/>
            </a:pPr>
            <a:r>
              <a:rPr lang="en-US" sz="1200" b="1">
                <a:cs typeface="Calibri"/>
              </a:rPr>
              <a:t>DENEL (R3.4 billion)</a:t>
            </a:r>
          </a:p>
          <a:p>
            <a:pPr marL="0" indent="0" algn="just">
              <a:spcBef>
                <a:spcPts val="600"/>
              </a:spcBef>
              <a:buNone/>
            </a:pPr>
            <a:r>
              <a:rPr lang="en-GB" sz="1200" i="1">
                <a:cs typeface="Calibri"/>
              </a:rPr>
              <a:t>Pre-conditions:</a:t>
            </a:r>
          </a:p>
          <a:p>
            <a:pPr marL="216000" indent="-216000" algn="just">
              <a:lnSpc>
                <a:spcPct val="100000"/>
              </a:lnSpc>
              <a:spcBef>
                <a:spcPts val="0"/>
              </a:spcBef>
              <a:spcAft>
                <a:spcPts val="600"/>
              </a:spcAft>
            </a:pPr>
            <a:r>
              <a:rPr lang="en-GB" sz="1100">
                <a:cs typeface="Calibri"/>
              </a:rPr>
              <a:t>Shareholder confirmation of support of the turnaround plan.</a:t>
            </a:r>
          </a:p>
          <a:p>
            <a:pPr marL="216000" indent="-216000" algn="just">
              <a:lnSpc>
                <a:spcPct val="100000"/>
              </a:lnSpc>
              <a:spcBef>
                <a:spcPts val="0"/>
              </a:spcBef>
              <a:spcAft>
                <a:spcPts val="600"/>
              </a:spcAft>
            </a:pPr>
            <a:r>
              <a:rPr lang="en-GB" sz="1100">
                <a:cs typeface="Calibri"/>
              </a:rPr>
              <a:t>Disposal of all identified non-core assets.</a:t>
            </a:r>
          </a:p>
          <a:p>
            <a:pPr marL="216000" indent="-216000" algn="just">
              <a:lnSpc>
                <a:spcPct val="100000"/>
              </a:lnSpc>
              <a:spcBef>
                <a:spcPts val="0"/>
              </a:spcBef>
              <a:spcAft>
                <a:spcPts val="600"/>
              </a:spcAft>
            </a:pPr>
            <a:r>
              <a:rPr lang="en-GB" sz="1100">
                <a:cs typeface="Calibri"/>
              </a:rPr>
              <a:t>Submission of a strategic equity partnership strategy.</a:t>
            </a:r>
          </a:p>
          <a:p>
            <a:pPr marL="216000" indent="-216000" algn="just">
              <a:lnSpc>
                <a:spcPct val="100000"/>
              </a:lnSpc>
              <a:spcBef>
                <a:spcPts val="0"/>
              </a:spcBef>
              <a:spcAft>
                <a:spcPts val="600"/>
              </a:spcAft>
            </a:pPr>
            <a:r>
              <a:rPr lang="en-GB" sz="1100">
                <a:cs typeface="Calibri"/>
              </a:rPr>
              <a:t>Surplus funds from the section 189 to be utilised to reduce government guaranteed debt.</a:t>
            </a:r>
          </a:p>
          <a:p>
            <a:pPr marL="216000" indent="-216000" algn="just">
              <a:lnSpc>
                <a:spcPct val="100000"/>
              </a:lnSpc>
              <a:spcBef>
                <a:spcPts val="0"/>
              </a:spcBef>
              <a:spcAft>
                <a:spcPts val="600"/>
              </a:spcAft>
            </a:pPr>
            <a:r>
              <a:rPr lang="en-GB" sz="1100">
                <a:cs typeface="Calibri"/>
              </a:rPr>
              <a:t>Funds for legacy obligations should be ring-fenced.</a:t>
            </a:r>
          </a:p>
          <a:p>
            <a:pPr marL="216000" indent="-216000" algn="just">
              <a:lnSpc>
                <a:spcPct val="100000"/>
              </a:lnSpc>
              <a:spcBef>
                <a:spcPts val="0"/>
              </a:spcBef>
              <a:spcAft>
                <a:spcPts val="600"/>
              </a:spcAft>
            </a:pPr>
            <a:r>
              <a:rPr lang="en-GB" sz="1100">
                <a:cs typeface="Calibri"/>
              </a:rPr>
              <a:t>The Denel monitoring committee must be re-established.</a:t>
            </a:r>
          </a:p>
          <a:p>
            <a:pPr marL="0" indent="0" algn="just">
              <a:buNone/>
            </a:pPr>
            <a:r>
              <a:rPr lang="en-GB" sz="1200" i="1">
                <a:cs typeface="Calibri"/>
              </a:rPr>
              <a:t>Post-conditions</a:t>
            </a:r>
            <a:r>
              <a:rPr lang="en-GB" sz="1200">
                <a:cs typeface="Calibri"/>
              </a:rPr>
              <a:t>:</a:t>
            </a:r>
          </a:p>
          <a:p>
            <a:pPr marL="216000" lvl="1" indent="-216000" algn="just">
              <a:lnSpc>
                <a:spcPct val="100000"/>
              </a:lnSpc>
              <a:spcBef>
                <a:spcPts val="0"/>
              </a:spcBef>
              <a:spcAft>
                <a:spcPts val="600"/>
              </a:spcAft>
            </a:pPr>
            <a:r>
              <a:rPr lang="en-GB" sz="1100">
                <a:cs typeface="Calibri"/>
              </a:rPr>
              <a:t>DPE must finalise Memorandum of Co-operation with the DoD, within six months.</a:t>
            </a:r>
          </a:p>
          <a:p>
            <a:pPr marL="216000" lvl="1" indent="-216000" algn="just">
              <a:lnSpc>
                <a:spcPct val="100000"/>
              </a:lnSpc>
              <a:spcBef>
                <a:spcPts val="0"/>
              </a:spcBef>
              <a:spcAft>
                <a:spcPts val="600"/>
              </a:spcAft>
            </a:pPr>
            <a:r>
              <a:rPr lang="en-GB" sz="1100">
                <a:cs typeface="Calibri"/>
              </a:rPr>
              <a:t>The DPE to withdraw specified government guarantees.</a:t>
            </a:r>
          </a:p>
          <a:p>
            <a:pPr marL="216000" lvl="1" indent="-216000" algn="just">
              <a:lnSpc>
                <a:spcPct val="100000"/>
              </a:lnSpc>
              <a:spcBef>
                <a:spcPts val="0"/>
              </a:spcBef>
              <a:spcAft>
                <a:spcPts val="600"/>
              </a:spcAft>
            </a:pPr>
            <a:r>
              <a:rPr lang="en-GB" sz="1100">
                <a:cs typeface="Calibri"/>
              </a:rPr>
              <a:t>Denel to continue submitting its quarterly performance reports to the DPE and National Treasury.</a:t>
            </a:r>
          </a:p>
          <a:p>
            <a:pPr marL="216000" lvl="1" indent="-216000" algn="just">
              <a:lnSpc>
                <a:spcPct val="100000"/>
              </a:lnSpc>
              <a:spcBef>
                <a:spcPts val="0"/>
              </a:spcBef>
              <a:spcAft>
                <a:spcPts val="600"/>
              </a:spcAft>
            </a:pPr>
            <a:r>
              <a:rPr lang="en-GB" sz="1100">
                <a:cs typeface="Calibri"/>
              </a:rPr>
              <a:t>No bonuses may be paid, following receipt of recapitalisation and period of the turnaround plan implementation.</a:t>
            </a:r>
          </a:p>
          <a:p>
            <a:pPr marL="914400" lvl="2" indent="0" algn="just">
              <a:buNone/>
            </a:pPr>
            <a:endParaRPr lang="en-US" sz="700">
              <a:cs typeface="Calibri"/>
            </a:endParaRPr>
          </a:p>
          <a:p>
            <a:pPr algn="just"/>
            <a:endParaRPr lang="en-US" sz="1100">
              <a:cs typeface="Calibri"/>
            </a:endParaRPr>
          </a:p>
          <a:p>
            <a:pPr marL="0" indent="0" algn="just">
              <a:buNone/>
            </a:pPr>
            <a:endParaRPr lang="en-US" sz="1100"/>
          </a:p>
          <a:p>
            <a:pPr algn="just"/>
            <a:endParaRPr lang="en-US" sz="1100"/>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20806" y="0"/>
            <a:ext cx="6642754" cy="1208403"/>
          </a:xfrm>
          <a:prstGeom prst="rect">
            <a:avLst/>
          </a:prstGeom>
        </p:spPr>
        <p:txBody>
          <a:bodyPr vert="horz" lIns="91440" tIns="45720" rIns="91440" bIns="45720" rtlCol="0" anchor="ctr">
            <a:noAutofit/>
          </a:bodyPr>
          <a:lstStyle>
            <a:defPPr>
              <a:defRPr lang="en-US"/>
            </a:defPPr>
            <a:lvl1pPr indent="0">
              <a:lnSpc>
                <a:spcPct val="90000"/>
              </a:lnSpc>
              <a:spcBef>
                <a:spcPts val="400"/>
              </a:spcBef>
              <a:buFont typeface="Arial" panose="020B0604020202020204" pitchFamily="34" charset="0"/>
              <a:buNone/>
              <a:defRPr sz="2800" b="1">
                <a:solidFill>
                  <a:schemeClr val="bg1"/>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Preliminary conditions</a:t>
            </a: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19</a:t>
            </a:fld>
            <a:endParaRPr lang="en-US"/>
          </a:p>
        </p:txBody>
      </p:sp>
      <p:sp>
        <p:nvSpPr>
          <p:cNvPr id="5" name="Content Placeholder 2">
            <a:extLst>
              <a:ext uri="{FF2B5EF4-FFF2-40B4-BE49-F238E27FC236}">
                <a16:creationId xmlns:a16="http://schemas.microsoft.com/office/drawing/2014/main" id="{DEE75E98-06B5-7321-B41B-C6F477C67D1A}"/>
              </a:ext>
            </a:extLst>
          </p:cNvPr>
          <p:cNvSpPr txBox="1">
            <a:spLocks/>
          </p:cNvSpPr>
          <p:nvPr/>
        </p:nvSpPr>
        <p:spPr>
          <a:xfrm>
            <a:off x="3042824" y="1256557"/>
            <a:ext cx="3136036" cy="5508188"/>
          </a:xfrm>
          <a:prstGeom prst="rect">
            <a:avLst/>
          </a:prstGeom>
        </p:spPr>
        <p:txBody>
          <a:bodyPr vert="horz" lIns="91440" tIns="45720" rIns="91440" bIns="45720" rtlCol="0" anchor="t">
            <a:normAutofit/>
          </a:bodyPr>
          <a:lstStyle>
            <a:lvl1pPr indent="0" algn="just">
              <a:lnSpc>
                <a:spcPct val="90000"/>
              </a:lnSpc>
              <a:spcBef>
                <a:spcPts val="1000"/>
              </a:spcBef>
              <a:buFont typeface="Arial" panose="020B0604020202020204" pitchFamily="34" charset="0"/>
              <a:buNone/>
              <a:defRPr sz="1200">
                <a:cs typeface="Calibri"/>
              </a:defRPr>
            </a:lvl1pPr>
            <a:lvl2pPr marL="228600" lvl="1" indent="-228600" algn="just">
              <a:lnSpc>
                <a:spcPct val="90000"/>
              </a:lnSpc>
              <a:spcBef>
                <a:spcPts val="1000"/>
              </a:spcBef>
              <a:buFont typeface="Arial" panose="020B0604020202020204" pitchFamily="34" charset="0"/>
              <a:buChar char="•"/>
              <a:defRPr sz="1100">
                <a:cs typeface="Calibri"/>
              </a:defRPr>
            </a:lvl2pPr>
            <a:lvl3pPr lvl="2" indent="0" algn="just">
              <a:lnSpc>
                <a:spcPct val="90000"/>
              </a:lnSpc>
              <a:spcBef>
                <a:spcPts val="500"/>
              </a:spcBef>
              <a:buFont typeface="Arial" panose="020B0604020202020204" pitchFamily="34" charset="0"/>
              <a:buNone/>
              <a:defRPr sz="700">
                <a:cs typeface="Calibri"/>
              </a:defRPr>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buNone/>
            </a:pPr>
            <a:r>
              <a:rPr lang="en-GB" b="1"/>
              <a:t>TRANSNET (R2.9 billion)</a:t>
            </a:r>
          </a:p>
          <a:p>
            <a:pPr marL="0" lvl="1" indent="0">
              <a:buNone/>
            </a:pPr>
            <a:r>
              <a:rPr lang="en-GB" i="1"/>
              <a:t>C</a:t>
            </a:r>
            <a:r>
              <a:rPr lang="en-GB" sz="1100" i="1">
                <a:cs typeface="Calibri"/>
              </a:rPr>
              <a:t>onditions</a:t>
            </a:r>
            <a:endParaRPr lang="en-GB" b="1"/>
          </a:p>
          <a:p>
            <a:pPr marL="216000" lvl="2" indent="-216000">
              <a:lnSpc>
                <a:spcPct val="100000"/>
              </a:lnSpc>
              <a:spcBef>
                <a:spcPts val="0"/>
              </a:spcBef>
              <a:spcAft>
                <a:spcPts val="600"/>
              </a:spcAft>
              <a:buFont typeface="Arial" panose="020B0604020202020204" pitchFamily="34" charset="0"/>
              <a:buChar char="•"/>
            </a:pPr>
            <a:r>
              <a:rPr lang="en-GB" sz="1100"/>
              <a:t>Independent review of all freight rail corridors and associated port operations. </a:t>
            </a:r>
          </a:p>
          <a:p>
            <a:pPr marL="216000" lvl="2" indent="-216000">
              <a:lnSpc>
                <a:spcPct val="100000"/>
              </a:lnSpc>
              <a:spcBef>
                <a:spcPts val="0"/>
              </a:spcBef>
              <a:spcAft>
                <a:spcPts val="600"/>
              </a:spcAft>
              <a:buFont typeface="Arial" panose="020B0604020202020204" pitchFamily="34" charset="0"/>
              <a:buChar char="•"/>
            </a:pPr>
            <a:r>
              <a:rPr lang="en-GB" sz="1100"/>
              <a:t>Monthly report on the progress made in the rehabilitation of locomotives and the impact on volumes.</a:t>
            </a:r>
          </a:p>
          <a:p>
            <a:pPr marL="216000" lvl="2" indent="-216000">
              <a:lnSpc>
                <a:spcPct val="100000"/>
              </a:lnSpc>
              <a:spcBef>
                <a:spcPts val="0"/>
              </a:spcBef>
              <a:spcAft>
                <a:spcPts val="600"/>
              </a:spcAft>
              <a:buFont typeface="Arial" panose="020B0604020202020204" pitchFamily="34" charset="0"/>
              <a:buChar char="•"/>
            </a:pPr>
            <a:r>
              <a:rPr lang="en-GB" sz="1100"/>
              <a:t>Monthly report on progress made in addressing the operational challenges.</a:t>
            </a:r>
          </a:p>
          <a:p>
            <a:pPr marL="216000" lvl="2" indent="-216000">
              <a:lnSpc>
                <a:spcPct val="100000"/>
              </a:lnSpc>
              <a:spcBef>
                <a:spcPts val="0"/>
              </a:spcBef>
              <a:spcAft>
                <a:spcPts val="600"/>
              </a:spcAft>
              <a:buFont typeface="Arial" panose="020B0604020202020204" pitchFamily="34" charset="0"/>
              <a:buChar char="•"/>
            </a:pPr>
            <a:r>
              <a:rPr lang="en-GB" sz="1100"/>
              <a:t>Monthly update on the status of the Transnet debt.</a:t>
            </a:r>
          </a:p>
          <a:p>
            <a:pPr marL="216000" lvl="2" indent="-216000">
              <a:lnSpc>
                <a:spcPct val="100000"/>
              </a:lnSpc>
              <a:spcBef>
                <a:spcPts val="0"/>
              </a:spcBef>
              <a:spcAft>
                <a:spcPts val="600"/>
              </a:spcAft>
              <a:buFont typeface="Arial" panose="020B0604020202020204" pitchFamily="34" charset="0"/>
              <a:buChar char="•"/>
            </a:pPr>
            <a:r>
              <a:rPr lang="en-GB" sz="1100"/>
              <a:t>PFMA section 54(2) applications to be approved by the Minister of Public Enterprises and the Minister of Finance.</a:t>
            </a:r>
          </a:p>
          <a:p>
            <a:pPr marL="216000" lvl="2" indent="-216000">
              <a:lnSpc>
                <a:spcPct val="100000"/>
              </a:lnSpc>
              <a:spcBef>
                <a:spcPts val="0"/>
              </a:spcBef>
              <a:spcAft>
                <a:spcPts val="600"/>
              </a:spcAft>
              <a:buFont typeface="Arial" panose="020B0604020202020204" pitchFamily="34" charset="0"/>
              <a:buChar char="•"/>
            </a:pPr>
            <a:r>
              <a:rPr lang="en-GB" sz="1100"/>
              <a:t>DPE to include NT in the PFMA section 54(2) pre-notification process.</a:t>
            </a:r>
          </a:p>
          <a:p>
            <a:pPr marL="216000" lvl="2" indent="-216000">
              <a:lnSpc>
                <a:spcPct val="100000"/>
              </a:lnSpc>
              <a:spcBef>
                <a:spcPts val="0"/>
              </a:spcBef>
              <a:spcAft>
                <a:spcPts val="600"/>
              </a:spcAft>
              <a:buFont typeface="Arial" panose="020B0604020202020204" pitchFamily="34" charset="0"/>
              <a:buChar char="•"/>
            </a:pPr>
            <a:r>
              <a:rPr lang="en-GB" sz="1100"/>
              <a:t>DPE to consult NT prior to the conclusion of the Transnet Shareholder Compact.</a:t>
            </a:r>
          </a:p>
          <a:p>
            <a:endParaRPr lang="en-GB"/>
          </a:p>
          <a:p>
            <a:pPr lvl="2"/>
            <a:endParaRPr lang="en-US"/>
          </a:p>
          <a:p>
            <a:endParaRPr lang="en-US"/>
          </a:p>
          <a:p>
            <a:endParaRPr lang="en-US"/>
          </a:p>
          <a:p>
            <a:endParaRPr lang="en-US"/>
          </a:p>
        </p:txBody>
      </p:sp>
      <p:sp>
        <p:nvSpPr>
          <p:cNvPr id="6" name="Content Placeholder 2">
            <a:extLst>
              <a:ext uri="{FF2B5EF4-FFF2-40B4-BE49-F238E27FC236}">
                <a16:creationId xmlns:a16="http://schemas.microsoft.com/office/drawing/2014/main" id="{74A814BB-FFE3-A8A4-4500-05A08DA14B9E}"/>
              </a:ext>
            </a:extLst>
          </p:cNvPr>
          <p:cNvSpPr txBox="1">
            <a:spLocks/>
          </p:cNvSpPr>
          <p:nvPr/>
        </p:nvSpPr>
        <p:spPr>
          <a:xfrm>
            <a:off x="6176917" y="1261441"/>
            <a:ext cx="2946278" cy="5508188"/>
          </a:xfrm>
          <a:prstGeom prst="rect">
            <a:avLst/>
          </a:prstGeom>
        </p:spPr>
        <p:txBody>
          <a:bodyPr vert="horz" lIns="91440" tIns="45720" rIns="91440" bIns="45720" rtlCol="0" anchor="t">
            <a:normAutofit/>
          </a:bodyPr>
          <a:lstStyle>
            <a:lvl1pPr indent="0" algn="just">
              <a:lnSpc>
                <a:spcPct val="90000"/>
              </a:lnSpc>
              <a:spcBef>
                <a:spcPts val="1000"/>
              </a:spcBef>
              <a:buFont typeface="Arial" panose="020B0604020202020204" pitchFamily="34" charset="0"/>
              <a:buNone/>
              <a:defRPr sz="1200">
                <a:cs typeface="Calibri"/>
              </a:defRPr>
            </a:lvl1pPr>
            <a:lvl2pPr marL="228600" lvl="1" indent="-228600" algn="just">
              <a:lnSpc>
                <a:spcPct val="90000"/>
              </a:lnSpc>
              <a:spcBef>
                <a:spcPts val="1000"/>
              </a:spcBef>
              <a:buFont typeface="Arial" panose="020B0604020202020204" pitchFamily="34" charset="0"/>
              <a:buChar char="•"/>
              <a:defRPr sz="1100">
                <a:cs typeface="Calibri"/>
              </a:defRPr>
            </a:lvl2pPr>
            <a:lvl3pPr lvl="2" indent="0" algn="just">
              <a:lnSpc>
                <a:spcPct val="90000"/>
              </a:lnSpc>
              <a:spcBef>
                <a:spcPts val="500"/>
              </a:spcBef>
              <a:buFont typeface="Arial" panose="020B0604020202020204" pitchFamily="34" charset="0"/>
              <a:buNone/>
              <a:defRPr sz="700">
                <a:cs typeface="Calibri"/>
              </a:defRPr>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l">
              <a:buNone/>
            </a:pPr>
            <a:r>
              <a:rPr lang="en-US" sz="1100" b="1">
                <a:cs typeface="Calibri"/>
              </a:rPr>
              <a:t>SANRAL (R23.736 billion)</a:t>
            </a:r>
          </a:p>
          <a:p>
            <a:pPr marL="216000" lvl="2" indent="-216000" algn="l">
              <a:lnSpc>
                <a:spcPct val="100000"/>
              </a:lnSpc>
              <a:spcBef>
                <a:spcPts val="0"/>
              </a:spcBef>
              <a:spcAft>
                <a:spcPts val="600"/>
              </a:spcAft>
              <a:buFont typeface="Arial" panose="020B0604020202020204" pitchFamily="34" charset="0"/>
              <a:buChar char="•"/>
            </a:pPr>
            <a:r>
              <a:rPr lang="en-GB" sz="1100"/>
              <a:t>Funds to be used to repay SANRAL debt and debt obligations. </a:t>
            </a:r>
          </a:p>
          <a:p>
            <a:pPr marL="216000" lvl="2" indent="-216000" algn="l">
              <a:lnSpc>
                <a:spcPct val="100000"/>
              </a:lnSpc>
              <a:spcBef>
                <a:spcPts val="0"/>
              </a:spcBef>
              <a:spcAft>
                <a:spcPts val="600"/>
              </a:spcAft>
              <a:buFont typeface="Arial" panose="020B0604020202020204" pitchFamily="34" charset="0"/>
              <a:buChar char="•"/>
            </a:pPr>
            <a:r>
              <a:rPr lang="en-GB" sz="1100"/>
              <a:t>SANRAL government guarantees will reduce in line with the allocated funds.</a:t>
            </a:r>
          </a:p>
          <a:p>
            <a:pPr marL="216000" lvl="2" indent="-216000" algn="l">
              <a:lnSpc>
                <a:spcPct val="100000"/>
              </a:lnSpc>
              <a:spcBef>
                <a:spcPts val="0"/>
              </a:spcBef>
              <a:spcAft>
                <a:spcPts val="600"/>
              </a:spcAft>
              <a:buFont typeface="Arial" panose="020B0604020202020204" pitchFamily="34" charset="0"/>
              <a:buChar char="•"/>
            </a:pPr>
            <a:r>
              <a:rPr lang="en-GB" sz="1100"/>
              <a:t>SANRAL cannot raise or refinance debt until the Minister of Finance communicates otherwise.</a:t>
            </a:r>
          </a:p>
          <a:p>
            <a:pPr marL="216000" lvl="2" indent="-216000" algn="l">
              <a:lnSpc>
                <a:spcPct val="100000"/>
              </a:lnSpc>
              <a:spcBef>
                <a:spcPts val="0"/>
              </a:spcBef>
              <a:spcAft>
                <a:spcPts val="600"/>
              </a:spcAft>
              <a:buFont typeface="Arial" panose="020B0604020202020204" pitchFamily="34" charset="0"/>
              <a:buChar char="•"/>
            </a:pPr>
            <a:r>
              <a:rPr lang="en-GB" sz="1100"/>
              <a:t>Allocation will be split into two tranches of R8.98billion and R14.76 billion subject to meeting the following conditions:</a:t>
            </a:r>
          </a:p>
          <a:p>
            <a:pPr marL="216000" lvl="2" indent="-216000">
              <a:lnSpc>
                <a:spcPct val="100000"/>
              </a:lnSpc>
              <a:spcBef>
                <a:spcPts val="0"/>
              </a:spcBef>
              <a:spcAft>
                <a:spcPts val="600"/>
              </a:spcAft>
              <a:buFont typeface="Courier New" panose="02070309020205020404" pitchFamily="49" charset="0"/>
              <a:buChar char="o"/>
            </a:pPr>
            <a:r>
              <a:rPr lang="en-GB" sz="1100"/>
              <a:t>The Department of Transport to submit the draft Road Funding Policy to the National Treasury by 31 January 2023 for comments, prior to submitting the policy to Cabinet for public comment by 1 April 2023.</a:t>
            </a:r>
          </a:p>
          <a:p>
            <a:pPr marL="216000" lvl="2" indent="-216000">
              <a:lnSpc>
                <a:spcPct val="100000"/>
              </a:lnSpc>
              <a:spcBef>
                <a:spcPts val="0"/>
              </a:spcBef>
              <a:spcAft>
                <a:spcPts val="600"/>
              </a:spcAft>
              <a:buFont typeface="Courier New" panose="02070309020205020404" pitchFamily="49" charset="0"/>
              <a:buChar char="o"/>
            </a:pPr>
            <a:r>
              <a:rPr lang="en-GB" sz="1100"/>
              <a:t>Independent review of the SANRAL supply chain management policy and related procurement processes.</a:t>
            </a:r>
          </a:p>
          <a:p>
            <a:pPr marL="216000" lvl="2" indent="-216000">
              <a:lnSpc>
                <a:spcPct val="100000"/>
              </a:lnSpc>
              <a:spcBef>
                <a:spcPts val="0"/>
              </a:spcBef>
              <a:spcAft>
                <a:spcPts val="600"/>
              </a:spcAft>
              <a:buFont typeface="Courier New" panose="02070309020205020404" pitchFamily="49" charset="0"/>
              <a:buChar char="o"/>
            </a:pPr>
            <a:r>
              <a:rPr lang="en-GB" sz="1100"/>
              <a:t>Independent review of the performance of the SANRAL Board.</a:t>
            </a:r>
          </a:p>
          <a:p>
            <a:pPr marL="216000" lvl="2" indent="-216000">
              <a:lnSpc>
                <a:spcPct val="100000"/>
              </a:lnSpc>
              <a:spcBef>
                <a:spcPts val="0"/>
              </a:spcBef>
              <a:spcAft>
                <a:spcPts val="600"/>
              </a:spcAft>
              <a:buFont typeface="Courier New" panose="02070309020205020404" pitchFamily="49" charset="0"/>
              <a:buChar char="o"/>
            </a:pPr>
            <a:r>
              <a:rPr lang="en-GB" sz="1100"/>
              <a:t>National and Provincial Government to sign an agreement on a solution for the Gauteng Freeway Improvement road network.</a:t>
            </a:r>
          </a:p>
          <a:p>
            <a:pPr algn="l"/>
            <a:endParaRPr lang="en-GB"/>
          </a:p>
          <a:p>
            <a:pPr lvl="2" algn="l"/>
            <a:endParaRPr lang="en-US"/>
          </a:p>
          <a:p>
            <a:pPr algn="l"/>
            <a:endParaRPr lang="en-US"/>
          </a:p>
          <a:p>
            <a:pPr algn="l"/>
            <a:endParaRPr lang="en-US"/>
          </a:p>
          <a:p>
            <a:pPr algn="l"/>
            <a:endParaRPr lang="en-US"/>
          </a:p>
        </p:txBody>
      </p:sp>
    </p:spTree>
    <p:extLst>
      <p:ext uri="{BB962C8B-B14F-4D97-AF65-F5344CB8AC3E}">
        <p14:creationId xmlns:p14="http://schemas.microsoft.com/office/powerpoint/2010/main" val="2912759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2"/>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64921" y="1296140"/>
            <a:ext cx="9083468" cy="5508188"/>
          </a:xfrm>
        </p:spPr>
        <p:txBody>
          <a:bodyPr vert="horz" lIns="91440" tIns="45720" rIns="91440" bIns="45720" rtlCol="0" anchor="t">
            <a:normAutofit/>
          </a:bodyPr>
          <a:lstStyle/>
          <a:p>
            <a:pPr algn="just"/>
            <a:r>
              <a:rPr lang="en-ZA" sz="1600" b="1">
                <a:cs typeface="Calibri"/>
              </a:rPr>
              <a:t>Grey listing</a:t>
            </a:r>
          </a:p>
          <a:p>
            <a:pPr lvl="1" algn="just"/>
            <a:r>
              <a:rPr lang="en-GB" sz="1600">
                <a:cs typeface="Times New Roman" panose="02020603050405020304" pitchFamily="18" charset="0"/>
              </a:rPr>
              <a:t>Maintaining the integrity of South Africa's financial system is critical to long-term growth. </a:t>
            </a:r>
          </a:p>
          <a:p>
            <a:pPr lvl="1" algn="just"/>
            <a:r>
              <a:rPr lang="en-GB" sz="1600">
                <a:cs typeface="Times New Roman" panose="02020603050405020304" pitchFamily="18" charset="0"/>
              </a:rPr>
              <a:t>Government is addressing deficiencies in the anti-money laundering framework identified by the Financial Action Task Force.</a:t>
            </a:r>
          </a:p>
          <a:p>
            <a:pPr lvl="1" algn="just"/>
            <a:r>
              <a:rPr lang="en-GB" sz="1600">
                <a:cs typeface="Times New Roman" panose="02020603050405020304" pitchFamily="18" charset="0"/>
              </a:rPr>
              <a:t>These changes are intended to reduce the risk and incidence of financial crime and corruption, and to avoid grey listing. </a:t>
            </a:r>
          </a:p>
          <a:p>
            <a:pPr lvl="1" algn="just"/>
            <a:r>
              <a:rPr lang="en-GB" sz="1600">
                <a:cs typeface="Times New Roman" panose="02020603050405020304" pitchFamily="18" charset="0"/>
              </a:rPr>
              <a:t>Over the 2023 MTEF period, functions critical to the anti-money laundering regime, particularly in the law enforcement agencies and the Financial Intelligence Centre, will receive additional resources to carry out this work.</a:t>
            </a:r>
            <a:endParaRPr lang="en-ZA" sz="1600">
              <a:cs typeface="Times New Roman" panose="02020603050405020304" pitchFamily="18" charset="0"/>
            </a:endParaRPr>
          </a:p>
          <a:p>
            <a:pPr algn="just"/>
            <a:r>
              <a:rPr lang="en-ZA" sz="1600" b="1">
                <a:cs typeface="Calibri"/>
              </a:rPr>
              <a:t>Climate change</a:t>
            </a:r>
          </a:p>
          <a:p>
            <a:pPr lvl="1" algn="just"/>
            <a:r>
              <a:rPr lang="en-ZA" sz="1600">
                <a:effectLst/>
                <a:ea typeface="Times New Roman" panose="02020603050405020304" pitchFamily="18" charset="0"/>
                <a:cs typeface="Times New Roman" panose="02020603050405020304" pitchFamily="18" charset="0"/>
              </a:rPr>
              <a:t>In line with South Africa’s global commitments, fiscal policy will continue playing its part to shift economic incentives towards cleaner forms of energy. </a:t>
            </a:r>
          </a:p>
          <a:p>
            <a:pPr lvl="1" algn="just"/>
            <a:r>
              <a:rPr lang="en-ZA" sz="1600">
                <a:effectLst/>
                <a:ea typeface="Times New Roman" panose="02020603050405020304" pitchFamily="18" charset="0"/>
                <a:cs typeface="Times New Roman" panose="02020603050405020304" pitchFamily="18" charset="0"/>
              </a:rPr>
              <a:t>As announced in the 2022 Budget, the carbon tax rates will be increased significantly from 2023 onwards. </a:t>
            </a:r>
          </a:p>
          <a:p>
            <a:pPr lvl="1" algn="just"/>
            <a:r>
              <a:rPr lang="en-ZA" sz="1600">
                <a:effectLst/>
                <a:ea typeface="Times New Roman" panose="02020603050405020304" pitchFamily="18" charset="0"/>
                <a:cs typeface="Times New Roman" panose="02020603050405020304" pitchFamily="18" charset="0"/>
              </a:rPr>
              <a:t>A paper on the design options for tax-free allowances under the carbon tax will be published in 2023 for public comment and consultation. </a:t>
            </a:r>
          </a:p>
          <a:p>
            <a:pPr lvl="1" algn="just"/>
            <a:r>
              <a:rPr lang="en-ZA" sz="1600">
                <a:effectLst/>
                <a:ea typeface="Times New Roman" panose="02020603050405020304" pitchFamily="18" charset="0"/>
                <a:cs typeface="Times New Roman" panose="02020603050405020304" pitchFamily="18" charset="0"/>
              </a:rPr>
              <a:t>Support for climate change mitigation and adaptation measures will increasingly feature in budget policy in the period ahead.</a:t>
            </a:r>
          </a:p>
          <a:p>
            <a:pPr algn="just"/>
            <a:endParaRPr lang="en-US" sz="1600">
              <a:cs typeface="Calibri"/>
            </a:endParaRPr>
          </a:p>
          <a:p>
            <a:pPr algn="just"/>
            <a:endParaRPr lang="en-US" sz="1600">
              <a:cs typeface="Calibri"/>
            </a:endParaRPr>
          </a:p>
          <a:p>
            <a:pPr marL="0" indent="0" algn="just">
              <a:buNone/>
            </a:pPr>
            <a:endParaRPr lang="en-US" sz="1600"/>
          </a:p>
          <a:p>
            <a:pPr algn="just"/>
            <a:endParaRPr lang="en-US" sz="1600"/>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142876" y="-66675"/>
            <a:ext cx="6520684" cy="1309143"/>
          </a:xfrm>
          <a:prstGeom prst="rect">
            <a:avLst/>
          </a:prstGeom>
        </p:spPr>
        <p:txBody>
          <a:bodyPr vert="horz" lIns="91440" tIns="45720" rIns="91440" bIns="45720" rtlCol="0" anchor="ctr">
            <a:noAutofit/>
          </a:bodyPr>
          <a:lstStyle>
            <a:defPPr>
              <a:defRPr lang="en-US"/>
            </a:defPPr>
            <a:lvl1pPr indent="0">
              <a:lnSpc>
                <a:spcPct val="90000"/>
              </a:lnSpc>
              <a:spcBef>
                <a:spcPts val="400"/>
              </a:spcBef>
              <a:buFont typeface="Arial" panose="020B0604020202020204" pitchFamily="34" charset="0"/>
              <a:buNone/>
              <a:defRPr sz="2800" b="1">
                <a:solidFill>
                  <a:schemeClr val="bg1"/>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Other issues</a:t>
            </a: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20</a:t>
            </a:fld>
            <a:endParaRPr lang="en-US"/>
          </a:p>
        </p:txBody>
      </p:sp>
    </p:spTree>
    <p:extLst>
      <p:ext uri="{BB962C8B-B14F-4D97-AF65-F5344CB8AC3E}">
        <p14:creationId xmlns:p14="http://schemas.microsoft.com/office/powerpoint/2010/main" val="351724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2"/>
          <a:srcRect/>
          <a:stretch/>
        </p:blipFill>
        <p:spPr>
          <a:xfrm>
            <a:off x="-6361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0" y="1208598"/>
            <a:ext cx="8891751" cy="5649402"/>
          </a:xfrm>
        </p:spPr>
        <p:txBody>
          <a:bodyPr vert="horz" lIns="91440" tIns="45720" rIns="91440" bIns="45720" rtlCol="0" anchor="t">
            <a:noAutofit/>
          </a:bodyPr>
          <a:lstStyle/>
          <a:p>
            <a:pPr marL="342900" indent="-342900" algn="just">
              <a:spcBef>
                <a:spcPts val="600"/>
              </a:spcBef>
              <a:spcAft>
                <a:spcPts val="600"/>
              </a:spcAft>
              <a:buFont typeface="Wingdings" panose="05000000000000000000" pitchFamily="2" charset="2"/>
              <a:buChar char=""/>
            </a:pPr>
            <a:r>
              <a:rPr lang="en-GB" sz="1300"/>
              <a:t>South Africa remains among the top 2 countries with the most transparent budget processes in the world. We still maintain a reputation as a global leader while strengthening our commitment to a transparent budget system. The global transparency average is 45 out of 100, while South Africa scores the second best with 86 out of 100, a score which reflects South Africa’s commitment to transparency.</a:t>
            </a:r>
          </a:p>
          <a:p>
            <a:pPr marL="342900" indent="-342900" algn="just">
              <a:spcBef>
                <a:spcPts val="600"/>
              </a:spcBef>
              <a:spcAft>
                <a:spcPts val="600"/>
              </a:spcAft>
              <a:buFont typeface="Wingdings" panose="05000000000000000000" pitchFamily="2" charset="2"/>
              <a:buChar char=""/>
            </a:pPr>
            <a:r>
              <a:rPr lang="en-GB" sz="1300">
                <a:cs typeface="Segoe UI"/>
              </a:rPr>
              <a:t>Pre-budget public participation</a:t>
            </a:r>
            <a:r>
              <a:rPr lang="en-ZA" sz="1300">
                <a:cs typeface="Segoe UI"/>
              </a:rPr>
              <a:t> : </a:t>
            </a:r>
          </a:p>
          <a:p>
            <a:pPr marL="800100" lvl="2" indent="-342900" algn="just">
              <a:spcBef>
                <a:spcPts val="600"/>
              </a:spcBef>
              <a:spcAft>
                <a:spcPts val="600"/>
              </a:spcAft>
              <a:buFont typeface="Wingdings" panose="05000000000000000000" pitchFamily="2" charset="2"/>
              <a:buChar char=""/>
            </a:pPr>
            <a:r>
              <a:rPr lang="en-GB" sz="1300">
                <a:cs typeface="Segoe UI"/>
              </a:rPr>
              <a:t>MTEF Budget guidelines are made publicly available</a:t>
            </a:r>
          </a:p>
          <a:p>
            <a:pPr marL="800100" lvl="2" indent="-342900" algn="just">
              <a:spcBef>
                <a:spcPts val="600"/>
              </a:spcBef>
              <a:spcAft>
                <a:spcPts val="600"/>
              </a:spcAft>
              <a:buFont typeface="Wingdings" panose="05000000000000000000" pitchFamily="2" charset="2"/>
              <a:buChar char=""/>
            </a:pPr>
            <a:r>
              <a:rPr lang="en-GB" sz="1300">
                <a:cs typeface="Segoe UI"/>
              </a:rPr>
              <a:t>Budget tips (dozens of tips received for 2022 MTBPS)</a:t>
            </a:r>
            <a:endParaRPr lang="en-GB"/>
          </a:p>
          <a:p>
            <a:pPr marL="800100" lvl="2" indent="-342900" algn="just">
              <a:spcBef>
                <a:spcPts val="600"/>
              </a:spcBef>
              <a:spcAft>
                <a:spcPts val="600"/>
              </a:spcAft>
              <a:buFont typeface="Wingdings" panose="05000000000000000000" pitchFamily="2" charset="2"/>
              <a:buChar char=""/>
            </a:pPr>
            <a:r>
              <a:rPr lang="en-ZA" sz="1300">
                <a:cs typeface="Segoe UI"/>
              </a:rPr>
              <a:t>Public consultations session on the 2023 MTEF issued 28 July 2022 - </a:t>
            </a:r>
            <a:r>
              <a:rPr lang="en-GB" sz="1300"/>
              <a:t>South Africa is one of five pilot countries that are participating in the Fiscal Openness Accelerator Project (FOA) that was launched in 2019 by the International Budget Partnership (IBP) and the Global Initiative for Fiscal Transparency (GIFT)</a:t>
            </a:r>
            <a:endParaRPr lang="en-ZA" sz="1300">
              <a:cs typeface="Segoe UI"/>
            </a:endParaRPr>
          </a:p>
          <a:p>
            <a:pPr marL="800100" lvl="2" indent="-342900" algn="just">
              <a:spcBef>
                <a:spcPts val="600"/>
              </a:spcBef>
              <a:spcAft>
                <a:spcPts val="600"/>
              </a:spcAft>
              <a:buFont typeface="Wingdings" panose="05000000000000000000" pitchFamily="2" charset="2"/>
              <a:buChar char=""/>
            </a:pPr>
            <a:r>
              <a:rPr lang="en-ZA" sz="1300" err="1">
                <a:cs typeface="Segoe UI"/>
              </a:rPr>
              <a:t>Nedlac</a:t>
            </a:r>
            <a:r>
              <a:rPr lang="en-ZA" sz="1300">
                <a:cs typeface="Segoe UI"/>
              </a:rPr>
              <a:t> engagements</a:t>
            </a:r>
          </a:p>
          <a:p>
            <a:pPr marL="342900" lvl="1" indent="-342900" algn="just">
              <a:spcBef>
                <a:spcPts val="600"/>
              </a:spcBef>
              <a:spcAft>
                <a:spcPts val="600"/>
              </a:spcAft>
              <a:buFont typeface="Wingdings" panose="05000000000000000000" pitchFamily="2" charset="2"/>
              <a:buChar char=""/>
            </a:pPr>
            <a:r>
              <a:rPr lang="en-GB" sz="1300">
                <a:cs typeface="Segoe UI"/>
              </a:rPr>
              <a:t>Post-budget</a:t>
            </a:r>
            <a:r>
              <a:rPr lang="en-ZA" sz="1300">
                <a:cs typeface="Segoe UI"/>
              </a:rPr>
              <a:t> </a:t>
            </a:r>
            <a:r>
              <a:rPr lang="en-GB" sz="1300">
                <a:cs typeface="Segoe UI"/>
              </a:rPr>
              <a:t> public participation:</a:t>
            </a:r>
            <a:endParaRPr lang="en-ZA" sz="1300">
              <a:cs typeface="Segoe UI"/>
            </a:endParaRPr>
          </a:p>
          <a:p>
            <a:pPr lvl="1" algn="just">
              <a:spcBef>
                <a:spcPts val="0"/>
              </a:spcBef>
              <a:spcAft>
                <a:spcPts val="600"/>
              </a:spcAft>
              <a:buFont typeface="Arial"/>
              <a:buChar char="•"/>
            </a:pPr>
            <a:r>
              <a:rPr lang="en-GB" sz="1300">
                <a:ea typeface="+mn-lt"/>
                <a:cs typeface="+mn-lt"/>
              </a:rPr>
              <a:t>People’s Guide to the Budget – presented in 7 languages and circulated in communities</a:t>
            </a:r>
            <a:endParaRPr lang="en-ZA" sz="1300">
              <a:ea typeface="+mn-lt"/>
              <a:cs typeface="+mn-lt"/>
            </a:endParaRPr>
          </a:p>
          <a:p>
            <a:pPr lvl="1" algn="just">
              <a:spcBef>
                <a:spcPts val="0"/>
              </a:spcBef>
              <a:spcAft>
                <a:spcPts val="600"/>
              </a:spcAft>
              <a:buFont typeface="Arial"/>
              <a:buChar char="•"/>
            </a:pPr>
            <a:r>
              <a:rPr lang="en-GB" sz="1300">
                <a:ea typeface="+mn-lt"/>
                <a:cs typeface="+mn-lt"/>
              </a:rPr>
              <a:t>Community radio stations engagements – about 21 radio stations across different provinces </a:t>
            </a:r>
            <a:endParaRPr lang="en-ZA" sz="1300">
              <a:ea typeface="+mn-lt"/>
              <a:cs typeface="+mn-lt"/>
            </a:endParaRPr>
          </a:p>
          <a:p>
            <a:pPr lvl="1" algn="just">
              <a:spcBef>
                <a:spcPts val="0"/>
              </a:spcBef>
              <a:spcAft>
                <a:spcPts val="600"/>
              </a:spcAft>
              <a:buFont typeface="Arial"/>
              <a:buChar char="•"/>
            </a:pPr>
            <a:r>
              <a:rPr lang="en-GB" sz="1300">
                <a:ea typeface="+mn-lt"/>
                <a:cs typeface="+mn-lt"/>
              </a:rPr>
              <a:t>Budget Outreach Programme </a:t>
            </a:r>
            <a:endParaRPr lang="en-ZA" sz="1300">
              <a:ea typeface="+mn-lt"/>
              <a:cs typeface="+mn-lt"/>
            </a:endParaRPr>
          </a:p>
          <a:p>
            <a:pPr marL="342900" lvl="1" indent="-342900" algn="just">
              <a:spcBef>
                <a:spcPts val="600"/>
              </a:spcBef>
              <a:spcAft>
                <a:spcPts val="600"/>
              </a:spcAft>
              <a:buFont typeface="Wingdings" panose="05000000000000000000" pitchFamily="2" charset="2"/>
              <a:buChar char=""/>
            </a:pPr>
            <a:r>
              <a:rPr lang="en-GB" sz="1300">
                <a:cs typeface="Segoe UI"/>
              </a:rPr>
              <a:t>Other public participation</a:t>
            </a:r>
            <a:endParaRPr lang="en-ZA" sz="1300">
              <a:cs typeface="Segoe UI"/>
            </a:endParaRPr>
          </a:p>
          <a:p>
            <a:pPr lvl="1" algn="just">
              <a:spcBef>
                <a:spcPts val="0"/>
              </a:spcBef>
              <a:spcAft>
                <a:spcPts val="600"/>
              </a:spcAft>
              <a:buFont typeface="Arial"/>
              <a:buChar char="•"/>
            </a:pPr>
            <a:r>
              <a:rPr lang="en-US" sz="1300">
                <a:ea typeface="+mn-lt"/>
                <a:cs typeface="+mn-lt"/>
              </a:rPr>
              <a:t>National Treasury Website – All budget information including data sets </a:t>
            </a:r>
          </a:p>
          <a:p>
            <a:pPr lvl="1" algn="just">
              <a:spcBef>
                <a:spcPts val="0"/>
              </a:spcBef>
              <a:spcAft>
                <a:spcPts val="600"/>
              </a:spcAft>
              <a:buFont typeface="Arial"/>
              <a:buChar char="•"/>
            </a:pPr>
            <a:r>
              <a:rPr lang="en-GB" sz="1300">
                <a:ea typeface="+mn-lt"/>
                <a:cs typeface="+mn-lt"/>
              </a:rPr>
              <a:t>Vulekamali -  an easily accessible online budget data portal </a:t>
            </a:r>
          </a:p>
          <a:p>
            <a:pPr lvl="1" algn="just">
              <a:spcBef>
                <a:spcPts val="0"/>
              </a:spcBef>
              <a:spcAft>
                <a:spcPts val="600"/>
              </a:spcAft>
              <a:buFont typeface="Arial"/>
              <a:buChar char="•"/>
            </a:pPr>
            <a:r>
              <a:rPr lang="en-GB" sz="1300">
                <a:ea typeface="+mn-lt"/>
                <a:cs typeface="+mn-lt"/>
              </a:rPr>
              <a:t>Fiscal Openness Accelerator - to support innovation to deepen participation by members of the public in fiscal policy. The initiative aims to improve public participation in the budget process.</a:t>
            </a:r>
            <a:endParaRPr lang="en-ZA" sz="1300">
              <a:ea typeface="+mn-lt"/>
              <a:cs typeface="+mn-lt"/>
            </a:endParaRPr>
          </a:p>
          <a:p>
            <a:pPr marL="342900" lvl="1" indent="-342900" algn="just">
              <a:spcBef>
                <a:spcPts val="600"/>
              </a:spcBef>
              <a:spcAft>
                <a:spcPts val="600"/>
              </a:spcAft>
              <a:buFont typeface="Wingdings" panose="05000000000000000000" pitchFamily="2" charset="2"/>
              <a:buChar char=""/>
            </a:pPr>
            <a:r>
              <a:rPr lang="en-GB" sz="1300">
                <a:cs typeface="Segoe UI"/>
              </a:rPr>
              <a:t>NT is continuously looking at more inclusive public participation mechanisms</a:t>
            </a:r>
            <a:endParaRPr lang="en-ZA" sz="1300">
              <a:cs typeface="Segoe UI"/>
            </a:endParaRPr>
          </a:p>
          <a:p>
            <a:pPr algn="just"/>
            <a:endParaRPr lang="en-GB" sz="1200"/>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63610" y="0"/>
            <a:ext cx="6599949" cy="1208598"/>
          </a:xfrm>
          <a:prstGeom prst="rect">
            <a:avLst/>
          </a:prstGeom>
        </p:spPr>
        <p:txBody>
          <a:bodyPr vert="horz" lIns="91440" tIns="45720" rIns="91440" bIns="45720" rtlCol="0" anchor="ctr">
            <a:noAutofit/>
          </a:bodyPr>
          <a:lstStyle>
            <a:defPPr>
              <a:defRPr lang="en-US"/>
            </a:defPPr>
            <a:lvl1pPr indent="0">
              <a:lnSpc>
                <a:spcPct val="90000"/>
              </a:lnSpc>
              <a:spcBef>
                <a:spcPts val="400"/>
              </a:spcBef>
              <a:buFont typeface="Arial" panose="020B0604020202020204" pitchFamily="34" charset="0"/>
              <a:buNone/>
              <a:defRPr sz="2800" b="1">
                <a:solidFill>
                  <a:schemeClr val="bg1"/>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t>Public participation</a:t>
            </a:r>
            <a:endParaRPr lang="en-US"/>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21</a:t>
            </a:fld>
            <a:endParaRPr lang="en-US"/>
          </a:p>
        </p:txBody>
      </p:sp>
    </p:spTree>
    <p:extLst>
      <p:ext uri="{BB962C8B-B14F-4D97-AF65-F5344CB8AC3E}">
        <p14:creationId xmlns:p14="http://schemas.microsoft.com/office/powerpoint/2010/main" val="2288392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2"/>
          <a:srcRect/>
          <a:stretch/>
        </p:blipFill>
        <p:spPr>
          <a:xfrm>
            <a:off x="-6361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0" y="1268412"/>
            <a:ext cx="8891751" cy="5502276"/>
          </a:xfrm>
        </p:spPr>
        <p:txBody>
          <a:bodyPr vert="horz" lIns="91440" tIns="45720" rIns="91440" bIns="45720" rtlCol="0" anchor="t">
            <a:normAutofit fontScale="85000" lnSpcReduction="10000"/>
          </a:bodyPr>
          <a:lstStyle/>
          <a:p>
            <a:pPr marL="171450" indent="-171450" algn="just"/>
            <a:r>
              <a:rPr lang="en-ZA" sz="1800">
                <a:ea typeface="+mn-lt"/>
                <a:cs typeface="+mn-lt"/>
              </a:rPr>
              <a:t>The MTBPS does not announce new policy proposals such as tax measures or detailed expenditure allocations. This is only done in the February budget.</a:t>
            </a:r>
          </a:p>
          <a:p>
            <a:pPr marL="171450" indent="-171450" algn="just"/>
            <a:r>
              <a:rPr lang="en-ZA" sz="1800">
                <a:ea typeface="+mn-lt"/>
                <a:cs typeface="+mn-lt"/>
              </a:rPr>
              <a:t>The fiscal strategy is not exclusively focused on debt reduction, but on strengthening public finances for sustainable growth and service delivery</a:t>
            </a:r>
          </a:p>
          <a:p>
            <a:pPr marL="171450" indent="-171450" algn="just"/>
            <a:r>
              <a:rPr lang="en-ZA" sz="1800">
                <a:ea typeface="+mn-lt"/>
                <a:cs typeface="+mn-lt"/>
              </a:rPr>
              <a:t>In order to ensure sustainable public finances to achieve long-term intergenerational equity, it is crucial to carefully balance revenue, expenditure and borrowing. Financing and debt management also plays an important role</a:t>
            </a:r>
          </a:p>
          <a:p>
            <a:pPr marL="171450" indent="-171450" algn="just">
              <a:spcAft>
                <a:spcPts val="600"/>
              </a:spcAft>
            </a:pPr>
            <a:r>
              <a:rPr lang="en-ZA" sz="1800"/>
              <a:t>Stable public finances will underpin economic growth, maintain government’s commitment to support vulnerable households and help reduce overall risks to the fiscal outlook. This approach avoids the pitfalls of risky fiscal action that has led to currency depreciation and economic instability in several countries.</a:t>
            </a:r>
            <a:endParaRPr lang="en-ZA" sz="1800">
              <a:cs typeface="Calibri"/>
            </a:endParaRPr>
          </a:p>
          <a:p>
            <a:pPr marL="171450" indent="-171450" algn="just">
              <a:spcAft>
                <a:spcPts val="600"/>
              </a:spcAft>
            </a:pPr>
            <a:r>
              <a:rPr lang="en-ZA" sz="1800">
                <a:ea typeface="+mn-lt"/>
                <a:cs typeface="+mn-lt"/>
              </a:rPr>
              <a:t>Government is allocating funds to reduce fiscal and economic risks posed by Denel, SANRAL and Transnet, and plans to take over a portion of Eskom’s debt. These actions will help secure the gains of fiscal consolidation by improving economic growth and associated revenue collection and reducing contingent liabilities.</a:t>
            </a:r>
          </a:p>
          <a:p>
            <a:pPr marL="171450" indent="-171450" algn="just">
              <a:spcAft>
                <a:spcPts val="600"/>
              </a:spcAft>
            </a:pPr>
            <a:r>
              <a:rPr lang="en-US" sz="1800">
                <a:ea typeface="+mn-lt"/>
                <a:cs typeface="+mn-lt"/>
              </a:rPr>
              <a:t>Government continues to assess trends in employment and compensation across the public sector to ensure sufficient capacity and a fair, equitable and sustainable remuneration policy. Over the MTEF, government will focus on increasing capacity in services such as education, health and police and develop a single remuneration policy to guide remuneration decisions across different spheres and entities.</a:t>
            </a:r>
          </a:p>
          <a:p>
            <a:pPr marL="171450" indent="-171450" algn="just">
              <a:spcAft>
                <a:spcPts val="600"/>
              </a:spcAft>
            </a:pPr>
            <a:r>
              <a:rPr lang="en-GB" sz="1800">
                <a:ea typeface="+mn-lt"/>
                <a:cs typeface="+mn-lt"/>
              </a:rPr>
              <a:t>Government is addressing deficiencies identified by the FATF. Over the 2023 MTEF period, functions critical to the anti-money laundering regime (</a:t>
            </a:r>
            <a:r>
              <a:rPr lang="en-GB" sz="1800" err="1">
                <a:ea typeface="+mn-lt"/>
                <a:cs typeface="+mn-lt"/>
              </a:rPr>
              <a:t>i.e</a:t>
            </a:r>
            <a:r>
              <a:rPr lang="en-GB" sz="1800">
                <a:ea typeface="+mn-lt"/>
                <a:cs typeface="+mn-lt"/>
              </a:rPr>
              <a:t> law enforcement agencies and the FIC), will receive additional resources to carry out this work.</a:t>
            </a:r>
            <a:endParaRPr lang="en-US" sz="1800">
              <a:ea typeface="+mn-lt"/>
              <a:cs typeface="+mn-lt"/>
            </a:endParaRPr>
          </a:p>
          <a:p>
            <a:pPr marL="171450" indent="-171450" algn="just">
              <a:spcAft>
                <a:spcPts val="600"/>
              </a:spcAft>
            </a:pPr>
            <a:r>
              <a:rPr lang="en-GB" sz="1800">
                <a:ea typeface="+mn-lt"/>
                <a:cs typeface="+mn-lt"/>
              </a:rPr>
              <a:t>NT is continuously looking at more inclusive public participation mechanisms</a:t>
            </a:r>
            <a:endParaRPr lang="en-ZA" sz="1800">
              <a:ea typeface="+mn-lt"/>
              <a:cs typeface="+mn-lt"/>
            </a:endParaRPr>
          </a:p>
          <a:p>
            <a:pPr marL="342900" indent="-342900" algn="just">
              <a:spcBef>
                <a:spcPts val="600"/>
              </a:spcBef>
              <a:spcAft>
                <a:spcPts val="600"/>
              </a:spcAft>
              <a:buFont typeface="Wingdings" panose="05000000000000000000" pitchFamily="2" charset="2"/>
              <a:buChar char=""/>
            </a:pPr>
            <a:endParaRPr lang="en-US" sz="1800">
              <a:cs typeface="Calibri"/>
            </a:endParaRPr>
          </a:p>
          <a:p>
            <a:pPr marL="342900" indent="-342900" algn="just">
              <a:spcBef>
                <a:spcPts val="600"/>
              </a:spcBef>
              <a:spcAft>
                <a:spcPts val="600"/>
              </a:spcAft>
              <a:buFont typeface="Wingdings" panose="05000000000000000000" pitchFamily="2" charset="2"/>
              <a:buChar char=""/>
            </a:pPr>
            <a:endParaRPr lang="en-ZA" sz="1800">
              <a:cs typeface="Segoe UI"/>
            </a:endParaRPr>
          </a:p>
          <a:p>
            <a:pPr algn="just"/>
            <a:endParaRPr lang="en-GB" sz="1700"/>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63610" y="0"/>
            <a:ext cx="6599949" cy="1219200"/>
          </a:xfrm>
          <a:prstGeom prst="rect">
            <a:avLst/>
          </a:prstGeom>
        </p:spPr>
        <p:txBody>
          <a:bodyPr vert="horz" lIns="91440" tIns="45720" rIns="91440" bIns="45720" rtlCol="0" anchor="ctr">
            <a:noAutofit/>
          </a:bodyPr>
          <a:lstStyle>
            <a:defPPr>
              <a:defRPr lang="en-US"/>
            </a:defPPr>
            <a:lvl1pPr indent="0">
              <a:lnSpc>
                <a:spcPct val="90000"/>
              </a:lnSpc>
              <a:spcBef>
                <a:spcPts val="400"/>
              </a:spcBef>
              <a:buFont typeface="Arial" panose="020B0604020202020204" pitchFamily="34" charset="0"/>
              <a:buNone/>
              <a:defRPr sz="2800" b="1">
                <a:solidFill>
                  <a:schemeClr val="bg1"/>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t>Conclusion</a:t>
            </a:r>
            <a:endParaRPr lang="en-US"/>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22</a:t>
            </a:fld>
            <a:endParaRPr lang="en-US"/>
          </a:p>
        </p:txBody>
      </p:sp>
    </p:spTree>
    <p:extLst>
      <p:ext uri="{BB962C8B-B14F-4D97-AF65-F5344CB8AC3E}">
        <p14:creationId xmlns:p14="http://schemas.microsoft.com/office/powerpoint/2010/main" val="190014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7A76-55AD-1613-EF7F-AC01EE8C7BE1}"/>
              </a:ext>
            </a:extLst>
          </p:cNvPr>
          <p:cNvSpPr>
            <a:spLocks noGrp="1"/>
          </p:cNvSpPr>
          <p:nvPr>
            <p:ph type="title"/>
          </p:nvPr>
        </p:nvSpPr>
        <p:spPr>
          <a:xfrm>
            <a:off x="0" y="-62144"/>
            <a:ext cx="9144000" cy="6920144"/>
          </a:xfrm>
        </p:spPr>
        <p:txBody>
          <a:bodyPr>
            <a:normAutofit/>
          </a:bodyPr>
          <a:lstStyle/>
          <a:p>
            <a:pPr algn="ctr"/>
            <a:r>
              <a:rPr lang="en-ZA" sz="6000" b="1">
                <a:solidFill>
                  <a:srgbClr val="FF0000"/>
                </a:solidFill>
              </a:rPr>
              <a:t>Annexure</a:t>
            </a:r>
          </a:p>
        </p:txBody>
      </p:sp>
      <p:sp>
        <p:nvSpPr>
          <p:cNvPr id="4" name="Slide Number Placeholder 3">
            <a:extLst>
              <a:ext uri="{FF2B5EF4-FFF2-40B4-BE49-F238E27FC236}">
                <a16:creationId xmlns:a16="http://schemas.microsoft.com/office/drawing/2014/main" id="{0939555D-2488-EBAF-9B34-CCDBEE6CA581}"/>
              </a:ext>
            </a:extLst>
          </p:cNvPr>
          <p:cNvSpPr>
            <a:spLocks noGrp="1"/>
          </p:cNvSpPr>
          <p:nvPr>
            <p:ph type="sldNum" sz="quarter" idx="12"/>
          </p:nvPr>
        </p:nvSpPr>
        <p:spPr/>
        <p:txBody>
          <a:bodyPr/>
          <a:lstStyle/>
          <a:p>
            <a:fld id="{6C3F2BF8-1654-8E43-BDFC-A99C192C7846}" type="slidenum">
              <a:rPr lang="en-US" smtClean="0"/>
              <a:t>23</a:t>
            </a:fld>
            <a:endParaRPr lang="en-US"/>
          </a:p>
        </p:txBody>
      </p:sp>
    </p:spTree>
    <p:extLst>
      <p:ext uri="{BB962C8B-B14F-4D97-AF65-F5344CB8AC3E}">
        <p14:creationId xmlns:p14="http://schemas.microsoft.com/office/powerpoint/2010/main" val="1109803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2"/>
          <a:srcRect/>
          <a:stretch/>
        </p:blipFill>
        <p:spPr>
          <a:xfrm>
            <a:off x="0" y="0"/>
            <a:ext cx="9144000" cy="6858000"/>
          </a:xfrm>
          <a:prstGeom prst="rect">
            <a:avLst/>
          </a:prstGeom>
        </p:spPr>
      </p:pic>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0" y="0"/>
            <a:ext cx="5637399" cy="120015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US" b="1">
                <a:solidFill>
                  <a:schemeClr val="bg1"/>
                </a:solidFill>
                <a:latin typeface="Calibri"/>
                <a:cs typeface="Calibri"/>
              </a:rPr>
              <a:t>Underspending in 2021/22 per economic classification</a:t>
            </a:r>
            <a:endParaRPr lang="en-US" b="1">
              <a:solidFill>
                <a:schemeClr val="bg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24</a:t>
            </a:fld>
            <a:endParaRPr lang="en-US"/>
          </a:p>
        </p:txBody>
      </p:sp>
      <p:pic>
        <p:nvPicPr>
          <p:cNvPr id="5" name="Content Placeholder 4">
            <a:extLst>
              <a:ext uri="{FF2B5EF4-FFF2-40B4-BE49-F238E27FC236}">
                <a16:creationId xmlns:a16="http://schemas.microsoft.com/office/drawing/2014/main" id="{873DA6D1-8C83-9441-15F7-DC7572B39C3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08238" y="1576673"/>
            <a:ext cx="4852837" cy="4779678"/>
          </a:xfrm>
          <a:prstGeom prst="rect">
            <a:avLst/>
          </a:prstGeom>
          <a:noFill/>
        </p:spPr>
      </p:pic>
    </p:spTree>
    <p:extLst>
      <p:ext uri="{BB962C8B-B14F-4D97-AF65-F5344CB8AC3E}">
        <p14:creationId xmlns:p14="http://schemas.microsoft.com/office/powerpoint/2010/main" val="3766217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2"/>
          <a:srcRect/>
          <a:stretch/>
        </p:blipFill>
        <p:spPr>
          <a:xfrm>
            <a:off x="0" y="0"/>
            <a:ext cx="9144000" cy="6858000"/>
          </a:xfrm>
          <a:prstGeom prst="rect">
            <a:avLst/>
          </a:prstGeom>
        </p:spPr>
      </p:pic>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0" y="-1"/>
            <a:ext cx="6487713" cy="120064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en-GB" b="1">
                <a:solidFill>
                  <a:schemeClr val="bg1"/>
                </a:solidFill>
                <a:latin typeface="Calibri" panose="020F0502020204030204" pitchFamily="34" charset="0"/>
                <a:cs typeface="Calibri" panose="020F0502020204030204" pitchFamily="34" charset="0"/>
              </a:rPr>
              <a:t>Debt sensitivity</a:t>
            </a:r>
            <a:endParaRPr lang="en-US" b="1">
              <a:solidFill>
                <a:schemeClr val="bg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25</a:t>
            </a:fld>
            <a:endParaRPr lang="en-US"/>
          </a:p>
        </p:txBody>
      </p:sp>
      <p:sp>
        <p:nvSpPr>
          <p:cNvPr id="8" name="Content Placeholder 7">
            <a:extLst>
              <a:ext uri="{FF2B5EF4-FFF2-40B4-BE49-F238E27FC236}">
                <a16:creationId xmlns:a16="http://schemas.microsoft.com/office/drawing/2014/main" id="{8951E5DA-0F5F-397D-A777-1B9C46F34C02}"/>
              </a:ext>
            </a:extLst>
          </p:cNvPr>
          <p:cNvSpPr>
            <a:spLocks noGrp="1"/>
          </p:cNvSpPr>
          <p:nvPr>
            <p:ph idx="1"/>
          </p:nvPr>
        </p:nvSpPr>
        <p:spPr>
          <a:xfrm>
            <a:off x="0" y="1200647"/>
            <a:ext cx="9072438" cy="5279666"/>
          </a:xfrm>
        </p:spPr>
        <p:txBody>
          <a:bodyPr>
            <a:normAutofit/>
          </a:bodyPr>
          <a:lstStyle/>
          <a:p>
            <a:pPr marL="342900" indent="-342900" algn="just">
              <a:lnSpc>
                <a:spcPct val="100000"/>
              </a:lnSpc>
              <a:tabLst>
                <a:tab pos="457200" algn="l"/>
              </a:tabLst>
            </a:pPr>
            <a:r>
              <a:rPr lang="en-ZA" sz="1400">
                <a:solidFill>
                  <a:srgbClr val="000000"/>
                </a:solidFill>
                <a:cs typeface="Times New Roman" panose="02020603050405020304" pitchFamily="18" charset="0"/>
              </a:rPr>
              <a:t>Government mitigates against the impact of higher interest rates on borrowing costs:</a:t>
            </a:r>
          </a:p>
          <a:p>
            <a:pPr marL="628650" lvl="1" indent="-266700" algn="just">
              <a:lnSpc>
                <a:spcPct val="100000"/>
              </a:lnSpc>
              <a:spcAft>
                <a:spcPts val="600"/>
              </a:spcAft>
              <a:tabLst>
                <a:tab pos="457200" algn="l"/>
              </a:tabLst>
            </a:pPr>
            <a:r>
              <a:rPr lang="en-ZA" sz="1400">
                <a:solidFill>
                  <a:srgbClr val="000000"/>
                </a:solidFill>
                <a:cs typeface="Times New Roman" panose="02020603050405020304" pitchFamily="18" charset="0"/>
              </a:rPr>
              <a:t>Due to rising interest rates, borrowing costs remain higher than pre-pandemic levels. To limit the additional cost of borrowing, 71 per cent of the total long-term fixed-rate bond issuance is concentrated in the three- to 15-year maturity area. The introduction of variable interest rate debt helped reduce the aggregate weighted cost of funding from 10.33 in April 2022 to 9.48 per cent in September 2022.</a:t>
            </a:r>
          </a:p>
          <a:p>
            <a:endParaRPr lang="en-ZA" sz="1400"/>
          </a:p>
        </p:txBody>
      </p:sp>
      <p:pic>
        <p:nvPicPr>
          <p:cNvPr id="13" name="Picture 12">
            <a:extLst>
              <a:ext uri="{FF2B5EF4-FFF2-40B4-BE49-F238E27FC236}">
                <a16:creationId xmlns:a16="http://schemas.microsoft.com/office/drawing/2014/main" id="{31CB76F0-4CE8-721E-D585-7353BD0EE061}"/>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8890" y="3259890"/>
            <a:ext cx="4069329" cy="2479128"/>
          </a:xfrm>
          <a:prstGeom prst="rect">
            <a:avLst/>
          </a:prstGeom>
          <a:noFill/>
          <a:ln>
            <a:noFill/>
          </a:ln>
        </p:spPr>
      </p:pic>
      <p:sp>
        <p:nvSpPr>
          <p:cNvPr id="3" name="Content Placeholder 7">
            <a:extLst>
              <a:ext uri="{FF2B5EF4-FFF2-40B4-BE49-F238E27FC236}">
                <a16:creationId xmlns:a16="http://schemas.microsoft.com/office/drawing/2014/main" id="{33D679F6-5533-6210-9CDE-F1232642174C}"/>
              </a:ext>
            </a:extLst>
          </p:cNvPr>
          <p:cNvSpPr txBox="1">
            <a:spLocks/>
          </p:cNvSpPr>
          <p:nvPr/>
        </p:nvSpPr>
        <p:spPr>
          <a:xfrm>
            <a:off x="-29652" y="2508472"/>
            <a:ext cx="5062413" cy="432018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tabLst>
                <a:tab pos="457200" algn="l"/>
              </a:tabLst>
            </a:pPr>
            <a:r>
              <a:rPr lang="en-ZA" sz="1400">
                <a:solidFill>
                  <a:srgbClr val="000000"/>
                </a:solidFill>
                <a:cs typeface="Times New Roman" panose="02020603050405020304" pitchFamily="18" charset="0"/>
              </a:rPr>
              <a:t>The debt portfolio is sensitive to changes in the interest-rate, exchange-rate and inflation assumptions</a:t>
            </a:r>
          </a:p>
          <a:p>
            <a:pPr marL="628650" lvl="1" indent="-266700" algn="just">
              <a:lnSpc>
                <a:spcPct val="100000"/>
              </a:lnSpc>
              <a:spcAft>
                <a:spcPts val="600"/>
              </a:spcAft>
              <a:tabLst>
                <a:tab pos="457200" algn="l"/>
              </a:tabLst>
            </a:pPr>
            <a:r>
              <a:rPr lang="en-ZA" sz="1400">
                <a:solidFill>
                  <a:srgbClr val="000000"/>
                </a:solidFill>
                <a:cs typeface="Times New Roman" panose="02020603050405020304" pitchFamily="18" charset="0"/>
              </a:rPr>
              <a:t>The debt portfolio is sensitive to the changes in interest-rate, exchange-rate and inflation assumptions. In the case of a 10 per cent increase in any category, government would continue to finance its borrowing requirement, but at greater cost.</a:t>
            </a:r>
          </a:p>
          <a:p>
            <a:pPr marL="628650" lvl="1" indent="-266700" algn="just">
              <a:lnSpc>
                <a:spcPct val="100000"/>
              </a:lnSpc>
              <a:spcAft>
                <a:spcPts val="600"/>
              </a:spcAft>
              <a:tabLst>
                <a:tab pos="457200" algn="l"/>
              </a:tabLst>
            </a:pPr>
            <a:r>
              <a:rPr lang="en-ZA" sz="1400">
                <a:solidFill>
                  <a:srgbClr val="000000"/>
                </a:solidFill>
                <a:cs typeface="Times New Roman" panose="02020603050405020304" pitchFamily="18" charset="0"/>
              </a:rPr>
              <a:t>Similarly, favourable movements in any of these categories would reduce borrowing costs. A one percentage point change in headline inflation results in a R0.3 billion increase in debt-service costs while gross loan debt increases by R8.9 billion. (See figure 9 below)</a:t>
            </a:r>
          </a:p>
          <a:p>
            <a:pPr marL="628650" lvl="1" indent="-266700" algn="just">
              <a:lnSpc>
                <a:spcPct val="100000"/>
              </a:lnSpc>
              <a:spcAft>
                <a:spcPts val="600"/>
              </a:spcAft>
              <a:tabLst>
                <a:tab pos="457200" algn="l"/>
              </a:tabLst>
            </a:pPr>
            <a:r>
              <a:rPr lang="en-ZA" sz="1400">
                <a:solidFill>
                  <a:srgbClr val="000000"/>
                </a:solidFill>
                <a:cs typeface="Times New Roman" panose="02020603050405020304" pitchFamily="18" charset="0"/>
              </a:rPr>
              <a:t>A R1 depreciation in the Rand/US Dollar exchange results in a R0.5 billion increase in debt-service costs and an increase of R30.7 billion in gross loan debt. A one percentage point change in short- and long-term interest rates result in a R5.8 billion increase in debt-service costs while gross loan debt increases by </a:t>
            </a:r>
            <a:br>
              <a:rPr lang="en-ZA" sz="1400">
                <a:solidFill>
                  <a:srgbClr val="000000"/>
                </a:solidFill>
                <a:cs typeface="Times New Roman" panose="02020603050405020304" pitchFamily="18" charset="0"/>
              </a:rPr>
            </a:br>
            <a:r>
              <a:rPr lang="en-ZA" sz="1400">
                <a:solidFill>
                  <a:srgbClr val="000000"/>
                </a:solidFill>
                <a:cs typeface="Times New Roman" panose="02020603050405020304" pitchFamily="18" charset="0"/>
              </a:rPr>
              <a:t>R15.4 billion.</a:t>
            </a:r>
          </a:p>
          <a:p>
            <a:endParaRPr lang="en-ZA" sz="1400"/>
          </a:p>
        </p:txBody>
      </p:sp>
    </p:spTree>
    <p:extLst>
      <p:ext uri="{BB962C8B-B14F-4D97-AF65-F5344CB8AC3E}">
        <p14:creationId xmlns:p14="http://schemas.microsoft.com/office/powerpoint/2010/main" val="3783088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2"/>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5287617" y="1385494"/>
            <a:ext cx="3604134" cy="4941733"/>
          </a:xfrm>
        </p:spPr>
        <p:txBody>
          <a:bodyPr>
            <a:normAutofit/>
          </a:bodyPr>
          <a:lstStyle/>
          <a:p>
            <a:pPr algn="just"/>
            <a:r>
              <a:rPr lang="en-GB" sz="1800"/>
              <a:t>Gross loan debt is now expected to stabilise at 71.4 per cent of GDP in 2022/23. </a:t>
            </a:r>
          </a:p>
          <a:p>
            <a:pPr algn="just"/>
            <a:r>
              <a:rPr lang="en-GB" sz="1800"/>
              <a:t>This is mainly driven by higher nominal GDP projections, resulting from higher inflation, and an improved primary balance given better-than-expected revenue estimates.</a:t>
            </a:r>
          </a:p>
          <a:p>
            <a:pPr algn="just"/>
            <a:r>
              <a:rPr lang="en-GB" sz="1800"/>
              <a:t>These factors outweigh the adverse impact of higher interest rates and a weaker exchange rate.</a:t>
            </a:r>
          </a:p>
          <a:p>
            <a:pPr algn="just"/>
            <a:r>
              <a:rPr lang="en-GB" sz="1800"/>
              <a:t>Net loan debt – which is gross loan debt less cash balances – will stabilise at 69 per cent of GDP in 2024/25.</a:t>
            </a:r>
            <a:endParaRPr lang="en-US" sz="1800"/>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114300" y="-1"/>
            <a:ext cx="6549259" cy="122532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en-GB" b="1">
                <a:solidFill>
                  <a:schemeClr val="bg1"/>
                </a:solidFill>
                <a:latin typeface="Calibri" panose="020F0502020204030204" pitchFamily="34" charset="0"/>
                <a:cs typeface="Calibri" panose="020F0502020204030204" pitchFamily="34" charset="0"/>
              </a:rPr>
              <a:t>Debt outlook</a:t>
            </a:r>
            <a:endParaRPr lang="en-US" b="1">
              <a:solidFill>
                <a:schemeClr val="bg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26</a:t>
            </a:fld>
            <a:endParaRPr lang="en-US"/>
          </a:p>
        </p:txBody>
      </p:sp>
      <p:pic>
        <p:nvPicPr>
          <p:cNvPr id="5" name="Picture 4">
            <a:extLst>
              <a:ext uri="{FF2B5EF4-FFF2-40B4-BE49-F238E27FC236}">
                <a16:creationId xmlns:a16="http://schemas.microsoft.com/office/drawing/2014/main" id="{342B3F8B-10F1-FB57-2862-A2DD5F560940}"/>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4" y="1803267"/>
            <a:ext cx="5189230" cy="3948997"/>
          </a:xfrm>
          <a:prstGeom prst="rect">
            <a:avLst/>
          </a:prstGeom>
          <a:noFill/>
          <a:ln>
            <a:solidFill>
              <a:schemeClr val="tx1"/>
            </a:solidFill>
          </a:ln>
        </p:spPr>
      </p:pic>
      <p:sp>
        <p:nvSpPr>
          <p:cNvPr id="6" name="Content Placeholder 2">
            <a:extLst>
              <a:ext uri="{FF2B5EF4-FFF2-40B4-BE49-F238E27FC236}">
                <a16:creationId xmlns:a16="http://schemas.microsoft.com/office/drawing/2014/main" id="{EBEEF9AE-C181-4054-A242-EF5463DE7F4F}"/>
              </a:ext>
            </a:extLst>
          </p:cNvPr>
          <p:cNvSpPr txBox="1">
            <a:spLocks/>
          </p:cNvSpPr>
          <p:nvPr/>
        </p:nvSpPr>
        <p:spPr>
          <a:xfrm>
            <a:off x="49194" y="1476570"/>
            <a:ext cx="5189230" cy="326697"/>
          </a:xfrm>
          <a:prstGeom prst="rect">
            <a:avLst/>
          </a:prstGeom>
          <a:solidFill>
            <a:schemeClr val="tx1">
              <a:lumMod val="65000"/>
              <a:lumOff val="3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a:solidFill>
                  <a:schemeClr val="bg1"/>
                </a:solidFill>
              </a:rPr>
              <a:t>Gross and net loan debt</a:t>
            </a:r>
            <a:endParaRPr lang="en-US" sz="1800">
              <a:solidFill>
                <a:schemeClr val="bg1"/>
              </a:solidFill>
            </a:endParaRPr>
          </a:p>
        </p:txBody>
      </p:sp>
    </p:spTree>
    <p:extLst>
      <p:ext uri="{BB962C8B-B14F-4D97-AF65-F5344CB8AC3E}">
        <p14:creationId xmlns:p14="http://schemas.microsoft.com/office/powerpoint/2010/main" val="3891870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2"/>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95" y="4861473"/>
            <a:ext cx="9144095" cy="1954100"/>
          </a:xfrm>
        </p:spPr>
        <p:txBody>
          <a:bodyPr>
            <a:noAutofit/>
          </a:bodyPr>
          <a:lstStyle/>
          <a:p>
            <a:pPr algn="just"/>
            <a:r>
              <a:rPr lang="en-GB" sz="1400"/>
              <a:t>Consolidated government spending is projected to increase from R2.21 trillion in 2022/23 to R2.48 trillion in 2025/26, growing at an annual rate of 4 per cent. </a:t>
            </a:r>
          </a:p>
          <a:p>
            <a:pPr algn="just"/>
            <a:r>
              <a:rPr lang="en-GB" sz="1400"/>
              <a:t>Learning and culture, which is allocated R1.43 trillion over the period, accounts for the largest share of the total consolidated government MTEF expenditure. </a:t>
            </a:r>
          </a:p>
          <a:p>
            <a:pPr algn="just"/>
            <a:r>
              <a:rPr lang="en-GB" sz="1400"/>
              <a:t>Spending in the economic development function grows at the fastest rate, averaging 8 per cent per year, followed closely by debt-service costs (7.3 per cent).</a:t>
            </a:r>
          </a:p>
          <a:p>
            <a:pPr algn="just"/>
            <a:r>
              <a:rPr lang="en-ZA" sz="1400">
                <a:latin typeface="Calibri" panose="020F0502020204030204" pitchFamily="34" charset="0"/>
                <a:ea typeface="Times New Roman" panose="02020603050405020304" pitchFamily="18" charset="0"/>
                <a:cs typeface="Times New Roman" panose="02020603050405020304" pitchFamily="18" charset="0"/>
              </a:rPr>
              <a:t>S</a:t>
            </a:r>
            <a:r>
              <a:rPr lang="en-ZA" sz="1400">
                <a:effectLst/>
                <a:latin typeface="Calibri" panose="020F0502020204030204" pitchFamily="34" charset="0"/>
                <a:ea typeface="Times New Roman" panose="02020603050405020304" pitchFamily="18" charset="0"/>
                <a:cs typeface="Times New Roman" panose="02020603050405020304" pitchFamily="18" charset="0"/>
              </a:rPr>
              <a:t>pending in the social development function will contract by an average of 2.4 per cent as the </a:t>
            </a:r>
            <a:r>
              <a:rPr lang="en-ZA" sz="1400" i="1">
                <a:effectLst/>
                <a:latin typeface="Calibri" panose="020F0502020204030204" pitchFamily="34" charset="0"/>
                <a:ea typeface="Times New Roman" panose="02020603050405020304" pitchFamily="18" charset="0"/>
                <a:cs typeface="Times New Roman" panose="02020603050405020304" pitchFamily="18" charset="0"/>
              </a:rPr>
              <a:t>COVID-19 social relief of distress grant</a:t>
            </a:r>
            <a:r>
              <a:rPr lang="en-ZA" sz="1400">
                <a:effectLst/>
                <a:latin typeface="Calibri" panose="020F0502020204030204" pitchFamily="34" charset="0"/>
                <a:ea typeface="Times New Roman" panose="02020603050405020304" pitchFamily="18" charset="0"/>
                <a:cs typeface="Times New Roman" panose="02020603050405020304" pitchFamily="18" charset="0"/>
              </a:rPr>
              <a:t> will end on 31 March 2024.</a:t>
            </a:r>
            <a:endParaRPr lang="en-US" sz="1400"/>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122292" y="0"/>
            <a:ext cx="6541268" cy="118083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en-GB" sz="2000" b="1">
                <a:solidFill>
                  <a:schemeClr val="bg1"/>
                </a:solidFill>
                <a:latin typeface="Calibri" panose="020F0502020204030204" pitchFamily="34" charset="0"/>
                <a:cs typeface="Calibri" panose="020F0502020204030204" pitchFamily="34" charset="0"/>
              </a:rPr>
              <a:t>EXPENDITURE PRIORITIES</a:t>
            </a:r>
            <a:endParaRPr lang="en-US" sz="2000" b="1">
              <a:solidFill>
                <a:schemeClr val="bg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27</a:t>
            </a:fld>
            <a:endParaRPr lang="en-US"/>
          </a:p>
        </p:txBody>
      </p:sp>
      <p:graphicFrame>
        <p:nvGraphicFramePr>
          <p:cNvPr id="11" name="Table 11">
            <a:extLst>
              <a:ext uri="{FF2B5EF4-FFF2-40B4-BE49-F238E27FC236}">
                <a16:creationId xmlns:a16="http://schemas.microsoft.com/office/drawing/2014/main" id="{02306CAB-5D0A-7DAE-2701-0AC9C53DE27D}"/>
              </a:ext>
            </a:extLst>
          </p:cNvPr>
          <p:cNvGraphicFramePr>
            <a:graphicFrameLocks noGrp="1"/>
          </p:cNvGraphicFramePr>
          <p:nvPr>
            <p:extLst>
              <p:ext uri="{D42A27DB-BD31-4B8C-83A1-F6EECF244321}">
                <p14:modId xmlns:p14="http://schemas.microsoft.com/office/powerpoint/2010/main" val="1341287222"/>
              </p:ext>
            </p:extLst>
          </p:nvPr>
        </p:nvGraphicFramePr>
        <p:xfrm>
          <a:off x="122291" y="1274935"/>
          <a:ext cx="8899418" cy="3536843"/>
        </p:xfrm>
        <a:graphic>
          <a:graphicData uri="http://schemas.openxmlformats.org/drawingml/2006/table">
            <a:tbl>
              <a:tblPr firstRow="1" bandRow="1">
                <a:tableStyleId>{5C22544A-7EE6-4342-B048-85BDC9FD1C3A}</a:tableStyleId>
              </a:tblPr>
              <a:tblGrid>
                <a:gridCol w="4320500">
                  <a:extLst>
                    <a:ext uri="{9D8B030D-6E8A-4147-A177-3AD203B41FA5}">
                      <a16:colId xmlns:a16="http://schemas.microsoft.com/office/drawing/2014/main" val="3815674143"/>
                    </a:ext>
                  </a:extLst>
                </a:gridCol>
                <a:gridCol w="4578918">
                  <a:extLst>
                    <a:ext uri="{9D8B030D-6E8A-4147-A177-3AD203B41FA5}">
                      <a16:colId xmlns:a16="http://schemas.microsoft.com/office/drawing/2014/main" val="316995526"/>
                    </a:ext>
                  </a:extLst>
                </a:gridCol>
              </a:tblGrid>
              <a:tr h="558171">
                <a:tc>
                  <a:txBody>
                    <a:bodyPr/>
                    <a:lstStyle/>
                    <a:p>
                      <a:r>
                        <a:rPr lang="en-GB" sz="1600">
                          <a:solidFill>
                            <a:schemeClr val="tx1"/>
                          </a:solidFill>
                        </a:rPr>
                        <a:t>Consolidated government expenditure, </a:t>
                      </a:r>
                    </a:p>
                    <a:p>
                      <a:r>
                        <a:rPr lang="en-GB" sz="1600">
                          <a:solidFill>
                            <a:schemeClr val="tx1"/>
                          </a:solidFill>
                        </a:rPr>
                        <a:t>2023/24 - 2025/26</a:t>
                      </a:r>
                      <a:endParaRPr lang="en-ZA" sz="1600">
                        <a:solidFill>
                          <a:schemeClr val="tx1"/>
                        </a:solidFill>
                      </a:endParaRP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1" kern="1200">
                          <a:solidFill>
                            <a:schemeClr val="tx1"/>
                          </a:solidFill>
                          <a:latin typeface="+mn-lt"/>
                          <a:ea typeface="+mn-ea"/>
                          <a:cs typeface="+mn-cs"/>
                        </a:rPr>
                        <a:t>Consolidated government</a:t>
                      </a:r>
                      <a:r>
                        <a:rPr lang="en-GB" sz="1600" b="1" kern="1200">
                          <a:latin typeface="+mn-lt"/>
                          <a:ea typeface="+mn-ea"/>
                          <a:cs typeface="+mn-cs"/>
                        </a:rPr>
                        <a:t> </a:t>
                      </a:r>
                      <a:r>
                        <a:rPr lang="en-GB" sz="1600" b="1" kern="1200">
                          <a:solidFill>
                            <a:schemeClr val="tx1"/>
                          </a:solidFill>
                          <a:latin typeface="+mn-lt"/>
                          <a:ea typeface="+mn-ea"/>
                          <a:cs typeface="+mn-cs"/>
                        </a:rPr>
                        <a:t>expenditure average annual growth, 2023/24 – 2025/26</a:t>
                      </a:r>
                      <a:endParaRPr lang="en-ZA" sz="1600" b="1"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9065067"/>
                  </a:ext>
                </a:extLst>
              </a:tr>
              <a:tr h="2957723">
                <a:tc>
                  <a:txBody>
                    <a:bodyPr/>
                    <a:lstStyle/>
                    <a:p>
                      <a:endParaRPr lang="en-ZA"/>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ZA"/>
                    </a:p>
                    <a:p>
                      <a:endParaRPr lang="en-ZA"/>
                    </a:p>
                    <a:p>
                      <a:endParaRPr lang="en-ZA"/>
                    </a:p>
                    <a:p>
                      <a:endParaRPr lang="en-ZA"/>
                    </a:p>
                    <a:p>
                      <a:endParaRPr lang="en-ZA"/>
                    </a:p>
                    <a:p>
                      <a:endParaRPr lang="en-ZA"/>
                    </a:p>
                    <a:p>
                      <a:endParaRPr lang="en-ZA"/>
                    </a:p>
                    <a:p>
                      <a:endParaRPr lang="en-ZA"/>
                    </a:p>
                    <a:p>
                      <a:endParaRPr lang="en-ZA"/>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3863522"/>
                  </a:ext>
                </a:extLst>
              </a:tr>
            </a:tbl>
          </a:graphicData>
        </a:graphic>
      </p:graphicFrame>
      <p:pic>
        <p:nvPicPr>
          <p:cNvPr id="8" name="Picture 7">
            <a:extLst>
              <a:ext uri="{FF2B5EF4-FFF2-40B4-BE49-F238E27FC236}">
                <a16:creationId xmlns:a16="http://schemas.microsoft.com/office/drawing/2014/main" id="{13B89AF8-0B43-E300-72FA-4F4256FF26F6}"/>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22291" y="1881988"/>
            <a:ext cx="4269149" cy="2908840"/>
          </a:xfrm>
          <a:prstGeom prst="rect">
            <a:avLst/>
          </a:prstGeom>
          <a:noFill/>
          <a:ln>
            <a:noFill/>
          </a:ln>
        </p:spPr>
      </p:pic>
      <p:pic>
        <p:nvPicPr>
          <p:cNvPr id="14" name="Picture 13">
            <a:extLst>
              <a:ext uri="{FF2B5EF4-FFF2-40B4-BE49-F238E27FC236}">
                <a16:creationId xmlns:a16="http://schemas.microsoft.com/office/drawing/2014/main" id="{E48508C8-61EF-CB16-7693-2C37CDE1E03D}"/>
              </a:ext>
            </a:extLst>
          </p:cNvPr>
          <p:cNvPicPr>
            <a:picLocks noChangeAspect="1"/>
          </p:cNvPicPr>
          <p:nvPr/>
        </p:nvPicPr>
        <p:blipFill>
          <a:blip r:embed="rId4"/>
          <a:stretch>
            <a:fillRect/>
          </a:stretch>
        </p:blipFill>
        <p:spPr>
          <a:xfrm>
            <a:off x="4474560" y="1828862"/>
            <a:ext cx="4537021" cy="2961966"/>
          </a:xfrm>
          <a:prstGeom prst="rect">
            <a:avLst/>
          </a:prstGeom>
        </p:spPr>
      </p:pic>
    </p:spTree>
    <p:extLst>
      <p:ext uri="{BB962C8B-B14F-4D97-AF65-F5344CB8AC3E}">
        <p14:creationId xmlns:p14="http://schemas.microsoft.com/office/powerpoint/2010/main" val="3313509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2"/>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79514" y="4855892"/>
            <a:ext cx="9064486" cy="1683021"/>
          </a:xfrm>
        </p:spPr>
        <p:txBody>
          <a:bodyPr vert="horz" lIns="91440" tIns="45720" rIns="91440" bIns="45720" rtlCol="0" anchor="t">
            <a:normAutofit/>
          </a:bodyPr>
          <a:lstStyle/>
          <a:p>
            <a:pPr algn="just"/>
            <a:r>
              <a:rPr lang="en-GB" sz="1700"/>
              <a:t>The social wage refers to the combined public spending on health, education, housing, social protection, transport, employment and local amenities.</a:t>
            </a:r>
          </a:p>
          <a:p>
            <a:pPr algn="just"/>
            <a:r>
              <a:rPr lang="en-GB" sz="1700"/>
              <a:t>The social wage, totalling R3.56 trillion over the next three years, will continue to take up the biggest share of the budget in support of poor households. The largest allocations are directed to the education, health and social development sectors. </a:t>
            </a:r>
            <a:endParaRPr lang="en-GB" sz="1700">
              <a:cs typeface="Calibri"/>
            </a:endParaRPr>
          </a:p>
          <a:p>
            <a:pPr algn="just"/>
            <a:endParaRPr lang="en-GB" sz="1700">
              <a:cs typeface="Calibri"/>
            </a:endParaRPr>
          </a:p>
          <a:p>
            <a:pPr algn="just"/>
            <a:endParaRPr lang="en-US" sz="1800"/>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336330" y="530772"/>
            <a:ext cx="6327229" cy="323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en-GB" sz="2000" b="1">
                <a:solidFill>
                  <a:schemeClr val="bg1"/>
                </a:solidFill>
                <a:latin typeface="Calibri" panose="020F0502020204030204" pitchFamily="34" charset="0"/>
                <a:cs typeface="Calibri" panose="020F0502020204030204" pitchFamily="34" charset="0"/>
              </a:rPr>
              <a:t>SOCIAL WAGE SPENDING</a:t>
            </a:r>
            <a:endParaRPr lang="en-US" sz="2000" b="1">
              <a:solidFill>
                <a:schemeClr val="bg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28</a:t>
            </a:fld>
            <a:endParaRPr lang="en-US"/>
          </a:p>
        </p:txBody>
      </p:sp>
      <p:pic>
        <p:nvPicPr>
          <p:cNvPr id="5" name="Picture 4">
            <a:extLst>
              <a:ext uri="{FF2B5EF4-FFF2-40B4-BE49-F238E27FC236}">
                <a16:creationId xmlns:a16="http://schemas.microsoft.com/office/drawing/2014/main" id="{4229ACEF-F35E-06C6-436E-C6AC72D923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5429" y="1329738"/>
            <a:ext cx="5667375" cy="3389630"/>
          </a:xfrm>
          <a:prstGeom prst="rect">
            <a:avLst/>
          </a:prstGeom>
          <a:noFill/>
          <a:ln>
            <a:noFill/>
          </a:ln>
        </p:spPr>
      </p:pic>
    </p:spTree>
    <p:extLst>
      <p:ext uri="{BB962C8B-B14F-4D97-AF65-F5344CB8AC3E}">
        <p14:creationId xmlns:p14="http://schemas.microsoft.com/office/powerpoint/2010/main" val="2421212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3"/>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110836" y="1385494"/>
            <a:ext cx="8933773" cy="5335982"/>
          </a:xfrm>
        </p:spPr>
        <p:txBody>
          <a:bodyPr vert="horz" lIns="91440" tIns="45720" rIns="91440" bIns="45720" rtlCol="0" anchor="t">
            <a:normAutofit/>
          </a:bodyPr>
          <a:lstStyle/>
          <a:p>
            <a:pPr marL="342900" indent="-342900" algn="just">
              <a:lnSpc>
                <a:spcPct val="100000"/>
              </a:lnSpc>
              <a:spcBef>
                <a:spcPts val="600"/>
              </a:spcBef>
              <a:buAutoNum type="arabicPeriod"/>
            </a:pPr>
            <a:r>
              <a:rPr lang="en-ZA" sz="2000"/>
              <a:t>Clarifying government’s fiscal position and strategy</a:t>
            </a:r>
          </a:p>
          <a:p>
            <a:pPr marL="342900" indent="-342900" algn="just">
              <a:lnSpc>
                <a:spcPct val="100000"/>
              </a:lnSpc>
              <a:spcBef>
                <a:spcPts val="600"/>
              </a:spcBef>
              <a:buFont typeface="Arial" panose="020B0604020202020204" pitchFamily="34" charset="0"/>
              <a:buAutoNum type="arabicPeriod"/>
            </a:pPr>
            <a:r>
              <a:rPr lang="en-GB" sz="2000"/>
              <a:t>Government’s proposed fiscal policy stance</a:t>
            </a:r>
            <a:endParaRPr lang="en-GB" sz="2000">
              <a:cs typeface="Calibri"/>
            </a:endParaRPr>
          </a:p>
          <a:p>
            <a:pPr marL="342900" indent="-342900" algn="just">
              <a:lnSpc>
                <a:spcPct val="100000"/>
              </a:lnSpc>
              <a:spcBef>
                <a:spcPts val="600"/>
              </a:spcBef>
              <a:buAutoNum type="arabicPeriod"/>
            </a:pPr>
            <a:r>
              <a:rPr lang="en-ZA" sz="2000"/>
              <a:t>South Africa’s structural growth problem</a:t>
            </a:r>
            <a:endParaRPr lang="en-ZA" sz="2000">
              <a:highlight>
                <a:srgbClr val="FFFF00"/>
              </a:highlight>
            </a:endParaRPr>
          </a:p>
          <a:p>
            <a:pPr marL="342900" indent="-342900" algn="just">
              <a:lnSpc>
                <a:spcPct val="100000"/>
              </a:lnSpc>
              <a:spcBef>
                <a:spcPts val="600"/>
              </a:spcBef>
              <a:buFont typeface="Arial" panose="020B0604020202020204" pitchFamily="34" charset="0"/>
              <a:buAutoNum type="arabicPeriod"/>
            </a:pPr>
            <a:r>
              <a:rPr lang="en-GB" sz="2000"/>
              <a:t>Revenue and tax proposals</a:t>
            </a:r>
            <a:endParaRPr lang="en-GB" sz="2000">
              <a:cs typeface="Calibri"/>
            </a:endParaRPr>
          </a:p>
          <a:p>
            <a:pPr marL="342900" indent="-342900" algn="just">
              <a:lnSpc>
                <a:spcPct val="100000"/>
              </a:lnSpc>
              <a:spcBef>
                <a:spcPts val="600"/>
              </a:spcBef>
              <a:buAutoNum type="arabicPeriod"/>
            </a:pPr>
            <a:r>
              <a:rPr lang="en-ZA" sz="2000"/>
              <a:t>Expenditure</a:t>
            </a:r>
            <a:endParaRPr lang="en-ZA" sz="2000">
              <a:cs typeface="Calibri"/>
            </a:endParaRPr>
          </a:p>
          <a:p>
            <a:pPr marL="342900" indent="-342900" algn="just">
              <a:lnSpc>
                <a:spcPct val="100000"/>
              </a:lnSpc>
              <a:spcBef>
                <a:spcPts val="600"/>
              </a:spcBef>
              <a:buAutoNum type="arabicPeriod"/>
            </a:pPr>
            <a:r>
              <a:rPr lang="en-ZA" sz="2000"/>
              <a:t>Financing and debt management strategy</a:t>
            </a:r>
            <a:endParaRPr lang="en-ZA" sz="2000">
              <a:cs typeface="Calibri"/>
            </a:endParaRPr>
          </a:p>
          <a:p>
            <a:pPr marL="342900" indent="-342900" algn="just">
              <a:lnSpc>
                <a:spcPct val="100000"/>
              </a:lnSpc>
              <a:spcBef>
                <a:spcPts val="600"/>
              </a:spcBef>
              <a:buAutoNum type="arabicPeriod"/>
            </a:pPr>
            <a:r>
              <a:rPr lang="en-ZA" sz="2000"/>
              <a:t>State-owned companies (SOCs)</a:t>
            </a:r>
            <a:endParaRPr lang="en-ZA" sz="2000">
              <a:cs typeface="Calibri"/>
            </a:endParaRPr>
          </a:p>
          <a:p>
            <a:pPr marL="342900" indent="-342900" algn="just">
              <a:lnSpc>
                <a:spcPct val="100000"/>
              </a:lnSpc>
              <a:spcBef>
                <a:spcPts val="600"/>
              </a:spcBef>
              <a:buAutoNum type="arabicPeriod"/>
            </a:pPr>
            <a:r>
              <a:rPr lang="en-GB" sz="2000"/>
              <a:t>Other matters raised</a:t>
            </a:r>
          </a:p>
          <a:p>
            <a:pPr marL="342900" indent="-342900" algn="just">
              <a:lnSpc>
                <a:spcPct val="100000"/>
              </a:lnSpc>
              <a:spcBef>
                <a:spcPts val="600"/>
              </a:spcBef>
              <a:buAutoNum type="arabicPeriod"/>
            </a:pPr>
            <a:r>
              <a:rPr lang="en-GB" sz="2000">
                <a:cs typeface="Calibri"/>
              </a:rPr>
              <a:t>Public participation strategy</a:t>
            </a:r>
          </a:p>
          <a:p>
            <a:pPr marL="0" indent="0" algn="just">
              <a:buNone/>
            </a:pPr>
            <a:endParaRPr lang="en-GB" sz="1800">
              <a:cs typeface="Calibri"/>
            </a:endParaRPr>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336330" y="369455"/>
            <a:ext cx="5334797" cy="562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en-US" sz="3200" b="1">
                <a:solidFill>
                  <a:schemeClr val="bg1"/>
                </a:solidFill>
                <a:latin typeface="Calibri" panose="020F0502020204030204" pitchFamily="34" charset="0"/>
                <a:cs typeface="Calibri" panose="020F0502020204030204" pitchFamily="34" charset="0"/>
              </a:rPr>
              <a:t>Main responses</a:t>
            </a: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2</a:t>
            </a:fld>
            <a:endParaRPr lang="en-US"/>
          </a:p>
        </p:txBody>
      </p:sp>
    </p:spTree>
    <p:extLst>
      <p:ext uri="{BB962C8B-B14F-4D97-AF65-F5344CB8AC3E}">
        <p14:creationId xmlns:p14="http://schemas.microsoft.com/office/powerpoint/2010/main" val="2903032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2"/>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5146227" y="1296043"/>
            <a:ext cx="3901561" cy="4834332"/>
          </a:xfrm>
        </p:spPr>
        <p:txBody>
          <a:bodyPr>
            <a:normAutofit fontScale="92500" lnSpcReduction="10000"/>
          </a:bodyPr>
          <a:lstStyle/>
          <a:p>
            <a:pPr algn="just"/>
            <a:r>
              <a:rPr lang="en-GB" sz="1800"/>
              <a:t>Government will increase infrastructure budgets over the MTEF period to support economic growth and development. </a:t>
            </a:r>
          </a:p>
          <a:p>
            <a:pPr algn="just"/>
            <a:r>
              <a:rPr lang="en-GB" sz="1800"/>
              <a:t>Spending on building and other fixed structures is projected to increase from R66.7 billion in 2022/23 to            R112.5 billion by 2025/26, at an annual average of 19 per cent over the medium term.</a:t>
            </a:r>
          </a:p>
          <a:p>
            <a:pPr algn="just"/>
            <a:r>
              <a:rPr lang="en-GB" sz="1800"/>
              <a:t>The projects recommended through the Budget Facility for Infrastructure at the national and provincial level amount to R4.8 billion in 2023/24, R5.8 billion in 2024/25 and R6.4 billion in 2025/26. </a:t>
            </a:r>
          </a:p>
          <a:p>
            <a:pPr algn="just"/>
            <a:r>
              <a:rPr lang="en-GB" sz="1800"/>
              <a:t>Public entities plan to invest         R145.8 billion in infrastructure over the MTEF period, including R85.3 billion in the transport sector and R33.3 billion in the water sector. </a:t>
            </a:r>
          </a:p>
          <a:p>
            <a:pPr algn="just"/>
            <a:endParaRPr lang="en-US" sz="1700"/>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336330" y="530772"/>
            <a:ext cx="6327229" cy="323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en-GB" sz="2000" b="1">
                <a:solidFill>
                  <a:schemeClr val="bg1"/>
                </a:solidFill>
                <a:latin typeface="Calibri" panose="020F0502020204030204" pitchFamily="34" charset="0"/>
                <a:cs typeface="Calibri" panose="020F0502020204030204" pitchFamily="34" charset="0"/>
              </a:rPr>
              <a:t>INFRASTRUCTURE SPENDING TO SUPPORT </a:t>
            </a:r>
          </a:p>
          <a:p>
            <a:pPr marL="0" indent="0">
              <a:spcBef>
                <a:spcPts val="400"/>
              </a:spcBef>
              <a:buFont typeface="Arial" panose="020B0604020202020204" pitchFamily="34" charset="0"/>
              <a:buNone/>
            </a:pPr>
            <a:r>
              <a:rPr lang="en-GB" sz="2000" b="1">
                <a:solidFill>
                  <a:schemeClr val="bg1"/>
                </a:solidFill>
                <a:latin typeface="Calibri" panose="020F0502020204030204" pitchFamily="34" charset="0"/>
                <a:cs typeface="Calibri" panose="020F0502020204030204" pitchFamily="34" charset="0"/>
              </a:rPr>
              <a:t>ECONOMIC GROWTH</a:t>
            </a:r>
            <a:endParaRPr lang="en-US" sz="2000" b="1">
              <a:solidFill>
                <a:schemeClr val="bg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29</a:t>
            </a:fld>
            <a:endParaRPr lang="en-US"/>
          </a:p>
        </p:txBody>
      </p:sp>
      <p:pic>
        <p:nvPicPr>
          <p:cNvPr id="5" name="Picture 4">
            <a:extLst>
              <a:ext uri="{FF2B5EF4-FFF2-40B4-BE49-F238E27FC236}">
                <a16:creationId xmlns:a16="http://schemas.microsoft.com/office/drawing/2014/main" id="{03466123-637D-2FB3-116F-D52180A75A0C}"/>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78" y="1743846"/>
            <a:ext cx="5091249" cy="4244245"/>
          </a:xfrm>
          <a:prstGeom prst="rect">
            <a:avLst/>
          </a:prstGeom>
          <a:noFill/>
          <a:ln>
            <a:noFill/>
          </a:ln>
        </p:spPr>
      </p:pic>
      <p:sp>
        <p:nvSpPr>
          <p:cNvPr id="9" name="Content Placeholder 2">
            <a:extLst>
              <a:ext uri="{FF2B5EF4-FFF2-40B4-BE49-F238E27FC236}">
                <a16:creationId xmlns:a16="http://schemas.microsoft.com/office/drawing/2014/main" id="{CE18C9F6-0BF2-3B0F-4FA7-32756469F2E3}"/>
              </a:ext>
            </a:extLst>
          </p:cNvPr>
          <p:cNvSpPr txBox="1">
            <a:spLocks/>
          </p:cNvSpPr>
          <p:nvPr/>
        </p:nvSpPr>
        <p:spPr>
          <a:xfrm>
            <a:off x="54978" y="1419896"/>
            <a:ext cx="5091250" cy="323950"/>
          </a:xfrm>
          <a:prstGeom prst="rect">
            <a:avLst/>
          </a:prstGeom>
          <a:solidFill>
            <a:schemeClr val="tx1">
              <a:lumMod val="65000"/>
              <a:lumOff val="3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a:solidFill>
                  <a:schemeClr val="bg1"/>
                </a:solidFill>
              </a:rPr>
              <a:t>Consolidated expenditure on buildings and fixed structures</a:t>
            </a:r>
          </a:p>
          <a:p>
            <a:pPr marL="0" indent="0">
              <a:buNone/>
            </a:pPr>
            <a:endParaRPr lang="en-US" sz="1800">
              <a:solidFill>
                <a:schemeClr val="bg1"/>
              </a:solidFill>
            </a:endParaRPr>
          </a:p>
        </p:txBody>
      </p:sp>
      <p:sp>
        <p:nvSpPr>
          <p:cNvPr id="11" name="Content Placeholder 2">
            <a:extLst>
              <a:ext uri="{FF2B5EF4-FFF2-40B4-BE49-F238E27FC236}">
                <a16:creationId xmlns:a16="http://schemas.microsoft.com/office/drawing/2014/main" id="{7BDB9431-5318-565D-9D8F-6E4BD535DA79}"/>
              </a:ext>
            </a:extLst>
          </p:cNvPr>
          <p:cNvSpPr txBox="1">
            <a:spLocks/>
          </p:cNvSpPr>
          <p:nvPr/>
        </p:nvSpPr>
        <p:spPr>
          <a:xfrm>
            <a:off x="-29817" y="6081713"/>
            <a:ext cx="9144000" cy="824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ZA" sz="1700">
                <a:effectLst/>
                <a:latin typeface="Calibri" panose="020F0502020204030204" pitchFamily="34" charset="0"/>
                <a:ea typeface="Times New Roman" panose="02020603050405020304" pitchFamily="18" charset="0"/>
                <a:cs typeface="Times New Roman" panose="02020603050405020304" pitchFamily="18" charset="0"/>
              </a:rPr>
              <a:t>The Development Bank of Southern Africa, Infrastructure South Africa and the Government Technical Advisory Centre are scaling up efforts to build a viable project pipeline. These efforts are being strengthened by providing resources for project preparation. </a:t>
            </a:r>
            <a:endParaRPr lang="en-US" sz="1700"/>
          </a:p>
        </p:txBody>
      </p:sp>
    </p:spTree>
    <p:extLst>
      <p:ext uri="{BB962C8B-B14F-4D97-AF65-F5344CB8AC3E}">
        <p14:creationId xmlns:p14="http://schemas.microsoft.com/office/powerpoint/2010/main" val="326995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2"/>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0" y="1460938"/>
            <a:ext cx="9144000" cy="4866290"/>
          </a:xfrm>
        </p:spPr>
        <p:txBody>
          <a:bodyPr vert="horz" lIns="91440" tIns="45720" rIns="91440" bIns="45720" rtlCol="0" anchor="t">
            <a:normAutofit/>
          </a:bodyPr>
          <a:lstStyle/>
          <a:p>
            <a:pPr algn="just"/>
            <a:r>
              <a:rPr lang="en-US" sz="1700"/>
              <a:t>Some</a:t>
            </a:r>
            <a:r>
              <a:rPr lang="en-US" sz="1700">
                <a:ea typeface="+mn-lt"/>
                <a:cs typeface="+mn-lt"/>
              </a:rPr>
              <a:t> previously anticipated fiscal risks have started to </a:t>
            </a:r>
            <a:r>
              <a:rPr lang="en-US" sz="1700" err="1">
                <a:ea typeface="+mn-lt"/>
                <a:cs typeface="+mn-lt"/>
              </a:rPr>
              <a:t>materialise</a:t>
            </a:r>
            <a:r>
              <a:rPr lang="en-US" sz="1700">
                <a:ea typeface="+mn-lt"/>
                <a:cs typeface="+mn-lt"/>
              </a:rPr>
              <a:t> and are worse than anticipated at the time of the 2022 Budget Review, although the fiscal position is expected to improve over the medium term. </a:t>
            </a:r>
            <a:endParaRPr lang="en-US" sz="1700"/>
          </a:p>
          <a:p>
            <a:pPr algn="just"/>
            <a:r>
              <a:rPr lang="en-US" sz="1700">
                <a:ea typeface="+mn-lt"/>
                <a:cs typeface="+mn-lt"/>
              </a:rPr>
              <a:t>Major short- to medium-term risks to the outlook include: </a:t>
            </a:r>
          </a:p>
          <a:p>
            <a:pPr lvl="1" algn="just">
              <a:buFont typeface="Wingdings" panose="05000000000000000000" pitchFamily="2" charset="2"/>
              <a:buChar char="§"/>
            </a:pPr>
            <a:r>
              <a:rPr lang="en-US" sz="1700">
                <a:ea typeface="+mn-lt"/>
                <a:cs typeface="+mn-lt"/>
              </a:rPr>
              <a:t>A slowdown in global economic growth, which would negatively affect domestic growth and revenue collection, worsening the fiscal position.</a:t>
            </a:r>
            <a:endParaRPr lang="en-US" sz="1700">
              <a:cs typeface="Calibri"/>
            </a:endParaRPr>
          </a:p>
          <a:p>
            <a:pPr lvl="1" algn="just">
              <a:buFont typeface="Wingdings" panose="05000000000000000000" pitchFamily="2" charset="2"/>
              <a:buChar char="§"/>
            </a:pPr>
            <a:r>
              <a:rPr lang="en-US" sz="1700">
                <a:ea typeface="+mn-lt"/>
                <a:cs typeface="+mn-lt"/>
              </a:rPr>
              <a:t>Continuous electricity supply constraints, which would decelerate economic growth. </a:t>
            </a:r>
            <a:endParaRPr lang="en-US" sz="1700">
              <a:cs typeface="Calibri"/>
            </a:endParaRPr>
          </a:p>
          <a:p>
            <a:pPr lvl="1" algn="just">
              <a:buFont typeface="Wingdings" panose="05000000000000000000" pitchFamily="2" charset="2"/>
              <a:buChar char="§"/>
            </a:pPr>
            <a:r>
              <a:rPr lang="en-US" sz="1700">
                <a:ea typeface="+mn-lt"/>
                <a:cs typeface="+mn-lt"/>
              </a:rPr>
              <a:t>Higher-than-budgeted public-service wage costs would strain fiscal resources. Additional fiscal measures or reductions in headcounts would be required to contain overall compensation spending.</a:t>
            </a:r>
            <a:endParaRPr lang="en-US" sz="1700">
              <a:cs typeface="Calibri"/>
            </a:endParaRPr>
          </a:p>
          <a:p>
            <a:pPr lvl="1" algn="just">
              <a:buFont typeface="Wingdings" panose="05000000000000000000" pitchFamily="2" charset="2"/>
              <a:buChar char="§"/>
            </a:pPr>
            <a:r>
              <a:rPr lang="en-US" sz="1700">
                <a:ea typeface="+mn-lt"/>
                <a:cs typeface="+mn-lt"/>
              </a:rPr>
              <a:t>The </a:t>
            </a:r>
            <a:r>
              <a:rPr lang="en-US" sz="1700" err="1">
                <a:ea typeface="+mn-lt"/>
                <a:cs typeface="+mn-lt"/>
              </a:rPr>
              <a:t>materialisation</a:t>
            </a:r>
            <a:r>
              <a:rPr lang="en-US" sz="1700">
                <a:ea typeface="+mn-lt"/>
                <a:cs typeface="+mn-lt"/>
              </a:rPr>
              <a:t> of contingent liabilities and the weak financial position of several state‐owned companies that rely on government support to operate might require additional fiscal resources.  </a:t>
            </a:r>
            <a:endParaRPr lang="en-US" sz="1700">
              <a:cs typeface="Calibri"/>
            </a:endParaRPr>
          </a:p>
          <a:p>
            <a:pPr lvl="1" algn="just">
              <a:buFont typeface="Wingdings" panose="05000000000000000000" pitchFamily="2" charset="2"/>
              <a:buChar char="§"/>
            </a:pPr>
            <a:r>
              <a:rPr lang="en-US" sz="1700">
                <a:ea typeface="+mn-lt"/>
                <a:cs typeface="+mn-lt"/>
              </a:rPr>
              <a:t>New, unfunded spending pressures could result in a faster accumulation of debt and negatively affect the public finances. Any large permanent increases in spending must be matched by permanent increases in revenue or reductions in spending elsewhere, including suspending or terminating programmes.</a:t>
            </a:r>
            <a:endParaRPr lang="en-US" sz="1700">
              <a:cs typeface="Calibri"/>
            </a:endParaRPr>
          </a:p>
          <a:p>
            <a:pPr algn="just"/>
            <a:endParaRPr lang="en-US" sz="1700">
              <a:cs typeface="Calibri"/>
            </a:endParaRPr>
          </a:p>
          <a:p>
            <a:pPr algn="just"/>
            <a:endParaRPr lang="en-US" sz="1700">
              <a:cs typeface="Calibri"/>
            </a:endParaRPr>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336330" y="530772"/>
            <a:ext cx="6327229" cy="323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en-GB" sz="2000" b="1">
                <a:solidFill>
                  <a:schemeClr val="bg1"/>
                </a:solidFill>
                <a:latin typeface="Calibri" panose="020F0502020204030204" pitchFamily="34" charset="0"/>
                <a:cs typeface="Calibri" panose="020F0502020204030204" pitchFamily="34" charset="0"/>
              </a:rPr>
              <a:t> RISKS TO THE FISCAL OUTLOOK</a:t>
            </a:r>
            <a:endParaRPr lang="en-US" sz="2000" b="1">
              <a:solidFill>
                <a:schemeClr val="bg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30</a:t>
            </a:fld>
            <a:endParaRPr lang="en-US"/>
          </a:p>
        </p:txBody>
      </p:sp>
    </p:spTree>
    <p:extLst>
      <p:ext uri="{BB962C8B-B14F-4D97-AF65-F5344CB8AC3E}">
        <p14:creationId xmlns:p14="http://schemas.microsoft.com/office/powerpoint/2010/main" val="102163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2"/>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0" y="1246909"/>
            <a:ext cx="9144000" cy="5611091"/>
          </a:xfrm>
        </p:spPr>
        <p:txBody>
          <a:bodyPr vert="horz" lIns="91440" tIns="45720" rIns="91440" bIns="45720" rtlCol="0" anchor="t">
            <a:noAutofit/>
          </a:bodyPr>
          <a:lstStyle/>
          <a:p>
            <a:pPr marL="171450" indent="-171450"/>
            <a:r>
              <a:rPr lang="en-ZA" sz="1400">
                <a:ea typeface="+mn-lt"/>
                <a:cs typeface="+mn-lt"/>
              </a:rPr>
              <a:t>The MTBPS does not announce new policy proposals such as tax measures or detailed expenditure allocations. This is only done in the February budget.</a:t>
            </a:r>
            <a:endParaRPr lang="en-ZA" sz="1400"/>
          </a:p>
          <a:p>
            <a:pPr marL="171450" indent="-171450"/>
            <a:r>
              <a:rPr lang="en-ZA" sz="1400">
                <a:ea typeface="+mn-lt"/>
                <a:cs typeface="+mn-lt"/>
              </a:rPr>
              <a:t>The fiscal strategy is not exclusively focused on debt reduction, but on strengthening public finances for sustainable growth and service delivery</a:t>
            </a:r>
          </a:p>
          <a:p>
            <a:pPr marL="171450" indent="-171450"/>
            <a:r>
              <a:rPr lang="en-ZA" sz="1400">
                <a:ea typeface="+mn-lt"/>
                <a:cs typeface="+mn-lt"/>
              </a:rPr>
              <a:t>In order to ensure sustainable public finances to achieve long-term intergenerational equity, it is crucial to carefully balance revenue, expenditure and borrowing. Financing and debt management also plays an important role</a:t>
            </a:r>
            <a:endParaRPr lang="en-ZA" sz="1400"/>
          </a:p>
          <a:p>
            <a:pPr marL="171450" indent="-171450"/>
            <a:r>
              <a:rPr lang="en-ZA" sz="1400"/>
              <a:t>Government plans to implement its strategy as presented in the 2022 MTBPS in the following way:</a:t>
            </a:r>
            <a:endParaRPr lang="en-ZA">
              <a:cs typeface="Calibri"/>
            </a:endParaRPr>
          </a:p>
          <a:p>
            <a:pPr marL="360045" lvl="1" indent="-142875"/>
            <a:r>
              <a:rPr lang="en-GB" sz="1400"/>
              <a:t>On average over the 2022 MTEF, government will use 49 per cent of windfall revenue to improve the primary balance and 51 per cent to increase non-interest expenditure.</a:t>
            </a:r>
            <a:endParaRPr lang="en-GB" sz="1400">
              <a:cs typeface="Calibri"/>
            </a:endParaRPr>
          </a:p>
          <a:p>
            <a:pPr marL="360045" lvl="1" indent="-142875"/>
            <a:r>
              <a:rPr lang="en-GB" sz="1400"/>
              <a:t>Government will not rely on transitory revenue gains to fund permanent spending increases but will instead use these funds to reduce some of the risks and contingent liabilities. </a:t>
            </a:r>
            <a:endParaRPr lang="en-GB" sz="1400">
              <a:solidFill>
                <a:srgbClr val="FF0000"/>
              </a:solidFill>
              <a:cs typeface="Calibri"/>
            </a:endParaRPr>
          </a:p>
          <a:p>
            <a:pPr marL="360045" lvl="1" indent="-142875"/>
            <a:r>
              <a:rPr lang="en-GB" sz="1400"/>
              <a:t>As the gross debt burden declines, government will repair the broader public-sector balance sheet by reducing risks posed by public entities</a:t>
            </a:r>
            <a:r>
              <a:rPr lang="en-GB" sz="1400" b="0" i="0" u="none" strike="noStrike" baseline="0"/>
              <a:t>.</a:t>
            </a:r>
            <a:endParaRPr lang="en-GB" sz="1400" b="0" i="0" u="none" strike="noStrike" baseline="0">
              <a:cs typeface="Calibri"/>
            </a:endParaRPr>
          </a:p>
          <a:p>
            <a:pPr marL="171450" indent="-171450"/>
            <a:r>
              <a:rPr lang="en-ZA" sz="1400"/>
              <a:t>The 2022 MTBPS is not austere </a:t>
            </a:r>
            <a:endParaRPr lang="en-ZA" sz="1400">
              <a:solidFill>
                <a:srgbClr val="FF0000"/>
              </a:solidFill>
            </a:endParaRPr>
          </a:p>
          <a:p>
            <a:pPr marL="360045" lvl="1" indent="-142875"/>
            <a:r>
              <a:rPr lang="en-ZA" sz="1400"/>
              <a:t>No further budget reductions were announced in the 2022 MTBPS. Instead, additional spending in critical spending areas are made using a portion of revenue improvements.</a:t>
            </a:r>
            <a:endParaRPr lang="en-ZA" sz="1400">
              <a:cs typeface="Calibri"/>
            </a:endParaRPr>
          </a:p>
          <a:p>
            <a:pPr marL="360045" lvl="1" indent="-142875"/>
            <a:r>
              <a:rPr lang="en-GB" sz="1400"/>
              <a:t>Despite projections to reach a primary surplus by 2023/24, debt is high. </a:t>
            </a:r>
            <a:r>
              <a:rPr lang="en-ZA" sz="1400"/>
              <a:t>Each year, a budget deficit adds to debt, increasing debt-service costs, limiting our capacity to spend more – this cannot continue indefinitely. </a:t>
            </a:r>
            <a:endParaRPr lang="en-ZA" sz="1400">
              <a:cs typeface="Calibri"/>
            </a:endParaRPr>
          </a:p>
          <a:p>
            <a:pPr marL="360045" lvl="1" indent="-142875"/>
            <a:r>
              <a:rPr lang="en-US" sz="1400"/>
              <a:t>Over the MTEF, an allocation of R3.56 trillion, or 59.2 per cent of total non‐interest spending is dedicated to the social wage. This aims to alleviate poverty, reduce unemployment and accelerate growth. </a:t>
            </a:r>
            <a:endParaRPr lang="en-US" sz="1400">
              <a:cs typeface="Calibri"/>
            </a:endParaRPr>
          </a:p>
          <a:p>
            <a:pPr marL="360045" lvl="1" indent="-142875"/>
            <a:r>
              <a:rPr lang="en-US" sz="1400"/>
              <a:t>Despite measures aimed at controlling expenditure growth, the funding for the social wage has been protected to ensure that necessary goods and services are provided to those who are in need. </a:t>
            </a:r>
            <a:endParaRPr lang="en-US" sz="1400">
              <a:cs typeface="Calibri"/>
            </a:endParaRPr>
          </a:p>
          <a:p>
            <a:pPr marL="171450" indent="-171450"/>
            <a:endParaRPr lang="en-ZA" sz="1400">
              <a:cs typeface="Calibri" panose="020F0502020204030204"/>
            </a:endParaRPr>
          </a:p>
          <a:p>
            <a:pPr marL="171450" indent="-171450"/>
            <a:endParaRPr lang="en-ZA" sz="1400">
              <a:cs typeface="Calibri" panose="020F0502020204030204"/>
            </a:endParaRPr>
          </a:p>
          <a:p>
            <a:pPr marL="0" indent="0" algn="just">
              <a:buNone/>
            </a:pPr>
            <a:endParaRPr lang="en-US" sz="1400"/>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0" y="474130"/>
            <a:ext cx="6327229" cy="487978"/>
          </a:xfrm>
          <a:prstGeom prst="rect">
            <a:avLst/>
          </a:prstGeom>
        </p:spPr>
        <p:txBody>
          <a:bodyPr vert="horz" lIns="91440" tIns="45720" rIns="91440" bIns="45720" rtlCol="0" anchor="t">
            <a:noAutofit/>
          </a:bodyPr>
          <a:lstStyle>
            <a:defPPr>
              <a:defRPr lang="en-US"/>
            </a:defPPr>
            <a:lvl1pPr indent="0">
              <a:lnSpc>
                <a:spcPct val="90000"/>
              </a:lnSpc>
              <a:spcBef>
                <a:spcPts val="400"/>
              </a:spcBef>
              <a:buFont typeface="Arial" panose="020B0604020202020204" pitchFamily="34" charset="0"/>
              <a:buNone/>
              <a:defRPr sz="2800" b="1">
                <a:solidFill>
                  <a:schemeClr val="bg1"/>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atin typeface="Calibri"/>
                <a:cs typeface="Calibri"/>
              </a:rPr>
              <a:t>Clarifying government's fiscal position</a:t>
            </a: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3</a:t>
            </a:fld>
            <a:endParaRPr lang="en-US"/>
          </a:p>
        </p:txBody>
      </p:sp>
    </p:spTree>
    <p:extLst>
      <p:ext uri="{BB962C8B-B14F-4D97-AF65-F5344CB8AC3E}">
        <p14:creationId xmlns:p14="http://schemas.microsoft.com/office/powerpoint/2010/main" val="28476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2"/>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0" y="1272209"/>
            <a:ext cx="9144000" cy="5744815"/>
          </a:xfrm>
        </p:spPr>
        <p:txBody>
          <a:bodyPr vert="horz" lIns="91440" tIns="45720" rIns="91440" bIns="45720" rtlCol="0" anchor="t">
            <a:noAutofit/>
          </a:bodyPr>
          <a:lstStyle/>
          <a:p>
            <a:pPr marL="171450" indent="-171450" algn="just">
              <a:spcAft>
                <a:spcPts val="800"/>
              </a:spcAft>
              <a:tabLst>
                <a:tab pos="180340" algn="l"/>
                <a:tab pos="540385" algn="l"/>
              </a:tabLst>
            </a:pPr>
            <a:r>
              <a:rPr lang="en-ZA" sz="1400"/>
              <a:t>The fiscal strategy in the 2022 MTBPS reduces fiscal risks in the short term, narrows the budget deficit and stabilises debt, while proposing measures to enhance economic growth and restore funding for infrastructure and service delivery programmes. </a:t>
            </a:r>
          </a:p>
          <a:p>
            <a:pPr marL="171450" indent="-171450">
              <a:spcAft>
                <a:spcPts val="800"/>
              </a:spcAft>
              <a:tabLst>
                <a:tab pos="180340" algn="l"/>
                <a:tab pos="540385" algn="l"/>
              </a:tabLst>
            </a:pPr>
            <a:r>
              <a:rPr lang="en-ZA" sz="1400"/>
              <a:t>Why are we pursuing this strategy?</a:t>
            </a:r>
            <a:endParaRPr lang="en-ZA" sz="1400">
              <a:cs typeface="Calibri"/>
            </a:endParaRPr>
          </a:p>
          <a:p>
            <a:pPr marL="410845" lvl="1" indent="-285750" algn="just">
              <a:spcAft>
                <a:spcPts val="800"/>
              </a:spcAft>
              <a:buFont typeface="Courier New" panose="02070309020205020404" pitchFamily="49" charset="0"/>
              <a:buChar char="o"/>
              <a:tabLst>
                <a:tab pos="180340" algn="l"/>
                <a:tab pos="540385" algn="l"/>
              </a:tabLst>
            </a:pPr>
            <a:r>
              <a:rPr lang="en-GB" sz="1400">
                <a:cs typeface="Calibri"/>
              </a:rPr>
              <a:t>Since 2007/08, South Africa’s public debt has risen sevenfold, from R577 billion to over R4 trillion in 2021/22. As a result, payments on the interest for this debt now exceed spending on essential services like health and security. </a:t>
            </a:r>
          </a:p>
          <a:p>
            <a:pPr marL="410845" lvl="1" indent="-285750" algn="just">
              <a:spcAft>
                <a:spcPts val="800"/>
              </a:spcAft>
              <a:buFont typeface="Courier New" panose="02070309020205020404" pitchFamily="49" charset="0"/>
              <a:buChar char="o"/>
              <a:tabLst>
                <a:tab pos="180340" algn="l"/>
                <a:tab pos="540385" algn="l"/>
              </a:tabLst>
            </a:pPr>
            <a:r>
              <a:rPr lang="en-ZA" sz="1400"/>
              <a:t>A narrowing budget deficit reduces the need to issue new debt and allows government to better manage the spike in debt redemptions, reduce growth in debt-service costs and gradually restore growth in the baselines of key service delivery and infrastructure programmes. </a:t>
            </a:r>
          </a:p>
          <a:p>
            <a:pPr marL="410845" lvl="1" indent="-285750" algn="just">
              <a:spcAft>
                <a:spcPts val="800"/>
              </a:spcAft>
              <a:buFont typeface="Courier New" panose="02070309020205020404" pitchFamily="49" charset="0"/>
              <a:buChar char="o"/>
              <a:tabLst>
                <a:tab pos="180340" algn="l"/>
                <a:tab pos="540385" algn="l"/>
              </a:tabLst>
            </a:pPr>
            <a:r>
              <a:rPr lang="en-GB" sz="1400">
                <a:cs typeface="Calibri"/>
              </a:rPr>
              <a:t>The country’s stock of debt remains high, and prudent public financial management remains essential to reduce the proportion of revenue dedicated to servicing debt over time.</a:t>
            </a:r>
            <a:endParaRPr lang="en-ZA" sz="1400">
              <a:cs typeface="Calibri"/>
            </a:endParaRPr>
          </a:p>
          <a:p>
            <a:pPr marL="410845" lvl="1" indent="-285750" algn="just">
              <a:spcAft>
                <a:spcPts val="800"/>
              </a:spcAft>
              <a:buFont typeface="Courier New" panose="02070309020205020404" pitchFamily="49" charset="0"/>
              <a:buChar char="o"/>
              <a:tabLst>
                <a:tab pos="180340" algn="l"/>
                <a:tab pos="540385" algn="l"/>
              </a:tabLst>
            </a:pPr>
            <a:r>
              <a:rPr lang="en-ZA" sz="1400"/>
              <a:t>Stable public finances will underpin economic growth, maintain government’s commitment to support vulnerable households and help reduce overall risks to the fiscal outlook. This approach avoids the pitfalls of risky fiscal action that has led to currency depreciation and economic instability in several countries.</a:t>
            </a:r>
            <a:endParaRPr lang="en-ZA" sz="1400">
              <a:cs typeface="Calibri"/>
            </a:endParaRPr>
          </a:p>
          <a:p>
            <a:pPr marL="410845" lvl="1" indent="-285750" algn="just">
              <a:spcAft>
                <a:spcPts val="800"/>
              </a:spcAft>
              <a:buFont typeface="Courier New" panose="02070309020205020404" pitchFamily="49" charset="0"/>
              <a:buChar char="o"/>
              <a:tabLst>
                <a:tab pos="180340" algn="l"/>
                <a:tab pos="540385" algn="l"/>
              </a:tabLst>
            </a:pPr>
            <a:r>
              <a:rPr lang="en-ZA" sz="1400"/>
              <a:t>South Africa’s economy is highly dependent on international capital flows and the rand is sensitive to changes in market conditions. High and persistent government debt and deficits can raise lending rates across the economy, make it difficult to attract investors, and raise the cost of machinery and fuel imports. </a:t>
            </a:r>
          </a:p>
          <a:p>
            <a:pPr marL="410845" lvl="1" indent="-285750" algn="just">
              <a:spcAft>
                <a:spcPts val="800"/>
              </a:spcAft>
              <a:buFont typeface="Courier New" panose="02070309020205020404" pitchFamily="49" charset="0"/>
              <a:buChar char="o"/>
              <a:tabLst>
                <a:tab pos="180340" algn="l"/>
                <a:tab pos="540385" algn="l"/>
              </a:tabLst>
            </a:pPr>
            <a:r>
              <a:rPr lang="en-ZA" sz="1400"/>
              <a:t>The fiscal strategy also supports sustainable provision of essential services to low-income households. As the primary balance improves, the real baselines of critical public services can be strengthened.</a:t>
            </a:r>
            <a:endParaRPr lang="en-ZA"/>
          </a:p>
          <a:p>
            <a:pPr marL="410845" lvl="1" indent="-285750" algn="just">
              <a:spcAft>
                <a:spcPts val="800"/>
              </a:spcAft>
              <a:buFont typeface="Courier New" panose="02070309020205020404" pitchFamily="49" charset="0"/>
              <a:buChar char="o"/>
              <a:tabLst>
                <a:tab pos="180340" algn="l"/>
                <a:tab pos="540385" algn="l"/>
              </a:tabLst>
            </a:pPr>
            <a:r>
              <a:rPr lang="en-ZA" sz="1400"/>
              <a:t>Sustainable macro-fiscal economic policy, attracts investment. Fiscal policy contributes indirectly to stimulate the economy.</a:t>
            </a:r>
            <a:endParaRPr lang="en-ZA" sz="1400">
              <a:cs typeface="Calibri"/>
            </a:endParaRPr>
          </a:p>
          <a:p>
            <a:pPr marL="0" indent="0" algn="just">
              <a:buNone/>
            </a:pPr>
            <a:endParaRPr lang="en-US" sz="1700"/>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58034" y="474130"/>
            <a:ext cx="6327229" cy="487978"/>
          </a:xfrm>
          <a:prstGeom prst="rect">
            <a:avLst/>
          </a:prstGeom>
        </p:spPr>
        <p:txBody>
          <a:bodyPr vert="horz" lIns="91440" tIns="45720" rIns="91440" bIns="45720" rtlCol="0">
            <a:noAutofit/>
          </a:bodyPr>
          <a:lstStyle>
            <a:defPPr>
              <a:defRPr lang="en-US"/>
            </a:defPPr>
            <a:lvl1pPr indent="0">
              <a:lnSpc>
                <a:spcPct val="90000"/>
              </a:lnSpc>
              <a:spcBef>
                <a:spcPts val="400"/>
              </a:spcBef>
              <a:buFont typeface="Arial" panose="020B0604020202020204" pitchFamily="34" charset="0"/>
              <a:buNone/>
              <a:defRPr sz="2800" b="1">
                <a:solidFill>
                  <a:schemeClr val="bg1"/>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3200"/>
              <a:t>Fiscal policy stance and strategy</a:t>
            </a: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4</a:t>
            </a:fld>
            <a:endParaRPr lang="en-US"/>
          </a:p>
        </p:txBody>
      </p:sp>
    </p:spTree>
    <p:extLst>
      <p:ext uri="{BB962C8B-B14F-4D97-AF65-F5344CB8AC3E}">
        <p14:creationId xmlns:p14="http://schemas.microsoft.com/office/powerpoint/2010/main" val="2257093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3"/>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6710541" y="1652888"/>
            <a:ext cx="2395330" cy="4804516"/>
          </a:xfrm>
        </p:spPr>
        <p:txBody>
          <a:bodyPr vert="horz" lIns="91440" tIns="45720" rIns="91440" bIns="45720" rtlCol="0" anchor="t">
            <a:normAutofit/>
          </a:bodyPr>
          <a:lstStyle/>
          <a:p>
            <a:r>
              <a:rPr lang="en-GB" sz="1700">
                <a:cs typeface="Calibri"/>
              </a:rPr>
              <a:t>In the current year, government will use 65 per cent of the projected additional revenue to improve its primary balance, followed by 45 per cent in 2023/24 and 37 per cent in 2024/25.</a:t>
            </a:r>
          </a:p>
          <a:p>
            <a:r>
              <a:rPr lang="en-GB" sz="1700">
                <a:cs typeface="Calibri"/>
              </a:rPr>
              <a:t>On average over the 2022 MTEF, government will use 49 per cent to improve the primary balance and 51 per cent to increase non-interest expenditure.</a:t>
            </a:r>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0" y="45969"/>
            <a:ext cx="6619874" cy="120015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en-US" sz="2600" b="1">
                <a:solidFill>
                  <a:schemeClr val="bg1"/>
                </a:solidFill>
                <a:latin typeface="Calibri" panose="020F0502020204030204" pitchFamily="34" charset="0"/>
                <a:cs typeface="Calibri" panose="020F0502020204030204" pitchFamily="34" charset="0"/>
              </a:rPr>
              <a:t>Proposed use of revenue improvement</a:t>
            </a: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5</a:t>
            </a:fld>
            <a:endParaRPr lang="en-US"/>
          </a:p>
        </p:txBody>
      </p:sp>
      <p:sp>
        <p:nvSpPr>
          <p:cNvPr id="6" name="TextBox 5">
            <a:extLst>
              <a:ext uri="{FF2B5EF4-FFF2-40B4-BE49-F238E27FC236}">
                <a16:creationId xmlns:a16="http://schemas.microsoft.com/office/drawing/2014/main" id="{B14E82CA-1AFB-1AB9-F675-C38BD8E52A8A}"/>
              </a:ext>
            </a:extLst>
          </p:cNvPr>
          <p:cNvSpPr txBox="1"/>
          <p:nvPr/>
        </p:nvSpPr>
        <p:spPr>
          <a:xfrm>
            <a:off x="87824" y="1483611"/>
            <a:ext cx="6573022" cy="338554"/>
          </a:xfrm>
          <a:prstGeom prst="rect">
            <a:avLst/>
          </a:prstGeom>
          <a:solidFill>
            <a:schemeClr val="tx1">
              <a:lumMod val="65000"/>
              <a:lumOff val="35000"/>
            </a:schemeClr>
          </a:solidFill>
        </p:spPr>
        <p:txBody>
          <a:bodyPr wrap="square" rtlCol="0">
            <a:spAutoFit/>
          </a:bodyPr>
          <a:lstStyle/>
          <a:p>
            <a:r>
              <a:rPr lang="en-ZA" sz="1600" b="1">
                <a:solidFill>
                  <a:schemeClr val="bg1"/>
                </a:solidFill>
              </a:rPr>
              <a:t>Split of revenue improvement since 2022 Budget</a:t>
            </a:r>
          </a:p>
        </p:txBody>
      </p:sp>
      <p:pic>
        <p:nvPicPr>
          <p:cNvPr id="8" name="Picture 7">
            <a:extLst>
              <a:ext uri="{FF2B5EF4-FFF2-40B4-BE49-F238E27FC236}">
                <a16:creationId xmlns:a16="http://schemas.microsoft.com/office/drawing/2014/main" id="{AC6D9D14-708F-E8AD-78E8-7CAAA4FAC580}"/>
              </a:ext>
            </a:extLst>
          </p:cNvPr>
          <p:cNvPicPr>
            <a:picLocks noChangeAspect="1"/>
          </p:cNvPicPr>
          <p:nvPr/>
        </p:nvPicPr>
        <p:blipFill>
          <a:blip r:embed="rId4"/>
          <a:stretch>
            <a:fillRect/>
          </a:stretch>
        </p:blipFill>
        <p:spPr>
          <a:xfrm>
            <a:off x="99390" y="1822165"/>
            <a:ext cx="6573022" cy="4513401"/>
          </a:xfrm>
          <a:prstGeom prst="rect">
            <a:avLst/>
          </a:prstGeom>
        </p:spPr>
      </p:pic>
    </p:spTree>
    <p:extLst>
      <p:ext uri="{BB962C8B-B14F-4D97-AF65-F5344CB8AC3E}">
        <p14:creationId xmlns:p14="http://schemas.microsoft.com/office/powerpoint/2010/main" val="2812072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3"/>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377686" y="1385494"/>
            <a:ext cx="8666924" cy="4804516"/>
          </a:xfrm>
        </p:spPr>
        <p:txBody>
          <a:bodyPr vert="horz" lIns="91440" tIns="45720" rIns="91440" bIns="45720" rtlCol="0" anchor="t">
            <a:normAutofit/>
          </a:bodyPr>
          <a:lstStyle/>
          <a:p>
            <a:pPr marL="0" indent="0">
              <a:buNone/>
            </a:pPr>
            <a:r>
              <a:rPr lang="en-GB" sz="1700" dirty="0">
                <a:cs typeface="Calibri"/>
              </a:rPr>
              <a:t>National Treasury disagrees with the view that “this is an austerity budget” as:</a:t>
            </a:r>
          </a:p>
          <a:p>
            <a:pPr marL="0" indent="0">
              <a:buNone/>
            </a:pPr>
            <a:endParaRPr lang="en-GB" sz="1700" dirty="0">
              <a:cs typeface="Calibri"/>
            </a:endParaRPr>
          </a:p>
          <a:p>
            <a:r>
              <a:rPr lang="en-GB" sz="1700" dirty="0">
                <a:cs typeface="Calibri"/>
              </a:rPr>
              <a:t>More resources are added to health, education, local government free basic services, infrastructure, and safety and security.</a:t>
            </a:r>
          </a:p>
          <a:p>
            <a:endParaRPr lang="en-GB" sz="1700" dirty="0">
              <a:cs typeface="Calibri"/>
            </a:endParaRPr>
          </a:p>
          <a:p>
            <a:r>
              <a:rPr lang="en-GB" sz="1700" dirty="0">
                <a:cs typeface="Calibri"/>
              </a:rPr>
              <a:t>No new spending reductions are proposed in 2022 MTBPS</a:t>
            </a:r>
          </a:p>
          <a:p>
            <a:endParaRPr lang="en-GB" sz="1700" dirty="0">
              <a:cs typeface="Calibri"/>
            </a:endParaRPr>
          </a:p>
          <a:p>
            <a:r>
              <a:rPr lang="en-GB" sz="1700" dirty="0">
                <a:cs typeface="Calibri"/>
              </a:rPr>
              <a:t>Excluding once-off payments in in-year (2022/23) adjustments, main budget non-interest expenditure grows, on average,  in line with CPI inflation over the 2023 MTEF.</a:t>
            </a:r>
          </a:p>
          <a:p>
            <a:endParaRPr lang="en-GB" sz="1700" dirty="0">
              <a:cs typeface="Calibri"/>
            </a:endParaRPr>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14906" y="0"/>
            <a:ext cx="5686034" cy="125611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en-US" b="1">
                <a:solidFill>
                  <a:schemeClr val="bg1"/>
                </a:solidFill>
                <a:latin typeface="Calibri" panose="020F0502020204030204" pitchFamily="34" charset="0"/>
                <a:cs typeface="Calibri" panose="020F0502020204030204" pitchFamily="34" charset="0"/>
              </a:rPr>
              <a:t>This is not an austerity budget</a:t>
            </a: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6</a:t>
            </a:fld>
            <a:endParaRPr lang="en-US"/>
          </a:p>
        </p:txBody>
      </p:sp>
    </p:spTree>
    <p:extLst>
      <p:ext uri="{BB962C8B-B14F-4D97-AF65-F5344CB8AC3E}">
        <p14:creationId xmlns:p14="http://schemas.microsoft.com/office/powerpoint/2010/main" val="1042524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3"/>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0" y="1278385"/>
            <a:ext cx="9083468" cy="5508188"/>
          </a:xfrm>
        </p:spPr>
        <p:txBody>
          <a:bodyPr vert="horz" lIns="91440" tIns="45720" rIns="91440" bIns="45720" rtlCol="0" anchor="t">
            <a:normAutofit/>
          </a:bodyPr>
          <a:lstStyle/>
          <a:p>
            <a:pPr marL="228600" lvl="1" algn="just">
              <a:lnSpc>
                <a:spcPct val="100000"/>
              </a:lnSpc>
              <a:spcBef>
                <a:spcPts val="1000"/>
              </a:spcBef>
              <a:tabLst>
                <a:tab pos="180340" algn="l"/>
                <a:tab pos="540385" algn="l"/>
              </a:tabLst>
            </a:pPr>
            <a:r>
              <a:rPr lang="en-ZA" sz="1600">
                <a:cs typeface="Times New Roman"/>
              </a:rPr>
              <a:t>The 2023/24 financial year is the final year of the fiscal consolidation announced in the 2020 MTBPS. </a:t>
            </a:r>
          </a:p>
          <a:p>
            <a:pPr marL="228600" lvl="1" algn="just">
              <a:lnSpc>
                <a:spcPct val="100000"/>
              </a:lnSpc>
              <a:spcBef>
                <a:spcPts val="1000"/>
              </a:spcBef>
              <a:tabLst>
                <a:tab pos="180340" algn="l"/>
                <a:tab pos="540385" algn="l"/>
              </a:tabLst>
            </a:pPr>
            <a:r>
              <a:rPr lang="en-ZA" sz="1600">
                <a:cs typeface="Times New Roman"/>
              </a:rPr>
              <a:t>The 2022 MTBPS does not include any new budget reductions. From 2024/25 main budget non-interest expenditure grows above CPI inflation. </a:t>
            </a:r>
          </a:p>
          <a:p>
            <a:pPr algn="l"/>
            <a:r>
              <a:rPr lang="en-GB" sz="1600">
                <a:cs typeface="Times New Roman"/>
              </a:rPr>
              <a:t>Main budget non-interest expenditure will increase by a net R52.4 billion in 2023/24 and R58.5 billion in 2024/25 compared with the 2022 Budget. This includes the following proposed additions over the next two years:</a:t>
            </a:r>
          </a:p>
          <a:p>
            <a:pPr marL="542925" indent="-180975" algn="l">
              <a:buFont typeface="Courier New" panose="02070309020205020404" pitchFamily="49" charset="0"/>
              <a:buChar char="o"/>
            </a:pPr>
            <a:r>
              <a:rPr lang="en-GB" sz="1600">
                <a:cs typeface="Times New Roman"/>
              </a:rPr>
              <a:t>R66.9 billion for health, education and provision of free basic services by local government, and a one-year extension of the COVID-19 social </a:t>
            </a:r>
            <a:r>
              <a:rPr lang="en-ZA" sz="1600">
                <a:cs typeface="Times New Roman"/>
              </a:rPr>
              <a:t>relief of distress grant.</a:t>
            </a:r>
          </a:p>
          <a:p>
            <a:pPr marL="542925" indent="-180975" algn="l">
              <a:buFont typeface="Courier New" panose="02070309020205020404" pitchFamily="49" charset="0"/>
              <a:buChar char="o"/>
            </a:pPr>
            <a:r>
              <a:rPr lang="en-GB" sz="1600">
                <a:cs typeface="Times New Roman"/>
              </a:rPr>
              <a:t>R8.9 billion for safety and security.</a:t>
            </a:r>
          </a:p>
          <a:p>
            <a:pPr marL="542925" indent="-180975" algn="l">
              <a:buFont typeface="Courier New" panose="02070309020205020404" pitchFamily="49" charset="0"/>
              <a:buChar char="o"/>
            </a:pPr>
            <a:r>
              <a:rPr lang="en-GB" sz="1600">
                <a:cs typeface="Times New Roman"/>
              </a:rPr>
              <a:t>R11.3 billion for infrastructure investment, including rehabilitating damaged municipal infrastructure and refurbishing provincial roads.</a:t>
            </a:r>
            <a:r>
              <a:rPr lang="en-ZA" sz="1600" b="1">
                <a:effectLst/>
                <a:ea typeface="Times New Roman" panose="02020603050405020304" pitchFamily="18" charset="0"/>
                <a:cs typeface="Times New Roman"/>
              </a:rPr>
              <a:t>	</a:t>
            </a:r>
            <a:endParaRPr lang="en-GB" sz="1600" b="1">
              <a:effectLst/>
              <a:ea typeface="Times New Roman" panose="02020603050405020304" pitchFamily="18" charset="0"/>
              <a:cs typeface="Times New Roman"/>
            </a:endParaRPr>
          </a:p>
          <a:p>
            <a:r>
              <a:rPr lang="en-GB" sz="1600">
                <a:cs typeface="Times New Roman"/>
              </a:rPr>
              <a:t>Social wage is protected over the MTEF, increasing from R1.13 trillion in 2022/23 to R1.21 trillion in 2025/26.</a:t>
            </a:r>
          </a:p>
          <a:p>
            <a:r>
              <a:rPr lang="en-GB" sz="1600">
                <a:cs typeface="Times New Roman"/>
              </a:rPr>
              <a:t>Spending on payments for capital assets is the fastest-growing item by economic classification, at an average of 15.2 per cent over the three-year period, mainly due to the additional funding allocated for infrastructure investment in municipalities and provincial transport.</a:t>
            </a:r>
          </a:p>
          <a:p>
            <a:pPr marL="0" indent="0">
              <a:buNone/>
            </a:pPr>
            <a:endParaRPr lang="en-ZA" sz="1600">
              <a:cs typeface="Times New Roman"/>
            </a:endParaRPr>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85726" y="0"/>
            <a:ext cx="6577834" cy="1206957"/>
          </a:xfrm>
          <a:prstGeom prst="rect">
            <a:avLst/>
          </a:prstGeom>
        </p:spPr>
        <p:txBody>
          <a:bodyPr vert="horz" lIns="91440" tIns="45720" rIns="91440" bIns="45720" rtlCol="0" anchor="ctr">
            <a:noAutofit/>
          </a:bodyPr>
          <a:lstStyle>
            <a:defPPr>
              <a:defRPr lang="en-US"/>
            </a:defPPr>
            <a:lvl1pPr indent="0">
              <a:lnSpc>
                <a:spcPct val="90000"/>
              </a:lnSpc>
              <a:spcBef>
                <a:spcPts val="400"/>
              </a:spcBef>
              <a:buFont typeface="Arial" panose="020B0604020202020204" pitchFamily="34" charset="0"/>
              <a:buNone/>
              <a:defRPr sz="2800" b="1">
                <a:solidFill>
                  <a:schemeClr val="bg1"/>
                </a:solidFill>
                <a:latin typeface="Calibri" panose="020F0502020204030204" pitchFamily="34"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Medium-term spending plans</a:t>
            </a: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7</a:t>
            </a:fld>
            <a:endParaRPr lang="en-US"/>
          </a:p>
        </p:txBody>
      </p:sp>
    </p:spTree>
    <p:extLst>
      <p:ext uri="{BB962C8B-B14F-4D97-AF65-F5344CB8AC3E}">
        <p14:creationId xmlns:p14="http://schemas.microsoft.com/office/powerpoint/2010/main" val="3223163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0D1F6-5E95-C241-BB98-02523CE65E6F}"/>
              </a:ext>
            </a:extLst>
          </p:cNvPr>
          <p:cNvPicPr>
            <a:picLocks noChangeAspect="1"/>
          </p:cNvPicPr>
          <p:nvPr/>
        </p:nvPicPr>
        <p:blipFill>
          <a:blip r:embed="rId3"/>
          <a:src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F17903C2-9A17-904D-A482-66E70EFA94B4}"/>
              </a:ext>
            </a:extLst>
          </p:cNvPr>
          <p:cNvSpPr>
            <a:spLocks noGrp="1"/>
          </p:cNvSpPr>
          <p:nvPr>
            <p:ph idx="1"/>
          </p:nvPr>
        </p:nvSpPr>
        <p:spPr>
          <a:xfrm>
            <a:off x="5788814" y="1385494"/>
            <a:ext cx="3255795" cy="3584071"/>
          </a:xfrm>
        </p:spPr>
        <p:txBody>
          <a:bodyPr vert="horz" lIns="91440" tIns="45720" rIns="91440" bIns="45720" rtlCol="0" anchor="t">
            <a:normAutofit/>
          </a:bodyPr>
          <a:lstStyle/>
          <a:p>
            <a:r>
              <a:rPr lang="en-GB" sz="1700">
                <a:cs typeface="Calibri"/>
              </a:rPr>
              <a:t>Over the medium term, R3.56 trillion or 59.2 per cent of consolidated non-interest spending goes to the social wage – combined public spending on health, education, housing, social protection, transport, employment and local amenities.</a:t>
            </a:r>
          </a:p>
        </p:txBody>
      </p:sp>
      <p:sp>
        <p:nvSpPr>
          <p:cNvPr id="2" name="Content Placeholder 2">
            <a:extLst>
              <a:ext uri="{FF2B5EF4-FFF2-40B4-BE49-F238E27FC236}">
                <a16:creationId xmlns:a16="http://schemas.microsoft.com/office/drawing/2014/main" id="{61CDB9C6-8364-E1AD-2B48-2DA115A2EB20}"/>
              </a:ext>
            </a:extLst>
          </p:cNvPr>
          <p:cNvSpPr txBox="1">
            <a:spLocks/>
          </p:cNvSpPr>
          <p:nvPr/>
        </p:nvSpPr>
        <p:spPr>
          <a:xfrm>
            <a:off x="0" y="45969"/>
            <a:ext cx="6619874" cy="120015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en-US" sz="2600" b="1">
                <a:solidFill>
                  <a:schemeClr val="bg1"/>
                </a:solidFill>
                <a:latin typeface="Calibri" panose="020F0502020204030204" pitchFamily="34" charset="0"/>
                <a:cs typeface="Calibri" panose="020F0502020204030204" pitchFamily="34" charset="0"/>
              </a:rPr>
              <a:t>Government supports the social wage</a:t>
            </a:r>
          </a:p>
        </p:txBody>
      </p:sp>
      <p:sp>
        <p:nvSpPr>
          <p:cNvPr id="7" name="Slide Number Placeholder 6">
            <a:extLst>
              <a:ext uri="{FF2B5EF4-FFF2-40B4-BE49-F238E27FC236}">
                <a16:creationId xmlns:a16="http://schemas.microsoft.com/office/drawing/2014/main" id="{DCFC4FEC-D151-4C17-A636-31870BFC9C0D}"/>
              </a:ext>
            </a:extLst>
          </p:cNvPr>
          <p:cNvSpPr>
            <a:spLocks noGrp="1"/>
          </p:cNvSpPr>
          <p:nvPr>
            <p:ph type="sldNum" sz="quarter" idx="12"/>
          </p:nvPr>
        </p:nvSpPr>
        <p:spPr/>
        <p:txBody>
          <a:bodyPr/>
          <a:lstStyle/>
          <a:p>
            <a:fld id="{6C3F2BF8-1654-8E43-BDFC-A99C192C7846}" type="slidenum">
              <a:rPr lang="en-US" smtClean="0"/>
              <a:t>8</a:t>
            </a:fld>
            <a:endParaRPr lang="en-US"/>
          </a:p>
        </p:txBody>
      </p:sp>
      <p:sp>
        <p:nvSpPr>
          <p:cNvPr id="6" name="TextBox 5">
            <a:extLst>
              <a:ext uri="{FF2B5EF4-FFF2-40B4-BE49-F238E27FC236}">
                <a16:creationId xmlns:a16="http://schemas.microsoft.com/office/drawing/2014/main" id="{B14E82CA-1AFB-1AB9-F675-C38BD8E52A8A}"/>
              </a:ext>
            </a:extLst>
          </p:cNvPr>
          <p:cNvSpPr txBox="1"/>
          <p:nvPr/>
        </p:nvSpPr>
        <p:spPr>
          <a:xfrm>
            <a:off x="99390" y="1246119"/>
            <a:ext cx="5750993" cy="307777"/>
          </a:xfrm>
          <a:prstGeom prst="rect">
            <a:avLst/>
          </a:prstGeom>
          <a:solidFill>
            <a:schemeClr val="tx1">
              <a:lumMod val="65000"/>
              <a:lumOff val="35000"/>
            </a:schemeClr>
          </a:solidFill>
        </p:spPr>
        <p:txBody>
          <a:bodyPr wrap="square" rtlCol="0">
            <a:spAutoFit/>
          </a:bodyPr>
          <a:lstStyle/>
          <a:p>
            <a:r>
              <a:rPr lang="en-ZA" sz="1400" b="1">
                <a:solidFill>
                  <a:schemeClr val="bg1"/>
                </a:solidFill>
              </a:rPr>
              <a:t>Social wage as a proportion of consolidated non-interest spending</a:t>
            </a:r>
          </a:p>
        </p:txBody>
      </p:sp>
      <p:pic>
        <p:nvPicPr>
          <p:cNvPr id="9" name="Picture 8">
            <a:extLst>
              <a:ext uri="{FF2B5EF4-FFF2-40B4-BE49-F238E27FC236}">
                <a16:creationId xmlns:a16="http://schemas.microsoft.com/office/drawing/2014/main" id="{886567B6-E0CD-32DF-3A88-5C99148FA2A5}"/>
              </a:ext>
            </a:extLst>
          </p:cNvPr>
          <p:cNvPicPr>
            <a:picLocks noChangeAspect="1"/>
          </p:cNvPicPr>
          <p:nvPr/>
        </p:nvPicPr>
        <p:blipFill>
          <a:blip r:embed="rId4"/>
          <a:stretch>
            <a:fillRect/>
          </a:stretch>
        </p:blipFill>
        <p:spPr>
          <a:xfrm>
            <a:off x="99390" y="1553134"/>
            <a:ext cx="5590032" cy="2351532"/>
          </a:xfrm>
          <a:prstGeom prst="rect">
            <a:avLst/>
          </a:prstGeom>
        </p:spPr>
      </p:pic>
      <p:sp>
        <p:nvSpPr>
          <p:cNvPr id="10" name="TextBox 9">
            <a:extLst>
              <a:ext uri="{FF2B5EF4-FFF2-40B4-BE49-F238E27FC236}">
                <a16:creationId xmlns:a16="http://schemas.microsoft.com/office/drawing/2014/main" id="{D65E830D-3293-FEA3-9BA4-CD5A75304857}"/>
              </a:ext>
            </a:extLst>
          </p:cNvPr>
          <p:cNvSpPr txBox="1"/>
          <p:nvPr/>
        </p:nvSpPr>
        <p:spPr>
          <a:xfrm>
            <a:off x="99390" y="3966982"/>
            <a:ext cx="5750994" cy="307777"/>
          </a:xfrm>
          <a:prstGeom prst="rect">
            <a:avLst/>
          </a:prstGeom>
          <a:solidFill>
            <a:schemeClr val="tx1">
              <a:lumMod val="65000"/>
              <a:lumOff val="35000"/>
            </a:schemeClr>
          </a:solidFill>
        </p:spPr>
        <p:txBody>
          <a:bodyPr wrap="square" rtlCol="0">
            <a:spAutoFit/>
          </a:bodyPr>
          <a:lstStyle/>
          <a:p>
            <a:r>
              <a:rPr lang="en-ZA" sz="1400" b="1">
                <a:solidFill>
                  <a:schemeClr val="bg1"/>
                </a:solidFill>
              </a:rPr>
              <a:t>Components of the social wage</a:t>
            </a:r>
          </a:p>
        </p:txBody>
      </p:sp>
      <p:pic>
        <p:nvPicPr>
          <p:cNvPr id="16" name="Picture 15">
            <a:extLst>
              <a:ext uri="{FF2B5EF4-FFF2-40B4-BE49-F238E27FC236}">
                <a16:creationId xmlns:a16="http://schemas.microsoft.com/office/drawing/2014/main" id="{D97E955F-4C79-38BD-53C8-EF89607105FE}"/>
              </a:ext>
            </a:extLst>
          </p:cNvPr>
          <p:cNvPicPr>
            <a:picLocks noChangeAspect="1"/>
          </p:cNvPicPr>
          <p:nvPr/>
        </p:nvPicPr>
        <p:blipFill>
          <a:blip r:embed="rId5"/>
          <a:stretch>
            <a:fillRect/>
          </a:stretch>
        </p:blipFill>
        <p:spPr>
          <a:xfrm>
            <a:off x="99391" y="4274759"/>
            <a:ext cx="5590032" cy="2350008"/>
          </a:xfrm>
          <a:prstGeom prst="rect">
            <a:avLst/>
          </a:prstGeom>
        </p:spPr>
      </p:pic>
    </p:spTree>
    <p:extLst>
      <p:ext uri="{BB962C8B-B14F-4D97-AF65-F5344CB8AC3E}">
        <p14:creationId xmlns:p14="http://schemas.microsoft.com/office/powerpoint/2010/main" val="8310347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28d7f67-c1ea-40c6-ac74-3865b84e20a8">
      <UserInfo>
        <DisplayName>Debra Makwiramiti</DisplayName>
        <AccountId>15</AccountId>
        <AccountType/>
      </UserInfo>
      <UserInfo>
        <DisplayName>Mazizi Fuzile</DisplayName>
        <AccountId>12</AccountId>
        <AccountType/>
      </UserInfo>
      <UserInfo>
        <DisplayName>Vusi Maupa</DisplayName>
        <AccountId>14</AccountId>
        <AccountType/>
      </UserInfo>
      <UserInfo>
        <DisplayName>Julius Pain</DisplayName>
        <AccountId>16</AccountId>
        <AccountType/>
      </UserInfo>
      <UserInfo>
        <DisplayName>VICTOR RAMPHELE</DisplayName>
        <AccountId>119</AccountId>
        <AccountType/>
      </UserInfo>
      <UserInfo>
        <DisplayName>Edgar Sishi</DisplayName>
        <AccountId>26</AccountId>
        <AccountType/>
      </UserInfo>
      <UserInfo>
        <DisplayName>Hennie Swanepoel</DisplayName>
        <AccountId>10</AccountId>
        <AccountType/>
      </UserInfo>
      <UserInfo>
        <DisplayName>Yolande Smit</DisplayName>
        <AccountId>30</AccountId>
        <AccountType/>
      </UserInfo>
      <UserInfo>
        <DisplayName>Boipuso Modise</DisplayName>
        <AccountId>20</AccountId>
        <AccountType/>
      </UserInfo>
      <UserInfo>
        <DisplayName>Christopher Axelson</DisplayName>
        <AccountId>21</AccountId>
        <AccountType/>
      </UserInfo>
      <UserInfo>
        <DisplayName>Warren Harris</DisplayName>
        <AccountId>23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2DF7B203DAD74EB3A9D6AB11C67B57" ma:contentTypeVersion="6" ma:contentTypeDescription="Create a new document." ma:contentTypeScope="" ma:versionID="32ed65f722a1a6506d98fb4c841f5439">
  <xsd:schema xmlns:xsd="http://www.w3.org/2001/XMLSchema" xmlns:xs="http://www.w3.org/2001/XMLSchema" xmlns:p="http://schemas.microsoft.com/office/2006/metadata/properties" xmlns:ns2="37346e10-9362-4b12-8c9c-b71f93a0e02b" xmlns:ns3="928d7f67-c1ea-40c6-ac74-3865b84e20a8" targetNamespace="http://schemas.microsoft.com/office/2006/metadata/properties" ma:root="true" ma:fieldsID="f08d1bd04225c8bfd6016e2d244761b2" ns2:_="" ns3:_="">
    <xsd:import namespace="37346e10-9362-4b12-8c9c-b71f93a0e02b"/>
    <xsd:import namespace="928d7f67-c1ea-40c6-ac74-3865b84e20a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346e10-9362-4b12-8c9c-b71f93a0e0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8d7f67-c1ea-40c6-ac74-3865b84e20a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8B4FD2-645F-4B83-ADC7-979BC0381C29}">
  <ds:schemaRefs>
    <ds:schemaRef ds:uri="37346e10-9362-4b12-8c9c-b71f93a0e02b"/>
    <ds:schemaRef ds:uri="928d7f67-c1ea-40c6-ac74-3865b84e20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46A44D9-B57E-495A-AB52-9DE989C5F20E}">
  <ds:schemaRefs>
    <ds:schemaRef ds:uri="http://schemas.microsoft.com/sharepoint/v3/contenttype/forms"/>
  </ds:schemaRefs>
</ds:datastoreItem>
</file>

<file path=customXml/itemProps3.xml><?xml version="1.0" encoding="utf-8"?>
<ds:datastoreItem xmlns:ds="http://schemas.openxmlformats.org/officeDocument/2006/customXml" ds:itemID="{459D7D8A-6AC7-4EC1-84E2-AB80C6F872D0}">
  <ds:schemaRefs>
    <ds:schemaRef ds:uri="37346e10-9362-4b12-8c9c-b71f93a0e02b"/>
    <ds:schemaRef ds:uri="928d7f67-c1ea-40c6-ac74-3865b84e20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112</TotalTime>
  <Words>5660</Words>
  <Application>Microsoft Macintosh PowerPoint</Application>
  <PresentationFormat>On-screen Show (4:3)</PresentationFormat>
  <Paragraphs>359</Paragraphs>
  <Slides>31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Annexure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Merina Willemse</dc:creator>
  <cp:lastModifiedBy>Edgar Sishi</cp:lastModifiedBy>
  <cp:revision>4</cp:revision>
  <dcterms:modified xsi:type="dcterms:W3CDTF">2022-11-03T22:43:51Z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0x010100952DF7B203DAD74EB3A9D6AB11C67B57</vt:lpwstr>
  </property>
  <property fmtid="{D5CDD505-2E9C-101B-9397-08002B2CF9AE}" pid="3" name="MSIP_Label_93c4247e-447d-4732-af29-2e529a4288f1_Enabled">
    <vt:lpwstr>true</vt:lpwstr>
  </property>
  <property fmtid="{D5CDD505-2E9C-101B-9397-08002B2CF9AE}" pid="4" name="MSIP_Label_93c4247e-447d-4732-af29-2e529a4288f1_SetDate">
    <vt:lpwstr>2022-11-02T13:00:02Z</vt:lpwstr>
  </property>
  <property fmtid="{D5CDD505-2E9C-101B-9397-08002B2CF9AE}" pid="5" name="MSIP_Label_93c4247e-447d-4732-af29-2e529a4288f1_Method">
    <vt:lpwstr>Standard</vt:lpwstr>
  </property>
  <property fmtid="{D5CDD505-2E9C-101B-9397-08002B2CF9AE}" pid="6" name="MSIP_Label_93c4247e-447d-4732-af29-2e529a4288f1_Name">
    <vt:lpwstr>93c4247e-447d-4732-af29-2e529a4288f1</vt:lpwstr>
  </property>
  <property fmtid="{D5CDD505-2E9C-101B-9397-08002B2CF9AE}" pid="7" name="MSIP_Label_93c4247e-447d-4732-af29-2e529a4288f1_SiteId">
    <vt:lpwstr>1a45348f-02b4-4f9a-a7a8-7786f6dd3245</vt:lpwstr>
  </property>
  <property fmtid="{D5CDD505-2E9C-101B-9397-08002B2CF9AE}" pid="8" name="MSIP_Label_93c4247e-447d-4732-af29-2e529a4288f1_ActionId">
    <vt:lpwstr>d2f7e452-bdf2-4493-b5ac-efdbf15423d3</vt:lpwstr>
  </property>
  <property fmtid="{D5CDD505-2E9C-101B-9397-08002B2CF9AE}" pid="9" name="MSIP_Label_93c4247e-447d-4732-af29-2e529a4288f1_ContentBits">
    <vt:lpwstr>0</vt:lpwstr>
  </property>
</Properties>
</file>