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310" r:id="rId1"/>
  </p:sldMasterIdLst>
  <p:notesMasterIdLst>
    <p:notesMasterId r:id="rId25"/>
  </p:notesMasterIdLst>
  <p:handoutMasterIdLst>
    <p:handoutMasterId r:id="rId26"/>
  </p:handoutMasterIdLst>
  <p:sldIdLst>
    <p:sldId id="384" r:id="rId2"/>
    <p:sldId id="673" r:id="rId3"/>
    <p:sldId id="4526" r:id="rId4"/>
    <p:sldId id="4562" r:id="rId5"/>
    <p:sldId id="4534" r:id="rId6"/>
    <p:sldId id="4530" r:id="rId7"/>
    <p:sldId id="4563" r:id="rId8"/>
    <p:sldId id="4564" r:id="rId9"/>
    <p:sldId id="4565" r:id="rId10"/>
    <p:sldId id="4560" r:id="rId11"/>
    <p:sldId id="4558" r:id="rId12"/>
    <p:sldId id="4549" r:id="rId13"/>
    <p:sldId id="4559" r:id="rId14"/>
    <p:sldId id="4550" r:id="rId15"/>
    <p:sldId id="4554" r:id="rId16"/>
    <p:sldId id="4551" r:id="rId17"/>
    <p:sldId id="4566" r:id="rId18"/>
    <p:sldId id="4567" r:id="rId19"/>
    <p:sldId id="4556" r:id="rId20"/>
    <p:sldId id="4557" r:id="rId21"/>
    <p:sldId id="4552" r:id="rId22"/>
    <p:sldId id="4553" r:id="rId23"/>
    <p:sldId id="4561" r:id="rId24"/>
  </p:sldIdLst>
  <p:sldSz cx="9144000" cy="6858000" type="screen4x3"/>
  <p:notesSz cx="6797675" cy="9926638"/>
  <p:defaultTex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FF"/>
    <a:srgbClr val="00682F"/>
    <a:srgbClr val="009900"/>
    <a:srgbClr val="CCCCFF"/>
    <a:srgbClr val="B2B2B2"/>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8" autoAdjust="0"/>
    <p:restoredTop sz="91393" autoAdjust="0"/>
  </p:normalViewPr>
  <p:slideViewPr>
    <p:cSldViewPr snapToObjects="1">
      <p:cViewPr varScale="1">
        <p:scale>
          <a:sx n="66" d="100"/>
          <a:sy n="66" d="100"/>
        </p:scale>
        <p:origin x="-139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6DC062-BD24-274E-852B-9F26C2D64C6F}"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en-GB"/>
        </a:p>
      </dgm:t>
    </dgm:pt>
    <dgm:pt modelId="{67532377-53A1-8744-AF0F-260DF160A42A}">
      <dgm:prSet phldrT="[Text]"/>
      <dgm:spPr/>
      <dgm:t>
        <a:bodyPr/>
        <a:lstStyle/>
        <a:p>
          <a:r>
            <a:rPr lang="en-GB" b="1" dirty="0"/>
            <a:t>1.  Purpose and Background</a:t>
          </a:r>
        </a:p>
      </dgm:t>
    </dgm:pt>
    <dgm:pt modelId="{B78F939D-21CE-654B-9B59-88D9CCE47E12}" type="parTrans" cxnId="{1C44C74E-29CB-154A-91F2-4485D81490DF}">
      <dgm:prSet/>
      <dgm:spPr/>
      <dgm:t>
        <a:bodyPr/>
        <a:lstStyle/>
        <a:p>
          <a:endParaRPr lang="en-GB"/>
        </a:p>
      </dgm:t>
    </dgm:pt>
    <dgm:pt modelId="{78A65D03-82A7-E34D-B6C5-24F3C596C632}" type="sibTrans" cxnId="{1C44C74E-29CB-154A-91F2-4485D81490DF}">
      <dgm:prSet/>
      <dgm:spPr/>
      <dgm:t>
        <a:bodyPr/>
        <a:lstStyle/>
        <a:p>
          <a:endParaRPr lang="en-GB"/>
        </a:p>
      </dgm:t>
    </dgm:pt>
    <dgm:pt modelId="{FDC49336-CB87-5E45-84BC-20589FADFE24}">
      <dgm:prSet phldrT="[Text]"/>
      <dgm:spPr/>
      <dgm:t>
        <a:bodyPr/>
        <a:lstStyle/>
        <a:p>
          <a:r>
            <a:rPr lang="en-GB" b="1" dirty="0"/>
            <a:t>3.  </a:t>
          </a:r>
          <a:r>
            <a:rPr lang="en-US" altLang="en-US" b="1" dirty="0">
              <a:cs typeface="Arial"/>
            </a:rPr>
            <a:t>Vision for the CET Sector</a:t>
          </a:r>
          <a:endParaRPr lang="en-GB" b="1" dirty="0"/>
        </a:p>
      </dgm:t>
    </dgm:pt>
    <dgm:pt modelId="{DAD42E9F-B3EB-D54B-AA0F-3967C3520101}" type="parTrans" cxnId="{0A56781B-4844-B04D-9070-DB9789AB79BF}">
      <dgm:prSet/>
      <dgm:spPr/>
      <dgm:t>
        <a:bodyPr/>
        <a:lstStyle/>
        <a:p>
          <a:endParaRPr lang="en-GB"/>
        </a:p>
      </dgm:t>
    </dgm:pt>
    <dgm:pt modelId="{B23D8DD2-1941-084D-8BB3-BC30B0BE3474}" type="sibTrans" cxnId="{0A56781B-4844-B04D-9070-DB9789AB79BF}">
      <dgm:prSet/>
      <dgm:spPr/>
      <dgm:t>
        <a:bodyPr/>
        <a:lstStyle/>
        <a:p>
          <a:endParaRPr lang="en-GB"/>
        </a:p>
      </dgm:t>
    </dgm:pt>
    <dgm:pt modelId="{09BE897E-D1D7-D344-AAD7-FB460409F358}">
      <dgm:prSet/>
      <dgm:spPr/>
      <dgm:t>
        <a:bodyPr/>
        <a:lstStyle/>
        <a:p>
          <a:r>
            <a:rPr lang="en-GB" b="1" dirty="0"/>
            <a:t>4.  </a:t>
          </a:r>
          <a:r>
            <a:rPr lang="en-US" altLang="en-US" b="1" dirty="0">
              <a:cs typeface="Arial"/>
            </a:rPr>
            <a:t>Infrastructure</a:t>
          </a:r>
          <a:endParaRPr lang="en-GB" b="1" dirty="0"/>
        </a:p>
      </dgm:t>
    </dgm:pt>
    <dgm:pt modelId="{B50D9C93-7155-7C46-9B01-B57FDF53939D}" type="parTrans" cxnId="{E9E9A73D-A1F8-4542-A590-C7C7CCF6E92E}">
      <dgm:prSet/>
      <dgm:spPr/>
      <dgm:t>
        <a:bodyPr/>
        <a:lstStyle/>
        <a:p>
          <a:endParaRPr lang="en-GB"/>
        </a:p>
      </dgm:t>
    </dgm:pt>
    <dgm:pt modelId="{F3B0982B-AA58-204A-9C4F-8E3B718932BE}" type="sibTrans" cxnId="{E9E9A73D-A1F8-4542-A590-C7C7CCF6E92E}">
      <dgm:prSet/>
      <dgm:spPr/>
      <dgm:t>
        <a:bodyPr/>
        <a:lstStyle/>
        <a:p>
          <a:endParaRPr lang="en-GB"/>
        </a:p>
      </dgm:t>
    </dgm:pt>
    <dgm:pt modelId="{FFAAE3BD-A13F-EF40-813E-1320FAAF23D2}">
      <dgm:prSet/>
      <dgm:spPr/>
      <dgm:t>
        <a:bodyPr/>
        <a:lstStyle/>
        <a:p>
          <a:r>
            <a:rPr lang="en-US" altLang="en-US" b="1" dirty="0">
              <a:cs typeface="Arial"/>
            </a:rPr>
            <a:t>5.  Partnerships</a:t>
          </a:r>
          <a:endParaRPr lang="en-GB" b="1" dirty="0"/>
        </a:p>
      </dgm:t>
    </dgm:pt>
    <dgm:pt modelId="{D18EDBDA-223E-3540-8209-80E8E519093C}" type="parTrans" cxnId="{E7B1A1E0-7A1E-204D-9EA2-F379F3FF389D}">
      <dgm:prSet/>
      <dgm:spPr/>
      <dgm:t>
        <a:bodyPr/>
        <a:lstStyle/>
        <a:p>
          <a:endParaRPr lang="en-GB"/>
        </a:p>
      </dgm:t>
    </dgm:pt>
    <dgm:pt modelId="{3047B13A-E110-DB42-8728-F72C336CE535}" type="sibTrans" cxnId="{E7B1A1E0-7A1E-204D-9EA2-F379F3FF389D}">
      <dgm:prSet/>
      <dgm:spPr/>
      <dgm:t>
        <a:bodyPr/>
        <a:lstStyle/>
        <a:p>
          <a:endParaRPr lang="en-GB"/>
        </a:p>
      </dgm:t>
    </dgm:pt>
    <dgm:pt modelId="{50D6663C-D4EE-4145-B262-6CF0A5ACCFB8}">
      <dgm:prSet/>
      <dgm:spPr/>
      <dgm:t>
        <a:bodyPr/>
        <a:lstStyle/>
        <a:p>
          <a:r>
            <a:rPr lang="en-GB" dirty="0"/>
            <a:t>2.  CET Summit Resolutions</a:t>
          </a:r>
        </a:p>
      </dgm:t>
    </dgm:pt>
    <dgm:pt modelId="{41EE6636-D855-0A49-8F71-9B5AB55CEE0C}" type="parTrans" cxnId="{C97A76AA-F897-024E-A2FA-176E8784F80A}">
      <dgm:prSet/>
      <dgm:spPr/>
      <dgm:t>
        <a:bodyPr/>
        <a:lstStyle/>
        <a:p>
          <a:endParaRPr lang="en-GB"/>
        </a:p>
      </dgm:t>
    </dgm:pt>
    <dgm:pt modelId="{50F580B2-19B2-0B42-B1D8-002DF1BD3A24}" type="sibTrans" cxnId="{C97A76AA-F897-024E-A2FA-176E8784F80A}">
      <dgm:prSet/>
      <dgm:spPr/>
      <dgm:t>
        <a:bodyPr/>
        <a:lstStyle/>
        <a:p>
          <a:endParaRPr lang="en-GB"/>
        </a:p>
      </dgm:t>
    </dgm:pt>
    <dgm:pt modelId="{75065168-BA87-C048-A956-EC2178BD8688}">
      <dgm:prSet/>
      <dgm:spPr/>
      <dgm:t>
        <a:bodyPr/>
        <a:lstStyle/>
        <a:p>
          <a:r>
            <a:rPr lang="en-GB" b="1" dirty="0"/>
            <a:t>8. RPL &amp; Civic Education</a:t>
          </a:r>
        </a:p>
      </dgm:t>
    </dgm:pt>
    <dgm:pt modelId="{AD0E6B6C-C0BB-3B49-8F95-17CA79E9AD4D}" type="parTrans" cxnId="{50593F51-2A30-3242-BD3B-DEA02E288F4A}">
      <dgm:prSet/>
      <dgm:spPr/>
    </dgm:pt>
    <dgm:pt modelId="{C4CA2B2C-F4CA-8443-908B-12B17F844D3C}" type="sibTrans" cxnId="{50593F51-2A30-3242-BD3B-DEA02E288F4A}">
      <dgm:prSet/>
      <dgm:spPr/>
    </dgm:pt>
    <dgm:pt modelId="{1DC47CB4-E192-3642-B98F-0D10D40C6A03}">
      <dgm:prSet/>
      <dgm:spPr/>
      <dgm:t>
        <a:bodyPr/>
        <a:lstStyle/>
        <a:p>
          <a:r>
            <a:rPr lang="en-GB" b="1" dirty="0"/>
            <a:t>7. ICT Fund</a:t>
          </a:r>
        </a:p>
      </dgm:t>
    </dgm:pt>
    <dgm:pt modelId="{F3BB1B8C-948C-3743-9C2D-EB03863F5B8A}" type="parTrans" cxnId="{761CBCBD-6470-F541-8C6F-5A7FAED46650}">
      <dgm:prSet/>
      <dgm:spPr/>
    </dgm:pt>
    <dgm:pt modelId="{61BA5786-60AE-6D45-923F-ABF79E4F49B5}" type="sibTrans" cxnId="{761CBCBD-6470-F541-8C6F-5A7FAED46650}">
      <dgm:prSet/>
      <dgm:spPr/>
    </dgm:pt>
    <dgm:pt modelId="{54947943-A514-6947-B66D-1A11425602CA}">
      <dgm:prSet/>
      <dgm:spPr/>
      <dgm:t>
        <a:bodyPr/>
        <a:lstStyle/>
        <a:p>
          <a:r>
            <a:rPr lang="en-GB" b="1" dirty="0"/>
            <a:t>9. Capacity Building</a:t>
          </a:r>
        </a:p>
      </dgm:t>
    </dgm:pt>
    <dgm:pt modelId="{97D28170-4155-F844-B27E-3AE9B32B6664}" type="parTrans" cxnId="{4189ABE5-A223-414E-BF60-0131BC7939DE}">
      <dgm:prSet/>
      <dgm:spPr/>
    </dgm:pt>
    <dgm:pt modelId="{B853C55A-75DA-A143-A6E5-3C7CF5B5AA78}" type="sibTrans" cxnId="{4189ABE5-A223-414E-BF60-0131BC7939DE}">
      <dgm:prSet/>
      <dgm:spPr/>
    </dgm:pt>
    <dgm:pt modelId="{BA295227-85A9-5043-8105-890D932A694D}">
      <dgm:prSet/>
      <dgm:spPr/>
      <dgm:t>
        <a:bodyPr/>
        <a:lstStyle/>
        <a:p>
          <a:r>
            <a:rPr lang="en-GB" b="1" dirty="0"/>
            <a:t>10. Implementation &amp; Operational Plan</a:t>
          </a:r>
        </a:p>
      </dgm:t>
    </dgm:pt>
    <dgm:pt modelId="{6EC633A3-D265-C74E-9E13-48ABB69DBE14}" type="parTrans" cxnId="{6793BC75-4DB3-3445-A85F-A0F79D35536D}">
      <dgm:prSet/>
      <dgm:spPr/>
    </dgm:pt>
    <dgm:pt modelId="{BBEEEA7D-9DA8-984D-A51D-C22DE7DF7CA6}" type="sibTrans" cxnId="{6793BC75-4DB3-3445-A85F-A0F79D35536D}">
      <dgm:prSet/>
      <dgm:spPr/>
    </dgm:pt>
    <dgm:pt modelId="{6786468C-0AA9-AD48-8BC2-F3A5AAB6DE1F}">
      <dgm:prSet/>
      <dgm:spPr/>
      <dgm:t>
        <a:bodyPr/>
        <a:lstStyle/>
        <a:p>
          <a:r>
            <a:rPr lang="en-GB" dirty="0"/>
            <a:t>8.  Funding</a:t>
          </a:r>
        </a:p>
      </dgm:t>
    </dgm:pt>
    <dgm:pt modelId="{C430A581-5507-8343-9BB3-656D9A12B405}" type="parTrans" cxnId="{4C63DAFE-2482-C04D-ADB4-4BC114D0D7E8}">
      <dgm:prSet/>
      <dgm:spPr/>
    </dgm:pt>
    <dgm:pt modelId="{85AA4B0D-1811-7A4C-B6D3-F5530ABD7A06}" type="sibTrans" cxnId="{4C63DAFE-2482-C04D-ADB4-4BC114D0D7E8}">
      <dgm:prSet/>
      <dgm:spPr/>
    </dgm:pt>
    <dgm:pt modelId="{EBA4FEB7-0ED1-8A4C-A090-1D418058B052}" type="pres">
      <dgm:prSet presAssocID="{B76DC062-BD24-274E-852B-9F26C2D64C6F}" presName="diagram" presStyleCnt="0">
        <dgm:presLayoutVars>
          <dgm:dir/>
          <dgm:resizeHandles val="exact"/>
        </dgm:presLayoutVars>
      </dgm:prSet>
      <dgm:spPr/>
      <dgm:t>
        <a:bodyPr/>
        <a:lstStyle/>
        <a:p>
          <a:endParaRPr lang="en-US"/>
        </a:p>
      </dgm:t>
    </dgm:pt>
    <dgm:pt modelId="{37248B49-39AD-2647-A265-61E991A8B30A}" type="pres">
      <dgm:prSet presAssocID="{67532377-53A1-8744-AF0F-260DF160A42A}" presName="node" presStyleLbl="node1" presStyleIdx="0" presStyleCnt="10">
        <dgm:presLayoutVars>
          <dgm:bulletEnabled val="1"/>
        </dgm:presLayoutVars>
      </dgm:prSet>
      <dgm:spPr/>
      <dgm:t>
        <a:bodyPr/>
        <a:lstStyle/>
        <a:p>
          <a:endParaRPr lang="en-US"/>
        </a:p>
      </dgm:t>
    </dgm:pt>
    <dgm:pt modelId="{159A06AD-E665-0F4E-9825-97F58920C8F0}" type="pres">
      <dgm:prSet presAssocID="{78A65D03-82A7-E34D-B6C5-24F3C596C632}" presName="sibTrans" presStyleCnt="0"/>
      <dgm:spPr/>
    </dgm:pt>
    <dgm:pt modelId="{76B5FEAE-9112-7441-A238-E5C86F63B8DD}" type="pres">
      <dgm:prSet presAssocID="{50D6663C-D4EE-4145-B262-6CF0A5ACCFB8}" presName="node" presStyleLbl="node1" presStyleIdx="1" presStyleCnt="10">
        <dgm:presLayoutVars>
          <dgm:bulletEnabled val="1"/>
        </dgm:presLayoutVars>
      </dgm:prSet>
      <dgm:spPr/>
      <dgm:t>
        <a:bodyPr/>
        <a:lstStyle/>
        <a:p>
          <a:endParaRPr lang="en-US"/>
        </a:p>
      </dgm:t>
    </dgm:pt>
    <dgm:pt modelId="{67FB6939-84A8-DA48-9A2A-65F6084C5E58}" type="pres">
      <dgm:prSet presAssocID="{50F580B2-19B2-0B42-B1D8-002DF1BD3A24}" presName="sibTrans" presStyleCnt="0"/>
      <dgm:spPr/>
    </dgm:pt>
    <dgm:pt modelId="{2D7CB244-923B-CA44-850E-34247A1CFA0D}" type="pres">
      <dgm:prSet presAssocID="{FDC49336-CB87-5E45-84BC-20589FADFE24}" presName="node" presStyleLbl="node1" presStyleIdx="2" presStyleCnt="10">
        <dgm:presLayoutVars>
          <dgm:bulletEnabled val="1"/>
        </dgm:presLayoutVars>
      </dgm:prSet>
      <dgm:spPr/>
      <dgm:t>
        <a:bodyPr/>
        <a:lstStyle/>
        <a:p>
          <a:endParaRPr lang="en-US"/>
        </a:p>
      </dgm:t>
    </dgm:pt>
    <dgm:pt modelId="{E991854E-D137-5F44-8E2F-375584BAD40E}" type="pres">
      <dgm:prSet presAssocID="{B23D8DD2-1941-084D-8BB3-BC30B0BE3474}" presName="sibTrans" presStyleCnt="0"/>
      <dgm:spPr/>
    </dgm:pt>
    <dgm:pt modelId="{A5CD5759-D16D-C949-97AA-44F2EEB85ADA}" type="pres">
      <dgm:prSet presAssocID="{09BE897E-D1D7-D344-AAD7-FB460409F358}" presName="node" presStyleLbl="node1" presStyleIdx="3" presStyleCnt="10" custScaleX="118171">
        <dgm:presLayoutVars>
          <dgm:bulletEnabled val="1"/>
        </dgm:presLayoutVars>
      </dgm:prSet>
      <dgm:spPr/>
      <dgm:t>
        <a:bodyPr/>
        <a:lstStyle/>
        <a:p>
          <a:endParaRPr lang="en-US"/>
        </a:p>
      </dgm:t>
    </dgm:pt>
    <dgm:pt modelId="{EB97C307-66B7-F341-828D-53A970887F01}" type="pres">
      <dgm:prSet presAssocID="{F3B0982B-AA58-204A-9C4F-8E3B718932BE}" presName="sibTrans" presStyleCnt="0"/>
      <dgm:spPr/>
    </dgm:pt>
    <dgm:pt modelId="{355FCC40-AD7A-504B-9A21-A1166C3C1215}" type="pres">
      <dgm:prSet presAssocID="{FFAAE3BD-A13F-EF40-813E-1320FAAF23D2}" presName="node" presStyleLbl="node1" presStyleIdx="4" presStyleCnt="10">
        <dgm:presLayoutVars>
          <dgm:bulletEnabled val="1"/>
        </dgm:presLayoutVars>
      </dgm:prSet>
      <dgm:spPr/>
      <dgm:t>
        <a:bodyPr/>
        <a:lstStyle/>
        <a:p>
          <a:endParaRPr lang="en-US"/>
        </a:p>
      </dgm:t>
    </dgm:pt>
    <dgm:pt modelId="{DA456B26-7980-C54B-8258-239A44B236E1}" type="pres">
      <dgm:prSet presAssocID="{3047B13A-E110-DB42-8728-F72C336CE535}" presName="sibTrans" presStyleCnt="0"/>
      <dgm:spPr/>
    </dgm:pt>
    <dgm:pt modelId="{F654BC38-7A91-9C4B-A685-CC7A85C532AB}" type="pres">
      <dgm:prSet presAssocID="{6786468C-0AA9-AD48-8BC2-F3A5AAB6DE1F}" presName="node" presStyleLbl="node1" presStyleIdx="5" presStyleCnt="10">
        <dgm:presLayoutVars>
          <dgm:bulletEnabled val="1"/>
        </dgm:presLayoutVars>
      </dgm:prSet>
      <dgm:spPr/>
      <dgm:t>
        <a:bodyPr/>
        <a:lstStyle/>
        <a:p>
          <a:endParaRPr lang="en-US"/>
        </a:p>
      </dgm:t>
    </dgm:pt>
    <dgm:pt modelId="{0322AD12-1406-C940-91EB-0638980C58D5}" type="pres">
      <dgm:prSet presAssocID="{85AA4B0D-1811-7A4C-B6D3-F5530ABD7A06}" presName="sibTrans" presStyleCnt="0"/>
      <dgm:spPr/>
    </dgm:pt>
    <dgm:pt modelId="{98A7A86C-A0B7-E948-A7B7-50928B4E5B2C}" type="pres">
      <dgm:prSet presAssocID="{1DC47CB4-E192-3642-B98F-0D10D40C6A03}" presName="node" presStyleLbl="node1" presStyleIdx="6" presStyleCnt="10">
        <dgm:presLayoutVars>
          <dgm:bulletEnabled val="1"/>
        </dgm:presLayoutVars>
      </dgm:prSet>
      <dgm:spPr/>
      <dgm:t>
        <a:bodyPr/>
        <a:lstStyle/>
        <a:p>
          <a:endParaRPr lang="en-US"/>
        </a:p>
      </dgm:t>
    </dgm:pt>
    <dgm:pt modelId="{E3FD3F48-8116-C34C-82C1-BC32E6188DEF}" type="pres">
      <dgm:prSet presAssocID="{61BA5786-60AE-6D45-923F-ABF79E4F49B5}" presName="sibTrans" presStyleCnt="0"/>
      <dgm:spPr/>
    </dgm:pt>
    <dgm:pt modelId="{3A06203B-6B5B-C343-BEEF-30366960A63D}" type="pres">
      <dgm:prSet presAssocID="{75065168-BA87-C048-A956-EC2178BD8688}" presName="node" presStyleLbl="node1" presStyleIdx="7" presStyleCnt="10">
        <dgm:presLayoutVars>
          <dgm:bulletEnabled val="1"/>
        </dgm:presLayoutVars>
      </dgm:prSet>
      <dgm:spPr/>
      <dgm:t>
        <a:bodyPr/>
        <a:lstStyle/>
        <a:p>
          <a:endParaRPr lang="en-US"/>
        </a:p>
      </dgm:t>
    </dgm:pt>
    <dgm:pt modelId="{D2C9FEE5-25B0-3848-91DD-4825B8F36C0A}" type="pres">
      <dgm:prSet presAssocID="{C4CA2B2C-F4CA-8443-908B-12B17F844D3C}" presName="sibTrans" presStyleCnt="0"/>
      <dgm:spPr/>
    </dgm:pt>
    <dgm:pt modelId="{AB41082B-1F1A-3049-B728-6C0F8ABAD0D1}" type="pres">
      <dgm:prSet presAssocID="{54947943-A514-6947-B66D-1A11425602CA}" presName="node" presStyleLbl="node1" presStyleIdx="8" presStyleCnt="10">
        <dgm:presLayoutVars>
          <dgm:bulletEnabled val="1"/>
        </dgm:presLayoutVars>
      </dgm:prSet>
      <dgm:spPr/>
      <dgm:t>
        <a:bodyPr/>
        <a:lstStyle/>
        <a:p>
          <a:endParaRPr lang="en-US"/>
        </a:p>
      </dgm:t>
    </dgm:pt>
    <dgm:pt modelId="{00CAB1B4-8F8E-E74B-8777-726A0C91F540}" type="pres">
      <dgm:prSet presAssocID="{B853C55A-75DA-A143-A6E5-3C7CF5B5AA78}" presName="sibTrans" presStyleCnt="0"/>
      <dgm:spPr/>
    </dgm:pt>
    <dgm:pt modelId="{82D0A647-B6E5-8441-A628-239359400E7D}" type="pres">
      <dgm:prSet presAssocID="{BA295227-85A9-5043-8105-890D932A694D}" presName="node" presStyleLbl="node1" presStyleIdx="9" presStyleCnt="10">
        <dgm:presLayoutVars>
          <dgm:bulletEnabled val="1"/>
        </dgm:presLayoutVars>
      </dgm:prSet>
      <dgm:spPr/>
      <dgm:t>
        <a:bodyPr/>
        <a:lstStyle/>
        <a:p>
          <a:endParaRPr lang="en-US"/>
        </a:p>
      </dgm:t>
    </dgm:pt>
  </dgm:ptLst>
  <dgm:cxnLst>
    <dgm:cxn modelId="{0AC153D5-32A9-3540-9675-F6643E69F3CB}" type="presOf" srcId="{50D6663C-D4EE-4145-B262-6CF0A5ACCFB8}" destId="{76B5FEAE-9112-7441-A238-E5C86F63B8DD}" srcOrd="0" destOrd="0" presId="urn:microsoft.com/office/officeart/2005/8/layout/default#1"/>
    <dgm:cxn modelId="{5C61C597-E51D-1644-B2E5-94EB6FBEFF45}" type="presOf" srcId="{FFAAE3BD-A13F-EF40-813E-1320FAAF23D2}" destId="{355FCC40-AD7A-504B-9A21-A1166C3C1215}" srcOrd="0" destOrd="0" presId="urn:microsoft.com/office/officeart/2005/8/layout/default#1"/>
    <dgm:cxn modelId="{1C44C74E-29CB-154A-91F2-4485D81490DF}" srcId="{B76DC062-BD24-274E-852B-9F26C2D64C6F}" destId="{67532377-53A1-8744-AF0F-260DF160A42A}" srcOrd="0" destOrd="0" parTransId="{B78F939D-21CE-654B-9B59-88D9CCE47E12}" sibTransId="{78A65D03-82A7-E34D-B6C5-24F3C596C632}"/>
    <dgm:cxn modelId="{027383CE-094D-9043-B23F-53750C516EE0}" type="presOf" srcId="{54947943-A514-6947-B66D-1A11425602CA}" destId="{AB41082B-1F1A-3049-B728-6C0F8ABAD0D1}" srcOrd="0" destOrd="0" presId="urn:microsoft.com/office/officeart/2005/8/layout/default#1"/>
    <dgm:cxn modelId="{4E1D760D-1D44-2E40-AF67-F59ECAFD0FCB}" type="presOf" srcId="{FDC49336-CB87-5E45-84BC-20589FADFE24}" destId="{2D7CB244-923B-CA44-850E-34247A1CFA0D}" srcOrd="0" destOrd="0" presId="urn:microsoft.com/office/officeart/2005/8/layout/default#1"/>
    <dgm:cxn modelId="{6793BC75-4DB3-3445-A85F-A0F79D35536D}" srcId="{B76DC062-BD24-274E-852B-9F26C2D64C6F}" destId="{BA295227-85A9-5043-8105-890D932A694D}" srcOrd="9" destOrd="0" parTransId="{6EC633A3-D265-C74E-9E13-48ABB69DBE14}" sibTransId="{BBEEEA7D-9DA8-984D-A51D-C22DE7DF7CA6}"/>
    <dgm:cxn modelId="{471EAC19-754A-6543-AE14-10DBD1522B44}" type="presOf" srcId="{09BE897E-D1D7-D344-AAD7-FB460409F358}" destId="{A5CD5759-D16D-C949-97AA-44F2EEB85ADA}" srcOrd="0" destOrd="0" presId="urn:microsoft.com/office/officeart/2005/8/layout/default#1"/>
    <dgm:cxn modelId="{E9E9A73D-A1F8-4542-A590-C7C7CCF6E92E}" srcId="{B76DC062-BD24-274E-852B-9F26C2D64C6F}" destId="{09BE897E-D1D7-D344-AAD7-FB460409F358}" srcOrd="3" destOrd="0" parTransId="{B50D9C93-7155-7C46-9B01-B57FDF53939D}" sibTransId="{F3B0982B-AA58-204A-9C4F-8E3B718932BE}"/>
    <dgm:cxn modelId="{4C63DAFE-2482-C04D-ADB4-4BC114D0D7E8}" srcId="{B76DC062-BD24-274E-852B-9F26C2D64C6F}" destId="{6786468C-0AA9-AD48-8BC2-F3A5AAB6DE1F}" srcOrd="5" destOrd="0" parTransId="{C430A581-5507-8343-9BB3-656D9A12B405}" sibTransId="{85AA4B0D-1811-7A4C-B6D3-F5530ABD7A06}"/>
    <dgm:cxn modelId="{BDC58404-130B-AA4F-A298-C308976F4534}" type="presOf" srcId="{67532377-53A1-8744-AF0F-260DF160A42A}" destId="{37248B49-39AD-2647-A265-61E991A8B30A}" srcOrd="0" destOrd="0" presId="urn:microsoft.com/office/officeart/2005/8/layout/default#1"/>
    <dgm:cxn modelId="{05E38AD9-8747-2945-983C-AD6CB237EC7E}" type="presOf" srcId="{B76DC062-BD24-274E-852B-9F26C2D64C6F}" destId="{EBA4FEB7-0ED1-8A4C-A090-1D418058B052}" srcOrd="0" destOrd="0" presId="urn:microsoft.com/office/officeart/2005/8/layout/default#1"/>
    <dgm:cxn modelId="{F23EFF98-7A72-1541-A1F6-9C91A6C28309}" type="presOf" srcId="{BA295227-85A9-5043-8105-890D932A694D}" destId="{82D0A647-B6E5-8441-A628-239359400E7D}" srcOrd="0" destOrd="0" presId="urn:microsoft.com/office/officeart/2005/8/layout/default#1"/>
    <dgm:cxn modelId="{E7B1A1E0-7A1E-204D-9EA2-F379F3FF389D}" srcId="{B76DC062-BD24-274E-852B-9F26C2D64C6F}" destId="{FFAAE3BD-A13F-EF40-813E-1320FAAF23D2}" srcOrd="4" destOrd="0" parTransId="{D18EDBDA-223E-3540-8209-80E8E519093C}" sibTransId="{3047B13A-E110-DB42-8728-F72C336CE535}"/>
    <dgm:cxn modelId="{9387A598-3C4C-4040-BB1F-F0FD8513CF80}" type="presOf" srcId="{75065168-BA87-C048-A956-EC2178BD8688}" destId="{3A06203B-6B5B-C343-BEEF-30366960A63D}" srcOrd="0" destOrd="0" presId="urn:microsoft.com/office/officeart/2005/8/layout/default#1"/>
    <dgm:cxn modelId="{0A56781B-4844-B04D-9070-DB9789AB79BF}" srcId="{B76DC062-BD24-274E-852B-9F26C2D64C6F}" destId="{FDC49336-CB87-5E45-84BC-20589FADFE24}" srcOrd="2" destOrd="0" parTransId="{DAD42E9F-B3EB-D54B-AA0F-3967C3520101}" sibTransId="{B23D8DD2-1941-084D-8BB3-BC30B0BE3474}"/>
    <dgm:cxn modelId="{50593F51-2A30-3242-BD3B-DEA02E288F4A}" srcId="{B76DC062-BD24-274E-852B-9F26C2D64C6F}" destId="{75065168-BA87-C048-A956-EC2178BD8688}" srcOrd="7" destOrd="0" parTransId="{AD0E6B6C-C0BB-3B49-8F95-17CA79E9AD4D}" sibTransId="{C4CA2B2C-F4CA-8443-908B-12B17F844D3C}"/>
    <dgm:cxn modelId="{4189ABE5-A223-414E-BF60-0131BC7939DE}" srcId="{B76DC062-BD24-274E-852B-9F26C2D64C6F}" destId="{54947943-A514-6947-B66D-1A11425602CA}" srcOrd="8" destOrd="0" parTransId="{97D28170-4155-F844-B27E-3AE9B32B6664}" sibTransId="{B853C55A-75DA-A143-A6E5-3C7CF5B5AA78}"/>
    <dgm:cxn modelId="{761CBCBD-6470-F541-8C6F-5A7FAED46650}" srcId="{B76DC062-BD24-274E-852B-9F26C2D64C6F}" destId="{1DC47CB4-E192-3642-B98F-0D10D40C6A03}" srcOrd="6" destOrd="0" parTransId="{F3BB1B8C-948C-3743-9C2D-EB03863F5B8A}" sibTransId="{61BA5786-60AE-6D45-923F-ABF79E4F49B5}"/>
    <dgm:cxn modelId="{9FD72DDE-9516-BB44-9E24-C7E022E3845D}" type="presOf" srcId="{1DC47CB4-E192-3642-B98F-0D10D40C6A03}" destId="{98A7A86C-A0B7-E948-A7B7-50928B4E5B2C}" srcOrd="0" destOrd="0" presId="urn:microsoft.com/office/officeart/2005/8/layout/default#1"/>
    <dgm:cxn modelId="{111C2BE2-EFFB-E644-9933-B4CC1E79D826}" type="presOf" srcId="{6786468C-0AA9-AD48-8BC2-F3A5AAB6DE1F}" destId="{F654BC38-7A91-9C4B-A685-CC7A85C532AB}" srcOrd="0" destOrd="0" presId="urn:microsoft.com/office/officeart/2005/8/layout/default#1"/>
    <dgm:cxn modelId="{C97A76AA-F897-024E-A2FA-176E8784F80A}" srcId="{B76DC062-BD24-274E-852B-9F26C2D64C6F}" destId="{50D6663C-D4EE-4145-B262-6CF0A5ACCFB8}" srcOrd="1" destOrd="0" parTransId="{41EE6636-D855-0A49-8F71-9B5AB55CEE0C}" sibTransId="{50F580B2-19B2-0B42-B1D8-002DF1BD3A24}"/>
    <dgm:cxn modelId="{DF348CFC-093D-C04A-ACBF-75E7B8384ED8}" type="presParOf" srcId="{EBA4FEB7-0ED1-8A4C-A090-1D418058B052}" destId="{37248B49-39AD-2647-A265-61E991A8B30A}" srcOrd="0" destOrd="0" presId="urn:microsoft.com/office/officeart/2005/8/layout/default#1"/>
    <dgm:cxn modelId="{C8286AA2-EFFA-ED4A-8D96-7CBE7C1CDEED}" type="presParOf" srcId="{EBA4FEB7-0ED1-8A4C-A090-1D418058B052}" destId="{159A06AD-E665-0F4E-9825-97F58920C8F0}" srcOrd="1" destOrd="0" presId="urn:microsoft.com/office/officeart/2005/8/layout/default#1"/>
    <dgm:cxn modelId="{A8B5E9F0-95BA-D14E-AD6E-1F78F8595891}" type="presParOf" srcId="{EBA4FEB7-0ED1-8A4C-A090-1D418058B052}" destId="{76B5FEAE-9112-7441-A238-E5C86F63B8DD}" srcOrd="2" destOrd="0" presId="urn:microsoft.com/office/officeart/2005/8/layout/default#1"/>
    <dgm:cxn modelId="{BEAAAE91-07EB-5842-82D2-70875CCADCA4}" type="presParOf" srcId="{EBA4FEB7-0ED1-8A4C-A090-1D418058B052}" destId="{67FB6939-84A8-DA48-9A2A-65F6084C5E58}" srcOrd="3" destOrd="0" presId="urn:microsoft.com/office/officeart/2005/8/layout/default#1"/>
    <dgm:cxn modelId="{469088DC-80CD-3545-898F-1984198111EB}" type="presParOf" srcId="{EBA4FEB7-0ED1-8A4C-A090-1D418058B052}" destId="{2D7CB244-923B-CA44-850E-34247A1CFA0D}" srcOrd="4" destOrd="0" presId="urn:microsoft.com/office/officeart/2005/8/layout/default#1"/>
    <dgm:cxn modelId="{EFB2A876-A209-F04F-9354-3F8BED647C6A}" type="presParOf" srcId="{EBA4FEB7-0ED1-8A4C-A090-1D418058B052}" destId="{E991854E-D137-5F44-8E2F-375584BAD40E}" srcOrd="5" destOrd="0" presId="urn:microsoft.com/office/officeart/2005/8/layout/default#1"/>
    <dgm:cxn modelId="{7A59D652-F180-794D-8F42-71ADECB19409}" type="presParOf" srcId="{EBA4FEB7-0ED1-8A4C-A090-1D418058B052}" destId="{A5CD5759-D16D-C949-97AA-44F2EEB85ADA}" srcOrd="6" destOrd="0" presId="urn:microsoft.com/office/officeart/2005/8/layout/default#1"/>
    <dgm:cxn modelId="{18695190-787E-EA4D-9D09-91AA37B68952}" type="presParOf" srcId="{EBA4FEB7-0ED1-8A4C-A090-1D418058B052}" destId="{EB97C307-66B7-F341-828D-53A970887F01}" srcOrd="7" destOrd="0" presId="urn:microsoft.com/office/officeart/2005/8/layout/default#1"/>
    <dgm:cxn modelId="{BF3CC194-5F3F-D54E-96D7-F52CA4D8082B}" type="presParOf" srcId="{EBA4FEB7-0ED1-8A4C-A090-1D418058B052}" destId="{355FCC40-AD7A-504B-9A21-A1166C3C1215}" srcOrd="8" destOrd="0" presId="urn:microsoft.com/office/officeart/2005/8/layout/default#1"/>
    <dgm:cxn modelId="{85528CD6-44CF-F84F-8748-4F25D2032FAA}" type="presParOf" srcId="{EBA4FEB7-0ED1-8A4C-A090-1D418058B052}" destId="{DA456B26-7980-C54B-8258-239A44B236E1}" srcOrd="9" destOrd="0" presId="urn:microsoft.com/office/officeart/2005/8/layout/default#1"/>
    <dgm:cxn modelId="{0FBB808F-D9CD-BF45-BEA9-9C87B466893E}" type="presParOf" srcId="{EBA4FEB7-0ED1-8A4C-A090-1D418058B052}" destId="{F654BC38-7A91-9C4B-A685-CC7A85C532AB}" srcOrd="10" destOrd="0" presId="urn:microsoft.com/office/officeart/2005/8/layout/default#1"/>
    <dgm:cxn modelId="{66C79FF7-6797-7644-8A0C-EB2F4AA31CA6}" type="presParOf" srcId="{EBA4FEB7-0ED1-8A4C-A090-1D418058B052}" destId="{0322AD12-1406-C940-91EB-0638980C58D5}" srcOrd="11" destOrd="0" presId="urn:microsoft.com/office/officeart/2005/8/layout/default#1"/>
    <dgm:cxn modelId="{A48D8062-AB24-2E4F-A0BA-A1A091BAD1F0}" type="presParOf" srcId="{EBA4FEB7-0ED1-8A4C-A090-1D418058B052}" destId="{98A7A86C-A0B7-E948-A7B7-50928B4E5B2C}" srcOrd="12" destOrd="0" presId="urn:microsoft.com/office/officeart/2005/8/layout/default#1"/>
    <dgm:cxn modelId="{DEC28337-3B34-7044-B2C9-4436B01EBBDD}" type="presParOf" srcId="{EBA4FEB7-0ED1-8A4C-A090-1D418058B052}" destId="{E3FD3F48-8116-C34C-82C1-BC32E6188DEF}" srcOrd="13" destOrd="0" presId="urn:microsoft.com/office/officeart/2005/8/layout/default#1"/>
    <dgm:cxn modelId="{957CF59A-1488-EB40-B70F-7BDC7370BF4F}" type="presParOf" srcId="{EBA4FEB7-0ED1-8A4C-A090-1D418058B052}" destId="{3A06203B-6B5B-C343-BEEF-30366960A63D}" srcOrd="14" destOrd="0" presId="urn:microsoft.com/office/officeart/2005/8/layout/default#1"/>
    <dgm:cxn modelId="{0B3E362F-C8C3-BB42-BA97-B86E4B3EB975}" type="presParOf" srcId="{EBA4FEB7-0ED1-8A4C-A090-1D418058B052}" destId="{D2C9FEE5-25B0-3848-91DD-4825B8F36C0A}" srcOrd="15" destOrd="0" presId="urn:microsoft.com/office/officeart/2005/8/layout/default#1"/>
    <dgm:cxn modelId="{E3C7BBB5-CA4B-F441-9F83-C1B18B58036A}" type="presParOf" srcId="{EBA4FEB7-0ED1-8A4C-A090-1D418058B052}" destId="{AB41082B-1F1A-3049-B728-6C0F8ABAD0D1}" srcOrd="16" destOrd="0" presId="urn:microsoft.com/office/officeart/2005/8/layout/default#1"/>
    <dgm:cxn modelId="{3D9F7C6D-8867-974F-8D58-4DF13307298F}" type="presParOf" srcId="{EBA4FEB7-0ED1-8A4C-A090-1D418058B052}" destId="{00CAB1B4-8F8E-E74B-8777-726A0C91F540}" srcOrd="17" destOrd="0" presId="urn:microsoft.com/office/officeart/2005/8/layout/default#1"/>
    <dgm:cxn modelId="{E311A0B8-09C5-3845-9B07-0C3E1CCB5922}" type="presParOf" srcId="{EBA4FEB7-0ED1-8A4C-A090-1D418058B052}" destId="{82D0A647-B6E5-8441-A628-239359400E7D}" srcOrd="1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22C5B5-C57D-4414-BB7B-36BA54F6A64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4A899FA-EE83-491D-A5D9-1BA9B0EA5B24}">
      <dgm:prSet/>
      <dgm:spPr/>
      <dgm:t>
        <a:bodyPr/>
        <a:lstStyle/>
        <a:p>
          <a:pPr>
            <a:lnSpc>
              <a:spcPct val="100000"/>
            </a:lnSpc>
          </a:pPr>
          <a:r>
            <a:rPr lang="en-US" dirty="0"/>
            <a:t>Vision for the sector</a:t>
          </a:r>
        </a:p>
      </dgm:t>
    </dgm:pt>
    <dgm:pt modelId="{37BA2CC8-1EB0-466F-9D0D-585F231324CE}" type="parTrans" cxnId="{3C1E1D06-809F-4E4F-85A7-1239F65EE8FB}">
      <dgm:prSet/>
      <dgm:spPr/>
      <dgm:t>
        <a:bodyPr/>
        <a:lstStyle/>
        <a:p>
          <a:endParaRPr lang="en-US"/>
        </a:p>
      </dgm:t>
    </dgm:pt>
    <dgm:pt modelId="{DC915724-3612-4DDA-B10C-22A49A891AE7}" type="sibTrans" cxnId="{3C1E1D06-809F-4E4F-85A7-1239F65EE8FB}">
      <dgm:prSet/>
      <dgm:spPr/>
      <dgm:t>
        <a:bodyPr/>
        <a:lstStyle/>
        <a:p>
          <a:endParaRPr lang="en-US"/>
        </a:p>
      </dgm:t>
    </dgm:pt>
    <dgm:pt modelId="{A7505FE7-ED11-4C86-BE1D-07AC622F40D7}">
      <dgm:prSet/>
      <dgm:spPr/>
      <dgm:t>
        <a:bodyPr/>
        <a:lstStyle/>
        <a:p>
          <a:pPr>
            <a:lnSpc>
              <a:spcPct val="100000"/>
            </a:lnSpc>
          </a:pPr>
          <a:r>
            <a:rPr lang="en-US" dirty="0"/>
            <a:t>Infrastructure</a:t>
          </a:r>
        </a:p>
      </dgm:t>
    </dgm:pt>
    <dgm:pt modelId="{C61EAF6E-AF2D-4F5E-A6E1-7CF21B45EC3F}" type="parTrans" cxnId="{88DC9704-A59F-4436-8D7B-10D8814B3B82}">
      <dgm:prSet/>
      <dgm:spPr/>
      <dgm:t>
        <a:bodyPr/>
        <a:lstStyle/>
        <a:p>
          <a:endParaRPr lang="en-US"/>
        </a:p>
      </dgm:t>
    </dgm:pt>
    <dgm:pt modelId="{F986476A-89D9-43F1-974D-95ADAF45327F}" type="sibTrans" cxnId="{88DC9704-A59F-4436-8D7B-10D8814B3B82}">
      <dgm:prSet/>
      <dgm:spPr/>
      <dgm:t>
        <a:bodyPr/>
        <a:lstStyle/>
        <a:p>
          <a:endParaRPr lang="en-US"/>
        </a:p>
      </dgm:t>
    </dgm:pt>
    <dgm:pt modelId="{3FD5E46D-4475-4EB6-9050-B91758806437}">
      <dgm:prSet/>
      <dgm:spPr/>
      <dgm:t>
        <a:bodyPr/>
        <a:lstStyle/>
        <a:p>
          <a:pPr>
            <a:lnSpc>
              <a:spcPct val="100000"/>
            </a:lnSpc>
          </a:pPr>
          <a:r>
            <a:rPr lang="en-US" dirty="0"/>
            <a:t>Partnerships</a:t>
          </a:r>
        </a:p>
      </dgm:t>
    </dgm:pt>
    <dgm:pt modelId="{2A25A31C-DE3E-4B9A-A925-F8C734D80F8C}" type="parTrans" cxnId="{159E2405-77E9-44FC-B0C5-A45190F8FC7B}">
      <dgm:prSet/>
      <dgm:spPr/>
      <dgm:t>
        <a:bodyPr/>
        <a:lstStyle/>
        <a:p>
          <a:endParaRPr lang="en-US"/>
        </a:p>
      </dgm:t>
    </dgm:pt>
    <dgm:pt modelId="{6C9B87E2-1FB9-45D0-AC67-CFC1A91649AD}" type="sibTrans" cxnId="{159E2405-77E9-44FC-B0C5-A45190F8FC7B}">
      <dgm:prSet/>
      <dgm:spPr/>
      <dgm:t>
        <a:bodyPr/>
        <a:lstStyle/>
        <a:p>
          <a:endParaRPr lang="en-US"/>
        </a:p>
      </dgm:t>
    </dgm:pt>
    <dgm:pt modelId="{1E3932BB-FB91-4F86-8FF4-6111C95C3F5F}">
      <dgm:prSet/>
      <dgm:spPr/>
      <dgm:t>
        <a:bodyPr/>
        <a:lstStyle/>
        <a:p>
          <a:pPr>
            <a:lnSpc>
              <a:spcPct val="100000"/>
            </a:lnSpc>
          </a:pPr>
          <a:r>
            <a:rPr lang="en-US" dirty="0"/>
            <a:t>Funding</a:t>
          </a:r>
        </a:p>
      </dgm:t>
    </dgm:pt>
    <dgm:pt modelId="{2186EE11-988B-4595-8DBC-E8E54ACBF941}" type="parTrans" cxnId="{D6C8C79A-C5F9-45D1-8674-CACD9359A25F}">
      <dgm:prSet/>
      <dgm:spPr/>
      <dgm:t>
        <a:bodyPr/>
        <a:lstStyle/>
        <a:p>
          <a:endParaRPr lang="en-US"/>
        </a:p>
      </dgm:t>
    </dgm:pt>
    <dgm:pt modelId="{7D19A2A0-1D10-43DD-872C-69BE9914E5B4}" type="sibTrans" cxnId="{D6C8C79A-C5F9-45D1-8674-CACD9359A25F}">
      <dgm:prSet/>
      <dgm:spPr/>
      <dgm:t>
        <a:bodyPr/>
        <a:lstStyle/>
        <a:p>
          <a:endParaRPr lang="en-US"/>
        </a:p>
      </dgm:t>
    </dgm:pt>
    <dgm:pt modelId="{79AEF8C2-52F7-4D33-A0C4-19687F0A2EC3}">
      <dgm:prSet/>
      <dgm:spPr/>
      <dgm:t>
        <a:bodyPr/>
        <a:lstStyle/>
        <a:p>
          <a:pPr>
            <a:lnSpc>
              <a:spcPct val="100000"/>
            </a:lnSpc>
          </a:pPr>
          <a:r>
            <a:rPr lang="en-US" dirty="0"/>
            <a:t>Capacity Building</a:t>
          </a:r>
        </a:p>
      </dgm:t>
    </dgm:pt>
    <dgm:pt modelId="{725743CA-ED36-4DCD-AF5B-A07B1BD09CAB}" type="parTrans" cxnId="{FEB928E7-65A3-4A08-B430-995BF3EDA559}">
      <dgm:prSet/>
      <dgm:spPr/>
      <dgm:t>
        <a:bodyPr/>
        <a:lstStyle/>
        <a:p>
          <a:endParaRPr lang="en-US"/>
        </a:p>
      </dgm:t>
    </dgm:pt>
    <dgm:pt modelId="{28A3ECBA-81B6-4D6C-8327-D3A7CD9B30F2}" type="sibTrans" cxnId="{FEB928E7-65A3-4A08-B430-995BF3EDA559}">
      <dgm:prSet/>
      <dgm:spPr/>
      <dgm:t>
        <a:bodyPr/>
        <a:lstStyle/>
        <a:p>
          <a:endParaRPr lang="en-US"/>
        </a:p>
      </dgm:t>
    </dgm:pt>
    <dgm:pt modelId="{BB33226C-400B-4CA1-B782-23138DB6CB51}">
      <dgm:prSet/>
      <dgm:spPr/>
      <dgm:t>
        <a:bodyPr/>
        <a:lstStyle/>
        <a:p>
          <a:pPr>
            <a:lnSpc>
              <a:spcPct val="100000"/>
            </a:lnSpc>
          </a:pPr>
          <a:r>
            <a:rPr lang="en-US" dirty="0"/>
            <a:t>Implementation and Operational Plan</a:t>
          </a:r>
        </a:p>
      </dgm:t>
    </dgm:pt>
    <dgm:pt modelId="{DCF9CEE1-2AC2-4168-8623-FA909C64DA36}" type="parTrans" cxnId="{D3B1C752-4BAC-428A-83CB-C8CB686F3ACE}">
      <dgm:prSet/>
      <dgm:spPr/>
      <dgm:t>
        <a:bodyPr/>
        <a:lstStyle/>
        <a:p>
          <a:endParaRPr lang="en-US"/>
        </a:p>
      </dgm:t>
    </dgm:pt>
    <dgm:pt modelId="{AA93BF7E-15C1-41B0-8C2D-F178CA7BD739}" type="sibTrans" cxnId="{D3B1C752-4BAC-428A-83CB-C8CB686F3ACE}">
      <dgm:prSet/>
      <dgm:spPr/>
      <dgm:t>
        <a:bodyPr/>
        <a:lstStyle/>
        <a:p>
          <a:endParaRPr lang="en-US"/>
        </a:p>
      </dgm:t>
    </dgm:pt>
    <dgm:pt modelId="{6B0E1868-121C-454C-9654-3344631A8853}" type="pres">
      <dgm:prSet presAssocID="{0E22C5B5-C57D-4414-BB7B-36BA54F6A642}" presName="root" presStyleCnt="0">
        <dgm:presLayoutVars>
          <dgm:dir/>
          <dgm:resizeHandles val="exact"/>
        </dgm:presLayoutVars>
      </dgm:prSet>
      <dgm:spPr/>
      <dgm:t>
        <a:bodyPr/>
        <a:lstStyle/>
        <a:p>
          <a:endParaRPr lang="en-US"/>
        </a:p>
      </dgm:t>
    </dgm:pt>
    <dgm:pt modelId="{6E1D36AE-D3DD-4FFB-891D-09E478E8F423}" type="pres">
      <dgm:prSet presAssocID="{E4A899FA-EE83-491D-A5D9-1BA9B0EA5B24}" presName="compNode" presStyleCnt="0"/>
      <dgm:spPr/>
    </dgm:pt>
    <dgm:pt modelId="{F931A44D-165D-4B6E-9FC6-5097CA481614}" type="pres">
      <dgm:prSet presAssocID="{E4A899FA-EE83-491D-A5D9-1BA9B0EA5B24}" presName="bgRect" presStyleLbl="bgShp" presStyleIdx="0" presStyleCnt="6"/>
      <dgm:spPr/>
    </dgm:pt>
    <dgm:pt modelId="{2E8D201E-E566-46FE-85A1-83C2FFFC0CB8}" type="pres">
      <dgm:prSet presAssocID="{E4A899FA-EE83-491D-A5D9-1BA9B0EA5B2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xmlns="" id="0" name="" descr="Eye"/>
        </a:ext>
      </dgm:extLst>
    </dgm:pt>
    <dgm:pt modelId="{CE0D5621-3DFE-4DC1-A7D7-66600E191DAC}" type="pres">
      <dgm:prSet presAssocID="{E4A899FA-EE83-491D-A5D9-1BA9B0EA5B24}" presName="spaceRect" presStyleCnt="0"/>
      <dgm:spPr/>
    </dgm:pt>
    <dgm:pt modelId="{3E54429C-0FD7-4CD6-9CAB-DAA3CA379DDB}" type="pres">
      <dgm:prSet presAssocID="{E4A899FA-EE83-491D-A5D9-1BA9B0EA5B24}" presName="parTx" presStyleLbl="revTx" presStyleIdx="0" presStyleCnt="6">
        <dgm:presLayoutVars>
          <dgm:chMax val="0"/>
          <dgm:chPref val="0"/>
        </dgm:presLayoutVars>
      </dgm:prSet>
      <dgm:spPr/>
      <dgm:t>
        <a:bodyPr/>
        <a:lstStyle/>
        <a:p>
          <a:endParaRPr lang="en-US"/>
        </a:p>
      </dgm:t>
    </dgm:pt>
    <dgm:pt modelId="{9E209307-910B-4752-9C22-7EC7BD85707F}" type="pres">
      <dgm:prSet presAssocID="{DC915724-3612-4DDA-B10C-22A49A891AE7}" presName="sibTrans" presStyleCnt="0"/>
      <dgm:spPr/>
    </dgm:pt>
    <dgm:pt modelId="{4F0BDD78-CAC2-4FF1-B276-8633CA4D66A8}" type="pres">
      <dgm:prSet presAssocID="{A7505FE7-ED11-4C86-BE1D-07AC622F40D7}" presName="compNode" presStyleCnt="0"/>
      <dgm:spPr/>
    </dgm:pt>
    <dgm:pt modelId="{6C77FD0B-6E5C-484E-8016-963AD212ACEC}" type="pres">
      <dgm:prSet presAssocID="{A7505FE7-ED11-4C86-BE1D-07AC622F40D7}" presName="bgRect" presStyleLbl="bgShp" presStyleIdx="1" presStyleCnt="6"/>
      <dgm:spPr/>
    </dgm:pt>
    <dgm:pt modelId="{B8812C13-15CF-4F63-9938-F764B84620F0}" type="pres">
      <dgm:prSet presAssocID="{A7505FE7-ED11-4C86-BE1D-07AC622F40D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xmlns="" id="0" name="" descr="City"/>
        </a:ext>
      </dgm:extLst>
    </dgm:pt>
    <dgm:pt modelId="{3D24ABE7-BE35-438D-BBAD-29BBD8E7B6F5}" type="pres">
      <dgm:prSet presAssocID="{A7505FE7-ED11-4C86-BE1D-07AC622F40D7}" presName="spaceRect" presStyleCnt="0"/>
      <dgm:spPr/>
    </dgm:pt>
    <dgm:pt modelId="{647F9DD6-A938-4AF1-9069-DDDBB86E3F98}" type="pres">
      <dgm:prSet presAssocID="{A7505FE7-ED11-4C86-BE1D-07AC622F40D7}" presName="parTx" presStyleLbl="revTx" presStyleIdx="1" presStyleCnt="6">
        <dgm:presLayoutVars>
          <dgm:chMax val="0"/>
          <dgm:chPref val="0"/>
        </dgm:presLayoutVars>
      </dgm:prSet>
      <dgm:spPr/>
      <dgm:t>
        <a:bodyPr/>
        <a:lstStyle/>
        <a:p>
          <a:endParaRPr lang="en-US"/>
        </a:p>
      </dgm:t>
    </dgm:pt>
    <dgm:pt modelId="{B2F60122-93FE-4420-A6AB-92D6ED38161A}" type="pres">
      <dgm:prSet presAssocID="{F986476A-89D9-43F1-974D-95ADAF45327F}" presName="sibTrans" presStyleCnt="0"/>
      <dgm:spPr/>
    </dgm:pt>
    <dgm:pt modelId="{81605C71-250B-46FE-8CCF-A998E34CCE3E}" type="pres">
      <dgm:prSet presAssocID="{3FD5E46D-4475-4EB6-9050-B91758806437}" presName="compNode" presStyleCnt="0"/>
      <dgm:spPr/>
    </dgm:pt>
    <dgm:pt modelId="{09D430D0-53D8-4A1E-AB6E-880C6F69BA90}" type="pres">
      <dgm:prSet presAssocID="{3FD5E46D-4475-4EB6-9050-B91758806437}" presName="bgRect" presStyleLbl="bgShp" presStyleIdx="2" presStyleCnt="6"/>
      <dgm:spPr/>
    </dgm:pt>
    <dgm:pt modelId="{85881A12-F609-4A0F-A0FF-DA92D78F0CC3}" type="pres">
      <dgm:prSet presAssocID="{3FD5E46D-4475-4EB6-9050-B9175880643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xmlns="" id="0" name="" descr="Handshake"/>
        </a:ext>
      </dgm:extLst>
    </dgm:pt>
    <dgm:pt modelId="{47F37E1B-9CA7-4AA0-B620-FC7474F360BE}" type="pres">
      <dgm:prSet presAssocID="{3FD5E46D-4475-4EB6-9050-B91758806437}" presName="spaceRect" presStyleCnt="0"/>
      <dgm:spPr/>
    </dgm:pt>
    <dgm:pt modelId="{6C868C9E-E5FC-4946-8A9C-2ECDF548C428}" type="pres">
      <dgm:prSet presAssocID="{3FD5E46D-4475-4EB6-9050-B91758806437}" presName="parTx" presStyleLbl="revTx" presStyleIdx="2" presStyleCnt="6">
        <dgm:presLayoutVars>
          <dgm:chMax val="0"/>
          <dgm:chPref val="0"/>
        </dgm:presLayoutVars>
      </dgm:prSet>
      <dgm:spPr/>
      <dgm:t>
        <a:bodyPr/>
        <a:lstStyle/>
        <a:p>
          <a:endParaRPr lang="en-US"/>
        </a:p>
      </dgm:t>
    </dgm:pt>
    <dgm:pt modelId="{8D7366A6-A4D9-40C2-B247-1B0C6F7F3F48}" type="pres">
      <dgm:prSet presAssocID="{6C9B87E2-1FB9-45D0-AC67-CFC1A91649AD}" presName="sibTrans" presStyleCnt="0"/>
      <dgm:spPr/>
    </dgm:pt>
    <dgm:pt modelId="{90F2CB9E-E711-4642-B1DA-BC8E7E65A31E}" type="pres">
      <dgm:prSet presAssocID="{1E3932BB-FB91-4F86-8FF4-6111C95C3F5F}" presName="compNode" presStyleCnt="0"/>
      <dgm:spPr/>
    </dgm:pt>
    <dgm:pt modelId="{8C1D4B57-5E4A-4D67-9234-EB2B8AA984AD}" type="pres">
      <dgm:prSet presAssocID="{1E3932BB-FB91-4F86-8FF4-6111C95C3F5F}" presName="bgRect" presStyleLbl="bgShp" presStyleIdx="3" presStyleCnt="6"/>
      <dgm:spPr/>
    </dgm:pt>
    <dgm:pt modelId="{A2648FFC-0BE4-4385-AC7B-4BD89029E0A7}" type="pres">
      <dgm:prSet presAssocID="{1E3932BB-FB91-4F86-8FF4-6111C95C3F5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a:blipFill>
      </dgm:spPr>
      <dgm:extLst>
        <a:ext uri="{E40237B7-FDA0-4F09-8148-C483321AD2D9}">
          <dgm14:cNvPr xmlns:dgm14="http://schemas.microsoft.com/office/drawing/2010/diagram" xmlns="" id="0" name="" descr="Money"/>
        </a:ext>
      </dgm:extLst>
    </dgm:pt>
    <dgm:pt modelId="{DD2D8AC0-FCBB-4968-93B8-7758E085839B}" type="pres">
      <dgm:prSet presAssocID="{1E3932BB-FB91-4F86-8FF4-6111C95C3F5F}" presName="spaceRect" presStyleCnt="0"/>
      <dgm:spPr/>
    </dgm:pt>
    <dgm:pt modelId="{C74EF289-6D06-4296-A810-627BFA7BE013}" type="pres">
      <dgm:prSet presAssocID="{1E3932BB-FB91-4F86-8FF4-6111C95C3F5F}" presName="parTx" presStyleLbl="revTx" presStyleIdx="3" presStyleCnt="6">
        <dgm:presLayoutVars>
          <dgm:chMax val="0"/>
          <dgm:chPref val="0"/>
        </dgm:presLayoutVars>
      </dgm:prSet>
      <dgm:spPr/>
      <dgm:t>
        <a:bodyPr/>
        <a:lstStyle/>
        <a:p>
          <a:endParaRPr lang="en-US"/>
        </a:p>
      </dgm:t>
    </dgm:pt>
    <dgm:pt modelId="{90EA36CA-C5A6-4C31-96BD-81B6D2C7158F}" type="pres">
      <dgm:prSet presAssocID="{7D19A2A0-1D10-43DD-872C-69BE9914E5B4}" presName="sibTrans" presStyleCnt="0"/>
      <dgm:spPr/>
    </dgm:pt>
    <dgm:pt modelId="{77D1FBAE-81AB-48F4-A9E8-C3F75DB52C52}" type="pres">
      <dgm:prSet presAssocID="{79AEF8C2-52F7-4D33-A0C4-19687F0A2EC3}" presName="compNode" presStyleCnt="0"/>
      <dgm:spPr/>
    </dgm:pt>
    <dgm:pt modelId="{31AF2EB9-7C4A-4D1C-AE4B-74C6256F0654}" type="pres">
      <dgm:prSet presAssocID="{79AEF8C2-52F7-4D33-A0C4-19687F0A2EC3}" presName="bgRect" presStyleLbl="bgShp" presStyleIdx="4" presStyleCnt="6"/>
      <dgm:spPr/>
    </dgm:pt>
    <dgm:pt modelId="{DC01AC7B-5095-49B1-BFA7-EF5ECFC2336A}" type="pres">
      <dgm:prSet presAssocID="{79AEF8C2-52F7-4D33-A0C4-19687F0A2EC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a:blipFill>
      </dgm:spPr>
      <dgm:extLst>
        <a:ext uri="{E40237B7-FDA0-4F09-8148-C483321AD2D9}">
          <dgm14:cNvPr xmlns:dgm14="http://schemas.microsoft.com/office/drawing/2010/diagram" xmlns="" id="0" name="" descr="Building"/>
        </a:ext>
      </dgm:extLst>
    </dgm:pt>
    <dgm:pt modelId="{7771D59E-3133-44B8-A738-C677210D3A95}" type="pres">
      <dgm:prSet presAssocID="{79AEF8C2-52F7-4D33-A0C4-19687F0A2EC3}" presName="spaceRect" presStyleCnt="0"/>
      <dgm:spPr/>
    </dgm:pt>
    <dgm:pt modelId="{5241A681-AA94-430C-ACA0-2D6B9DA6F3C4}" type="pres">
      <dgm:prSet presAssocID="{79AEF8C2-52F7-4D33-A0C4-19687F0A2EC3}" presName="parTx" presStyleLbl="revTx" presStyleIdx="4" presStyleCnt="6">
        <dgm:presLayoutVars>
          <dgm:chMax val="0"/>
          <dgm:chPref val="0"/>
        </dgm:presLayoutVars>
      </dgm:prSet>
      <dgm:spPr/>
      <dgm:t>
        <a:bodyPr/>
        <a:lstStyle/>
        <a:p>
          <a:endParaRPr lang="en-US"/>
        </a:p>
      </dgm:t>
    </dgm:pt>
    <dgm:pt modelId="{42C428CE-9C1F-4027-8D1A-9708A67A8F67}" type="pres">
      <dgm:prSet presAssocID="{28A3ECBA-81B6-4D6C-8327-D3A7CD9B30F2}" presName="sibTrans" presStyleCnt="0"/>
      <dgm:spPr/>
    </dgm:pt>
    <dgm:pt modelId="{AA1AF8AB-0D3B-4671-9259-9F5F0ACBC7C1}" type="pres">
      <dgm:prSet presAssocID="{BB33226C-400B-4CA1-B782-23138DB6CB51}" presName="compNode" presStyleCnt="0"/>
      <dgm:spPr/>
    </dgm:pt>
    <dgm:pt modelId="{31A3EA87-A43C-44B2-BAA8-5B59DEF0F6EC}" type="pres">
      <dgm:prSet presAssocID="{BB33226C-400B-4CA1-B782-23138DB6CB51}" presName="bgRect" presStyleLbl="bgShp" presStyleIdx="5" presStyleCnt="6"/>
      <dgm:spPr/>
    </dgm:pt>
    <dgm:pt modelId="{6F0CDB8A-7749-4473-83C1-036A12E065F5}" type="pres">
      <dgm:prSet presAssocID="{BB33226C-400B-4CA1-B782-23138DB6CB5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tretch>
            <a:fillRect/>
          </a:stretch>
        </a:blipFill>
      </dgm:spPr>
      <dgm:extLst>
        <a:ext uri="{E40237B7-FDA0-4F09-8148-C483321AD2D9}">
          <dgm14:cNvPr xmlns:dgm14="http://schemas.microsoft.com/office/drawing/2010/diagram" xmlns="" id="0" name="" descr="CheckList"/>
        </a:ext>
      </dgm:extLst>
    </dgm:pt>
    <dgm:pt modelId="{0C466CA3-0D13-43A8-ACDD-FABD4709DF99}" type="pres">
      <dgm:prSet presAssocID="{BB33226C-400B-4CA1-B782-23138DB6CB51}" presName="spaceRect" presStyleCnt="0"/>
      <dgm:spPr/>
    </dgm:pt>
    <dgm:pt modelId="{27DBDF42-534C-431D-A233-DFE37F9CA00C}" type="pres">
      <dgm:prSet presAssocID="{BB33226C-400B-4CA1-B782-23138DB6CB51}" presName="parTx" presStyleLbl="revTx" presStyleIdx="5" presStyleCnt="6">
        <dgm:presLayoutVars>
          <dgm:chMax val="0"/>
          <dgm:chPref val="0"/>
        </dgm:presLayoutVars>
      </dgm:prSet>
      <dgm:spPr/>
      <dgm:t>
        <a:bodyPr/>
        <a:lstStyle/>
        <a:p>
          <a:endParaRPr lang="en-US"/>
        </a:p>
      </dgm:t>
    </dgm:pt>
  </dgm:ptLst>
  <dgm:cxnLst>
    <dgm:cxn modelId="{D3B1C752-4BAC-428A-83CB-C8CB686F3ACE}" srcId="{0E22C5B5-C57D-4414-BB7B-36BA54F6A642}" destId="{BB33226C-400B-4CA1-B782-23138DB6CB51}" srcOrd="5" destOrd="0" parTransId="{DCF9CEE1-2AC2-4168-8623-FA909C64DA36}" sibTransId="{AA93BF7E-15C1-41B0-8C2D-F178CA7BD739}"/>
    <dgm:cxn modelId="{1AE414BA-D34B-4C70-ADED-64C97CECC367}" type="presOf" srcId="{0E22C5B5-C57D-4414-BB7B-36BA54F6A642}" destId="{6B0E1868-121C-454C-9654-3344631A8853}" srcOrd="0" destOrd="0" presId="urn:microsoft.com/office/officeart/2018/2/layout/IconVerticalSolidList"/>
    <dgm:cxn modelId="{AB2E907A-2DE5-4F16-BE2D-C33916B03BEC}" type="presOf" srcId="{3FD5E46D-4475-4EB6-9050-B91758806437}" destId="{6C868C9E-E5FC-4946-8A9C-2ECDF548C428}" srcOrd="0" destOrd="0" presId="urn:microsoft.com/office/officeart/2018/2/layout/IconVerticalSolidList"/>
    <dgm:cxn modelId="{FEB928E7-65A3-4A08-B430-995BF3EDA559}" srcId="{0E22C5B5-C57D-4414-BB7B-36BA54F6A642}" destId="{79AEF8C2-52F7-4D33-A0C4-19687F0A2EC3}" srcOrd="4" destOrd="0" parTransId="{725743CA-ED36-4DCD-AF5B-A07B1BD09CAB}" sibTransId="{28A3ECBA-81B6-4D6C-8327-D3A7CD9B30F2}"/>
    <dgm:cxn modelId="{88DC9704-A59F-4436-8D7B-10D8814B3B82}" srcId="{0E22C5B5-C57D-4414-BB7B-36BA54F6A642}" destId="{A7505FE7-ED11-4C86-BE1D-07AC622F40D7}" srcOrd="1" destOrd="0" parTransId="{C61EAF6E-AF2D-4F5E-A6E1-7CF21B45EC3F}" sibTransId="{F986476A-89D9-43F1-974D-95ADAF45327F}"/>
    <dgm:cxn modelId="{8019841B-231D-45B6-A20B-F7F8CC150808}" type="presOf" srcId="{BB33226C-400B-4CA1-B782-23138DB6CB51}" destId="{27DBDF42-534C-431D-A233-DFE37F9CA00C}" srcOrd="0" destOrd="0" presId="urn:microsoft.com/office/officeart/2018/2/layout/IconVerticalSolidList"/>
    <dgm:cxn modelId="{69344299-6E6D-4739-9724-C7975EADB055}" type="presOf" srcId="{E4A899FA-EE83-491D-A5D9-1BA9B0EA5B24}" destId="{3E54429C-0FD7-4CD6-9CAB-DAA3CA379DDB}" srcOrd="0" destOrd="0" presId="urn:microsoft.com/office/officeart/2018/2/layout/IconVerticalSolidList"/>
    <dgm:cxn modelId="{166042D2-3826-496D-AE8B-EBFE99EE1CD6}" type="presOf" srcId="{79AEF8C2-52F7-4D33-A0C4-19687F0A2EC3}" destId="{5241A681-AA94-430C-ACA0-2D6B9DA6F3C4}" srcOrd="0" destOrd="0" presId="urn:microsoft.com/office/officeart/2018/2/layout/IconVerticalSolidList"/>
    <dgm:cxn modelId="{3C1E1D06-809F-4E4F-85A7-1239F65EE8FB}" srcId="{0E22C5B5-C57D-4414-BB7B-36BA54F6A642}" destId="{E4A899FA-EE83-491D-A5D9-1BA9B0EA5B24}" srcOrd="0" destOrd="0" parTransId="{37BA2CC8-1EB0-466F-9D0D-585F231324CE}" sibTransId="{DC915724-3612-4DDA-B10C-22A49A891AE7}"/>
    <dgm:cxn modelId="{159E2405-77E9-44FC-B0C5-A45190F8FC7B}" srcId="{0E22C5B5-C57D-4414-BB7B-36BA54F6A642}" destId="{3FD5E46D-4475-4EB6-9050-B91758806437}" srcOrd="2" destOrd="0" parTransId="{2A25A31C-DE3E-4B9A-A925-F8C734D80F8C}" sibTransId="{6C9B87E2-1FB9-45D0-AC67-CFC1A91649AD}"/>
    <dgm:cxn modelId="{C04C1E9B-C39E-4B63-B24F-3FFE12900863}" type="presOf" srcId="{1E3932BB-FB91-4F86-8FF4-6111C95C3F5F}" destId="{C74EF289-6D06-4296-A810-627BFA7BE013}" srcOrd="0" destOrd="0" presId="urn:microsoft.com/office/officeart/2018/2/layout/IconVerticalSolidList"/>
    <dgm:cxn modelId="{D6C8C79A-C5F9-45D1-8674-CACD9359A25F}" srcId="{0E22C5B5-C57D-4414-BB7B-36BA54F6A642}" destId="{1E3932BB-FB91-4F86-8FF4-6111C95C3F5F}" srcOrd="3" destOrd="0" parTransId="{2186EE11-988B-4595-8DBC-E8E54ACBF941}" sibTransId="{7D19A2A0-1D10-43DD-872C-69BE9914E5B4}"/>
    <dgm:cxn modelId="{E6C01777-E84B-4EDB-A15F-9CA2EE6E431D}" type="presOf" srcId="{A7505FE7-ED11-4C86-BE1D-07AC622F40D7}" destId="{647F9DD6-A938-4AF1-9069-DDDBB86E3F98}" srcOrd="0" destOrd="0" presId="urn:microsoft.com/office/officeart/2018/2/layout/IconVerticalSolidList"/>
    <dgm:cxn modelId="{73E66596-A954-4A5B-AF4D-4A6DD8547C64}" type="presParOf" srcId="{6B0E1868-121C-454C-9654-3344631A8853}" destId="{6E1D36AE-D3DD-4FFB-891D-09E478E8F423}" srcOrd="0" destOrd="0" presId="urn:microsoft.com/office/officeart/2018/2/layout/IconVerticalSolidList"/>
    <dgm:cxn modelId="{2B1239BA-5E55-441C-9927-EB693F77D5B8}" type="presParOf" srcId="{6E1D36AE-D3DD-4FFB-891D-09E478E8F423}" destId="{F931A44D-165D-4B6E-9FC6-5097CA481614}" srcOrd="0" destOrd="0" presId="urn:microsoft.com/office/officeart/2018/2/layout/IconVerticalSolidList"/>
    <dgm:cxn modelId="{0A672AC7-43E7-40E8-A394-283B416FC75F}" type="presParOf" srcId="{6E1D36AE-D3DD-4FFB-891D-09E478E8F423}" destId="{2E8D201E-E566-46FE-85A1-83C2FFFC0CB8}" srcOrd="1" destOrd="0" presId="urn:microsoft.com/office/officeart/2018/2/layout/IconVerticalSolidList"/>
    <dgm:cxn modelId="{589F193B-E72C-4933-8867-070C74FDDDC0}" type="presParOf" srcId="{6E1D36AE-D3DD-4FFB-891D-09E478E8F423}" destId="{CE0D5621-3DFE-4DC1-A7D7-66600E191DAC}" srcOrd="2" destOrd="0" presId="urn:microsoft.com/office/officeart/2018/2/layout/IconVerticalSolidList"/>
    <dgm:cxn modelId="{6D81C749-025A-48A4-9D99-B989735866BD}" type="presParOf" srcId="{6E1D36AE-D3DD-4FFB-891D-09E478E8F423}" destId="{3E54429C-0FD7-4CD6-9CAB-DAA3CA379DDB}" srcOrd="3" destOrd="0" presId="urn:microsoft.com/office/officeart/2018/2/layout/IconVerticalSolidList"/>
    <dgm:cxn modelId="{4B1735EA-1E3C-4CE4-A21E-E295E1119B5B}" type="presParOf" srcId="{6B0E1868-121C-454C-9654-3344631A8853}" destId="{9E209307-910B-4752-9C22-7EC7BD85707F}" srcOrd="1" destOrd="0" presId="urn:microsoft.com/office/officeart/2018/2/layout/IconVerticalSolidList"/>
    <dgm:cxn modelId="{581376FC-4A82-4393-B129-C74EC435573D}" type="presParOf" srcId="{6B0E1868-121C-454C-9654-3344631A8853}" destId="{4F0BDD78-CAC2-4FF1-B276-8633CA4D66A8}" srcOrd="2" destOrd="0" presId="urn:microsoft.com/office/officeart/2018/2/layout/IconVerticalSolidList"/>
    <dgm:cxn modelId="{8F31BEE4-D248-4DEC-846B-E9F4CE87FABE}" type="presParOf" srcId="{4F0BDD78-CAC2-4FF1-B276-8633CA4D66A8}" destId="{6C77FD0B-6E5C-484E-8016-963AD212ACEC}" srcOrd="0" destOrd="0" presId="urn:microsoft.com/office/officeart/2018/2/layout/IconVerticalSolidList"/>
    <dgm:cxn modelId="{40F783D8-E9F4-4FDC-BCC4-E3070CFCD38A}" type="presParOf" srcId="{4F0BDD78-CAC2-4FF1-B276-8633CA4D66A8}" destId="{B8812C13-15CF-4F63-9938-F764B84620F0}" srcOrd="1" destOrd="0" presId="urn:microsoft.com/office/officeart/2018/2/layout/IconVerticalSolidList"/>
    <dgm:cxn modelId="{4B66EE13-0385-4662-8DE1-06D79D9EB924}" type="presParOf" srcId="{4F0BDD78-CAC2-4FF1-B276-8633CA4D66A8}" destId="{3D24ABE7-BE35-438D-BBAD-29BBD8E7B6F5}" srcOrd="2" destOrd="0" presId="urn:microsoft.com/office/officeart/2018/2/layout/IconVerticalSolidList"/>
    <dgm:cxn modelId="{9FB943E3-0FA6-4CCA-B373-20DEC1F77179}" type="presParOf" srcId="{4F0BDD78-CAC2-4FF1-B276-8633CA4D66A8}" destId="{647F9DD6-A938-4AF1-9069-DDDBB86E3F98}" srcOrd="3" destOrd="0" presId="urn:microsoft.com/office/officeart/2018/2/layout/IconVerticalSolidList"/>
    <dgm:cxn modelId="{8EB20144-3A7E-47A1-8365-5F66FE8605F3}" type="presParOf" srcId="{6B0E1868-121C-454C-9654-3344631A8853}" destId="{B2F60122-93FE-4420-A6AB-92D6ED38161A}" srcOrd="3" destOrd="0" presId="urn:microsoft.com/office/officeart/2018/2/layout/IconVerticalSolidList"/>
    <dgm:cxn modelId="{9163958C-A4B3-43FA-B877-5BB2B3BF085F}" type="presParOf" srcId="{6B0E1868-121C-454C-9654-3344631A8853}" destId="{81605C71-250B-46FE-8CCF-A998E34CCE3E}" srcOrd="4" destOrd="0" presId="urn:microsoft.com/office/officeart/2018/2/layout/IconVerticalSolidList"/>
    <dgm:cxn modelId="{B7BAC000-378C-450F-B6AE-6A2B289580C1}" type="presParOf" srcId="{81605C71-250B-46FE-8CCF-A998E34CCE3E}" destId="{09D430D0-53D8-4A1E-AB6E-880C6F69BA90}" srcOrd="0" destOrd="0" presId="urn:microsoft.com/office/officeart/2018/2/layout/IconVerticalSolidList"/>
    <dgm:cxn modelId="{AE65EF56-E871-4202-BD88-68057AF4784B}" type="presParOf" srcId="{81605C71-250B-46FE-8CCF-A998E34CCE3E}" destId="{85881A12-F609-4A0F-A0FF-DA92D78F0CC3}" srcOrd="1" destOrd="0" presId="urn:microsoft.com/office/officeart/2018/2/layout/IconVerticalSolidList"/>
    <dgm:cxn modelId="{09041EF2-EF95-46A8-97C8-49397C6A9E67}" type="presParOf" srcId="{81605C71-250B-46FE-8CCF-A998E34CCE3E}" destId="{47F37E1B-9CA7-4AA0-B620-FC7474F360BE}" srcOrd="2" destOrd="0" presId="urn:microsoft.com/office/officeart/2018/2/layout/IconVerticalSolidList"/>
    <dgm:cxn modelId="{731DFFAD-7575-44F4-A52B-C44DC043E8F7}" type="presParOf" srcId="{81605C71-250B-46FE-8CCF-A998E34CCE3E}" destId="{6C868C9E-E5FC-4946-8A9C-2ECDF548C428}" srcOrd="3" destOrd="0" presId="urn:microsoft.com/office/officeart/2018/2/layout/IconVerticalSolidList"/>
    <dgm:cxn modelId="{93299207-4DB0-468E-AA8D-393EFECA034A}" type="presParOf" srcId="{6B0E1868-121C-454C-9654-3344631A8853}" destId="{8D7366A6-A4D9-40C2-B247-1B0C6F7F3F48}" srcOrd="5" destOrd="0" presId="urn:microsoft.com/office/officeart/2018/2/layout/IconVerticalSolidList"/>
    <dgm:cxn modelId="{50F51088-B3C1-4E20-909C-50000673A24B}" type="presParOf" srcId="{6B0E1868-121C-454C-9654-3344631A8853}" destId="{90F2CB9E-E711-4642-B1DA-BC8E7E65A31E}" srcOrd="6" destOrd="0" presId="urn:microsoft.com/office/officeart/2018/2/layout/IconVerticalSolidList"/>
    <dgm:cxn modelId="{29995821-FB66-4611-BDA7-19839BAAC53E}" type="presParOf" srcId="{90F2CB9E-E711-4642-B1DA-BC8E7E65A31E}" destId="{8C1D4B57-5E4A-4D67-9234-EB2B8AA984AD}" srcOrd="0" destOrd="0" presId="urn:microsoft.com/office/officeart/2018/2/layout/IconVerticalSolidList"/>
    <dgm:cxn modelId="{183D27CB-7C75-4890-8FEA-8B89E1555035}" type="presParOf" srcId="{90F2CB9E-E711-4642-B1DA-BC8E7E65A31E}" destId="{A2648FFC-0BE4-4385-AC7B-4BD89029E0A7}" srcOrd="1" destOrd="0" presId="urn:microsoft.com/office/officeart/2018/2/layout/IconVerticalSolidList"/>
    <dgm:cxn modelId="{CB412085-D4A8-4750-B4F6-E3B0156AC4B7}" type="presParOf" srcId="{90F2CB9E-E711-4642-B1DA-BC8E7E65A31E}" destId="{DD2D8AC0-FCBB-4968-93B8-7758E085839B}" srcOrd="2" destOrd="0" presId="urn:microsoft.com/office/officeart/2018/2/layout/IconVerticalSolidList"/>
    <dgm:cxn modelId="{0DB047FD-0405-4AB8-8DF8-17843A45452D}" type="presParOf" srcId="{90F2CB9E-E711-4642-B1DA-BC8E7E65A31E}" destId="{C74EF289-6D06-4296-A810-627BFA7BE013}" srcOrd="3" destOrd="0" presId="urn:microsoft.com/office/officeart/2018/2/layout/IconVerticalSolidList"/>
    <dgm:cxn modelId="{8615D404-8606-4EA8-939A-DEEBD68A2A5A}" type="presParOf" srcId="{6B0E1868-121C-454C-9654-3344631A8853}" destId="{90EA36CA-C5A6-4C31-96BD-81B6D2C7158F}" srcOrd="7" destOrd="0" presId="urn:microsoft.com/office/officeart/2018/2/layout/IconVerticalSolidList"/>
    <dgm:cxn modelId="{5B8AD4A7-3EC3-42C0-A4C1-BACF00E5B163}" type="presParOf" srcId="{6B0E1868-121C-454C-9654-3344631A8853}" destId="{77D1FBAE-81AB-48F4-A9E8-C3F75DB52C52}" srcOrd="8" destOrd="0" presId="urn:microsoft.com/office/officeart/2018/2/layout/IconVerticalSolidList"/>
    <dgm:cxn modelId="{4DFB089A-B8A9-4E18-B09F-009C07C271C1}" type="presParOf" srcId="{77D1FBAE-81AB-48F4-A9E8-C3F75DB52C52}" destId="{31AF2EB9-7C4A-4D1C-AE4B-74C6256F0654}" srcOrd="0" destOrd="0" presId="urn:microsoft.com/office/officeart/2018/2/layout/IconVerticalSolidList"/>
    <dgm:cxn modelId="{49529782-3C7E-4D3C-8CEE-0135D36D5F24}" type="presParOf" srcId="{77D1FBAE-81AB-48F4-A9E8-C3F75DB52C52}" destId="{DC01AC7B-5095-49B1-BFA7-EF5ECFC2336A}" srcOrd="1" destOrd="0" presId="urn:microsoft.com/office/officeart/2018/2/layout/IconVerticalSolidList"/>
    <dgm:cxn modelId="{84DC2679-5E4C-474C-9DE6-52C0488DBE38}" type="presParOf" srcId="{77D1FBAE-81AB-48F4-A9E8-C3F75DB52C52}" destId="{7771D59E-3133-44B8-A738-C677210D3A95}" srcOrd="2" destOrd="0" presId="urn:microsoft.com/office/officeart/2018/2/layout/IconVerticalSolidList"/>
    <dgm:cxn modelId="{F88C0B1D-ADE7-4B55-8EDF-84A11E5CC736}" type="presParOf" srcId="{77D1FBAE-81AB-48F4-A9E8-C3F75DB52C52}" destId="{5241A681-AA94-430C-ACA0-2D6B9DA6F3C4}" srcOrd="3" destOrd="0" presId="urn:microsoft.com/office/officeart/2018/2/layout/IconVerticalSolidList"/>
    <dgm:cxn modelId="{371A9729-76CF-4125-957E-0CF53B2D7264}" type="presParOf" srcId="{6B0E1868-121C-454C-9654-3344631A8853}" destId="{42C428CE-9C1F-4027-8D1A-9708A67A8F67}" srcOrd="9" destOrd="0" presId="urn:microsoft.com/office/officeart/2018/2/layout/IconVerticalSolidList"/>
    <dgm:cxn modelId="{02F3E0D2-4B60-4786-9B7E-9E82BA5EE63B}" type="presParOf" srcId="{6B0E1868-121C-454C-9654-3344631A8853}" destId="{AA1AF8AB-0D3B-4671-9259-9F5F0ACBC7C1}" srcOrd="10" destOrd="0" presId="urn:microsoft.com/office/officeart/2018/2/layout/IconVerticalSolidList"/>
    <dgm:cxn modelId="{17CF2E9E-BC06-45F7-AE9C-B5D2E0F1657E}" type="presParOf" srcId="{AA1AF8AB-0D3B-4671-9259-9F5F0ACBC7C1}" destId="{31A3EA87-A43C-44B2-BAA8-5B59DEF0F6EC}" srcOrd="0" destOrd="0" presId="urn:microsoft.com/office/officeart/2018/2/layout/IconVerticalSolidList"/>
    <dgm:cxn modelId="{87DADF57-E22E-4F51-A927-8DDC1D5B5FB2}" type="presParOf" srcId="{AA1AF8AB-0D3B-4671-9259-9F5F0ACBC7C1}" destId="{6F0CDB8A-7749-4473-83C1-036A12E065F5}" srcOrd="1" destOrd="0" presId="urn:microsoft.com/office/officeart/2018/2/layout/IconVerticalSolidList"/>
    <dgm:cxn modelId="{11DEA361-6623-4845-8A32-6FA1B28F6953}" type="presParOf" srcId="{AA1AF8AB-0D3B-4671-9259-9F5F0ACBC7C1}" destId="{0C466CA3-0D13-43A8-ACDD-FABD4709DF99}" srcOrd="2" destOrd="0" presId="urn:microsoft.com/office/officeart/2018/2/layout/IconVerticalSolidList"/>
    <dgm:cxn modelId="{24F319ED-BB75-4B2A-B2A0-1C1292276D53}" type="presParOf" srcId="{AA1AF8AB-0D3B-4671-9259-9F5F0ACBC7C1}" destId="{27DBDF42-534C-431D-A233-DFE37F9CA00C}" srcOrd="3" destOrd="0" presId="urn:microsoft.com/office/officeart/2018/2/layout/IconVerticalSoli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248B49-39AD-2647-A265-61E991A8B30A}">
      <dsp:nvSpPr>
        <dsp:cNvPr id="0" name=""/>
        <dsp:cNvSpPr/>
      </dsp:nvSpPr>
      <dsp:spPr>
        <a:xfrm>
          <a:off x="1010483" y="342627"/>
          <a:ext cx="1833041" cy="10998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t>1.  Purpose and Background</a:t>
          </a:r>
        </a:p>
      </dsp:txBody>
      <dsp:txXfrm>
        <a:off x="1010483" y="342627"/>
        <a:ext cx="1833041" cy="1099824"/>
      </dsp:txXfrm>
    </dsp:sp>
    <dsp:sp modelId="{76B5FEAE-9112-7441-A238-E5C86F63B8DD}">
      <dsp:nvSpPr>
        <dsp:cNvPr id="0" name=""/>
        <dsp:cNvSpPr/>
      </dsp:nvSpPr>
      <dsp:spPr>
        <a:xfrm>
          <a:off x="3026829" y="342627"/>
          <a:ext cx="1833041" cy="1099824"/>
        </a:xfrm>
        <a:prstGeom prst="rect">
          <a:avLst/>
        </a:prstGeom>
        <a:solidFill>
          <a:schemeClr val="accent5">
            <a:hueOff val="-817038"/>
            <a:satOff val="-1136"/>
            <a:lumOff val="-4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2.  CET Summit Resolutions</a:t>
          </a:r>
        </a:p>
      </dsp:txBody>
      <dsp:txXfrm>
        <a:off x="3026829" y="342627"/>
        <a:ext cx="1833041" cy="1099824"/>
      </dsp:txXfrm>
    </dsp:sp>
    <dsp:sp modelId="{2D7CB244-923B-CA44-850E-34247A1CFA0D}">
      <dsp:nvSpPr>
        <dsp:cNvPr id="0" name=""/>
        <dsp:cNvSpPr/>
      </dsp:nvSpPr>
      <dsp:spPr>
        <a:xfrm>
          <a:off x="5043174" y="342627"/>
          <a:ext cx="1833041" cy="1099824"/>
        </a:xfrm>
        <a:prstGeom prst="rect">
          <a:avLst/>
        </a:prstGeom>
        <a:solidFill>
          <a:schemeClr val="accent5">
            <a:hueOff val="-1634077"/>
            <a:satOff val="-2273"/>
            <a:lumOff val="-8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t>3.  </a:t>
          </a:r>
          <a:r>
            <a:rPr lang="en-US" altLang="en-US" sz="1700" b="1" kern="1200" dirty="0">
              <a:cs typeface="Arial"/>
            </a:rPr>
            <a:t>Vision for the CET Sector</a:t>
          </a:r>
          <a:endParaRPr lang="en-GB" sz="1700" b="1" kern="1200" dirty="0"/>
        </a:p>
      </dsp:txBody>
      <dsp:txXfrm>
        <a:off x="5043174" y="342627"/>
        <a:ext cx="1833041" cy="1099824"/>
      </dsp:txXfrm>
    </dsp:sp>
    <dsp:sp modelId="{A5CD5759-D16D-C949-97AA-44F2EEB85ADA}">
      <dsp:nvSpPr>
        <dsp:cNvPr id="0" name=""/>
        <dsp:cNvSpPr/>
      </dsp:nvSpPr>
      <dsp:spPr>
        <a:xfrm>
          <a:off x="843942" y="1625756"/>
          <a:ext cx="2166123" cy="1099824"/>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t>4.  </a:t>
          </a:r>
          <a:r>
            <a:rPr lang="en-US" altLang="en-US" sz="1700" b="1" kern="1200" dirty="0">
              <a:cs typeface="Arial"/>
            </a:rPr>
            <a:t>Infrastructure</a:t>
          </a:r>
          <a:endParaRPr lang="en-GB" sz="1700" b="1" kern="1200" dirty="0"/>
        </a:p>
      </dsp:txBody>
      <dsp:txXfrm>
        <a:off x="843942" y="1625756"/>
        <a:ext cx="2166123" cy="1099824"/>
      </dsp:txXfrm>
    </dsp:sp>
    <dsp:sp modelId="{355FCC40-AD7A-504B-9A21-A1166C3C1215}">
      <dsp:nvSpPr>
        <dsp:cNvPr id="0" name=""/>
        <dsp:cNvSpPr/>
      </dsp:nvSpPr>
      <dsp:spPr>
        <a:xfrm>
          <a:off x="3193370" y="1625756"/>
          <a:ext cx="1833041" cy="1099824"/>
        </a:xfrm>
        <a:prstGeom prst="rect">
          <a:avLst/>
        </a:prstGeom>
        <a:solidFill>
          <a:schemeClr val="accent5">
            <a:hueOff val="-3268154"/>
            <a:satOff val="-4546"/>
            <a:lumOff val="-17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en-US" sz="1700" b="1" kern="1200" dirty="0">
              <a:cs typeface="Arial"/>
            </a:rPr>
            <a:t>5.  Partnerships</a:t>
          </a:r>
          <a:endParaRPr lang="en-GB" sz="1700" b="1" kern="1200" dirty="0"/>
        </a:p>
      </dsp:txBody>
      <dsp:txXfrm>
        <a:off x="3193370" y="1625756"/>
        <a:ext cx="1833041" cy="1099824"/>
      </dsp:txXfrm>
    </dsp:sp>
    <dsp:sp modelId="{F654BC38-7A91-9C4B-A685-CC7A85C532AB}">
      <dsp:nvSpPr>
        <dsp:cNvPr id="0" name=""/>
        <dsp:cNvSpPr/>
      </dsp:nvSpPr>
      <dsp:spPr>
        <a:xfrm>
          <a:off x="5209715" y="1625756"/>
          <a:ext cx="1833041" cy="1099824"/>
        </a:xfrm>
        <a:prstGeom prst="rect">
          <a:avLst/>
        </a:prstGeom>
        <a:solidFill>
          <a:schemeClr val="accent5">
            <a:hueOff val="-4085192"/>
            <a:satOff val="-5682"/>
            <a:lumOff val="-21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8.  Funding</a:t>
          </a:r>
        </a:p>
      </dsp:txBody>
      <dsp:txXfrm>
        <a:off x="5209715" y="1625756"/>
        <a:ext cx="1833041" cy="1099824"/>
      </dsp:txXfrm>
    </dsp:sp>
    <dsp:sp modelId="{98A7A86C-A0B7-E948-A7B7-50928B4E5B2C}">
      <dsp:nvSpPr>
        <dsp:cNvPr id="0" name=""/>
        <dsp:cNvSpPr/>
      </dsp:nvSpPr>
      <dsp:spPr>
        <a:xfrm>
          <a:off x="2310" y="2908885"/>
          <a:ext cx="1833041" cy="1099824"/>
        </a:xfrm>
        <a:prstGeom prst="rect">
          <a:avLst/>
        </a:prstGeom>
        <a:solidFill>
          <a:schemeClr val="accent5">
            <a:hueOff val="-4902231"/>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t>7. ICT Fund</a:t>
          </a:r>
        </a:p>
      </dsp:txBody>
      <dsp:txXfrm>
        <a:off x="2310" y="2908885"/>
        <a:ext cx="1833041" cy="1099824"/>
      </dsp:txXfrm>
    </dsp:sp>
    <dsp:sp modelId="{3A06203B-6B5B-C343-BEEF-30366960A63D}">
      <dsp:nvSpPr>
        <dsp:cNvPr id="0" name=""/>
        <dsp:cNvSpPr/>
      </dsp:nvSpPr>
      <dsp:spPr>
        <a:xfrm>
          <a:off x="2018656" y="2908885"/>
          <a:ext cx="1833041" cy="1099824"/>
        </a:xfrm>
        <a:prstGeom prst="rect">
          <a:avLst/>
        </a:prstGeom>
        <a:solidFill>
          <a:schemeClr val="accent5">
            <a:hueOff val="-5719269"/>
            <a:satOff val="-7955"/>
            <a:lumOff val="-30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t>8. RPL &amp; Civic Education</a:t>
          </a:r>
        </a:p>
      </dsp:txBody>
      <dsp:txXfrm>
        <a:off x="2018656" y="2908885"/>
        <a:ext cx="1833041" cy="1099824"/>
      </dsp:txXfrm>
    </dsp:sp>
    <dsp:sp modelId="{AB41082B-1F1A-3049-B728-6C0F8ABAD0D1}">
      <dsp:nvSpPr>
        <dsp:cNvPr id="0" name=""/>
        <dsp:cNvSpPr/>
      </dsp:nvSpPr>
      <dsp:spPr>
        <a:xfrm>
          <a:off x="4035002" y="2908885"/>
          <a:ext cx="1833041" cy="1099824"/>
        </a:xfrm>
        <a:prstGeom prst="rect">
          <a:avLst/>
        </a:prstGeom>
        <a:solidFill>
          <a:schemeClr val="accent5">
            <a:hueOff val="-6536307"/>
            <a:satOff val="-9092"/>
            <a:lumOff val="-34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t>9. Capacity Building</a:t>
          </a:r>
        </a:p>
      </dsp:txBody>
      <dsp:txXfrm>
        <a:off x="4035002" y="2908885"/>
        <a:ext cx="1833041" cy="1099824"/>
      </dsp:txXfrm>
    </dsp:sp>
    <dsp:sp modelId="{82D0A647-B6E5-8441-A628-239359400E7D}">
      <dsp:nvSpPr>
        <dsp:cNvPr id="0" name=""/>
        <dsp:cNvSpPr/>
      </dsp:nvSpPr>
      <dsp:spPr>
        <a:xfrm>
          <a:off x="6051347" y="2908885"/>
          <a:ext cx="1833041" cy="1099824"/>
        </a:xfrm>
        <a:prstGeom prst="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t>10. Implementation &amp; Operational Plan</a:t>
          </a:r>
        </a:p>
      </dsp:txBody>
      <dsp:txXfrm>
        <a:off x="6051347" y="2908885"/>
        <a:ext cx="1833041" cy="109982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31A44D-165D-4B6E-9FC6-5097CA481614}">
      <dsp:nvSpPr>
        <dsp:cNvPr id="0" name=""/>
        <dsp:cNvSpPr/>
      </dsp:nvSpPr>
      <dsp:spPr>
        <a:xfrm>
          <a:off x="0" y="1696"/>
          <a:ext cx="8935614" cy="7230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D201E-E566-46FE-85A1-83C2FFFC0CB8}">
      <dsp:nvSpPr>
        <dsp:cNvPr id="0" name=""/>
        <dsp:cNvSpPr/>
      </dsp:nvSpPr>
      <dsp:spPr>
        <a:xfrm>
          <a:off x="218733" y="164391"/>
          <a:ext cx="397698" cy="397698"/>
        </a:xfrm>
        <a:prstGeom prst="rect">
          <a:avLst/>
        </a:prstGeom>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54429C-0FD7-4CD6-9CAB-DAA3CA379DDB}">
      <dsp:nvSpPr>
        <dsp:cNvPr id="0" name=""/>
        <dsp:cNvSpPr/>
      </dsp:nvSpPr>
      <dsp:spPr>
        <a:xfrm>
          <a:off x="835165" y="1696"/>
          <a:ext cx="8100448" cy="72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27" tIns="76527" rIns="76527" bIns="76527" numCol="1" spcCol="1270" anchor="ctr" anchorCtr="0">
          <a:noAutofit/>
        </a:bodyPr>
        <a:lstStyle/>
        <a:p>
          <a:pPr lvl="0" algn="l" defTabSz="844550">
            <a:lnSpc>
              <a:spcPct val="100000"/>
            </a:lnSpc>
            <a:spcBef>
              <a:spcPct val="0"/>
            </a:spcBef>
            <a:spcAft>
              <a:spcPct val="35000"/>
            </a:spcAft>
          </a:pPr>
          <a:r>
            <a:rPr lang="en-US" sz="1900" kern="1200" dirty="0"/>
            <a:t>Vision for the sector</a:t>
          </a:r>
        </a:p>
      </dsp:txBody>
      <dsp:txXfrm>
        <a:off x="835165" y="1696"/>
        <a:ext cx="8100448" cy="723087"/>
      </dsp:txXfrm>
    </dsp:sp>
    <dsp:sp modelId="{6C77FD0B-6E5C-484E-8016-963AD212ACEC}">
      <dsp:nvSpPr>
        <dsp:cNvPr id="0" name=""/>
        <dsp:cNvSpPr/>
      </dsp:nvSpPr>
      <dsp:spPr>
        <a:xfrm>
          <a:off x="0" y="905556"/>
          <a:ext cx="8935614" cy="7230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812C13-15CF-4F63-9938-F764B84620F0}">
      <dsp:nvSpPr>
        <dsp:cNvPr id="0" name=""/>
        <dsp:cNvSpPr/>
      </dsp:nvSpPr>
      <dsp:spPr>
        <a:xfrm>
          <a:off x="218733" y="1068250"/>
          <a:ext cx="397698" cy="397698"/>
        </a:xfrm>
        <a:prstGeom prst="rect">
          <a:avLst/>
        </a:prstGeom>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7F9DD6-A938-4AF1-9069-DDDBB86E3F98}">
      <dsp:nvSpPr>
        <dsp:cNvPr id="0" name=""/>
        <dsp:cNvSpPr/>
      </dsp:nvSpPr>
      <dsp:spPr>
        <a:xfrm>
          <a:off x="835165" y="905556"/>
          <a:ext cx="8100448" cy="72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27" tIns="76527" rIns="76527" bIns="76527" numCol="1" spcCol="1270" anchor="ctr" anchorCtr="0">
          <a:noAutofit/>
        </a:bodyPr>
        <a:lstStyle/>
        <a:p>
          <a:pPr lvl="0" algn="l" defTabSz="844550">
            <a:lnSpc>
              <a:spcPct val="100000"/>
            </a:lnSpc>
            <a:spcBef>
              <a:spcPct val="0"/>
            </a:spcBef>
            <a:spcAft>
              <a:spcPct val="35000"/>
            </a:spcAft>
          </a:pPr>
          <a:r>
            <a:rPr lang="en-US" sz="1900" kern="1200" dirty="0"/>
            <a:t>Infrastructure</a:t>
          </a:r>
        </a:p>
      </dsp:txBody>
      <dsp:txXfrm>
        <a:off x="835165" y="905556"/>
        <a:ext cx="8100448" cy="723087"/>
      </dsp:txXfrm>
    </dsp:sp>
    <dsp:sp modelId="{09D430D0-53D8-4A1E-AB6E-880C6F69BA90}">
      <dsp:nvSpPr>
        <dsp:cNvPr id="0" name=""/>
        <dsp:cNvSpPr/>
      </dsp:nvSpPr>
      <dsp:spPr>
        <a:xfrm>
          <a:off x="0" y="1809415"/>
          <a:ext cx="8935614" cy="7230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881A12-F609-4A0F-A0FF-DA92D78F0CC3}">
      <dsp:nvSpPr>
        <dsp:cNvPr id="0" name=""/>
        <dsp:cNvSpPr/>
      </dsp:nvSpPr>
      <dsp:spPr>
        <a:xfrm>
          <a:off x="218733" y="1972109"/>
          <a:ext cx="397698" cy="397698"/>
        </a:xfrm>
        <a:prstGeom prst="rect">
          <a:avLst/>
        </a:prstGeom>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868C9E-E5FC-4946-8A9C-2ECDF548C428}">
      <dsp:nvSpPr>
        <dsp:cNvPr id="0" name=""/>
        <dsp:cNvSpPr/>
      </dsp:nvSpPr>
      <dsp:spPr>
        <a:xfrm>
          <a:off x="835165" y="1809415"/>
          <a:ext cx="8100448" cy="72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27" tIns="76527" rIns="76527" bIns="76527" numCol="1" spcCol="1270" anchor="ctr" anchorCtr="0">
          <a:noAutofit/>
        </a:bodyPr>
        <a:lstStyle/>
        <a:p>
          <a:pPr lvl="0" algn="l" defTabSz="844550">
            <a:lnSpc>
              <a:spcPct val="100000"/>
            </a:lnSpc>
            <a:spcBef>
              <a:spcPct val="0"/>
            </a:spcBef>
            <a:spcAft>
              <a:spcPct val="35000"/>
            </a:spcAft>
          </a:pPr>
          <a:r>
            <a:rPr lang="en-US" sz="1900" kern="1200" dirty="0"/>
            <a:t>Partnerships</a:t>
          </a:r>
        </a:p>
      </dsp:txBody>
      <dsp:txXfrm>
        <a:off x="835165" y="1809415"/>
        <a:ext cx="8100448" cy="723087"/>
      </dsp:txXfrm>
    </dsp:sp>
    <dsp:sp modelId="{8C1D4B57-5E4A-4D67-9234-EB2B8AA984AD}">
      <dsp:nvSpPr>
        <dsp:cNvPr id="0" name=""/>
        <dsp:cNvSpPr/>
      </dsp:nvSpPr>
      <dsp:spPr>
        <a:xfrm>
          <a:off x="0" y="2713274"/>
          <a:ext cx="8935614" cy="7230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648FFC-0BE4-4385-AC7B-4BD89029E0A7}">
      <dsp:nvSpPr>
        <dsp:cNvPr id="0" name=""/>
        <dsp:cNvSpPr/>
      </dsp:nvSpPr>
      <dsp:spPr>
        <a:xfrm>
          <a:off x="218733" y="2875969"/>
          <a:ext cx="397698" cy="397698"/>
        </a:xfrm>
        <a:prstGeom prst="rect">
          <a:avLst/>
        </a:prstGeom>
        <a:blipFill>
          <a:blip xmlns:r="http://schemas.openxmlformats.org/officeDocument/2006/relationships" r:embed="rId7">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4EF289-6D06-4296-A810-627BFA7BE013}">
      <dsp:nvSpPr>
        <dsp:cNvPr id="0" name=""/>
        <dsp:cNvSpPr/>
      </dsp:nvSpPr>
      <dsp:spPr>
        <a:xfrm>
          <a:off x="835165" y="2713274"/>
          <a:ext cx="8100448" cy="72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27" tIns="76527" rIns="76527" bIns="76527" numCol="1" spcCol="1270" anchor="ctr" anchorCtr="0">
          <a:noAutofit/>
        </a:bodyPr>
        <a:lstStyle/>
        <a:p>
          <a:pPr lvl="0" algn="l" defTabSz="844550">
            <a:lnSpc>
              <a:spcPct val="100000"/>
            </a:lnSpc>
            <a:spcBef>
              <a:spcPct val="0"/>
            </a:spcBef>
            <a:spcAft>
              <a:spcPct val="35000"/>
            </a:spcAft>
          </a:pPr>
          <a:r>
            <a:rPr lang="en-US" sz="1900" kern="1200" dirty="0"/>
            <a:t>Funding</a:t>
          </a:r>
        </a:p>
      </dsp:txBody>
      <dsp:txXfrm>
        <a:off x="835165" y="2713274"/>
        <a:ext cx="8100448" cy="723087"/>
      </dsp:txXfrm>
    </dsp:sp>
    <dsp:sp modelId="{31AF2EB9-7C4A-4D1C-AE4B-74C6256F0654}">
      <dsp:nvSpPr>
        <dsp:cNvPr id="0" name=""/>
        <dsp:cNvSpPr/>
      </dsp:nvSpPr>
      <dsp:spPr>
        <a:xfrm>
          <a:off x="0" y="3617133"/>
          <a:ext cx="8935614" cy="7230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01AC7B-5095-49B1-BFA7-EF5ECFC2336A}">
      <dsp:nvSpPr>
        <dsp:cNvPr id="0" name=""/>
        <dsp:cNvSpPr/>
      </dsp:nvSpPr>
      <dsp:spPr>
        <a:xfrm>
          <a:off x="218733" y="3779828"/>
          <a:ext cx="397698" cy="397698"/>
        </a:xfrm>
        <a:prstGeom prst="rect">
          <a:avLst/>
        </a:prstGeom>
        <a:blipFill>
          <a:blip xmlns:r="http://schemas.openxmlformats.org/officeDocument/2006/relationships" r:embed="rId9">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41A681-AA94-430C-ACA0-2D6B9DA6F3C4}">
      <dsp:nvSpPr>
        <dsp:cNvPr id="0" name=""/>
        <dsp:cNvSpPr/>
      </dsp:nvSpPr>
      <dsp:spPr>
        <a:xfrm>
          <a:off x="835165" y="3617133"/>
          <a:ext cx="8100448" cy="72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27" tIns="76527" rIns="76527" bIns="76527" numCol="1" spcCol="1270" anchor="ctr" anchorCtr="0">
          <a:noAutofit/>
        </a:bodyPr>
        <a:lstStyle/>
        <a:p>
          <a:pPr lvl="0" algn="l" defTabSz="844550">
            <a:lnSpc>
              <a:spcPct val="100000"/>
            </a:lnSpc>
            <a:spcBef>
              <a:spcPct val="0"/>
            </a:spcBef>
            <a:spcAft>
              <a:spcPct val="35000"/>
            </a:spcAft>
          </a:pPr>
          <a:r>
            <a:rPr lang="en-US" sz="1900" kern="1200" dirty="0"/>
            <a:t>Capacity Building</a:t>
          </a:r>
        </a:p>
      </dsp:txBody>
      <dsp:txXfrm>
        <a:off x="835165" y="3617133"/>
        <a:ext cx="8100448" cy="723087"/>
      </dsp:txXfrm>
    </dsp:sp>
    <dsp:sp modelId="{31A3EA87-A43C-44B2-BAA8-5B59DEF0F6EC}">
      <dsp:nvSpPr>
        <dsp:cNvPr id="0" name=""/>
        <dsp:cNvSpPr/>
      </dsp:nvSpPr>
      <dsp:spPr>
        <a:xfrm>
          <a:off x="0" y="4520992"/>
          <a:ext cx="8935614" cy="7230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0CDB8A-7749-4473-83C1-036A12E065F5}">
      <dsp:nvSpPr>
        <dsp:cNvPr id="0" name=""/>
        <dsp:cNvSpPr/>
      </dsp:nvSpPr>
      <dsp:spPr>
        <a:xfrm>
          <a:off x="218733" y="4683687"/>
          <a:ext cx="397698" cy="397698"/>
        </a:xfrm>
        <a:prstGeom prst="rect">
          <a:avLst/>
        </a:prstGeom>
        <a:blipFill>
          <a:blip xmlns:r="http://schemas.openxmlformats.org/officeDocument/2006/relationships" r:embed="rId11">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BDF42-534C-431D-A233-DFE37F9CA00C}">
      <dsp:nvSpPr>
        <dsp:cNvPr id="0" name=""/>
        <dsp:cNvSpPr/>
      </dsp:nvSpPr>
      <dsp:spPr>
        <a:xfrm>
          <a:off x="835165" y="4520992"/>
          <a:ext cx="8100448" cy="72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27" tIns="76527" rIns="76527" bIns="76527" numCol="1" spcCol="1270" anchor="ctr" anchorCtr="0">
          <a:noAutofit/>
        </a:bodyPr>
        <a:lstStyle/>
        <a:p>
          <a:pPr lvl="0" algn="l" defTabSz="844550">
            <a:lnSpc>
              <a:spcPct val="100000"/>
            </a:lnSpc>
            <a:spcBef>
              <a:spcPct val="0"/>
            </a:spcBef>
            <a:spcAft>
              <a:spcPct val="35000"/>
            </a:spcAft>
          </a:pPr>
          <a:r>
            <a:rPr lang="en-US" sz="1900" kern="1200" dirty="0"/>
            <a:t>Implementation and Operational Plan</a:t>
          </a:r>
        </a:p>
      </dsp:txBody>
      <dsp:txXfrm>
        <a:off x="835165" y="4520992"/>
        <a:ext cx="8100448" cy="7230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2473" tIns="46237" rIns="92473" bIns="46237" rtlCol="0"/>
          <a:lstStyle>
            <a:lvl1pPr algn="l">
              <a:defRPr sz="1200" dirty="0">
                <a:latin typeface="Calibri" pitchFamily="34" charset="0"/>
                <a:ea typeface="+mn-ea"/>
                <a:cs typeface="Arial" pitchFamily="34" charset="0"/>
              </a:defRPr>
            </a:lvl1pPr>
          </a:lstStyle>
          <a:p>
            <a:pPr>
              <a:defRPr/>
            </a:pPr>
            <a:endParaRPr lang="en-ZA" dirty="0"/>
          </a:p>
        </p:txBody>
      </p:sp>
      <p:sp>
        <p:nvSpPr>
          <p:cNvPr id="3" name="Date Placeholder 2"/>
          <p:cNvSpPr>
            <a:spLocks noGrp="1"/>
          </p:cNvSpPr>
          <p:nvPr>
            <p:ph type="dt" sz="quarter" idx="1"/>
          </p:nvPr>
        </p:nvSpPr>
        <p:spPr>
          <a:xfrm>
            <a:off x="3851275" y="0"/>
            <a:ext cx="2944813" cy="496888"/>
          </a:xfrm>
          <a:prstGeom prst="rect">
            <a:avLst/>
          </a:prstGeom>
        </p:spPr>
        <p:txBody>
          <a:bodyPr vert="horz" wrap="square" lIns="92473" tIns="46237" rIns="92473" bIns="46237" numCol="1" anchor="t" anchorCtr="0" compatLnSpc="1">
            <a:prstTxWarp prst="textNoShape">
              <a:avLst/>
            </a:prstTxWarp>
          </a:bodyPr>
          <a:lstStyle>
            <a:lvl1pPr algn="r">
              <a:defRPr sz="1200">
                <a:cs typeface="Arial" panose="020B0604020202020204" pitchFamily="34" charset="0"/>
              </a:defRPr>
            </a:lvl1pPr>
          </a:lstStyle>
          <a:p>
            <a:pPr>
              <a:defRPr/>
            </a:pPr>
            <a:fld id="{F0BC5171-B719-45FD-BB6C-69ED829167D9}" type="datetimeFigureOut">
              <a:rPr lang="en-ZA" altLang="en-US"/>
              <a:pPr>
                <a:defRPr/>
              </a:pPr>
              <a:t>2022/11/04</a:t>
            </a:fld>
            <a:endParaRPr lang="en-ZA" altLang="en-US" dirty="0"/>
          </a:p>
        </p:txBody>
      </p:sp>
      <p:sp>
        <p:nvSpPr>
          <p:cNvPr id="4" name="Footer Placeholder 3"/>
          <p:cNvSpPr>
            <a:spLocks noGrp="1"/>
          </p:cNvSpPr>
          <p:nvPr>
            <p:ph type="ftr" sz="quarter" idx="2"/>
          </p:nvPr>
        </p:nvSpPr>
        <p:spPr>
          <a:xfrm>
            <a:off x="0" y="9428163"/>
            <a:ext cx="2944813" cy="496887"/>
          </a:xfrm>
          <a:prstGeom prst="rect">
            <a:avLst/>
          </a:prstGeom>
        </p:spPr>
        <p:txBody>
          <a:bodyPr vert="horz" lIns="92473" tIns="46237" rIns="92473" bIns="46237" rtlCol="0" anchor="b"/>
          <a:lstStyle>
            <a:lvl1pPr algn="l">
              <a:defRPr sz="1200" dirty="0">
                <a:latin typeface="Calibri" pitchFamily="34" charset="0"/>
                <a:ea typeface="+mn-ea"/>
                <a:cs typeface="Arial" pitchFamily="34" charset="0"/>
              </a:defRPr>
            </a:lvl1pPr>
          </a:lstStyle>
          <a:p>
            <a:pPr>
              <a:defRPr/>
            </a:pPr>
            <a:endParaRPr lang="en-ZA" dirty="0"/>
          </a:p>
        </p:txBody>
      </p:sp>
      <p:sp>
        <p:nvSpPr>
          <p:cNvPr id="5" name="Slide Number Placeholder 4"/>
          <p:cNvSpPr>
            <a:spLocks noGrp="1"/>
          </p:cNvSpPr>
          <p:nvPr>
            <p:ph type="sldNum" sz="quarter" idx="3"/>
          </p:nvPr>
        </p:nvSpPr>
        <p:spPr>
          <a:xfrm>
            <a:off x="3851275" y="9428163"/>
            <a:ext cx="2944813" cy="496887"/>
          </a:xfrm>
          <a:prstGeom prst="rect">
            <a:avLst/>
          </a:prstGeom>
        </p:spPr>
        <p:txBody>
          <a:bodyPr vert="horz" wrap="square" lIns="92473" tIns="46237" rIns="92473" bIns="46237" numCol="1" anchor="b" anchorCtr="0" compatLnSpc="1">
            <a:prstTxWarp prst="textNoShape">
              <a:avLst/>
            </a:prstTxWarp>
          </a:bodyPr>
          <a:lstStyle>
            <a:lvl1pPr algn="r">
              <a:defRPr sz="1200">
                <a:cs typeface="Arial" panose="020B0604020202020204" pitchFamily="34" charset="0"/>
              </a:defRPr>
            </a:lvl1pPr>
          </a:lstStyle>
          <a:p>
            <a:pPr>
              <a:defRPr/>
            </a:pPr>
            <a:fld id="{8E23C12B-3D76-4961-9051-D7AD9ABB7820}" type="slidenum">
              <a:rPr lang="en-ZA" altLang="en-US"/>
              <a:pPr>
                <a:defRPr/>
              </a:pPr>
              <a:t>‹#›</a:t>
            </a:fld>
            <a:endParaRPr lang="en-ZA" altLang="en-US" dirty="0"/>
          </a:p>
        </p:txBody>
      </p:sp>
    </p:spTree>
    <p:extLst>
      <p:ext uri="{BB962C8B-B14F-4D97-AF65-F5344CB8AC3E}">
        <p14:creationId xmlns:p14="http://schemas.microsoft.com/office/powerpoint/2010/main" xmlns="" val="1493949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473" tIns="46237" rIns="92473" bIns="46237" numCol="1" anchor="t" anchorCtr="0" compatLnSpc="1">
            <a:prstTxWarp prst="textNoShape">
              <a:avLst/>
            </a:prstTxWarp>
          </a:bodyPr>
          <a:lstStyle>
            <a:lvl1pPr eaLnBrk="1" hangingPunct="1">
              <a:defRPr sz="1200" dirty="0">
                <a:latin typeface="Calibri" pitchFamily="34" charset="0"/>
                <a:ea typeface="+mn-ea"/>
                <a:cs typeface="+mn-cs"/>
              </a:defRPr>
            </a:lvl1pPr>
          </a:lstStyle>
          <a:p>
            <a:pPr>
              <a:defRPr/>
            </a:pPr>
            <a:endParaRPr lang="en-GB" dirty="0"/>
          </a:p>
        </p:txBody>
      </p:sp>
      <p:sp>
        <p:nvSpPr>
          <p:cNvPr id="172035"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2473" tIns="46237" rIns="92473" bIns="46237"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8109A851-4FEC-4349-9E74-1CFCD8D8C46C}" type="datetimeFigureOut">
              <a:rPr lang="en-GB" altLang="en-US"/>
              <a:pPr>
                <a:defRPr/>
              </a:pPr>
              <a:t>04/11/2022</a:t>
            </a:fld>
            <a:endParaRPr lang="en-GB" altLang="en-US" dirty="0"/>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2037" name="Rectangle 5"/>
          <p:cNvSpPr>
            <a:spLocks noGrp="1" noChangeArrowheads="1"/>
          </p:cNvSpPr>
          <p:nvPr>
            <p:ph type="body" sz="quarter" idx="3"/>
          </p:nvPr>
        </p:nvSpPr>
        <p:spPr bwMode="auto">
          <a:xfrm>
            <a:off x="679450" y="4716463"/>
            <a:ext cx="5438775" cy="4465637"/>
          </a:xfrm>
          <a:prstGeom prst="rect">
            <a:avLst/>
          </a:prstGeom>
          <a:noFill/>
          <a:ln w="9525">
            <a:noFill/>
            <a:miter lim="800000"/>
            <a:headEnd/>
            <a:tailEnd/>
          </a:ln>
          <a:effectLst/>
        </p:spPr>
        <p:txBody>
          <a:bodyPr vert="horz" wrap="square" lIns="92473" tIns="46237" rIns="92473" bIns="4623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2038"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2473" tIns="46237" rIns="92473" bIns="46237" numCol="1" anchor="b" anchorCtr="0" compatLnSpc="1">
            <a:prstTxWarp prst="textNoShape">
              <a:avLst/>
            </a:prstTxWarp>
          </a:bodyPr>
          <a:lstStyle>
            <a:lvl1pPr eaLnBrk="1" hangingPunct="1">
              <a:defRPr sz="1200" dirty="0">
                <a:latin typeface="Calibri" pitchFamily="34" charset="0"/>
                <a:ea typeface="+mn-ea"/>
                <a:cs typeface="+mn-cs"/>
              </a:defRPr>
            </a:lvl1pPr>
          </a:lstStyle>
          <a:p>
            <a:pPr>
              <a:defRPr/>
            </a:pPr>
            <a:endParaRPr lang="en-GB" dirty="0"/>
          </a:p>
        </p:txBody>
      </p:sp>
      <p:sp>
        <p:nvSpPr>
          <p:cNvPr id="172039"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2473" tIns="46237" rIns="92473" bIns="46237"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9D8F304-A656-4BA8-86BB-BA4E1F5448D6}" type="slidenum">
              <a:rPr lang="en-GB" altLang="en-US"/>
              <a:pPr>
                <a:defRPr/>
              </a:pPr>
              <a:t>‹#›</a:t>
            </a:fld>
            <a:endParaRPr lang="en-GB" altLang="en-US" dirty="0"/>
          </a:p>
        </p:txBody>
      </p:sp>
    </p:spTree>
    <p:extLst>
      <p:ext uri="{BB962C8B-B14F-4D97-AF65-F5344CB8AC3E}">
        <p14:creationId xmlns:p14="http://schemas.microsoft.com/office/powerpoint/2010/main" xmlns="" val="4158400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86DCF85-58DA-482C-890C-C897D11E5178}" type="slidenum">
              <a:rPr lang="en-US" altLang="en-US" sz="1200" smtClean="0">
                <a:latin typeface="Arial" panose="020B0604020202020204" pitchFamily="34" charset="0"/>
              </a:rPr>
              <a:pPr/>
              <a:t>1</a:t>
            </a:fld>
            <a:endParaRPr lang="en-US" altLang="en-US" sz="1200" dirty="0">
              <a:latin typeface="Arial" panose="020B0604020202020204" pitchFamily="34" charset="0"/>
            </a:endParaRPr>
          </a:p>
        </p:txBody>
      </p:sp>
      <p:sp>
        <p:nvSpPr>
          <p:cNvPr id="6149" name="Date Placeholder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0888" indent="-288925">
              <a:defRPr sz="2400">
                <a:solidFill>
                  <a:schemeClr val="tx1"/>
                </a:solidFill>
                <a:latin typeface="Calibri" panose="020F0502020204030204" pitchFamily="34" charset="0"/>
                <a:ea typeface="MS PGothic" panose="020B0600070205080204" pitchFamily="34" charset="-128"/>
              </a:defRPr>
            </a:lvl2pPr>
            <a:lvl3pPr marL="1155700" indent="-230188">
              <a:defRPr sz="2400">
                <a:solidFill>
                  <a:schemeClr val="tx1"/>
                </a:solidFill>
                <a:latin typeface="Calibri" panose="020F0502020204030204" pitchFamily="34" charset="0"/>
                <a:ea typeface="MS PGothic" panose="020B0600070205080204" pitchFamily="34" charset="-128"/>
              </a:defRPr>
            </a:lvl3pPr>
            <a:lvl4pPr marL="1617663" indent="-230188">
              <a:defRPr sz="2400">
                <a:solidFill>
                  <a:schemeClr val="tx1"/>
                </a:solidFill>
                <a:latin typeface="Calibri" panose="020F0502020204030204" pitchFamily="34" charset="0"/>
                <a:ea typeface="MS PGothic" panose="020B0600070205080204" pitchFamily="34" charset="-128"/>
              </a:defRPr>
            </a:lvl4pPr>
            <a:lvl5pPr marL="2079625" indent="-230188">
              <a:defRPr sz="2400">
                <a:solidFill>
                  <a:schemeClr val="tx1"/>
                </a:solidFill>
                <a:latin typeface="Calibri" panose="020F0502020204030204" pitchFamily="34" charset="0"/>
                <a:ea typeface="MS PGothic" panose="020B0600070205080204" pitchFamily="34" charset="-128"/>
              </a:defRPr>
            </a:lvl5pPr>
            <a:lvl6pPr marL="25368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940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512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08425" indent="-230188"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200" dirty="0">
              <a:latin typeface="Arial" panose="020B0604020202020204" pitchFamily="34" charset="0"/>
            </a:endParaRPr>
          </a:p>
        </p:txBody>
      </p:sp>
    </p:spTree>
    <p:extLst>
      <p:ext uri="{BB962C8B-B14F-4D97-AF65-F5344CB8AC3E}">
        <p14:creationId xmlns:p14="http://schemas.microsoft.com/office/powerpoint/2010/main" xmlns="" val="250274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61938530-6F2A-4375-B556-78E5AF86A575}" type="slidenum">
              <a:rPr lang="en-US" altLang="en-US"/>
              <a:pPr>
                <a:defRPr/>
              </a:pPr>
              <a:t>‹#›</a:t>
            </a:fld>
            <a:endParaRPr lang="en-US" altLang="en-US" dirty="0"/>
          </a:p>
        </p:txBody>
      </p:sp>
    </p:spTree>
    <p:extLst>
      <p:ext uri="{BB962C8B-B14F-4D97-AF65-F5344CB8AC3E}">
        <p14:creationId xmlns:p14="http://schemas.microsoft.com/office/powerpoint/2010/main" xmlns="" val="400615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B17332A-2084-425F-BE84-8DF113F1EED2}" type="slidenum">
              <a:rPr lang="en-US" altLang="en-US"/>
              <a:pPr>
                <a:defRPr/>
              </a:pPr>
              <a:t>‹#›</a:t>
            </a:fld>
            <a:endParaRPr lang="en-US" altLang="en-US" dirty="0"/>
          </a:p>
        </p:txBody>
      </p:sp>
    </p:spTree>
    <p:extLst>
      <p:ext uri="{BB962C8B-B14F-4D97-AF65-F5344CB8AC3E}">
        <p14:creationId xmlns:p14="http://schemas.microsoft.com/office/powerpoint/2010/main" xmlns="" val="219570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A2903F27-EC09-49A7-BEEC-3F0DFF809BA3}" type="slidenum">
              <a:rPr lang="en-US" altLang="en-US"/>
              <a:pPr>
                <a:defRPr/>
              </a:pPr>
              <a:t>‹#›</a:t>
            </a:fld>
            <a:endParaRPr lang="en-US" altLang="en-US" dirty="0"/>
          </a:p>
        </p:txBody>
      </p:sp>
    </p:spTree>
    <p:extLst>
      <p:ext uri="{BB962C8B-B14F-4D97-AF65-F5344CB8AC3E}">
        <p14:creationId xmlns:p14="http://schemas.microsoft.com/office/powerpoint/2010/main" xmlns="" val="1599520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eaLnBrk="0" hangingPunct="0">
              <a:defRPr sz="1400" b="0" dirty="0">
                <a:solidFill>
                  <a:srgbClr val="800080"/>
                </a:solidFill>
                <a:effectLst>
                  <a:outerShdw blurRad="38100" dist="38100" dir="2700000" algn="tl">
                    <a:srgbClr val="C0C0C0"/>
                  </a:outerShdw>
                </a:effectLst>
                <a:latin typeface="Times New Roman" pitchFamily="18" charset="0"/>
              </a:defRPr>
            </a:lvl1pPr>
          </a:lstStyle>
          <a:p>
            <a:pPr>
              <a:defRPr/>
            </a:pPr>
            <a:endParaRPr lang="en-US" altLang="ko-KR" dirty="0"/>
          </a:p>
        </p:txBody>
      </p:sp>
    </p:spTree>
    <p:extLst>
      <p:ext uri="{BB962C8B-B14F-4D97-AF65-F5344CB8AC3E}">
        <p14:creationId xmlns:p14="http://schemas.microsoft.com/office/powerpoint/2010/main" xmlns="" val="121820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303740D6-FF64-40CC-8DA8-93BFB7BF14BD}" type="slidenum">
              <a:rPr lang="en-US" altLang="en-US"/>
              <a:pPr>
                <a:defRPr/>
              </a:pPr>
              <a:t>‹#›</a:t>
            </a:fld>
            <a:endParaRPr lang="en-US" altLang="en-US" dirty="0"/>
          </a:p>
        </p:txBody>
      </p:sp>
    </p:spTree>
    <p:extLst>
      <p:ext uri="{BB962C8B-B14F-4D97-AF65-F5344CB8AC3E}">
        <p14:creationId xmlns:p14="http://schemas.microsoft.com/office/powerpoint/2010/main" xmlns="" val="990105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E35CCA83-BC64-440A-B027-5D0077E9B62C}" type="slidenum">
              <a:rPr lang="en-US" altLang="en-US"/>
              <a:pPr>
                <a:defRPr/>
              </a:pPr>
              <a:t>‹#›</a:t>
            </a:fld>
            <a:endParaRPr lang="en-US" altLang="en-US" dirty="0"/>
          </a:p>
        </p:txBody>
      </p:sp>
    </p:spTree>
    <p:extLst>
      <p:ext uri="{BB962C8B-B14F-4D97-AF65-F5344CB8AC3E}">
        <p14:creationId xmlns:p14="http://schemas.microsoft.com/office/powerpoint/2010/main" xmlns="" val="191806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E56BF3CA-9AC4-4093-B295-C0EF38F86527}" type="slidenum">
              <a:rPr lang="en-US" altLang="en-US"/>
              <a:pPr>
                <a:defRPr/>
              </a:pPr>
              <a:t>‹#›</a:t>
            </a:fld>
            <a:endParaRPr lang="en-US" altLang="en-US" dirty="0"/>
          </a:p>
        </p:txBody>
      </p:sp>
    </p:spTree>
    <p:extLst>
      <p:ext uri="{BB962C8B-B14F-4D97-AF65-F5344CB8AC3E}">
        <p14:creationId xmlns:p14="http://schemas.microsoft.com/office/powerpoint/2010/main" xmlns="" val="4350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p:cNvSpPr>
            <a:spLocks noGrp="1"/>
          </p:cNvSpPr>
          <p:nvPr>
            <p:ph type="dt" sz="half" idx="10"/>
          </p:nvPr>
        </p:nvSpPr>
        <p:spPr/>
        <p:txBody>
          <a:bodyPr/>
          <a:lstStyle>
            <a:lvl1pPr>
              <a:defRPr/>
            </a:lvl1pPr>
          </a:lstStyle>
          <a:p>
            <a:pPr>
              <a:defRPr/>
            </a:pPr>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C9A0E664-822A-4C33-AEE6-CF2386BAF3DF}" type="slidenum">
              <a:rPr lang="en-US" altLang="en-US"/>
              <a:pPr>
                <a:defRPr/>
              </a:pPr>
              <a:t>‹#›</a:t>
            </a:fld>
            <a:endParaRPr lang="en-US" altLang="en-US" dirty="0"/>
          </a:p>
        </p:txBody>
      </p:sp>
    </p:spTree>
    <p:extLst>
      <p:ext uri="{BB962C8B-B14F-4D97-AF65-F5344CB8AC3E}">
        <p14:creationId xmlns:p14="http://schemas.microsoft.com/office/powerpoint/2010/main" xmlns="" val="55104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9E8767D1-AFF7-4C15-A24A-99519A3EB5B0}" type="slidenum">
              <a:rPr lang="en-US" altLang="en-US"/>
              <a:pPr>
                <a:defRPr/>
              </a:pPr>
              <a:t>‹#›</a:t>
            </a:fld>
            <a:endParaRPr lang="en-US" altLang="en-US" dirty="0"/>
          </a:p>
        </p:txBody>
      </p:sp>
    </p:spTree>
    <p:extLst>
      <p:ext uri="{BB962C8B-B14F-4D97-AF65-F5344CB8AC3E}">
        <p14:creationId xmlns:p14="http://schemas.microsoft.com/office/powerpoint/2010/main" xmlns="" val="14143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8D50BC63-BE3F-4A89-A739-124E327726F4}" type="slidenum">
              <a:rPr lang="en-US" altLang="en-US"/>
              <a:pPr>
                <a:defRPr/>
              </a:pPr>
              <a:t>‹#›</a:t>
            </a:fld>
            <a:endParaRPr lang="en-US" altLang="en-US" dirty="0"/>
          </a:p>
        </p:txBody>
      </p:sp>
    </p:spTree>
    <p:extLst>
      <p:ext uri="{BB962C8B-B14F-4D97-AF65-F5344CB8AC3E}">
        <p14:creationId xmlns:p14="http://schemas.microsoft.com/office/powerpoint/2010/main" xmlns="" val="244119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9CBF6D56-52CA-4F56-9B43-B7A40F837B19}" type="slidenum">
              <a:rPr lang="en-US" altLang="en-US"/>
              <a:pPr>
                <a:defRPr/>
              </a:pPr>
              <a:t>‹#›</a:t>
            </a:fld>
            <a:endParaRPr lang="en-US" altLang="en-US" dirty="0"/>
          </a:p>
        </p:txBody>
      </p:sp>
    </p:spTree>
    <p:extLst>
      <p:ext uri="{BB962C8B-B14F-4D97-AF65-F5344CB8AC3E}">
        <p14:creationId xmlns:p14="http://schemas.microsoft.com/office/powerpoint/2010/main" xmlns="" val="1112799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ZA"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8BB141FD-A9B6-4B09-BECB-93269D7C51A7}" type="slidenum">
              <a:rPr lang="en-US" altLang="en-US"/>
              <a:pPr>
                <a:defRPr/>
              </a:pPr>
              <a:t>‹#›</a:t>
            </a:fld>
            <a:endParaRPr lang="en-US" altLang="en-US" dirty="0"/>
          </a:p>
        </p:txBody>
      </p:sp>
    </p:spTree>
    <p:extLst>
      <p:ext uri="{BB962C8B-B14F-4D97-AF65-F5344CB8AC3E}">
        <p14:creationId xmlns:p14="http://schemas.microsoft.com/office/powerpoint/2010/main" xmlns="" val="1717706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a:defRPr/>
            </a:pPr>
            <a:endParaRPr lang="en-US" alt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dirty="0">
                <a:solidFill>
                  <a:schemeClr val="tx1">
                    <a:tint val="75000"/>
                  </a:schemeClr>
                </a:solidFill>
              </a:defRPr>
            </a:lvl1pPr>
          </a:lstStyle>
          <a:p>
            <a:pPr>
              <a:defRPr/>
            </a:pPr>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E3E1B1CB-6D6B-4574-9E12-8DD7EA224E7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Lst>
  <p:hf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46074" y="522287"/>
            <a:ext cx="8402389" cy="6264275"/>
          </a:xfrm>
          <a:prstGeom prst="rect">
            <a:avLst/>
          </a:prstGeom>
        </p:spPr>
        <p:txBody>
          <a:bodyPr/>
          <a:lstStyle/>
          <a:p>
            <a:pPr marL="342900" indent="-342900" algn="ctr">
              <a:lnSpc>
                <a:spcPct val="90000"/>
              </a:lnSpc>
              <a:spcBef>
                <a:spcPct val="20000"/>
              </a:spcBef>
              <a:defRPr/>
            </a:pPr>
            <a:r>
              <a:rPr lang="en-US" sz="3600" b="1" kern="0" dirty="0">
                <a:latin typeface="+mn-lt"/>
                <a:ea typeface="+mn-ea"/>
                <a:cs typeface="Arial" panose="020B0604020202020204" pitchFamily="34" charset="0"/>
              </a:rPr>
              <a:t>DEPARTMENT OF </a:t>
            </a:r>
          </a:p>
          <a:p>
            <a:pPr marL="342900" indent="-342900" algn="ctr">
              <a:lnSpc>
                <a:spcPct val="90000"/>
              </a:lnSpc>
              <a:spcBef>
                <a:spcPct val="20000"/>
              </a:spcBef>
              <a:defRPr/>
            </a:pPr>
            <a:r>
              <a:rPr lang="en-US" sz="3600" b="1" kern="0" dirty="0">
                <a:latin typeface="+mn-lt"/>
                <a:ea typeface="+mn-ea"/>
                <a:cs typeface="Arial" panose="020B0604020202020204" pitchFamily="34" charset="0"/>
              </a:rPr>
              <a:t>HIGHER EDUCATION AND TRAINING</a:t>
            </a:r>
            <a:endParaRPr lang="en-US" sz="3600" kern="0" dirty="0">
              <a:solidFill>
                <a:srgbClr val="FF0000"/>
              </a:solidFill>
              <a:latin typeface="+mn-lt"/>
              <a:ea typeface="+mn-ea"/>
              <a:cs typeface="Arial" panose="020B0604020202020204" pitchFamily="34" charset="0"/>
            </a:endParaRPr>
          </a:p>
          <a:p>
            <a:pPr marL="342900" indent="-342900" algn="ctr">
              <a:lnSpc>
                <a:spcPct val="90000"/>
              </a:lnSpc>
              <a:spcBef>
                <a:spcPct val="20000"/>
              </a:spcBef>
              <a:defRPr/>
            </a:pPr>
            <a:endParaRPr lang="en-ZA" b="1" dirty="0">
              <a:solidFill>
                <a:srgbClr val="FF0000"/>
              </a:solidFill>
              <a:latin typeface="+mn-lt"/>
              <a:cs typeface="Arial" panose="020B0604020202020204" pitchFamily="34" charset="0"/>
            </a:endParaRPr>
          </a:p>
          <a:p>
            <a:pPr marL="342900" indent="-342900" algn="ctr">
              <a:lnSpc>
                <a:spcPct val="90000"/>
              </a:lnSpc>
              <a:spcBef>
                <a:spcPct val="20000"/>
              </a:spcBef>
              <a:defRPr/>
            </a:pPr>
            <a:endParaRPr lang="en-ZA" b="1" dirty="0">
              <a:solidFill>
                <a:srgbClr val="FF0000"/>
              </a:solidFill>
              <a:latin typeface="+mn-lt"/>
              <a:cs typeface="Arial" panose="020B0604020202020204" pitchFamily="34" charset="0"/>
            </a:endParaRPr>
          </a:p>
          <a:p>
            <a:pPr marL="342900" indent="-342900" algn="ctr">
              <a:lnSpc>
                <a:spcPct val="90000"/>
              </a:lnSpc>
              <a:spcBef>
                <a:spcPct val="20000"/>
              </a:spcBef>
              <a:defRPr/>
            </a:pPr>
            <a:endParaRPr lang="en-ZA" sz="2800" b="1" dirty="0">
              <a:solidFill>
                <a:srgbClr val="FF0000"/>
              </a:solidFill>
              <a:latin typeface="+mn-lt"/>
              <a:cs typeface="Arial" panose="020B0604020202020204" pitchFamily="34" charset="0"/>
            </a:endParaRPr>
          </a:p>
          <a:p>
            <a:pPr marL="342900" indent="-342900" algn="ctr" eaLnBrk="1" hangingPunct="1">
              <a:lnSpc>
                <a:spcPct val="90000"/>
              </a:lnSpc>
              <a:spcBef>
                <a:spcPct val="20000"/>
              </a:spcBef>
              <a:defRPr/>
            </a:pPr>
            <a:r>
              <a:rPr lang="en-US" sz="2800" b="1" dirty="0">
                <a:latin typeface="+mn-lt"/>
                <a:cs typeface="Arial" panose="020B0604020202020204" pitchFamily="34" charset="0"/>
              </a:rPr>
              <a:t>PORTFOLIO COMMITTEE ON HIGHER EDUCATION, SCIENCE AND INNOVATION</a:t>
            </a:r>
            <a:endParaRPr lang="en-US" sz="2800" b="1" dirty="0">
              <a:latin typeface="+mn-lt"/>
              <a:ea typeface="ＭＳ Ｐゴシック" charset="0"/>
              <a:cs typeface="Arial" charset="0"/>
            </a:endParaRPr>
          </a:p>
          <a:p>
            <a:pPr algn="ctr">
              <a:lnSpc>
                <a:spcPct val="90000"/>
              </a:lnSpc>
              <a:buClr>
                <a:schemeClr val="bg1"/>
              </a:buClr>
              <a:defRPr/>
            </a:pPr>
            <a:endParaRPr lang="en-US" sz="1800" b="1" dirty="0">
              <a:latin typeface="+mn-lt"/>
              <a:ea typeface="ＭＳ Ｐゴシック" charset="0"/>
              <a:cs typeface="Arial" panose="020B0604020202020204" pitchFamily="34" charset="0"/>
            </a:endParaRPr>
          </a:p>
          <a:p>
            <a:pPr marL="342900" indent="-342900" algn="ctr" eaLnBrk="1" hangingPunct="1">
              <a:lnSpc>
                <a:spcPct val="90000"/>
              </a:lnSpc>
              <a:spcBef>
                <a:spcPct val="20000"/>
              </a:spcBef>
              <a:defRPr/>
            </a:pPr>
            <a:r>
              <a:rPr lang="en-US" sz="2800" b="1" dirty="0">
                <a:ea typeface="ＭＳ Ｐゴシック" charset="0"/>
                <a:cs typeface="Arial" panose="020B0604020202020204" pitchFamily="34" charset="0"/>
              </a:rPr>
              <a:t>Ministerial CET Skills Summit Resolutions</a:t>
            </a:r>
          </a:p>
          <a:p>
            <a:pPr marL="342900" indent="-342900" algn="ctr" eaLnBrk="1" hangingPunct="1">
              <a:lnSpc>
                <a:spcPct val="90000"/>
              </a:lnSpc>
              <a:spcBef>
                <a:spcPct val="20000"/>
              </a:spcBef>
              <a:defRPr/>
            </a:pPr>
            <a:r>
              <a:rPr lang="en-US" sz="2800" b="1" dirty="0">
                <a:ea typeface="ＭＳ Ｐゴシック" charset="0"/>
                <a:cs typeface="Arial" panose="020B0604020202020204" pitchFamily="34" charset="0"/>
              </a:rPr>
              <a:t>Progress Report</a:t>
            </a:r>
            <a:endParaRPr lang="en-US" sz="2800" b="1" dirty="0">
              <a:ea typeface="ＭＳ Ｐゴシック" charset="0"/>
              <a:cs typeface="Arial" charset="0"/>
            </a:endParaRPr>
          </a:p>
          <a:p>
            <a:pPr marL="342900" indent="-342900">
              <a:lnSpc>
                <a:spcPct val="90000"/>
              </a:lnSpc>
              <a:spcBef>
                <a:spcPct val="20000"/>
              </a:spcBef>
              <a:defRPr/>
            </a:pPr>
            <a:endParaRPr lang="en-US" i="1" dirty="0">
              <a:solidFill>
                <a:srgbClr val="FF0000"/>
              </a:solidFill>
              <a:latin typeface="+mn-lt"/>
              <a:ea typeface="ＭＳ Ｐゴシック" charset="0"/>
              <a:cs typeface="Arial" panose="020B0604020202020204" pitchFamily="34" charset="0"/>
            </a:endParaRPr>
          </a:p>
          <a:p>
            <a:pPr marL="342900" indent="-342900">
              <a:lnSpc>
                <a:spcPct val="90000"/>
              </a:lnSpc>
              <a:spcBef>
                <a:spcPct val="20000"/>
              </a:spcBef>
              <a:defRPr/>
            </a:pPr>
            <a:endParaRPr lang="en-US" sz="2000" b="1" i="1" kern="0" dirty="0">
              <a:solidFill>
                <a:srgbClr val="FF0000"/>
              </a:solidFill>
              <a:latin typeface="+mn-lt"/>
              <a:ea typeface="ＭＳ Ｐゴシック" charset="0"/>
              <a:cs typeface="Arial" panose="020B0604020202020204" pitchFamily="34" charset="0"/>
            </a:endParaRPr>
          </a:p>
          <a:p>
            <a:pPr marL="342900" indent="-342900">
              <a:lnSpc>
                <a:spcPct val="90000"/>
              </a:lnSpc>
              <a:spcBef>
                <a:spcPct val="20000"/>
              </a:spcBef>
              <a:defRPr/>
            </a:pPr>
            <a:endParaRPr lang="en-US" sz="2000" b="1" i="1" kern="0" dirty="0">
              <a:solidFill>
                <a:srgbClr val="FF0000"/>
              </a:solidFill>
              <a:latin typeface="+mn-lt"/>
              <a:ea typeface="ＭＳ Ｐゴシック" charset="0"/>
              <a:cs typeface="Arial" panose="020B0604020202020204" pitchFamily="34" charset="0"/>
            </a:endParaRPr>
          </a:p>
          <a:p>
            <a:pPr marL="342900" indent="-342900" algn="ctr">
              <a:lnSpc>
                <a:spcPct val="90000"/>
              </a:lnSpc>
              <a:spcBef>
                <a:spcPct val="20000"/>
              </a:spcBef>
              <a:defRPr/>
            </a:pPr>
            <a:r>
              <a:rPr lang="en-US" b="1" kern="0" dirty="0">
                <a:solidFill>
                  <a:srgbClr val="00B050"/>
                </a:solidFill>
                <a:latin typeface="+mn-lt"/>
                <a:ea typeface="+mn-ea"/>
              </a:rPr>
              <a:t>04 November 2022</a:t>
            </a:r>
          </a:p>
        </p:txBody>
      </p:sp>
      <p:pic>
        <p:nvPicPr>
          <p:cNvPr id="5123" name="Picture 6" descr="C:\Users\Lefifi.T\AppData\Local\Microsoft\Windows\Temporary Internet Files\Content.Outlook\XAEMJRW7\Higher Education LOGO (6).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t="1932" r="67960"/>
          <a:stretch>
            <a:fillRect/>
          </a:stretch>
        </p:blipFill>
        <p:spPr bwMode="auto">
          <a:xfrm>
            <a:off x="7524328" y="4831689"/>
            <a:ext cx="1619672" cy="195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SLIDE LAYOUT.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6" name="TextBox 7"/>
          <p:cNvSpPr txBox="1">
            <a:spLocks noChangeArrowheads="1"/>
          </p:cNvSpPr>
          <p:nvPr/>
        </p:nvSpPr>
        <p:spPr bwMode="auto">
          <a:xfrm>
            <a:off x="2627784" y="2132856"/>
            <a:ext cx="4103687"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4000" b="1" dirty="0">
                <a:latin typeface="+mn-lt"/>
              </a:rPr>
              <a:t>Progress Report on Ministerial CET Skills Summit</a:t>
            </a:r>
          </a:p>
        </p:txBody>
      </p:sp>
    </p:spTree>
    <p:extLst>
      <p:ext uri="{BB962C8B-B14F-4D97-AF65-F5344CB8AC3E}">
        <p14:creationId xmlns:p14="http://schemas.microsoft.com/office/powerpoint/2010/main" xmlns="" val="2761967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sp>
        <p:nvSpPr>
          <p:cNvPr id="4" name="Content Placeholder 3"/>
          <p:cNvSpPr>
            <a:spLocks noGrp="1"/>
          </p:cNvSpPr>
          <p:nvPr>
            <p:ph idx="1"/>
          </p:nvPr>
        </p:nvSpPr>
        <p:spPr>
          <a:xfrm>
            <a:off x="98659" y="606324"/>
            <a:ext cx="8935614" cy="5245777"/>
          </a:xfrm>
        </p:spPr>
        <p:txBody>
          <a:bodyPr>
            <a:normAutofit/>
          </a:bodyPr>
          <a:lstStyle/>
          <a:p>
            <a:pPr marL="316531" indent="-316531" algn="just">
              <a:buFont typeface="Arial" charset="0"/>
              <a:buChar char="•"/>
            </a:pPr>
            <a:r>
              <a:rPr lang="en-US" sz="2400" dirty="0">
                <a:cs typeface="Arial" panose="020B0604020202020204" pitchFamily="34" charset="0"/>
              </a:rPr>
              <a:t>The Vision of the CET College System:</a:t>
            </a:r>
          </a:p>
          <a:p>
            <a:pPr marL="316531" indent="-316531" algn="just">
              <a:buFont typeface="Arial" charset="0"/>
              <a:buChar char="•"/>
            </a:pPr>
            <a:endParaRPr lang="en-US" sz="2400" dirty="0">
              <a:cs typeface="Arial" panose="020B0604020202020204" pitchFamily="34" charset="0"/>
            </a:endParaRPr>
          </a:p>
          <a:p>
            <a:pPr marL="0" indent="0" algn="just">
              <a:buNone/>
            </a:pPr>
            <a:r>
              <a:rPr lang="en-US" sz="2400" dirty="0">
                <a:cs typeface="Arial" panose="020B0604020202020204" pitchFamily="34" charset="0"/>
              </a:rPr>
              <a:t>A </a:t>
            </a:r>
            <a:r>
              <a:rPr lang="en-US" sz="2400" b="1" dirty="0">
                <a:cs typeface="Arial" panose="020B0604020202020204" pitchFamily="34" charset="0"/>
              </a:rPr>
              <a:t>differentiated system </a:t>
            </a:r>
            <a:r>
              <a:rPr lang="en-US" sz="2400" dirty="0">
                <a:cs typeface="Arial" panose="020B0604020202020204" pitchFamily="34" charset="0"/>
              </a:rPr>
              <a:t>that opens up </a:t>
            </a:r>
            <a:r>
              <a:rPr lang="en-US" sz="2400" b="1" dirty="0">
                <a:cs typeface="Arial" panose="020B0604020202020204" pitchFamily="34" charset="0"/>
              </a:rPr>
              <a:t>diverse</a:t>
            </a:r>
            <a:r>
              <a:rPr lang="en-US" sz="2400" dirty="0">
                <a:cs typeface="Arial" panose="020B0604020202020204" pitchFamily="34" charset="0"/>
              </a:rPr>
              <a:t>, </a:t>
            </a:r>
            <a:r>
              <a:rPr lang="en-US" sz="2400" b="1" dirty="0">
                <a:cs typeface="Arial" panose="020B0604020202020204" pitchFamily="34" charset="0"/>
              </a:rPr>
              <a:t>flexible</a:t>
            </a:r>
            <a:r>
              <a:rPr lang="en-US" sz="2400" dirty="0">
                <a:cs typeface="Arial" panose="020B0604020202020204" pitchFamily="34" charset="0"/>
              </a:rPr>
              <a:t>, </a:t>
            </a:r>
            <a:r>
              <a:rPr lang="en-US" sz="2400" b="1" dirty="0">
                <a:cs typeface="Arial" panose="020B0604020202020204" pitchFamily="34" charset="0"/>
              </a:rPr>
              <a:t>accessible</a:t>
            </a:r>
            <a:r>
              <a:rPr lang="en-US" sz="2400" dirty="0">
                <a:cs typeface="Arial" panose="020B0604020202020204" pitchFamily="34" charset="0"/>
              </a:rPr>
              <a:t> </a:t>
            </a:r>
            <a:r>
              <a:rPr lang="en-US" sz="2400" b="1" dirty="0">
                <a:cs typeface="Arial" panose="020B0604020202020204" pitchFamily="34" charset="0"/>
              </a:rPr>
              <a:t>quality</a:t>
            </a:r>
            <a:r>
              <a:rPr lang="en-US" sz="2400" dirty="0">
                <a:cs typeface="Arial" panose="020B0604020202020204" pitchFamily="34" charset="0"/>
              </a:rPr>
              <a:t> lifelong learning opportunities to individuals and </a:t>
            </a:r>
            <a:r>
              <a:rPr lang="en-US" sz="2400" b="1" dirty="0">
                <a:cs typeface="Arial" panose="020B0604020202020204" pitchFamily="34" charset="0"/>
              </a:rPr>
              <a:t>communities</a:t>
            </a:r>
            <a:r>
              <a:rPr lang="en-US" sz="2400" dirty="0">
                <a:cs typeface="Arial" panose="020B0604020202020204" pitchFamily="34" charset="0"/>
              </a:rPr>
              <a:t>, in order for them to improve their quality of life; by progressively articulating into </a:t>
            </a:r>
            <a:r>
              <a:rPr lang="en-US" sz="2400" b="1" dirty="0">
                <a:cs typeface="Arial" panose="020B0604020202020204" pitchFamily="34" charset="0"/>
              </a:rPr>
              <a:t>further</a:t>
            </a:r>
            <a:r>
              <a:rPr lang="en-US" sz="2400" dirty="0">
                <a:cs typeface="Arial" panose="020B0604020202020204" pitchFamily="34" charset="0"/>
              </a:rPr>
              <a:t> </a:t>
            </a:r>
            <a:r>
              <a:rPr lang="en-US" sz="2400" b="1" dirty="0">
                <a:cs typeface="Arial" panose="020B0604020202020204" pitchFamily="34" charset="0"/>
              </a:rPr>
              <a:t>learning</a:t>
            </a:r>
            <a:r>
              <a:rPr lang="en-US" sz="2400" dirty="0">
                <a:cs typeface="Arial" panose="020B0604020202020204" pitchFamily="34" charset="0"/>
              </a:rPr>
              <a:t>, </a:t>
            </a:r>
            <a:r>
              <a:rPr lang="en-US" sz="2400" b="1" dirty="0">
                <a:cs typeface="Arial" panose="020B0604020202020204" pitchFamily="34" charset="0"/>
              </a:rPr>
              <a:t>employment</a:t>
            </a:r>
            <a:r>
              <a:rPr lang="en-US" sz="2400" dirty="0">
                <a:cs typeface="Arial" panose="020B0604020202020204" pitchFamily="34" charset="0"/>
              </a:rPr>
              <a:t> (formal &amp;/or informal) and/or sustainable </a:t>
            </a:r>
            <a:r>
              <a:rPr lang="en-US" sz="2400" b="1" dirty="0">
                <a:cs typeface="Arial" panose="020B0604020202020204" pitchFamily="34" charset="0"/>
              </a:rPr>
              <a:t>entrepreneurship</a:t>
            </a:r>
            <a:r>
              <a:rPr lang="en-US" sz="2400" dirty="0">
                <a:cs typeface="Arial" panose="020B0604020202020204" pitchFamily="34" charset="0"/>
              </a:rPr>
              <a:t>.</a:t>
            </a:r>
            <a:endParaRPr lang="en-GB" sz="2400" dirty="0">
              <a:cs typeface="Arial" panose="020B0604020202020204" pitchFamily="34" charset="0"/>
            </a:endParaRPr>
          </a:p>
          <a:p>
            <a:pPr lvl="0" algn="just">
              <a:lnSpc>
                <a:spcPct val="150000"/>
              </a:lnSpc>
            </a:pPr>
            <a:endParaRPr lang="en-US" sz="2400" dirty="0"/>
          </a:p>
          <a:p>
            <a:pPr lvl="0" algn="just">
              <a:lnSpc>
                <a:spcPct val="150000"/>
              </a:lnSpc>
            </a:pPr>
            <a:r>
              <a:rPr lang="en-US" sz="2400" dirty="0"/>
              <a:t>CET colleges </a:t>
            </a:r>
            <a:r>
              <a:rPr lang="en-US" sz="2400" b="1" dirty="0"/>
              <a:t>institutional identity</a:t>
            </a:r>
            <a:r>
              <a:rPr lang="en-US" sz="2400" dirty="0"/>
              <a:t> is a challenge due to the intangible physical infrastructure.   96% of CET colleges operate from DBE schools.</a:t>
            </a:r>
          </a:p>
        </p:txBody>
      </p:sp>
      <p:sp>
        <p:nvSpPr>
          <p:cNvPr id="5" name="Title 4"/>
          <p:cNvSpPr txBox="1">
            <a:spLocks noGrp="1"/>
          </p:cNvSpPr>
          <p:nvPr>
            <p:ph type="title"/>
          </p:nvPr>
        </p:nvSpPr>
        <p:spPr>
          <a:xfrm>
            <a:off x="98659" y="48976"/>
            <a:ext cx="8935614" cy="480131"/>
          </a:xfrm>
          <a:prstGeom prst="rect">
            <a:avLst/>
          </a:prstGeom>
          <a:solidFill>
            <a:srgbClr val="0080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sz="2800" b="1" dirty="0">
                <a:solidFill>
                  <a:srgbClr val="FFFFFF"/>
                </a:solidFill>
                <a:cs typeface="Arial"/>
              </a:rPr>
              <a:t>VISION FOR THE SECTOR</a:t>
            </a:r>
            <a:endParaRPr lang="en-US" altLang="en-US" sz="2800" dirty="0">
              <a:cs typeface="Arial"/>
            </a:endParaRPr>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3A62B0-44DF-3E46-B4FA-1EC087BE418B}" type="slidenum">
              <a:rPr lang="en-US" sz="1100" b="1" smtClean="0">
                <a:solidFill>
                  <a:schemeClr val="tx1"/>
                </a:solidFill>
                <a:latin typeface="Arial" panose="020B0604020202020204" pitchFamily="34" charset="0"/>
                <a:cs typeface="Arial" panose="020B0604020202020204" pitchFamily="34" charset="0"/>
              </a:rPr>
              <a:pPr algn="ctr"/>
              <a:t>11</a:t>
            </a:fld>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07051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sp>
        <p:nvSpPr>
          <p:cNvPr id="4" name="Content Placeholder 3"/>
          <p:cNvSpPr>
            <a:spLocks noGrp="1"/>
          </p:cNvSpPr>
          <p:nvPr>
            <p:ph idx="1"/>
          </p:nvPr>
        </p:nvSpPr>
        <p:spPr>
          <a:xfrm>
            <a:off x="98659" y="514795"/>
            <a:ext cx="8935614" cy="5558980"/>
          </a:xfrm>
        </p:spPr>
        <p:txBody>
          <a:bodyPr>
            <a:noAutofit/>
          </a:bodyPr>
          <a:lstStyle/>
          <a:p>
            <a:pPr marL="0" indent="0" algn="just">
              <a:spcAft>
                <a:spcPts val="600"/>
              </a:spcAft>
              <a:buNone/>
            </a:pPr>
            <a:r>
              <a:rPr lang="en-US" sz="2400" b="1" i="1" dirty="0"/>
              <a:t>Collaboration with TVET Colleges</a:t>
            </a:r>
          </a:p>
          <a:p>
            <a:pPr lvl="0" algn="just">
              <a:spcAft>
                <a:spcPts val="600"/>
              </a:spcAft>
            </a:pPr>
            <a:r>
              <a:rPr lang="en-US" sz="2400" dirty="0"/>
              <a:t>There are partnerships between individual TVET and CET Colleges. The CET and TVET Branches have interacted on the need for partnership in relation to infrastructure and articulation of CET students who want to further their studies. </a:t>
            </a:r>
          </a:p>
          <a:p>
            <a:pPr lvl="0" algn="just">
              <a:spcAft>
                <a:spcPts val="600"/>
              </a:spcAft>
            </a:pPr>
            <a:r>
              <a:rPr lang="en-US" sz="2400" dirty="0"/>
              <a:t>A framework and mechanisms must be developed to enable colleges to interact to achieve alignment and articulation.</a:t>
            </a:r>
          </a:p>
          <a:p>
            <a:pPr marL="0" indent="0" algn="just">
              <a:spcAft>
                <a:spcPts val="600"/>
              </a:spcAft>
              <a:buNone/>
            </a:pPr>
            <a:r>
              <a:rPr lang="en-US" sz="2400" b="1" i="1" dirty="0"/>
              <a:t>CET Infrastructure Programme</a:t>
            </a:r>
          </a:p>
          <a:p>
            <a:pPr lvl="0" algn="just">
              <a:spcAft>
                <a:spcPts val="600"/>
              </a:spcAft>
            </a:pPr>
            <a:r>
              <a:rPr lang="en-US" sz="2400" dirty="0" err="1"/>
              <a:t>Reprioritising</a:t>
            </a:r>
            <a:r>
              <a:rPr lang="en-US" sz="2400" dirty="0"/>
              <a:t> R1 billion that will be redirected from interest income earned from universities infrastructure to fund the CET colleges Infrastructure Programme.</a:t>
            </a:r>
          </a:p>
          <a:p>
            <a:pPr algn="just">
              <a:spcAft>
                <a:spcPts val="600"/>
              </a:spcAft>
            </a:pPr>
            <a:r>
              <a:rPr lang="en-US" sz="2400" dirty="0"/>
              <a:t>A concept document for CET Colleges Infrastructure Programme has been developed. Infrastructure needs per College are being solicited towards the development of an infrastructure plan.</a:t>
            </a:r>
          </a:p>
        </p:txBody>
      </p:sp>
      <p:sp>
        <p:nvSpPr>
          <p:cNvPr id="5" name="Title 4"/>
          <p:cNvSpPr txBox="1">
            <a:spLocks noGrp="1"/>
          </p:cNvSpPr>
          <p:nvPr>
            <p:ph type="title"/>
          </p:nvPr>
        </p:nvSpPr>
        <p:spPr>
          <a:xfrm>
            <a:off x="98659" y="48976"/>
            <a:ext cx="8935614" cy="480131"/>
          </a:xfrm>
          <a:prstGeom prst="rect">
            <a:avLst/>
          </a:prstGeom>
          <a:solidFill>
            <a:srgbClr val="0080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sz="2800" b="1" dirty="0">
                <a:solidFill>
                  <a:srgbClr val="FFFFFF"/>
                </a:solidFill>
                <a:cs typeface="Arial"/>
              </a:rPr>
              <a:t>INFRASTRUCTURE</a:t>
            </a:r>
            <a:endParaRPr lang="en-US" altLang="en-US" sz="2800" dirty="0">
              <a:cs typeface="Arial"/>
            </a:endParaRPr>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3A62B0-44DF-3E46-B4FA-1EC087BE418B}" type="slidenum">
              <a:rPr lang="en-US" sz="1100" b="1" smtClean="0">
                <a:solidFill>
                  <a:schemeClr val="tx1"/>
                </a:solidFill>
                <a:latin typeface="Arial" panose="020B0604020202020204" pitchFamily="34" charset="0"/>
                <a:cs typeface="Arial" panose="020B0604020202020204" pitchFamily="34" charset="0"/>
              </a:rPr>
              <a:pPr algn="ctr"/>
              <a:t>12</a:t>
            </a:fld>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81916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sp>
        <p:nvSpPr>
          <p:cNvPr id="4" name="Content Placeholder 3"/>
          <p:cNvSpPr>
            <a:spLocks noGrp="1"/>
          </p:cNvSpPr>
          <p:nvPr>
            <p:ph idx="1"/>
          </p:nvPr>
        </p:nvSpPr>
        <p:spPr>
          <a:xfrm>
            <a:off x="98659" y="606324"/>
            <a:ext cx="8935614" cy="5558980"/>
          </a:xfrm>
        </p:spPr>
        <p:txBody>
          <a:bodyPr>
            <a:normAutofit/>
          </a:bodyPr>
          <a:lstStyle/>
          <a:p>
            <a:pPr marL="0" indent="0" algn="just">
              <a:buNone/>
            </a:pPr>
            <a:r>
              <a:rPr lang="en-US" sz="2800" b="1" i="1" dirty="0"/>
              <a:t>Use of DBE public schools</a:t>
            </a:r>
            <a:endParaRPr lang="en-ZA" sz="2800" b="1" dirty="0"/>
          </a:p>
          <a:p>
            <a:pPr lvl="0" algn="just"/>
            <a:r>
              <a:rPr lang="en-US" sz="2800" dirty="0"/>
              <a:t>On 02 August 2022 DG, DDG CET &amp; senior managers addressed the matter at HEDCOM attended by DBE DG and PED </a:t>
            </a:r>
            <a:r>
              <a:rPr lang="en-US" sz="2800" dirty="0" err="1"/>
              <a:t>HoDs</a:t>
            </a:r>
            <a:r>
              <a:rPr lang="en-US" sz="2800" dirty="0"/>
              <a:t>.  Protocols on the use of DBE schools expired on 31 March 2022.  Request for renewal of protocols were sent to PEDs in November 2021. </a:t>
            </a:r>
            <a:r>
              <a:rPr lang="en-GB" sz="2800" dirty="0"/>
              <a:t>To date, three PEDs have signed the Protocols – Eastern Cape, Mpumalanga and North West.</a:t>
            </a:r>
            <a:endParaRPr lang="en-ZA" sz="2800" dirty="0"/>
          </a:p>
          <a:p>
            <a:pPr marL="0" lvl="0" indent="0" algn="just">
              <a:buNone/>
            </a:pPr>
            <a:endParaRPr lang="en-ZA" sz="2800" dirty="0"/>
          </a:p>
          <a:p>
            <a:pPr lvl="0" algn="just"/>
            <a:r>
              <a:rPr lang="en-US" sz="2800" dirty="0"/>
              <a:t>At HEDCOM of 02 August 2022, PEDs agreed that all unsigned protocols will be attended to.  PEDs pledged their continued infrastructure sharing support for CET colleges.</a:t>
            </a:r>
            <a:endParaRPr lang="en-ZA" sz="2800" dirty="0"/>
          </a:p>
        </p:txBody>
      </p:sp>
      <p:sp>
        <p:nvSpPr>
          <p:cNvPr id="5" name="Title 4"/>
          <p:cNvSpPr txBox="1">
            <a:spLocks noGrp="1"/>
          </p:cNvSpPr>
          <p:nvPr>
            <p:ph type="title"/>
          </p:nvPr>
        </p:nvSpPr>
        <p:spPr>
          <a:xfrm>
            <a:off x="98659" y="48976"/>
            <a:ext cx="8935614" cy="480131"/>
          </a:xfrm>
          <a:prstGeom prst="rect">
            <a:avLst/>
          </a:prstGeom>
          <a:solidFill>
            <a:srgbClr val="0080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sz="2800" b="1" dirty="0">
                <a:solidFill>
                  <a:srgbClr val="FFFFFF"/>
                </a:solidFill>
                <a:cs typeface="Arial"/>
              </a:rPr>
              <a:t>INFRASTRUCTURE</a:t>
            </a:r>
            <a:endParaRPr lang="en-US" altLang="en-US" sz="2800" dirty="0">
              <a:cs typeface="Arial"/>
            </a:endParaRPr>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3A62B0-44DF-3E46-B4FA-1EC087BE418B}" type="slidenum">
              <a:rPr lang="en-US" sz="1100" b="1" smtClean="0">
                <a:solidFill>
                  <a:schemeClr val="tx1"/>
                </a:solidFill>
                <a:latin typeface="Arial" panose="020B0604020202020204" pitchFamily="34" charset="0"/>
                <a:cs typeface="Arial" panose="020B0604020202020204" pitchFamily="34" charset="0"/>
              </a:rPr>
              <a:pPr algn="ctr"/>
              <a:t>13</a:t>
            </a:fld>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08273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sp>
        <p:nvSpPr>
          <p:cNvPr id="4" name="Content Placeholder 3"/>
          <p:cNvSpPr>
            <a:spLocks noGrp="1"/>
          </p:cNvSpPr>
          <p:nvPr>
            <p:ph idx="1"/>
          </p:nvPr>
        </p:nvSpPr>
        <p:spPr>
          <a:xfrm>
            <a:off x="98659" y="606324"/>
            <a:ext cx="8935614" cy="5558980"/>
          </a:xfrm>
        </p:spPr>
        <p:txBody>
          <a:bodyPr>
            <a:normAutofit fontScale="25000" lnSpcReduction="20000"/>
          </a:bodyPr>
          <a:lstStyle/>
          <a:p>
            <a:pPr marL="316531" indent="-316531" algn="just">
              <a:buFont typeface="Arial" charset="0"/>
              <a:buChar char="•"/>
            </a:pPr>
            <a:r>
              <a:rPr lang="en-GB" sz="9600" dirty="0">
                <a:cs typeface="Arial" panose="020B0604020202020204" pitchFamily="34" charset="0"/>
              </a:rPr>
              <a:t>All CET Colleges have established partnerships with SETAs.</a:t>
            </a:r>
          </a:p>
          <a:p>
            <a:pPr marL="0" indent="0" algn="just">
              <a:buNone/>
            </a:pPr>
            <a:endParaRPr lang="en-GB" sz="9600" dirty="0">
              <a:cs typeface="Arial" panose="020B0604020202020204" pitchFamily="34" charset="0"/>
            </a:endParaRPr>
          </a:p>
          <a:p>
            <a:pPr marL="316531" indent="-316531" algn="just">
              <a:buFont typeface="Arial" charset="0"/>
              <a:buChar char="•"/>
            </a:pPr>
            <a:r>
              <a:rPr lang="en-GB" sz="9600" dirty="0">
                <a:cs typeface="Arial" panose="020B0604020202020204" pitchFamily="34" charset="0"/>
              </a:rPr>
              <a:t>Additional partnerships which the CET Branch is working on include:</a:t>
            </a:r>
          </a:p>
          <a:p>
            <a:pPr marL="659431" lvl="1" indent="-316531" algn="just">
              <a:buFont typeface="Arial" charset="0"/>
              <a:buChar char="•"/>
            </a:pPr>
            <a:r>
              <a:rPr lang="en-US" sz="9300" dirty="0"/>
              <a:t>South African Local Government Association (SALGA)</a:t>
            </a:r>
          </a:p>
          <a:p>
            <a:pPr marL="659431" lvl="1" indent="-316531" algn="just">
              <a:buFont typeface="Arial" charset="0"/>
              <a:buChar char="•"/>
            </a:pPr>
            <a:r>
              <a:rPr lang="en-US" sz="9600" dirty="0"/>
              <a:t>Department of Cooperative Governance and Traditional Affairs (COGTA)</a:t>
            </a:r>
          </a:p>
          <a:p>
            <a:pPr marL="659431" lvl="1" indent="-316531" algn="just">
              <a:buFont typeface="Arial" charset="0"/>
              <a:buChar char="•"/>
            </a:pPr>
            <a:r>
              <a:rPr lang="en-US" sz="9600" dirty="0"/>
              <a:t>Department of Agriculture, Land Reform &amp; Rural Development (DALRRD)</a:t>
            </a:r>
            <a:r>
              <a:rPr lang="en-ZA" sz="9600" dirty="0"/>
              <a:t> </a:t>
            </a:r>
          </a:p>
          <a:p>
            <a:pPr marL="659431" lvl="1" indent="-316531" algn="just">
              <a:buFont typeface="Arial" charset="0"/>
              <a:buChar char="•"/>
            </a:pPr>
            <a:r>
              <a:rPr lang="en-US" sz="9600" dirty="0"/>
              <a:t>Department of Public Works and Infrastructure (DPWI) </a:t>
            </a:r>
          </a:p>
          <a:p>
            <a:pPr marL="659431" lvl="1" indent="-316531" algn="just">
              <a:buFont typeface="Arial" charset="0"/>
              <a:buChar char="•"/>
            </a:pPr>
            <a:r>
              <a:rPr lang="en-US" sz="9600" dirty="0"/>
              <a:t>Department of Employment &amp; Labour</a:t>
            </a:r>
            <a:r>
              <a:rPr lang="en-ZA" sz="9600" dirty="0"/>
              <a:t> </a:t>
            </a:r>
          </a:p>
          <a:p>
            <a:pPr marL="659431" lvl="1" indent="-316531" algn="just">
              <a:buFont typeface="Arial" charset="0"/>
              <a:buChar char="•"/>
            </a:pPr>
            <a:r>
              <a:rPr lang="en-US" sz="9600" dirty="0"/>
              <a:t>Department of Sports, Arts and Culture (DSAC)</a:t>
            </a:r>
            <a:r>
              <a:rPr lang="en-ZA" sz="9600" dirty="0"/>
              <a:t> </a:t>
            </a:r>
          </a:p>
          <a:p>
            <a:pPr marL="659431" lvl="1" indent="-316531" algn="just">
              <a:buFont typeface="Arial" charset="0"/>
              <a:buChar char="•"/>
            </a:pPr>
            <a:r>
              <a:rPr lang="en-US" sz="9600" dirty="0"/>
              <a:t>University of Johannesburg</a:t>
            </a:r>
            <a:r>
              <a:rPr lang="en-ZA" sz="9600" dirty="0"/>
              <a:t> </a:t>
            </a:r>
          </a:p>
          <a:p>
            <a:pPr marL="659431" lvl="1" indent="-316531" algn="just">
              <a:buFont typeface="Arial" charset="0"/>
              <a:buChar char="•"/>
            </a:pPr>
            <a:r>
              <a:rPr lang="en-US" sz="9600" dirty="0"/>
              <a:t>University of Fort Hare</a:t>
            </a:r>
            <a:r>
              <a:rPr lang="en-ZA" sz="9600" dirty="0"/>
              <a:t> </a:t>
            </a:r>
          </a:p>
          <a:p>
            <a:pPr marL="659431" lvl="1" indent="-316531" algn="just">
              <a:buFont typeface="Arial" charset="0"/>
              <a:buChar char="•"/>
            </a:pPr>
            <a:r>
              <a:rPr lang="en-US" sz="9600" dirty="0"/>
              <a:t>Tshwane University of Technology</a:t>
            </a:r>
            <a:r>
              <a:rPr lang="en-ZA" sz="9600" dirty="0"/>
              <a:t> </a:t>
            </a:r>
          </a:p>
          <a:p>
            <a:pPr marL="659431" lvl="1" indent="-316531" algn="just">
              <a:buFont typeface="Arial" charset="0"/>
              <a:buChar char="•"/>
            </a:pPr>
            <a:r>
              <a:rPr lang="en-US" sz="9600" dirty="0"/>
              <a:t>Higher and Further Education and Disability Services Association </a:t>
            </a:r>
          </a:p>
          <a:p>
            <a:pPr marL="659431" lvl="1" indent="-316531" algn="just">
              <a:buFont typeface="Arial" charset="0"/>
              <a:buChar char="•"/>
            </a:pPr>
            <a:r>
              <a:rPr lang="en-US" sz="9600" dirty="0"/>
              <a:t>Lexicography Units of SA</a:t>
            </a:r>
            <a:r>
              <a:rPr lang="en-ZA" sz="9600" dirty="0"/>
              <a:t> </a:t>
            </a:r>
          </a:p>
          <a:p>
            <a:pPr marL="659431" lvl="1" indent="-316531" algn="just">
              <a:buFont typeface="Arial" charset="0"/>
              <a:buChar char="•"/>
            </a:pPr>
            <a:r>
              <a:rPr lang="en-US" sz="9600" dirty="0"/>
              <a:t>South African Library for the Blind</a:t>
            </a:r>
            <a:endParaRPr lang="en-US" dirty="0">
              <a:cs typeface="Times New Roman" panose="02020603050405020304" pitchFamily="18" charset="0"/>
            </a:endParaRPr>
          </a:p>
          <a:p>
            <a:endParaRPr lang="en-GB" dirty="0">
              <a:cs typeface="Times New Roman" panose="02020603050405020304" pitchFamily="18" charset="0"/>
            </a:endParaRPr>
          </a:p>
        </p:txBody>
      </p:sp>
      <p:sp>
        <p:nvSpPr>
          <p:cNvPr id="5" name="Title 4"/>
          <p:cNvSpPr txBox="1">
            <a:spLocks noGrp="1"/>
          </p:cNvSpPr>
          <p:nvPr>
            <p:ph type="title"/>
          </p:nvPr>
        </p:nvSpPr>
        <p:spPr>
          <a:xfrm>
            <a:off x="98659" y="48976"/>
            <a:ext cx="8935614" cy="480131"/>
          </a:xfrm>
          <a:prstGeom prst="rect">
            <a:avLst/>
          </a:prstGeom>
          <a:solidFill>
            <a:srgbClr val="0080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sz="2800" b="1" dirty="0">
                <a:solidFill>
                  <a:srgbClr val="FFFFFF"/>
                </a:solidFill>
                <a:cs typeface="Arial"/>
              </a:rPr>
              <a:t>PARTNERSHIPS</a:t>
            </a:r>
            <a:endParaRPr lang="en-US" altLang="en-US" sz="2800" dirty="0">
              <a:cs typeface="Arial"/>
            </a:endParaRPr>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3A62B0-44DF-3E46-B4FA-1EC087BE418B}" type="slidenum">
              <a:rPr lang="en-US" sz="1100" b="1" smtClean="0">
                <a:solidFill>
                  <a:schemeClr val="tx1"/>
                </a:solidFill>
                <a:latin typeface="Arial" panose="020B0604020202020204" pitchFamily="34" charset="0"/>
                <a:cs typeface="Arial" panose="020B0604020202020204" pitchFamily="34" charset="0"/>
              </a:rPr>
              <a:pPr algn="ctr"/>
              <a:t>14</a:t>
            </a:fld>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3941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sp>
        <p:nvSpPr>
          <p:cNvPr id="4" name="Content Placeholder 3"/>
          <p:cNvSpPr>
            <a:spLocks noGrp="1"/>
          </p:cNvSpPr>
          <p:nvPr>
            <p:ph idx="1"/>
          </p:nvPr>
        </p:nvSpPr>
        <p:spPr>
          <a:xfrm>
            <a:off x="120939" y="529107"/>
            <a:ext cx="8935614" cy="5924229"/>
          </a:xfrm>
        </p:spPr>
        <p:txBody>
          <a:bodyPr>
            <a:normAutofit fontScale="40000" lnSpcReduction="20000"/>
          </a:bodyPr>
          <a:lstStyle/>
          <a:p>
            <a:pPr marL="0" indent="0">
              <a:lnSpc>
                <a:spcPct val="120000"/>
              </a:lnSpc>
              <a:buNone/>
            </a:pPr>
            <a:r>
              <a:rPr lang="en-US" sz="4700" b="1" i="1" dirty="0"/>
              <a:t>Faith based </a:t>
            </a:r>
            <a:r>
              <a:rPr lang="en-GB" sz="4700" b="1" i="1" dirty="0"/>
              <a:t>organisations</a:t>
            </a:r>
          </a:p>
          <a:p>
            <a:pPr lvl="0" algn="just">
              <a:lnSpc>
                <a:spcPct val="120000"/>
              </a:lnSpc>
            </a:pPr>
            <a:r>
              <a:rPr lang="en-US" sz="4700" dirty="0"/>
              <a:t>There is a framework that guides partnerships with faith based </a:t>
            </a:r>
            <a:r>
              <a:rPr lang="en-GB" sz="4700" dirty="0"/>
              <a:t>organisations</a:t>
            </a:r>
            <a:r>
              <a:rPr lang="en-US" sz="4700" dirty="0"/>
              <a:t>.</a:t>
            </a:r>
          </a:p>
          <a:p>
            <a:pPr lvl="0" algn="just">
              <a:lnSpc>
                <a:spcPct val="120000"/>
              </a:lnSpc>
            </a:pPr>
            <a:r>
              <a:rPr lang="en-US" sz="4700" dirty="0"/>
              <a:t>The CET Branch is continuing its engagements with Faith Based Organisations. The relationship and the use of facilities for skills programmes with the Catholic Church is continuing. </a:t>
            </a:r>
            <a:endParaRPr lang="en-ZA" sz="4700" dirty="0"/>
          </a:p>
          <a:p>
            <a:pPr algn="just">
              <a:lnSpc>
                <a:spcPct val="120000"/>
              </a:lnSpc>
            </a:pPr>
            <a:r>
              <a:rPr lang="en-US" sz="4700" dirty="0"/>
              <a:t>The CET Branch has also engaged the Anglican Church in Lamontville on a possible partnership, following the Ministerial Career Day held on 13 February 2023. </a:t>
            </a:r>
            <a:endParaRPr lang="en-ZA" sz="4700" dirty="0"/>
          </a:p>
          <a:p>
            <a:pPr algn="just">
              <a:lnSpc>
                <a:spcPct val="120000"/>
              </a:lnSpc>
            </a:pPr>
            <a:r>
              <a:rPr lang="en-US" sz="4700" dirty="0"/>
              <a:t>The CET Branch met in August 2022  with the Muslim Judicial Council and the</a:t>
            </a:r>
            <a:r>
              <a:rPr lang="en-US" sz="4700" b="1" dirty="0"/>
              <a:t> </a:t>
            </a:r>
            <a:r>
              <a:rPr lang="en-ZA" sz="4700" dirty="0"/>
              <a:t>United Ulama Council of South Africa on possible access to facilities and collaboration of skills development. </a:t>
            </a:r>
            <a:r>
              <a:rPr lang="en-GB" sz="4700" dirty="0"/>
              <a:t>UUCSA is an umbrella body for Muslim Associations in South Africa. The Heads of Islamic Schools in the various Provinces will engage with the CET Colleges on programmes and access to facilities.</a:t>
            </a:r>
          </a:p>
          <a:p>
            <a:pPr algn="just">
              <a:lnSpc>
                <a:spcPct val="120000"/>
              </a:lnSpc>
            </a:pPr>
            <a:r>
              <a:rPr lang="en-US" sz="4700" dirty="0"/>
              <a:t>All faith based partnerships will be explored including the South African Council of Churches, Zion Christian Church (ZCC) and others.</a:t>
            </a:r>
          </a:p>
          <a:p>
            <a:pPr algn="just">
              <a:lnSpc>
                <a:spcPct val="120000"/>
              </a:lnSpc>
            </a:pPr>
            <a:r>
              <a:rPr lang="en-US" sz="4700" dirty="0">
                <a:cs typeface="Arial" panose="020B0604020202020204" pitchFamily="34" charset="0"/>
              </a:rPr>
              <a:t>CET does not have funds for FBOs project funding requests.  Recommend NSF funding proposal window for FBOs.</a:t>
            </a:r>
            <a:endParaRPr lang="en-US" sz="2800" dirty="0">
              <a:cs typeface="Arial" panose="020B0604020202020204" pitchFamily="34" charset="0"/>
            </a:endParaRPr>
          </a:p>
          <a:p>
            <a:pPr marL="0" lvl="0" indent="0" algn="just">
              <a:lnSpc>
                <a:spcPct val="120000"/>
              </a:lnSpc>
              <a:buNone/>
            </a:pPr>
            <a:endParaRPr lang="en-US" sz="2800" dirty="0">
              <a:cs typeface="Arial" panose="020B0604020202020204" pitchFamily="34" charset="0"/>
            </a:endParaRPr>
          </a:p>
        </p:txBody>
      </p:sp>
      <p:sp>
        <p:nvSpPr>
          <p:cNvPr id="5" name="Title 4"/>
          <p:cNvSpPr txBox="1">
            <a:spLocks noGrp="1"/>
          </p:cNvSpPr>
          <p:nvPr>
            <p:ph type="title"/>
          </p:nvPr>
        </p:nvSpPr>
        <p:spPr>
          <a:xfrm>
            <a:off x="98659" y="48976"/>
            <a:ext cx="8935614" cy="480131"/>
          </a:xfrm>
          <a:prstGeom prst="rect">
            <a:avLst/>
          </a:prstGeom>
          <a:solidFill>
            <a:srgbClr val="0080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sz="2800" b="1" dirty="0">
                <a:solidFill>
                  <a:srgbClr val="FFFFFF"/>
                </a:solidFill>
                <a:cs typeface="Arial"/>
              </a:rPr>
              <a:t>PARTNERSHIPS</a:t>
            </a:r>
            <a:endParaRPr lang="en-US" altLang="en-US" sz="2800" dirty="0">
              <a:cs typeface="Arial"/>
            </a:endParaRPr>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3A62B0-44DF-3E46-B4FA-1EC087BE418B}" type="slidenum">
              <a:rPr lang="en-US" sz="1100" b="1" smtClean="0">
                <a:solidFill>
                  <a:schemeClr val="tx1"/>
                </a:solidFill>
                <a:latin typeface="Arial" panose="020B0604020202020204" pitchFamily="34" charset="0"/>
                <a:cs typeface="Arial" panose="020B0604020202020204" pitchFamily="34" charset="0"/>
              </a:rPr>
              <a:pPr algn="ctr"/>
              <a:t>15</a:t>
            </a:fld>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45624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sp>
        <p:nvSpPr>
          <p:cNvPr id="4" name="Content Placeholder 3"/>
          <p:cNvSpPr>
            <a:spLocks noGrp="1"/>
          </p:cNvSpPr>
          <p:nvPr>
            <p:ph idx="1"/>
          </p:nvPr>
        </p:nvSpPr>
        <p:spPr>
          <a:xfrm>
            <a:off x="98659" y="606324"/>
            <a:ext cx="8935614" cy="5245777"/>
          </a:xfrm>
        </p:spPr>
        <p:txBody>
          <a:bodyPr>
            <a:normAutofit/>
          </a:bodyPr>
          <a:lstStyle/>
          <a:p>
            <a:pPr marL="0" indent="0">
              <a:buNone/>
            </a:pPr>
            <a:r>
              <a:rPr lang="en-US" b="1" dirty="0"/>
              <a:t>NSF Funding</a:t>
            </a:r>
            <a:endParaRPr lang="en-ZA" b="1" dirty="0"/>
          </a:p>
          <a:p>
            <a:pPr lvl="0" algn="just"/>
            <a:r>
              <a:rPr lang="en-US" dirty="0"/>
              <a:t>CET Colleges submitted proposals to the National Skills Fund on the R200 million allocation as announced by the Minister at the Summit. The proposals were submitted in line with funding framework provided by the NSF.</a:t>
            </a:r>
            <a:endParaRPr lang="en-ZA" dirty="0"/>
          </a:p>
          <a:p>
            <a:pPr lvl="0" algn="just"/>
            <a:r>
              <a:rPr lang="en-US" dirty="0"/>
              <a:t>The Colleges have been provided with NSF Award Letters. NSF and CET Colleges are in the contracting phase.</a:t>
            </a:r>
          </a:p>
          <a:p>
            <a:pPr marL="0" lvl="0" indent="0" algn="just">
              <a:buNone/>
            </a:pPr>
            <a:endParaRPr lang="en-US" dirty="0"/>
          </a:p>
          <a:p>
            <a:pPr marL="0" lvl="0" indent="0" algn="just">
              <a:buNone/>
            </a:pPr>
            <a:r>
              <a:rPr lang="en-US" b="1" i="1" dirty="0"/>
              <a:t>CET Colleges Sustainable Funding Model</a:t>
            </a:r>
          </a:p>
          <a:p>
            <a:pPr lvl="0" algn="just"/>
            <a:r>
              <a:rPr lang="en-GB" dirty="0"/>
              <a:t>The Sustainable Funding Model report for CET Colleges has been approved by the DG in October after consultations with stakeholders in August 2022. While the Funding Model does not provide additional funding, it aims to ensure equitable distribution of funding of the current budget and provide researched requirement for additional funding.</a:t>
            </a:r>
          </a:p>
          <a:p>
            <a:pPr lvl="0" algn="just"/>
            <a:r>
              <a:rPr lang="en-US" dirty="0"/>
              <a:t>Preliminary 2023 budget allocations for CET colleges have been done using the newly approved Funding Model.</a:t>
            </a:r>
          </a:p>
        </p:txBody>
      </p:sp>
      <p:sp>
        <p:nvSpPr>
          <p:cNvPr id="5" name="Title 4"/>
          <p:cNvSpPr txBox="1">
            <a:spLocks noGrp="1"/>
          </p:cNvSpPr>
          <p:nvPr>
            <p:ph type="title"/>
          </p:nvPr>
        </p:nvSpPr>
        <p:spPr>
          <a:xfrm>
            <a:off x="98659" y="48976"/>
            <a:ext cx="8935614" cy="480131"/>
          </a:xfrm>
          <a:prstGeom prst="rect">
            <a:avLst/>
          </a:prstGeom>
          <a:solidFill>
            <a:srgbClr val="0080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sz="2800" b="1" dirty="0">
                <a:solidFill>
                  <a:srgbClr val="FFFFFF"/>
                </a:solidFill>
                <a:cs typeface="Arial"/>
              </a:rPr>
              <a:t>FUNDING</a:t>
            </a:r>
            <a:endParaRPr lang="en-US" altLang="en-US" sz="2800" dirty="0">
              <a:cs typeface="Arial"/>
            </a:endParaRPr>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3A62B0-44DF-3E46-B4FA-1EC087BE418B}" type="slidenum">
              <a:rPr lang="en-US" sz="1100" b="1" smtClean="0">
                <a:solidFill>
                  <a:schemeClr val="tx1"/>
                </a:solidFill>
                <a:latin typeface="Arial" panose="020B0604020202020204" pitchFamily="34" charset="0"/>
                <a:cs typeface="Arial" panose="020B0604020202020204" pitchFamily="34" charset="0"/>
              </a:rPr>
              <a:pPr algn="ctr"/>
              <a:t>16</a:t>
            </a:fld>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27270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sp>
        <p:nvSpPr>
          <p:cNvPr id="4" name="Content Placeholder 3"/>
          <p:cNvSpPr>
            <a:spLocks noGrp="1"/>
          </p:cNvSpPr>
          <p:nvPr>
            <p:ph idx="1"/>
          </p:nvPr>
        </p:nvSpPr>
        <p:spPr>
          <a:xfrm>
            <a:off x="98659" y="606324"/>
            <a:ext cx="8935614" cy="5245777"/>
          </a:xfrm>
        </p:spPr>
        <p:txBody>
          <a:bodyPr>
            <a:normAutofit/>
          </a:bodyPr>
          <a:lstStyle/>
          <a:p>
            <a:pPr marL="0" lvl="0" indent="0" algn="just">
              <a:buNone/>
            </a:pPr>
            <a:endParaRPr lang="en-US" dirty="0"/>
          </a:p>
          <a:p>
            <a:pPr marL="0" lvl="0" indent="0" algn="just">
              <a:buNone/>
            </a:pPr>
            <a:r>
              <a:rPr lang="en-US" b="1" i="1" dirty="0"/>
              <a:t>CET Grant Through SETA Grant Regulations</a:t>
            </a:r>
          </a:p>
          <a:p>
            <a:pPr algn="just"/>
            <a:r>
              <a:rPr lang="en-US" dirty="0"/>
              <a:t>The Summit and the Chairs of CET College Councils called for the development of a funding grant allocation similar to what is currently in place for the Quality Council for Trades and Occupations (QCTO). While the SETA Grant Regulations must be amended for this to be possible, initial consultation has taken place with the Skills Branch on the status of the draft Regulations. </a:t>
            </a:r>
            <a:endParaRPr lang="en-ZA" dirty="0"/>
          </a:p>
          <a:p>
            <a:pPr lvl="0"/>
            <a:endParaRPr lang="en-ZA" dirty="0"/>
          </a:p>
        </p:txBody>
      </p:sp>
      <p:sp>
        <p:nvSpPr>
          <p:cNvPr id="5" name="Title 4"/>
          <p:cNvSpPr txBox="1">
            <a:spLocks noGrp="1"/>
          </p:cNvSpPr>
          <p:nvPr>
            <p:ph type="title"/>
          </p:nvPr>
        </p:nvSpPr>
        <p:spPr>
          <a:xfrm>
            <a:off x="98659" y="48976"/>
            <a:ext cx="8935614" cy="480131"/>
          </a:xfrm>
          <a:prstGeom prst="rect">
            <a:avLst/>
          </a:prstGeom>
          <a:solidFill>
            <a:srgbClr val="0080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sz="2800" b="1" dirty="0">
                <a:solidFill>
                  <a:srgbClr val="FFFFFF"/>
                </a:solidFill>
                <a:cs typeface="Arial"/>
              </a:rPr>
              <a:t>FUNDING</a:t>
            </a:r>
            <a:endParaRPr lang="en-US" altLang="en-US" sz="2800" dirty="0">
              <a:cs typeface="Arial"/>
            </a:endParaRPr>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3A62B0-44DF-3E46-B4FA-1EC087BE418B}" type="slidenum">
              <a:rPr lang="en-US" sz="1100" b="1" smtClean="0">
                <a:solidFill>
                  <a:schemeClr val="tx1"/>
                </a:solidFill>
                <a:latin typeface="Arial" panose="020B0604020202020204" pitchFamily="34" charset="0"/>
                <a:cs typeface="Arial" panose="020B0604020202020204" pitchFamily="34" charset="0"/>
              </a:rPr>
              <a:pPr algn="ctr"/>
              <a:t>17</a:t>
            </a:fld>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93171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sp>
        <p:nvSpPr>
          <p:cNvPr id="4" name="Content Placeholder 3"/>
          <p:cNvSpPr>
            <a:spLocks noGrp="1"/>
          </p:cNvSpPr>
          <p:nvPr>
            <p:ph idx="1"/>
          </p:nvPr>
        </p:nvSpPr>
        <p:spPr>
          <a:xfrm>
            <a:off x="109727" y="527495"/>
            <a:ext cx="8935614" cy="5558980"/>
          </a:xfrm>
        </p:spPr>
        <p:txBody>
          <a:bodyPr>
            <a:noAutofit/>
          </a:bodyPr>
          <a:lstStyle/>
          <a:p>
            <a:pPr algn="just"/>
            <a:r>
              <a:rPr lang="en-US" sz="1900" dirty="0"/>
              <a:t>Through the Independent Communications Authority of South Africa (ICASA), in January 2022 the Minister issued gazettes for the provision of ICT infrastructure by SENTECH and the provision of connectivity by RAIN to 63 CET College sites; 9 head offices and 54 pilot centres.</a:t>
            </a:r>
          </a:p>
          <a:p>
            <a:pPr algn="just"/>
            <a:r>
              <a:rPr lang="en-US" sz="1900" dirty="0"/>
              <a:t>ICASA and SENTECH conducting readiness visits to CLS, starting with MP and NW.</a:t>
            </a:r>
          </a:p>
          <a:p>
            <a:pPr algn="just"/>
            <a:r>
              <a:rPr lang="en-US" sz="1900" dirty="0"/>
              <a:t>The following are a variety of ICT initiatives:</a:t>
            </a:r>
          </a:p>
          <a:p>
            <a:pPr lvl="1" algn="just"/>
            <a:r>
              <a:rPr lang="en-US" sz="1900" dirty="0"/>
              <a:t>collaborative work undertaken in three CLCs as part of the pilot by the Department of Science and Innovation (DSI) and the Technology Innovation Agency (TIA);</a:t>
            </a:r>
          </a:p>
          <a:p>
            <a:pPr lvl="1" algn="just"/>
            <a:r>
              <a:rPr lang="en-US" sz="1900" dirty="0"/>
              <a:t>establishment of 10 ICT laboratories in partnership with Ecolabs Africa in Gauteng.  Launched by the Deputy Minister on 15 July in Soweto.</a:t>
            </a:r>
            <a:endParaRPr lang="en-ZA" sz="1900" dirty="0"/>
          </a:p>
          <a:p>
            <a:pPr lvl="1" algn="just"/>
            <a:r>
              <a:rPr lang="en-US" sz="1900" dirty="0"/>
              <a:t>the establishment of ICT laboratories in 54 pilot CLCs by the W&amp;R SETA;</a:t>
            </a:r>
          </a:p>
          <a:p>
            <a:pPr lvl="1" algn="just"/>
            <a:r>
              <a:rPr lang="en-US" sz="1900" dirty="0"/>
              <a:t>the establishment of digital learning platforms by the ETDP SETA in nine CET colleges;</a:t>
            </a:r>
          </a:p>
          <a:p>
            <a:pPr lvl="1" algn="just"/>
            <a:r>
              <a:rPr lang="en-US" sz="1900" dirty="0"/>
              <a:t>engagement with the Media Information and Communications Technology (MICT) SETA and work with the South African National Research Network (SANReN) on CET college connectivity;</a:t>
            </a:r>
          </a:p>
          <a:p>
            <a:pPr lvl="1" algn="just"/>
            <a:r>
              <a:rPr lang="en-US" sz="1900" dirty="0"/>
              <a:t>NEMISA pledged to train 2,000 lecturers on Digital Literacy, from basic to advanced skills.</a:t>
            </a:r>
          </a:p>
        </p:txBody>
      </p:sp>
      <p:sp>
        <p:nvSpPr>
          <p:cNvPr id="5" name="Title 4"/>
          <p:cNvSpPr txBox="1">
            <a:spLocks noGrp="1"/>
          </p:cNvSpPr>
          <p:nvPr>
            <p:ph type="title"/>
          </p:nvPr>
        </p:nvSpPr>
        <p:spPr>
          <a:xfrm>
            <a:off x="98659" y="48976"/>
            <a:ext cx="8935614" cy="480131"/>
          </a:xfrm>
          <a:prstGeom prst="rect">
            <a:avLst/>
          </a:prstGeom>
          <a:solidFill>
            <a:srgbClr val="0080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sz="2800" b="1" dirty="0">
                <a:solidFill>
                  <a:srgbClr val="FFFFFF"/>
                </a:solidFill>
                <a:cs typeface="Arial"/>
              </a:rPr>
              <a:t>ICT FUND</a:t>
            </a:r>
            <a:endParaRPr lang="en-US" altLang="en-US" sz="2800" dirty="0">
              <a:cs typeface="Arial"/>
            </a:endParaRPr>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3A62B0-44DF-3E46-B4FA-1EC087BE418B}" type="slidenum">
              <a:rPr lang="en-US" sz="1100" b="1" smtClean="0">
                <a:solidFill>
                  <a:schemeClr val="tx1"/>
                </a:solidFill>
                <a:latin typeface="Arial" panose="020B0604020202020204" pitchFamily="34" charset="0"/>
                <a:cs typeface="Arial" panose="020B0604020202020204" pitchFamily="34" charset="0"/>
              </a:rPr>
              <a:pPr algn="ctr"/>
              <a:t>18</a:t>
            </a:fld>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97286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sp>
        <p:nvSpPr>
          <p:cNvPr id="4" name="Content Placeholder 3"/>
          <p:cNvSpPr>
            <a:spLocks noGrp="1"/>
          </p:cNvSpPr>
          <p:nvPr>
            <p:ph idx="1"/>
          </p:nvPr>
        </p:nvSpPr>
        <p:spPr>
          <a:xfrm>
            <a:off x="109727" y="527495"/>
            <a:ext cx="8935614" cy="5558980"/>
          </a:xfrm>
        </p:spPr>
        <p:txBody>
          <a:bodyPr>
            <a:normAutofit fontScale="85000" lnSpcReduction="20000"/>
          </a:bodyPr>
          <a:lstStyle/>
          <a:p>
            <a:pPr marL="0" indent="0" algn="just">
              <a:buNone/>
            </a:pPr>
            <a:endParaRPr lang="en-ZA" sz="4300" dirty="0"/>
          </a:p>
          <a:p>
            <a:pPr lvl="0" algn="just"/>
            <a:r>
              <a:rPr lang="en-US" sz="4300" dirty="0"/>
              <a:t>The variety of ICT interventions are piecemeal and not systemic interventions covering the majority of centres. Whilst they indicate progress on initiatives to ensure connectivity, hardware and software availability, they are unlikely to have a major impact without appropriate funding.</a:t>
            </a:r>
          </a:p>
          <a:p>
            <a:pPr marL="0" lvl="0" indent="0" algn="just">
              <a:buNone/>
            </a:pPr>
            <a:endParaRPr lang="en-US" sz="4300" dirty="0"/>
          </a:p>
          <a:p>
            <a:pPr algn="just"/>
            <a:r>
              <a:rPr lang="en-US" sz="4400" dirty="0"/>
              <a:t>ICT Infrastructure requirements for CET Colleges are included in the CET Infrastructure </a:t>
            </a:r>
            <a:r>
              <a:rPr lang="en-GB" sz="4400" dirty="0"/>
              <a:t>Programme</a:t>
            </a:r>
            <a:r>
              <a:rPr lang="en-US" sz="4400" dirty="0"/>
              <a:t> concept.</a:t>
            </a:r>
            <a:endParaRPr lang="en-ZA" sz="4300" dirty="0"/>
          </a:p>
          <a:p>
            <a:pPr marL="0" indent="0" algn="just">
              <a:spcBef>
                <a:spcPts val="0"/>
              </a:spcBef>
              <a:spcAft>
                <a:spcPts val="1200"/>
              </a:spcAft>
              <a:buNone/>
            </a:pPr>
            <a:endParaRPr lang="en-ZA" sz="4200" dirty="0">
              <a:latin typeface="Arial" panose="020B0604020202020204" pitchFamily="34" charset="0"/>
              <a:cs typeface="Arial" panose="020B0604020202020204" pitchFamily="34" charset="0"/>
            </a:endParaRPr>
          </a:p>
          <a:p>
            <a:pPr algn="just"/>
            <a:endParaRPr lang="en-ZA" sz="4800" dirty="0">
              <a:latin typeface="Arial" panose="020B0604020202020204" pitchFamily="34" charset="0"/>
              <a:cs typeface="Arial" panose="020B0604020202020204" pitchFamily="34" charset="0"/>
            </a:endParaRPr>
          </a:p>
          <a:p>
            <a:pPr marL="0" indent="0" algn="just">
              <a:buNone/>
            </a:pPr>
            <a:endParaRPr lang="en-US" sz="2800" dirty="0">
              <a:cs typeface="Arial" panose="020B0604020202020204" pitchFamily="34" charset="0"/>
            </a:endParaRPr>
          </a:p>
          <a:p>
            <a:pPr marL="0" indent="0" algn="just">
              <a:buNone/>
            </a:pPr>
            <a:endParaRPr lang="en-US" sz="2800" dirty="0">
              <a:cs typeface="Arial" panose="020B0604020202020204" pitchFamily="34" charset="0"/>
            </a:endParaRPr>
          </a:p>
          <a:p>
            <a:pPr algn="just"/>
            <a:endParaRPr lang="en-US" sz="2800" dirty="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a:p>
            <a:pPr marL="514350" indent="-514350">
              <a:buFont typeface="+mj-lt"/>
              <a:buAutoNum type="arabicPeriod"/>
            </a:pPr>
            <a:endParaRPr lang="en-US" sz="3000" dirty="0">
              <a:latin typeface="Arial" panose="020B0604020202020204" pitchFamily="34" charset="0"/>
              <a:cs typeface="Arial" panose="020B0604020202020204" pitchFamily="34" charset="0"/>
            </a:endParaRPr>
          </a:p>
          <a:p>
            <a:pPr marL="914400" lvl="1" indent="-514350">
              <a:buFont typeface="+mj-lt"/>
              <a:buAutoNum type="alphaLcParenR"/>
            </a:pPr>
            <a:endParaRPr lang="en-US" dirty="0">
              <a:latin typeface="Times New Roman" panose="02020603050405020304" pitchFamily="18" charset="0"/>
              <a:cs typeface="Times New Roman" panose="02020603050405020304" pitchFamily="18" charset="0"/>
            </a:endParaRPr>
          </a:p>
          <a:p>
            <a:pPr marL="914400" lvl="1" indent="-514350">
              <a:buFont typeface="+mj-lt"/>
              <a:buAutoNum type="alphaLcParenR"/>
            </a:pPr>
            <a:endParaRPr lang="en-US"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
        <p:nvSpPr>
          <p:cNvPr id="5" name="Title 4"/>
          <p:cNvSpPr txBox="1">
            <a:spLocks noGrp="1"/>
          </p:cNvSpPr>
          <p:nvPr>
            <p:ph type="title"/>
          </p:nvPr>
        </p:nvSpPr>
        <p:spPr>
          <a:xfrm>
            <a:off x="98659" y="48976"/>
            <a:ext cx="8935614" cy="480131"/>
          </a:xfrm>
          <a:prstGeom prst="rect">
            <a:avLst/>
          </a:prstGeom>
          <a:solidFill>
            <a:srgbClr val="0080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sz="2800" b="1" dirty="0">
                <a:solidFill>
                  <a:srgbClr val="FFFFFF"/>
                </a:solidFill>
                <a:cs typeface="Arial"/>
              </a:rPr>
              <a:t>ICT FUND</a:t>
            </a:r>
            <a:endParaRPr lang="en-US" altLang="en-US" sz="2800" dirty="0">
              <a:cs typeface="Arial"/>
            </a:endParaRPr>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3A62B0-44DF-3E46-B4FA-1EC087BE418B}" type="slidenum">
              <a:rPr lang="en-US" sz="1100" b="1" smtClean="0">
                <a:solidFill>
                  <a:schemeClr val="tx1"/>
                </a:solidFill>
                <a:latin typeface="Arial" panose="020B0604020202020204" pitchFamily="34" charset="0"/>
                <a:cs typeface="Arial" panose="020B0604020202020204" pitchFamily="34" charset="0"/>
              </a:rPr>
              <a:pPr algn="ctr"/>
              <a:t>19</a:t>
            </a:fld>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03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B50AB553-2A96-4A92-96F2-93548E096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r>
              <a:rPr lang="en-US" sz="1100" b="1" dirty="0">
                <a:solidFill>
                  <a:schemeClr val="tx1"/>
                </a:solidFill>
                <a:latin typeface="Arial" panose="020B0604020202020204" pitchFamily="34" charset="0"/>
                <a:cs typeface="Arial" panose="020B0604020202020204" pitchFamily="34" charset="0"/>
              </a:rPr>
              <a:t>2</a:t>
            </a:r>
          </a:p>
        </p:txBody>
      </p:sp>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graphicFrame>
        <p:nvGraphicFramePr>
          <p:cNvPr id="7" name="Diagram 6">
            <a:extLst>
              <a:ext uri="{FF2B5EF4-FFF2-40B4-BE49-F238E27FC236}">
                <a16:creationId xmlns:a16="http://schemas.microsoft.com/office/drawing/2014/main" xmlns="" id="{30598FF6-0D4C-8A4E-82CF-32E3A2DEEA56}"/>
              </a:ext>
            </a:extLst>
          </p:cNvPr>
          <p:cNvGraphicFramePr/>
          <p:nvPr>
            <p:extLst>
              <p:ext uri="{D42A27DB-BD31-4B8C-83A1-F6EECF244321}">
                <p14:modId xmlns:p14="http://schemas.microsoft.com/office/powerpoint/2010/main" xmlns="" val="3077326649"/>
              </p:ext>
            </p:extLst>
          </p:nvPr>
        </p:nvGraphicFramePr>
        <p:xfrm>
          <a:off x="628650" y="1075882"/>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4">
            <a:extLst>
              <a:ext uri="{FF2B5EF4-FFF2-40B4-BE49-F238E27FC236}">
                <a16:creationId xmlns:a16="http://schemas.microsoft.com/office/drawing/2014/main" xmlns="" id="{9F4C4786-E698-5B46-8B47-76AEACE80F21}"/>
              </a:ext>
            </a:extLst>
          </p:cNvPr>
          <p:cNvSpPr txBox="1">
            <a:spLocks/>
          </p:cNvSpPr>
          <p:nvPr/>
        </p:nvSpPr>
        <p:spPr bwMode="auto">
          <a:xfrm>
            <a:off x="96799" y="8514"/>
            <a:ext cx="8935614" cy="535531"/>
          </a:xfrm>
          <a:prstGeom prst="rect">
            <a:avLst/>
          </a:prstGeom>
          <a:solidFill>
            <a:srgbClr val="008000"/>
          </a:solidFill>
          <a:ln w="12700" cap="flat" cmpd="sng" algn="ctr">
            <a:solidFill>
              <a:srgbClr val="008E40"/>
            </a:solidFill>
            <a:prstDash val="solid"/>
            <a:miter lim="800000"/>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lvl1pPr algn="l" defTabSz="685800" rtl="0" fontAlgn="base">
              <a:lnSpc>
                <a:spcPct val="90000"/>
              </a:lnSpc>
              <a:spcBef>
                <a:spcPct val="0"/>
              </a:spcBef>
              <a:spcAft>
                <a:spcPct val="0"/>
              </a:spcAft>
              <a:defRPr sz="3300" kern="1200">
                <a:solidFill>
                  <a:schemeClr val="lt1"/>
                </a:solidFill>
                <a:latin typeface="+mn-lt"/>
                <a:ea typeface="+mn-ea"/>
                <a:cs typeface="+mn-cs"/>
              </a:defRPr>
            </a:lvl1pPr>
            <a:lvl2pPr algn="l" defTabSz="685800" rtl="0" fontAlgn="base">
              <a:lnSpc>
                <a:spcPct val="90000"/>
              </a:lnSpc>
              <a:spcBef>
                <a:spcPct val="0"/>
              </a:spcBef>
              <a:spcAft>
                <a:spcPct val="0"/>
              </a:spcAft>
              <a:defRPr sz="3300">
                <a:solidFill>
                  <a:schemeClr val="lt1"/>
                </a:solidFill>
                <a:latin typeface="+mn-lt"/>
                <a:ea typeface="+mn-ea"/>
                <a:cs typeface="+mn-cs"/>
              </a:defRPr>
            </a:lvl2pPr>
            <a:lvl3pPr algn="l" defTabSz="685800" rtl="0" fontAlgn="base">
              <a:lnSpc>
                <a:spcPct val="90000"/>
              </a:lnSpc>
              <a:spcBef>
                <a:spcPct val="0"/>
              </a:spcBef>
              <a:spcAft>
                <a:spcPct val="0"/>
              </a:spcAft>
              <a:defRPr sz="3300">
                <a:solidFill>
                  <a:schemeClr val="lt1"/>
                </a:solidFill>
                <a:latin typeface="+mn-lt"/>
                <a:ea typeface="+mn-ea"/>
                <a:cs typeface="+mn-cs"/>
              </a:defRPr>
            </a:lvl3pPr>
            <a:lvl4pPr algn="l" defTabSz="685800" rtl="0" fontAlgn="base">
              <a:lnSpc>
                <a:spcPct val="90000"/>
              </a:lnSpc>
              <a:spcBef>
                <a:spcPct val="0"/>
              </a:spcBef>
              <a:spcAft>
                <a:spcPct val="0"/>
              </a:spcAft>
              <a:defRPr sz="3300">
                <a:solidFill>
                  <a:schemeClr val="lt1"/>
                </a:solidFill>
                <a:latin typeface="+mn-lt"/>
                <a:ea typeface="+mn-ea"/>
                <a:cs typeface="+mn-cs"/>
              </a:defRPr>
            </a:lvl4pPr>
            <a:lvl5pPr algn="l" defTabSz="685800" rtl="0" fontAlgn="base">
              <a:lnSpc>
                <a:spcPct val="90000"/>
              </a:lnSpc>
              <a:spcBef>
                <a:spcPct val="0"/>
              </a:spcBef>
              <a:spcAft>
                <a:spcPct val="0"/>
              </a:spcAft>
              <a:defRPr sz="3300">
                <a:solidFill>
                  <a:schemeClr val="lt1"/>
                </a:solidFill>
                <a:latin typeface="+mn-lt"/>
                <a:ea typeface="+mn-ea"/>
                <a:cs typeface="+mn-cs"/>
              </a:defRPr>
            </a:lvl5pPr>
            <a:lvl6pPr marL="457200" algn="l" defTabSz="685800" rtl="0" fontAlgn="base">
              <a:lnSpc>
                <a:spcPct val="90000"/>
              </a:lnSpc>
              <a:spcBef>
                <a:spcPct val="0"/>
              </a:spcBef>
              <a:spcAft>
                <a:spcPct val="0"/>
              </a:spcAft>
              <a:defRPr sz="3300">
                <a:solidFill>
                  <a:schemeClr val="lt1"/>
                </a:solidFill>
                <a:latin typeface="+mn-lt"/>
                <a:ea typeface="+mn-ea"/>
                <a:cs typeface="+mn-cs"/>
              </a:defRPr>
            </a:lvl6pPr>
            <a:lvl7pPr marL="914400" algn="l" defTabSz="685800" rtl="0" fontAlgn="base">
              <a:lnSpc>
                <a:spcPct val="90000"/>
              </a:lnSpc>
              <a:spcBef>
                <a:spcPct val="0"/>
              </a:spcBef>
              <a:spcAft>
                <a:spcPct val="0"/>
              </a:spcAft>
              <a:defRPr sz="3300">
                <a:solidFill>
                  <a:schemeClr val="lt1"/>
                </a:solidFill>
                <a:latin typeface="+mn-lt"/>
                <a:ea typeface="+mn-ea"/>
                <a:cs typeface="+mn-cs"/>
              </a:defRPr>
            </a:lvl7pPr>
            <a:lvl8pPr marL="1371600" algn="l" defTabSz="685800" rtl="0" fontAlgn="base">
              <a:lnSpc>
                <a:spcPct val="90000"/>
              </a:lnSpc>
              <a:spcBef>
                <a:spcPct val="0"/>
              </a:spcBef>
              <a:spcAft>
                <a:spcPct val="0"/>
              </a:spcAft>
              <a:defRPr sz="3300">
                <a:solidFill>
                  <a:schemeClr val="lt1"/>
                </a:solidFill>
                <a:latin typeface="+mn-lt"/>
                <a:ea typeface="+mn-ea"/>
                <a:cs typeface="+mn-cs"/>
              </a:defRPr>
            </a:lvl8pPr>
            <a:lvl9pPr marL="1828800" algn="l" defTabSz="685800" rtl="0" fontAlgn="base">
              <a:lnSpc>
                <a:spcPct val="90000"/>
              </a:lnSpc>
              <a:spcBef>
                <a:spcPct val="0"/>
              </a:spcBef>
              <a:spcAft>
                <a:spcPct val="0"/>
              </a:spcAft>
              <a:defRPr sz="3300">
                <a:solidFill>
                  <a:schemeClr val="lt1"/>
                </a:solidFill>
                <a:latin typeface="+mn-lt"/>
                <a:ea typeface="+mn-ea"/>
                <a:cs typeface="+mn-cs"/>
              </a:defRPr>
            </a:lvl9pPr>
          </a:lstStyle>
          <a:p>
            <a:pPr algn="ctr" eaLnBrk="1" hangingPunct="1"/>
            <a:r>
              <a:rPr lang="en-US" sz="3200" b="1" dirty="0">
                <a:cs typeface="Arial" panose="020B0604020202020204" pitchFamily="34" charset="0"/>
              </a:rPr>
              <a:t>PRESENTATION OUTLINE</a:t>
            </a:r>
            <a:endParaRPr lang="en-ZA" sz="3200" dirty="0">
              <a:cs typeface="Arial" panose="020B0604020202020204" pitchFamily="34" charset="0"/>
            </a:endParaRPr>
          </a:p>
        </p:txBody>
      </p:sp>
    </p:spTree>
    <p:extLst>
      <p:ext uri="{BB962C8B-B14F-4D97-AF65-F5344CB8AC3E}">
        <p14:creationId xmlns:p14="http://schemas.microsoft.com/office/powerpoint/2010/main" xmlns="" val="3325870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sp>
        <p:nvSpPr>
          <p:cNvPr id="4" name="Content Placeholder 3"/>
          <p:cNvSpPr>
            <a:spLocks noGrp="1"/>
          </p:cNvSpPr>
          <p:nvPr>
            <p:ph idx="1"/>
          </p:nvPr>
        </p:nvSpPr>
        <p:spPr>
          <a:xfrm>
            <a:off x="98659" y="606324"/>
            <a:ext cx="8935614" cy="5245777"/>
          </a:xfrm>
        </p:spPr>
        <p:txBody>
          <a:bodyPr>
            <a:normAutofit fontScale="25000" lnSpcReduction="20000"/>
          </a:bodyPr>
          <a:lstStyle/>
          <a:p>
            <a:pPr marL="0" lvl="0" indent="0" algn="just">
              <a:buNone/>
            </a:pPr>
            <a:r>
              <a:rPr lang="en-US" sz="8000" b="1" i="1" dirty="0"/>
              <a:t>Recognition of Prior Learning</a:t>
            </a:r>
          </a:p>
          <a:p>
            <a:pPr lvl="0" algn="just"/>
            <a:r>
              <a:rPr lang="en-US" sz="8000" dirty="0"/>
              <a:t>Another exciting development in partnership with the ETDP SETA is the funding support allocated to the CET Branch for the establishment of Recognition of Prior Learning (RPL) centres in partnership with TVET colleges. </a:t>
            </a:r>
          </a:p>
          <a:p>
            <a:pPr lvl="0" algn="just"/>
            <a:r>
              <a:rPr lang="en-US" sz="8000" dirty="0"/>
              <a:t>The funding support will enable the CET colleges to put in place appropriate RPL assessment mechanisms for out-of-school youth and adults. </a:t>
            </a:r>
          </a:p>
          <a:p>
            <a:pPr lvl="0" algn="just"/>
            <a:r>
              <a:rPr lang="en-US" sz="8000" dirty="0"/>
              <a:t>The Summit has also made a call for CET colleges to be supported to acquire RPL specialists</a:t>
            </a:r>
            <a:r>
              <a:rPr lang="en-US" sz="8000" b="1" dirty="0"/>
              <a:t> </a:t>
            </a:r>
            <a:r>
              <a:rPr lang="en-US" sz="8000" dirty="0"/>
              <a:t>and/or advisors to facilitate RPL through the support of various SETAs.  A draft MoA has been developed.</a:t>
            </a:r>
          </a:p>
          <a:p>
            <a:pPr lvl="0" algn="just"/>
            <a:r>
              <a:rPr lang="en-ZA" sz="8000" dirty="0"/>
              <a:t>CET colleges will be included in the RPL Research Chair supported and funded by ETDP SETA.</a:t>
            </a:r>
          </a:p>
          <a:p>
            <a:pPr marL="0" indent="0" algn="just">
              <a:spcBef>
                <a:spcPts val="0"/>
              </a:spcBef>
              <a:spcAft>
                <a:spcPts val="1200"/>
              </a:spcAft>
              <a:buNone/>
            </a:pPr>
            <a:endParaRPr lang="en-ZA" sz="8000" dirty="0">
              <a:latin typeface="Arial" panose="020B0604020202020204" pitchFamily="34" charset="0"/>
              <a:cs typeface="Arial" panose="020B0604020202020204" pitchFamily="34" charset="0"/>
            </a:endParaRPr>
          </a:p>
          <a:p>
            <a:pPr marL="0" indent="0" algn="just">
              <a:spcBef>
                <a:spcPts val="0"/>
              </a:spcBef>
              <a:spcAft>
                <a:spcPts val="1200"/>
              </a:spcAft>
              <a:buNone/>
            </a:pPr>
            <a:r>
              <a:rPr lang="en-ZA" sz="8000" b="1" i="1" dirty="0">
                <a:cs typeface="Arial" panose="020B0604020202020204" pitchFamily="34" charset="0"/>
              </a:rPr>
              <a:t>Civic Education</a:t>
            </a:r>
          </a:p>
          <a:p>
            <a:pPr algn="just">
              <a:spcBef>
                <a:spcPts val="0"/>
              </a:spcBef>
              <a:spcAft>
                <a:spcPts val="1200"/>
              </a:spcAft>
            </a:pPr>
            <a:r>
              <a:rPr lang="en-US" sz="8000" dirty="0"/>
              <a:t>The ETDP SETA has also approved a proposal submitted by the CET Branch to implement Civic Education as a non-formal programme in CET colleges.</a:t>
            </a:r>
          </a:p>
          <a:p>
            <a:pPr algn="just">
              <a:spcBef>
                <a:spcPts val="0"/>
              </a:spcBef>
              <a:spcAft>
                <a:spcPts val="1200"/>
              </a:spcAft>
            </a:pPr>
            <a:r>
              <a:rPr lang="en-US" sz="8000" dirty="0"/>
              <a:t> CET colleges will use the Higher Health Civic Education Programme already developed.</a:t>
            </a:r>
          </a:p>
          <a:p>
            <a:pPr algn="just">
              <a:spcBef>
                <a:spcPts val="0"/>
              </a:spcBef>
              <a:spcAft>
                <a:spcPts val="1200"/>
              </a:spcAft>
            </a:pPr>
            <a:r>
              <a:rPr lang="en-US" sz="8000" dirty="0"/>
              <a:t>Higher Health has confirmed funding for the development of the Civic Education Programme and training of students on Civic Education.</a:t>
            </a:r>
            <a:endParaRPr lang="en-ZA" sz="8000" dirty="0"/>
          </a:p>
          <a:p>
            <a:pPr algn="just">
              <a:spcBef>
                <a:spcPts val="0"/>
              </a:spcBef>
              <a:spcAft>
                <a:spcPts val="1200"/>
              </a:spcAft>
            </a:pPr>
            <a:endParaRPr lang="en-ZA" sz="4200" dirty="0">
              <a:latin typeface="Arial" panose="020B0604020202020204" pitchFamily="34" charset="0"/>
              <a:cs typeface="Arial" panose="020B0604020202020204" pitchFamily="34" charset="0"/>
            </a:endParaRPr>
          </a:p>
          <a:p>
            <a:pPr algn="just"/>
            <a:endParaRPr lang="en-ZA" sz="4800" dirty="0">
              <a:latin typeface="Arial" panose="020B0604020202020204" pitchFamily="34" charset="0"/>
              <a:cs typeface="Arial" panose="020B0604020202020204" pitchFamily="34" charset="0"/>
            </a:endParaRPr>
          </a:p>
          <a:p>
            <a:pPr marL="0" indent="0" algn="just">
              <a:buNone/>
            </a:pPr>
            <a:endParaRPr lang="en-US" sz="2800" dirty="0">
              <a:cs typeface="Arial" panose="020B0604020202020204" pitchFamily="34" charset="0"/>
            </a:endParaRPr>
          </a:p>
          <a:p>
            <a:pPr marL="400050" lvl="1" indent="0">
              <a:buNone/>
            </a:pPr>
            <a:endParaRPr lang="en-US" dirty="0">
              <a:latin typeface="Times New Roman" panose="02020603050405020304" pitchFamily="18" charset="0"/>
              <a:cs typeface="Times New Roman" panose="02020603050405020304" pitchFamily="18" charset="0"/>
            </a:endParaRPr>
          </a:p>
          <a:p>
            <a:pPr marL="914400" lvl="1" indent="-514350">
              <a:buFont typeface="+mj-lt"/>
              <a:buAutoNum type="alphaLcParenR"/>
            </a:pPr>
            <a:endParaRPr lang="en-US"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
        <p:nvSpPr>
          <p:cNvPr id="5" name="Title 4"/>
          <p:cNvSpPr txBox="1">
            <a:spLocks noGrp="1"/>
          </p:cNvSpPr>
          <p:nvPr>
            <p:ph type="title"/>
          </p:nvPr>
        </p:nvSpPr>
        <p:spPr>
          <a:xfrm>
            <a:off x="98659" y="48976"/>
            <a:ext cx="8935614" cy="480131"/>
          </a:xfrm>
          <a:prstGeom prst="rect">
            <a:avLst/>
          </a:prstGeom>
          <a:solidFill>
            <a:srgbClr val="0080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sz="2800" b="1" dirty="0">
                <a:solidFill>
                  <a:srgbClr val="FFFFFF"/>
                </a:solidFill>
                <a:cs typeface="Arial"/>
              </a:rPr>
              <a:t>RPL AND CIVIC EDUCATION</a:t>
            </a:r>
            <a:endParaRPr lang="en-US" altLang="en-US" sz="2800" dirty="0">
              <a:cs typeface="Arial"/>
            </a:endParaRPr>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3A62B0-44DF-3E46-B4FA-1EC087BE418B}" type="slidenum">
              <a:rPr lang="en-US" sz="1100" b="1" smtClean="0">
                <a:solidFill>
                  <a:schemeClr val="tx1"/>
                </a:solidFill>
                <a:latin typeface="Arial" panose="020B0604020202020204" pitchFamily="34" charset="0"/>
                <a:cs typeface="Arial" panose="020B0604020202020204" pitchFamily="34" charset="0"/>
              </a:rPr>
              <a:pPr algn="ctr"/>
              <a:t>20</a:t>
            </a:fld>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71705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sp>
        <p:nvSpPr>
          <p:cNvPr id="4" name="Content Placeholder 3"/>
          <p:cNvSpPr>
            <a:spLocks noGrp="1"/>
          </p:cNvSpPr>
          <p:nvPr>
            <p:ph idx="1"/>
          </p:nvPr>
        </p:nvSpPr>
        <p:spPr>
          <a:xfrm>
            <a:off x="98659" y="606324"/>
            <a:ext cx="8935614" cy="5245777"/>
          </a:xfrm>
        </p:spPr>
        <p:txBody>
          <a:bodyPr>
            <a:normAutofit/>
          </a:bodyPr>
          <a:lstStyle/>
          <a:p>
            <a:pPr marL="0" indent="0" algn="just">
              <a:buNone/>
            </a:pPr>
            <a:endParaRPr lang="en-ZA" sz="3400" dirty="0"/>
          </a:p>
          <a:p>
            <a:pPr marL="316531" indent="-316531" algn="just">
              <a:buFont typeface="Arial" charset="0"/>
              <a:buChar char="•"/>
            </a:pPr>
            <a:r>
              <a:rPr lang="en-US" sz="3400" dirty="0">
                <a:solidFill>
                  <a:prstClr val="black"/>
                </a:solidFill>
                <a:cs typeface="Arial" panose="020B0604020202020204" pitchFamily="34" charset="0"/>
              </a:rPr>
              <a:t>A draft Lecturer Development Master Plan has been developed consulted with all colleges and key stakeholders.</a:t>
            </a:r>
          </a:p>
          <a:p>
            <a:pPr marL="316531" indent="-316531" algn="just">
              <a:buFont typeface="Arial" charset="0"/>
              <a:buChar char="•"/>
            </a:pPr>
            <a:r>
              <a:rPr lang="en-US" sz="3400" dirty="0">
                <a:solidFill>
                  <a:prstClr val="black"/>
                </a:solidFill>
                <a:cs typeface="Arial" panose="020B0604020202020204" pitchFamily="34" charset="0"/>
              </a:rPr>
              <a:t>ETDP SETA is a major funder of lecturer development programmes, including bursaries for university studies.</a:t>
            </a:r>
          </a:p>
          <a:p>
            <a:pPr marL="316531" indent="-316531" algn="just">
              <a:buFont typeface="Arial" charset="0"/>
              <a:buChar char="•"/>
            </a:pPr>
            <a:r>
              <a:rPr lang="en-US" sz="3400" dirty="0">
                <a:solidFill>
                  <a:prstClr val="black"/>
                </a:solidFill>
                <a:cs typeface="Arial" panose="020B0604020202020204" pitchFamily="34" charset="0"/>
              </a:rPr>
              <a:t>NSF has a substantial allocation (from the R200 million) made for capacity building programmes of CET colleges.</a:t>
            </a:r>
          </a:p>
        </p:txBody>
      </p:sp>
      <p:sp>
        <p:nvSpPr>
          <p:cNvPr id="5" name="Title 4"/>
          <p:cNvSpPr txBox="1">
            <a:spLocks noGrp="1"/>
          </p:cNvSpPr>
          <p:nvPr>
            <p:ph type="title"/>
          </p:nvPr>
        </p:nvSpPr>
        <p:spPr>
          <a:xfrm>
            <a:off x="98659" y="48976"/>
            <a:ext cx="8935614" cy="480131"/>
          </a:xfrm>
          <a:prstGeom prst="rect">
            <a:avLst/>
          </a:prstGeom>
          <a:solidFill>
            <a:srgbClr val="0080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sz="2800" b="1" dirty="0">
                <a:solidFill>
                  <a:srgbClr val="FFFFFF"/>
                </a:solidFill>
                <a:cs typeface="Arial"/>
              </a:rPr>
              <a:t>CAPACITY BUILDING</a:t>
            </a:r>
            <a:endParaRPr lang="en-US" altLang="en-US" sz="2800" dirty="0">
              <a:cs typeface="Arial"/>
            </a:endParaRPr>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3A62B0-44DF-3E46-B4FA-1EC087BE418B}" type="slidenum">
              <a:rPr lang="en-US" sz="1100" b="1" smtClean="0">
                <a:solidFill>
                  <a:schemeClr val="tx1"/>
                </a:solidFill>
                <a:latin typeface="Arial" panose="020B0604020202020204" pitchFamily="34" charset="0"/>
                <a:cs typeface="Arial" panose="020B0604020202020204" pitchFamily="34" charset="0"/>
              </a:rPr>
              <a:pPr algn="ctr"/>
              <a:t>21</a:t>
            </a:fld>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314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sp>
        <p:nvSpPr>
          <p:cNvPr id="4" name="Content Placeholder 3"/>
          <p:cNvSpPr>
            <a:spLocks noGrp="1"/>
          </p:cNvSpPr>
          <p:nvPr>
            <p:ph idx="1"/>
          </p:nvPr>
        </p:nvSpPr>
        <p:spPr>
          <a:xfrm>
            <a:off x="98659" y="606324"/>
            <a:ext cx="8935614" cy="5245777"/>
          </a:xfrm>
        </p:spPr>
        <p:txBody>
          <a:bodyPr>
            <a:normAutofit/>
          </a:bodyPr>
          <a:lstStyle/>
          <a:p>
            <a:pPr lvl="0" algn="just"/>
            <a:r>
              <a:rPr lang="en-US" sz="2800" dirty="0"/>
              <a:t>Stakeholders at the Summit agreed that a costed implementation and operational plan needs to be developed, including a review of the </a:t>
            </a:r>
            <a:r>
              <a:rPr lang="en-US" sz="2800" i="1" dirty="0"/>
              <a:t>CET Sector Plan.</a:t>
            </a:r>
            <a:r>
              <a:rPr lang="en-US" sz="2800" dirty="0"/>
              <a:t> </a:t>
            </a:r>
            <a:endParaRPr lang="en-ZA" sz="2800" dirty="0"/>
          </a:p>
          <a:p>
            <a:pPr marL="0" indent="0" algn="just">
              <a:buNone/>
            </a:pPr>
            <a:endParaRPr lang="en-ZA" sz="2800" dirty="0"/>
          </a:p>
          <a:p>
            <a:pPr lvl="0" algn="just"/>
            <a:r>
              <a:rPr lang="en-US" sz="2800" dirty="0"/>
              <a:t>The CET Branch developed a submission, including the terms of reference outlining the mandate, composition and duration as well as the proposed members of the Task Team.  </a:t>
            </a:r>
          </a:p>
          <a:p>
            <a:pPr marL="0" lvl="0" indent="0" algn="just">
              <a:buNone/>
            </a:pPr>
            <a:endParaRPr lang="en-US" sz="2800" dirty="0"/>
          </a:p>
          <a:p>
            <a:pPr lvl="0" algn="just"/>
            <a:r>
              <a:rPr lang="en-US" sz="2800" dirty="0"/>
              <a:t>Funding for operational costs of the Task Team need to be secured.</a:t>
            </a:r>
            <a:endParaRPr lang="en-ZA" sz="2800" dirty="0"/>
          </a:p>
          <a:p>
            <a:pPr algn="just">
              <a:spcBef>
                <a:spcPts val="0"/>
              </a:spcBef>
              <a:spcAft>
                <a:spcPts val="1200"/>
              </a:spcAft>
            </a:pPr>
            <a:endParaRPr lang="en-ZA" sz="4200" dirty="0">
              <a:latin typeface="Arial" panose="020B0604020202020204" pitchFamily="34" charset="0"/>
              <a:cs typeface="Arial" panose="020B0604020202020204" pitchFamily="34" charset="0"/>
            </a:endParaRPr>
          </a:p>
          <a:p>
            <a:pPr algn="just"/>
            <a:endParaRPr lang="en-ZA" sz="4800" dirty="0">
              <a:latin typeface="Arial" panose="020B0604020202020204" pitchFamily="34" charset="0"/>
              <a:cs typeface="Arial" panose="020B0604020202020204" pitchFamily="34" charset="0"/>
            </a:endParaRPr>
          </a:p>
          <a:p>
            <a:pPr marL="0" indent="0" algn="just">
              <a:buNone/>
            </a:pPr>
            <a:endParaRPr lang="en-US" sz="2800" dirty="0">
              <a:cs typeface="Arial" panose="020B0604020202020204" pitchFamily="34" charset="0"/>
            </a:endParaRPr>
          </a:p>
          <a:p>
            <a:pPr marL="0" indent="0" algn="just">
              <a:buNone/>
            </a:pPr>
            <a:endParaRPr lang="en-US" sz="2800" dirty="0">
              <a:cs typeface="Arial" panose="020B0604020202020204" pitchFamily="34" charset="0"/>
            </a:endParaRPr>
          </a:p>
          <a:p>
            <a:pPr algn="just"/>
            <a:endParaRPr lang="en-US" sz="2800" dirty="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514350" indent="-514350">
              <a:buFont typeface="+mj-lt"/>
              <a:buAutoNum type="arabicPeriod"/>
            </a:pPr>
            <a:endParaRPr lang="en-US" sz="2400" dirty="0">
              <a:latin typeface="Arial" panose="020B0604020202020204" pitchFamily="34" charset="0"/>
              <a:cs typeface="Arial" panose="020B0604020202020204" pitchFamily="34" charset="0"/>
            </a:endParaRPr>
          </a:p>
          <a:p>
            <a:pPr marL="514350" indent="-514350">
              <a:buFont typeface="+mj-lt"/>
              <a:buAutoNum type="arabicPeriod"/>
            </a:pPr>
            <a:endParaRPr lang="en-US" sz="3000" dirty="0">
              <a:latin typeface="Arial" panose="020B0604020202020204" pitchFamily="34" charset="0"/>
              <a:cs typeface="Arial" panose="020B0604020202020204" pitchFamily="34" charset="0"/>
            </a:endParaRPr>
          </a:p>
          <a:p>
            <a:pPr marL="914400" lvl="1" indent="-514350">
              <a:buFont typeface="+mj-lt"/>
              <a:buAutoNum type="alphaLcParenR"/>
            </a:pPr>
            <a:endParaRPr lang="en-US" dirty="0">
              <a:latin typeface="Times New Roman" panose="02020603050405020304" pitchFamily="18" charset="0"/>
              <a:cs typeface="Times New Roman" panose="02020603050405020304" pitchFamily="18" charset="0"/>
            </a:endParaRPr>
          </a:p>
          <a:p>
            <a:pPr marL="914400" lvl="1" indent="-514350">
              <a:buFont typeface="+mj-lt"/>
              <a:buAutoNum type="alphaLcParenR"/>
            </a:pPr>
            <a:endParaRPr lang="en-US"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
        <p:nvSpPr>
          <p:cNvPr id="5" name="Title 4"/>
          <p:cNvSpPr txBox="1">
            <a:spLocks noGrp="1"/>
          </p:cNvSpPr>
          <p:nvPr>
            <p:ph type="title"/>
          </p:nvPr>
        </p:nvSpPr>
        <p:spPr>
          <a:xfrm>
            <a:off x="98659" y="48976"/>
            <a:ext cx="8935614" cy="480131"/>
          </a:xfrm>
          <a:prstGeom prst="rect">
            <a:avLst/>
          </a:prstGeom>
          <a:solidFill>
            <a:srgbClr val="0080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sz="2800" b="1" dirty="0">
                <a:solidFill>
                  <a:srgbClr val="FFFFFF"/>
                </a:solidFill>
                <a:cs typeface="Arial"/>
              </a:rPr>
              <a:t>IMPLEMENTATION AND OPERATIONAL PLAN</a:t>
            </a:r>
            <a:endParaRPr lang="en-US" altLang="en-US" sz="2800" dirty="0">
              <a:cs typeface="Arial"/>
            </a:endParaRPr>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3A62B0-44DF-3E46-B4FA-1EC087BE418B}" type="slidenum">
              <a:rPr lang="en-US" sz="1100" b="1" smtClean="0">
                <a:solidFill>
                  <a:schemeClr val="tx1"/>
                </a:solidFill>
                <a:latin typeface="Arial" panose="020B0604020202020204" pitchFamily="34" charset="0"/>
                <a:cs typeface="Arial" panose="020B0604020202020204" pitchFamily="34" charset="0"/>
              </a:rPr>
              <a:pPr algn="ctr"/>
              <a:t>22</a:t>
            </a:fld>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14427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SLIDE LAYOUT.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5" name="Picture 6" descr="C:\Users\Lefifi.T\AppData\Local\Microsoft\Windows\Temporary Internet Files\Content.Outlook\XAEMJRW7\Higher Education LOGO (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43400" y="639475"/>
            <a:ext cx="4463826" cy="176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216 Thank you slide Images, Stock Photos &amp; Vectors | Shutterstock">
            <a:extLst>
              <a:ext uri="{FF2B5EF4-FFF2-40B4-BE49-F238E27FC236}">
                <a16:creationId xmlns:a16="http://schemas.microsoft.com/office/drawing/2014/main" xmlns="" id="{47374F0B-D51C-A9EE-F616-3C1210D837FC}"/>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b="10463"/>
          <a:stretch/>
        </p:blipFill>
        <p:spPr bwMode="auto">
          <a:xfrm>
            <a:off x="1403648" y="2399874"/>
            <a:ext cx="5399930" cy="290133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sp>
        <p:nvSpPr>
          <p:cNvPr id="4" name="Content Placeholder 3"/>
          <p:cNvSpPr>
            <a:spLocks noGrp="1"/>
          </p:cNvSpPr>
          <p:nvPr>
            <p:ph idx="1"/>
          </p:nvPr>
        </p:nvSpPr>
        <p:spPr>
          <a:xfrm>
            <a:off x="98659" y="497444"/>
            <a:ext cx="8935614" cy="5245777"/>
          </a:xfrm>
        </p:spPr>
        <p:txBody>
          <a:bodyPr>
            <a:noAutofit/>
          </a:bodyPr>
          <a:lstStyle/>
          <a:p>
            <a:pPr marL="0" lvl="0" indent="0" algn="just">
              <a:buNone/>
            </a:pPr>
            <a:r>
              <a:rPr lang="en-US" sz="1800" b="1" dirty="0"/>
              <a:t>PURPOSE</a:t>
            </a:r>
          </a:p>
          <a:p>
            <a:pPr lvl="0" algn="just"/>
            <a:r>
              <a:rPr lang="en-US" sz="1800" dirty="0"/>
              <a:t>The aim of the report is to provide a progress update to Portfolio Committee on the implementation of the Ministerial Community Education and Training Skills Summit resolutions. </a:t>
            </a:r>
          </a:p>
          <a:p>
            <a:pPr marL="0" lvl="0" indent="0" algn="just">
              <a:buNone/>
            </a:pPr>
            <a:endParaRPr lang="en-ZA" sz="1800" dirty="0">
              <a:cs typeface="Arial" panose="020B0604020202020204" pitchFamily="34" charset="0"/>
            </a:endParaRPr>
          </a:p>
          <a:p>
            <a:pPr marL="0" indent="0" algn="just">
              <a:spcBef>
                <a:spcPts val="0"/>
              </a:spcBef>
              <a:spcAft>
                <a:spcPts val="1200"/>
              </a:spcAft>
              <a:buNone/>
            </a:pPr>
            <a:r>
              <a:rPr lang="en-ZA" sz="1800" b="1" dirty="0">
                <a:cs typeface="Arial" panose="020B0604020202020204" pitchFamily="34" charset="0"/>
              </a:rPr>
              <a:t>BACKGROUND</a:t>
            </a:r>
          </a:p>
          <a:p>
            <a:pPr lvl="0" algn="just"/>
            <a:r>
              <a:rPr lang="en-US" sz="1800" dirty="0"/>
              <a:t>The Minister of Higher Education, Science and Innovation convened a CET Summit aimed at assessing progress on the vision entailed in the White Paper and to </a:t>
            </a:r>
            <a:r>
              <a:rPr lang="en-GB" sz="1800" dirty="0"/>
              <a:t>prioritise</a:t>
            </a:r>
            <a:r>
              <a:rPr lang="en-US" sz="1800" dirty="0"/>
              <a:t> actions and activities that would strengthen and stabilise the CET colleges and position them to become key institutions for the provision of skills programmes in South Africa. </a:t>
            </a:r>
            <a:endParaRPr lang="en-ZA" sz="1800" dirty="0"/>
          </a:p>
          <a:p>
            <a:pPr marL="0" indent="0" algn="just">
              <a:buNone/>
            </a:pPr>
            <a:r>
              <a:rPr lang="en-US" sz="1800" dirty="0"/>
              <a:t> </a:t>
            </a:r>
            <a:endParaRPr lang="en-ZA" sz="1800" dirty="0"/>
          </a:p>
          <a:p>
            <a:pPr lvl="0" algn="just"/>
            <a:r>
              <a:rPr lang="en-US" sz="1800" dirty="0"/>
              <a:t>The Summit afforded the Minister the opportunity to provide his vision and priorities for the CET sector and to engage and provide direction to stakeholders on CET matters.  </a:t>
            </a:r>
            <a:endParaRPr lang="en-ZA" sz="1800" dirty="0"/>
          </a:p>
          <a:p>
            <a:pPr marL="0" indent="0" algn="just">
              <a:buNone/>
            </a:pPr>
            <a:endParaRPr lang="en-ZA" sz="1800" dirty="0"/>
          </a:p>
          <a:p>
            <a:pPr lvl="0" algn="just"/>
            <a:r>
              <a:rPr lang="en-US" sz="1800" dirty="0"/>
              <a:t>The Summit also provided an opportunity for role-players and stakeholders to engage with the Minister on issues relating to the review of the implementation of the CET concept since 2015 and made recommendations on the reinvigoration and stabilization of CET Colleges.</a:t>
            </a:r>
            <a:endParaRPr lang="en-ZA" sz="1800" dirty="0"/>
          </a:p>
          <a:p>
            <a:pPr marL="0" indent="0" algn="just">
              <a:spcBef>
                <a:spcPts val="0"/>
              </a:spcBef>
              <a:spcAft>
                <a:spcPts val="1200"/>
              </a:spcAft>
              <a:buNone/>
            </a:pPr>
            <a:endParaRPr lang="en-ZA" sz="1800" dirty="0">
              <a:cs typeface="Arial" panose="020B0604020202020204" pitchFamily="34" charset="0"/>
            </a:endParaRPr>
          </a:p>
        </p:txBody>
      </p:sp>
      <p:sp>
        <p:nvSpPr>
          <p:cNvPr id="5" name="Title 4"/>
          <p:cNvSpPr txBox="1">
            <a:spLocks noGrp="1"/>
          </p:cNvSpPr>
          <p:nvPr>
            <p:ph type="title"/>
          </p:nvPr>
        </p:nvSpPr>
        <p:spPr>
          <a:xfrm>
            <a:off x="98659" y="35126"/>
            <a:ext cx="8935614" cy="507831"/>
          </a:xfrm>
          <a:prstGeom prst="rect">
            <a:avLst/>
          </a:prstGeom>
          <a:solidFill>
            <a:srgbClr val="0080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sz="3000" b="1" dirty="0">
                <a:solidFill>
                  <a:srgbClr val="FFFFFF"/>
                </a:solidFill>
                <a:cs typeface="Arial"/>
              </a:rPr>
              <a:t>PURPOSE &amp; BACKGROUND</a:t>
            </a:r>
            <a:endParaRPr lang="en-US" altLang="en-US" sz="3000" dirty="0">
              <a:cs typeface="Arial"/>
            </a:endParaRPr>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3A62B0-44DF-3E46-B4FA-1EC087BE418B}" type="slidenum">
              <a:rPr lang="en-US" sz="1100" b="1" smtClean="0">
                <a:solidFill>
                  <a:schemeClr val="tx1"/>
                </a:solidFill>
                <a:latin typeface="Arial" panose="020B0604020202020204" pitchFamily="34" charset="0"/>
                <a:cs typeface="Arial" panose="020B0604020202020204" pitchFamily="34" charset="0"/>
              </a:rPr>
              <a:pPr algn="ctr"/>
              <a:t>3</a:t>
            </a:fld>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1364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SLIDE LAYOUT.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xmlns="" id="{24FA3A27-F660-1D18-D5E0-4B0315AF6D1D}"/>
              </a:ext>
            </a:extLst>
          </p:cNvPr>
          <p:cNvPicPr>
            <a:picLocks noChangeAspect="1"/>
          </p:cNvPicPr>
          <p:nvPr/>
        </p:nvPicPr>
        <p:blipFill>
          <a:blip r:embed="rId3"/>
          <a:stretch>
            <a:fillRect/>
          </a:stretch>
        </p:blipFill>
        <p:spPr>
          <a:xfrm>
            <a:off x="69404" y="0"/>
            <a:ext cx="9036496" cy="6741368"/>
          </a:xfrm>
          <a:prstGeom prst="rect">
            <a:avLst/>
          </a:prstGeom>
        </p:spPr>
      </p:pic>
    </p:spTree>
    <p:extLst>
      <p:ext uri="{BB962C8B-B14F-4D97-AF65-F5344CB8AC3E}">
        <p14:creationId xmlns:p14="http://schemas.microsoft.com/office/powerpoint/2010/main" xmlns="" val="691256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graphicFrame>
        <p:nvGraphicFramePr>
          <p:cNvPr id="8" name="Content Placeholder 3">
            <a:extLst>
              <a:ext uri="{FF2B5EF4-FFF2-40B4-BE49-F238E27FC236}">
                <a16:creationId xmlns:a16="http://schemas.microsoft.com/office/drawing/2014/main" xmlns="" id="{9394548C-7A54-2CD1-2181-88FC87F3BD7D}"/>
              </a:ext>
            </a:extLst>
          </p:cNvPr>
          <p:cNvGraphicFramePr>
            <a:graphicFrameLocks noGrp="1"/>
          </p:cNvGraphicFramePr>
          <p:nvPr>
            <p:ph idx="1"/>
          </p:nvPr>
        </p:nvGraphicFramePr>
        <p:xfrm>
          <a:off x="98659" y="606324"/>
          <a:ext cx="8935614" cy="5245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txBox="1">
            <a:spLocks noGrp="1"/>
          </p:cNvSpPr>
          <p:nvPr>
            <p:ph type="title"/>
          </p:nvPr>
        </p:nvSpPr>
        <p:spPr>
          <a:xfrm>
            <a:off x="98659" y="48976"/>
            <a:ext cx="8935614" cy="480131"/>
          </a:xfrm>
          <a:prstGeom prst="rect">
            <a:avLst/>
          </a:prstGeom>
          <a:solidFill>
            <a:srgbClr val="0080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sz="2800" b="1" dirty="0">
                <a:solidFill>
                  <a:srgbClr val="FFFFFF"/>
                </a:solidFill>
                <a:cs typeface="Arial"/>
              </a:rPr>
              <a:t>RESOLUTIONS CATEGORIES</a:t>
            </a:r>
            <a:endParaRPr lang="en-US" altLang="en-US" sz="2800" dirty="0">
              <a:cs typeface="Arial"/>
            </a:endParaRPr>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3A62B0-44DF-3E46-B4FA-1EC087BE418B}" type="slidenum">
              <a:rPr lang="en-US" sz="1100" b="1" smtClean="0">
                <a:solidFill>
                  <a:schemeClr val="tx1"/>
                </a:solidFill>
                <a:latin typeface="Arial" panose="020B0604020202020204" pitchFamily="34" charset="0"/>
                <a:cs typeface="Arial" panose="020B0604020202020204" pitchFamily="34" charset="0"/>
              </a:rPr>
              <a:pPr algn="ctr"/>
              <a:t>5</a:t>
            </a:fld>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10425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sp>
        <p:nvSpPr>
          <p:cNvPr id="4" name="Content Placeholder 3"/>
          <p:cNvSpPr>
            <a:spLocks noGrp="1"/>
          </p:cNvSpPr>
          <p:nvPr>
            <p:ph idx="1"/>
          </p:nvPr>
        </p:nvSpPr>
        <p:spPr>
          <a:xfrm>
            <a:off x="98659" y="529107"/>
            <a:ext cx="8935614" cy="5245777"/>
          </a:xfrm>
        </p:spPr>
        <p:txBody>
          <a:bodyPr>
            <a:noAutofit/>
          </a:bodyPr>
          <a:lstStyle/>
          <a:p>
            <a:pPr marL="0" lvl="0" indent="0">
              <a:buNone/>
            </a:pPr>
            <a:r>
              <a:rPr lang="en-US" sz="1550" b="1" dirty="0"/>
              <a:t>VISION FOR THE SECTOR</a:t>
            </a:r>
          </a:p>
          <a:p>
            <a:r>
              <a:rPr lang="en-US" sz="1550" dirty="0"/>
              <a:t>CET Colleges to have a clear institutional identity as a system that is dynamically linked to the communities they serve.</a:t>
            </a:r>
          </a:p>
          <a:p>
            <a:r>
              <a:rPr lang="en-US" sz="1550" dirty="0"/>
              <a:t>CET colleges to collaborate with TVET colleges, universities, SETAs, FBOs, NGOs, CBOs, other government departments for mass skills provision.</a:t>
            </a:r>
          </a:p>
          <a:p>
            <a:pPr lvl="0"/>
            <a:endParaRPr lang="en-US" sz="1550" dirty="0"/>
          </a:p>
          <a:p>
            <a:pPr marL="0" lvl="0" indent="0">
              <a:buNone/>
            </a:pPr>
            <a:r>
              <a:rPr lang="en-US" sz="1550" b="1" dirty="0"/>
              <a:t>INFRASTRUCTURE</a:t>
            </a:r>
          </a:p>
          <a:p>
            <a:pPr lvl="0"/>
            <a:r>
              <a:rPr lang="en-US" sz="1550" dirty="0"/>
              <a:t>Development of an infrastructure plan for CET colleges through engagements with the Planning, Policy and Strategy Branch, DPW, TVET colleges, universities, churches and religious organisations.</a:t>
            </a:r>
          </a:p>
          <a:p>
            <a:pPr lvl="0"/>
            <a:r>
              <a:rPr lang="en-US" sz="1550" dirty="0"/>
              <a:t>TVET Colleges to collaborate with CET colleges for use of </a:t>
            </a:r>
            <a:r>
              <a:rPr lang="en-GB" sz="1550" dirty="0"/>
              <a:t>underutilised</a:t>
            </a:r>
            <a:r>
              <a:rPr lang="en-US" sz="1550" dirty="0"/>
              <a:t> spaces/workshops/equipment for skills development programme delivery.</a:t>
            </a:r>
          </a:p>
          <a:p>
            <a:r>
              <a:rPr lang="en-US" sz="1550" dirty="0"/>
              <a:t>CET colleges to partner with TVET colleges, universities, SETAs, DHET institutions, FBOs, NGOs, other government departments, private sector and community structures.</a:t>
            </a:r>
          </a:p>
          <a:p>
            <a:pPr marL="0" lvl="0" indent="0">
              <a:buNone/>
            </a:pPr>
            <a:endParaRPr lang="en-US" sz="1550" dirty="0"/>
          </a:p>
          <a:p>
            <a:pPr marL="0" lvl="0" indent="0">
              <a:buNone/>
            </a:pPr>
            <a:r>
              <a:rPr lang="en-US" sz="1550" b="1" dirty="0"/>
              <a:t>PARTNERSHIPS</a:t>
            </a:r>
          </a:p>
          <a:p>
            <a:pPr algn="just"/>
            <a:r>
              <a:rPr lang="en-US" sz="1550" dirty="0">
                <a:cs typeface="Arial" panose="020B0604020202020204" pitchFamily="34" charset="0"/>
              </a:rPr>
              <a:t>The National Strategy on Partnerships in CET Colleges to be implemented and needed reviewed – to fast-track quick wins on infrastructure, human resource capacity, skills programmes etc.</a:t>
            </a:r>
          </a:p>
          <a:p>
            <a:pPr algn="just"/>
            <a:r>
              <a:rPr lang="en-US" sz="1550" dirty="0">
                <a:cs typeface="Arial" panose="020B0604020202020204" pitchFamily="34" charset="0"/>
              </a:rPr>
              <a:t>Establishing RPL centres in collaboration with nearest TVET Colleges which have RPL centres of specialisation.  Establishment of Digital Learning Platforms and expansion of Living Labs project and connectivity to be consolidated systemically.</a:t>
            </a:r>
          </a:p>
        </p:txBody>
      </p:sp>
      <p:sp>
        <p:nvSpPr>
          <p:cNvPr id="5" name="Title 4"/>
          <p:cNvSpPr txBox="1">
            <a:spLocks noGrp="1"/>
          </p:cNvSpPr>
          <p:nvPr>
            <p:ph type="title"/>
          </p:nvPr>
        </p:nvSpPr>
        <p:spPr>
          <a:xfrm>
            <a:off x="98659" y="48976"/>
            <a:ext cx="8935614" cy="480131"/>
          </a:xfrm>
          <a:prstGeom prst="rect">
            <a:avLst/>
          </a:prstGeom>
          <a:solidFill>
            <a:srgbClr val="0080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sz="2800" b="1" dirty="0">
                <a:solidFill>
                  <a:srgbClr val="FFFFFF"/>
                </a:solidFill>
                <a:cs typeface="Arial"/>
              </a:rPr>
              <a:t>MINISTERIAL CET SKILLS SUMMIT RESOLUTIONS</a:t>
            </a:r>
            <a:endParaRPr lang="en-US" altLang="en-US" sz="2800" dirty="0">
              <a:cs typeface="Arial"/>
            </a:endParaRPr>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3A62B0-44DF-3E46-B4FA-1EC087BE418B}" type="slidenum">
              <a:rPr lang="en-US" sz="1100" b="1" smtClean="0">
                <a:solidFill>
                  <a:schemeClr val="tx1"/>
                </a:solidFill>
                <a:latin typeface="Arial" panose="020B0604020202020204" pitchFamily="34" charset="0"/>
                <a:cs typeface="Arial" panose="020B0604020202020204" pitchFamily="34" charset="0"/>
              </a:rPr>
              <a:pPr algn="ctr"/>
              <a:t>6</a:t>
            </a:fld>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9463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sp>
        <p:nvSpPr>
          <p:cNvPr id="4" name="Content Placeholder 3"/>
          <p:cNvSpPr>
            <a:spLocks noGrp="1"/>
          </p:cNvSpPr>
          <p:nvPr>
            <p:ph idx="1"/>
          </p:nvPr>
        </p:nvSpPr>
        <p:spPr>
          <a:xfrm>
            <a:off x="98659" y="606324"/>
            <a:ext cx="8935614" cy="5245777"/>
          </a:xfrm>
        </p:spPr>
        <p:txBody>
          <a:bodyPr>
            <a:noAutofit/>
          </a:bodyPr>
          <a:lstStyle/>
          <a:p>
            <a:pPr marL="0" lvl="0" indent="0">
              <a:buNone/>
            </a:pPr>
            <a:r>
              <a:rPr lang="en-US" sz="1600" b="1" dirty="0"/>
              <a:t>FUNDING</a:t>
            </a:r>
          </a:p>
          <a:p>
            <a:pPr lvl="0"/>
            <a:r>
              <a:rPr lang="en-US" sz="1600" dirty="0"/>
              <a:t>Engagements with National Treasury and funding institutions/organisations intensified for additional funding of CET colleges.  </a:t>
            </a:r>
          </a:p>
          <a:p>
            <a:pPr lvl="0"/>
            <a:r>
              <a:rPr lang="en-US" sz="1600" dirty="0"/>
              <a:t>Develop a sustainable funding model.  </a:t>
            </a:r>
          </a:p>
          <a:p>
            <a:pPr lvl="0"/>
            <a:r>
              <a:rPr lang="en-US" sz="1600" dirty="0"/>
              <a:t>Improve conditions of service and stabilization of staffing. </a:t>
            </a:r>
          </a:p>
          <a:p>
            <a:pPr lvl="0"/>
            <a:r>
              <a:rPr lang="en-US" sz="1600" dirty="0"/>
              <a:t>Establish a dedicated Information and Communications Technology once-off fund for colleges.</a:t>
            </a:r>
          </a:p>
          <a:p>
            <a:pPr lvl="0"/>
            <a:r>
              <a:rPr lang="en-US" sz="1600" dirty="0"/>
              <a:t>Consultations with SETA CEOs to allocate a percentage of SETA funding dedicated to CET colleges.</a:t>
            </a:r>
          </a:p>
          <a:p>
            <a:pPr lvl="0"/>
            <a:r>
              <a:rPr lang="en-US" sz="1600" dirty="0"/>
              <a:t>NSF committed R200 million for skills/occupational/non-formal programmes in CET colleges.</a:t>
            </a:r>
          </a:p>
          <a:p>
            <a:pPr lvl="0"/>
            <a:endParaRPr lang="en-US" sz="1600" dirty="0"/>
          </a:p>
          <a:p>
            <a:pPr marL="0" lvl="0" indent="0">
              <a:buNone/>
            </a:pPr>
            <a:r>
              <a:rPr lang="en-US" sz="1600" b="1" dirty="0"/>
              <a:t>INFRASTRUCTURE</a:t>
            </a:r>
          </a:p>
          <a:p>
            <a:pPr lvl="0"/>
            <a:r>
              <a:rPr lang="en-US" sz="1600" dirty="0"/>
              <a:t>Development of an infrastructure plan for CET colleges through engagements with the Planning, Policy and Strategy Branch, DPW, TVET colleges, universities, churches and religious organisations.</a:t>
            </a:r>
          </a:p>
          <a:p>
            <a:pPr lvl="0"/>
            <a:r>
              <a:rPr lang="en-US" sz="1600" dirty="0"/>
              <a:t>TVET Colleges to collaborate with CET colleges for use of underutilised spaces/workshops/equipment for skills development programme delivery.</a:t>
            </a:r>
          </a:p>
          <a:p>
            <a:r>
              <a:rPr lang="en-US" sz="1600" dirty="0"/>
              <a:t>CET colleges to partner with TVET colleges, universities, SETAs, DHET institutions, FBOs, NGOs, other government departments, private sector and community structures.</a:t>
            </a:r>
          </a:p>
        </p:txBody>
      </p:sp>
      <p:sp>
        <p:nvSpPr>
          <p:cNvPr id="5" name="Title 4"/>
          <p:cNvSpPr txBox="1">
            <a:spLocks noGrp="1"/>
          </p:cNvSpPr>
          <p:nvPr>
            <p:ph type="title"/>
          </p:nvPr>
        </p:nvSpPr>
        <p:spPr>
          <a:xfrm>
            <a:off x="98659" y="48976"/>
            <a:ext cx="8935614" cy="480131"/>
          </a:xfrm>
          <a:prstGeom prst="rect">
            <a:avLst/>
          </a:prstGeom>
          <a:solidFill>
            <a:srgbClr val="0080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sz="2800" b="1" dirty="0">
                <a:solidFill>
                  <a:srgbClr val="FFFFFF"/>
                </a:solidFill>
                <a:cs typeface="Arial"/>
              </a:rPr>
              <a:t>MINISTERIAL CET SKILLS SUMMIT RESOLUTIONS</a:t>
            </a:r>
            <a:endParaRPr lang="en-US" altLang="en-US" sz="2800" dirty="0">
              <a:cs typeface="Arial"/>
            </a:endParaRPr>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3A62B0-44DF-3E46-B4FA-1EC087BE418B}" type="slidenum">
              <a:rPr lang="en-US" sz="1100" b="1" smtClean="0">
                <a:solidFill>
                  <a:schemeClr val="tx1"/>
                </a:solidFill>
                <a:latin typeface="Arial" panose="020B0604020202020204" pitchFamily="34" charset="0"/>
                <a:cs typeface="Arial" panose="020B0604020202020204" pitchFamily="34" charset="0"/>
              </a:rPr>
              <a:pPr algn="ctr"/>
              <a:t>7</a:t>
            </a:fld>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59045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sp>
        <p:nvSpPr>
          <p:cNvPr id="4" name="Content Placeholder 3"/>
          <p:cNvSpPr>
            <a:spLocks noGrp="1"/>
          </p:cNvSpPr>
          <p:nvPr>
            <p:ph idx="1"/>
          </p:nvPr>
        </p:nvSpPr>
        <p:spPr>
          <a:xfrm>
            <a:off x="98659" y="606324"/>
            <a:ext cx="8935614" cy="5245777"/>
          </a:xfrm>
        </p:spPr>
        <p:txBody>
          <a:bodyPr>
            <a:normAutofit/>
          </a:bodyPr>
          <a:lstStyle/>
          <a:p>
            <a:pPr marL="0" lvl="0" indent="0">
              <a:buNone/>
            </a:pPr>
            <a:r>
              <a:rPr lang="en-US" sz="2800" b="1" dirty="0"/>
              <a:t>CAPACITY BUILDING</a:t>
            </a:r>
          </a:p>
          <a:p>
            <a:pPr algn="just"/>
            <a:r>
              <a:rPr lang="en-US" sz="2800" dirty="0">
                <a:cs typeface="Arial" panose="020B0604020202020204" pitchFamily="34" charset="0"/>
              </a:rPr>
              <a:t>Develop a long-term lecturer development and support plan with a special focus on liefling learning, creativity, critical thinking/innovation, communication and entrepreneurship skills addressing historical challenges of underqualified &amp; unqualified lecturers.</a:t>
            </a:r>
          </a:p>
          <a:p>
            <a:pPr algn="just"/>
            <a:r>
              <a:rPr lang="en-US" sz="2800" dirty="0">
                <a:cs typeface="Arial" panose="020B0604020202020204" pitchFamily="34" charset="0"/>
              </a:rPr>
              <a:t>Recruitment of appropriately qualified skilled individuals.</a:t>
            </a:r>
          </a:p>
          <a:p>
            <a:pPr algn="just"/>
            <a:r>
              <a:rPr lang="en-US" sz="2800" dirty="0">
                <a:cs typeface="Arial" panose="020B0604020202020204" pitchFamily="34" charset="0"/>
              </a:rPr>
              <a:t>Implementation of Civic Education to entrench an understanding of the country, its values, Constitution, moral issues that seek to build responsible citizens to deal with the scourge of GBV &amp; social ills.</a:t>
            </a:r>
          </a:p>
          <a:p>
            <a:pPr marL="400050" lvl="1" indent="0">
              <a:buNone/>
            </a:pPr>
            <a:endParaRPr lang="en-US" sz="2800" dirty="0">
              <a:cs typeface="Times New Roman" panose="02020603050405020304" pitchFamily="18" charset="0"/>
            </a:endParaRPr>
          </a:p>
          <a:p>
            <a:endParaRPr lang="en-GB" sz="2800" dirty="0">
              <a:cs typeface="Times New Roman" panose="02020603050405020304" pitchFamily="18" charset="0"/>
            </a:endParaRPr>
          </a:p>
        </p:txBody>
      </p:sp>
      <p:sp>
        <p:nvSpPr>
          <p:cNvPr id="5" name="Title 4"/>
          <p:cNvSpPr txBox="1">
            <a:spLocks noGrp="1"/>
          </p:cNvSpPr>
          <p:nvPr>
            <p:ph type="title"/>
          </p:nvPr>
        </p:nvSpPr>
        <p:spPr>
          <a:xfrm>
            <a:off x="98659" y="48976"/>
            <a:ext cx="8935614" cy="480131"/>
          </a:xfrm>
          <a:prstGeom prst="rect">
            <a:avLst/>
          </a:prstGeom>
          <a:solidFill>
            <a:srgbClr val="0080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sz="2800" b="1" dirty="0">
                <a:solidFill>
                  <a:srgbClr val="FFFFFF"/>
                </a:solidFill>
                <a:cs typeface="Arial"/>
              </a:rPr>
              <a:t>MINISTERIAL CET SKILLS SUMMIT RESOLUTIONS</a:t>
            </a:r>
            <a:endParaRPr lang="en-US" altLang="en-US" sz="2800" dirty="0">
              <a:cs typeface="Arial"/>
            </a:endParaRPr>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3A62B0-44DF-3E46-B4FA-1EC087BE418B}" type="slidenum">
              <a:rPr lang="en-US" sz="1100" b="1" smtClean="0">
                <a:solidFill>
                  <a:schemeClr val="tx1"/>
                </a:solidFill>
                <a:latin typeface="Arial" panose="020B0604020202020204" pitchFamily="34" charset="0"/>
                <a:cs typeface="Arial" panose="020B0604020202020204" pitchFamily="34" charset="0"/>
              </a:rPr>
              <a:pPr algn="ctr"/>
              <a:t>8</a:t>
            </a:fld>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8106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 footer-0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5830994"/>
            <a:ext cx="9144000" cy="1027006"/>
          </a:xfrm>
          <a:prstGeom prst="rect">
            <a:avLst/>
          </a:prstGeom>
        </p:spPr>
      </p:pic>
      <p:sp>
        <p:nvSpPr>
          <p:cNvPr id="4" name="Content Placeholder 3"/>
          <p:cNvSpPr>
            <a:spLocks noGrp="1"/>
          </p:cNvSpPr>
          <p:nvPr>
            <p:ph idx="1"/>
          </p:nvPr>
        </p:nvSpPr>
        <p:spPr>
          <a:xfrm>
            <a:off x="98659" y="606324"/>
            <a:ext cx="8935614" cy="5245777"/>
          </a:xfrm>
        </p:spPr>
        <p:txBody>
          <a:bodyPr>
            <a:normAutofit/>
          </a:bodyPr>
          <a:lstStyle/>
          <a:p>
            <a:pPr marL="0" lvl="0" indent="0">
              <a:buNone/>
            </a:pPr>
            <a:r>
              <a:rPr lang="en-US" sz="2800" b="1" dirty="0"/>
              <a:t>IMPLEMENTATION AND OPERATIONAL PLAN</a:t>
            </a:r>
          </a:p>
          <a:p>
            <a:pPr marL="0" lvl="0" indent="0">
              <a:buNone/>
            </a:pPr>
            <a:endParaRPr lang="en-US" sz="2800" b="1" dirty="0"/>
          </a:p>
          <a:p>
            <a:pPr algn="just"/>
            <a:r>
              <a:rPr lang="en-US" sz="2800" dirty="0">
                <a:cs typeface="Arial" panose="020B0604020202020204" pitchFamily="34" charset="0"/>
              </a:rPr>
              <a:t>Establishment of a DG Task Team and targeted consultations with stakeholders to be undertaken to review the CET Sector Plan and to develop costed implementation and operational plan for the implementation of the Ministerial CET Skills Summit Resolutions.</a:t>
            </a:r>
          </a:p>
        </p:txBody>
      </p:sp>
      <p:sp>
        <p:nvSpPr>
          <p:cNvPr id="5" name="Title 4"/>
          <p:cNvSpPr txBox="1">
            <a:spLocks noGrp="1"/>
          </p:cNvSpPr>
          <p:nvPr>
            <p:ph type="title"/>
          </p:nvPr>
        </p:nvSpPr>
        <p:spPr>
          <a:xfrm>
            <a:off x="98659" y="48976"/>
            <a:ext cx="8935614" cy="480131"/>
          </a:xfrm>
          <a:prstGeom prst="rect">
            <a:avLst/>
          </a:prstGeom>
          <a:solidFill>
            <a:srgbClr val="00800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a:defRPr/>
            </a:pPr>
            <a:r>
              <a:rPr lang="en-US" altLang="en-US" sz="2800" b="1" dirty="0">
                <a:solidFill>
                  <a:srgbClr val="FFFFFF"/>
                </a:solidFill>
                <a:cs typeface="Arial"/>
              </a:rPr>
              <a:t>MINISTERIAL CET SKILLS SUMMIT RESOLUTIONS</a:t>
            </a:r>
            <a:endParaRPr lang="en-US" altLang="en-US" sz="2800" dirty="0">
              <a:cs typeface="Arial"/>
            </a:endParaRPr>
          </a:p>
        </p:txBody>
      </p:sp>
      <p:sp>
        <p:nvSpPr>
          <p:cNvPr id="6" name="Slide Number Placeholder 5">
            <a:extLst>
              <a:ext uri="{FF2B5EF4-FFF2-40B4-BE49-F238E27FC236}">
                <a16:creationId xmlns:a16="http://schemas.microsoft.com/office/drawing/2014/main" xmlns="" id="{D448CDAB-C775-764B-975B-A0E29C3A1E6B}"/>
              </a:ext>
            </a:extLst>
          </p:cNvPr>
          <p:cNvSpPr txBox="1">
            <a:spLocks/>
          </p:cNvSpPr>
          <p:nvPr/>
        </p:nvSpPr>
        <p:spPr>
          <a:xfrm>
            <a:off x="4366260" y="6638543"/>
            <a:ext cx="411480" cy="21945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C03A62B0-44DF-3E46-B4FA-1EC087BE418B}" type="slidenum">
              <a:rPr lang="en-US" sz="1100" b="1" smtClean="0">
                <a:solidFill>
                  <a:schemeClr val="tx1"/>
                </a:solidFill>
                <a:latin typeface="Arial" panose="020B0604020202020204" pitchFamily="34" charset="0"/>
                <a:cs typeface="Arial" panose="020B0604020202020204" pitchFamily="34" charset="0"/>
              </a:rPr>
              <a:pPr algn="ctr"/>
              <a:t>9</a:t>
            </a:fld>
            <a:endParaRPr lang="en-US" sz="1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24412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19405</TotalTime>
  <Words>1937</Words>
  <Application>Microsoft Office PowerPoint</Application>
  <PresentationFormat>On-screen Show (4:3)</PresentationFormat>
  <Paragraphs>218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PURPOSE &amp; BACKGROUND</vt:lpstr>
      <vt:lpstr>Slide 4</vt:lpstr>
      <vt:lpstr>RESOLUTIONS CATEGORIES</vt:lpstr>
      <vt:lpstr>MINISTERIAL CET SKILLS SUMMIT RESOLUTIONS</vt:lpstr>
      <vt:lpstr>MINISTERIAL CET SKILLS SUMMIT RESOLUTIONS</vt:lpstr>
      <vt:lpstr>MINISTERIAL CET SKILLS SUMMIT RESOLUTIONS</vt:lpstr>
      <vt:lpstr>MINISTERIAL CET SKILLS SUMMIT RESOLUTIONS</vt:lpstr>
      <vt:lpstr>Slide 10</vt:lpstr>
      <vt:lpstr>VISION FOR THE SECTOR</vt:lpstr>
      <vt:lpstr>INFRASTRUCTURE</vt:lpstr>
      <vt:lpstr>INFRASTRUCTURE</vt:lpstr>
      <vt:lpstr>PARTNERSHIPS</vt:lpstr>
      <vt:lpstr>PARTNERSHIPS</vt:lpstr>
      <vt:lpstr>FUNDING</vt:lpstr>
      <vt:lpstr>FUNDING</vt:lpstr>
      <vt:lpstr>ICT FUND</vt:lpstr>
      <vt:lpstr>ICT FUND</vt:lpstr>
      <vt:lpstr>RPL AND CIVIC EDUCATION</vt:lpstr>
      <vt:lpstr>CAPACITY BUILDING</vt:lpstr>
      <vt:lpstr>IMPLEMENTATION AND OPERATIONAL PLAN</vt:lpstr>
      <vt:lpstr>Slide 23</vt:lpstr>
    </vt:vector>
  </TitlesOfParts>
  <Company>African Graphix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Phillia Vukea</dc:creator>
  <cp:lastModifiedBy>USER</cp:lastModifiedBy>
  <cp:revision>1214</cp:revision>
  <cp:lastPrinted>2016-11-14T14:28:58Z</cp:lastPrinted>
  <dcterms:created xsi:type="dcterms:W3CDTF">2010-05-07T06:42:18Z</dcterms:created>
  <dcterms:modified xsi:type="dcterms:W3CDTF">2022-11-04T14:13:28Z</dcterms:modified>
</cp:coreProperties>
</file>