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9"/>
  </p:notesMasterIdLst>
  <p:sldIdLst>
    <p:sldId id="257" r:id="rId2"/>
    <p:sldId id="467" r:id="rId3"/>
    <p:sldId id="468" r:id="rId4"/>
    <p:sldId id="474" r:id="rId5"/>
    <p:sldId id="475" r:id="rId6"/>
    <p:sldId id="470" r:id="rId7"/>
    <p:sldId id="477" r:id="rId8"/>
    <p:sldId id="472" r:id="rId9"/>
    <p:sldId id="469" r:id="rId10"/>
    <p:sldId id="460" r:id="rId11"/>
    <p:sldId id="463" r:id="rId12"/>
    <p:sldId id="461" r:id="rId13"/>
    <p:sldId id="462" r:id="rId14"/>
    <p:sldId id="464" r:id="rId15"/>
    <p:sldId id="465" r:id="rId16"/>
    <p:sldId id="478" r:id="rId17"/>
    <p:sldId id="405"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541" autoAdjust="0"/>
  </p:normalViewPr>
  <p:slideViewPr>
    <p:cSldViewPr snapToGrid="0">
      <p:cViewPr varScale="1">
        <p:scale>
          <a:sx n="66" d="100"/>
          <a:sy n="66" d="100"/>
        </p:scale>
        <p:origin x="9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B313C11-DA03-416F-921F-9C3820EC3DAB}" type="datetimeFigureOut">
              <a:rPr lang="en-ZA" smtClean="0"/>
              <a:t>2022/11/01</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507FD57-D26B-4AC8-B1D4-2571B3734330}" type="slidenum">
              <a:rPr lang="en-ZA" smtClean="0"/>
              <a:t>‹#›</a:t>
            </a:fld>
            <a:endParaRPr lang="en-ZA"/>
          </a:p>
        </p:txBody>
      </p:sp>
    </p:spTree>
    <p:extLst>
      <p:ext uri="{BB962C8B-B14F-4D97-AF65-F5344CB8AC3E}">
        <p14:creationId xmlns:p14="http://schemas.microsoft.com/office/powerpoint/2010/main" val="2576797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07FD57-D26B-4AC8-B1D4-2571B3734330}" type="slidenum">
              <a:rPr lang="en-ZA" smtClean="0"/>
              <a:t>1</a:t>
            </a:fld>
            <a:endParaRPr lang="en-ZA"/>
          </a:p>
        </p:txBody>
      </p:sp>
    </p:spTree>
    <p:extLst>
      <p:ext uri="{BB962C8B-B14F-4D97-AF65-F5344CB8AC3E}">
        <p14:creationId xmlns:p14="http://schemas.microsoft.com/office/powerpoint/2010/main" val="2664841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17</a:t>
            </a:fld>
            <a:endParaRPr lang="en-ZA" altLang="en-US"/>
          </a:p>
        </p:txBody>
      </p:sp>
    </p:spTree>
    <p:extLst>
      <p:ext uri="{BB962C8B-B14F-4D97-AF65-F5344CB8AC3E}">
        <p14:creationId xmlns:p14="http://schemas.microsoft.com/office/powerpoint/2010/main" val="220880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A36BAC8E-6015-4AD1-BA34-E9BD4444ED3C}"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en-US" sz="1200" b="1" i="1" dirty="0" smtClean="0">
                <a:solidFill>
                  <a:srgbClr val="009900"/>
                </a:solidFill>
                <a:latin typeface="Verdana" panose="020B0604030504040204" pitchFamily="34" charset="0"/>
              </a:rPr>
              <a:t>Centre of Excellence in Financial and Fiscal Management </a:t>
            </a:r>
            <a:endParaRPr lang="en-ZA" altLang="en-US" sz="1200"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a:xfrm>
            <a:off x="1456723" y="6187841"/>
            <a:ext cx="779767" cy="365125"/>
          </a:xfrm>
        </p:spPr>
        <p:txBody>
          <a:bodyPr/>
          <a:lstStyle/>
          <a:p>
            <a:fld id="{4F3A2FD1-091E-4E14-B5E1-3309D4850A6F}" type="slidenum">
              <a:rPr lang="en-US" altLang="en-US" smtClean="0"/>
              <a:pPr/>
              <a:t>‹#›</a:t>
            </a:fld>
            <a:endParaRPr lang="en-US" altLang="en-US" dirty="0"/>
          </a:p>
        </p:txBody>
      </p:sp>
    </p:spTree>
    <p:extLst>
      <p:ext uri="{BB962C8B-B14F-4D97-AF65-F5344CB8AC3E}">
        <p14:creationId xmlns:p14="http://schemas.microsoft.com/office/powerpoint/2010/main" val="3019545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837398"/>
            <a:ext cx="8915399" cy="2889242"/>
          </a:xfrm>
        </p:spPr>
        <p:txBody>
          <a:bodyPr anchor="ctr">
            <a:normAutofit/>
          </a:bodyPr>
          <a:lstStyle>
            <a:lvl1pPr algn="l">
              <a:defRPr sz="48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r>
              <a:rPr lang="en-US" altLang="en-US" sz="1200" b="1" i="1" smtClean="0">
                <a:solidFill>
                  <a:srgbClr val="009900"/>
                </a:solidFill>
                <a:latin typeface="Verdana" panose="020B0604030504040204" pitchFamily="34" charset="0"/>
              </a:rPr>
              <a:t>WE INNOVATE THROUGH SMART PLANNING | SITHUTHUKA NGOKUZIHLELELA</a:t>
            </a:r>
            <a:endParaRPr lang="en-ZA" altLang="en-US" sz="1200"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a:xfrm>
            <a:off x="1540806" y="6130437"/>
            <a:ext cx="779767" cy="365125"/>
          </a:xfrm>
        </p:spPr>
        <p:txBody>
          <a:bodyPr/>
          <a:lstStyle/>
          <a:p>
            <a:pPr fontAlgn="base">
              <a:spcBef>
                <a:spcPct val="0"/>
              </a:spcBef>
              <a:spcAft>
                <a:spcPct val="0"/>
              </a:spcAft>
            </a:pPr>
            <a:fld id="{B0CCA43C-E545-4331-BDCE-A95AACE0403A}" type="slidenum">
              <a:rPr lang="en-US" altLang="en-US" smtClean="0"/>
              <a:pPr fontAlgn="base">
                <a:spcBef>
                  <a:spcPct val="0"/>
                </a:spcBef>
                <a:spcAft>
                  <a:spcPct val="0"/>
                </a:spcAft>
              </a:pPr>
              <a:t>‹#›</a:t>
            </a:fld>
            <a:endParaRPr lang="en-US" altLang="en-US" dirty="0"/>
          </a:p>
        </p:txBody>
      </p:sp>
    </p:spTree>
    <p:extLst>
      <p:ext uri="{BB962C8B-B14F-4D97-AF65-F5344CB8AC3E}">
        <p14:creationId xmlns:p14="http://schemas.microsoft.com/office/powerpoint/2010/main" val="366032092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1020278"/>
            <a:ext cx="8393926" cy="2484922"/>
          </a:xfrm>
        </p:spPr>
        <p:txBody>
          <a:bodyPr anchor="ctr">
            <a:normAutofit/>
          </a:bodyPr>
          <a:lstStyle>
            <a:lvl1pPr algn="l">
              <a:defRPr sz="4800" b="0" cap="none"/>
            </a:lvl1pPr>
          </a:lstStyle>
          <a:p>
            <a:r>
              <a:rPr lang="en-US" dirty="0"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r>
              <a:rPr lang="en-US" altLang="en-US" sz="1200" b="1" i="1" smtClean="0">
                <a:solidFill>
                  <a:srgbClr val="009900"/>
                </a:solidFill>
                <a:latin typeface="Verdana" panose="020B0604030504040204" pitchFamily="34" charset="0"/>
              </a:rPr>
              <a:t>WE INNOVATE THROUGH SMART PLANNING | SITHUTHUKA NGOKUZIHLELELA</a:t>
            </a:r>
            <a:endParaRPr lang="en-ZA" altLang="en-US" sz="1200"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a:xfrm>
            <a:off x="1657044" y="6160944"/>
            <a:ext cx="779767" cy="365125"/>
          </a:xfrm>
        </p:spPr>
        <p:txBody>
          <a:bodyPr/>
          <a:lstStyle/>
          <a:p>
            <a:pPr fontAlgn="base">
              <a:spcBef>
                <a:spcPct val="0"/>
              </a:spcBef>
              <a:spcAft>
                <a:spcPct val="0"/>
              </a:spcAft>
            </a:pPr>
            <a:fld id="{B0CCA43C-E545-4331-BDCE-A95AACE0403A}" type="slidenum">
              <a:rPr lang="en-US" altLang="en-US" smtClean="0"/>
              <a:pPr fontAlgn="base">
                <a:spcBef>
                  <a:spcPct val="0"/>
                </a:spcBef>
                <a:spcAft>
                  <a:spcPct val="0"/>
                </a:spcAft>
              </a:pPr>
              <a:t>‹#›</a:t>
            </a:fld>
            <a:endParaRPr lang="en-US" alt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196076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6" name="Footer Placeholder 5"/>
          <p:cNvSpPr>
            <a:spLocks noGrp="1"/>
          </p:cNvSpPr>
          <p:nvPr>
            <p:ph type="ftr" sz="quarter" idx="11"/>
          </p:nvPr>
        </p:nvSpPr>
        <p:spPr/>
        <p:txBody>
          <a:bodyPr/>
          <a:lstStyle/>
          <a:p>
            <a:r>
              <a:rPr lang="en-US" altLang="en-US" sz="1200" b="1" i="1" smtClean="0">
                <a:solidFill>
                  <a:srgbClr val="009900"/>
                </a:solidFill>
                <a:latin typeface="Verdana" panose="020B0604030504040204" pitchFamily="34" charset="0"/>
              </a:rPr>
              <a:t>WE INNOVATE THROUGH SMART PLANNING | SITHUTHUKA NGOKUZIHLELELA</a:t>
            </a:r>
            <a:endParaRPr lang="en-ZA" altLang="en-US" sz="1200" dirty="0">
              <a:solidFill>
                <a:srgbClr val="000000"/>
              </a:solidFill>
              <a:latin typeface="Verdana" panose="020B0604030504040204" pitchFamily="34" charset="0"/>
            </a:endParaRPr>
          </a:p>
        </p:txBody>
      </p:sp>
      <p:sp>
        <p:nvSpPr>
          <p:cNvPr id="7" name="Slide Number Placeholder 6"/>
          <p:cNvSpPr>
            <a:spLocks noGrp="1"/>
          </p:cNvSpPr>
          <p:nvPr>
            <p:ph type="sldNum" sz="quarter" idx="12"/>
          </p:nvPr>
        </p:nvSpPr>
        <p:spPr>
          <a:xfrm>
            <a:off x="1657044" y="6130437"/>
            <a:ext cx="779767" cy="365125"/>
          </a:xfrm>
        </p:spPr>
        <p:txBody>
          <a:bodyPr/>
          <a:lstStyle/>
          <a:p>
            <a:pPr fontAlgn="base">
              <a:spcBef>
                <a:spcPct val="0"/>
              </a:spcBef>
              <a:spcAft>
                <a:spcPct val="0"/>
              </a:spcAft>
            </a:pPr>
            <a:fld id="{B0CCA43C-E545-4331-BDCE-A95AACE0403A}" type="slidenum">
              <a:rPr lang="en-US" altLang="en-US" smtClean="0"/>
              <a:pPr fontAlgn="base">
                <a:spcBef>
                  <a:spcPct val="0"/>
                </a:spcBef>
                <a:spcAft>
                  <a:spcPct val="0"/>
                </a:spcAft>
              </a:pPr>
              <a:t>‹#›</a:t>
            </a:fld>
            <a:endParaRPr lang="en-US" altLang="en-US" dirty="0"/>
          </a:p>
        </p:txBody>
      </p:sp>
    </p:spTree>
    <p:extLst>
      <p:ext uri="{BB962C8B-B14F-4D97-AF65-F5344CB8AC3E}">
        <p14:creationId xmlns:p14="http://schemas.microsoft.com/office/powerpoint/2010/main" val="243347578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6" name="Footer Placeholder 5"/>
          <p:cNvSpPr>
            <a:spLocks noGrp="1"/>
          </p:cNvSpPr>
          <p:nvPr>
            <p:ph type="ftr" sz="quarter" idx="11"/>
          </p:nvPr>
        </p:nvSpPr>
        <p:spPr/>
        <p:txBody>
          <a:bodyPr/>
          <a:lstStyle/>
          <a:p>
            <a:r>
              <a:rPr lang="en-US" altLang="en-US" sz="1200" b="1" i="1" smtClean="0">
                <a:solidFill>
                  <a:srgbClr val="009900"/>
                </a:solidFill>
                <a:latin typeface="Verdana" panose="020B0604030504040204" pitchFamily="34" charset="0"/>
              </a:rPr>
              <a:t>WE INNOVATE THROUGH SMART PLANNING | SITHUTHUKA NGOKUZIHLELELA</a:t>
            </a:r>
            <a:endParaRPr lang="en-ZA" altLang="en-US" sz="1200" dirty="0">
              <a:solidFill>
                <a:srgbClr val="000000"/>
              </a:solidFill>
              <a:latin typeface="Verdana" panose="020B0604030504040204" pitchFamily="34" charset="0"/>
            </a:endParaRPr>
          </a:p>
        </p:txBody>
      </p:sp>
      <p:sp>
        <p:nvSpPr>
          <p:cNvPr id="7" name="Slide Number Placeholder 6"/>
          <p:cNvSpPr>
            <a:spLocks noGrp="1"/>
          </p:cNvSpPr>
          <p:nvPr>
            <p:ph type="sldNum" sz="quarter" idx="12"/>
          </p:nvPr>
        </p:nvSpPr>
        <p:spPr>
          <a:xfrm>
            <a:off x="1498764" y="6130437"/>
            <a:ext cx="779767" cy="365125"/>
          </a:xfrm>
        </p:spPr>
        <p:txBody>
          <a:bodyPr/>
          <a:lstStyle/>
          <a:p>
            <a:pPr fontAlgn="base">
              <a:spcBef>
                <a:spcPct val="0"/>
              </a:spcBef>
              <a:spcAft>
                <a:spcPct val="0"/>
              </a:spcAft>
            </a:pPr>
            <a:fld id="{B0CCA43C-E545-4331-BDCE-A95AACE0403A}" type="slidenum">
              <a:rPr lang="en-US" altLang="en-US" smtClean="0"/>
              <a:pPr fontAlgn="base">
                <a:spcBef>
                  <a:spcPct val="0"/>
                </a:spcBef>
                <a:spcAft>
                  <a:spcPct val="0"/>
                </a:spcAft>
              </a:pPr>
              <a:t>‹#›</a:t>
            </a:fld>
            <a:endParaRPr lang="en-US" alt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671829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6" name="Footer Placeholder 5"/>
          <p:cNvSpPr>
            <a:spLocks noGrp="1"/>
          </p:cNvSpPr>
          <p:nvPr>
            <p:ph type="ftr" sz="quarter" idx="11"/>
          </p:nvPr>
        </p:nvSpPr>
        <p:spPr/>
        <p:txBody>
          <a:bodyPr/>
          <a:lstStyle/>
          <a:p>
            <a:r>
              <a:rPr lang="en-US" altLang="en-US" sz="1200" b="1" i="1" smtClean="0">
                <a:solidFill>
                  <a:srgbClr val="009900"/>
                </a:solidFill>
                <a:latin typeface="Verdana" panose="020B0604030504040204" pitchFamily="34" charset="0"/>
              </a:rPr>
              <a:t>WE INNOVATE THROUGH SMART PLANNING | SITHUTHUKA NGOKUZIHLELELA</a:t>
            </a:r>
            <a:endParaRPr lang="en-ZA" altLang="en-US" sz="1200" dirty="0">
              <a:solidFill>
                <a:srgbClr val="000000"/>
              </a:solidFill>
              <a:latin typeface="Verdana" panose="020B0604030504040204" pitchFamily="34" charset="0"/>
            </a:endParaRPr>
          </a:p>
        </p:txBody>
      </p:sp>
      <p:sp>
        <p:nvSpPr>
          <p:cNvPr id="7" name="Slide Number Placeholder 6"/>
          <p:cNvSpPr>
            <a:spLocks noGrp="1"/>
          </p:cNvSpPr>
          <p:nvPr>
            <p:ph type="sldNum" sz="quarter" idx="12"/>
          </p:nvPr>
        </p:nvSpPr>
        <p:spPr>
          <a:xfrm>
            <a:off x="936073" y="6130437"/>
            <a:ext cx="779767" cy="365125"/>
          </a:xfrm>
        </p:spPr>
        <p:txBody>
          <a:bodyPr/>
          <a:lstStyle/>
          <a:p>
            <a:pPr fontAlgn="base">
              <a:spcBef>
                <a:spcPct val="0"/>
              </a:spcBef>
              <a:spcAft>
                <a:spcPct val="0"/>
              </a:spcAft>
            </a:pPr>
            <a:fld id="{B0CCA43C-E545-4331-BDCE-A95AACE0403A}" type="slidenum">
              <a:rPr lang="en-US" altLang="en-US" smtClean="0"/>
              <a:pPr fontAlgn="base">
                <a:spcBef>
                  <a:spcPct val="0"/>
                </a:spcBef>
                <a:spcAft>
                  <a:spcPct val="0"/>
                </a:spcAft>
              </a:pPr>
              <a:t>‹#›</a:t>
            </a:fld>
            <a:endParaRPr lang="en-US" altLang="en-US" dirty="0"/>
          </a:p>
        </p:txBody>
      </p:sp>
    </p:spTree>
    <p:extLst>
      <p:ext uri="{BB962C8B-B14F-4D97-AF65-F5344CB8AC3E}">
        <p14:creationId xmlns:p14="http://schemas.microsoft.com/office/powerpoint/2010/main" val="202846224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4E22673-EE45-42FF-AD8D-C7FB06EA5C0F}"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z="1200" b="1" i="1" smtClean="0">
                <a:solidFill>
                  <a:srgbClr val="009900"/>
                </a:solidFill>
                <a:latin typeface="Verdana" panose="020B0604030504040204" pitchFamily="34" charset="0"/>
              </a:rPr>
              <a:t>WE INNOVATE THROUGH SMART PLANNING | SITHUTHUKA NGOKUZIHLELELA</a:t>
            </a:r>
            <a:endParaRPr lang="en-ZA" altLang="en-US" sz="1200" smtClean="0">
              <a:solidFill>
                <a:srgbClr val="000000"/>
              </a:solidFill>
              <a:latin typeface="Verdana" panose="020B0604030504040204" pitchFamily="34" charset="0"/>
            </a:endParaRPr>
          </a:p>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9C980E-3AC1-4DFD-ABD0-F24C9196324D}" type="slidenum">
              <a:rPr lang="en-US" altLang="en-US" smtClean="0"/>
              <a:pPr/>
              <a:t>‹#›</a:t>
            </a:fld>
            <a:endParaRPr lang="en-US" altLang="en-US" dirty="0"/>
          </a:p>
        </p:txBody>
      </p:sp>
    </p:spTree>
    <p:extLst>
      <p:ext uri="{BB962C8B-B14F-4D97-AF65-F5344CB8AC3E}">
        <p14:creationId xmlns:p14="http://schemas.microsoft.com/office/powerpoint/2010/main" val="2504170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C74B72F-7B06-4602-81DE-866D1041C6B8}"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en-US" sz="1200" b="1" i="1" smtClean="0">
                <a:solidFill>
                  <a:srgbClr val="009900"/>
                </a:solidFill>
                <a:latin typeface="Verdana" panose="020B0604030504040204" pitchFamily="34" charset="0"/>
              </a:rPr>
              <a:t>WE INNOVATE THROUGH SMART PLANNING | SITHUTHUKA NGOKUZIHLELELA</a:t>
            </a:r>
            <a:endParaRPr lang="en-ZA" altLang="en-US" sz="1200"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DB76249-C742-443A-9BEC-97296B7C0194}" type="slidenum">
              <a:rPr lang="en-US" altLang="en-US" smtClean="0"/>
              <a:pPr/>
              <a:t>‹#›</a:t>
            </a:fld>
            <a:endParaRPr lang="en-US" altLang="en-US" dirty="0"/>
          </a:p>
        </p:txBody>
      </p:sp>
    </p:spTree>
    <p:extLst>
      <p:ext uri="{BB962C8B-B14F-4D97-AF65-F5344CB8AC3E}">
        <p14:creationId xmlns:p14="http://schemas.microsoft.com/office/powerpoint/2010/main" val="2858862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09600" y="1219200"/>
            <a:ext cx="10972800" cy="49377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13"/>
          <p:cNvSpPr>
            <a:spLocks noGrp="1"/>
          </p:cNvSpPr>
          <p:nvPr>
            <p:ph type="dt" sz="half" idx="10"/>
          </p:nvPr>
        </p:nvSpPr>
        <p:spPr>
          <a:xfrm>
            <a:off x="8496301" y="6646864"/>
            <a:ext cx="3052233" cy="211137"/>
          </a:xfrm>
          <a:prstGeom prst="rect">
            <a:avLst/>
          </a:prstGeom>
        </p:spPr>
        <p:txBody>
          <a:bodyPr/>
          <a:lstStyle>
            <a:lvl1pPr>
              <a:defRPr/>
            </a:lvl1pPr>
          </a:lstStyle>
          <a:p>
            <a:pPr>
              <a:defRPr/>
            </a:pPr>
            <a:fld id="{82FF2769-F1C4-4C2E-ADEC-3D1312FA647A}" type="datetime1">
              <a:rPr lang="en-US" smtClean="0">
                <a:solidFill>
                  <a:prstClr val="black">
                    <a:tint val="75000"/>
                  </a:prstClr>
                </a:solidFill>
              </a:rPr>
              <a:t>11/1/2022</a:t>
            </a:fld>
            <a:endParaRPr lang="en-ZA" dirty="0">
              <a:solidFill>
                <a:prstClr val="black">
                  <a:tint val="75000"/>
                </a:prstClr>
              </a:solidFill>
            </a:endParaRPr>
          </a:p>
        </p:txBody>
      </p:sp>
      <p:sp>
        <p:nvSpPr>
          <p:cNvPr id="4" name="Footer Placeholder 2"/>
          <p:cNvSpPr>
            <a:spLocks noGrp="1"/>
          </p:cNvSpPr>
          <p:nvPr>
            <p:ph type="ftr" sz="quarter" idx="11"/>
          </p:nvPr>
        </p:nvSpPr>
        <p:spPr>
          <a:xfrm>
            <a:off x="2692534" y="6246796"/>
            <a:ext cx="7329883" cy="611204"/>
          </a:xfrm>
        </p:spPr>
        <p:txBody>
          <a:bodyPr/>
          <a:lstStyle>
            <a:lvl1pPr>
              <a:defRPr/>
            </a:lvl1pPr>
          </a:lstStyle>
          <a:p>
            <a:r>
              <a:rPr lang="en-US" altLang="en-US" sz="1200" b="1" i="1" dirty="0" smtClean="0">
                <a:solidFill>
                  <a:srgbClr val="009900"/>
                </a:solidFill>
                <a:latin typeface="Verdana" panose="020B0604030504040204" pitchFamily="34" charset="0"/>
              </a:rPr>
              <a:t>Credible, Accountable and Ethical Fiscal and Financial Management in KZN</a:t>
            </a:r>
            <a:endParaRPr lang="en-ZA" altLang="en-US" sz="1200" dirty="0">
              <a:solidFill>
                <a:srgbClr val="000000"/>
              </a:solidFill>
              <a:latin typeface="Verdana" panose="020B0604030504040204" pitchFamily="34" charset="0"/>
            </a:endParaRPr>
          </a:p>
        </p:txBody>
      </p:sp>
      <p:sp>
        <p:nvSpPr>
          <p:cNvPr id="5" name="Slide Number Placeholder 22"/>
          <p:cNvSpPr>
            <a:spLocks noGrp="1"/>
          </p:cNvSpPr>
          <p:nvPr>
            <p:ph type="sldNum" sz="quarter" idx="12"/>
          </p:nvPr>
        </p:nvSpPr>
        <p:spPr>
          <a:xfrm>
            <a:off x="814917" y="6597650"/>
            <a:ext cx="2641600" cy="260350"/>
          </a:xfrm>
        </p:spPr>
        <p:txBody>
          <a:bodyPr/>
          <a:lstStyle>
            <a:lvl1pPr>
              <a:defRPr/>
            </a:lvl1pPr>
          </a:lstStyle>
          <a:p>
            <a:pPr>
              <a:defRPr/>
            </a:pPr>
            <a:fld id="{F662B3CC-CA1B-4917-AD26-A2A45AD2CDB2}" type="slidenum">
              <a:rPr lang="en-ZA" altLang="en-US"/>
              <a:pPr>
                <a:defRPr/>
              </a:pPr>
              <a:t>‹#›</a:t>
            </a:fld>
            <a:endParaRPr lang="en-ZA" altLang="en-US" dirty="0"/>
          </a:p>
        </p:txBody>
      </p:sp>
    </p:spTree>
    <p:extLst>
      <p:ext uri="{BB962C8B-B14F-4D97-AF65-F5344CB8AC3E}">
        <p14:creationId xmlns:p14="http://schemas.microsoft.com/office/powerpoint/2010/main" val="384130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03188" y="624110"/>
            <a:ext cx="8538082" cy="1280890"/>
          </a:xfrm>
          <a:noFill/>
        </p:spPr>
        <p:txBody>
          <a:bodyPr/>
          <a:lstStyle/>
          <a:p>
            <a:r>
              <a:rPr lang="en-US" smtClean="0"/>
              <a:t>Click to edit Master title style</a:t>
            </a:r>
            <a:endParaRPr lang="en-US" dirty="0"/>
          </a:p>
        </p:txBody>
      </p:sp>
      <p:sp>
        <p:nvSpPr>
          <p:cNvPr id="3" name="Content Placeholder 2"/>
          <p:cNvSpPr>
            <a:spLocks noGrp="1"/>
          </p:cNvSpPr>
          <p:nvPr>
            <p:ph idx="1"/>
          </p:nvPr>
        </p:nvSpPr>
        <p:spPr>
          <a:xfrm>
            <a:off x="827773" y="2133600"/>
            <a:ext cx="10676839"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0C56497-2348-403F-B8B3-BE12D5277B4E}"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lgn="ctr"/>
            <a:r>
              <a:rPr lang="en-US" altLang="en-US" sz="1200" b="1" i="1" dirty="0" smtClean="0">
                <a:solidFill>
                  <a:srgbClr val="009900"/>
                </a:solidFill>
                <a:latin typeface="Verdana" panose="020B0604030504040204" pitchFamily="34" charset="0"/>
              </a:rPr>
              <a:t>Centre of Excellence in Financial and Fiscal Management </a:t>
            </a:r>
            <a:endParaRPr lang="en-ZA" altLang="en-US" sz="1200"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D312F24-582A-4117-A0B2-A1DD2489FD11}" type="slidenum">
              <a:rPr lang="en-US" altLang="en-US" smtClean="0"/>
              <a:pPr/>
              <a:t>‹#›</a:t>
            </a:fld>
            <a:endParaRPr lang="en-US" altLang="en-US" dirty="0"/>
          </a:p>
        </p:txBody>
      </p:sp>
    </p:spTree>
    <p:extLst>
      <p:ext uri="{BB962C8B-B14F-4D97-AF65-F5344CB8AC3E}">
        <p14:creationId xmlns:p14="http://schemas.microsoft.com/office/powerpoint/2010/main" val="42991836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F0C04637-89FF-445E-84B3-2F37BEC9C15E}"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en-US" sz="1200" b="1" i="1" dirty="0" smtClean="0">
                <a:solidFill>
                  <a:srgbClr val="009900"/>
                </a:solidFill>
                <a:latin typeface="Verdana" panose="020B0604030504040204" pitchFamily="34" charset="0"/>
              </a:rPr>
              <a:t>Centre of Excellence in Financial and Fiscal Management </a:t>
            </a:r>
            <a:endParaRPr lang="en-ZA" altLang="en-US" sz="1200"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a:xfrm>
            <a:off x="1540806" y="6135708"/>
            <a:ext cx="779767" cy="365125"/>
          </a:xfrm>
        </p:spPr>
        <p:txBody>
          <a:bodyPr/>
          <a:lstStyle/>
          <a:p>
            <a:fld id="{3DBF3DF0-8F4F-4A0C-B1E1-3C80CEE4DE50}" type="slidenum">
              <a:rPr lang="en-US" altLang="en-US" smtClean="0"/>
              <a:pPr/>
              <a:t>‹#›</a:t>
            </a:fld>
            <a:endParaRPr lang="en-US" altLang="en-US" dirty="0"/>
          </a:p>
        </p:txBody>
      </p:sp>
    </p:spTree>
    <p:extLst>
      <p:ext uri="{BB962C8B-B14F-4D97-AF65-F5344CB8AC3E}">
        <p14:creationId xmlns:p14="http://schemas.microsoft.com/office/powerpoint/2010/main" val="3687412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2304166" y="866274"/>
            <a:ext cx="8911687" cy="1151344"/>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48640" y="2133600"/>
            <a:ext cx="5496025"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69794" y="2126222"/>
            <a:ext cx="5688529"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3A2B07E4-415E-49E9-8AB2-70082138D0B2}" type="datetime1">
              <a:rPr lang="en-US" smtClean="0">
                <a:solidFill>
                  <a:prstClr val="black">
                    <a:tint val="75000"/>
                  </a:prstClr>
                </a:solidFill>
              </a:r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en-US" sz="1200" b="1" i="1" dirty="0" smtClean="0">
                <a:solidFill>
                  <a:srgbClr val="009900"/>
                </a:solidFill>
                <a:latin typeface="Verdana" panose="020B0604030504040204" pitchFamily="34" charset="0"/>
              </a:rPr>
              <a:t>Centre of Excellence in Financial and Fiscal Management </a:t>
            </a:r>
            <a:endParaRPr lang="en-ZA" altLang="en-US" sz="1200" dirty="0">
              <a:solidFill>
                <a:srgbClr val="000000"/>
              </a:solidFill>
              <a:latin typeface="Verdana" panose="020B0604030504040204" pitchFamily="34" charset="0"/>
            </a:endParaRPr>
          </a:p>
        </p:txBody>
      </p:sp>
      <p:sp>
        <p:nvSpPr>
          <p:cNvPr id="11" name="Slide Number Placeholder 5"/>
          <p:cNvSpPr>
            <a:spLocks noGrp="1"/>
          </p:cNvSpPr>
          <p:nvPr>
            <p:ph type="sldNum" sz="quarter" idx="12"/>
          </p:nvPr>
        </p:nvSpPr>
        <p:spPr>
          <a:xfrm>
            <a:off x="1657044" y="6135708"/>
            <a:ext cx="779767" cy="365125"/>
          </a:xfrm>
        </p:spPr>
        <p:txBody>
          <a:bodyPr/>
          <a:lstStyle/>
          <a:p>
            <a:fld id="{B9757167-10C8-42C7-B29A-1F1A091DEDC4}" type="slidenum">
              <a:rPr lang="en-US" altLang="en-US" smtClean="0"/>
              <a:pPr/>
              <a:t>‹#›</a:t>
            </a:fld>
            <a:endParaRPr lang="en-US" altLang="en-US" dirty="0"/>
          </a:p>
        </p:txBody>
      </p:sp>
    </p:spTree>
    <p:extLst>
      <p:ext uri="{BB962C8B-B14F-4D97-AF65-F5344CB8AC3E}">
        <p14:creationId xmlns:p14="http://schemas.microsoft.com/office/powerpoint/2010/main" val="427644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299551" y="875899"/>
            <a:ext cx="8911687" cy="10935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64A8B5E6-74E7-4D93-9A97-F8FF2624217D}" type="datetime1">
              <a:rPr lang="en-US" smtClean="0">
                <a:solidFill>
                  <a:prstClr val="black">
                    <a:tint val="75000"/>
                  </a:prstClr>
                </a:solidFill>
              </a:rPr>
              <a:t>11/1/2022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ltLang="en-US" sz="1200" b="1" i="1" dirty="0" smtClean="0">
                <a:solidFill>
                  <a:srgbClr val="009900"/>
                </a:solidFill>
                <a:latin typeface="Verdana" panose="020B0604030504040204" pitchFamily="34" charset="0"/>
              </a:rPr>
              <a:t>Centre of Excellence in Financial and Fiscal Management </a:t>
            </a:r>
            <a:endParaRPr lang="en-ZA" altLang="en-US" sz="1200" dirty="0">
              <a:solidFill>
                <a:srgbClr val="000000"/>
              </a:solidFill>
              <a:latin typeface="Verdana" panose="020B0604030504040204" pitchFamily="34" charset="0"/>
            </a:endParaRPr>
          </a:p>
        </p:txBody>
      </p:sp>
      <p:sp>
        <p:nvSpPr>
          <p:cNvPr id="13" name="Slide Number Placeholder 5"/>
          <p:cNvSpPr>
            <a:spLocks noGrp="1"/>
          </p:cNvSpPr>
          <p:nvPr>
            <p:ph type="sldNum" sz="quarter" idx="12"/>
          </p:nvPr>
        </p:nvSpPr>
        <p:spPr>
          <a:xfrm>
            <a:off x="1519784" y="6135708"/>
            <a:ext cx="779767" cy="365125"/>
          </a:xfrm>
        </p:spPr>
        <p:txBody>
          <a:bodyPr/>
          <a:lstStyle/>
          <a:p>
            <a:fld id="{730BF22A-558E-49CD-8C91-D895D543537F}" type="slidenum">
              <a:rPr lang="en-US" altLang="en-US" smtClean="0"/>
              <a:pPr/>
              <a:t>‹#›</a:t>
            </a:fld>
            <a:endParaRPr lang="en-US" altLang="en-US" dirty="0"/>
          </a:p>
        </p:txBody>
      </p:sp>
    </p:spTree>
    <p:extLst>
      <p:ext uri="{BB962C8B-B14F-4D97-AF65-F5344CB8AC3E}">
        <p14:creationId xmlns:p14="http://schemas.microsoft.com/office/powerpoint/2010/main" val="4216315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36789" y="1043528"/>
            <a:ext cx="8911687"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0DFB8E69-3396-4B42-9511-95275757A486}" type="datetime1">
              <a:rPr lang="en-US" smtClean="0">
                <a:solidFill>
                  <a:prstClr val="black">
                    <a:tint val="75000"/>
                  </a:prstClr>
                </a:solidFill>
              </a:rPr>
              <a:t>11/1/2022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ltLang="en-US" sz="1200" b="1" i="1" dirty="0" smtClean="0">
                <a:solidFill>
                  <a:srgbClr val="009900"/>
                </a:solidFill>
                <a:latin typeface="Verdana" panose="020B0604030504040204" pitchFamily="34" charset="0"/>
              </a:rPr>
              <a:t>Centre of Excellence in Financial and Fiscal Management </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BC070C76-ABB2-4FD9-BD01-E906E11C999E}" type="slidenum">
              <a:rPr lang="en-US" altLang="en-US" smtClean="0"/>
              <a:pPr/>
              <a:t>‹#›</a:t>
            </a:fld>
            <a:endParaRPr lang="en-US" altLang="en-US" dirty="0"/>
          </a:p>
        </p:txBody>
      </p:sp>
    </p:spTree>
    <p:extLst>
      <p:ext uri="{BB962C8B-B14F-4D97-AF65-F5344CB8AC3E}">
        <p14:creationId xmlns:p14="http://schemas.microsoft.com/office/powerpoint/2010/main" val="3338690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CB7866B-37C6-4688-B7A7-3073CD0A86C1}" type="datetime1">
              <a:rPr lang="en-US" smtClean="0">
                <a:solidFill>
                  <a:prstClr val="black">
                    <a:tint val="75000"/>
                  </a:prstClr>
                </a:solidFill>
              </a:rPr>
              <a:t>11/1/2022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ltLang="en-US" sz="1200" b="1" i="1" dirty="0" smtClean="0">
                <a:solidFill>
                  <a:srgbClr val="009900"/>
                </a:solidFill>
                <a:latin typeface="Verdana" panose="020B0604030504040204" pitchFamily="34" charset="0"/>
              </a:rPr>
              <a:t>Centre of Excellence in Financial and Fiscal Management </a:t>
            </a:r>
            <a:endParaRPr lang="en-ZA" altLang="en-US" sz="1200" dirty="0">
              <a:solidFill>
                <a:srgbClr val="000000"/>
              </a:solidFill>
              <a:latin typeface="Verdana" panose="020B0604030504040204" pitchFamily="34" charset="0"/>
            </a:endParaRPr>
          </a:p>
        </p:txBody>
      </p:sp>
      <p:sp>
        <p:nvSpPr>
          <p:cNvPr id="4" name="Slide Number Placeholder 3"/>
          <p:cNvSpPr>
            <a:spLocks noGrp="1"/>
          </p:cNvSpPr>
          <p:nvPr>
            <p:ph type="sldNum" sz="quarter" idx="12"/>
          </p:nvPr>
        </p:nvSpPr>
        <p:spPr/>
        <p:txBody>
          <a:bodyPr/>
          <a:lstStyle/>
          <a:p>
            <a:fld id="{312A617F-46FE-4A8A-8649-A4E46A8175BC}" type="slidenum">
              <a:rPr lang="en-US" altLang="en-US" smtClean="0"/>
              <a:pPr/>
              <a:t>‹#›</a:t>
            </a:fld>
            <a:endParaRPr lang="en-US" altLang="en-US" dirty="0"/>
          </a:p>
        </p:txBody>
      </p:sp>
    </p:spTree>
    <p:extLst>
      <p:ext uri="{BB962C8B-B14F-4D97-AF65-F5344CB8AC3E}">
        <p14:creationId xmlns:p14="http://schemas.microsoft.com/office/powerpoint/2010/main" val="1442596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83569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1" y="2053199"/>
            <a:ext cx="3505199" cy="38078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8CCC08C8-9A0F-4EA2-9E01-F4ECA665C2C9}" type="datetime1">
              <a:rPr lang="en-US" smtClean="0">
                <a:solidFill>
                  <a:prstClr val="black">
                    <a:tint val="75000"/>
                  </a:prstClr>
                </a:solidFill>
              </a:r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en-US" sz="1200" b="1" i="1" smtClean="0">
                <a:solidFill>
                  <a:srgbClr val="009900"/>
                </a:solidFill>
                <a:latin typeface="Verdana" panose="020B0604030504040204" pitchFamily="34" charset="0"/>
              </a:rPr>
              <a:t>WE INNOVATE THROUGH SMART PLANNING | SITHUTHUKA NGOKUZIHLELELA</a:t>
            </a:r>
            <a:endParaRPr lang="en-ZA" altLang="en-US" sz="1200" dirty="0">
              <a:solidFill>
                <a:srgbClr val="000000"/>
              </a:solidFill>
              <a:latin typeface="Verdana" panose="020B0604030504040204" pitchFamily="34" charset="0"/>
            </a:endParaRPr>
          </a:p>
        </p:txBody>
      </p:sp>
      <p:sp>
        <p:nvSpPr>
          <p:cNvPr id="7" name="Slide Number Placeholder 6"/>
          <p:cNvSpPr>
            <a:spLocks noGrp="1"/>
          </p:cNvSpPr>
          <p:nvPr>
            <p:ph type="sldNum" sz="quarter" idx="12"/>
          </p:nvPr>
        </p:nvSpPr>
        <p:spPr/>
        <p:txBody>
          <a:bodyPr/>
          <a:lstStyle/>
          <a:p>
            <a:fld id="{BC6A8617-99DB-44A4-9BFF-66DE9E62441A}" type="slidenum">
              <a:rPr lang="en-US" altLang="en-US" smtClean="0"/>
              <a:pPr/>
              <a:t>‹#›</a:t>
            </a:fld>
            <a:endParaRPr lang="en-US" altLang="en-US" dirty="0"/>
          </a:p>
        </p:txBody>
      </p:sp>
    </p:spTree>
    <p:extLst>
      <p:ext uri="{BB962C8B-B14F-4D97-AF65-F5344CB8AC3E}">
        <p14:creationId xmlns:p14="http://schemas.microsoft.com/office/powerpoint/2010/main" val="869560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981777"/>
            <a:ext cx="8915400" cy="350815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17EC2562-C436-47D0-8395-DCE8D16CC7D1}" type="datetime1">
              <a:rPr lang="en-US" smtClean="0">
                <a:solidFill>
                  <a:prstClr val="black">
                    <a:tint val="75000"/>
                  </a:prstClr>
                </a:solidFill>
              </a:r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ltLang="en-US" sz="1200" b="1" i="1" dirty="0" smtClean="0">
                <a:solidFill>
                  <a:srgbClr val="009900"/>
                </a:solidFill>
                <a:latin typeface="Verdana" panose="020B0604030504040204" pitchFamily="34" charset="0"/>
              </a:rPr>
              <a:t>WE INNOVATE THROUGH SMART PLANNING | SITHUTHUKA NGOKUZIHLELELA</a:t>
            </a:r>
            <a:endParaRPr lang="en-ZA" altLang="en-US" sz="1200" dirty="0" smtClean="0">
              <a:solidFill>
                <a:srgbClr val="000000"/>
              </a:solidFill>
              <a:latin typeface="Verdana" panose="020B0604030504040204" pitchFamily="34" charset="0"/>
            </a:endParaRPr>
          </a:p>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a:xfrm>
            <a:off x="1488253" y="6130437"/>
            <a:ext cx="779767" cy="365125"/>
          </a:xfrm>
        </p:spPr>
        <p:txBody>
          <a:bodyPr/>
          <a:lstStyle/>
          <a:p>
            <a:fld id="{2DDF82E0-F617-466A-8989-E6F91EEE8384}" type="slidenum">
              <a:rPr lang="en-US" altLang="en-US" smtClean="0"/>
              <a:pPr/>
              <a:t>‹#›</a:t>
            </a:fld>
            <a:endParaRPr lang="en-US" altLang="en-US" dirty="0"/>
          </a:p>
        </p:txBody>
      </p:sp>
    </p:spTree>
    <p:extLst>
      <p:ext uri="{BB962C8B-B14F-4D97-AF65-F5344CB8AC3E}">
        <p14:creationId xmlns:p14="http://schemas.microsoft.com/office/powerpoint/2010/main" val="196550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304165" y="736702"/>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77515" y="2133600"/>
            <a:ext cx="11310293"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ltLang="en-US" sz="1200" b="1" i="1" dirty="0" smtClean="0">
                <a:solidFill>
                  <a:srgbClr val="009900"/>
                </a:solidFill>
                <a:latin typeface="Verdana" panose="020B0604030504040204" pitchFamily="34" charset="0"/>
              </a:rPr>
              <a:t>Centre of Excellence in Financial and Fiscal Management </a:t>
            </a:r>
            <a:endParaRPr lang="en-ZA" altLang="en-US" sz="1200" dirty="0">
              <a:solidFill>
                <a:srgbClr val="000000"/>
              </a:solidFill>
              <a:latin typeface="Verdana" panose="020B0604030504040204" pitchFamily="34" charset="0"/>
            </a:endParaRPr>
          </a:p>
        </p:txBody>
      </p:sp>
      <p:sp>
        <p:nvSpPr>
          <p:cNvPr id="6" name="Slide Number Placeholder 5"/>
          <p:cNvSpPr>
            <a:spLocks noGrp="1"/>
          </p:cNvSpPr>
          <p:nvPr>
            <p:ph type="sldNum" sz="quarter" idx="4"/>
          </p:nvPr>
        </p:nvSpPr>
        <p:spPr bwMode="gray">
          <a:xfrm>
            <a:off x="1623420" y="6153912"/>
            <a:ext cx="779767" cy="365125"/>
          </a:xfrm>
          <a:prstGeom prst="rect">
            <a:avLst/>
          </a:prstGeom>
        </p:spPr>
        <p:txBody>
          <a:bodyPr vert="horz" lIns="91440" tIns="45720" rIns="91440" bIns="45720" rtlCol="0" anchor="ctr"/>
          <a:lstStyle>
            <a:lvl1pPr algn="r">
              <a:defRPr sz="2000">
                <a:solidFill>
                  <a:schemeClr val="tx1"/>
                </a:solidFill>
              </a:defRPr>
            </a:lvl1pPr>
          </a:lstStyle>
          <a:p>
            <a:pPr fontAlgn="base">
              <a:spcBef>
                <a:spcPct val="0"/>
              </a:spcBef>
              <a:spcAft>
                <a:spcPct val="0"/>
              </a:spcAft>
            </a:pPr>
            <a:fld id="{B0CCA43C-E545-4331-BDCE-A95AACE0403A}" type="slidenum">
              <a:rPr lang="en-US" altLang="en-US" smtClean="0"/>
              <a:pPr fontAlgn="base">
                <a:spcBef>
                  <a:spcPct val="0"/>
                </a:spcBef>
                <a:spcAft>
                  <a:spcPct val="0"/>
                </a:spcAft>
              </a:pPr>
              <a:t>‹#›</a:t>
            </a:fld>
            <a:endParaRPr lang="en-US" altLang="en-US" dirty="0"/>
          </a:p>
        </p:txBody>
      </p:sp>
      <p:pic>
        <p:nvPicPr>
          <p:cNvPr id="36" name="Picture 35" descr="Treasury Logo.jp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82880" y="35664"/>
            <a:ext cx="2808312" cy="707334"/>
          </a:xfrm>
          <a:prstGeom prst="rect">
            <a:avLst/>
          </a:prstGeom>
        </p:spPr>
      </p:pic>
      <p:pic>
        <p:nvPicPr>
          <p:cNvPr id="37" name="Picture 36" descr="NDP Logo.jpg"/>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1289996" y="0"/>
            <a:ext cx="869208" cy="800457"/>
          </a:xfrm>
          <a:prstGeom prst="rect">
            <a:avLst/>
          </a:prstGeom>
        </p:spPr>
      </p:pic>
    </p:spTree>
    <p:extLst>
      <p:ext uri="{BB962C8B-B14F-4D97-AF65-F5344CB8AC3E}">
        <p14:creationId xmlns:p14="http://schemas.microsoft.com/office/powerpoint/2010/main" val="135388715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673" r:id="rId17"/>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1.jpeg"/><Relationship Id="rId5" Type="http://schemas.openxmlformats.org/officeDocument/2006/relationships/image" Target="../media/image2.jp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927648" y="1810163"/>
            <a:ext cx="6480720" cy="830997"/>
          </a:xfrm>
          <a:prstGeom prst="rect">
            <a:avLst/>
          </a:prstGeom>
          <a:noFill/>
        </p:spPr>
        <p:txBody>
          <a:bodyPr wrap="square" rtlCol="0">
            <a:spAutoFit/>
          </a:bodyPr>
          <a:lstStyle/>
          <a:p>
            <a:pPr algn="ctr" fontAlgn="base">
              <a:spcBef>
                <a:spcPct val="0"/>
              </a:spcBef>
              <a:spcAft>
                <a:spcPct val="0"/>
              </a:spcAft>
              <a:defRPr/>
            </a:pPr>
            <a:endParaRPr lang="en-ZA" sz="4800" dirty="0">
              <a:solidFill>
                <a:prstClr val="black"/>
              </a:solidFill>
              <a:cs typeface="Arial" charset="0"/>
            </a:endParaRPr>
          </a:p>
        </p:txBody>
      </p:sp>
      <p:pic>
        <p:nvPicPr>
          <p:cNvPr id="14" name="Picture 13" descr="OTP Powerpoint Template-1.jpg"/>
          <p:cNvPicPr>
            <a:picLocks noChangeAspect="1"/>
          </p:cNvPicPr>
          <p:nvPr/>
        </p:nvPicPr>
        <p:blipFill>
          <a:blip r:embed="rId3" cstate="print">
            <a:extLst>
              <a:ext uri="{BEBA8EAE-BF5A-486C-A8C5-ECC9F3942E4B}">
                <a14:imgProps xmlns:a14="http://schemas.microsoft.com/office/drawing/2010/main">
                  <a14:imgLayer r:embed="rId4">
                    <a14:imgEffect>
                      <a14:artisticCutout/>
                    </a14:imgEffect>
                  </a14:imgLayer>
                </a14:imgProps>
              </a:ext>
              <a:ext uri="{28A0092B-C50C-407E-A947-70E740481C1C}">
                <a14:useLocalDpi xmlns:a14="http://schemas.microsoft.com/office/drawing/2010/main" val="0"/>
              </a:ext>
            </a:extLst>
          </a:blip>
          <a:stretch>
            <a:fillRect/>
          </a:stretch>
        </p:blipFill>
        <p:spPr>
          <a:xfrm>
            <a:off x="0" y="-823686"/>
            <a:ext cx="12192000" cy="720622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0"/>
          <p:cNvSpPr>
            <a:spLocks noChangeArrowheads="1"/>
          </p:cNvSpPr>
          <p:nvPr/>
        </p:nvSpPr>
        <p:spPr bwMode="auto">
          <a:xfrm>
            <a:off x="2567608" y="1772817"/>
            <a:ext cx="72009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defRPr/>
            </a:pPr>
            <a:endParaRPr lang="en-US" altLang="en-US" sz="3200" b="1" dirty="0">
              <a:solidFill>
                <a:prstClr val="black"/>
              </a:solidFill>
              <a:latin typeface="Arial Black" panose="020B0A04020102020204" pitchFamily="34" charset="0"/>
            </a:endParaRPr>
          </a:p>
          <a:p>
            <a:pPr algn="ctr" eaLnBrk="1" fontAlgn="base" hangingPunct="1">
              <a:spcBef>
                <a:spcPct val="0"/>
              </a:spcBef>
              <a:spcAft>
                <a:spcPct val="0"/>
              </a:spcAft>
              <a:defRPr/>
            </a:pPr>
            <a:endParaRPr lang="en-ZA" altLang="en-US" sz="2400" b="1" dirty="0">
              <a:solidFill>
                <a:prstClr val="white"/>
              </a:solidFill>
              <a:latin typeface="Arial Black" panose="020B0A04020102020204" pitchFamily="34" charset="0"/>
            </a:endParaRPr>
          </a:p>
          <a:p>
            <a:pPr algn="ctr" eaLnBrk="1" fontAlgn="base" hangingPunct="1">
              <a:spcBef>
                <a:spcPct val="0"/>
              </a:spcBef>
              <a:spcAft>
                <a:spcPct val="0"/>
              </a:spcAft>
              <a:defRPr/>
            </a:pPr>
            <a:endParaRPr lang="en-ZA" altLang="en-US" sz="2400" b="1" dirty="0">
              <a:solidFill>
                <a:prstClr val="white"/>
              </a:solidFill>
              <a:latin typeface="Arial Black" panose="020B0A04020102020204" pitchFamily="34" charset="0"/>
            </a:endParaRPr>
          </a:p>
        </p:txBody>
      </p:sp>
      <p:sp>
        <p:nvSpPr>
          <p:cNvPr id="5" name="Rectangle 4"/>
          <p:cNvSpPr/>
          <p:nvPr/>
        </p:nvSpPr>
        <p:spPr>
          <a:xfrm>
            <a:off x="1919536" y="2828837"/>
            <a:ext cx="8496944" cy="461665"/>
          </a:xfrm>
          <a:prstGeom prst="rect">
            <a:avLst/>
          </a:prstGeom>
          <a:noFill/>
        </p:spPr>
        <p:txBody>
          <a:bodyPr wrap="square">
            <a:spAutoFit/>
          </a:bodyPr>
          <a:lstStyle/>
          <a:p>
            <a:pPr algn="ctr" fontAlgn="base">
              <a:spcBef>
                <a:spcPct val="0"/>
              </a:spcBef>
              <a:spcAft>
                <a:spcPct val="0"/>
              </a:spcAft>
              <a:defRPr/>
            </a:pPr>
            <a:endParaRPr lang="en-US" altLang="en-US" sz="2400" b="1" dirty="0">
              <a:solidFill>
                <a:prstClr val="black"/>
              </a:solidFill>
            </a:endParaRPr>
          </a:p>
        </p:txBody>
      </p:sp>
      <p:sp>
        <p:nvSpPr>
          <p:cNvPr id="6" name="Rectangle 5"/>
          <p:cNvSpPr/>
          <p:nvPr/>
        </p:nvSpPr>
        <p:spPr>
          <a:xfrm>
            <a:off x="1631504" y="2397950"/>
            <a:ext cx="8928992" cy="584775"/>
          </a:xfrm>
          <a:prstGeom prst="rect">
            <a:avLst/>
          </a:prstGeom>
        </p:spPr>
        <p:txBody>
          <a:bodyPr wrap="square">
            <a:spAutoFit/>
          </a:bodyPr>
          <a:lstStyle/>
          <a:p>
            <a:pPr algn="ctr">
              <a:spcBef>
                <a:spcPct val="20000"/>
              </a:spcBef>
              <a:defRPr/>
            </a:pPr>
            <a:endParaRPr lang="en-US" sz="3200" b="1" dirty="0">
              <a:solidFill>
                <a:srgbClr val="FFFF66"/>
              </a:solidFill>
              <a:effectLst>
                <a:outerShdw blurRad="38100" dist="38100" dir="2700000" algn="tl">
                  <a:srgbClr val="000000"/>
                </a:outerShdw>
              </a:effectLst>
              <a:latin typeface="Arial" panose="020B0604020202020204" pitchFamily="34" charset="0"/>
              <a:cs typeface="Arial" pitchFamily="34" charset="0"/>
            </a:endParaRPr>
          </a:p>
        </p:txBody>
      </p:sp>
      <p:pic>
        <p:nvPicPr>
          <p:cNvPr id="13" name="Picture 12" descr="NDP Logo.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87271" y="14454"/>
            <a:ext cx="869208" cy="800457"/>
          </a:xfrm>
          <a:prstGeom prst="rect">
            <a:avLst/>
          </a:prstGeom>
        </p:spPr>
      </p:pic>
      <p:sp>
        <p:nvSpPr>
          <p:cNvPr id="4" name="Rectangle 3"/>
          <p:cNvSpPr/>
          <p:nvPr/>
        </p:nvSpPr>
        <p:spPr>
          <a:xfrm>
            <a:off x="437059" y="707334"/>
            <a:ext cx="11032758" cy="4524315"/>
          </a:xfrm>
          <a:prstGeom prst="rect">
            <a:avLst/>
          </a:prstGeom>
        </p:spPr>
        <p:txBody>
          <a:bodyPr wrap="square" lIns="91440" tIns="45720" rIns="91440" bIns="45720" anchor="t">
            <a:spAutoFit/>
          </a:bodyPr>
          <a:lstStyle/>
          <a:p>
            <a:pPr algn="ctr" fontAlgn="base">
              <a:lnSpc>
                <a:spcPct val="150000"/>
              </a:lnSpc>
              <a:spcBef>
                <a:spcPct val="0"/>
              </a:spcBef>
              <a:spcAft>
                <a:spcPct val="0"/>
              </a:spcAft>
              <a:defRPr/>
            </a:pPr>
            <a:r>
              <a:rPr lang="en-ZA" sz="3200" b="1" dirty="0">
                <a:solidFill>
                  <a:prstClr val="white"/>
                </a:solidFill>
                <a:latin typeface="Arial" panose="020B0604020202020204" pitchFamily="34" charset="0"/>
                <a:cs typeface="Arial" panose="020B0604020202020204" pitchFamily="34" charset="0"/>
              </a:rPr>
              <a:t>PORTFOLIO COMMITTEE </a:t>
            </a:r>
            <a:r>
              <a:rPr lang="en-GB" sz="3200" b="1" dirty="0">
                <a:solidFill>
                  <a:prstClr val="white"/>
                </a:solidFill>
                <a:latin typeface="Arial" panose="020B0604020202020204" pitchFamily="34" charset="0"/>
                <a:cs typeface="Arial" panose="020B0604020202020204" pitchFamily="34" charset="0"/>
              </a:rPr>
              <a:t>ON COOPERATIVE GOVERNANCE AND TRADITIONAL AFFAIRS ON THE STATE OF THE UMGUNGUNDLOVU DISTRICT </a:t>
            </a:r>
            <a:r>
              <a:rPr lang="en-GB" sz="3200" b="1" dirty="0" smtClean="0">
                <a:solidFill>
                  <a:prstClr val="white"/>
                </a:solidFill>
                <a:latin typeface="Arial" panose="020B0604020202020204" pitchFamily="34" charset="0"/>
                <a:cs typeface="Arial" panose="020B0604020202020204" pitchFamily="34" charset="0"/>
              </a:rPr>
              <a:t>MUNICIPALITY</a:t>
            </a:r>
          </a:p>
          <a:p>
            <a:pPr algn="ctr" fontAlgn="base">
              <a:lnSpc>
                <a:spcPct val="150000"/>
              </a:lnSpc>
              <a:spcBef>
                <a:spcPct val="0"/>
              </a:spcBef>
              <a:spcAft>
                <a:spcPct val="0"/>
              </a:spcAft>
              <a:defRPr/>
            </a:pPr>
            <a:r>
              <a:rPr lang="en-US" sz="3200" b="1" dirty="0" smtClean="0">
                <a:solidFill>
                  <a:prstClr val="white"/>
                </a:solidFill>
                <a:cs typeface="Arial" panose="020B0604020202020204" pitchFamily="34" charset="0"/>
              </a:rPr>
              <a:t> </a:t>
            </a:r>
            <a:r>
              <a:rPr lang="en-US" sz="3200" b="1" smtClean="0">
                <a:solidFill>
                  <a:schemeClr val="accent1">
                    <a:lumMod val="40000"/>
                    <a:lumOff val="60000"/>
                  </a:schemeClr>
                </a:solidFill>
                <a:cs typeface="Arial" panose="020B0604020202020204" pitchFamily="34" charset="0"/>
              </a:rPr>
              <a:t>DATE </a:t>
            </a:r>
            <a:r>
              <a:rPr lang="en-US" sz="3200" b="1" smtClean="0">
                <a:solidFill>
                  <a:schemeClr val="accent1">
                    <a:lumMod val="40000"/>
                    <a:lumOff val="60000"/>
                  </a:schemeClr>
                </a:solidFill>
                <a:cs typeface="Arial" panose="020B0604020202020204" pitchFamily="34" charset="0"/>
              </a:rPr>
              <a:t>2 NOVEMBER 2022</a:t>
            </a:r>
            <a:endParaRPr lang="en-ZA" sz="3200" b="1" dirty="0">
              <a:solidFill>
                <a:schemeClr val="accent1">
                  <a:lumMod val="40000"/>
                  <a:lumOff val="60000"/>
                </a:schemeClr>
              </a:solidFill>
              <a:cs typeface="Arial" panose="020B0604020202020204" pitchFamily="34" charset="0"/>
            </a:endParaRPr>
          </a:p>
          <a:p>
            <a:pPr algn="ctr" fontAlgn="base">
              <a:lnSpc>
                <a:spcPct val="150000"/>
              </a:lnSpc>
              <a:spcBef>
                <a:spcPct val="0"/>
              </a:spcBef>
              <a:spcAft>
                <a:spcPct val="0"/>
              </a:spcAft>
              <a:defRPr/>
            </a:pPr>
            <a:r>
              <a:rPr lang="en-ZA" sz="3200" b="1" dirty="0" smtClean="0">
                <a:solidFill>
                  <a:prstClr val="white"/>
                </a:solidFill>
                <a:cs typeface="Arial" panose="020B0604020202020204" pitchFamily="34" charset="0"/>
              </a:rPr>
              <a:t>HOD: Carol Coetzee</a:t>
            </a:r>
            <a:r>
              <a:rPr lang="en-ZA" sz="3200" b="1" dirty="0">
                <a:solidFill>
                  <a:prstClr val="white"/>
                </a:solidFill>
                <a:cs typeface="Arial" panose="020B0604020202020204" pitchFamily="34" charset="0"/>
              </a:rPr>
              <a:t> </a:t>
            </a:r>
          </a:p>
        </p:txBody>
      </p:sp>
      <p:pic>
        <p:nvPicPr>
          <p:cNvPr id="16" name="Picture 15" descr="Treasury 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191" y="0"/>
            <a:ext cx="2808312" cy="707334"/>
          </a:xfrm>
          <a:prstGeom prst="rect">
            <a:avLst/>
          </a:prstGeom>
        </p:spPr>
      </p:pic>
      <p:sp>
        <p:nvSpPr>
          <p:cNvPr id="17" name="Slide Number Placeholder 3"/>
          <p:cNvSpPr txBox="1">
            <a:spLocks/>
          </p:cNvSpPr>
          <p:nvPr/>
        </p:nvSpPr>
        <p:spPr>
          <a:xfrm>
            <a:off x="11796464" y="6492875"/>
            <a:ext cx="395536"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r>
              <a:rPr lang="en-US" altLang="en-US" dirty="0">
                <a:solidFill>
                  <a:prstClr val="black"/>
                </a:solidFill>
                <a:latin typeface="Arial"/>
                <a:cs typeface="Arial"/>
              </a:rPr>
              <a:t>1</a:t>
            </a:r>
          </a:p>
        </p:txBody>
      </p:sp>
    </p:spTree>
    <p:extLst>
      <p:ext uri="{BB962C8B-B14F-4D97-AF65-F5344CB8AC3E}">
        <p14:creationId xmlns:p14="http://schemas.microsoft.com/office/powerpoint/2010/main" val="2476664727"/>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r>
              <a:rPr lang="en-US" b="1" dirty="0">
                <a:latin typeface="Arial" panose="020B0604020202020204" pitchFamily="34" charset="0"/>
                <a:cs typeface="Arial" panose="020B0604020202020204" pitchFamily="34" charset="0"/>
              </a:rPr>
              <a:t>2022/23 Performance against the budget</a:t>
            </a:r>
            <a:endParaRPr lang="en-ZA" b="1" dirty="0"/>
          </a:p>
        </p:txBody>
      </p:sp>
      <p:sp>
        <p:nvSpPr>
          <p:cNvPr id="3" name="Content Placeholder 2"/>
          <p:cNvSpPr>
            <a:spLocks noGrp="1"/>
          </p:cNvSpPr>
          <p:nvPr>
            <p:ph idx="1"/>
          </p:nvPr>
        </p:nvSpPr>
        <p:spPr>
          <a:xfrm>
            <a:off x="933854" y="1352145"/>
            <a:ext cx="10648579" cy="4783663"/>
          </a:xfrm>
        </p:spPr>
        <p:txBody>
          <a:bodyPr>
            <a:normAutofit fontScale="92500" lnSpcReduction="20000"/>
          </a:bodyPr>
          <a:lstStyle/>
          <a:p>
            <a:pPr marL="285750" indent="-285750">
              <a:spcBef>
                <a:spcPts val="0"/>
              </a:spcBef>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The assessment is based on the MFMA Section 71 data strings that were uploaded by the municipality to the National Treasury Upload Portal as at </a:t>
            </a:r>
            <a:r>
              <a:rPr lang="en-US" sz="2200" dirty="0" smtClean="0">
                <a:latin typeface="Calibri" panose="020F0502020204030204" pitchFamily="34" charset="0"/>
                <a:cs typeface="Calibri" panose="020F0502020204030204" pitchFamily="34" charset="0"/>
              </a:rPr>
              <a:t>18 </a:t>
            </a:r>
            <a:r>
              <a:rPr lang="en-US" sz="2200" dirty="0">
                <a:latin typeface="Calibri" panose="020F0502020204030204" pitchFamily="34" charset="0"/>
                <a:cs typeface="Calibri" panose="020F0502020204030204" pitchFamily="34" charset="0"/>
              </a:rPr>
              <a:t>October 2022</a:t>
            </a:r>
            <a:r>
              <a:rPr lang="en-US" sz="2200" dirty="0" smtClean="0">
                <a:latin typeface="Calibri" panose="020F0502020204030204" pitchFamily="34" charset="0"/>
                <a:cs typeface="Calibri" panose="020F0502020204030204" pitchFamily="34" charset="0"/>
              </a:rPr>
              <a:t>.</a:t>
            </a:r>
          </a:p>
          <a:p>
            <a:pPr marL="285750" indent="-28575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The municipality has generated Operating revenue of 28.5 percent of the budget which is in line with the benchmark expected for the first quarter of 25 percent.</a:t>
            </a:r>
          </a:p>
          <a:p>
            <a:pPr marL="285750" indent="-28575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However, the municipality reported below the benchmark for Water and Sanitation services as well as Interest on Debtors of 19.7 percent, 12.8 percent and 3.6 percent respectively. </a:t>
            </a:r>
          </a:p>
          <a:p>
            <a:pPr marL="285750" indent="-28575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Interest on External investment and Transfers and subsidies were reported generating revenue at 76.5 percent  and 75.7 percent respectively.</a:t>
            </a:r>
            <a:endParaRPr lang="en-ZA" sz="2200" dirty="0">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The municipality has spent Operating expenditure of 15.6 percent of the budget which is below the benchmark expected for the first quarter of 25 percent. </a:t>
            </a:r>
          </a:p>
          <a:p>
            <a:pPr marL="285750" indent="-285750">
              <a:spcAft>
                <a:spcPts val="1200"/>
              </a:spcAft>
              <a:buFont typeface="Arial" panose="020B0604020202020204" pitchFamily="34" charset="0"/>
              <a:buChar char="•"/>
            </a:pPr>
            <a:r>
              <a:rPr lang="en-US" sz="2200" dirty="0">
                <a:latin typeface="Calibri" panose="020F0502020204030204" pitchFamily="34" charset="0"/>
                <a:cs typeface="Calibri" panose="020F0502020204030204" pitchFamily="34" charset="0"/>
              </a:rPr>
              <a:t>The two main contributors to the underperformance is the Other Expenditure and Other Materials line items that were reported spending 15.9 percent and 8.1 percent of the respective budgets.</a:t>
            </a:r>
          </a:p>
          <a:p>
            <a:pPr marL="285750" indent="-285750">
              <a:spcAft>
                <a:spcPts val="12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10</a:t>
            </a:fld>
            <a:endParaRPr lang="en-US" altLang="en-US" dirty="0"/>
          </a:p>
        </p:txBody>
      </p:sp>
    </p:spTree>
    <p:extLst>
      <p:ext uri="{BB962C8B-B14F-4D97-AF65-F5344CB8AC3E}">
        <p14:creationId xmlns:p14="http://schemas.microsoft.com/office/powerpoint/2010/main" val="3239061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r>
              <a:rPr lang="en-US" b="1" dirty="0">
                <a:latin typeface="Arial" panose="020B0604020202020204" pitchFamily="34" charset="0"/>
                <a:cs typeface="Arial" panose="020B0604020202020204" pitchFamily="34" charset="0"/>
              </a:rPr>
              <a:t>2022/23 Performance against the budget</a:t>
            </a:r>
            <a:endParaRPr lang="en-ZA" b="1" dirty="0"/>
          </a:p>
        </p:txBody>
      </p:sp>
      <p:sp>
        <p:nvSpPr>
          <p:cNvPr id="3" name="Content Placeholder 2"/>
          <p:cNvSpPr>
            <a:spLocks noGrp="1"/>
          </p:cNvSpPr>
          <p:nvPr>
            <p:ph idx="1"/>
          </p:nvPr>
        </p:nvSpPr>
        <p:spPr>
          <a:xfrm>
            <a:off x="933854" y="1206229"/>
            <a:ext cx="10648579" cy="4929579"/>
          </a:xfrm>
        </p:spPr>
        <p:txBody>
          <a:bodyPr>
            <a:normAutofit lnSpcReduction="10000"/>
          </a:bodyPr>
          <a:lstStyle/>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The municipality has reported negative R142.2 million for Capital Revenue and Expenditure.</a:t>
            </a:r>
          </a:p>
          <a:p>
            <a:pPr marL="285750" indent="-285750">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The municipality has indicated that the negative reporting is as a result of the re-allocation of completed projects for the 2021/22 financial year and the opening balance for the 2022/23 financial year.</a:t>
            </a:r>
          </a:p>
          <a:p>
            <a:pPr marL="285750" indent="-285750">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The municipality further indicated that the system does not currently automatically roll forward balances from one financial year to the next and that the service provider has been contacted to rectify this functionality going forward. </a:t>
            </a:r>
          </a:p>
          <a:p>
            <a:pPr marL="285750" indent="-285750">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The municipality </a:t>
            </a:r>
            <a:r>
              <a:rPr lang="en-US" sz="2400" dirty="0" smtClean="0">
                <a:latin typeface="Calibri" panose="020F0502020204030204" pitchFamily="34" charset="0"/>
                <a:cs typeface="Calibri" panose="020F0502020204030204" pitchFamily="34" charset="0"/>
              </a:rPr>
              <a:t>provided the </a:t>
            </a:r>
            <a:r>
              <a:rPr lang="en-US" sz="2400" dirty="0">
                <a:latin typeface="Calibri" panose="020F0502020204030204" pitchFamily="34" charset="0"/>
                <a:cs typeface="Calibri" panose="020F0502020204030204" pitchFamily="34" charset="0"/>
              </a:rPr>
              <a:t>correct Capital Revenue and Expenditure as at 30 September 2022 </a:t>
            </a:r>
            <a:r>
              <a:rPr lang="en-US" sz="2400" dirty="0" smtClean="0">
                <a:latin typeface="Calibri" panose="020F0502020204030204" pitchFamily="34" charset="0"/>
                <a:cs typeface="Calibri" panose="020F0502020204030204" pitchFamily="34" charset="0"/>
              </a:rPr>
              <a:t>to be </a:t>
            </a:r>
            <a:r>
              <a:rPr lang="en-US" sz="2400" dirty="0">
                <a:latin typeface="Calibri" panose="020F0502020204030204" pitchFamily="34" charset="0"/>
                <a:cs typeface="Calibri" panose="020F0502020204030204" pitchFamily="34" charset="0"/>
              </a:rPr>
              <a:t>R48.6 million (27 percent) of the Capital Expenditure budget.</a:t>
            </a:r>
          </a:p>
          <a:p>
            <a:pPr marL="285750" indent="-285750">
              <a:spcAft>
                <a:spcPts val="12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11</a:t>
            </a:fld>
            <a:endParaRPr lang="en-US" altLang="en-US" dirty="0"/>
          </a:p>
        </p:txBody>
      </p:sp>
    </p:spTree>
    <p:extLst>
      <p:ext uri="{BB962C8B-B14F-4D97-AF65-F5344CB8AC3E}">
        <p14:creationId xmlns:p14="http://schemas.microsoft.com/office/powerpoint/2010/main" val="366847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r>
              <a:rPr lang="en-US" b="1" dirty="0">
                <a:latin typeface="Arial" panose="020B0604020202020204" pitchFamily="34" charset="0"/>
                <a:cs typeface="Arial" panose="020B0604020202020204" pitchFamily="34" charset="0"/>
              </a:rPr>
              <a:t>2022/23 Performance against the budget</a:t>
            </a:r>
            <a:endParaRPr lang="en-ZA" b="1" dirty="0"/>
          </a:p>
        </p:txBody>
      </p:sp>
      <p:sp>
        <p:nvSpPr>
          <p:cNvPr id="3" name="Content Placeholder 2"/>
          <p:cNvSpPr>
            <a:spLocks noGrp="1"/>
          </p:cNvSpPr>
          <p:nvPr>
            <p:ph idx="1"/>
          </p:nvPr>
        </p:nvSpPr>
        <p:spPr>
          <a:xfrm>
            <a:off x="933854" y="1206229"/>
            <a:ext cx="10648579" cy="3751681"/>
          </a:xfrm>
        </p:spPr>
        <p:txBody>
          <a:bodyPr>
            <a:normAutofit/>
          </a:bodyPr>
          <a:lstStyle/>
          <a:p>
            <a:pPr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The </a:t>
            </a:r>
            <a:r>
              <a:rPr lang="en-US" sz="2400" dirty="0" smtClean="0">
                <a:latin typeface="Calibri" panose="020F0502020204030204" pitchFamily="34" charset="0"/>
                <a:cs typeface="Calibri" panose="020F0502020204030204" pitchFamily="34" charset="0"/>
              </a:rPr>
              <a:t>table </a:t>
            </a:r>
            <a:r>
              <a:rPr lang="en-US" sz="2400" dirty="0">
                <a:latin typeface="Calibri" panose="020F0502020204030204" pitchFamily="34" charset="0"/>
                <a:cs typeface="Calibri" panose="020F0502020204030204" pitchFamily="34" charset="0"/>
              </a:rPr>
              <a:t>below shows the </a:t>
            </a:r>
            <a:r>
              <a:rPr lang="en-US" sz="2400" dirty="0" smtClean="0">
                <a:latin typeface="Calibri" panose="020F0502020204030204" pitchFamily="34" charset="0"/>
                <a:cs typeface="Calibri" panose="020F0502020204030204" pitchFamily="34" charset="0"/>
              </a:rPr>
              <a:t>Debtors and Creditors as at 30 </a:t>
            </a:r>
            <a:r>
              <a:rPr lang="en-US" sz="2400" dirty="0">
                <a:latin typeface="Calibri" panose="020F0502020204030204" pitchFamily="34" charset="0"/>
                <a:cs typeface="Calibri" panose="020F0502020204030204" pitchFamily="34" charset="0"/>
              </a:rPr>
              <a:t>September </a:t>
            </a:r>
            <a:r>
              <a:rPr lang="en-US" sz="2400" dirty="0" smtClean="0">
                <a:latin typeface="Calibri" panose="020F0502020204030204" pitchFamily="34" charset="0"/>
                <a:cs typeface="Calibri" panose="020F0502020204030204" pitchFamily="34" charset="0"/>
              </a:rPr>
              <a:t>2022.</a:t>
            </a:r>
            <a:endParaRPr lang="en-US" sz="2400" dirty="0">
              <a:latin typeface="Calibri" panose="020F0502020204030204" pitchFamily="34" charset="0"/>
              <a:cs typeface="Calibri" panose="020F0502020204030204" pitchFamily="34" charset="0"/>
            </a:endParaRP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12</a:t>
            </a:fld>
            <a:endParaRPr lang="en-US" altLang="en-US" dirty="0"/>
          </a:p>
        </p:txBody>
      </p:sp>
      <p:pic>
        <p:nvPicPr>
          <p:cNvPr id="9" name="Picture 8"/>
          <p:cNvPicPr>
            <a:picLocks noChangeAspect="1"/>
          </p:cNvPicPr>
          <p:nvPr/>
        </p:nvPicPr>
        <p:blipFill>
          <a:blip r:embed="rId2"/>
          <a:stretch>
            <a:fillRect/>
          </a:stretch>
        </p:blipFill>
        <p:spPr>
          <a:xfrm>
            <a:off x="1330551" y="1724419"/>
            <a:ext cx="10137320" cy="4073266"/>
          </a:xfrm>
          <a:prstGeom prst="rect">
            <a:avLst/>
          </a:prstGeom>
        </p:spPr>
      </p:pic>
    </p:spTree>
    <p:extLst>
      <p:ext uri="{BB962C8B-B14F-4D97-AF65-F5344CB8AC3E}">
        <p14:creationId xmlns:p14="http://schemas.microsoft.com/office/powerpoint/2010/main" val="699550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r>
              <a:rPr lang="en-US" b="1" dirty="0">
                <a:latin typeface="Arial" panose="020B0604020202020204" pitchFamily="34" charset="0"/>
                <a:cs typeface="Arial" panose="020B0604020202020204" pitchFamily="34" charset="0"/>
              </a:rPr>
              <a:t>2022/23 Performance against the budget</a:t>
            </a:r>
            <a:endParaRPr lang="en-ZA" b="1" dirty="0"/>
          </a:p>
        </p:txBody>
      </p:sp>
      <p:sp>
        <p:nvSpPr>
          <p:cNvPr id="3" name="Content Placeholder 2"/>
          <p:cNvSpPr>
            <a:spLocks noGrp="1"/>
          </p:cNvSpPr>
          <p:nvPr>
            <p:ph idx="1"/>
          </p:nvPr>
        </p:nvSpPr>
        <p:spPr>
          <a:xfrm>
            <a:off x="933854" y="1322962"/>
            <a:ext cx="10648579" cy="4812846"/>
          </a:xfrm>
        </p:spPr>
        <p:txBody>
          <a:bodyPr>
            <a:normAutofit lnSpcReduction="10000"/>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has reported R887.2 million of Gross Debtors as at 30 September 2022.  This is an increase of R48.1 million (5.7percent) from the R839.1 million reported in the Section 71 report for 30 June 2022. This further differs from the Debtors of R767.8 million reported on the pre-audit AFS as at 30 June for the 2021/22 financial year.</a:t>
            </a:r>
          </a:p>
          <a:p>
            <a:pPr marL="285750" indent="-28575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Included in the Debtors balance of R887.2 million is an amount of negative R337 million in the 91 – 120 day category, impacting the Households and Other Income Sources.</a:t>
            </a:r>
          </a:p>
          <a:p>
            <a:pPr marL="285750" indent="-28575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has reported R66.1 million of Creditors as at 30 September 2022.</a:t>
            </a:r>
          </a:p>
          <a:p>
            <a:pPr marL="285750" indent="-28575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This amount does not seem reasonable when compared to the R124.5 million reported for Payables from exchange transactions in the pre-audit AFS as at 30 June for the 2021/22 financial year.</a:t>
            </a:r>
          </a:p>
          <a:p>
            <a:pPr marL="285750" indent="-285750">
              <a:spcAft>
                <a:spcPts val="1200"/>
              </a:spcAft>
              <a:buFont typeface="Arial" panose="020B0604020202020204" pitchFamily="34" charset="0"/>
              <a:buChar char="•"/>
            </a:pPr>
            <a:r>
              <a:rPr lang="en-US" dirty="0" smtClean="0">
                <a:latin typeface="Calibri" panose="020F0502020204030204" pitchFamily="34" charset="0"/>
                <a:cs typeface="Calibri" panose="020F0502020204030204" pitchFamily="34" charset="0"/>
              </a:rPr>
              <a:t>The municipality reported Creditors for Bulk water to be R24.9 million at the end of the first quarter, however Umgeni Water Board reported that the municipality owed a total of R161.4 million in the Section 41 report as at 30 September 2022. The total reported by the water board includes a negative amount of R32.7 million for the overpayment of CUC charges.  Also included is a significant amount of R120.9 million for Project Management fees which the municipality is currently disputing.</a:t>
            </a:r>
          </a:p>
          <a:p>
            <a:pPr marL="285750" indent="-285750">
              <a:spcAft>
                <a:spcPts val="1200"/>
              </a:spcAft>
              <a:buFont typeface="Arial" panose="020B0604020202020204" pitchFamily="34" charset="0"/>
              <a:buChar char="•"/>
            </a:pPr>
            <a:endParaRPr lang="en-US" dirty="0" smtClean="0">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13</a:t>
            </a:fld>
            <a:endParaRPr lang="en-US" altLang="en-US" dirty="0"/>
          </a:p>
        </p:txBody>
      </p:sp>
    </p:spTree>
    <p:extLst>
      <p:ext uri="{BB962C8B-B14F-4D97-AF65-F5344CB8AC3E}">
        <p14:creationId xmlns:p14="http://schemas.microsoft.com/office/powerpoint/2010/main" val="3947203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r>
              <a:rPr lang="en-US" b="1" dirty="0">
                <a:latin typeface="Arial" panose="020B0604020202020204" pitchFamily="34" charset="0"/>
                <a:cs typeface="Arial" panose="020B0604020202020204" pitchFamily="34" charset="0"/>
              </a:rPr>
              <a:t>2022/23 Performance against the budget</a:t>
            </a:r>
            <a:endParaRPr lang="en-ZA" b="1" dirty="0"/>
          </a:p>
        </p:txBody>
      </p:sp>
      <p:sp>
        <p:nvSpPr>
          <p:cNvPr id="3" name="Content Placeholder 2"/>
          <p:cNvSpPr>
            <a:spLocks noGrp="1"/>
          </p:cNvSpPr>
          <p:nvPr>
            <p:ph idx="1"/>
          </p:nvPr>
        </p:nvSpPr>
        <p:spPr>
          <a:xfrm>
            <a:off x="933854" y="1206229"/>
            <a:ext cx="10648579" cy="3751681"/>
          </a:xfrm>
        </p:spPr>
        <p:txBody>
          <a:bodyPr>
            <a:normAutofit/>
          </a:bodyPr>
          <a:lstStyle/>
          <a:p>
            <a:pPr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The table below shows the performance </a:t>
            </a:r>
            <a:r>
              <a:rPr lang="en-US" sz="2400" dirty="0" smtClean="0">
                <a:latin typeface="Calibri" panose="020F0502020204030204" pitchFamily="34" charset="0"/>
                <a:cs typeface="Calibri" panose="020F0502020204030204" pitchFamily="34" charset="0"/>
              </a:rPr>
              <a:t>of Conditional grants against </a:t>
            </a:r>
            <a:r>
              <a:rPr lang="en-US" sz="2400" dirty="0">
                <a:latin typeface="Calibri" panose="020F0502020204030204" pitchFamily="34" charset="0"/>
                <a:cs typeface="Calibri" panose="020F0502020204030204" pitchFamily="34" charset="0"/>
              </a:rPr>
              <a:t>the </a:t>
            </a:r>
            <a:r>
              <a:rPr lang="en-US" sz="2400" dirty="0" smtClean="0">
                <a:latin typeface="Calibri" panose="020F0502020204030204" pitchFamily="34" charset="0"/>
                <a:cs typeface="Calibri" panose="020F0502020204030204" pitchFamily="34" charset="0"/>
              </a:rPr>
              <a:t>allocation </a:t>
            </a:r>
            <a:r>
              <a:rPr lang="en-US" sz="2400" dirty="0">
                <a:latin typeface="Calibri" panose="020F0502020204030204" pitchFamily="34" charset="0"/>
                <a:cs typeface="Calibri" panose="020F0502020204030204" pitchFamily="34" charset="0"/>
              </a:rPr>
              <a:t>for the 2022/23 financial year as at the end of Quarter 1 (30 September 2022).</a:t>
            </a: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14</a:t>
            </a:fld>
            <a:endParaRPr lang="en-US" altLang="en-US" dirty="0"/>
          </a:p>
        </p:txBody>
      </p:sp>
      <p:pic>
        <p:nvPicPr>
          <p:cNvPr id="7" name="Picture 6"/>
          <p:cNvPicPr>
            <a:picLocks noChangeAspect="1"/>
          </p:cNvPicPr>
          <p:nvPr/>
        </p:nvPicPr>
        <p:blipFill>
          <a:blip r:embed="rId2"/>
          <a:stretch>
            <a:fillRect/>
          </a:stretch>
        </p:blipFill>
        <p:spPr>
          <a:xfrm>
            <a:off x="1355419" y="2408306"/>
            <a:ext cx="10087583" cy="3593659"/>
          </a:xfrm>
          <a:prstGeom prst="rect">
            <a:avLst/>
          </a:prstGeom>
        </p:spPr>
      </p:pic>
    </p:spTree>
    <p:extLst>
      <p:ext uri="{BB962C8B-B14F-4D97-AF65-F5344CB8AC3E}">
        <p14:creationId xmlns:p14="http://schemas.microsoft.com/office/powerpoint/2010/main" val="4202424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r>
              <a:rPr lang="en-US" b="1" dirty="0">
                <a:latin typeface="Arial" panose="020B0604020202020204" pitchFamily="34" charset="0"/>
                <a:cs typeface="Arial" panose="020B0604020202020204" pitchFamily="34" charset="0"/>
              </a:rPr>
              <a:t>2022/23 Performance against the budget</a:t>
            </a:r>
            <a:endParaRPr lang="en-ZA" b="1" dirty="0"/>
          </a:p>
        </p:txBody>
      </p:sp>
      <p:sp>
        <p:nvSpPr>
          <p:cNvPr id="3" name="Content Placeholder 2"/>
          <p:cNvSpPr>
            <a:spLocks noGrp="1"/>
          </p:cNvSpPr>
          <p:nvPr>
            <p:ph idx="1"/>
          </p:nvPr>
        </p:nvSpPr>
        <p:spPr>
          <a:xfrm>
            <a:off x="933854" y="1459149"/>
            <a:ext cx="10648579" cy="4676659"/>
          </a:xfrm>
        </p:spPr>
        <p:txBody>
          <a:bodyPr>
            <a:normAutofit/>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has indicated that the negative reporting is as a result of transactions processed to correct the opening balance for the 2022/23 financial year.</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further indicated that the system does not currently automatically roll forward balances from one financial year to the next and that the service provider has been contacted to rectify this functionality going forward. </a:t>
            </a: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municipality has reported spending negative R97.3 million of the MIG as at 30 September 2022</a:t>
            </a:r>
            <a:r>
              <a:rPr lang="en-US" dirty="0" smtClean="0">
                <a:latin typeface="Calibri" panose="020F0502020204030204" pitchFamily="34" charset="0"/>
                <a:cs typeface="Calibri" panose="020F0502020204030204" pitchFamily="34" charset="0"/>
              </a:rPr>
              <a:t>.</a:t>
            </a:r>
          </a:p>
          <a:p>
            <a:pPr marL="285750" indent="-28575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indicated that the correct amount spent for MIG as at 30 September 2022 is R35.8 million (30.6 percent) of the budget.</a:t>
            </a:r>
          </a:p>
          <a:p>
            <a:pPr marL="285750" indent="-28575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has reported spending negative R107.9 million of the WSIG as at 30 September 2022.</a:t>
            </a:r>
          </a:p>
          <a:p>
            <a:pPr marL="285750" indent="-28575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indicated that the correct amount spent for WSIG as at 30 September 2022 is R17.1 million (20 percent) of the budget.</a:t>
            </a:r>
          </a:p>
          <a:p>
            <a:pPr marL="0" indent="0">
              <a:spcAft>
                <a:spcPts val="1200"/>
              </a:spcAft>
              <a:buNone/>
            </a:pPr>
            <a:endParaRPr lang="en-US" dirty="0" smtClean="0">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15</a:t>
            </a:fld>
            <a:endParaRPr lang="en-US" altLang="en-US" dirty="0"/>
          </a:p>
        </p:txBody>
      </p:sp>
    </p:spTree>
    <p:extLst>
      <p:ext uri="{BB962C8B-B14F-4D97-AF65-F5344CB8AC3E}">
        <p14:creationId xmlns:p14="http://schemas.microsoft.com/office/powerpoint/2010/main" val="1874769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pPr algn="ctr"/>
            <a:r>
              <a:rPr lang="en-US" b="1" dirty="0">
                <a:solidFill>
                  <a:prstClr val="black"/>
                </a:solidFill>
                <a:latin typeface="Arial"/>
                <a:cs typeface="Arial"/>
              </a:rPr>
              <a:t>Support provided by Provincial Treasury</a:t>
            </a:r>
          </a:p>
        </p:txBody>
      </p:sp>
      <p:sp>
        <p:nvSpPr>
          <p:cNvPr id="3" name="Content Placeholder 2"/>
          <p:cNvSpPr>
            <a:spLocks noGrp="1"/>
          </p:cNvSpPr>
          <p:nvPr>
            <p:ph idx="1"/>
          </p:nvPr>
        </p:nvSpPr>
        <p:spPr>
          <a:xfrm>
            <a:off x="933854" y="1206229"/>
            <a:ext cx="10648579" cy="4929579"/>
          </a:xfrm>
        </p:spPr>
        <p:txBody>
          <a:bodyPr>
            <a:normAutofit/>
          </a:bodyPr>
          <a:lstStyle/>
          <a:p>
            <a:pPr marL="0" indent="0">
              <a:spcAft>
                <a:spcPts val="1200"/>
              </a:spcAft>
              <a:buNone/>
            </a:pPr>
            <a:endParaRPr lang="en-US" dirty="0" smtClean="0">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16</a:t>
            </a:fld>
            <a:endParaRPr lang="en-US" altLang="en-US" dirty="0"/>
          </a:p>
        </p:txBody>
      </p:sp>
      <p:graphicFrame>
        <p:nvGraphicFramePr>
          <p:cNvPr id="7" name="Table 6"/>
          <p:cNvGraphicFramePr>
            <a:graphicFrameLocks noGrp="1"/>
          </p:cNvGraphicFramePr>
          <p:nvPr>
            <p:extLst>
              <p:ext uri="{D42A27DB-BD31-4B8C-83A1-F6EECF244321}">
                <p14:modId xmlns:p14="http://schemas.microsoft.com/office/powerpoint/2010/main" val="684143486"/>
              </p:ext>
            </p:extLst>
          </p:nvPr>
        </p:nvGraphicFramePr>
        <p:xfrm>
          <a:off x="1114486" y="1436818"/>
          <a:ext cx="9953468" cy="3851548"/>
        </p:xfrm>
        <a:graphic>
          <a:graphicData uri="http://schemas.openxmlformats.org/drawingml/2006/table">
            <a:tbl>
              <a:tblPr firstRow="1" firstCol="1" bandRow="1">
                <a:tableStyleId>{5C22544A-7EE6-4342-B048-85BDC9FD1C3A}</a:tableStyleId>
              </a:tblPr>
              <a:tblGrid>
                <a:gridCol w="3127272">
                  <a:extLst>
                    <a:ext uri="{9D8B030D-6E8A-4147-A177-3AD203B41FA5}">
                      <a16:colId xmlns:a16="http://schemas.microsoft.com/office/drawing/2014/main" val="2593555692"/>
                    </a:ext>
                  </a:extLst>
                </a:gridCol>
                <a:gridCol w="3698924">
                  <a:extLst>
                    <a:ext uri="{9D8B030D-6E8A-4147-A177-3AD203B41FA5}">
                      <a16:colId xmlns:a16="http://schemas.microsoft.com/office/drawing/2014/main" val="2485903708"/>
                    </a:ext>
                  </a:extLst>
                </a:gridCol>
                <a:gridCol w="3127272">
                  <a:extLst>
                    <a:ext uri="{9D8B030D-6E8A-4147-A177-3AD203B41FA5}">
                      <a16:colId xmlns:a16="http://schemas.microsoft.com/office/drawing/2014/main" val="194204563"/>
                    </a:ext>
                  </a:extLst>
                </a:gridCol>
              </a:tblGrid>
              <a:tr h="165207">
                <a:tc>
                  <a:txBody>
                    <a:bodyPr/>
                    <a:lstStyle/>
                    <a:p>
                      <a:pPr>
                        <a:lnSpc>
                          <a:spcPct val="107000"/>
                        </a:lnSpc>
                        <a:spcAft>
                          <a:spcPts val="0"/>
                        </a:spcAft>
                      </a:pPr>
                      <a:r>
                        <a:rPr lang="en-ZA" sz="900">
                          <a:effectLst/>
                        </a:rPr>
                        <a:t>Provincial Treasury Sub-programme</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tc>
                  <a:txBody>
                    <a:bodyPr/>
                    <a:lstStyle/>
                    <a:p>
                      <a:pPr>
                        <a:lnSpc>
                          <a:spcPct val="107000"/>
                        </a:lnSpc>
                        <a:spcAft>
                          <a:spcPts val="0"/>
                        </a:spcAft>
                      </a:pPr>
                      <a:r>
                        <a:rPr lang="en-ZA" sz="900">
                          <a:effectLst/>
                        </a:rPr>
                        <a:t>Type of Support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tc>
                  <a:txBody>
                    <a:bodyPr/>
                    <a:lstStyle/>
                    <a:p>
                      <a:pPr>
                        <a:lnSpc>
                          <a:spcPct val="107000"/>
                        </a:lnSpc>
                        <a:spcAft>
                          <a:spcPts val="0"/>
                        </a:spcAft>
                      </a:pPr>
                      <a:r>
                        <a:rPr lang="en-ZA" sz="900">
                          <a:effectLst/>
                        </a:rPr>
                        <a:t>Duration / Status</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extLst>
                  <a:ext uri="{0D108BD9-81ED-4DB2-BD59-A6C34878D82A}">
                    <a16:rowId xmlns:a16="http://schemas.microsoft.com/office/drawing/2014/main" val="3284257955"/>
                  </a:ext>
                </a:extLst>
              </a:tr>
              <a:tr h="998052">
                <a:tc>
                  <a:txBody>
                    <a:bodyPr/>
                    <a:lstStyle/>
                    <a:p>
                      <a:pPr>
                        <a:lnSpc>
                          <a:spcPct val="107000"/>
                        </a:lnSpc>
                        <a:spcAft>
                          <a:spcPts val="0"/>
                        </a:spcAft>
                      </a:pPr>
                      <a:r>
                        <a:rPr lang="en-ZA" sz="900" dirty="0">
                          <a:effectLst/>
                        </a:rPr>
                        <a:t>Municipal Budget Support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tc>
                  <a:txBody>
                    <a:bodyPr/>
                    <a:lstStyle/>
                    <a:p>
                      <a:pPr marL="342900" lvl="0" indent="-342900">
                        <a:lnSpc>
                          <a:spcPct val="107000"/>
                        </a:lnSpc>
                        <a:spcAft>
                          <a:spcPts val="0"/>
                        </a:spcAft>
                        <a:buFont typeface="Symbol" panose="05050102010706020507" pitchFamily="18" charset="2"/>
                        <a:buChar char=""/>
                      </a:pPr>
                      <a:r>
                        <a:rPr lang="en-ZA" sz="900" dirty="0">
                          <a:effectLst/>
                        </a:rPr>
                        <a:t>Monitoring and guidance on the preparation of an optimal and sustainable municipal budget.   </a:t>
                      </a:r>
                    </a:p>
                    <a:p>
                      <a:pPr marL="342900" lvl="0" indent="-342900">
                        <a:lnSpc>
                          <a:spcPct val="107000"/>
                        </a:lnSpc>
                        <a:spcAft>
                          <a:spcPts val="0"/>
                        </a:spcAft>
                        <a:buFont typeface="Symbol" panose="05050102010706020507" pitchFamily="18" charset="2"/>
                        <a:buChar char=""/>
                      </a:pPr>
                      <a:r>
                        <a:rPr lang="en-ZA" sz="900" dirty="0">
                          <a:effectLst/>
                        </a:rPr>
                        <a:t>Guidance on budget planning and implementation.</a:t>
                      </a:r>
                    </a:p>
                    <a:p>
                      <a:pPr marL="342900" lvl="0" indent="-342900">
                        <a:lnSpc>
                          <a:spcPct val="107000"/>
                        </a:lnSpc>
                        <a:spcAft>
                          <a:spcPts val="0"/>
                        </a:spcAft>
                        <a:buFont typeface="Symbol" panose="05050102010706020507" pitchFamily="18" charset="2"/>
                        <a:buChar char=""/>
                      </a:pPr>
                      <a:r>
                        <a:rPr lang="en-ZA" sz="900" dirty="0">
                          <a:effectLst/>
                        </a:rPr>
                        <a:t>Monitoring, evaluation and reporting on budget implementation (e.g. In Year Monitoring).</a:t>
                      </a:r>
                    </a:p>
                    <a:p>
                      <a:pPr marL="342900" lvl="0" indent="-342900">
                        <a:lnSpc>
                          <a:spcPct val="107000"/>
                        </a:lnSpc>
                        <a:spcAft>
                          <a:spcPts val="0"/>
                        </a:spcAft>
                        <a:buFont typeface="Symbol" panose="05050102010706020507" pitchFamily="18" charset="2"/>
                        <a:buChar char=""/>
                      </a:pPr>
                      <a:r>
                        <a:rPr lang="en-ZA" sz="900" dirty="0">
                          <a:effectLst/>
                        </a:rPr>
                        <a:t>Monitoring and reporting on complian</a:t>
                      </a:r>
                      <a:r>
                        <a:rPr lang="en-ZA" sz="900" i="1" dirty="0">
                          <a:effectLst/>
                        </a:rPr>
                        <a:t>c</a:t>
                      </a:r>
                      <a:r>
                        <a:rPr lang="en-ZA" sz="900" dirty="0">
                          <a:effectLst/>
                        </a:rPr>
                        <a:t>e.</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tc>
                  <a:txBody>
                    <a:bodyPr/>
                    <a:lstStyle/>
                    <a:p>
                      <a:pPr marL="342900" lvl="0" indent="-342900">
                        <a:lnSpc>
                          <a:spcPct val="107000"/>
                        </a:lnSpc>
                        <a:spcAft>
                          <a:spcPts val="0"/>
                        </a:spcAft>
                        <a:buFont typeface="Symbol" panose="05050102010706020507" pitchFamily="18" charset="2"/>
                        <a:buChar char=""/>
                      </a:pPr>
                      <a:r>
                        <a:rPr lang="en-ZA" sz="900" dirty="0">
                          <a:effectLst/>
                        </a:rPr>
                        <a:t>Ongoing Support.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extLst>
                  <a:ext uri="{0D108BD9-81ED-4DB2-BD59-A6C34878D82A}">
                    <a16:rowId xmlns:a16="http://schemas.microsoft.com/office/drawing/2014/main" val="1023133928"/>
                  </a:ext>
                </a:extLst>
              </a:tr>
              <a:tr h="1558455">
                <a:tc>
                  <a:txBody>
                    <a:bodyPr/>
                    <a:lstStyle/>
                    <a:p>
                      <a:pPr>
                        <a:lnSpc>
                          <a:spcPct val="107000"/>
                        </a:lnSpc>
                        <a:spcAft>
                          <a:spcPts val="0"/>
                        </a:spcAft>
                      </a:pPr>
                      <a:r>
                        <a:rPr lang="en-ZA" sz="900" dirty="0">
                          <a:effectLst/>
                        </a:rPr>
                        <a:t>Municipal Support Program</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tc>
                  <a:txBody>
                    <a:bodyPr/>
                    <a:lstStyle/>
                    <a:p>
                      <a:pPr marL="342900" lvl="0" indent="-342900">
                        <a:lnSpc>
                          <a:spcPct val="107000"/>
                        </a:lnSpc>
                        <a:spcAft>
                          <a:spcPts val="0"/>
                        </a:spcAft>
                        <a:buFont typeface="Symbol" panose="05050102010706020507" pitchFamily="18" charset="2"/>
                        <a:buChar char=""/>
                      </a:pPr>
                      <a:r>
                        <a:rPr lang="en-ZA" sz="900" dirty="0">
                          <a:effectLst/>
                        </a:rPr>
                        <a:t>Financial Management Support (FMS) to assist with complex, comprehensive and technical financial accounting matters. </a:t>
                      </a:r>
                    </a:p>
                    <a:p>
                      <a:pPr marL="342900" lvl="0" indent="-342900">
                        <a:lnSpc>
                          <a:spcPct val="107000"/>
                        </a:lnSpc>
                        <a:spcAft>
                          <a:spcPts val="0"/>
                        </a:spcAft>
                        <a:buFont typeface="Symbol" panose="05050102010706020507" pitchFamily="18" charset="2"/>
                        <a:buChar char=""/>
                      </a:pPr>
                      <a:r>
                        <a:rPr lang="en-ZA" sz="900" dirty="0">
                          <a:effectLst/>
                        </a:rPr>
                        <a:t>Implementing the key fundamental principles of financial management that assists the municipality with the preparation of GRAP compliant Annual Financial Statements together with the supporting reconciliations and documentation. </a:t>
                      </a:r>
                    </a:p>
                    <a:p>
                      <a:pPr marL="342900" lvl="0" indent="-342900">
                        <a:lnSpc>
                          <a:spcPct val="107000"/>
                        </a:lnSpc>
                        <a:spcAft>
                          <a:spcPts val="0"/>
                        </a:spcAft>
                        <a:buFont typeface="Symbol" panose="05050102010706020507" pitchFamily="18" charset="2"/>
                        <a:buChar char=""/>
                      </a:pPr>
                      <a:r>
                        <a:rPr lang="en-ZA" sz="900" dirty="0">
                          <a:effectLst/>
                        </a:rPr>
                        <a:t>Transferring skills to the relevant finance officials. </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tc>
                  <a:txBody>
                    <a:bodyPr/>
                    <a:lstStyle/>
                    <a:p>
                      <a:pPr marL="342900" lvl="0" indent="-342900">
                        <a:lnSpc>
                          <a:spcPct val="107000"/>
                        </a:lnSpc>
                        <a:spcAft>
                          <a:spcPts val="0"/>
                        </a:spcAft>
                        <a:buFont typeface="Symbol" panose="05050102010706020507" pitchFamily="18" charset="2"/>
                        <a:buChar char=""/>
                      </a:pPr>
                      <a:r>
                        <a:rPr lang="en-ZA" sz="900" dirty="0">
                          <a:effectLst/>
                        </a:rPr>
                        <a:t>Close out for 2021/22 support conducted on 26 July 2022.   </a:t>
                      </a:r>
                    </a:p>
                    <a:p>
                      <a:pPr marL="342900" lvl="0" indent="-342900">
                        <a:lnSpc>
                          <a:spcPct val="107000"/>
                        </a:lnSpc>
                        <a:spcAft>
                          <a:spcPts val="0"/>
                        </a:spcAft>
                        <a:buFont typeface="Symbol" panose="05050102010706020507" pitchFamily="18" charset="2"/>
                        <a:buChar char=""/>
                      </a:pPr>
                      <a:r>
                        <a:rPr lang="en-ZA" sz="900" dirty="0">
                          <a:effectLst/>
                        </a:rPr>
                        <a:t>Close out report signed on 14 September 2022.</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extLst>
                  <a:ext uri="{0D108BD9-81ED-4DB2-BD59-A6C34878D82A}">
                    <a16:rowId xmlns:a16="http://schemas.microsoft.com/office/drawing/2014/main" val="2196264413"/>
                  </a:ext>
                </a:extLst>
              </a:tr>
              <a:tr h="1129834">
                <a:tc>
                  <a:txBody>
                    <a:bodyPr/>
                    <a:lstStyle/>
                    <a:p>
                      <a:pPr>
                        <a:lnSpc>
                          <a:spcPct val="107000"/>
                        </a:lnSpc>
                        <a:spcAft>
                          <a:spcPts val="0"/>
                        </a:spcAft>
                      </a:pPr>
                      <a:r>
                        <a:rPr lang="en-ZA" sz="900" dirty="0">
                          <a:effectLst/>
                        </a:rPr>
                        <a:t>Provincial Internal Audit Services</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tc>
                  <a:txBody>
                    <a:bodyPr/>
                    <a:lstStyle/>
                    <a:p>
                      <a:pPr marL="342900" lvl="0" indent="-342900">
                        <a:lnSpc>
                          <a:spcPct val="107000"/>
                        </a:lnSpc>
                        <a:spcAft>
                          <a:spcPts val="0"/>
                        </a:spcAft>
                        <a:buFont typeface="Symbol" panose="05050102010706020507" pitchFamily="18" charset="2"/>
                        <a:buChar char=""/>
                      </a:pPr>
                      <a:r>
                        <a:rPr lang="en-ZA" sz="900" dirty="0">
                          <a:effectLst/>
                        </a:rPr>
                        <a:t>Assistance with the establishment of Disciplinary Boards and induction.</a:t>
                      </a:r>
                    </a:p>
                    <a:p>
                      <a:pPr marL="342900" lvl="0" indent="-342900">
                        <a:lnSpc>
                          <a:spcPct val="107000"/>
                        </a:lnSpc>
                        <a:spcAft>
                          <a:spcPts val="0"/>
                        </a:spcAft>
                        <a:buFont typeface="Symbol" panose="05050102010706020507" pitchFamily="18" charset="2"/>
                        <a:buChar char=""/>
                      </a:pPr>
                      <a:r>
                        <a:rPr lang="en-ZA" sz="900" dirty="0">
                          <a:effectLst/>
                        </a:rPr>
                        <a:t>Risk management</a:t>
                      </a:r>
                    </a:p>
                    <a:p>
                      <a:pPr marL="342900" lvl="0" indent="-342900">
                        <a:lnSpc>
                          <a:spcPct val="107000"/>
                        </a:lnSpc>
                        <a:spcAft>
                          <a:spcPts val="0"/>
                        </a:spcAft>
                        <a:buFont typeface="Symbol" panose="05050102010706020507" pitchFamily="18" charset="2"/>
                        <a:buChar char=""/>
                      </a:pPr>
                      <a:r>
                        <a:rPr lang="en-ZA" sz="900" dirty="0">
                          <a:effectLst/>
                        </a:rPr>
                        <a:t>Internal Audit and Audit Committee review</a:t>
                      </a:r>
                    </a:p>
                    <a:p>
                      <a:pPr marL="342900" lvl="0" indent="-342900">
                        <a:lnSpc>
                          <a:spcPct val="107000"/>
                        </a:lnSpc>
                        <a:spcAft>
                          <a:spcPts val="0"/>
                        </a:spcAft>
                        <a:buFont typeface="Symbol" panose="05050102010706020507" pitchFamily="18" charset="2"/>
                        <a:buChar char=""/>
                      </a:pPr>
                      <a:r>
                        <a:rPr lang="en-ZA" sz="900" dirty="0">
                          <a:effectLst/>
                        </a:rPr>
                        <a:t>Internal Audit support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tc>
                  <a:txBody>
                    <a:bodyPr/>
                    <a:lstStyle/>
                    <a:p>
                      <a:pPr marL="342900" lvl="0" indent="-342900">
                        <a:lnSpc>
                          <a:spcPct val="107000"/>
                        </a:lnSpc>
                        <a:spcAft>
                          <a:spcPts val="0"/>
                        </a:spcAft>
                        <a:buFont typeface="Symbol" panose="05050102010706020507" pitchFamily="18" charset="2"/>
                        <a:buChar char=""/>
                      </a:pPr>
                      <a:r>
                        <a:rPr lang="en-ZA" sz="900" dirty="0">
                          <a:effectLst/>
                        </a:rPr>
                        <a:t>Completed the risk management support in April 2022.  </a:t>
                      </a:r>
                    </a:p>
                    <a:p>
                      <a:pPr marL="342900" lvl="0" indent="-342900">
                        <a:lnSpc>
                          <a:spcPct val="107000"/>
                        </a:lnSpc>
                        <a:spcAft>
                          <a:spcPts val="0"/>
                        </a:spcAft>
                        <a:buFont typeface="Symbol" panose="05050102010706020507" pitchFamily="18" charset="2"/>
                        <a:buChar char=""/>
                      </a:pPr>
                      <a:r>
                        <a:rPr lang="en-ZA" sz="900" dirty="0">
                          <a:effectLst/>
                        </a:rPr>
                        <a:t>Conducted the Audit Committee induction in February 2022.                                     </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987" marR="57987" marT="0" marB="0"/>
                </a:tc>
                <a:extLst>
                  <a:ext uri="{0D108BD9-81ED-4DB2-BD59-A6C34878D82A}">
                    <a16:rowId xmlns:a16="http://schemas.microsoft.com/office/drawing/2014/main" val="2876635512"/>
                  </a:ext>
                </a:extLst>
              </a:tr>
            </a:tbl>
          </a:graphicData>
        </a:graphic>
      </p:graphicFrame>
    </p:spTree>
    <p:extLst>
      <p:ext uri="{BB962C8B-B14F-4D97-AF65-F5344CB8AC3E}">
        <p14:creationId xmlns:p14="http://schemas.microsoft.com/office/powerpoint/2010/main" val="797349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1164770"/>
            <a:ext cx="9144000" cy="5693229"/>
          </a:xfrm>
          <a:prstGeom prst="rect">
            <a:avLst/>
          </a:prstGeom>
        </p:spPr>
      </p:pic>
      <p:sp>
        <p:nvSpPr>
          <p:cNvPr id="2" name="Rectangle 1"/>
          <p:cNvSpPr/>
          <p:nvPr/>
        </p:nvSpPr>
        <p:spPr>
          <a:xfrm>
            <a:off x="2135560" y="2132857"/>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7848" y="3284985"/>
            <a:ext cx="2736304" cy="1737923"/>
          </a:xfrm>
          <a:prstGeom prst="rect">
            <a:avLst/>
          </a:prstGeom>
        </p:spPr>
      </p:pic>
      <p:sp>
        <p:nvSpPr>
          <p:cNvPr id="5" name="Slide Number Placeholder 3"/>
          <p:cNvSpPr txBox="1">
            <a:spLocks/>
          </p:cNvSpPr>
          <p:nvPr/>
        </p:nvSpPr>
        <p:spPr>
          <a:xfrm>
            <a:off x="11796464" y="6492875"/>
            <a:ext cx="395536"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r>
              <a:rPr lang="en-US" altLang="en-US" dirty="0" smtClean="0">
                <a:solidFill>
                  <a:prstClr val="black"/>
                </a:solidFill>
                <a:latin typeface="Arial"/>
                <a:cs typeface="Arial"/>
              </a:rPr>
              <a:t>34</a:t>
            </a:r>
            <a:endParaRPr lang="en-US" altLang="en-US" dirty="0">
              <a:solidFill>
                <a:prstClr val="black"/>
              </a:solidFill>
              <a:latin typeface="Arial"/>
              <a:cs typeface="Arial"/>
            </a:endParaRPr>
          </a:p>
        </p:txBody>
      </p:sp>
    </p:spTree>
    <p:extLst>
      <p:ext uri="{BB962C8B-B14F-4D97-AF65-F5344CB8AC3E}">
        <p14:creationId xmlns:p14="http://schemas.microsoft.com/office/powerpoint/2010/main" val="198146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0743" y="1782108"/>
            <a:ext cx="8229600" cy="4023156"/>
          </a:xfrm>
        </p:spPr>
        <p:txBody>
          <a:bodyPr/>
          <a:lstStyle/>
          <a:p>
            <a:pPr algn="just">
              <a:buFont typeface="Arial" panose="020B0604020202020204" pitchFamily="34" charset="0"/>
              <a:buChar char="•"/>
            </a:pPr>
            <a:r>
              <a:rPr lang="en-US" sz="2800" dirty="0">
                <a:solidFill>
                  <a:prstClr val="black"/>
                </a:solidFill>
                <a:latin typeface="Arial"/>
                <a:cs typeface="Arial"/>
              </a:rPr>
              <a:t>Financial Viability</a:t>
            </a:r>
          </a:p>
          <a:p>
            <a:pPr algn="just">
              <a:buFont typeface="Arial" panose="020B0604020202020204" pitchFamily="34" charset="0"/>
              <a:buChar char="•"/>
            </a:pPr>
            <a:r>
              <a:rPr lang="en-US" sz="2800" dirty="0" smtClean="0">
                <a:solidFill>
                  <a:prstClr val="black"/>
                </a:solidFill>
                <a:latin typeface="Arial"/>
                <a:cs typeface="Arial"/>
              </a:rPr>
              <a:t>Audit </a:t>
            </a:r>
            <a:r>
              <a:rPr lang="en-US" sz="2800" dirty="0">
                <a:solidFill>
                  <a:prstClr val="black"/>
                </a:solidFill>
                <a:latin typeface="Arial"/>
                <a:cs typeface="Arial"/>
              </a:rPr>
              <a:t>Outcomes</a:t>
            </a:r>
          </a:p>
          <a:p>
            <a:pPr algn="just">
              <a:buFont typeface="Arial" panose="020B0604020202020204" pitchFamily="34" charset="0"/>
              <a:buChar char="•"/>
            </a:pPr>
            <a:r>
              <a:rPr lang="en-US" sz="2800" dirty="0">
                <a:solidFill>
                  <a:prstClr val="black"/>
                </a:solidFill>
                <a:latin typeface="Arial"/>
                <a:cs typeface="Arial"/>
              </a:rPr>
              <a:t>Budget </a:t>
            </a:r>
            <a:r>
              <a:rPr lang="en-US" sz="2800" dirty="0" smtClean="0">
                <a:solidFill>
                  <a:prstClr val="black"/>
                </a:solidFill>
                <a:latin typeface="Arial"/>
                <a:cs typeface="Arial"/>
              </a:rPr>
              <a:t>Review</a:t>
            </a:r>
          </a:p>
          <a:p>
            <a:pPr algn="just">
              <a:buFont typeface="Arial" panose="020B0604020202020204" pitchFamily="34" charset="0"/>
              <a:buChar char="•"/>
            </a:pPr>
            <a:r>
              <a:rPr lang="en-US" sz="2800" dirty="0">
                <a:solidFill>
                  <a:prstClr val="black"/>
                </a:solidFill>
                <a:latin typeface="Arial"/>
                <a:cs typeface="Arial"/>
              </a:rPr>
              <a:t>Overview of the 2022/23 Infrastructure Budget</a:t>
            </a:r>
          </a:p>
          <a:p>
            <a:pPr algn="just">
              <a:buFont typeface="Arial" panose="020B0604020202020204" pitchFamily="34" charset="0"/>
              <a:buChar char="•"/>
            </a:pPr>
            <a:r>
              <a:rPr lang="en-US" sz="2800" dirty="0">
                <a:solidFill>
                  <a:prstClr val="black"/>
                </a:solidFill>
                <a:latin typeface="Arial"/>
                <a:cs typeface="Arial"/>
              </a:rPr>
              <a:t>Financial </a:t>
            </a:r>
            <a:r>
              <a:rPr lang="en-US" sz="2800" dirty="0" smtClean="0">
                <a:solidFill>
                  <a:prstClr val="black"/>
                </a:solidFill>
                <a:latin typeface="Arial"/>
                <a:cs typeface="Arial"/>
              </a:rPr>
              <a:t>performance</a:t>
            </a:r>
          </a:p>
          <a:p>
            <a:pPr algn="just">
              <a:buFont typeface="Arial" panose="020B0604020202020204" pitchFamily="34" charset="0"/>
              <a:buChar char="•"/>
            </a:pPr>
            <a:r>
              <a:rPr lang="en-US" sz="2800" dirty="0" smtClean="0">
                <a:solidFill>
                  <a:prstClr val="black"/>
                </a:solidFill>
                <a:latin typeface="Arial"/>
                <a:cs typeface="Arial"/>
              </a:rPr>
              <a:t>Support </a:t>
            </a:r>
            <a:r>
              <a:rPr lang="en-US" sz="2800" dirty="0">
                <a:solidFill>
                  <a:prstClr val="black"/>
                </a:solidFill>
                <a:latin typeface="Arial"/>
                <a:cs typeface="Arial"/>
              </a:rPr>
              <a:t>provided by PT</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a:t>
            </a:fld>
            <a:endParaRPr lang="en-US" altLang="en-US" dirty="0">
              <a:solidFill>
                <a:schemeClr val="tx1"/>
              </a:solidFill>
              <a:latin typeface="Arial"/>
              <a:cs typeface="Arial"/>
            </a:endParaRPr>
          </a:p>
        </p:txBody>
      </p:sp>
      <p:pic>
        <p:nvPicPr>
          <p:cNvPr id="9" name="Picture 8" descr="Treasury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56336"/>
            <a:ext cx="2304256" cy="580377"/>
          </a:xfrm>
          <a:prstGeom prst="rect">
            <a:avLst/>
          </a:prstGeom>
        </p:spPr>
      </p:pic>
      <p:sp>
        <p:nvSpPr>
          <p:cNvPr id="7" name="Content Placeholder 1"/>
          <p:cNvSpPr txBox="1">
            <a:spLocks/>
          </p:cNvSpPr>
          <p:nvPr/>
        </p:nvSpPr>
        <p:spPr bwMode="auto">
          <a:xfrm>
            <a:off x="1919536" y="912136"/>
            <a:ext cx="8229600" cy="6387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b="1" dirty="0">
                <a:solidFill>
                  <a:prstClr val="black"/>
                </a:solidFill>
                <a:latin typeface="Arial"/>
                <a:cs typeface="Arial"/>
              </a:rPr>
              <a:t>Contents</a:t>
            </a:r>
          </a:p>
        </p:txBody>
      </p:sp>
      <p:sp>
        <p:nvSpPr>
          <p:cNvPr id="3" name="TextBox 2"/>
          <p:cNvSpPr txBox="1"/>
          <p:nvPr/>
        </p:nvSpPr>
        <p:spPr>
          <a:xfrm>
            <a:off x="2403187" y="5805264"/>
            <a:ext cx="5256567" cy="646331"/>
          </a:xfrm>
          <a:prstGeom prst="rect">
            <a:avLst/>
          </a:prstGeom>
          <a:noFill/>
        </p:spPr>
        <p:txBody>
          <a:bodyPr wrap="none" rtlCol="0">
            <a:spAutoFit/>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dirty="0"/>
          </a:p>
        </p:txBody>
      </p:sp>
    </p:spTree>
    <p:extLst>
      <p:ext uri="{BB962C8B-B14F-4D97-AF65-F5344CB8AC3E}">
        <p14:creationId xmlns:p14="http://schemas.microsoft.com/office/powerpoint/2010/main" val="916179090"/>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a:t>
            </a:fld>
            <a:endParaRPr lang="en-US" altLang="en-US" sz="1600" dirty="0">
              <a:solidFill>
                <a:prstClr val="white"/>
              </a:solidFill>
            </a:endParaRPr>
          </a:p>
        </p:txBody>
      </p:sp>
      <p:sp>
        <p:nvSpPr>
          <p:cNvPr id="11" name="Rectangle 10"/>
          <p:cNvSpPr/>
          <p:nvPr/>
        </p:nvSpPr>
        <p:spPr>
          <a:xfrm>
            <a:off x="7878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3</a:t>
            </a:fld>
            <a:endParaRPr lang="en-US" altLang="en-US" dirty="0">
              <a:solidFill>
                <a:schemeClr val="tx1"/>
              </a:solidFill>
              <a:latin typeface="Arial"/>
              <a:cs typeface="Arial"/>
            </a:endParaRPr>
          </a:p>
        </p:txBody>
      </p:sp>
      <p:pic>
        <p:nvPicPr>
          <p:cNvPr id="9" name="Picture 8" descr="Treasury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9536" y="256336"/>
            <a:ext cx="2304256" cy="580377"/>
          </a:xfrm>
          <a:prstGeom prst="rect">
            <a:avLst/>
          </a:prstGeom>
        </p:spPr>
      </p:pic>
      <p:sp>
        <p:nvSpPr>
          <p:cNvPr id="7" name="Content Placeholder 1"/>
          <p:cNvSpPr txBox="1">
            <a:spLocks/>
          </p:cNvSpPr>
          <p:nvPr/>
        </p:nvSpPr>
        <p:spPr bwMode="auto">
          <a:xfrm>
            <a:off x="2189359" y="661029"/>
            <a:ext cx="8229600" cy="6387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b="1" dirty="0">
                <a:solidFill>
                  <a:prstClr val="black"/>
                </a:solidFill>
                <a:latin typeface="Arial"/>
                <a:cs typeface="Arial"/>
              </a:rPr>
              <a:t>Financial Viability</a:t>
            </a:r>
          </a:p>
        </p:txBody>
      </p:sp>
      <p:pic>
        <p:nvPicPr>
          <p:cNvPr id="8" name="Content Placeholder 7"/>
          <p:cNvPicPr>
            <a:picLocks noGrp="1" noChangeAspect="1"/>
          </p:cNvPicPr>
          <p:nvPr>
            <p:ph idx="1"/>
          </p:nvPr>
        </p:nvPicPr>
        <p:blipFill>
          <a:blip r:embed="rId3"/>
          <a:stretch>
            <a:fillRect/>
          </a:stretch>
        </p:blipFill>
        <p:spPr>
          <a:xfrm>
            <a:off x="1334125" y="1397351"/>
            <a:ext cx="10253271" cy="5273272"/>
          </a:xfrm>
          <a:prstGeom prst="rect">
            <a:avLst/>
          </a:prstGeom>
        </p:spPr>
      </p:pic>
    </p:spTree>
    <p:extLst>
      <p:ext uri="{BB962C8B-B14F-4D97-AF65-F5344CB8AC3E}">
        <p14:creationId xmlns:p14="http://schemas.microsoft.com/office/powerpoint/2010/main" val="4010985690"/>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940" y="624110"/>
            <a:ext cx="10153330" cy="1280890"/>
          </a:xfrm>
        </p:spPr>
        <p:txBody>
          <a:bodyPr/>
          <a:lstStyle/>
          <a:p>
            <a:pPr algn="ctr"/>
            <a:r>
              <a:rPr lang="en-US" b="1" dirty="0">
                <a:solidFill>
                  <a:prstClr val="black"/>
                </a:solidFill>
                <a:latin typeface="Arial"/>
                <a:cs typeface="Arial"/>
              </a:rPr>
              <a:t>Financial viability </a:t>
            </a:r>
            <a:r>
              <a:rPr lang="en-US" b="1" dirty="0" smtClean="0">
                <a:solidFill>
                  <a:prstClr val="black"/>
                </a:solidFill>
                <a:latin typeface="Arial"/>
                <a:cs typeface="Arial"/>
              </a:rPr>
              <a:t>– Pre-audited 2021/22 AFS</a:t>
            </a:r>
            <a:endParaRPr lang="en-US" b="1" dirty="0">
              <a:solidFill>
                <a:prstClr val="black"/>
              </a:solidFill>
              <a:latin typeface="Arial"/>
              <a:cs typeface="Arial"/>
            </a:endParaRPr>
          </a:p>
        </p:txBody>
      </p:sp>
      <p:sp>
        <p:nvSpPr>
          <p:cNvPr id="3" name="Content Placeholder 2"/>
          <p:cNvSpPr>
            <a:spLocks noGrp="1"/>
          </p:cNvSpPr>
          <p:nvPr>
            <p:ph idx="1"/>
          </p:nvPr>
        </p:nvSpPr>
        <p:spPr>
          <a:xfrm>
            <a:off x="933854" y="1206229"/>
            <a:ext cx="10648579" cy="4929579"/>
          </a:xfrm>
        </p:spPr>
        <p:txBody>
          <a:bodyPr>
            <a:normAutofit/>
          </a:bodyPr>
          <a:lstStyle/>
          <a:p>
            <a:pPr marL="285750" indent="-285750">
              <a:spcBef>
                <a:spcPts val="0"/>
              </a:spcBef>
              <a:spcAft>
                <a:spcPts val="12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The Operating deficit of R190.3 million in 2021/22 is a deterioration from the Operating deficit in the prior year of R97.5 million. </a:t>
            </a:r>
          </a:p>
          <a:p>
            <a:pPr marL="285750" indent="-285750">
              <a:spcBef>
                <a:spcPts val="0"/>
              </a:spcBef>
              <a:spcAft>
                <a:spcPts val="12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The Net cash position of R64.8 million in 2021/22 reflects an increase of R0.9 million as compared to the prior year of R63.9 million.</a:t>
            </a:r>
          </a:p>
          <a:p>
            <a:pPr marL="285750" indent="-285750">
              <a:spcBef>
                <a:spcPts val="0"/>
              </a:spcBef>
              <a:spcAft>
                <a:spcPts val="12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The Cash coverage ratio in 2021/22 is 1 month which reflects an improvement when compared to the prior year ratio of 0.9 months. The norm range as per MFMA Circular No. 71 is between 1 to 3 months. </a:t>
            </a:r>
          </a:p>
          <a:p>
            <a:pPr marL="285750" indent="-285750">
              <a:spcBef>
                <a:spcPts val="0"/>
              </a:spcBef>
              <a:spcAft>
                <a:spcPts val="12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The Current ratio of 0.84 in 2021/22 is below the recommended norm of 1.5 to 2:1 as per MFMA Circular No. 71.</a:t>
            </a:r>
          </a:p>
          <a:p>
            <a:pPr marL="285750" indent="-285750">
              <a:spcBef>
                <a:spcPts val="0"/>
              </a:spcBef>
              <a:spcAft>
                <a:spcPts val="12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Operating grants make up 43 percent of the municipality's total Operating income which indicates that the municipality is not reliant on Operating grants to fund its operations. Thus, it is imperative that the municipality improve its collection rate.</a:t>
            </a:r>
          </a:p>
          <a:p>
            <a:pPr marL="285750" indent="-285750">
              <a:spcAft>
                <a:spcPts val="12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4</a:t>
            </a:fld>
            <a:endParaRPr lang="en-US" altLang="en-US" dirty="0"/>
          </a:p>
        </p:txBody>
      </p:sp>
    </p:spTree>
    <p:extLst>
      <p:ext uri="{BB962C8B-B14F-4D97-AF65-F5344CB8AC3E}">
        <p14:creationId xmlns:p14="http://schemas.microsoft.com/office/powerpoint/2010/main" val="245913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pPr algn="ctr"/>
            <a:r>
              <a:rPr lang="en-US" b="1" dirty="0">
                <a:solidFill>
                  <a:prstClr val="black"/>
                </a:solidFill>
                <a:latin typeface="Arial"/>
                <a:cs typeface="Arial"/>
              </a:rPr>
              <a:t>Financial </a:t>
            </a:r>
            <a:r>
              <a:rPr lang="en-US" b="1" dirty="0" smtClean="0">
                <a:solidFill>
                  <a:prstClr val="black"/>
                </a:solidFill>
                <a:latin typeface="Arial"/>
                <a:cs typeface="Arial"/>
              </a:rPr>
              <a:t>viability (Cont.) </a:t>
            </a:r>
            <a:endParaRPr lang="en-US" b="1" dirty="0">
              <a:solidFill>
                <a:prstClr val="black"/>
              </a:solidFill>
              <a:latin typeface="Arial"/>
              <a:cs typeface="Arial"/>
            </a:endParaRPr>
          </a:p>
        </p:txBody>
      </p:sp>
      <p:sp>
        <p:nvSpPr>
          <p:cNvPr id="3" name="Content Placeholder 2"/>
          <p:cNvSpPr>
            <a:spLocks noGrp="1"/>
          </p:cNvSpPr>
          <p:nvPr>
            <p:ph idx="1"/>
          </p:nvPr>
        </p:nvSpPr>
        <p:spPr>
          <a:xfrm>
            <a:off x="933854" y="1206229"/>
            <a:ext cx="10648579" cy="4929579"/>
          </a:xfrm>
        </p:spPr>
        <p:txBody>
          <a:bodyPr>
            <a:normAutofit/>
          </a:bodyPr>
          <a:lstStyle/>
          <a:p>
            <a:pPr marL="285750" indent="-285750">
              <a:spcBef>
                <a:spcPts val="0"/>
              </a:spcBef>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The Debtors collection rate on Billed revenue </a:t>
            </a:r>
            <a:r>
              <a:rPr lang="en-US" sz="2400" dirty="0" smtClean="0">
                <a:latin typeface="Calibri" panose="020F0502020204030204" pitchFamily="34" charset="0"/>
                <a:cs typeface="Calibri" panose="020F0502020204030204" pitchFamily="34" charset="0"/>
              </a:rPr>
              <a:t>in 2021/22 is </a:t>
            </a:r>
            <a:r>
              <a:rPr lang="en-US" sz="2400" dirty="0">
                <a:latin typeface="Calibri" panose="020F0502020204030204" pitchFamily="34" charset="0"/>
                <a:cs typeface="Calibri" panose="020F0502020204030204" pitchFamily="34" charset="0"/>
              </a:rPr>
              <a:t>63 percent </a:t>
            </a:r>
            <a:r>
              <a:rPr lang="en-US" sz="2400" dirty="0" smtClean="0">
                <a:latin typeface="Calibri" panose="020F0502020204030204" pitchFamily="34" charset="0"/>
                <a:cs typeface="Calibri" panose="020F0502020204030204" pitchFamily="34" charset="0"/>
              </a:rPr>
              <a:t>which reflects </a:t>
            </a:r>
            <a:r>
              <a:rPr lang="en-US" sz="2400" dirty="0">
                <a:latin typeface="Calibri" panose="020F0502020204030204" pitchFamily="34" charset="0"/>
                <a:cs typeface="Calibri" panose="020F0502020204030204" pitchFamily="34" charset="0"/>
              </a:rPr>
              <a:t>an improvement when compared to the collection rate of 48 percent reported in the prior year. </a:t>
            </a:r>
          </a:p>
          <a:p>
            <a:pPr marL="285750" indent="-285750">
              <a:spcBef>
                <a:spcPts val="0"/>
              </a:spcBef>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The Net debtors days has increased to 103 days </a:t>
            </a:r>
            <a:r>
              <a:rPr lang="en-US" sz="2400" dirty="0" smtClean="0">
                <a:latin typeface="Calibri" panose="020F0502020204030204" pitchFamily="34" charset="0"/>
                <a:cs typeface="Calibri" panose="020F0502020204030204" pitchFamily="34" charset="0"/>
              </a:rPr>
              <a:t>in 2021/22 which reflects  </a:t>
            </a:r>
            <a:r>
              <a:rPr lang="en-US" sz="2400" dirty="0">
                <a:latin typeface="Calibri" panose="020F0502020204030204" pitchFamily="34" charset="0"/>
                <a:cs typeface="Calibri" panose="020F0502020204030204" pitchFamily="34" charset="0"/>
              </a:rPr>
              <a:t>a decline when compared to the Net debtors days of 90 days </a:t>
            </a:r>
            <a:r>
              <a:rPr lang="en-US" sz="2400" dirty="0" smtClean="0">
                <a:latin typeface="Calibri" panose="020F0502020204030204" pitchFamily="34" charset="0"/>
                <a:cs typeface="Calibri" panose="020F0502020204030204" pitchFamily="34" charset="0"/>
              </a:rPr>
              <a:t>reported in </a:t>
            </a:r>
            <a:r>
              <a:rPr lang="en-US" sz="2400" dirty="0">
                <a:latin typeface="Calibri" panose="020F0502020204030204" pitchFamily="34" charset="0"/>
                <a:cs typeface="Calibri" panose="020F0502020204030204" pitchFamily="34" charset="0"/>
              </a:rPr>
              <a:t>the prior year.</a:t>
            </a:r>
          </a:p>
          <a:p>
            <a:pPr marL="285750" indent="-285750">
              <a:spcBef>
                <a:spcPts val="0"/>
              </a:spcBef>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The municipality took on average, 34 days to pay its creditors in 2021/22 which is a decrease from the days taken to pay creditors in the prior year of 113 days. Section 65(2)(e) of the MFMA requires that creditors be paid within 30 days of receiving the relevant invoice or statement. </a:t>
            </a:r>
          </a:p>
          <a:p>
            <a:pPr marL="285750" indent="-285750">
              <a:spcAft>
                <a:spcPts val="1200"/>
              </a:spcAf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5</a:t>
            </a:fld>
            <a:endParaRPr lang="en-US" altLang="en-US" dirty="0"/>
          </a:p>
        </p:txBody>
      </p:sp>
    </p:spTree>
    <p:extLst>
      <p:ext uri="{BB962C8B-B14F-4D97-AF65-F5344CB8AC3E}">
        <p14:creationId xmlns:p14="http://schemas.microsoft.com/office/powerpoint/2010/main" val="60304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324307"/>
            <a:ext cx="9569670" cy="829936"/>
          </a:xfrm>
        </p:spPr>
        <p:txBody>
          <a:bodyPr/>
          <a:lstStyle/>
          <a:p>
            <a:pPr algn="ctr"/>
            <a:r>
              <a:rPr lang="en-US" b="1" dirty="0">
                <a:solidFill>
                  <a:prstClr val="black"/>
                </a:solidFill>
                <a:latin typeface="Arial"/>
                <a:cs typeface="Arial"/>
              </a:rPr>
              <a:t>Audit Outcomes</a:t>
            </a: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6</a:t>
            </a:fld>
            <a:endParaRPr lang="en-US" altLang="en-US" dirty="0"/>
          </a:p>
        </p:txBody>
      </p:sp>
      <p:pic>
        <p:nvPicPr>
          <p:cNvPr id="7" name="Picture 6"/>
          <p:cNvPicPr>
            <a:picLocks noChangeAspect="1"/>
          </p:cNvPicPr>
          <p:nvPr/>
        </p:nvPicPr>
        <p:blipFill>
          <a:blip r:embed="rId2"/>
          <a:stretch>
            <a:fillRect/>
          </a:stretch>
        </p:blipFill>
        <p:spPr>
          <a:xfrm>
            <a:off x="1371599" y="1154243"/>
            <a:ext cx="9787029" cy="752352"/>
          </a:xfrm>
          <a:prstGeom prst="rect">
            <a:avLst/>
          </a:prstGeom>
        </p:spPr>
      </p:pic>
      <p:sp>
        <p:nvSpPr>
          <p:cNvPr id="9" name="Rectangle 8"/>
          <p:cNvSpPr/>
          <p:nvPr/>
        </p:nvSpPr>
        <p:spPr>
          <a:xfrm>
            <a:off x="1214203" y="1906595"/>
            <a:ext cx="10598045" cy="4339650"/>
          </a:xfrm>
          <a:prstGeom prst="rect">
            <a:avLst/>
          </a:prstGeom>
        </p:spPr>
        <p:txBody>
          <a:bodyPr wrap="square">
            <a:spAutoFit/>
          </a:bodyPr>
          <a:lstStyle/>
          <a:p>
            <a:r>
              <a:rPr lang="en-US" sz="2000" dirty="0">
                <a:latin typeface="Calibri" panose="020F0502020204030204" pitchFamily="34" charset="0"/>
                <a:cs typeface="Calibri" panose="020F0502020204030204" pitchFamily="34" charset="0"/>
              </a:rPr>
              <a:t>The Auditor-General (AG) issued an unqualified Opinion on the 2020/21 Annual Financial Statements (AFS).  This audit outcome remained unchanged from 2019/20.</a:t>
            </a:r>
          </a:p>
          <a:p>
            <a:r>
              <a:rPr lang="en-US" sz="2000" dirty="0" smtClean="0">
                <a:latin typeface="Calibri" panose="020F0502020204030204" pitchFamily="34" charset="0"/>
                <a:cs typeface="Calibri" panose="020F0502020204030204" pitchFamily="34" charset="0"/>
              </a:rPr>
              <a:t>The </a:t>
            </a:r>
            <a:r>
              <a:rPr lang="en-US" sz="2000" dirty="0">
                <a:latin typeface="Calibri" panose="020F0502020204030204" pitchFamily="34" charset="0"/>
                <a:cs typeface="Calibri" panose="020F0502020204030204" pitchFamily="34" charset="0"/>
              </a:rPr>
              <a:t>AG highlighted the following matters for emphasis:</a:t>
            </a:r>
          </a:p>
          <a:p>
            <a:pPr marL="285750" indent="-285750">
              <a:lnSpc>
                <a:spcPct val="150000"/>
              </a:lnSpc>
              <a:buFont typeface="Arial" panose="020B0604020202020204" pitchFamily="34" charset="0"/>
              <a:buChar char="•"/>
            </a:pPr>
            <a:r>
              <a:rPr lang="en-US" sz="1600" b="1" dirty="0">
                <a:latin typeface="Calibri" panose="020F0502020204030204" pitchFamily="34" charset="0"/>
                <a:cs typeface="Calibri" panose="020F0502020204030204" pitchFamily="34" charset="0"/>
              </a:rPr>
              <a:t>Material impairment - debtors</a:t>
            </a:r>
          </a:p>
          <a:p>
            <a:pPr marL="742950" lvl="1" indent="-285750">
              <a:lnSpc>
                <a:spcPct val="150000"/>
              </a:lnSpc>
              <a:buFont typeface="Arial" panose="020B0604020202020204" pitchFamily="34" charset="0"/>
              <a:buChar char="•"/>
            </a:pPr>
            <a:r>
              <a:rPr lang="en-US" sz="1600" dirty="0">
                <a:latin typeface="Calibri" panose="020F0502020204030204" pitchFamily="34" charset="0"/>
                <a:cs typeface="Calibri" panose="020F0502020204030204" pitchFamily="34" charset="0"/>
              </a:rPr>
              <a:t>Note 4, material impairment of receivables from exchange transactions of R965,52 million (2020: R777,70 million).</a:t>
            </a:r>
          </a:p>
          <a:p>
            <a:pPr marL="342900" indent="-342900">
              <a:lnSpc>
                <a:spcPct val="150000"/>
              </a:lnSpc>
              <a:buFont typeface="Arial" panose="020B0604020202020204" pitchFamily="34" charset="0"/>
              <a:buChar char="•"/>
            </a:pPr>
            <a:r>
              <a:rPr lang="en-US" sz="1600" b="1" dirty="0">
                <a:latin typeface="Calibri" panose="020F0502020204030204" pitchFamily="34" charset="0"/>
                <a:cs typeface="Calibri" panose="020F0502020204030204" pitchFamily="34" charset="0"/>
              </a:rPr>
              <a:t>Events after reporting date</a:t>
            </a:r>
          </a:p>
          <a:p>
            <a:pPr marL="742950" lvl="1" indent="-285750">
              <a:lnSpc>
                <a:spcPct val="150000"/>
              </a:lnSpc>
              <a:buFont typeface="Arial" panose="020B0604020202020204" pitchFamily="34" charset="0"/>
              <a:buChar char="•"/>
            </a:pPr>
            <a:r>
              <a:rPr lang="en-US" sz="1600" dirty="0">
                <a:latin typeface="Calibri" panose="020F0502020204030204" pitchFamily="34" charset="0"/>
                <a:cs typeface="Calibri" panose="020F0502020204030204" pitchFamily="34" charset="0"/>
              </a:rPr>
              <a:t>Note 41, events after reporting date, specifically the damages incurred to municipal properties during the looting and vandalizing of properties which occurred during July 2021 within KwaZulu-Natal. The extent of the losses incurred by the municipality is still being assessed or investigated. </a:t>
            </a:r>
          </a:p>
          <a:p>
            <a:pPr marL="342900" indent="-342900">
              <a:lnSpc>
                <a:spcPct val="150000"/>
              </a:lnSpc>
              <a:buFont typeface="Arial" panose="020B0604020202020204" pitchFamily="34" charset="0"/>
              <a:buChar char="•"/>
            </a:pPr>
            <a:r>
              <a:rPr lang="en-US" sz="1600" b="1" dirty="0">
                <a:latin typeface="Calibri" panose="020F0502020204030204" pitchFamily="34" charset="0"/>
                <a:cs typeface="Calibri" panose="020F0502020204030204" pitchFamily="34" charset="0"/>
              </a:rPr>
              <a:t>Material losses – Water losses</a:t>
            </a:r>
          </a:p>
          <a:p>
            <a:pPr marL="742950" lvl="1" indent="-285750">
              <a:lnSpc>
                <a:spcPct val="150000"/>
              </a:lnSpc>
              <a:buFont typeface="Arial" panose="020B0604020202020204" pitchFamily="34" charset="0"/>
              <a:buChar char="•"/>
            </a:pPr>
            <a:r>
              <a:rPr lang="en-US" sz="1600" dirty="0">
                <a:latin typeface="Calibri" panose="020F0502020204030204" pitchFamily="34" charset="0"/>
                <a:cs typeface="Calibri" panose="020F0502020204030204" pitchFamily="34" charset="0"/>
              </a:rPr>
              <a:t>Note 42,  material water losses of R70,92 million  (2019-20: R52,24 million) was incurred by the municipality which represents 33% (2019-20: 27%) of total water purchased. </a:t>
            </a:r>
          </a:p>
        </p:txBody>
      </p:sp>
    </p:spTree>
    <p:extLst>
      <p:ext uri="{BB962C8B-B14F-4D97-AF65-F5344CB8AC3E}">
        <p14:creationId xmlns:p14="http://schemas.microsoft.com/office/powerpoint/2010/main" val="3124526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0313" y="60712"/>
            <a:ext cx="8911687" cy="1151344"/>
          </a:xfrm>
        </p:spPr>
        <p:txBody>
          <a:bodyPr>
            <a:normAutofit/>
          </a:bodyPr>
          <a:lstStyle/>
          <a:p>
            <a:r>
              <a:rPr lang="en-US" sz="4000" b="1" dirty="0" smtClean="0">
                <a:latin typeface="Arial" panose="020B0604020202020204" pitchFamily="34" charset="0"/>
                <a:cs typeface="Arial" panose="020B0604020202020204" pitchFamily="34" charset="0"/>
              </a:rPr>
              <a:t>Budget review</a:t>
            </a:r>
            <a:endParaRPr lang="en-ZA" sz="4000" b="1" dirty="0"/>
          </a:p>
        </p:txBody>
      </p:sp>
      <p:sp>
        <p:nvSpPr>
          <p:cNvPr id="3" name="Content Placeholder 2"/>
          <p:cNvSpPr>
            <a:spLocks noGrp="1"/>
          </p:cNvSpPr>
          <p:nvPr>
            <p:ph sz="half" idx="1"/>
          </p:nvPr>
        </p:nvSpPr>
        <p:spPr>
          <a:xfrm>
            <a:off x="359763" y="984535"/>
            <a:ext cx="11416762" cy="5333735"/>
          </a:xfrm>
        </p:spPr>
        <p:txBody>
          <a:bodyPr>
            <a:noAutofit/>
          </a:bodyPr>
          <a:lstStyle/>
          <a:p>
            <a:pPr algn="just">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 </a:t>
            </a:r>
            <a:r>
              <a:rPr lang="en-US" sz="1600" dirty="0">
                <a:latin typeface="Calibri" panose="020F0502020204030204" pitchFamily="34" charset="0"/>
                <a:cs typeface="Calibri" panose="020F0502020204030204" pitchFamily="34" charset="0"/>
              </a:rPr>
              <a:t>table below indicates the funding position of the municipality’s budgets for the past three years and the current budget year. </a:t>
            </a:r>
            <a:endParaRPr lang="en-US" sz="1600" dirty="0" smtClean="0">
              <a:latin typeface="Calibri" panose="020F0502020204030204" pitchFamily="34" charset="0"/>
              <a:cs typeface="Calibri" panose="020F0502020204030204" pitchFamily="34" charset="0"/>
            </a:endParaRPr>
          </a:p>
          <a:p>
            <a:pPr marL="0" indent="0" algn="just">
              <a:spcAft>
                <a:spcPts val="1200"/>
              </a:spcAft>
              <a:buNone/>
            </a:pPr>
            <a:endParaRPr lang="en-US" sz="1600" dirty="0" smtClean="0">
              <a:latin typeface="Calibri" panose="020F0502020204030204" pitchFamily="34" charset="0"/>
              <a:cs typeface="Calibri" panose="020F0502020204030204" pitchFamily="34" charset="0"/>
            </a:endParaRPr>
          </a:p>
          <a:p>
            <a:pPr marL="285750" indent="-285750" algn="just">
              <a:spcAft>
                <a:spcPts val="1200"/>
              </a:spcAft>
            </a:pPr>
            <a:endParaRPr lang="en-US" sz="1600" dirty="0" smtClean="0">
              <a:latin typeface="Calibri" panose="020F0502020204030204" pitchFamily="34" charset="0"/>
              <a:cs typeface="Calibri" panose="020F0502020204030204" pitchFamily="34" charset="0"/>
            </a:endParaRPr>
          </a:p>
          <a:p>
            <a:pPr algn="just">
              <a:lnSpc>
                <a:spcPct val="107000"/>
              </a:lnSpc>
              <a:spcBef>
                <a:spcPts val="0"/>
              </a:spcBef>
              <a:spcAft>
                <a:spcPts val="600"/>
              </a:spcAft>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 </a:t>
            </a:r>
            <a:r>
              <a:rPr lang="en-US" sz="1600" dirty="0">
                <a:latin typeface="Calibri" panose="020F0502020204030204" pitchFamily="34" charset="0"/>
                <a:cs typeface="Calibri" panose="020F0502020204030204" pitchFamily="34" charset="0"/>
              </a:rPr>
              <a:t>municipality approved unfunded budgets for 2021/22, 2021/20 and the 2019/20 financial years. </a:t>
            </a:r>
          </a:p>
          <a:p>
            <a:pPr algn="just">
              <a:lnSpc>
                <a:spcPct val="107000"/>
              </a:lnSpc>
              <a:spcBef>
                <a:spcPts val="0"/>
              </a:spcBef>
              <a:buFont typeface="Arial" panose="020B0604020202020204" pitchFamily="34" charset="0"/>
              <a:buChar char="•"/>
            </a:pPr>
            <a:r>
              <a:rPr lang="en-US" sz="1600" dirty="0">
                <a:latin typeface="Calibri" panose="020F0502020204030204" pitchFamily="34" charset="0"/>
                <a:cs typeface="Calibri" panose="020F0502020204030204" pitchFamily="34" charset="0"/>
              </a:rPr>
              <a:t>Reasons for the municipality’s budgets to be unfunded in the previous financial </a:t>
            </a:r>
            <a:r>
              <a:rPr lang="en-US" sz="1600" dirty="0" smtClean="0">
                <a:latin typeface="Calibri" panose="020F0502020204030204" pitchFamily="34" charset="0"/>
                <a:cs typeface="Calibri" panose="020F0502020204030204" pitchFamily="34" charset="0"/>
              </a:rPr>
              <a:t>years are as follows: </a:t>
            </a:r>
            <a:endParaRPr lang="en-US" sz="1600" dirty="0">
              <a:latin typeface="Calibri" panose="020F0502020204030204" pitchFamily="34" charset="0"/>
              <a:cs typeface="Calibri" panose="020F0502020204030204" pitchFamily="34" charset="0"/>
            </a:endParaRPr>
          </a:p>
          <a:p>
            <a:pPr lvl="1" algn="just">
              <a:lnSpc>
                <a:spcPct val="107000"/>
              </a:lnSpc>
              <a:spcBef>
                <a:spcPts val="0"/>
              </a:spcBef>
              <a:buFont typeface="Arial" panose="020B0604020202020204" pitchFamily="34" charset="0"/>
              <a:buChar char="•"/>
            </a:pPr>
            <a:r>
              <a:rPr lang="en-US" dirty="0">
                <a:latin typeface="Calibri" panose="020F0502020204030204" pitchFamily="34" charset="0"/>
                <a:cs typeface="Calibri" panose="020F0502020204030204" pitchFamily="34" charset="0"/>
              </a:rPr>
              <a:t>The </a:t>
            </a:r>
            <a:r>
              <a:rPr lang="en-US" dirty="0" smtClean="0">
                <a:latin typeface="Calibri" panose="020F0502020204030204" pitchFamily="34" charset="0"/>
                <a:cs typeface="Calibri" panose="020F0502020204030204" pitchFamily="34" charset="0"/>
              </a:rPr>
              <a:t>municipality budgeted for an </a:t>
            </a:r>
            <a:r>
              <a:rPr lang="en-US" dirty="0">
                <a:latin typeface="Calibri" panose="020F0502020204030204" pitchFamily="34" charset="0"/>
                <a:cs typeface="Calibri" panose="020F0502020204030204" pitchFamily="34" charset="0"/>
              </a:rPr>
              <a:t>average collection rate of 36,9 percent which </a:t>
            </a:r>
            <a:r>
              <a:rPr lang="en-US" dirty="0" smtClean="0">
                <a:latin typeface="Calibri" panose="020F0502020204030204" pitchFamily="34" charset="0"/>
                <a:cs typeface="Calibri" panose="020F0502020204030204" pitchFamily="34" charset="0"/>
              </a:rPr>
              <a:t>was </a:t>
            </a:r>
            <a:r>
              <a:rPr lang="en-US" dirty="0">
                <a:latin typeface="Calibri" panose="020F0502020204030204" pitchFamily="34" charset="0"/>
                <a:cs typeface="Calibri" panose="020F0502020204030204" pitchFamily="34" charset="0"/>
              </a:rPr>
              <a:t>a major contributor to the unfunded position.</a:t>
            </a:r>
          </a:p>
          <a:p>
            <a:pPr lvl="1" algn="just">
              <a:lnSpc>
                <a:spcPct val="107000"/>
              </a:lnSpc>
              <a:spcBef>
                <a:spcPts val="0"/>
              </a:spcBef>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The </a:t>
            </a:r>
            <a:r>
              <a:rPr lang="en-US" dirty="0" smtClean="0">
                <a:latin typeface="Calibri" panose="020F0502020204030204" pitchFamily="34" charset="0"/>
                <a:cs typeface="Calibri" panose="020F0502020204030204" pitchFamily="34" charset="0"/>
              </a:rPr>
              <a:t>Water </a:t>
            </a:r>
            <a:r>
              <a:rPr lang="en-US" dirty="0">
                <a:latin typeface="Calibri" panose="020F0502020204030204" pitchFamily="34" charset="0"/>
                <a:cs typeface="Calibri" panose="020F0502020204030204" pitchFamily="34" charset="0"/>
              </a:rPr>
              <a:t>and Sanitation </a:t>
            </a:r>
            <a:r>
              <a:rPr lang="en-US" dirty="0" smtClean="0">
                <a:latin typeface="Calibri" panose="020F0502020204030204" pitchFamily="34" charset="0"/>
                <a:cs typeface="Calibri" panose="020F0502020204030204" pitchFamily="34" charset="0"/>
              </a:rPr>
              <a:t>trading services were </a:t>
            </a:r>
            <a:r>
              <a:rPr lang="en-US" dirty="0">
                <a:latin typeface="Calibri" panose="020F0502020204030204" pitchFamily="34" charset="0"/>
                <a:cs typeface="Calibri" panose="020F0502020204030204" pitchFamily="34" charset="0"/>
              </a:rPr>
              <a:t>operating at a deficit. The tariffs for these services were not cost reflective.</a:t>
            </a:r>
          </a:p>
          <a:p>
            <a:pPr algn="just">
              <a:lnSpc>
                <a:spcPct val="107000"/>
              </a:lnSpc>
              <a:spcBef>
                <a:spcPts val="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During 2021, the Council adopted a Budget Funding Plan to rectify the budget funding </a:t>
            </a:r>
            <a:r>
              <a:rPr lang="en-US" sz="1600" dirty="0" smtClean="0">
                <a:latin typeface="Calibri" panose="020F0502020204030204" pitchFamily="34" charset="0"/>
                <a:cs typeface="Calibri" panose="020F0502020204030204" pitchFamily="34" charset="0"/>
              </a:rPr>
              <a:t>status </a:t>
            </a:r>
            <a:r>
              <a:rPr lang="en-US" sz="1600" dirty="0">
                <a:latin typeface="Calibri" panose="020F0502020204030204" pitchFamily="34" charset="0"/>
                <a:cs typeface="Calibri" panose="020F0502020204030204" pitchFamily="34" charset="0"/>
              </a:rPr>
              <a:t>of the budget which focused on implementing cost containment measures and the implementation of cost reflective tariffs for their trading services.</a:t>
            </a:r>
          </a:p>
          <a:p>
            <a:pPr algn="just">
              <a:lnSpc>
                <a:spcPct val="107000"/>
              </a:lnSpc>
              <a:spcBef>
                <a:spcPts val="0"/>
              </a:spcBef>
              <a:spcAft>
                <a:spcPts val="60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The municipality conducted a detailed cost analysis of their water and sanitation trading services in line with MFMA Circulars No 70, 78, 98 and 115 which encourage municipalities to set cost reflective tariffs which are structured to protect basic levels of services. The costing exercise revealed the considerable cost incurred by the municipality to provide water and sanitation services to the district. </a:t>
            </a:r>
          </a:p>
          <a:p>
            <a:pPr algn="just">
              <a:lnSpc>
                <a:spcPct val="107000"/>
              </a:lnSpc>
              <a:spcBef>
                <a:spcPts val="0"/>
              </a:spcBef>
              <a:buFont typeface="Arial" panose="020B0604020202020204" pitchFamily="34" charset="0"/>
              <a:buChar char="•"/>
            </a:pPr>
            <a:r>
              <a:rPr lang="en-US" sz="1600" dirty="0">
                <a:latin typeface="Calibri" panose="020F0502020204030204" pitchFamily="34" charset="0"/>
                <a:cs typeface="Calibri" panose="020F0502020204030204" pitchFamily="34" charset="0"/>
              </a:rPr>
              <a:t>Provincial Treasury provided significant support and also engaged the leadership of the municipality to ensure that the 2022/23 Approved Budget is funded.</a:t>
            </a:r>
          </a:p>
          <a:p>
            <a:pPr marL="0" indent="0" algn="just">
              <a:spcAft>
                <a:spcPts val="1200"/>
              </a:spcAft>
              <a:buNone/>
            </a:pPr>
            <a:endParaRPr lang="en-US" sz="1600" dirty="0">
              <a:latin typeface="Calibri" panose="020F0502020204030204" pitchFamily="34" charset="0"/>
              <a:cs typeface="Calibri" panose="020F0502020204030204" pitchFamily="34" charset="0"/>
            </a:endParaRPr>
          </a:p>
          <a:p>
            <a:pPr marL="285750" indent="-285750" algn="just">
              <a:spcAft>
                <a:spcPts val="1200"/>
              </a:spcAft>
            </a:pPr>
            <a:endParaRPr lang="en-US" sz="160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7</a:t>
            </a:fld>
            <a:endParaRPr lang="en-US" altLang="en-US" dirty="0"/>
          </a:p>
        </p:txBody>
      </p:sp>
      <p:graphicFrame>
        <p:nvGraphicFramePr>
          <p:cNvPr id="8" name="Table 7"/>
          <p:cNvGraphicFramePr>
            <a:graphicFrameLocks noGrp="1"/>
          </p:cNvGraphicFramePr>
          <p:nvPr>
            <p:extLst>
              <p:ext uri="{D42A27DB-BD31-4B8C-83A1-F6EECF244321}">
                <p14:modId xmlns:p14="http://schemas.microsoft.com/office/powerpoint/2010/main" val="860477464"/>
              </p:ext>
            </p:extLst>
          </p:nvPr>
        </p:nvGraphicFramePr>
        <p:xfrm>
          <a:off x="931603" y="1301547"/>
          <a:ext cx="10273081" cy="834332"/>
        </p:xfrm>
        <a:graphic>
          <a:graphicData uri="http://schemas.openxmlformats.org/drawingml/2006/table">
            <a:tbl>
              <a:tblPr/>
              <a:tblGrid>
                <a:gridCol w="1467583">
                  <a:extLst>
                    <a:ext uri="{9D8B030D-6E8A-4147-A177-3AD203B41FA5}">
                      <a16:colId xmlns:a16="http://schemas.microsoft.com/office/drawing/2014/main" val="2011532279"/>
                    </a:ext>
                  </a:extLst>
                </a:gridCol>
                <a:gridCol w="1467583">
                  <a:extLst>
                    <a:ext uri="{9D8B030D-6E8A-4147-A177-3AD203B41FA5}">
                      <a16:colId xmlns:a16="http://schemas.microsoft.com/office/drawing/2014/main" val="1606925007"/>
                    </a:ext>
                  </a:extLst>
                </a:gridCol>
                <a:gridCol w="1467583">
                  <a:extLst>
                    <a:ext uri="{9D8B030D-6E8A-4147-A177-3AD203B41FA5}">
                      <a16:colId xmlns:a16="http://schemas.microsoft.com/office/drawing/2014/main" val="4131067040"/>
                    </a:ext>
                  </a:extLst>
                </a:gridCol>
                <a:gridCol w="1467583">
                  <a:extLst>
                    <a:ext uri="{9D8B030D-6E8A-4147-A177-3AD203B41FA5}">
                      <a16:colId xmlns:a16="http://schemas.microsoft.com/office/drawing/2014/main" val="3469789738"/>
                    </a:ext>
                  </a:extLst>
                </a:gridCol>
                <a:gridCol w="1467583">
                  <a:extLst>
                    <a:ext uri="{9D8B030D-6E8A-4147-A177-3AD203B41FA5}">
                      <a16:colId xmlns:a16="http://schemas.microsoft.com/office/drawing/2014/main" val="883835317"/>
                    </a:ext>
                  </a:extLst>
                </a:gridCol>
                <a:gridCol w="1467583">
                  <a:extLst>
                    <a:ext uri="{9D8B030D-6E8A-4147-A177-3AD203B41FA5}">
                      <a16:colId xmlns:a16="http://schemas.microsoft.com/office/drawing/2014/main" val="1464430244"/>
                    </a:ext>
                  </a:extLst>
                </a:gridCol>
                <a:gridCol w="1467583">
                  <a:extLst>
                    <a:ext uri="{9D8B030D-6E8A-4147-A177-3AD203B41FA5}">
                      <a16:colId xmlns:a16="http://schemas.microsoft.com/office/drawing/2014/main" val="3710132362"/>
                    </a:ext>
                  </a:extLst>
                </a:gridCol>
              </a:tblGrid>
              <a:tr h="183366">
                <a:tc gridSpan="7">
                  <a:txBody>
                    <a:bodyPr/>
                    <a:lstStyle/>
                    <a:p>
                      <a:pPr algn="ctr" fontAlgn="b"/>
                      <a:r>
                        <a:rPr lang="en-ZA" sz="1000" b="1" i="0" u="none" strike="noStrike" dirty="0">
                          <a:solidFill>
                            <a:srgbClr val="000000"/>
                          </a:solidFill>
                          <a:effectLst/>
                          <a:latin typeface="Arial Narrow" panose="020B0606020202030204" pitchFamily="34" charset="0"/>
                        </a:rPr>
                        <a:t>Funding Status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035545302"/>
                  </a:ext>
                </a:extLst>
              </a:tr>
              <a:tr h="183366">
                <a:tc gridSpan="2">
                  <a:txBody>
                    <a:bodyPr/>
                    <a:lstStyle/>
                    <a:p>
                      <a:pPr algn="ctr" fontAlgn="b"/>
                      <a:r>
                        <a:rPr lang="en-ZA" sz="1000" b="1" i="0" u="none" strike="noStrike" dirty="0">
                          <a:solidFill>
                            <a:srgbClr val="000000"/>
                          </a:solidFill>
                          <a:effectLst/>
                          <a:latin typeface="Arial Narrow" panose="020B0606020202030204" pitchFamily="34" charset="0"/>
                        </a:rPr>
                        <a:t>2019/20</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gn="ctr" fontAlgn="b"/>
                      <a:r>
                        <a:rPr lang="en-ZA" sz="1000" b="1" i="0" u="none" strike="noStrike">
                          <a:solidFill>
                            <a:srgbClr val="000000"/>
                          </a:solidFill>
                          <a:effectLst/>
                          <a:latin typeface="Arial Narrow" panose="020B0606020202030204" pitchFamily="34" charset="0"/>
                        </a:rPr>
                        <a:t>2020/21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gridSpan="2">
                  <a:txBody>
                    <a:bodyPr/>
                    <a:lstStyle/>
                    <a:p>
                      <a:pPr algn="ctr" fontAlgn="b"/>
                      <a:r>
                        <a:rPr lang="en-ZA" sz="1000" b="1" i="0" u="none" strike="noStrike">
                          <a:solidFill>
                            <a:srgbClr val="000000"/>
                          </a:solidFill>
                          <a:effectLst/>
                          <a:latin typeface="Arial Narrow" panose="020B0606020202030204" pitchFamily="34" charset="0"/>
                        </a:rPr>
                        <a:t>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pPr algn="ctr" fontAlgn="b"/>
                      <a:r>
                        <a:rPr lang="en-ZA" sz="1000" b="1" i="0" u="none" strike="noStrike">
                          <a:solidFill>
                            <a:srgbClr val="000000"/>
                          </a:solidFill>
                          <a:effectLst/>
                          <a:latin typeface="Arial Narrow" panose="020B0606020202030204" pitchFamily="34" charset="0"/>
                        </a:rPr>
                        <a:t>2022/23</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4318489"/>
                  </a:ext>
                </a:extLst>
              </a:tr>
              <a:tr h="0">
                <a:tc>
                  <a:txBody>
                    <a:bodyPr/>
                    <a:lstStyle/>
                    <a:p>
                      <a:pPr algn="ctr" fontAlgn="t"/>
                      <a:r>
                        <a:rPr lang="en-ZA" sz="900" b="1" i="0" u="none" strike="noStrike">
                          <a:solidFill>
                            <a:srgbClr val="000000"/>
                          </a:solidFill>
                          <a:effectLst/>
                          <a:latin typeface="Arial Narrow" panose="020B0606020202030204" pitchFamily="34" charset="0"/>
                        </a:rPr>
                        <a:t>Adopted Budget</a:t>
                      </a:r>
                    </a:p>
                  </a:txBody>
                  <a:tcPr marL="0" marR="0" marT="0" marB="0">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900" b="1" i="0" u="none" strike="noStrike">
                          <a:solidFill>
                            <a:srgbClr val="000000"/>
                          </a:solidFill>
                          <a:effectLst/>
                          <a:latin typeface="Arial Narrow" panose="020B0606020202030204" pitchFamily="34" charset="0"/>
                        </a:rPr>
                        <a:t>Adjusted Budget</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900" b="1" i="0" u="none" strike="noStrike">
                          <a:solidFill>
                            <a:srgbClr val="000000"/>
                          </a:solidFill>
                          <a:effectLst/>
                          <a:latin typeface="Arial Narrow" panose="020B0606020202030204" pitchFamily="34" charset="0"/>
                        </a:rPr>
                        <a:t>Adopted Budget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900" b="1" i="0" u="none" strike="noStrike" dirty="0">
                          <a:solidFill>
                            <a:srgbClr val="000000"/>
                          </a:solidFill>
                          <a:effectLst/>
                          <a:latin typeface="Arial Narrow" panose="020B0606020202030204" pitchFamily="34" charset="0"/>
                        </a:rPr>
                        <a:t>Adjusted Budget</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900" b="1" i="0" u="none" strike="noStrike">
                          <a:solidFill>
                            <a:srgbClr val="000000"/>
                          </a:solidFill>
                          <a:effectLst/>
                          <a:latin typeface="Arial Narrow" panose="020B0606020202030204" pitchFamily="34" charset="0"/>
                        </a:rPr>
                        <a:t>Adopted Budget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900" b="1" i="0" u="none" strike="noStrike">
                          <a:solidFill>
                            <a:srgbClr val="000000"/>
                          </a:solidFill>
                          <a:effectLst/>
                          <a:latin typeface="Arial Narrow" panose="020B0606020202030204" pitchFamily="34" charset="0"/>
                        </a:rPr>
                        <a:t>Adjusted Budget</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ZA" sz="900" b="1" i="0" u="none" strike="noStrike">
                          <a:solidFill>
                            <a:srgbClr val="000000"/>
                          </a:solidFill>
                          <a:effectLst/>
                          <a:latin typeface="Arial Narrow" panose="020B0606020202030204" pitchFamily="34" charset="0"/>
                        </a:rPr>
                        <a:t>Approved Budget</a:t>
                      </a: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0292357"/>
                  </a:ext>
                </a:extLst>
              </a:tr>
              <a:tr h="330440">
                <a:tc>
                  <a:txBody>
                    <a:bodyPr/>
                    <a:lstStyle/>
                    <a:p>
                      <a:pPr algn="ctr" fontAlgn="ctr"/>
                      <a:r>
                        <a:rPr lang="en-ZA" sz="900" b="0" i="0" u="none" strike="noStrike" dirty="0">
                          <a:solidFill>
                            <a:srgbClr val="000000"/>
                          </a:solidFill>
                          <a:effectLst/>
                          <a:latin typeface="Arial Narrow" panose="020B0606020202030204" pitchFamily="34" charset="0"/>
                        </a:rPr>
                        <a:t>Unfunded</a:t>
                      </a: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0" u="none" strike="noStrike" dirty="0">
                          <a:solidFill>
                            <a:srgbClr val="000000"/>
                          </a:solidFill>
                          <a:effectLst/>
                          <a:latin typeface="Arial Narrow" panose="020B0606020202030204" pitchFamily="34" charset="0"/>
                        </a:rPr>
                        <a:t>Unfunded</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Narrow" panose="020B0606020202030204" pitchFamily="34" charset="0"/>
                        </a:rPr>
                        <a:t>Unfunded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Narrow" panose="020B0606020202030204" pitchFamily="34" charset="0"/>
                        </a:rPr>
                        <a:t>Unfunded</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Narrow" panose="020B0606020202030204" pitchFamily="34" charset="0"/>
                        </a:rPr>
                        <a:t>Unfunded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0" u="none" strike="noStrike" dirty="0">
                          <a:solidFill>
                            <a:srgbClr val="000000"/>
                          </a:solidFill>
                          <a:effectLst/>
                          <a:latin typeface="Arial Narrow" panose="020B0606020202030204" pitchFamily="34" charset="0"/>
                        </a:rPr>
                        <a:t>Unfunded</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0" u="none" strike="noStrike" dirty="0">
                          <a:solidFill>
                            <a:srgbClr val="000000"/>
                          </a:solidFill>
                          <a:effectLst/>
                          <a:latin typeface="Arial Narrow" panose="020B0606020202030204" pitchFamily="34" charset="0"/>
                        </a:rPr>
                        <a:t>Funded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8660186"/>
                  </a:ext>
                </a:extLst>
              </a:tr>
            </a:tbl>
          </a:graphicData>
        </a:graphic>
      </p:graphicFrame>
    </p:spTree>
    <p:extLst>
      <p:ext uri="{BB962C8B-B14F-4D97-AF65-F5344CB8AC3E}">
        <p14:creationId xmlns:p14="http://schemas.microsoft.com/office/powerpoint/2010/main" val="3062998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756" y="496111"/>
            <a:ext cx="9569670" cy="523220"/>
          </a:xfrm>
        </p:spPr>
        <p:txBody>
          <a:bodyPr>
            <a:normAutofit fontScale="90000"/>
          </a:bodyPr>
          <a:lstStyle/>
          <a:p>
            <a:pPr algn="ctr"/>
            <a:r>
              <a:rPr lang="en-US" b="1" dirty="0" smtClean="0">
                <a:solidFill>
                  <a:prstClr val="black"/>
                </a:solidFill>
                <a:latin typeface="Arial"/>
                <a:cs typeface="Arial"/>
              </a:rPr>
              <a:t>Overview of the </a:t>
            </a:r>
            <a:r>
              <a:rPr lang="en-US" b="1" dirty="0">
                <a:solidFill>
                  <a:prstClr val="black"/>
                </a:solidFill>
                <a:latin typeface="Arial"/>
                <a:cs typeface="Arial"/>
              </a:rPr>
              <a:t>2022/23 </a:t>
            </a:r>
            <a:r>
              <a:rPr lang="en-US" b="1" dirty="0" smtClean="0">
                <a:solidFill>
                  <a:prstClr val="black"/>
                </a:solidFill>
                <a:latin typeface="Arial"/>
                <a:cs typeface="Arial"/>
              </a:rPr>
              <a:t>Infrastructure Budget</a:t>
            </a:r>
            <a:endParaRPr lang="en-US" b="1" dirty="0">
              <a:solidFill>
                <a:prstClr val="black"/>
              </a:solidFill>
              <a:latin typeface="Arial"/>
              <a:cs typeface="Arial"/>
            </a:endParaRPr>
          </a:p>
        </p:txBody>
      </p:sp>
      <p:sp>
        <p:nvSpPr>
          <p:cNvPr id="4" name="Footer Placeholder 3"/>
          <p:cNvSpPr>
            <a:spLocks noGrp="1"/>
          </p:cNvSpPr>
          <p:nvPr>
            <p:ph type="ftr" sz="quarter" idx="11"/>
          </p:nvPr>
        </p:nvSpPr>
        <p:spPr>
          <a:xfrm>
            <a:off x="3037591" y="6422050"/>
            <a:ext cx="7619999" cy="365125"/>
          </a:xfrm>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8</a:t>
            </a:fld>
            <a:endParaRPr lang="en-US" altLang="en-US" dirty="0"/>
          </a:p>
        </p:txBody>
      </p:sp>
      <p:sp>
        <p:nvSpPr>
          <p:cNvPr id="9" name="Rectangle 8"/>
          <p:cNvSpPr/>
          <p:nvPr/>
        </p:nvSpPr>
        <p:spPr>
          <a:xfrm>
            <a:off x="1205119" y="1163725"/>
            <a:ext cx="10598045" cy="4662815"/>
          </a:xfrm>
          <a:prstGeom prst="rect">
            <a:avLst/>
          </a:prstGeom>
        </p:spPr>
        <p:txBody>
          <a:bodyPr wrap="square">
            <a:spAutoFit/>
          </a:bodyPr>
          <a:lstStyle/>
          <a:p>
            <a:pPr marL="285750" indent="-285750">
              <a:lnSpc>
                <a:spcPct val="150000"/>
              </a:lnSpc>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budgeted R11.7 million for Repairs and maintenance in the 2022/23 Approved Budget. </a:t>
            </a:r>
          </a:p>
          <a:p>
            <a:pPr marL="285750" indent="-285750">
              <a:lnSpc>
                <a:spcPct val="150000"/>
              </a:lnSpc>
              <a:buFont typeface="Arial" panose="020B0604020202020204" pitchFamily="34" charset="0"/>
              <a:buChar char="•"/>
            </a:pPr>
            <a:r>
              <a:rPr lang="en-US" dirty="0">
                <a:latin typeface="Calibri" panose="020F0502020204030204" pitchFamily="34" charset="0"/>
                <a:cs typeface="Calibri" panose="020F0502020204030204" pitchFamily="34" charset="0"/>
              </a:rPr>
              <a:t>The budget for Repairs and maintenance of R11.7 million appears to be insufficient as it equates to 0.5 percent of the audited 2020/21 Property, plant and equipment amounting to R2.2 billion.</a:t>
            </a:r>
          </a:p>
          <a:p>
            <a:pPr marL="285750" indent="-285750">
              <a:lnSpc>
                <a:spcPct val="150000"/>
              </a:lnSpc>
              <a:buFont typeface="Arial" panose="020B0604020202020204" pitchFamily="34" charset="0"/>
              <a:buChar char="•"/>
            </a:pPr>
            <a:r>
              <a:rPr lang="en-US" dirty="0">
                <a:latin typeface="Calibri" panose="020F0502020204030204" pitchFamily="34" charset="0"/>
                <a:cs typeface="Calibri" panose="020F0502020204030204" pitchFamily="34" charset="0"/>
              </a:rPr>
              <a:t>The total Capital expenditure is budgeted at R180.2 million which is made up of the following:</a:t>
            </a:r>
          </a:p>
          <a:p>
            <a:pPr marL="742950" lvl="1" indent="-285750">
              <a:lnSpc>
                <a:spcPct val="150000"/>
              </a:lnSpc>
              <a:buFont typeface="Arial" panose="020B0604020202020204" pitchFamily="34" charset="0"/>
              <a:buChar char="•"/>
            </a:pPr>
            <a:r>
              <a:rPr lang="en-US" dirty="0">
                <a:latin typeface="Calibri" panose="020F0502020204030204" pitchFamily="34" charset="0"/>
                <a:cs typeface="Calibri" panose="020F0502020204030204" pitchFamily="34" charset="0"/>
              </a:rPr>
              <a:t>Water infrastructure of R175.6 million contributing 97.4 percent of the total capital expenditure,</a:t>
            </a:r>
          </a:p>
          <a:p>
            <a:pPr marL="742950" lvl="1" indent="-285750">
              <a:lnSpc>
                <a:spcPct val="150000"/>
              </a:lnSpc>
              <a:buFont typeface="Arial" panose="020B0604020202020204" pitchFamily="34" charset="0"/>
              <a:buChar char="•"/>
            </a:pPr>
            <a:r>
              <a:rPr lang="en-US" dirty="0">
                <a:latin typeface="Calibri" panose="020F0502020204030204" pitchFamily="34" charset="0"/>
                <a:cs typeface="Calibri" panose="020F0502020204030204" pitchFamily="34" charset="0"/>
              </a:rPr>
              <a:t>Waste water infrastructure of R435 000 contributing 0.2 percent of the total capital expenditure,</a:t>
            </a:r>
          </a:p>
          <a:p>
            <a:pPr marL="742950" lvl="1" indent="-285750">
              <a:lnSpc>
                <a:spcPct val="150000"/>
              </a:lnSpc>
              <a:buFont typeface="Arial" panose="020B0604020202020204" pitchFamily="34" charset="0"/>
              <a:buChar char="•"/>
            </a:pPr>
            <a:r>
              <a:rPr lang="en-US" dirty="0">
                <a:latin typeface="Calibri" panose="020F0502020204030204" pitchFamily="34" charset="0"/>
                <a:cs typeface="Calibri" panose="020F0502020204030204" pitchFamily="34" charset="0"/>
              </a:rPr>
              <a:t>Road transports of R2.4 million contributing 1.3 percent of the total capital expenditure, and</a:t>
            </a:r>
          </a:p>
          <a:p>
            <a:pPr marL="742950" lvl="1" indent="-285750">
              <a:lnSpc>
                <a:spcPct val="150000"/>
              </a:lnSpc>
              <a:buFont typeface="Arial" panose="020B0604020202020204" pitchFamily="34" charset="0"/>
              <a:buChar char="•"/>
            </a:pPr>
            <a:r>
              <a:rPr lang="en-US" dirty="0">
                <a:latin typeface="Calibri" panose="020F0502020204030204" pitchFamily="34" charset="0"/>
                <a:cs typeface="Calibri" panose="020F0502020204030204" pitchFamily="34" charset="0"/>
              </a:rPr>
              <a:t> Community and social services of R1.8 million contributing 1percent of the total capital expenditure.</a:t>
            </a:r>
          </a:p>
          <a:p>
            <a:pPr marL="285750" indent="-285750">
              <a:lnSpc>
                <a:spcPct val="150000"/>
              </a:lnSpc>
              <a:buFont typeface="Arial" panose="020B0604020202020204" pitchFamily="34" charset="0"/>
              <a:buChar char="•"/>
            </a:pPr>
            <a:r>
              <a:rPr lang="en-US" dirty="0">
                <a:latin typeface="Calibri" panose="020F0502020204030204" pitchFamily="34" charset="0"/>
                <a:cs typeface="Calibri" panose="020F0502020204030204" pitchFamily="34" charset="0"/>
              </a:rPr>
              <a:t>The municipality total Capital expenditure of R180.2 million is </a:t>
            </a:r>
            <a:r>
              <a:rPr lang="en-US" dirty="0" smtClean="0">
                <a:latin typeface="Calibri" panose="020F0502020204030204" pitchFamily="34" charset="0"/>
                <a:cs typeface="Calibri" panose="020F0502020204030204" pitchFamily="34" charset="0"/>
              </a:rPr>
              <a:t>largely </a:t>
            </a:r>
            <a:r>
              <a:rPr lang="en-US" dirty="0">
                <a:latin typeface="Calibri" panose="020F0502020204030204" pitchFamily="34" charset="0"/>
                <a:cs typeface="Calibri" panose="020F0502020204030204" pitchFamily="34" charset="0"/>
              </a:rPr>
              <a:t>funded by National Government amount of R178.4 million which is 99 percent of the total capital expenditure, and the remaining 1 percent is funded through Internally generated funds amounting to R1.8 million.</a:t>
            </a:r>
          </a:p>
        </p:txBody>
      </p:sp>
    </p:spTree>
    <p:extLst>
      <p:ext uri="{BB962C8B-B14F-4D97-AF65-F5344CB8AC3E}">
        <p14:creationId xmlns:p14="http://schemas.microsoft.com/office/powerpoint/2010/main" val="1833900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9569670" cy="1280890"/>
          </a:xfrm>
        </p:spPr>
        <p:txBody>
          <a:bodyPr/>
          <a:lstStyle/>
          <a:p>
            <a:r>
              <a:rPr lang="en-US" b="1" dirty="0">
                <a:latin typeface="Arial" panose="020B0604020202020204" pitchFamily="34" charset="0"/>
                <a:cs typeface="Arial" panose="020B0604020202020204" pitchFamily="34" charset="0"/>
              </a:rPr>
              <a:t>2022/23 Performance against the budget</a:t>
            </a:r>
            <a:endParaRPr lang="en-ZA" b="1" dirty="0"/>
          </a:p>
        </p:txBody>
      </p:sp>
      <p:sp>
        <p:nvSpPr>
          <p:cNvPr id="3" name="Content Placeholder 2"/>
          <p:cNvSpPr>
            <a:spLocks noGrp="1"/>
          </p:cNvSpPr>
          <p:nvPr>
            <p:ph idx="1"/>
          </p:nvPr>
        </p:nvSpPr>
        <p:spPr>
          <a:xfrm>
            <a:off x="933854" y="1206229"/>
            <a:ext cx="10648579" cy="3751681"/>
          </a:xfrm>
        </p:spPr>
        <p:txBody>
          <a:bodyPr>
            <a:normAutofit/>
          </a:bodyPr>
          <a:lstStyle/>
          <a:p>
            <a:pPr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The </a:t>
            </a:r>
            <a:r>
              <a:rPr lang="en-US" sz="2400" dirty="0" smtClean="0">
                <a:latin typeface="Calibri" panose="020F0502020204030204" pitchFamily="34" charset="0"/>
                <a:cs typeface="Calibri" panose="020F0502020204030204" pitchFamily="34" charset="0"/>
              </a:rPr>
              <a:t>table </a:t>
            </a:r>
            <a:r>
              <a:rPr lang="en-US" sz="2400" dirty="0">
                <a:latin typeface="Calibri" panose="020F0502020204030204" pitchFamily="34" charset="0"/>
                <a:cs typeface="Calibri" panose="020F0502020204030204" pitchFamily="34" charset="0"/>
              </a:rPr>
              <a:t>below shows the performance against the budget for the 2022/23 financial year as at the end of Quarter 1 (30 September 2022).</a:t>
            </a:r>
          </a:p>
          <a:p>
            <a:pPr marL="0" indent="0" algn="just">
              <a:buNone/>
            </a:pPr>
            <a:endParaRPr lang="en-ZA" sz="24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US" altLang="en-US" sz="1200" b="1" i="1" dirty="0">
                <a:solidFill>
                  <a:srgbClr val="009900"/>
                </a:solidFill>
                <a:latin typeface="Verdana" panose="020B0604030504040204" pitchFamily="34" charset="0"/>
              </a:rPr>
              <a:t>MAKING THE RAND GO AN EXTRA MILE</a:t>
            </a:r>
            <a:endParaRPr lang="en-ZA" altLang="en-US" sz="1200"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9</a:t>
            </a:fld>
            <a:endParaRPr lang="en-US" altLang="en-US" dirty="0"/>
          </a:p>
        </p:txBody>
      </p:sp>
      <p:pic>
        <p:nvPicPr>
          <p:cNvPr id="7" name="Picture 6"/>
          <p:cNvPicPr>
            <a:picLocks noChangeAspect="1"/>
          </p:cNvPicPr>
          <p:nvPr/>
        </p:nvPicPr>
        <p:blipFill>
          <a:blip r:embed="rId2"/>
          <a:stretch>
            <a:fillRect/>
          </a:stretch>
        </p:blipFill>
        <p:spPr>
          <a:xfrm>
            <a:off x="1340828" y="2032501"/>
            <a:ext cx="10116765" cy="3950011"/>
          </a:xfrm>
          <a:prstGeom prst="rect">
            <a:avLst/>
          </a:prstGeom>
        </p:spPr>
      </p:pic>
    </p:spTree>
    <p:extLst>
      <p:ext uri="{BB962C8B-B14F-4D97-AF65-F5344CB8AC3E}">
        <p14:creationId xmlns:p14="http://schemas.microsoft.com/office/powerpoint/2010/main" val="3063930190"/>
      </p:ext>
    </p:extLst>
  </p:cSld>
  <p:clrMapOvr>
    <a:masterClrMapping/>
  </p:clrMapOvr>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11125</TotalTime>
  <Words>1968</Words>
  <Application>Microsoft Office PowerPoint</Application>
  <PresentationFormat>Widescreen</PresentationFormat>
  <Paragraphs>165</Paragraphs>
  <Slides>17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Arial Black</vt:lpstr>
      <vt:lpstr>Arial Narrow</vt:lpstr>
      <vt:lpstr>Calibri</vt:lpstr>
      <vt:lpstr>Century Gothic</vt:lpstr>
      <vt:lpstr>Symbol</vt:lpstr>
      <vt:lpstr>Times New Roman</vt:lpstr>
      <vt:lpstr>Verdana</vt:lpstr>
      <vt:lpstr>Wingdings 3</vt:lpstr>
      <vt:lpstr>Wisp</vt:lpstr>
      <vt:lpstr>PowerPoint Presentation</vt:lpstr>
      <vt:lpstr>PowerPoint Presentation</vt:lpstr>
      <vt:lpstr>PowerPoint Presentation</vt:lpstr>
      <vt:lpstr>Financial viability – Pre-audited 2021/22 AFS</vt:lpstr>
      <vt:lpstr>Financial viability (Cont.) </vt:lpstr>
      <vt:lpstr>Audit Outcomes</vt:lpstr>
      <vt:lpstr>Budget review</vt:lpstr>
      <vt:lpstr>Overview of the 2022/23 Infrastructure Budget</vt:lpstr>
      <vt:lpstr>2022/23 Performance against the budget</vt:lpstr>
      <vt:lpstr>2022/23 Performance against the budget</vt:lpstr>
      <vt:lpstr>2022/23 Performance against the budget</vt:lpstr>
      <vt:lpstr>2022/23 Performance against the budget</vt:lpstr>
      <vt:lpstr>2022/23 Performance against the budget</vt:lpstr>
      <vt:lpstr>2022/23 Performance against the budget</vt:lpstr>
      <vt:lpstr>2022/23 Performance against the budget</vt:lpstr>
      <vt:lpstr>Support provided by Provincial Treasury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Coetzee</dc:creator>
  <cp:lastModifiedBy>Shereen Cassiem</cp:lastModifiedBy>
  <cp:revision>2</cp:revision>
  <cp:lastPrinted>2021-01-14T08:54:27Z</cp:lastPrinted>
  <dcterms:created xsi:type="dcterms:W3CDTF">2021-01-11T12:27:26Z</dcterms:created>
  <dcterms:modified xsi:type="dcterms:W3CDTF">2022-11-01T13:15:12Z</dcterms:modified>
</cp:coreProperties>
</file>