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 id="2147483673" r:id="rId3"/>
    <p:sldMasterId id="2147483698" r:id="rId4"/>
    <p:sldMasterId id="2147483710" r:id="rId5"/>
    <p:sldMasterId id="2147483734" r:id="rId6"/>
  </p:sldMasterIdLst>
  <p:notesMasterIdLst>
    <p:notesMasterId r:id="rId35"/>
  </p:notesMasterIdLst>
  <p:handoutMasterIdLst>
    <p:handoutMasterId r:id="rId36"/>
  </p:handoutMasterIdLst>
  <p:sldIdLst>
    <p:sldId id="821" r:id="rId7"/>
    <p:sldId id="822" r:id="rId8"/>
    <p:sldId id="892" r:id="rId9"/>
    <p:sldId id="842" r:id="rId10"/>
    <p:sldId id="893" r:id="rId11"/>
    <p:sldId id="825" r:id="rId12"/>
    <p:sldId id="846" r:id="rId13"/>
    <p:sldId id="869" r:id="rId14"/>
    <p:sldId id="891" r:id="rId15"/>
    <p:sldId id="910" r:id="rId16"/>
    <p:sldId id="912" r:id="rId17"/>
    <p:sldId id="875" r:id="rId18"/>
    <p:sldId id="895" r:id="rId19"/>
    <p:sldId id="896" r:id="rId20"/>
    <p:sldId id="897" r:id="rId21"/>
    <p:sldId id="898" r:id="rId22"/>
    <p:sldId id="899" r:id="rId23"/>
    <p:sldId id="900" r:id="rId24"/>
    <p:sldId id="901" r:id="rId25"/>
    <p:sldId id="902" r:id="rId26"/>
    <p:sldId id="903" r:id="rId27"/>
    <p:sldId id="904" r:id="rId28"/>
    <p:sldId id="905" r:id="rId29"/>
    <p:sldId id="906" r:id="rId30"/>
    <p:sldId id="907" r:id="rId31"/>
    <p:sldId id="908" r:id="rId32"/>
    <p:sldId id="909" r:id="rId33"/>
    <p:sldId id="507" r:id="rId34"/>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 id="2" name="Sandile Sokhabase" initials="SS" lastIdx="3" clrIdx="1">
    <p:extLst>
      <p:ext uri="{19B8F6BF-5375-455C-9EA6-DF929625EA0E}">
        <p15:presenceInfo xmlns:p15="http://schemas.microsoft.com/office/powerpoint/2012/main" userId="S-1-5-21-1430342749-2335821379-4047828672-27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9644"/>
    <a:srgbClr val="008000"/>
    <a:srgbClr val="66FF33"/>
    <a:srgbClr val="CFDACE"/>
    <a:srgbClr val="FFD21E"/>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4601" autoAdjust="0"/>
  </p:normalViewPr>
  <p:slideViewPr>
    <p:cSldViewPr>
      <p:cViewPr varScale="1">
        <p:scale>
          <a:sx n="69" d="100"/>
          <a:sy n="69" d="100"/>
        </p:scale>
        <p:origin x="918"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 Id="rId8" Type="http://schemas.openxmlformats.org/officeDocument/2006/relationships/slide" Target="slides/slide2.xml"/><Relationship Id="rId3" Type="http://schemas.openxmlformats.org/officeDocument/2006/relationships/slideMaster" Target="slideMasters/slideMaster2.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9"/>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9"/>
          </a:xfrm>
          <a:prstGeom prst="rect">
            <a:avLst/>
          </a:prstGeom>
        </p:spPr>
        <p:txBody>
          <a:bodyPr vert="horz" lIns="91440" tIns="45720" rIns="91440" bIns="45720" rtlCol="0"/>
          <a:lstStyle>
            <a:lvl1pPr algn="r">
              <a:defRPr sz="1200"/>
            </a:lvl1pPr>
          </a:lstStyle>
          <a:p>
            <a:fld id="{F7D42896-8E1F-4592-B5A5-18C5C72FB23A}" type="datetimeFigureOut">
              <a:rPr lang="en-ZA" smtClean="0"/>
              <a:t>2022/11/01</a:t>
            </a:fld>
            <a:endParaRPr lang="en-ZA"/>
          </a:p>
        </p:txBody>
      </p:sp>
      <p:sp>
        <p:nvSpPr>
          <p:cNvPr id="4" name="Footer Placeholder 3"/>
          <p:cNvSpPr>
            <a:spLocks noGrp="1"/>
          </p:cNvSpPr>
          <p:nvPr>
            <p:ph type="ftr" sz="quarter" idx="2"/>
          </p:nvPr>
        </p:nvSpPr>
        <p:spPr>
          <a:xfrm>
            <a:off x="0" y="9428712"/>
            <a:ext cx="2946400" cy="497929"/>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2"/>
            <a:ext cx="2946400" cy="497929"/>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1"/>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11/1/2022</a:t>
            </a:fld>
            <a:endParaRPr lang="en-US" dirty="0"/>
          </a:p>
        </p:txBody>
      </p:sp>
      <p:sp>
        <p:nvSpPr>
          <p:cNvPr id="4" name="Slide Image Placeholder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3" y="4714878"/>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6"/>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6"/>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BE2F452-BBC8-48A0-81EB-29E797DD877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69002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92075" y="744538"/>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28</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2050375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3480397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813329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4054881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2022/11/01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3544185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2022/11/01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071808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2022/11/01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238153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92367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1581934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1842951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3147920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22E9-9E45-44D3-B663-E2456D1929CC}"/>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id="{4F55CA54-0C6A-46B6-9B5D-DE38432D8B79}"/>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E9A0FF7-7370-4198-A7EA-C646F28AB6E1}"/>
              </a:ext>
            </a:extLst>
          </p:cNvPr>
          <p:cNvSpPr>
            <a:spLocks noGrp="1"/>
          </p:cNvSpPr>
          <p:nvPr>
            <p:ph type="dt" sz="half" idx="10"/>
          </p:nvPr>
        </p:nvSpPr>
        <p:spPr/>
        <p:txBody>
          <a:bodyPr/>
          <a:lstStyle/>
          <a:p>
            <a:fld id="{AFA71B2D-68F2-4250-9468-079A5C2DB8C4}"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547A080C-8BC9-45BB-8048-7733A1D105AC}"/>
              </a:ext>
            </a:extLst>
          </p:cNvPr>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F796F4C0-1893-4293-9485-9F515E7BA7CB}"/>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178274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619FE-1701-45E7-993E-573EB2EAA34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89ADC53-D553-4BDB-A229-35CCA89607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DCA6204-6E84-4D6F-8AA8-A92AEC30A37A}"/>
              </a:ext>
            </a:extLst>
          </p:cNvPr>
          <p:cNvSpPr>
            <a:spLocks noGrp="1"/>
          </p:cNvSpPr>
          <p:nvPr>
            <p:ph type="dt" sz="half" idx="10"/>
          </p:nvPr>
        </p:nvSpPr>
        <p:spPr/>
        <p:txBody>
          <a:bodyPr/>
          <a:lstStyle/>
          <a:p>
            <a:fld id="{11C00718-8969-4C85-813F-A722D84C6BDD}"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A7E9FF77-BB72-440B-98EA-8B9529A95DC2}"/>
              </a:ext>
            </a:extLst>
          </p:cNvPr>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DD231B43-4867-4438-86A4-40D494137AD0}"/>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637256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62124-8AD9-4027-BAD3-0BC8DE94237A}"/>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A1296AFD-22A8-4671-BEE2-AF10137278A4}"/>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B6114C-198B-40A0-AEFB-7194D09A41A5}"/>
              </a:ext>
            </a:extLst>
          </p:cNvPr>
          <p:cNvSpPr>
            <a:spLocks noGrp="1"/>
          </p:cNvSpPr>
          <p:nvPr>
            <p:ph type="dt" sz="half" idx="10"/>
          </p:nvPr>
        </p:nvSpPr>
        <p:spPr/>
        <p:txBody>
          <a:bodyPr/>
          <a:lstStyle/>
          <a:p>
            <a:fld id="{74F98172-CDD5-45D3-BCF4-3911BB59CA50}"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3715ED0C-BB6B-4E80-82A5-D1EE8A5B4168}"/>
              </a:ext>
            </a:extLst>
          </p:cNvPr>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71A1244B-A20F-4A8E-943B-ECF47191ADA1}"/>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704003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1805-AA2F-4EE1-9B59-FB8663BDDEB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6FA07F62-837F-4049-9D73-4FF5881C4F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8ECC27DD-5761-43B5-ACED-514B1299FE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626B1CFC-50B4-42C6-B678-F84F6CCDA070}"/>
              </a:ext>
            </a:extLst>
          </p:cNvPr>
          <p:cNvSpPr>
            <a:spLocks noGrp="1"/>
          </p:cNvSpPr>
          <p:nvPr>
            <p:ph type="dt" sz="half" idx="10"/>
          </p:nvPr>
        </p:nvSpPr>
        <p:spPr/>
        <p:txBody>
          <a:bodyPr/>
          <a:lstStyle/>
          <a:p>
            <a:fld id="{0A80361A-33A5-4216-BE38-F582D39B148C}" type="datetime1">
              <a:rPr lang="en-ZA" smtClean="0">
                <a:solidFill>
                  <a:prstClr val="black">
                    <a:tint val="75000"/>
                  </a:prstClr>
                </a:solidFill>
              </a:rPr>
              <a:pPr/>
              <a:t>2022/11/01</a:t>
            </a:fld>
            <a:endParaRPr lang="en-ZA" dirty="0">
              <a:solidFill>
                <a:prstClr val="black">
                  <a:tint val="75000"/>
                </a:prstClr>
              </a:solidFill>
            </a:endParaRPr>
          </a:p>
        </p:txBody>
      </p:sp>
      <p:sp>
        <p:nvSpPr>
          <p:cNvPr id="6" name="Footer Placeholder 5">
            <a:extLst>
              <a:ext uri="{FF2B5EF4-FFF2-40B4-BE49-F238E27FC236}">
                <a16:creationId xmlns:a16="http://schemas.microsoft.com/office/drawing/2014/main" id="{A6811F70-CBEC-459F-B354-1A5E75182717}"/>
              </a:ext>
            </a:extLst>
          </p:cNvPr>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a:extLst>
              <a:ext uri="{FF2B5EF4-FFF2-40B4-BE49-F238E27FC236}">
                <a16:creationId xmlns:a16="http://schemas.microsoft.com/office/drawing/2014/main" id="{C5196D32-80BB-40E2-AE79-E55EE68B86DB}"/>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950809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82EE-4616-4E2B-927A-8F2BDE6D4AEF}"/>
              </a:ext>
            </a:extLst>
          </p:cNvPr>
          <p:cNvSpPr>
            <a:spLocks noGrp="1"/>
          </p:cNvSpPr>
          <p:nvPr>
            <p:ph type="title"/>
          </p:nvPr>
        </p:nvSpPr>
        <p:spPr>
          <a:xfrm>
            <a:off x="839788" y="365127"/>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01B6B0F-C6BB-4630-A3FB-3DA39B145CAD}"/>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02259-BAB0-4AD6-A7E2-BFBB1D8BC8CB}"/>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F01D300C-0D59-477F-8782-4F51BBBA8DD5}"/>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044D58-7BF7-4043-8164-2641AEE9D206}"/>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57CD8F7A-2F3C-4035-BDAA-1EB76E0DAF79}"/>
              </a:ext>
            </a:extLst>
          </p:cNvPr>
          <p:cNvSpPr>
            <a:spLocks noGrp="1"/>
          </p:cNvSpPr>
          <p:nvPr>
            <p:ph type="dt" sz="half" idx="10"/>
          </p:nvPr>
        </p:nvSpPr>
        <p:spPr/>
        <p:txBody>
          <a:bodyPr/>
          <a:lstStyle/>
          <a:p>
            <a:fld id="{0CF4A9D1-6A9D-4791-B8F3-6FAC7872C4E4}" type="datetime1">
              <a:rPr lang="en-ZA" smtClean="0">
                <a:solidFill>
                  <a:prstClr val="black">
                    <a:tint val="75000"/>
                  </a:prstClr>
                </a:solidFill>
              </a:rPr>
              <a:pPr/>
              <a:t>2022/11/01</a:t>
            </a:fld>
            <a:endParaRPr lang="en-ZA" dirty="0">
              <a:solidFill>
                <a:prstClr val="black">
                  <a:tint val="75000"/>
                </a:prstClr>
              </a:solidFill>
            </a:endParaRPr>
          </a:p>
        </p:txBody>
      </p:sp>
      <p:sp>
        <p:nvSpPr>
          <p:cNvPr id="8" name="Footer Placeholder 7">
            <a:extLst>
              <a:ext uri="{FF2B5EF4-FFF2-40B4-BE49-F238E27FC236}">
                <a16:creationId xmlns:a16="http://schemas.microsoft.com/office/drawing/2014/main" id="{B245EF08-0B52-4F18-BD7B-11DC79D0FAA9}"/>
              </a:ext>
            </a:extLst>
          </p:cNvPr>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a:extLst>
              <a:ext uri="{FF2B5EF4-FFF2-40B4-BE49-F238E27FC236}">
                <a16:creationId xmlns:a16="http://schemas.microsoft.com/office/drawing/2014/main" id="{3DA11BBF-2650-434B-A851-F51F28887D33}"/>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08211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EB149-A41A-4DA3-B042-CD76D3A7F67B}"/>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756C96C-36D3-41C3-8727-FE553881AC6E}"/>
              </a:ext>
            </a:extLst>
          </p:cNvPr>
          <p:cNvSpPr>
            <a:spLocks noGrp="1"/>
          </p:cNvSpPr>
          <p:nvPr>
            <p:ph type="dt" sz="half" idx="10"/>
          </p:nvPr>
        </p:nvSpPr>
        <p:spPr/>
        <p:txBody>
          <a:bodyPr/>
          <a:lstStyle/>
          <a:p>
            <a:fld id="{4C39E9B6-4824-4F0A-85B0-4D59BC8924ED}" type="datetime1">
              <a:rPr lang="en-ZA" smtClean="0">
                <a:solidFill>
                  <a:prstClr val="black">
                    <a:tint val="75000"/>
                  </a:prstClr>
                </a:solidFill>
              </a:rPr>
              <a:pPr/>
              <a:t>2022/11/01</a:t>
            </a:fld>
            <a:endParaRPr lang="en-ZA" dirty="0">
              <a:solidFill>
                <a:prstClr val="black">
                  <a:tint val="75000"/>
                </a:prstClr>
              </a:solidFill>
            </a:endParaRPr>
          </a:p>
        </p:txBody>
      </p:sp>
      <p:sp>
        <p:nvSpPr>
          <p:cNvPr id="4" name="Footer Placeholder 3">
            <a:extLst>
              <a:ext uri="{FF2B5EF4-FFF2-40B4-BE49-F238E27FC236}">
                <a16:creationId xmlns:a16="http://schemas.microsoft.com/office/drawing/2014/main" id="{BA8B6D9C-7D97-41E5-A140-1EDCA453A49A}"/>
              </a:ext>
            </a:extLst>
          </p:cNvPr>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a:extLst>
              <a:ext uri="{FF2B5EF4-FFF2-40B4-BE49-F238E27FC236}">
                <a16:creationId xmlns:a16="http://schemas.microsoft.com/office/drawing/2014/main" id="{DB9CF05A-C68E-4694-A847-5C1B798FD389}"/>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7318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3B09E-70FA-401A-8941-1129AB7CD380}"/>
              </a:ext>
            </a:extLst>
          </p:cNvPr>
          <p:cNvSpPr>
            <a:spLocks noGrp="1"/>
          </p:cNvSpPr>
          <p:nvPr>
            <p:ph type="dt" sz="half" idx="10"/>
          </p:nvPr>
        </p:nvSpPr>
        <p:spPr/>
        <p:txBody>
          <a:bodyPr/>
          <a:lstStyle/>
          <a:p>
            <a:fld id="{060A39AC-722F-4D4A-91C0-E5EA8E7F5B1B}" type="datetime1">
              <a:rPr lang="en-ZA" smtClean="0">
                <a:solidFill>
                  <a:prstClr val="black">
                    <a:tint val="75000"/>
                  </a:prstClr>
                </a:solidFill>
              </a:rPr>
              <a:pPr/>
              <a:t>2022/11/01</a:t>
            </a:fld>
            <a:endParaRPr lang="en-ZA" dirty="0">
              <a:solidFill>
                <a:prstClr val="black">
                  <a:tint val="75000"/>
                </a:prstClr>
              </a:solidFill>
            </a:endParaRPr>
          </a:p>
        </p:txBody>
      </p:sp>
      <p:sp>
        <p:nvSpPr>
          <p:cNvPr id="3" name="Footer Placeholder 2">
            <a:extLst>
              <a:ext uri="{FF2B5EF4-FFF2-40B4-BE49-F238E27FC236}">
                <a16:creationId xmlns:a16="http://schemas.microsoft.com/office/drawing/2014/main" id="{DC045959-DE61-4335-9A98-1365C0A2DA61}"/>
              </a:ext>
            </a:extLst>
          </p:cNvPr>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a:extLst>
              <a:ext uri="{FF2B5EF4-FFF2-40B4-BE49-F238E27FC236}">
                <a16:creationId xmlns:a16="http://schemas.microsoft.com/office/drawing/2014/main" id="{B737EC4C-4B9D-458D-A615-334987984F22}"/>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05896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06439-CE9D-48CA-BFAF-F9C48047B5F1}"/>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AE345D7A-51DF-4876-893E-0ED6DA75E41C}"/>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DA8E7E32-6F35-4C38-A0CD-4BE6574EF01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408132-09A2-45EC-93D3-23301E990354}"/>
              </a:ext>
            </a:extLst>
          </p:cNvPr>
          <p:cNvSpPr>
            <a:spLocks noGrp="1"/>
          </p:cNvSpPr>
          <p:nvPr>
            <p:ph type="dt" sz="half" idx="10"/>
          </p:nvPr>
        </p:nvSpPr>
        <p:spPr/>
        <p:txBody>
          <a:bodyPr/>
          <a:lstStyle/>
          <a:p>
            <a:fld id="{D767A5E8-C7B6-4C21-AB74-0F0106E3ED00}" type="datetime1">
              <a:rPr lang="en-ZA" smtClean="0">
                <a:solidFill>
                  <a:prstClr val="black">
                    <a:tint val="75000"/>
                  </a:prstClr>
                </a:solidFill>
              </a:rPr>
              <a:pPr/>
              <a:t>2022/11/01</a:t>
            </a:fld>
            <a:endParaRPr lang="en-ZA" dirty="0">
              <a:solidFill>
                <a:prstClr val="black">
                  <a:tint val="75000"/>
                </a:prstClr>
              </a:solidFill>
            </a:endParaRPr>
          </a:p>
        </p:txBody>
      </p:sp>
      <p:sp>
        <p:nvSpPr>
          <p:cNvPr id="6" name="Footer Placeholder 5">
            <a:extLst>
              <a:ext uri="{FF2B5EF4-FFF2-40B4-BE49-F238E27FC236}">
                <a16:creationId xmlns:a16="http://schemas.microsoft.com/office/drawing/2014/main" id="{B7F65185-F653-414B-9618-074528E4C55F}"/>
              </a:ext>
            </a:extLst>
          </p:cNvPr>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a:extLst>
              <a:ext uri="{FF2B5EF4-FFF2-40B4-BE49-F238E27FC236}">
                <a16:creationId xmlns:a16="http://schemas.microsoft.com/office/drawing/2014/main" id="{6DED2104-A6AB-4051-ACBB-C06520A69395}"/>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7304288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F094-C9FB-4B88-9094-E7101A9BA898}"/>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87AA33B8-A704-488C-BCB0-DB8236313831}"/>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dirty="0"/>
          </a:p>
        </p:txBody>
      </p:sp>
      <p:sp>
        <p:nvSpPr>
          <p:cNvPr id="4" name="Text Placeholder 3">
            <a:extLst>
              <a:ext uri="{FF2B5EF4-FFF2-40B4-BE49-F238E27FC236}">
                <a16:creationId xmlns:a16="http://schemas.microsoft.com/office/drawing/2014/main" id="{FE38DBF9-0DE4-4E1A-A733-832027AC03AE}"/>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C1E66EE-4490-46CF-8829-EC7DCF1D31BF}"/>
              </a:ext>
            </a:extLst>
          </p:cNvPr>
          <p:cNvSpPr>
            <a:spLocks noGrp="1"/>
          </p:cNvSpPr>
          <p:nvPr>
            <p:ph type="dt" sz="half" idx="10"/>
          </p:nvPr>
        </p:nvSpPr>
        <p:spPr/>
        <p:txBody>
          <a:bodyPr/>
          <a:lstStyle/>
          <a:p>
            <a:fld id="{A8F21602-82A2-4600-A95C-426336304E9D}" type="datetime1">
              <a:rPr lang="en-ZA" smtClean="0">
                <a:solidFill>
                  <a:prstClr val="black">
                    <a:tint val="75000"/>
                  </a:prstClr>
                </a:solidFill>
              </a:rPr>
              <a:pPr/>
              <a:t>2022/11/01</a:t>
            </a:fld>
            <a:endParaRPr lang="en-ZA" dirty="0">
              <a:solidFill>
                <a:prstClr val="black">
                  <a:tint val="75000"/>
                </a:prstClr>
              </a:solidFill>
            </a:endParaRPr>
          </a:p>
        </p:txBody>
      </p:sp>
      <p:sp>
        <p:nvSpPr>
          <p:cNvPr id="6" name="Footer Placeholder 5">
            <a:extLst>
              <a:ext uri="{FF2B5EF4-FFF2-40B4-BE49-F238E27FC236}">
                <a16:creationId xmlns:a16="http://schemas.microsoft.com/office/drawing/2014/main" id="{D6E30D68-86E7-4C18-8682-6D513ADAB22B}"/>
              </a:ext>
            </a:extLst>
          </p:cNvPr>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a:extLst>
              <a:ext uri="{FF2B5EF4-FFF2-40B4-BE49-F238E27FC236}">
                <a16:creationId xmlns:a16="http://schemas.microsoft.com/office/drawing/2014/main" id="{167F2B47-BBA2-4449-B2C9-3AB2A553063D}"/>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68102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D703E-8B74-40A5-A3C5-E917EBF80B61}"/>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E694D15-AB4C-4737-A454-52CB91247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9F7ACCB-BDF1-484E-BDA6-3F48EA622939}"/>
              </a:ext>
            </a:extLst>
          </p:cNvPr>
          <p:cNvSpPr>
            <a:spLocks noGrp="1"/>
          </p:cNvSpPr>
          <p:nvPr>
            <p:ph type="dt" sz="half" idx="10"/>
          </p:nvPr>
        </p:nvSpPr>
        <p:spPr/>
        <p:txBody>
          <a:bodyPr/>
          <a:lstStyle/>
          <a:p>
            <a:fld id="{DF137482-E999-40C9-B7A5-2EF19F22037F}"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051B6D3C-1BAB-49F2-B007-9BD23169FA99}"/>
              </a:ext>
            </a:extLst>
          </p:cNvPr>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3FBF030D-E4B7-46EA-90A5-971610EB2DEB}"/>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8613378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BD9D1A-F74B-44E3-9185-C0D26E1DC5A7}"/>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06EEB738-25EC-46E0-91A4-70391D825AF2}"/>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FECD7B6-A6A8-40DB-BFBC-FF74FCF88674}"/>
              </a:ext>
            </a:extLst>
          </p:cNvPr>
          <p:cNvSpPr>
            <a:spLocks noGrp="1"/>
          </p:cNvSpPr>
          <p:nvPr>
            <p:ph type="dt" sz="half" idx="10"/>
          </p:nvPr>
        </p:nvSpPr>
        <p:spPr/>
        <p:txBody>
          <a:bodyPr/>
          <a:lstStyle/>
          <a:p>
            <a:fld id="{7EE191CD-A6ED-4CD5-A29A-4226678ED4B5}"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17AE02EE-1B0E-4C09-BC51-BAA5344AC5FB}"/>
              </a:ext>
            </a:extLst>
          </p:cNvPr>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7FFEBEBC-947A-4B5D-BACF-92AC0FF3BAD9}"/>
              </a:ext>
            </a:extLst>
          </p:cNvPr>
          <p:cNvSpPr>
            <a:spLocks noGrp="1"/>
          </p:cNvSpPr>
          <p:nvPr>
            <p:ph type="sldNum" sz="quarter" idx="12"/>
          </p:nvPr>
        </p:nvSpPr>
        <p:spPr/>
        <p:txBody>
          <a:body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4373081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617037-F7B3-4750-9ABD-3A758FAF7B6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F3A2FD1-091E-4E14-B5E1-3309D4850A6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05397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8C2D95-78B9-4244-A362-DDCE0055D24E}"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826481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53FCBDF-2F8A-4CC1-AC11-B82086904801}"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BF3DF0-8F4F-4A0C-B1E1-3C80CEE4DE50}"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654282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C22D4C1-15AB-4C35-872F-C5867526E2A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9757167-10C8-42C7-B29A-1F1A091DEDC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5679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DBC2253-B552-4B2A-9FDE-AF3C350AD095}"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30BF22A-558E-49CD-8C91-D895D543537F}"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7669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C8E801F-5435-4046-98F0-458730B45AAD}"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070C76-ABB2-4FD9-BD01-E906E11C999E}"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402798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4FAE689-FC52-4BC0-A5F7-C2ACFF6E7BFF}"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2A617F-46FE-4A8A-8649-A4E46A8175BC}"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015715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DBB5B00-ED68-4B11-ABDA-EBBED223314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6A8617-99DB-44A4-9BFF-66DE9E62441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536166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0169626-A8C4-49D2-B5EC-7EBF72A65102}"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755790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97F5B0C-A8ED-4207-A87A-161F6E07019D}"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F9C980E-3AC1-4DFD-ABD0-F24C9196324D}"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041299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35E1AE2-3594-4C96-B523-0411505E8FC3}"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B76249-C742-443A-9BEC-97296B7C0194}"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8113481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80BD4F07-03E6-4EEC-A54B-BD8004E5F0D3}" type="slidenum">
              <a:rPr kumimoji="0" lang="en-US" sz="1400" b="1" i="0" u="none" strike="noStrike" kern="1200" cap="none" spc="0" normalizeH="0" baseline="0" noProof="0" smtClean="0">
                <a:ln>
                  <a:noFill/>
                </a:ln>
                <a:solidFill>
                  <a:srgbClr val="008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rgbClr val="008000"/>
              </a:solidFill>
              <a:effectLst/>
              <a:uLnTx/>
              <a:uFillTx/>
              <a:latin typeface="Arial" panose="020B0604020202020204" pitchFamily="34" charset="0"/>
              <a:ea typeface="+mn-ea"/>
              <a:cs typeface="+mn-cs"/>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“KZN as a prosperous Province</a:t>
            </a:r>
            <a:r>
              <a:rPr kumimoji="0" lang="en-ZA" sz="1050" b="1" i="1" u="none" strike="noStrike" kern="1200" cap="none" spc="0" normalizeH="0" baseline="0" noProof="0" dirty="0">
                <a:ln>
                  <a:noFill/>
                </a:ln>
                <a:solidFill>
                  <a:srgbClr val="009900"/>
                </a:solidFill>
                <a:effectLst/>
                <a:uLnTx/>
                <a:uFillTx/>
                <a:latin typeface="Verdana" panose="020B0604030504040204" pitchFamily="34" charset="0"/>
                <a:ea typeface="+mn-ea"/>
                <a:cs typeface="+mn-cs"/>
              </a:rPr>
              <a:t> </a:t>
            </a: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3434259465"/>
      </p:ext>
    </p:extLst>
  </p:cSld>
  <p:clrMapOvr>
    <a:masterClrMapping/>
  </p:clrMapOvr>
  <p:transition>
    <p:cu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36553881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125106272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323812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2022/11/01</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300913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23017354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3639200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6417459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41332577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30524431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17836155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7B3AC2E-1437-0F4A-B6D9-C73A1B4AB017}"/>
              </a:ext>
            </a:extLst>
          </p:cNvPr>
          <p:cNvPicPr>
            <a:picLocks noChangeAspect="1"/>
          </p:cNvPicPr>
          <p:nvPr userDrawn="1"/>
        </p:nvPicPr>
        <p:blipFill>
          <a:blip r:embed="rId2"/>
          <a:srcRect l="4002" r="4002"/>
          <a:stretch/>
        </p:blipFill>
        <p:spPr>
          <a:xfrm>
            <a:off x="0" y="0"/>
            <a:ext cx="12192000" cy="681037"/>
          </a:xfrm>
          <a:prstGeom prst="rect">
            <a:avLst/>
          </a:prstGeom>
        </p:spPr>
      </p:pic>
      <p:sp>
        <p:nvSpPr>
          <p:cNvPr id="2" name="Title 1">
            <a:extLst>
              <a:ext uri="{FF2B5EF4-FFF2-40B4-BE49-F238E27FC236}">
                <a16:creationId xmlns:a16="http://schemas.microsoft.com/office/drawing/2014/main" id="{B9BB9720-9CF0-9642-834C-C41C9539A4A4}"/>
              </a:ext>
            </a:extLst>
          </p:cNvPr>
          <p:cNvSpPr>
            <a:spLocks noGrp="1"/>
          </p:cNvSpPr>
          <p:nvPr>
            <p:ph type="title" hasCustomPrompt="1"/>
          </p:nvPr>
        </p:nvSpPr>
        <p:spPr>
          <a:xfrm>
            <a:off x="731520" y="173460"/>
            <a:ext cx="10753344" cy="409925"/>
          </a:xfrm>
          <a:prstGeom prst="rect">
            <a:avLst/>
          </a:prstGeom>
        </p:spPr>
        <p:txBody>
          <a:bodyPr/>
          <a:lstStyle>
            <a:lvl1pPr algn="ctr">
              <a:defRPr sz="2400" b="0" i="0" cap="all" baseline="0">
                <a:solidFill>
                  <a:schemeClr val="tx1">
                    <a:lumMod val="75000"/>
                    <a:lumOff val="25000"/>
                  </a:schemeClr>
                </a:solidFill>
                <a:latin typeface="Gill Sans MT" panose="020B0502020104020203" pitchFamily="34" charset="77"/>
              </a:defRPr>
            </a:lvl1pPr>
          </a:lstStyle>
          <a:p>
            <a:r>
              <a:rPr lang="en-GB" dirty="0"/>
              <a:t>Click to ADD title</a:t>
            </a:r>
            <a:endParaRPr lang="en-US" dirty="0"/>
          </a:p>
        </p:txBody>
      </p:sp>
      <p:sp>
        <p:nvSpPr>
          <p:cNvPr id="9" name="Content Placeholder 3">
            <a:extLst>
              <a:ext uri="{FF2B5EF4-FFF2-40B4-BE49-F238E27FC236}">
                <a16:creationId xmlns:a16="http://schemas.microsoft.com/office/drawing/2014/main" id="{EE9D14CF-1D0B-4A2E-9E66-9A10386040A2}"/>
              </a:ext>
            </a:extLst>
          </p:cNvPr>
          <p:cNvSpPr>
            <a:spLocks noGrp="1"/>
          </p:cNvSpPr>
          <p:nvPr>
            <p:ph sz="half" idx="2" hasCustomPrompt="1"/>
          </p:nvPr>
        </p:nvSpPr>
        <p:spPr>
          <a:xfrm>
            <a:off x="731520" y="2608783"/>
            <a:ext cx="10753344" cy="3433704"/>
          </a:xfrm>
          <a:prstGeom prst="rect">
            <a:avLst/>
          </a:prstGeom>
        </p:spPr>
        <p:txBody>
          <a:bodyPr/>
          <a:lstStyle>
            <a:lvl1pPr>
              <a:defRPr sz="1800"/>
            </a:lvl1pPr>
            <a:lvl2pPr>
              <a:defRPr sz="1800"/>
            </a:lvl2pPr>
            <a:lvl3pPr>
              <a:defRPr sz="1800"/>
            </a:lvl3pPr>
          </a:lstStyle>
          <a:p>
            <a:pPr lvl="0"/>
            <a:r>
              <a:rPr lang="en-GB" dirty="0"/>
              <a:t>Point 1</a:t>
            </a:r>
          </a:p>
          <a:p>
            <a:pPr lvl="1"/>
            <a:r>
              <a:rPr lang="en-GB" dirty="0"/>
              <a:t>Point 2</a:t>
            </a:r>
          </a:p>
          <a:p>
            <a:pPr lvl="2"/>
            <a:r>
              <a:rPr lang="en-GB" dirty="0"/>
              <a:t>Point 3</a:t>
            </a:r>
          </a:p>
        </p:txBody>
      </p:sp>
      <p:sp>
        <p:nvSpPr>
          <p:cNvPr id="7" name="Content Placeholder 3">
            <a:extLst>
              <a:ext uri="{FF2B5EF4-FFF2-40B4-BE49-F238E27FC236}">
                <a16:creationId xmlns:a16="http://schemas.microsoft.com/office/drawing/2014/main" id="{45CE0E68-3BC4-FB49-A7D8-C9752D8C9402}"/>
              </a:ext>
            </a:extLst>
          </p:cNvPr>
          <p:cNvSpPr>
            <a:spLocks noGrp="1"/>
          </p:cNvSpPr>
          <p:nvPr>
            <p:ph sz="half" idx="10" hasCustomPrompt="1"/>
          </p:nvPr>
        </p:nvSpPr>
        <p:spPr>
          <a:xfrm>
            <a:off x="731520" y="930587"/>
            <a:ext cx="10753344" cy="1547437"/>
          </a:xfrm>
          <a:prstGeom prst="rect">
            <a:avLst/>
          </a:prstGeom>
        </p:spPr>
        <p:txBody>
          <a:bodyPr/>
          <a:lstStyle>
            <a:lvl1pPr>
              <a:buNone/>
              <a:defRPr sz="2000"/>
            </a:lvl1pPr>
            <a:lvl2pPr>
              <a:defRPr sz="1800"/>
            </a:lvl2pPr>
            <a:lvl3pPr>
              <a:defRPr sz="1800"/>
            </a:lvl3pPr>
          </a:lstStyle>
          <a:p>
            <a:pPr lvl="0"/>
            <a:r>
              <a:rPr lang="en-GB" dirty="0"/>
              <a:t>Body text</a:t>
            </a:r>
          </a:p>
        </p:txBody>
      </p:sp>
      <p:sp>
        <p:nvSpPr>
          <p:cNvPr id="8" name="Slide Number Placeholder 11">
            <a:extLst>
              <a:ext uri="{FF2B5EF4-FFF2-40B4-BE49-F238E27FC236}">
                <a16:creationId xmlns:a16="http://schemas.microsoft.com/office/drawing/2014/main" id="{7BB72711-4F9F-6041-8A85-B061F1D7CC50}"/>
              </a:ext>
            </a:extLst>
          </p:cNvPr>
          <p:cNvSpPr txBox="1">
            <a:spLocks/>
          </p:cNvSpPr>
          <p:nvPr userDrawn="1"/>
        </p:nvSpPr>
        <p:spPr>
          <a:xfrm>
            <a:off x="4724400" y="6356350"/>
            <a:ext cx="2743200" cy="365125"/>
          </a:xfrm>
          <a:prstGeom prst="rect">
            <a:avLst/>
          </a:prstGeom>
        </p:spPr>
        <p:txBody>
          <a:bodyPr/>
          <a:lstStyle>
            <a:defPPr>
              <a:defRPr lang="en-US"/>
            </a:defPPr>
            <a:lvl1pPr marL="0" algn="ctr" defTabSz="914400" rtl="0" eaLnBrk="1" latinLnBrk="0" hangingPunct="1">
              <a:defRPr sz="14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DE41146E-9C06-9F49-A71B-5E154561DE30}" type="slidenum">
              <a:rPr kumimoji="0" lang="en-US" sz="1400" b="0" i="0" u="none" strike="noStrike" kern="1200" cap="none" spc="0" normalizeH="0" baseline="0" noProof="0" smtClean="0">
                <a:ln>
                  <a:noFill/>
                </a:ln>
                <a:solidFill>
                  <a:prstClr val="black">
                    <a:lumMod val="50000"/>
                    <a:lumOff val="50000"/>
                  </a:prstClr>
                </a:solidFill>
                <a:effectLst/>
                <a:uLnTx/>
                <a:uFillTx/>
                <a:latin typeface="Calibri"/>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p:txBody>
      </p:sp>
    </p:spTree>
    <p:extLst>
      <p:ext uri="{BB962C8B-B14F-4D97-AF65-F5344CB8AC3E}">
        <p14:creationId xmlns:p14="http://schemas.microsoft.com/office/powerpoint/2010/main" val="27397092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01DC180-C4AA-4E92-9D55-06D14F0932AA}"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F3A2FD1-091E-4E14-B5E1-3309D4850A6F}"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352013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D2933CB-F471-4203-9B20-EE53412C949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5155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2022/11/01</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353ADA2-22FF-4264-9518-67ABA02207DC}"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BF3DF0-8F4F-4A0C-B1E1-3C80CEE4DE50}"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139917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EA0CB45-533C-40B2-A534-CF6C40A66514}"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9757167-10C8-42C7-B29A-1F1A091DEDC4}"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595485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299F87-1E41-4895-B49D-534A5119128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30BF22A-558E-49CD-8C91-D895D543537F}"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253230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41A171-922C-431C-A6F6-2E09D58B77BC}"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070C76-ABB2-4FD9-BD01-E906E11C999E}"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2263429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F8FC74A-92FA-4C18-9832-E53E97D16C07}"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12A617F-46FE-4A8A-8649-A4E46A8175BC}"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382702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65B4923-0889-477B-A17F-B3E43FA55F7F}"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C6A8617-99DB-44A4-9BFF-66DE9E62441A}"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122652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0CBC4F0-6363-4FE7-B4AD-4B16D7FA75B0}"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516099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008E76-96DF-4DB6-821F-002C2329C561}"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F9C980E-3AC1-4DFD-ABD0-F24C9196324D}"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446459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C3B7693-5FC7-4931-8BE8-9E8A9E19049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B76249-C742-443A-9BEC-97296B7C0194}"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740753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3"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7" y="6309321"/>
            <a:ext cx="720080" cy="484165"/>
          </a:xfrm>
          <a:solidFill>
            <a:schemeClr val="bg1"/>
          </a:solidFill>
          <a:ln w="38100">
            <a:solidFill>
              <a:srgbClr val="008000"/>
            </a:solidFill>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fld id="{80BD4F07-03E6-4EEC-A54B-BD8004E5F0D3}" type="slidenum">
              <a:rPr kumimoji="0" lang="en-US" sz="1400" b="1" i="0" u="none" strike="noStrike" kern="1200" cap="none" spc="0" normalizeH="0" baseline="0" noProof="0" smtClean="0">
                <a:ln>
                  <a:noFill/>
                </a:ln>
                <a:solidFill>
                  <a:srgbClr val="008000"/>
                </a:solidFill>
                <a:effectLst/>
                <a:uLnTx/>
                <a:uFillTx/>
                <a:latin typeface="Arial" panose="020B0604020202020204" pitchFamily="34"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rgbClr val="008000"/>
              </a:solidFill>
              <a:effectLst/>
              <a:uLnTx/>
              <a:uFillTx/>
              <a:latin typeface="Arial" panose="020B0604020202020204" pitchFamily="34" charset="0"/>
              <a:ea typeface="+mn-ea"/>
              <a:cs typeface="+mn-cs"/>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“KZN as a prosperous Province</a:t>
            </a:r>
            <a:r>
              <a:rPr kumimoji="0" lang="en-ZA" sz="1050" b="1" i="1" u="none" strike="noStrike" kern="1200" cap="none" spc="0" normalizeH="0" baseline="0" noProof="0" dirty="0">
                <a:ln>
                  <a:noFill/>
                </a:ln>
                <a:solidFill>
                  <a:srgbClr val="009900"/>
                </a:solidFill>
                <a:effectLst/>
                <a:uLnTx/>
                <a:uFillTx/>
                <a:latin typeface="Verdana" panose="020B0604030504040204" pitchFamily="34" charset="0"/>
                <a:ea typeface="+mn-ea"/>
                <a:cs typeface="+mn-cs"/>
              </a:rPr>
              <a:t> </a:t>
            </a:r>
            <a:r>
              <a:rPr kumimoji="0" lang="en-ZA" sz="1050" b="1" i="1" u="none" strike="noStrike" kern="1200" cap="none" spc="0" normalizeH="0" baseline="30000" noProof="0" dirty="0">
                <a:ln>
                  <a:noFill/>
                </a:ln>
                <a:solidFill>
                  <a:srgbClr val="009900"/>
                </a:solidFill>
                <a:effectLst/>
                <a:uLnTx/>
                <a:uFillTx/>
                <a:latin typeface="Verdana" panose="020B0604030504040204" pitchFamily="34" charset="0"/>
                <a:ea typeface="+mn-ea"/>
                <a:cs typeface="+mn-cs"/>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22336896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2022/11/01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2022/11/01</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theme" Target="../theme/theme4.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2022/11/01</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18137822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BACD3-3424-49E4-AC64-3B5373FB8ECD}"/>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05E8A7E-E0AE-41C9-BCCF-2898A6413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E7AAE22-7306-4F8C-A730-EB518014301A}"/>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8B37026-8ADD-4C13-B838-8923613C1C7A}" type="datetime1">
              <a:rPr lang="en-ZA" smtClean="0">
                <a:solidFill>
                  <a:prstClr val="black">
                    <a:tint val="75000"/>
                  </a:prstClr>
                </a:solidFill>
              </a:rPr>
              <a:pPr/>
              <a:t>2022/11/01</a:t>
            </a:fld>
            <a:endParaRPr lang="en-ZA" dirty="0">
              <a:solidFill>
                <a:prstClr val="black">
                  <a:tint val="75000"/>
                </a:prstClr>
              </a:solidFill>
            </a:endParaRPr>
          </a:p>
        </p:txBody>
      </p:sp>
      <p:sp>
        <p:nvSpPr>
          <p:cNvPr id="5" name="Footer Placeholder 4">
            <a:extLst>
              <a:ext uri="{FF2B5EF4-FFF2-40B4-BE49-F238E27FC236}">
                <a16:creationId xmlns:a16="http://schemas.microsoft.com/office/drawing/2014/main" id="{183553C8-296B-4A24-8C1E-00387F716D53}"/>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dirty="0">
              <a:solidFill>
                <a:prstClr val="black">
                  <a:tint val="75000"/>
                </a:prstClr>
              </a:solidFill>
            </a:endParaRPr>
          </a:p>
        </p:txBody>
      </p:sp>
      <p:sp>
        <p:nvSpPr>
          <p:cNvPr id="6" name="Slide Number Placeholder 5">
            <a:extLst>
              <a:ext uri="{FF2B5EF4-FFF2-40B4-BE49-F238E27FC236}">
                <a16:creationId xmlns:a16="http://schemas.microsoft.com/office/drawing/2014/main" id="{BCC3AFCF-7DC8-4931-93D9-6E066959EDB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2B3931-DCAA-4743-BBF1-7EAAAA0576A4}"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93694832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9A3E87C-7FDF-41F1-ABE8-E5D53F41C6B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0CCA43C-E545-4331-BDCE-A95AACE0403A}" type="slidenum">
              <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2868954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61B230B-A429-44B4-9626-E8B17A262CD6}" type="datetime1">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2022/11/01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0CCA43C-E545-4331-BDCE-A95AACE0403A}"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78312994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7384"/>
            <a:ext cx="12192000"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0"/>
            <a:ext cx="8928992" cy="584775"/>
          </a:xfrm>
          <a:prstGeom prst="rect">
            <a:avLst/>
          </a:prstGeom>
        </p:spPr>
        <p:txBody>
          <a:bodyPr wrap="square">
            <a:spAutoFit/>
          </a:bodyPr>
          <a:lstStyle/>
          <a:p>
            <a:pPr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9" name="Rectangle 8"/>
          <p:cNvSpPr/>
          <p:nvPr/>
        </p:nvSpPr>
        <p:spPr>
          <a:xfrm>
            <a:off x="191344" y="2011924"/>
            <a:ext cx="11809312" cy="2062103"/>
          </a:xfrm>
          <a:prstGeom prst="rect">
            <a:avLst/>
          </a:prstGeom>
        </p:spPr>
        <p:txBody>
          <a:bodyPr wrap="square">
            <a:spAutoFit/>
          </a:bodyPr>
          <a:lstStyle/>
          <a:p>
            <a:pPr algn="ctr"/>
            <a:r>
              <a:rPr lang="en-US" sz="3200" b="1" dirty="0" smtClean="0">
                <a:solidFill>
                  <a:schemeClr val="bg1"/>
                </a:solidFill>
                <a:cs typeface="Arial" panose="020B0604020202020204" pitchFamily="34" charset="0"/>
              </a:rPr>
              <a:t>OVERVIEW REPORT OF THE SECTION 139 CONSTITUTIONAL INTERVENTION AT MSUNDUZI </a:t>
            </a:r>
            <a:r>
              <a:rPr lang="en-US" sz="3200" b="1" dirty="0" smtClean="0">
                <a:solidFill>
                  <a:schemeClr val="bg1"/>
                </a:solidFill>
                <a:cs typeface="Arial" panose="020B0604020202020204" pitchFamily="34" charset="0"/>
              </a:rPr>
              <a:t>MUNICIPALITY</a:t>
            </a:r>
          </a:p>
          <a:p>
            <a:pPr algn="ctr"/>
            <a:r>
              <a:rPr lang="en-US" sz="3200" b="1" dirty="0" smtClean="0">
                <a:solidFill>
                  <a:schemeClr val="bg1"/>
                </a:solidFill>
                <a:cs typeface="Arial" panose="020B0604020202020204" pitchFamily="34" charset="0"/>
              </a:rPr>
              <a:t>PC ON COGTA</a:t>
            </a:r>
            <a:endParaRPr lang="en-US" sz="3200" b="1" dirty="0">
              <a:solidFill>
                <a:schemeClr val="bg1"/>
              </a:solidFill>
              <a:cs typeface="Arial" panose="020B0604020202020204" pitchFamily="34" charset="0"/>
            </a:endParaRPr>
          </a:p>
        </p:txBody>
      </p:sp>
      <p:cxnSp>
        <p:nvCxnSpPr>
          <p:cNvPr id="4" name="Straight Connector 3"/>
          <p:cNvCxnSpPr/>
          <p:nvPr/>
        </p:nvCxnSpPr>
        <p:spPr>
          <a:xfrm>
            <a:off x="13224792" y="34290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07568" y="4250915"/>
            <a:ext cx="7488832" cy="523220"/>
          </a:xfrm>
          <a:prstGeom prst="rect">
            <a:avLst/>
          </a:prstGeom>
        </p:spPr>
        <p:txBody>
          <a:bodyPr wrap="square">
            <a:spAutoFit/>
          </a:bodyPr>
          <a:lstStyle/>
          <a:p>
            <a:pPr algn="ctr"/>
            <a:r>
              <a:rPr lang="en-US" sz="2800" b="1" dirty="0" smtClean="0">
                <a:solidFill>
                  <a:schemeClr val="bg1"/>
                </a:solidFill>
                <a:cs typeface="Arial" panose="020B0604020202020204" pitchFamily="34" charset="0"/>
              </a:rPr>
              <a:t>2 NOVEMBER 2022</a:t>
            </a:r>
            <a:endParaRPr lang="en-US" sz="2800" b="1" dirty="0">
              <a:solidFill>
                <a:schemeClr val="bg1"/>
              </a:solidFill>
              <a:cs typeface="Arial" panose="020B0604020202020204" pitchFamily="34" charset="0"/>
            </a:endParaRPr>
          </a:p>
        </p:txBody>
      </p:sp>
    </p:spTree>
    <p:extLst>
      <p:ext uri="{BB962C8B-B14F-4D97-AF65-F5344CB8AC3E}">
        <p14:creationId xmlns:p14="http://schemas.microsoft.com/office/powerpoint/2010/main" val="2198221032"/>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6926534"/>
              </p:ext>
            </p:extLst>
          </p:nvPr>
        </p:nvGraphicFramePr>
        <p:xfrm>
          <a:off x="191344" y="2665026"/>
          <a:ext cx="11734835" cy="4075691"/>
        </p:xfrm>
        <a:graphic>
          <a:graphicData uri="http://schemas.openxmlformats.org/drawingml/2006/table">
            <a:tbl>
              <a:tblPr firstRow="1" firstCol="1" bandRow="1"/>
              <a:tblGrid>
                <a:gridCol w="1676762">
                  <a:extLst>
                    <a:ext uri="{9D8B030D-6E8A-4147-A177-3AD203B41FA5}">
                      <a16:colId xmlns:a16="http://schemas.microsoft.com/office/drawing/2014/main" val="4112805456"/>
                    </a:ext>
                  </a:extLst>
                </a:gridCol>
                <a:gridCol w="1749665">
                  <a:extLst>
                    <a:ext uri="{9D8B030D-6E8A-4147-A177-3AD203B41FA5}">
                      <a16:colId xmlns:a16="http://schemas.microsoft.com/office/drawing/2014/main" val="4031102699"/>
                    </a:ext>
                  </a:extLst>
                </a:gridCol>
                <a:gridCol w="2916108">
                  <a:extLst>
                    <a:ext uri="{9D8B030D-6E8A-4147-A177-3AD203B41FA5}">
                      <a16:colId xmlns:a16="http://schemas.microsoft.com/office/drawing/2014/main" val="2031797386"/>
                    </a:ext>
                  </a:extLst>
                </a:gridCol>
                <a:gridCol w="1749667">
                  <a:extLst>
                    <a:ext uri="{9D8B030D-6E8A-4147-A177-3AD203B41FA5}">
                      <a16:colId xmlns:a16="http://schemas.microsoft.com/office/drawing/2014/main" val="1954940517"/>
                    </a:ext>
                  </a:extLst>
                </a:gridCol>
                <a:gridCol w="1603857">
                  <a:extLst>
                    <a:ext uri="{9D8B030D-6E8A-4147-A177-3AD203B41FA5}">
                      <a16:colId xmlns:a16="http://schemas.microsoft.com/office/drawing/2014/main" val="1326823107"/>
                    </a:ext>
                  </a:extLst>
                </a:gridCol>
                <a:gridCol w="2038776">
                  <a:extLst>
                    <a:ext uri="{9D8B030D-6E8A-4147-A177-3AD203B41FA5}">
                      <a16:colId xmlns:a16="http://schemas.microsoft.com/office/drawing/2014/main" val="3203094754"/>
                    </a:ext>
                  </a:extLst>
                </a:gridCol>
              </a:tblGrid>
              <a:tr h="252000">
                <a:tc>
                  <a:txBody>
                    <a:bodyPr/>
                    <a:lstStyle/>
                    <a:p>
                      <a:pPr marL="45720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 </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a:lnSpc>
                          <a:spcPct val="100000"/>
                        </a:lnSpc>
                        <a:spcAft>
                          <a:spcPts val="0"/>
                        </a:spcAft>
                        <a:tabLst>
                          <a:tab pos="270510" algn="l"/>
                        </a:tabLst>
                      </a:pPr>
                      <a:r>
                        <a:rPr lang="en-GB" sz="1100" b="1" kern="1200" dirty="0" smtClean="0">
                          <a:effectLst/>
                          <a:latin typeface="+mn-lt"/>
                          <a:ea typeface="MS Mincho"/>
                          <a:cs typeface="Times New Roman" panose="02020603050405020304" pitchFamily="18" charset="0"/>
                        </a:rPr>
                        <a:t>Umngeni Water</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COGTA</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MISA</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DWS</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algn="ctr">
                        <a:lnSpc>
                          <a:spcPct val="100000"/>
                        </a:lnSpc>
                        <a:spcAft>
                          <a:spcPts val="0"/>
                        </a:spcAft>
                        <a:tabLst>
                          <a:tab pos="270510" algn="l"/>
                        </a:tabLst>
                      </a:pPr>
                      <a:r>
                        <a:rPr lang="en-GB" sz="1100" b="1" kern="1200" dirty="0" smtClean="0">
                          <a:effectLst/>
                          <a:latin typeface="+mn-lt"/>
                          <a:ea typeface="MS Mincho"/>
                          <a:cs typeface="Times New Roman" panose="02020603050405020304" pitchFamily="18" charset="0"/>
                        </a:rPr>
                        <a:t>Provincial</a:t>
                      </a:r>
                      <a:r>
                        <a:rPr lang="en-GB" sz="1100" b="1" kern="1200" baseline="0" dirty="0" smtClean="0">
                          <a:effectLst/>
                          <a:latin typeface="+mn-lt"/>
                          <a:ea typeface="MS Mincho"/>
                          <a:cs typeface="Times New Roman" panose="02020603050405020304" pitchFamily="18" charset="0"/>
                        </a:rPr>
                        <a:t> </a:t>
                      </a:r>
                      <a:r>
                        <a:rPr lang="en-GB" sz="1100" b="1" kern="1200" dirty="0" smtClean="0">
                          <a:effectLst/>
                          <a:latin typeface="+mn-lt"/>
                          <a:ea typeface="MS Mincho"/>
                          <a:cs typeface="Times New Roman" panose="02020603050405020304" pitchFamily="18" charset="0"/>
                        </a:rPr>
                        <a:t>Treasury</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97583989"/>
                  </a:ext>
                </a:extLst>
              </a:tr>
              <a:tr h="576000">
                <a:tc>
                  <a:txBody>
                    <a:bodyPr/>
                    <a:lstStyle/>
                    <a:p>
                      <a:pPr marL="0" algn="l">
                        <a:lnSpc>
                          <a:spcPct val="100000"/>
                        </a:lnSpc>
                        <a:spcAft>
                          <a:spcPts val="0"/>
                        </a:spcAft>
                        <a:tabLst>
                          <a:tab pos="270510" algn="l"/>
                        </a:tabLst>
                      </a:pPr>
                      <a:r>
                        <a:rPr lang="en-GB" sz="1100" b="1" kern="1200" dirty="0" smtClean="0">
                          <a:effectLst/>
                          <a:latin typeface="+mn-lt"/>
                          <a:ea typeface="MS Mincho"/>
                          <a:cs typeface="Times New Roman" panose="02020603050405020304" pitchFamily="18" charset="0"/>
                        </a:rPr>
                        <a:t>MAIN ROLE</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Leads take over in terms of the Ministerial Directive as per Section 63 of the WSA</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Section (139) (b)</a:t>
                      </a:r>
                    </a:p>
                    <a:p>
                      <a:pPr marL="0" algn="l">
                        <a:lnSpc>
                          <a:spcPct val="100000"/>
                        </a:lnSpc>
                        <a:spcAft>
                          <a:spcPts val="0"/>
                        </a:spcAft>
                        <a:tabLst>
                          <a:tab pos="270510" algn="l"/>
                        </a:tabLst>
                      </a:pPr>
                      <a:r>
                        <a:rPr lang="en-GB" sz="1100" b="1" kern="1200" dirty="0">
                          <a:effectLst/>
                          <a:latin typeface="+mn-lt"/>
                          <a:ea typeface="Calibri" panose="020F0502020204030204" pitchFamily="34" charset="0"/>
                          <a:cs typeface="Times New Roman" panose="02020603050405020304" pitchFamily="18" charset="0"/>
                        </a:rPr>
                        <a:t>Monitoring</a:t>
                      </a:r>
                      <a:r>
                        <a:rPr lang="en-GB" sz="1100" b="1" kern="1200" baseline="0" dirty="0">
                          <a:effectLst/>
                          <a:latin typeface="+mn-lt"/>
                          <a:ea typeface="Calibri" panose="020F0502020204030204" pitchFamily="34" charset="0"/>
                          <a:cs typeface="Times New Roman" panose="02020603050405020304" pitchFamily="18" charset="0"/>
                        </a:rPr>
                        <a:t> &amp; support</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Strategic Support as national entity of COGTA</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WSIG and RBIG monitoring and Water Services Regulations</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r>
                        <a:rPr lang="en-GB" sz="1100" b="1" kern="1200" dirty="0">
                          <a:effectLst/>
                          <a:latin typeface="+mn-lt"/>
                          <a:ea typeface="MS Mincho"/>
                          <a:cs typeface="Times New Roman" panose="02020603050405020304" pitchFamily="18" charset="0"/>
                        </a:rPr>
                        <a:t>Asset management, budget management as part of Section 139 (4) intervention</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8250012"/>
                  </a:ext>
                </a:extLst>
              </a:tr>
              <a:tr h="308425">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DEPLOYED FOCAL PERSON</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a:effectLst/>
                          <a:latin typeface="+mn-lt"/>
                          <a:ea typeface="MS Mincho"/>
                          <a:cs typeface="Times New Roman" panose="02020603050405020304" pitchFamily="18" charset="0"/>
                        </a:rPr>
                        <a:t>MR (1)</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a:effectLst/>
                          <a:latin typeface="+mn-lt"/>
                          <a:ea typeface="MS Mincho"/>
                          <a:cs typeface="Times New Roman" panose="02020603050405020304" pitchFamily="18" charset="0"/>
                        </a:rPr>
                        <a:t>Electrical Engineer</a:t>
                      </a:r>
                      <a:r>
                        <a:rPr lang="en-GB" sz="1100" kern="1200" baseline="0" dirty="0">
                          <a:effectLst/>
                          <a:latin typeface="+mn-lt"/>
                          <a:ea typeface="MS Mincho"/>
                          <a:cs typeface="Times New Roman" panose="02020603050405020304" pitchFamily="18" charset="0"/>
                        </a:rPr>
                        <a:t> (1) -</a:t>
                      </a:r>
                      <a:endParaRPr lang="en-GB" sz="1100" kern="1200" baseline="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a:effectLst/>
                          <a:latin typeface="+mn-lt"/>
                          <a:ea typeface="MS Mincho"/>
                          <a:cs typeface="Times New Roman" panose="02020603050405020304" pitchFamily="18" charset="0"/>
                        </a:rPr>
                        <a:t>Assistant Project Manager (1)</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714647"/>
                  </a:ext>
                </a:extLst>
              </a:tr>
              <a:tr h="576000">
                <a:tc rowSpan="5">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SUPPORT</a:t>
                      </a:r>
                      <a:endParaRPr lang="en-ZA" sz="1100" dirty="0">
                        <a:effectLst/>
                        <a:latin typeface="+mn-lt"/>
                        <a:ea typeface="Calibri" panose="020F0502020204030204" pitchFamily="34" charset="0"/>
                        <a:cs typeface="Times New Roman" panose="02020603050405020304" pitchFamily="18" charset="0"/>
                      </a:endParaRPr>
                    </a:p>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STAFF</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70510" algn="l"/>
                        </a:tabLst>
                        <a:defRPr/>
                      </a:pPr>
                      <a:r>
                        <a:rPr lang="en-ZA" sz="1100" dirty="0"/>
                        <a:t>Provided hands on support for </a:t>
                      </a:r>
                      <a:r>
                        <a:rPr lang="en-ZA" sz="1100" dirty="0" err="1"/>
                        <a:t>Darvil</a:t>
                      </a:r>
                      <a:r>
                        <a:rPr lang="en-ZA" sz="1100" dirty="0"/>
                        <a:t> Sewer Project </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a:effectLst/>
                          <a:latin typeface="+mn-lt"/>
                          <a:ea typeface="MS Mincho"/>
                          <a:cs typeface="Times New Roman" panose="02020603050405020304" pitchFamily="18" charset="0"/>
                        </a:rPr>
                        <a:t>Technical Experts (1)</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70510" algn="l"/>
                        </a:tabLst>
                        <a:defRPr/>
                      </a:pPr>
                      <a:r>
                        <a:rPr lang="en-US" sz="1100" baseline="0" dirty="0">
                          <a:solidFill>
                            <a:schemeClr val="tx1"/>
                          </a:solidFill>
                          <a:effectLst/>
                          <a:latin typeface="+mn-lt"/>
                          <a:ea typeface="Calibri" panose="020F0502020204030204" pitchFamily="34" charset="0"/>
                          <a:cs typeface="Times New Roman" panose="02020603050405020304" pitchFamily="18" charset="0"/>
                        </a:rPr>
                        <a:t>Allocated R8m to support a clean up process in the municipality. </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 </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1000"/>
                        </a:spcAft>
                        <a:buClrTx/>
                        <a:buSzTx/>
                        <a:buFontTx/>
                        <a:buNone/>
                        <a:tabLst>
                          <a:tab pos="270510" algn="l"/>
                        </a:tabLst>
                        <a:defRPr/>
                      </a:pPr>
                      <a:r>
                        <a:rPr lang="en-ZA" sz="1100" dirty="0">
                          <a:effectLst/>
                          <a:latin typeface="+mn-lt"/>
                          <a:ea typeface="Calibri" panose="020F0502020204030204" pitchFamily="34" charset="0"/>
                          <a:cs typeface="Times New Roman" panose="02020603050405020304" pitchFamily="18" charset="0"/>
                        </a:rPr>
                        <a:t>Treasury have deployed</a:t>
                      </a:r>
                      <a:r>
                        <a:rPr lang="en-ZA" sz="1100" baseline="0" dirty="0">
                          <a:effectLst/>
                          <a:latin typeface="+mn-lt"/>
                          <a:ea typeface="Calibri" panose="020F0502020204030204" pitchFamily="34" charset="0"/>
                          <a:cs typeface="Times New Roman" panose="02020603050405020304" pitchFamily="18" charset="0"/>
                        </a:rPr>
                        <a:t> internal officials to assist the municipality in respect of financial support. </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046407"/>
                  </a:ext>
                </a:extLst>
              </a:tr>
              <a:tr h="183625">
                <a:tc vMerge="1">
                  <a:txBody>
                    <a:bodyPr/>
                    <a:lstStyle/>
                    <a:p>
                      <a:endParaRPr lang="en-ZA"/>
                    </a:p>
                  </a:txBody>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a:effectLst/>
                          <a:latin typeface="+mn-lt"/>
                          <a:ea typeface="MS Mincho"/>
                          <a:cs typeface="Times New Roman" panose="02020603050405020304" pitchFamily="18" charset="0"/>
                        </a:rPr>
                        <a:t>Financial Expert (1)</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988157"/>
                  </a:ext>
                </a:extLst>
              </a:tr>
              <a:tr h="183625">
                <a:tc vMerge="1">
                  <a:txBody>
                    <a:bodyPr/>
                    <a:lstStyle/>
                    <a:p>
                      <a:endParaRPr lang="en-ZA"/>
                    </a:p>
                  </a:txBody>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kern="1200" dirty="0" smtClean="0">
                          <a:effectLst/>
                          <a:latin typeface="+mn-lt"/>
                          <a:ea typeface="MS Mincho"/>
                          <a:cs typeface="Times New Roman" panose="02020603050405020304" pitchFamily="18" charset="0"/>
                        </a:rPr>
                        <a:t>Governance Expert (1) </a:t>
                      </a:r>
                      <a:endParaRPr lang="en-GB" sz="1100" kern="1200" dirty="0">
                        <a:effectLst/>
                        <a:latin typeface="+mn-lt"/>
                        <a:ea typeface="MS Mincho"/>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8620217"/>
                  </a:ext>
                </a:extLst>
              </a:tr>
              <a:tr h="228669">
                <a:tc vMerge="1">
                  <a:txBody>
                    <a:bodyPr/>
                    <a:lstStyle/>
                    <a:p>
                      <a:endParaRPr lang="en-ZA"/>
                    </a:p>
                  </a:txBody>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270510" algn="l"/>
                        </a:tabLst>
                        <a:defRPr/>
                      </a:pPr>
                      <a:r>
                        <a:rPr lang="en-GB" sz="1100" kern="1200" dirty="0">
                          <a:effectLst/>
                          <a:latin typeface="+mn-lt"/>
                          <a:ea typeface="MS Mincho"/>
                          <a:cs typeface="Times New Roman" panose="02020603050405020304" pitchFamily="18" charset="0"/>
                        </a:rPr>
                        <a:t>MR Support Staff  (1)</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78821"/>
                  </a:ext>
                </a:extLst>
              </a:tr>
              <a:tr h="616850">
                <a:tc vMerge="1">
                  <a:txBody>
                    <a:bodyPr/>
                    <a:lstStyle/>
                    <a:p>
                      <a:endParaRPr lang="en-ZA"/>
                    </a:p>
                  </a:txBody>
                  <a:tcPr/>
                </a:tc>
                <a:tc>
                  <a:txBody>
                    <a:bodyPr/>
                    <a:lstStyle/>
                    <a:p>
                      <a:endParaRPr lang="en-ZA" sz="1100" dirty="0"/>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70510" algn="l"/>
                        </a:tabLst>
                        <a:defRPr/>
                      </a:pPr>
                      <a:r>
                        <a:rPr kumimoji="0" lang="en-US" sz="1100" b="0" i="0" u="none" strike="noStrike" kern="1200" cap="none" spc="0" normalizeH="0" baseline="0" noProof="0" dirty="0">
                          <a:ln>
                            <a:noFill/>
                          </a:ln>
                          <a:solidFill>
                            <a:prstClr val="black"/>
                          </a:solidFill>
                          <a:effectLst/>
                          <a:uLnTx/>
                          <a:uFillTx/>
                          <a:latin typeface="+mn-lt"/>
                        </a:rPr>
                        <a:t>COGTA - grant funding for repairs and maintenance of aged infrastructure through the Accelerated Infrastructure Renewal </a:t>
                      </a:r>
                      <a:r>
                        <a:rPr kumimoji="0" lang="en-US" sz="1100" b="0" i="0" u="none" strike="noStrike" kern="1200" cap="none" spc="0" normalizeH="0" baseline="0" noProof="0" dirty="0" smtClean="0">
                          <a:ln>
                            <a:noFill/>
                          </a:ln>
                          <a:solidFill>
                            <a:prstClr val="black"/>
                          </a:solidFill>
                          <a:effectLst/>
                          <a:uLnTx/>
                          <a:uFillTx/>
                          <a:latin typeface="+mn-lt"/>
                        </a:rPr>
                        <a:t>Programme - </a:t>
                      </a:r>
                      <a:r>
                        <a:rPr lang="en-US" sz="1100" b="1" kern="1200" baseline="0" dirty="0">
                          <a:solidFill>
                            <a:schemeClr val="dk1"/>
                          </a:solidFill>
                          <a:effectLst/>
                          <a:latin typeface="+mn-lt"/>
                          <a:ea typeface="+mn-ea"/>
                          <a:cs typeface="+mn-cs"/>
                        </a:rPr>
                        <a:t>R15 million </a:t>
                      </a:r>
                      <a:r>
                        <a:rPr lang="en-US" sz="1100" b="0" kern="1200" baseline="0" dirty="0">
                          <a:solidFill>
                            <a:schemeClr val="dk1"/>
                          </a:solidFill>
                          <a:effectLst/>
                          <a:latin typeface="+mn-lt"/>
                          <a:ea typeface="+mn-ea"/>
                          <a:cs typeface="+mn-cs"/>
                        </a:rPr>
                        <a:t> for electricity infrastructure upgrade</a:t>
                      </a: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 </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 </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00000"/>
                        </a:lnSpc>
                        <a:spcAft>
                          <a:spcPts val="1000"/>
                        </a:spcAft>
                        <a:tabLst>
                          <a:tab pos="270510" algn="l"/>
                        </a:tabLst>
                      </a:pPr>
                      <a:r>
                        <a:rPr lang="en-GB" sz="1100" b="1" kern="1200" dirty="0">
                          <a:effectLst/>
                          <a:latin typeface="+mn-lt"/>
                          <a:ea typeface="MS Mincho"/>
                          <a:cs typeface="Times New Roman" panose="02020603050405020304" pitchFamily="18" charset="0"/>
                        </a:rPr>
                        <a:t> </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0380695"/>
                  </a:ext>
                </a:extLst>
              </a:tr>
              <a:tr h="231319">
                <a:tc gridSpan="2">
                  <a:txBody>
                    <a:bodyPr/>
                    <a:lstStyle/>
                    <a:p>
                      <a:pPr marL="0" algn="l">
                        <a:lnSpc>
                          <a:spcPct val="100000"/>
                        </a:lnSpc>
                        <a:spcAft>
                          <a:spcPts val="0"/>
                        </a:spcAft>
                        <a:tabLst>
                          <a:tab pos="270510" algn="l"/>
                        </a:tabLst>
                      </a:pPr>
                      <a:r>
                        <a:rPr lang="en-GB" sz="1100" b="1" kern="1200" dirty="0">
                          <a:effectLst/>
                          <a:latin typeface="+mn-lt"/>
                          <a:ea typeface="MS Mincho"/>
                          <a:cs typeface="Times New Roman" panose="02020603050405020304" pitchFamily="18" charset="0"/>
                        </a:rPr>
                        <a:t>TOTAL TECHNICAL SUPPORT =</a:t>
                      </a:r>
                      <a:r>
                        <a:rPr lang="en-GB" sz="1100" b="1" kern="1200" baseline="0" dirty="0">
                          <a:effectLst/>
                          <a:latin typeface="+mn-lt"/>
                          <a:ea typeface="MS Mincho"/>
                          <a:cs typeface="Times New Roman" panose="02020603050405020304" pitchFamily="18" charset="0"/>
                        </a:rPr>
                        <a:t> </a:t>
                      </a:r>
                      <a:r>
                        <a:rPr lang="en-GB" sz="1100" b="1" kern="1200" baseline="0" dirty="0" smtClean="0">
                          <a:effectLst/>
                          <a:latin typeface="+mn-lt"/>
                          <a:ea typeface="MS Mincho"/>
                          <a:cs typeface="Times New Roman" panose="02020603050405020304" pitchFamily="18" charset="0"/>
                        </a:rPr>
                        <a:t>8</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l">
                        <a:lnSpc>
                          <a:spcPct val="150000"/>
                        </a:lnSpc>
                        <a:spcAft>
                          <a:spcPts val="0"/>
                        </a:spcAft>
                        <a:tabLst>
                          <a:tab pos="270510" algn="l"/>
                        </a:tabLst>
                      </a:pP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tabLst>
                          <a:tab pos="270510" algn="l"/>
                        </a:tabLst>
                      </a:pPr>
                      <a:r>
                        <a:rPr lang="en-GB" sz="1100" b="1" kern="1200" dirty="0" smtClean="0">
                          <a:effectLst/>
                          <a:latin typeface="+mn-lt"/>
                          <a:ea typeface="Calibri" panose="020F0502020204030204" pitchFamily="34" charset="0"/>
                          <a:cs typeface="Times New Roman" panose="02020603050405020304" pitchFamily="18" charset="0"/>
                        </a:rPr>
                        <a:t>5</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tabLst>
                          <a:tab pos="270510" algn="l"/>
                        </a:tabLst>
                      </a:pPr>
                      <a:r>
                        <a:rPr lang="en-GB" sz="1100" b="1" kern="1200" dirty="0">
                          <a:effectLst/>
                          <a:latin typeface="+mn-lt"/>
                          <a:ea typeface="Calibri" panose="020F0502020204030204" pitchFamily="34" charset="0"/>
                          <a:cs typeface="Times New Roman" panose="02020603050405020304" pitchFamily="18" charset="0"/>
                        </a:rPr>
                        <a:t>1</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0"/>
                        </a:spcAft>
                        <a:tabLst>
                          <a:tab pos="270510" algn="l"/>
                        </a:tabLst>
                      </a:pPr>
                      <a:r>
                        <a:rPr lang="en-GB" sz="1100" b="1" kern="1200">
                          <a:effectLst/>
                          <a:latin typeface="+mn-lt"/>
                          <a:ea typeface="MS Mincho"/>
                          <a:cs typeface="Times New Roman" panose="02020603050405020304" pitchFamily="18" charset="0"/>
                        </a:rPr>
                        <a:t>1</a:t>
                      </a:r>
                      <a:endParaRPr lang="en-ZA" sz="110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150000"/>
                        </a:lnSpc>
                        <a:spcAft>
                          <a:spcPts val="1000"/>
                        </a:spcAft>
                        <a:tabLst>
                          <a:tab pos="270510" algn="l"/>
                        </a:tabLst>
                      </a:pPr>
                      <a:r>
                        <a:rPr lang="en-GB" sz="1100" b="1" kern="1200" dirty="0">
                          <a:effectLst/>
                          <a:latin typeface="+mn-lt"/>
                          <a:ea typeface="Calibri" panose="020F0502020204030204" pitchFamily="34" charset="0"/>
                          <a:cs typeface="Times New Roman" panose="02020603050405020304" pitchFamily="18" charset="0"/>
                        </a:rPr>
                        <a:t>1</a:t>
                      </a:r>
                      <a:endParaRPr lang="en-ZA" sz="1100"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985967"/>
                  </a:ext>
                </a:extLst>
              </a:tr>
              <a:tr h="818472">
                <a:tc>
                  <a:txBody>
                    <a:bodyPr/>
                    <a:lstStyle/>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FUNDING </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90000"/>
                        </a:lnSpc>
                        <a:spcAft>
                          <a:spcPts val="0"/>
                        </a:spcAft>
                        <a:tabLst>
                          <a:tab pos="270510" algn="l"/>
                        </a:tabLst>
                      </a:pP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90000"/>
                        </a:lnSpc>
                        <a:spcAft>
                          <a:spcPts val="0"/>
                        </a:spcAft>
                        <a:tabLst>
                          <a:tab pos="270510" algn="l"/>
                        </a:tabLst>
                      </a:pPr>
                      <a:r>
                        <a:rPr lang="en-US" sz="1100" b="1" dirty="0">
                          <a:effectLst/>
                          <a:latin typeface="+mn-lt"/>
                          <a:ea typeface="Calibri" panose="020F0502020204030204" pitchFamily="34" charset="0"/>
                          <a:cs typeface="Times New Roman" panose="02020603050405020304" pitchFamily="18" charset="0"/>
                        </a:rPr>
                        <a:t>MIG</a:t>
                      </a:r>
                      <a:endParaRPr lang="en-ZA" sz="1100" b="1" dirty="0">
                        <a:effectLst/>
                        <a:latin typeface="+mn-lt"/>
                        <a:ea typeface="Calibri" panose="020F0502020204030204" pitchFamily="34" charset="0"/>
                        <a:cs typeface="Times New Roman" panose="02020603050405020304" pitchFamily="18" charset="0"/>
                      </a:endParaRPr>
                    </a:p>
                    <a:p>
                      <a:pPr marL="0" algn="l">
                        <a:lnSpc>
                          <a:spcPct val="90000"/>
                        </a:lnSpc>
                        <a:spcAft>
                          <a:spcPts val="0"/>
                        </a:spcAft>
                        <a:tabLst>
                          <a:tab pos="270510" algn="l"/>
                        </a:tabLst>
                      </a:pPr>
                      <a:r>
                        <a:rPr lang="en-US" sz="1100" b="1" dirty="0">
                          <a:effectLst/>
                          <a:latin typeface="+mn-lt"/>
                          <a:ea typeface="Calibri" panose="020F0502020204030204" pitchFamily="34" charset="0"/>
                          <a:cs typeface="Times New Roman" panose="02020603050405020304" pitchFamily="18" charset="0"/>
                        </a:rPr>
                        <a:t>2022/23 – R222</a:t>
                      </a:r>
                      <a:r>
                        <a:rPr lang="en-US" sz="1100" b="1" baseline="0" dirty="0">
                          <a:effectLst/>
                          <a:latin typeface="+mn-lt"/>
                          <a:ea typeface="Calibri" panose="020F0502020204030204" pitchFamily="34" charset="0"/>
                          <a:cs typeface="Times New Roman" panose="02020603050405020304" pitchFamily="18" charset="0"/>
                        </a:rPr>
                        <a:t> 7 152 000</a:t>
                      </a:r>
                      <a:endParaRPr lang="en-ZA" sz="1100" b="1" baseline="0" dirty="0">
                        <a:effectLst/>
                        <a:latin typeface="+mn-lt"/>
                        <a:ea typeface="Calibri" panose="020F0502020204030204" pitchFamily="34" charset="0"/>
                        <a:cs typeface="Times New Roman" panose="02020603050405020304" pitchFamily="18" charset="0"/>
                      </a:endParaRP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2023/24 – R237 790 </a:t>
                      </a:r>
                      <a:r>
                        <a:rPr lang="en-US" sz="1100" b="1" baseline="0" dirty="0" smtClean="0">
                          <a:effectLst/>
                          <a:latin typeface="+mn-lt"/>
                          <a:ea typeface="Calibri" panose="020F0502020204030204" pitchFamily="34" charset="0"/>
                          <a:cs typeface="Times New Roman" panose="02020603050405020304" pitchFamily="18" charset="0"/>
                        </a:rPr>
                        <a:t>000</a:t>
                      </a:r>
                      <a:endParaRPr lang="en-US" sz="1100" b="1" baseline="0" dirty="0">
                        <a:effectLst/>
                        <a:latin typeface="+mn-lt"/>
                        <a:ea typeface="Calibri" panose="020F0502020204030204" pitchFamily="34" charset="0"/>
                        <a:cs typeface="Times New Roman" panose="02020603050405020304" pitchFamily="18" charset="0"/>
                      </a:endParaRP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Accelerated Renewal Programme </a:t>
                      </a: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2022/23 – R15 000 000</a:t>
                      </a: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90000"/>
                        </a:lnSpc>
                        <a:spcAft>
                          <a:spcPts val="0"/>
                        </a:spcAft>
                        <a:tabLst>
                          <a:tab pos="270510" algn="l"/>
                        </a:tabLst>
                      </a:pP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90000"/>
                        </a:lnSpc>
                        <a:spcAft>
                          <a:spcPts val="0"/>
                        </a:spcAft>
                        <a:tabLst>
                          <a:tab pos="270510" algn="l"/>
                        </a:tabLst>
                      </a:pPr>
                      <a:r>
                        <a:rPr lang="en-US" sz="1100" b="1" dirty="0">
                          <a:effectLst/>
                          <a:latin typeface="+mn-lt"/>
                          <a:ea typeface="Calibri" panose="020F0502020204030204" pitchFamily="34" charset="0"/>
                          <a:cs typeface="Times New Roman" panose="02020603050405020304" pitchFamily="18" charset="0"/>
                        </a:rPr>
                        <a:t>WSIG </a:t>
                      </a:r>
                      <a:endParaRPr lang="en-ZA" sz="1100" b="1" dirty="0">
                        <a:effectLst/>
                        <a:latin typeface="+mn-lt"/>
                        <a:ea typeface="Calibri" panose="020F0502020204030204" pitchFamily="34" charset="0"/>
                        <a:cs typeface="Times New Roman" panose="02020603050405020304" pitchFamily="18" charset="0"/>
                      </a:endParaRPr>
                    </a:p>
                    <a:p>
                      <a:pPr marL="0" algn="l">
                        <a:lnSpc>
                          <a:spcPct val="90000"/>
                        </a:lnSpc>
                        <a:spcAft>
                          <a:spcPts val="0"/>
                        </a:spcAft>
                        <a:tabLst>
                          <a:tab pos="270510" algn="l"/>
                        </a:tabLst>
                      </a:pPr>
                      <a:r>
                        <a:rPr lang="en-US" sz="1100" b="1" dirty="0">
                          <a:effectLst/>
                          <a:latin typeface="+mn-lt"/>
                          <a:ea typeface="Calibri" panose="020F0502020204030204" pitchFamily="34" charset="0"/>
                          <a:cs typeface="Times New Roman" panose="02020603050405020304" pitchFamily="18" charset="0"/>
                        </a:rPr>
                        <a:t>2021/22</a:t>
                      </a:r>
                      <a:r>
                        <a:rPr lang="en-US" sz="1100" b="1" baseline="0" dirty="0">
                          <a:effectLst/>
                          <a:latin typeface="+mn-lt"/>
                          <a:ea typeface="Calibri" panose="020F0502020204030204" pitchFamily="34" charset="0"/>
                          <a:cs typeface="Times New Roman" panose="02020603050405020304" pitchFamily="18" charset="0"/>
                        </a:rPr>
                        <a:t> – R40m </a:t>
                      </a: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2022/23 – R60m</a:t>
                      </a: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2023/24 – R65,890m</a:t>
                      </a:r>
                    </a:p>
                    <a:p>
                      <a:pPr marL="0" algn="l">
                        <a:lnSpc>
                          <a:spcPct val="90000"/>
                        </a:lnSpc>
                        <a:spcAft>
                          <a:spcPts val="0"/>
                        </a:spcAft>
                        <a:tabLst>
                          <a:tab pos="270510" algn="l"/>
                        </a:tabLst>
                      </a:pPr>
                      <a:r>
                        <a:rPr lang="en-US" sz="1100" b="1" baseline="0" dirty="0">
                          <a:effectLst/>
                          <a:latin typeface="+mn-lt"/>
                          <a:ea typeface="Calibri" panose="020F0502020204030204" pitchFamily="34" charset="0"/>
                          <a:cs typeface="Times New Roman" panose="02020603050405020304" pitchFamily="18" charset="0"/>
                        </a:rPr>
                        <a:t>2024/25 – R70,405m </a:t>
                      </a:r>
                      <a:endParaRPr lang="en-US"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lnSpc>
                          <a:spcPct val="90000"/>
                        </a:lnSpc>
                        <a:spcAft>
                          <a:spcPts val="1000"/>
                        </a:spcAft>
                        <a:tabLst>
                          <a:tab pos="270510" algn="l"/>
                        </a:tabLst>
                      </a:pPr>
                      <a:endParaRPr lang="en-ZA" sz="1100" b="1" dirty="0">
                        <a:effectLst/>
                        <a:latin typeface="+mn-lt"/>
                        <a:ea typeface="Calibri" panose="020F0502020204030204" pitchFamily="34" charset="0"/>
                        <a:cs typeface="Times New Roman" panose="02020603050405020304" pitchFamily="18" charset="0"/>
                      </a:endParaRPr>
                    </a:p>
                  </a:txBody>
                  <a:tcPr marL="23410" marR="234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9092704"/>
                  </a:ext>
                </a:extLst>
              </a:tr>
            </a:tbl>
          </a:graphicData>
        </a:graphic>
      </p:graphicFrame>
      <p:pic>
        <p:nvPicPr>
          <p:cNvPr id="11" name="Picture 10" descr="Cogta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63" y="66783"/>
            <a:ext cx="2328929" cy="409890"/>
          </a:xfrm>
          <a:prstGeom prst="rect">
            <a:avLst/>
          </a:prstGeom>
        </p:spPr>
      </p:pic>
      <p:sp>
        <p:nvSpPr>
          <p:cNvPr id="10" name="Slide Number Placeholder 9"/>
          <p:cNvSpPr>
            <a:spLocks noGrp="1"/>
          </p:cNvSpPr>
          <p:nvPr>
            <p:ph type="sldNum" sz="quarter" idx="12"/>
          </p:nvPr>
        </p:nvSpPr>
        <p:spPr/>
        <p:txBody>
          <a:bodyPr/>
          <a:lstStyle/>
          <a:p>
            <a:pPr marL="0" marR="0" lvl="0" indent="0" algn="r" defTabSz="51435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5143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0726029" y="6299892"/>
            <a:ext cx="1200150" cy="205383"/>
          </a:xfrm>
          <a:prstGeom prst="rect">
            <a:avLst/>
          </a:prstGeom>
        </p:spPr>
        <p:txBody>
          <a:bodyPr vert="horz" wrap="square" lIns="51435" tIns="25718" rIns="51435" bIns="25718"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ctr" defTabSz="51435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400" b="1" i="0" u="none" strike="noStrike" kern="1200" cap="none" spc="0" normalizeH="0" baseline="0" noProof="0">
                <a:ln>
                  <a:noFill/>
                </a:ln>
                <a:solidFill>
                  <a:prstClr val="black"/>
                </a:solidFill>
                <a:effectLst/>
                <a:uLnTx/>
                <a:uFillTx/>
                <a:latin typeface="Arial"/>
                <a:ea typeface="+mn-ea"/>
                <a:cs typeface="Arial"/>
              </a:rPr>
              <a:pPr marL="0" marR="0" lvl="0" indent="0" algn="ctr" defTabSz="514350" rtl="0" eaLnBrk="1" fontAlgn="base" latinLnBrk="0" hangingPunct="1">
                <a:lnSpc>
                  <a:spcPct val="100000"/>
                </a:lnSpc>
                <a:spcBef>
                  <a:spcPct val="0"/>
                </a:spcBef>
                <a:spcAft>
                  <a:spcPct val="0"/>
                </a:spcAft>
                <a:buClrTx/>
                <a:buSzTx/>
                <a:buFontTx/>
                <a:buNone/>
                <a:tabLst/>
                <a:defRPr/>
              </a:pPr>
              <a:t>10</a:t>
            </a:fld>
            <a:endParaRPr kumimoji="0" lang="en-US" altLang="en-US" sz="1400" b="1" i="0" u="none" strike="noStrike" kern="1200" cap="none" spc="0" normalizeH="0" baseline="0" noProof="0" dirty="0">
              <a:ln>
                <a:noFill/>
              </a:ln>
              <a:solidFill>
                <a:prstClr val="black"/>
              </a:solidFill>
              <a:effectLst/>
              <a:uLnTx/>
              <a:uFillTx/>
              <a:latin typeface="Arial"/>
              <a:ea typeface="+mn-ea"/>
              <a:cs typeface="Arial"/>
            </a:endParaRPr>
          </a:p>
        </p:txBody>
      </p:sp>
      <p:sp>
        <p:nvSpPr>
          <p:cNvPr id="12" name="Rectangle 11"/>
          <p:cNvSpPr/>
          <p:nvPr/>
        </p:nvSpPr>
        <p:spPr>
          <a:xfrm>
            <a:off x="129372" y="692353"/>
            <a:ext cx="11881320" cy="1954381"/>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a:ea typeface="+mn-ea"/>
                <a:cs typeface="+mn-cs"/>
              </a:rPr>
              <a:t>CURRENT SUPPORT DEPLOYED AT MSUNDUZI</a:t>
            </a:r>
            <a:endParaRPr kumimoji="0" lang="en-ZA" sz="11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Calibri"/>
                <a:ea typeface="+mn-ea"/>
                <a:cs typeface="+mn-cs"/>
              </a:rPr>
              <a:t>There is a plethora of technical and financial support that has been deployed at </a:t>
            </a:r>
            <a:r>
              <a:rPr kumimoji="0" lang="en-GB" sz="1100" b="0" i="0" u="none" strike="noStrike" kern="1200" cap="none" spc="0" normalizeH="0" baseline="0" noProof="0" dirty="0" err="1">
                <a:ln>
                  <a:noFill/>
                </a:ln>
                <a:solidFill>
                  <a:prstClr val="black"/>
                </a:solidFill>
                <a:effectLst/>
                <a:uLnTx/>
                <a:uFillTx/>
                <a:latin typeface="Calibri"/>
                <a:ea typeface="+mn-ea"/>
                <a:cs typeface="+mn-cs"/>
              </a:rPr>
              <a:t>Msunduzi</a:t>
            </a:r>
            <a:r>
              <a:rPr kumimoji="0" lang="en-GB" sz="1100" b="0" i="0" u="none" strike="noStrike" kern="1200" cap="none" spc="0" normalizeH="0" baseline="0" noProof="0" dirty="0">
                <a:ln>
                  <a:noFill/>
                </a:ln>
                <a:solidFill>
                  <a:prstClr val="black"/>
                </a:solidFill>
                <a:effectLst/>
                <a:uLnTx/>
                <a:uFillTx/>
                <a:latin typeface="Calibri"/>
                <a:ea typeface="+mn-ea"/>
                <a:cs typeface="+mn-cs"/>
              </a:rPr>
              <a:t> from different sector departments and government entities.</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Calibri"/>
                <a:ea typeface="+mn-ea"/>
                <a:cs typeface="+mn-cs"/>
              </a:rPr>
              <a:t>The table below depicts the support framework currently in place to assist the </a:t>
            </a:r>
            <a:r>
              <a:rPr kumimoji="0" lang="en-GB" sz="1100" b="0" i="0" u="none" strike="noStrike" kern="1200" cap="none" spc="0" normalizeH="0" baseline="0" noProof="0" dirty="0" err="1">
                <a:ln>
                  <a:noFill/>
                </a:ln>
                <a:solidFill>
                  <a:prstClr val="black"/>
                </a:solidFill>
                <a:effectLst/>
                <a:uLnTx/>
                <a:uFillTx/>
                <a:latin typeface="Calibri"/>
                <a:ea typeface="+mn-ea"/>
                <a:cs typeface="+mn-cs"/>
              </a:rPr>
              <a:t>Msunduzi</a:t>
            </a:r>
            <a:r>
              <a:rPr kumimoji="0" lang="en-GB" sz="1100" b="0" i="0" u="none" strike="noStrike" kern="1200" cap="none" spc="0" normalizeH="0" baseline="0" noProof="0" dirty="0">
                <a:ln>
                  <a:noFill/>
                </a:ln>
                <a:solidFill>
                  <a:prstClr val="black"/>
                </a:solidFill>
                <a:effectLst/>
                <a:uLnTx/>
                <a:uFillTx/>
                <a:latin typeface="Calibri"/>
                <a:ea typeface="+mn-ea"/>
                <a:cs typeface="+mn-cs"/>
              </a:rPr>
              <a:t> Municipality.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Calibri"/>
                <a:ea typeface="Calibri" panose="020F0502020204030204" pitchFamily="34" charset="0"/>
                <a:cs typeface="Times New Roman" panose="02020603050405020304" pitchFamily="18" charset="0"/>
              </a:rPr>
              <a:t>MISA has deployed an Electrical Engineer to support the operations of the municipality.  The engineer has been introduced to management and has commenced with duties.  The municipality received financial support in terms of the internship implementation, capacity building and development opportunities of Recognition of Prior Learning (RPL) for employees with experience in the infrastructure related fields. </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err="1">
                <a:ln>
                  <a:noFill/>
                </a:ln>
                <a:solidFill>
                  <a:prstClr val="black"/>
                </a:solidFill>
                <a:effectLst/>
                <a:uLnTx/>
                <a:uFillTx/>
                <a:latin typeface="Calibri"/>
                <a:ea typeface="+mn-ea"/>
                <a:cs typeface="+mn-cs"/>
              </a:rPr>
              <a:t>Cogta</a:t>
            </a:r>
            <a:r>
              <a:rPr kumimoji="0" lang="en-GB" sz="1100" b="0" i="0" u="none" strike="noStrike" kern="1200" cap="none" spc="0" normalizeH="0" baseline="0" noProof="0" dirty="0">
                <a:ln>
                  <a:noFill/>
                </a:ln>
                <a:solidFill>
                  <a:prstClr val="black"/>
                </a:solidFill>
                <a:effectLst/>
                <a:uLnTx/>
                <a:uFillTx/>
                <a:latin typeface="Calibri"/>
                <a:ea typeface="+mn-ea"/>
                <a:cs typeface="+mn-cs"/>
              </a:rPr>
              <a:t> has deployed a </a:t>
            </a:r>
            <a:r>
              <a:rPr kumimoji="0" lang="en-US" sz="1100" b="0" i="0" u="none" strike="noStrike" kern="1200" cap="none" spc="0" normalizeH="0" baseline="0" noProof="0" dirty="0">
                <a:ln>
                  <a:noFill/>
                </a:ln>
                <a:solidFill>
                  <a:prstClr val="black"/>
                </a:solidFill>
                <a:effectLst/>
                <a:uLnTx/>
                <a:uFillTx/>
                <a:latin typeface="Calibri"/>
                <a:ea typeface="+mn-ea"/>
                <a:cs typeface="Arial"/>
              </a:rPr>
              <a:t>Finance Expert to support with implementation of the Audit Action Plan; POE preparation; compilation of IFS and AFS; addressing UIFW and skilling SCM employees on prevention of UIFW expenditure; revenue enhancement strategies; Skills transfer to the </a:t>
            </a:r>
            <a:r>
              <a:rPr kumimoji="0" lang="en-US" sz="1100" b="0" i="0" u="none" strike="noStrike" kern="1200" cap="none" spc="0" normalizeH="0" baseline="0" noProof="0" dirty="0" err="1">
                <a:ln>
                  <a:noFill/>
                </a:ln>
                <a:solidFill>
                  <a:prstClr val="black"/>
                </a:solidFill>
                <a:effectLst/>
                <a:uLnTx/>
                <a:uFillTx/>
                <a:latin typeface="Calibri"/>
                <a:ea typeface="+mn-ea"/>
                <a:cs typeface="Arial"/>
              </a:rPr>
              <a:t>BTOs</a:t>
            </a:r>
            <a:r>
              <a:rPr kumimoji="0" lang="en-US" sz="1100" b="0" i="0" u="none" strike="noStrike" kern="1200" cap="none" spc="0" normalizeH="0" baseline="0" noProof="0" dirty="0" smtClean="0">
                <a:ln>
                  <a:noFill/>
                </a:ln>
                <a:solidFill>
                  <a:prstClr val="black"/>
                </a:solidFill>
                <a:effectLst/>
                <a:uLnTx/>
                <a:uFillTx/>
                <a:latin typeface="Calibri"/>
                <a:ea typeface="+mn-ea"/>
                <a:cs typeface="Arial"/>
              </a:rPr>
              <a:t>.</a:t>
            </a: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100" b="0" i="0" u="none" strike="noStrike" kern="1200" cap="none" spc="0" normalizeH="0" baseline="0" noProof="0" dirty="0" err="1" smtClean="0">
                <a:ln>
                  <a:noFill/>
                </a:ln>
                <a:solidFill>
                  <a:prstClr val="black"/>
                </a:solidFill>
                <a:effectLst/>
                <a:uLnTx/>
                <a:uFillTx/>
                <a:latin typeface="Calibri"/>
                <a:ea typeface="+mn-ea"/>
                <a:cs typeface="Arial"/>
              </a:rPr>
              <a:t>Cogta</a:t>
            </a:r>
            <a:r>
              <a:rPr kumimoji="0" lang="en-US" sz="1100" b="0" i="0" u="none" strike="noStrike" kern="1200" cap="none" spc="0" normalizeH="0" baseline="0" noProof="0" dirty="0" smtClean="0">
                <a:ln>
                  <a:noFill/>
                </a:ln>
                <a:solidFill>
                  <a:prstClr val="black"/>
                </a:solidFill>
                <a:effectLst/>
                <a:uLnTx/>
                <a:uFillTx/>
                <a:latin typeface="Calibri"/>
                <a:ea typeface="+mn-ea"/>
                <a:cs typeface="Arial"/>
              </a:rPr>
              <a:t> has further deployed a Governance Expert to assist on all governance and compliance matters. </a:t>
            </a:r>
            <a:endParaRPr kumimoji="0" lang="en-GB" sz="1100" b="0"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Calibri"/>
                <a:ea typeface="+mn-ea"/>
                <a:cs typeface="+mn-cs"/>
              </a:rPr>
              <a:t>Moreover, a Water War Room is being revived to streamline all the support offered to the Municipality</a:t>
            </a:r>
            <a:r>
              <a:rPr kumimoji="0" lang="en-GB" sz="1100" b="0" i="0" u="none" strike="noStrike" kern="1200" cap="none" spc="0" normalizeH="0" baseline="0" noProof="0" dirty="0" smtClean="0">
                <a:ln>
                  <a:noFill/>
                </a:ln>
                <a:solidFill>
                  <a:prstClr val="black"/>
                </a:solidFill>
                <a:effectLst/>
                <a:uLnTx/>
                <a:uFillTx/>
                <a:latin typeface="Calibri"/>
                <a:ea typeface="+mn-ea"/>
                <a:cs typeface="+mn-cs"/>
              </a:rPr>
              <a:t>.  The </a:t>
            </a:r>
            <a:r>
              <a:rPr kumimoji="0" lang="en-GB" sz="1100" b="0" i="0" u="none" strike="noStrike" kern="1200" cap="none" spc="0" normalizeH="0" baseline="0" noProof="0" dirty="0">
                <a:ln>
                  <a:noFill/>
                </a:ln>
                <a:solidFill>
                  <a:prstClr val="black"/>
                </a:solidFill>
                <a:effectLst/>
                <a:uLnTx/>
                <a:uFillTx/>
                <a:latin typeface="Calibri"/>
                <a:ea typeface="+mn-ea"/>
                <a:cs typeface="+mn-cs"/>
              </a:rPr>
              <a:t>Water War Room will now be an integral part of the One on One engagements and for close monitoring. </a:t>
            </a:r>
          </a:p>
        </p:txBody>
      </p:sp>
      <p:sp>
        <p:nvSpPr>
          <p:cNvPr id="9" name="Title 1"/>
          <p:cNvSpPr txBox="1">
            <a:spLocks/>
          </p:cNvSpPr>
          <p:nvPr/>
        </p:nvSpPr>
        <p:spPr bwMode="auto">
          <a:xfrm>
            <a:off x="191344" y="206534"/>
            <a:ext cx="11819348" cy="476673"/>
          </a:xfrm>
          <a:prstGeom prst="rect">
            <a:avLst/>
          </a:prstGeom>
          <a:solidFill>
            <a:srgbClr val="4E8542">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lvl="0">
              <a:defRPr/>
            </a:pPr>
            <a:r>
              <a:rPr lang="en-US" sz="2400" b="1" dirty="0">
                <a:solidFill>
                  <a:srgbClr val="000000"/>
                </a:solidFill>
                <a:latin typeface="Arial" panose="020B0604020202020204"/>
                <a:cs typeface="Arial" panose="020B0604020202020204" pitchFamily="34" charset="0"/>
              </a:rPr>
              <a:t>SPECIALIST SUPPORT TO MSUNDUZI </a:t>
            </a:r>
            <a:r>
              <a:rPr lang="en-US" sz="2400" b="1" dirty="0" smtClean="0">
                <a:solidFill>
                  <a:srgbClr val="000000"/>
                </a:solidFill>
                <a:latin typeface="Arial" panose="020B0604020202020204"/>
                <a:cs typeface="Arial" panose="020B0604020202020204" pitchFamily="34" charset="0"/>
              </a:rPr>
              <a:t>MUNICIPALITY</a:t>
            </a:r>
            <a:endParaRPr kumimoji="0" lang="en-U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206183119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6" name="Rectangle 5"/>
          <p:cNvSpPr/>
          <p:nvPr/>
        </p:nvSpPr>
        <p:spPr>
          <a:xfrm>
            <a:off x="407368" y="1345654"/>
            <a:ext cx="11377264" cy="499213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270510" algn="l"/>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OTHER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270510" algn="l"/>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Support by Governance  and Municipal Finance Units of KZN COGTA in training of newly established MPAC structures.</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Support during senior manager recruitment processes.</a:t>
            </a:r>
          </a:p>
          <a:p>
            <a:pPr marL="144000" marR="0" lvl="0" indent="-1440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Orientation Workshops for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Councillors</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144000" marR="0" lvl="0" indent="-1440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Training of MPACs</a:t>
            </a:r>
          </a:p>
          <a:p>
            <a:pPr marL="144000" marR="0" lvl="0" indent="-1440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Councillor</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Skills Audit conducted and targeted training identified.</a:t>
            </a:r>
          </a:p>
          <a:p>
            <a:pPr marL="144000" marR="0" lvl="0" indent="-1440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Support during establishment of Ward Committees and revival of Municipal Rapid Response Teams (MRRTs), and all Ward Committees and MRRTs established.</a:t>
            </a:r>
          </a:p>
          <a:p>
            <a:pPr marL="144000" marR="0" lvl="0" indent="-1440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Mincho"/>
                <a:cs typeface="Times New Roman" panose="02020603050405020304" pitchFamily="18" charset="0"/>
              </a:rPr>
              <a:t>SALGA – has allocated financial resource to support the municipality in terms of training officials and councillors </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endParaRPr>
          </a:p>
          <a:p>
            <a:pPr marL="144000" marR="0" lvl="0" indent="-1440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Revival of Back to Basics campaigns targeting weak functional areas identified during the assessment: revenue enhancement (Masakhane Campaigns); pothole repairs, street light repairs, clean-up campaigns, etc.).</a:t>
            </a:r>
          </a:p>
          <a:p>
            <a:pPr marL="144000" marR="0" lvl="0" indent="-1440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Capacity building of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a:rPr>
              <a:t>Councillors</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 and municipal officials</a:t>
            </a:r>
          </a:p>
          <a:p>
            <a:pPr marL="144000" marR="0" lvl="0" indent="-1440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Skills transfer by deployed </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Finance Experts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to BTO staff</a:t>
            </a:r>
          </a:p>
          <a:p>
            <a:pPr marL="144000" marR="0" lvl="0" indent="-144000" algn="just"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SETA – The municipality received financial support from the following SETAs in terms of internship implementation: LGSETA Services, MIC SETA</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endParaRPr>
          </a:p>
          <a:p>
            <a:pPr marL="144000" marR="0" lvl="0" indent="-144000" algn="just" defTabSz="914400" rtl="0" eaLnBrk="1" fontAlgn="base" latinLnBrk="0" hangingPunct="1">
              <a:lnSpc>
                <a:spcPct val="11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To address fundamental negative impact that results from the lack of infrastructure maintenance, COGTA supports willing municipalities with preparation of Business Plans to access: </a:t>
            </a:r>
          </a:p>
          <a:p>
            <a:pPr marL="601200" marR="0" lvl="1" indent="-144000" algn="just"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5% of MIG for PMU; </a:t>
            </a:r>
          </a:p>
          <a:p>
            <a:pPr marL="601200" marR="0" lvl="1" indent="-144000" algn="just"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10% of MIG for O&amp;M; and </a:t>
            </a:r>
          </a:p>
          <a:p>
            <a:pPr marL="601200" marR="0" lvl="1" indent="-144000" algn="just" defTabSz="914400" rtl="0" eaLnBrk="1" fontAlgn="base" latinLnBrk="0" hangingPunct="1">
              <a:lnSpc>
                <a:spcPct val="90000"/>
              </a:lnSpc>
              <a:spcBef>
                <a:spcPct val="0"/>
              </a:spcBef>
              <a:spcAft>
                <a:spcPct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a:rPr>
              <a:t>5% of MIG for Asset Management</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 name="Title 1"/>
          <p:cNvSpPr txBox="1">
            <a:spLocks/>
          </p:cNvSpPr>
          <p:nvPr/>
        </p:nvSpPr>
        <p:spPr bwMode="auto">
          <a:xfrm>
            <a:off x="415300" y="620688"/>
            <a:ext cx="11453563" cy="648072"/>
          </a:xfrm>
          <a:prstGeom prst="rect">
            <a:avLst/>
          </a:prstGeom>
          <a:solidFill>
            <a:srgbClr val="4E8542">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lvl="0">
              <a:defRPr/>
            </a:pPr>
            <a:r>
              <a:rPr lang="en-US" sz="2400" b="1" dirty="0">
                <a:solidFill>
                  <a:srgbClr val="000000"/>
                </a:solidFill>
                <a:latin typeface="Arial" panose="020B0604020202020204"/>
                <a:cs typeface="Arial" panose="020B0604020202020204" pitchFamily="34" charset="0"/>
              </a:rPr>
              <a:t>SPECIALIST SUPPORT TO MSUNDUZI </a:t>
            </a:r>
            <a:r>
              <a:rPr lang="en-US" sz="2400" b="1" dirty="0" smtClean="0">
                <a:solidFill>
                  <a:srgbClr val="000000"/>
                </a:solidFill>
                <a:latin typeface="Arial" panose="020B0604020202020204"/>
                <a:cs typeface="Arial" panose="020B0604020202020204" pitchFamily="34" charset="0"/>
              </a:rPr>
              <a:t>MUNICIPALITY … cont</a:t>
            </a:r>
            <a:endParaRPr kumimoji="0" lang="en-U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2584054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9984432" y="6336864"/>
            <a:ext cx="1944216" cy="384612"/>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600" b="1" i="0" u="none" strike="noStrike" kern="1200" cap="none" spc="0" normalizeH="0" baseline="0" noProof="0">
                <a:ln>
                  <a:noFill/>
                </a:ln>
                <a:solidFill>
                  <a:schemeClr val="tx1"/>
                </a:solidFill>
                <a:effectLst/>
                <a:uLnTx/>
                <a:uFillTx/>
                <a:latin typeface="Arial"/>
                <a:ea typeface="+mn-ea"/>
                <a:cs typeface="Arial"/>
              </a:rPr>
              <a:pPr marL="0" marR="0" lvl="0" indent="0" defTabSz="914400" rtl="0" eaLnBrk="1" fontAlgn="base" latinLnBrk="0" hangingPunct="1">
                <a:lnSpc>
                  <a:spcPct val="100000"/>
                </a:lnSpc>
                <a:spcBef>
                  <a:spcPct val="0"/>
                </a:spcBef>
                <a:spcAft>
                  <a:spcPct val="0"/>
                </a:spcAft>
                <a:buClrTx/>
                <a:buSzTx/>
                <a:buFontTx/>
                <a:buNone/>
                <a:tabLst/>
                <a:defRPr/>
              </a:pPr>
              <a:t>12</a:t>
            </a:fld>
            <a:endParaRPr kumimoji="0" lang="en-US" altLang="en-US" sz="1600" b="1" i="0" u="none" strike="noStrike" kern="1200" cap="none" spc="0" normalizeH="0" baseline="0" noProof="0" dirty="0">
              <a:ln>
                <a:noFill/>
              </a:ln>
              <a:solidFill>
                <a:schemeClr val="tx1"/>
              </a:solidFill>
              <a:effectLst/>
              <a:uLnTx/>
              <a:uFillTx/>
              <a:latin typeface="Arial"/>
              <a:ea typeface="+mn-ea"/>
              <a:cs typeface="Arial"/>
            </a:endParaRPr>
          </a:p>
        </p:txBody>
      </p:sp>
      <p:sp>
        <p:nvSpPr>
          <p:cNvPr id="8" name="Content Placeholder 2"/>
          <p:cNvSpPr>
            <a:spLocks noGrp="1"/>
          </p:cNvSpPr>
          <p:nvPr>
            <p:ph idx="1"/>
          </p:nvPr>
        </p:nvSpPr>
        <p:spPr>
          <a:xfrm>
            <a:off x="191344" y="1555793"/>
            <a:ext cx="11633284" cy="4825535"/>
          </a:xfrm>
          <a:ln w="3175">
            <a:noFill/>
          </a:ln>
        </p:spPr>
        <p:style>
          <a:lnRef idx="2">
            <a:schemeClr val="dk1"/>
          </a:lnRef>
          <a:fillRef idx="1">
            <a:schemeClr val="lt1"/>
          </a:fillRef>
          <a:effectRef idx="0">
            <a:schemeClr val="dk1"/>
          </a:effectRef>
          <a:fontRef idx="minor">
            <a:schemeClr val="dk1"/>
          </a:fontRef>
        </p:style>
        <p:txBody>
          <a:bodyPr>
            <a:noAutofit/>
          </a:bodyPr>
          <a:lstStyle/>
          <a:p>
            <a:pPr marL="358775" indent="-358775">
              <a:lnSpc>
                <a:spcPct val="150000"/>
              </a:lnSpc>
            </a:pPr>
            <a:r>
              <a:rPr lang="en-ZA" sz="2400" dirty="0" smtClean="0"/>
              <a:t>The MEC met with Msunduzi Municipality in September 2022 and outlined to them the requirements for taking the municipality out of the intervention. </a:t>
            </a:r>
          </a:p>
          <a:p>
            <a:pPr marL="358775" indent="-358775">
              <a:lnSpc>
                <a:spcPct val="150000"/>
              </a:lnSpc>
            </a:pPr>
            <a:r>
              <a:rPr lang="en-ZA" sz="2400" dirty="0" smtClean="0"/>
              <a:t>While there is acknowledgement that the challenges facing the municipality are complex and could take long to turn around, the municipality was given three months to show tangible progress.</a:t>
            </a:r>
          </a:p>
          <a:p>
            <a:pPr marL="358775" indent="-358775">
              <a:lnSpc>
                <a:spcPct val="150000"/>
              </a:lnSpc>
            </a:pPr>
            <a:r>
              <a:rPr lang="en-ZA" sz="2400" dirty="0" smtClean="0"/>
              <a:t>Another session will be held with the municipality in January 2023 at which time recommendations will be submitted to the Provincial Executive Council to consider terminating or extending the intervention further as the case may be. </a:t>
            </a:r>
            <a:endParaRPr lang="en-US" sz="2400" dirty="0" smtClean="0"/>
          </a:p>
        </p:txBody>
      </p:sp>
      <p:sp>
        <p:nvSpPr>
          <p:cNvPr id="14" name="Title 1"/>
          <p:cNvSpPr txBox="1">
            <a:spLocks/>
          </p:cNvSpPr>
          <p:nvPr/>
        </p:nvSpPr>
        <p:spPr bwMode="auto">
          <a:xfrm>
            <a:off x="191344" y="980728"/>
            <a:ext cx="11633285" cy="495150"/>
          </a:xfrm>
          <a:prstGeom prst="rect">
            <a:avLst/>
          </a:prstGeom>
          <a:solidFill>
            <a:srgbClr val="4E8542">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lvl="0" algn="l"/>
            <a:r>
              <a:rPr lang="en-US" sz="2000" b="1" dirty="0">
                <a:latin typeface="Arial" panose="020B0604020202020204" pitchFamily="34" charset="0"/>
                <a:cs typeface="Arial" panose="020B0604020202020204" pitchFamily="34" charset="0"/>
              </a:rPr>
              <a:t>CONCLUSIONS</a:t>
            </a:r>
          </a:p>
        </p:txBody>
      </p:sp>
    </p:spTree>
    <p:extLst>
      <p:ext uri="{BB962C8B-B14F-4D97-AF65-F5344CB8AC3E}">
        <p14:creationId xmlns:p14="http://schemas.microsoft.com/office/powerpoint/2010/main" val="1176903888"/>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9496" y="2132856"/>
            <a:ext cx="9144000" cy="1586557"/>
          </a:xfrm>
        </p:spPr>
        <p:txBody>
          <a:bodyPr>
            <a:normAutofit/>
          </a:bodyPr>
          <a:lstStyle/>
          <a:p>
            <a:r>
              <a:rPr lang="en-ZA" sz="6000" b="1" dirty="0" smtClean="0">
                <a:latin typeface="Arial" panose="020B0604020202020204" pitchFamily="34" charset="0"/>
                <a:cs typeface="Arial" panose="020B0604020202020204" pitchFamily="34" charset="0"/>
              </a:rPr>
              <a:t>ANNEXURE A</a:t>
            </a:r>
            <a:br>
              <a:rPr lang="en-ZA" sz="6000" b="1" dirty="0" smtClean="0">
                <a:latin typeface="Arial" panose="020B0604020202020204" pitchFamily="34" charset="0"/>
                <a:cs typeface="Arial" panose="020B0604020202020204" pitchFamily="34" charset="0"/>
              </a:rPr>
            </a:br>
            <a:r>
              <a:rPr lang="en-ZA" sz="4800" b="1" dirty="0" smtClean="0">
                <a:latin typeface="Arial" panose="020B0604020202020204" pitchFamily="34" charset="0"/>
                <a:cs typeface="Arial" panose="020B0604020202020204" pitchFamily="34" charset="0"/>
              </a:rPr>
              <a:t>Detailed Progress Report</a:t>
            </a:r>
            <a:endParaRPr lang="en-ZA"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79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088"/>
            <a:ext cx="12192000" cy="7177087"/>
          </a:xfrm>
          <a:prstGeom prst="rect">
            <a:avLst/>
          </a:prstGeom>
        </p:spPr>
      </p:pic>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mn-cs"/>
            </a:endParaRPr>
          </a:p>
        </p:txBody>
      </p:sp>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altLang="en-US" sz="24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ZA" altLang="en-US" sz="2400" b="1"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endParaRPr>
          </a:p>
        </p:txBody>
      </p:sp>
      <p:sp>
        <p:nvSpPr>
          <p:cNvPr id="5" name="Rectangle 4"/>
          <p:cNvSpPr/>
          <p:nvPr/>
        </p:nvSpPr>
        <p:spPr>
          <a:xfrm>
            <a:off x="1919536" y="2828837"/>
            <a:ext cx="8496944" cy="461665"/>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p:nvPr/>
        </p:nvSpPr>
        <p:spPr>
          <a:xfrm>
            <a:off x="1631504" y="2397950"/>
            <a:ext cx="8928992" cy="584775"/>
          </a:xfrm>
          <a:prstGeom prst="rect">
            <a:avLst/>
          </a:prstGeom>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endParaRPr kumimoji="0" lang="en-US" sz="32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Arial" panose="020B0604020202020204" pitchFamily="34" charset="0"/>
              <a:ea typeface="+mn-ea"/>
              <a:cs typeface="Arial" pitchFamily="34" charset="0"/>
            </a:endParaRPr>
          </a:p>
        </p:txBody>
      </p:sp>
      <p:sp>
        <p:nvSpPr>
          <p:cNvPr id="15" name="TextBox 14"/>
          <p:cNvSpPr txBox="1"/>
          <p:nvPr/>
        </p:nvSpPr>
        <p:spPr>
          <a:xfrm>
            <a:off x="3863752" y="6176338"/>
            <a:ext cx="4464496" cy="27699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GROWING KWAZULU-NATAL TOGETHER</a:t>
            </a:r>
          </a:p>
        </p:txBody>
      </p:sp>
      <p:sp>
        <p:nvSpPr>
          <p:cNvPr id="12" name="Title 1"/>
          <p:cNvSpPr txBox="1">
            <a:spLocks/>
          </p:cNvSpPr>
          <p:nvPr/>
        </p:nvSpPr>
        <p:spPr bwMode="auto">
          <a:xfrm>
            <a:off x="1438641" y="1433082"/>
            <a:ext cx="8977839"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97500"/>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ZA" altLang="en-US" sz="36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STATE OF </a:t>
            </a:r>
            <a:r>
              <a:rPr kumimoji="0" lang="en-ZA" altLang="en-US" sz="3600" b="1" i="0" u="none" strike="noStrike" kern="1200" cap="none" spc="0" normalizeH="0" baseline="0" noProof="0" dirty="0" smtClean="0">
                <a:ln>
                  <a:noFill/>
                </a:ln>
                <a:solidFill>
                  <a:prstClr val="white"/>
                </a:solidFill>
                <a:effectLst/>
                <a:uLnTx/>
                <a:uFillTx/>
                <a:latin typeface="Calibri" panose="020F0502020204030204" pitchFamily="34" charset="0"/>
                <a:ea typeface="+mj-ea"/>
                <a:cs typeface="Calibri" panose="020F0502020204030204" pitchFamily="34" charset="0"/>
              </a:rPr>
              <a:t>MSUNDUZI MUNICIPALITY</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ZA" sz="3600" b="1" i="0" u="none" strike="noStrike" kern="1200" cap="none" spc="0" normalizeH="0" baseline="0" noProof="0" dirty="0">
              <a:ln>
                <a:noFill/>
              </a:ln>
              <a:solidFill>
                <a:prstClr val="white"/>
              </a:solidFill>
              <a:effectLst/>
              <a:uLnTx/>
              <a:uFillTx/>
              <a:latin typeface="Calibri"/>
              <a:ea typeface="+mj-ea"/>
              <a:cs typeface="+mj-cs"/>
            </a:endParaRPr>
          </a:p>
        </p:txBody>
      </p:sp>
      <p:sp>
        <p:nvSpPr>
          <p:cNvPr id="16" name="Subtitle 3">
            <a:extLst>
              <a:ext uri="{FF2B5EF4-FFF2-40B4-BE49-F238E27FC236}">
                <a16:creationId xmlns:a16="http://schemas.microsoft.com/office/drawing/2014/main" id="{93345D7F-88C2-4D7A-A2A4-399EE38B0524}"/>
              </a:ext>
            </a:extLst>
          </p:cNvPr>
          <p:cNvSpPr txBox="1">
            <a:spLocks/>
          </p:cNvSpPr>
          <p:nvPr/>
        </p:nvSpPr>
        <p:spPr bwMode="auto">
          <a:xfrm>
            <a:off x="1553328" y="4272489"/>
            <a:ext cx="8748464" cy="44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32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panose="020B0604020202020204" pitchFamily="34" charset="0"/>
              <a:buNone/>
              <a:defRPr sz="28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panose="020B0604020202020204" pitchFamily="34"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panose="020B0604020202020204" pitchFamily="34" charset="0"/>
              <a:buNone/>
              <a:defRPr sz="20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panose="020B0604020202020204" pitchFamily="34" charset="0"/>
              <a:buNone/>
              <a:defRPr sz="20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Calibri" panose="020F0502020204030204" pitchFamily="34" charset="0"/>
              </a:rPr>
              <a:t>OCTOBER 2022</a:t>
            </a:r>
            <a:endParaRPr kumimoji="0" lang="en-US" sz="28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ZA" sz="16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95148684"/>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200" b="0" i="0" u="none" strike="noStrike" kern="1200" cap="none" spc="0" normalizeH="0" baseline="0" noProof="0">
                <a:ln>
                  <a:noFill/>
                </a:ln>
                <a:solidFill>
                  <a:prstClr val="black"/>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black"/>
              </a:solidFill>
              <a:effectLst/>
              <a:uLnTx/>
              <a:uFillTx/>
              <a:latin typeface="Arial"/>
              <a:ea typeface="+mn-ea"/>
              <a:cs typeface="Arial"/>
            </a:endParaRPr>
          </a:p>
        </p:txBody>
      </p:sp>
      <p:sp>
        <p:nvSpPr>
          <p:cNvPr id="7" name="Rounded Rectangle 6"/>
          <p:cNvSpPr/>
          <p:nvPr/>
        </p:nvSpPr>
        <p:spPr>
          <a:xfrm>
            <a:off x="2927648" y="539993"/>
            <a:ext cx="6480720" cy="463550"/>
          </a:xfrm>
          <a:prstGeom prst="roundRect">
            <a:avLst/>
          </a:prstGeom>
          <a:solidFill>
            <a:srgbClr val="00B050"/>
          </a:solidFill>
        </p:spPr>
        <p:style>
          <a:lnRef idx="1">
            <a:schemeClr val="accent4"/>
          </a:lnRef>
          <a:fillRef idx="3">
            <a:schemeClr val="accent4"/>
          </a:fillRef>
          <a:effectRef idx="2">
            <a:schemeClr val="accent4"/>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Calibri"/>
                <a:ea typeface="+mn-ea"/>
                <a:cs typeface="Arial" panose="020B0604020202020204" pitchFamily="34" charset="0"/>
              </a:rPr>
              <a:t>CONTENTS</a:t>
            </a:r>
            <a:endParaRPr kumimoji="0" lang="en-ZA" sz="2800" b="1" i="0" u="none" strike="noStrike" kern="1200" cap="none" spc="0" normalizeH="0" baseline="0" noProof="0" dirty="0">
              <a:ln>
                <a:noFill/>
              </a:ln>
              <a:solidFill>
                <a:srgbClr val="FFFFFF"/>
              </a:solidFill>
              <a:effectLst/>
              <a:uLnTx/>
              <a:uFillTx/>
              <a:latin typeface="Calibri"/>
              <a:ea typeface="+mn-ea"/>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16046275"/>
              </p:ext>
            </p:extLst>
          </p:nvPr>
        </p:nvGraphicFramePr>
        <p:xfrm>
          <a:off x="623392" y="1242827"/>
          <a:ext cx="11200006" cy="4480529"/>
        </p:xfrm>
        <a:graphic>
          <a:graphicData uri="http://schemas.openxmlformats.org/drawingml/2006/table">
            <a:tbl>
              <a:tblPr firstRow="1" bandRow="1">
                <a:tableStyleId>{C4B1156A-380E-4F78-BDF5-A606A8083BF9}</a:tableStyleId>
              </a:tblPr>
              <a:tblGrid>
                <a:gridCol w="9979493">
                  <a:extLst>
                    <a:ext uri="{9D8B030D-6E8A-4147-A177-3AD203B41FA5}">
                      <a16:colId xmlns:a16="http://schemas.microsoft.com/office/drawing/2014/main" val="2432123447"/>
                    </a:ext>
                  </a:extLst>
                </a:gridCol>
                <a:gridCol w="1220513">
                  <a:extLst>
                    <a:ext uri="{9D8B030D-6E8A-4147-A177-3AD203B41FA5}">
                      <a16:colId xmlns:a16="http://schemas.microsoft.com/office/drawing/2014/main" val="776833818"/>
                    </a:ext>
                  </a:extLst>
                </a:gridCol>
              </a:tblGrid>
              <a:tr h="362064">
                <a:tc>
                  <a:txBody>
                    <a:bodyPr/>
                    <a:lstStyle/>
                    <a:p>
                      <a:pPr algn="ctr"/>
                      <a:r>
                        <a:rPr lang="en-US" b="1" dirty="0"/>
                        <a:t>ITEMS</a:t>
                      </a:r>
                      <a:endParaRPr lang="en-ZA" b="1" dirty="0"/>
                    </a:p>
                  </a:txBody>
                  <a:tcPr/>
                </a:tc>
                <a:tc>
                  <a:txBody>
                    <a:bodyPr/>
                    <a:lstStyle/>
                    <a:p>
                      <a:pPr algn="ctr"/>
                      <a:r>
                        <a:rPr lang="en-US" b="1" dirty="0"/>
                        <a:t>SLIDE NO.</a:t>
                      </a:r>
                      <a:endParaRPr lang="en-ZA" b="1" dirty="0"/>
                    </a:p>
                  </a:txBody>
                  <a:tcPr/>
                </a:tc>
                <a:extLst>
                  <a:ext uri="{0D108BD9-81ED-4DB2-BD59-A6C34878D82A}">
                    <a16:rowId xmlns:a16="http://schemas.microsoft.com/office/drawing/2014/main" val="4133775380"/>
                  </a:ext>
                </a:extLst>
              </a:tr>
              <a:tr h="362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BACKGROUND</a:t>
                      </a:r>
                      <a:endParaRPr lang="en-ZA" b="1" dirty="0"/>
                    </a:p>
                  </a:txBody>
                  <a:tcPr/>
                </a:tc>
                <a:tc>
                  <a:txBody>
                    <a:bodyPr/>
                    <a:lstStyle/>
                    <a:p>
                      <a:pPr algn="ctr"/>
                      <a:endParaRPr lang="en-ZA" b="1" dirty="0"/>
                    </a:p>
                  </a:txBody>
                  <a:tcPr/>
                </a:tc>
                <a:extLst>
                  <a:ext uri="{0D108BD9-81ED-4DB2-BD59-A6C34878D82A}">
                    <a16:rowId xmlns:a16="http://schemas.microsoft.com/office/drawing/2014/main" val="3004627811"/>
                  </a:ext>
                </a:extLst>
              </a:tr>
              <a:tr h="259209">
                <a:tc>
                  <a:txBody>
                    <a:bodyPr/>
                    <a:lstStyle/>
                    <a:p>
                      <a:pPr>
                        <a:lnSpc>
                          <a:spcPct val="50000"/>
                        </a:lnSpc>
                      </a:pPr>
                      <a:endParaRPr lang="en-ZA" sz="1100" b="1" dirty="0"/>
                    </a:p>
                  </a:txBody>
                  <a:tcPr/>
                </a:tc>
                <a:tc>
                  <a:txBody>
                    <a:bodyPr/>
                    <a:lstStyle/>
                    <a:p>
                      <a:pPr algn="ctr">
                        <a:lnSpc>
                          <a:spcPct val="50000"/>
                        </a:lnSpc>
                      </a:pPr>
                      <a:endParaRPr lang="en-ZA" sz="1100" b="1" dirty="0"/>
                    </a:p>
                  </a:txBody>
                  <a:tcPr/>
                </a:tc>
                <a:extLst>
                  <a:ext uri="{0D108BD9-81ED-4DB2-BD59-A6C34878D82A}">
                    <a16:rowId xmlns:a16="http://schemas.microsoft.com/office/drawing/2014/main" val="3035364906"/>
                  </a:ext>
                </a:extLst>
              </a:tr>
              <a:tr h="618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0" cap="none" spc="0" normalizeH="0" baseline="0" noProof="0" dirty="0">
                          <a:ln>
                            <a:noFill/>
                          </a:ln>
                          <a:effectLst/>
                          <a:uLnTx/>
                          <a:uFillTx/>
                        </a:rPr>
                        <a:t>FOCAL AREA</a:t>
                      </a:r>
                      <a:r>
                        <a:rPr kumimoji="0" lang="en-US" sz="1800" b="1" u="none" strike="noStrike" kern="0" cap="none" spc="0" normalizeH="0" noProof="0" dirty="0">
                          <a:ln>
                            <a:noFill/>
                          </a:ln>
                          <a:effectLst/>
                          <a:uLnTx/>
                          <a:uFillTx/>
                        </a:rPr>
                        <a:t> 1</a:t>
                      </a:r>
                      <a:r>
                        <a:rPr kumimoji="0" lang="en-US" sz="1800" b="1" u="none" strike="noStrike" kern="0" cap="none" spc="0" normalizeH="0" baseline="0" noProof="0" dirty="0">
                          <a:ln>
                            <a:noFill/>
                          </a:ln>
                          <a:effectLst/>
                          <a:uLnTx/>
                          <a:uFillTx/>
                        </a:rPr>
                        <a:t>: REPORT ON THE STATE OF GOVERNANCE, POLITICAL AND ADMINISTRATIVE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0" cap="none" spc="0" normalizeH="0" baseline="0" noProof="0" dirty="0">
                          <a:ln>
                            <a:noFill/>
                          </a:ln>
                          <a:effectLst/>
                          <a:uLnTx/>
                          <a:uFillTx/>
                        </a:rPr>
                        <a:t>                            STABILITY </a:t>
                      </a:r>
                      <a:endParaRPr kumimoji="0" lang="en-US" sz="1800" b="1" i="0" u="none" strike="noStrike" kern="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algn="ctr"/>
                      <a:endParaRPr lang="en-ZA" b="1" dirty="0"/>
                    </a:p>
                  </a:txBody>
                  <a:tcPr/>
                </a:tc>
                <a:extLst>
                  <a:ext uri="{0D108BD9-81ED-4DB2-BD59-A6C34878D82A}">
                    <a16:rowId xmlns:a16="http://schemas.microsoft.com/office/drawing/2014/main" val="2698553765"/>
                  </a:ext>
                </a:extLst>
              </a:tr>
              <a:tr h="250331">
                <a:tc>
                  <a:txBody>
                    <a:bodyPr/>
                    <a:lstStyle/>
                    <a:p>
                      <a:endParaRPr lang="en-ZA" sz="1100" b="1" dirty="0"/>
                    </a:p>
                  </a:txBody>
                  <a:tcPr/>
                </a:tc>
                <a:tc>
                  <a:txBody>
                    <a:bodyPr/>
                    <a:lstStyle/>
                    <a:p>
                      <a:pPr algn="ctr"/>
                      <a:endParaRPr lang="en-ZA" sz="1100" b="1" dirty="0">
                        <a:solidFill>
                          <a:schemeClr val="tx1"/>
                        </a:solidFill>
                      </a:endParaRPr>
                    </a:p>
                  </a:txBody>
                  <a:tcPr/>
                </a:tc>
                <a:extLst>
                  <a:ext uri="{0D108BD9-81ED-4DB2-BD59-A6C34878D82A}">
                    <a16:rowId xmlns:a16="http://schemas.microsoft.com/office/drawing/2014/main" val="2677269918"/>
                  </a:ext>
                </a:extLst>
              </a:tr>
              <a:tr h="442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u="none" strike="noStrike" kern="1200" cap="none" spc="0" normalizeH="0" baseline="0" noProof="0" dirty="0">
                          <a:ln>
                            <a:noFill/>
                          </a:ln>
                          <a:effectLst/>
                          <a:uLnTx/>
                          <a:uFillTx/>
                        </a:rPr>
                        <a:t>FOCAL AREA 2: THE STATE OF </a:t>
                      </a:r>
                      <a:r>
                        <a:rPr kumimoji="0" lang="en-US" sz="1800" b="1" u="none" strike="noStrike" kern="1200" cap="none" spc="0" normalizeH="0" baseline="0" noProof="0" dirty="0">
                          <a:ln>
                            <a:noFill/>
                          </a:ln>
                          <a:effectLst/>
                          <a:uLnTx/>
                          <a:uFillTx/>
                        </a:rPr>
                        <a:t>FINANCIAL VIABILITY AND </a:t>
                      </a:r>
                      <a:r>
                        <a:rPr kumimoji="0" lang="en-US" sz="1800" b="1" u="none" strike="noStrike" kern="1200" cap="none" spc="0" normalizeH="0" baseline="0" noProof="0" dirty="0" smtClean="0">
                          <a:ln>
                            <a:noFill/>
                          </a:ln>
                          <a:effectLst/>
                          <a:uLnTx/>
                          <a:uFillTx/>
                        </a:rPr>
                        <a:t>MANAGEMENT</a:t>
                      </a:r>
                      <a:endParaRPr lang="en-ZA" b="1" dirty="0">
                        <a:solidFill>
                          <a:schemeClr val="tx1"/>
                        </a:solidFill>
                      </a:endParaRPr>
                    </a:p>
                  </a:txBody>
                  <a:tcPr/>
                </a:tc>
                <a:tc>
                  <a:txBody>
                    <a:bodyPr/>
                    <a:lstStyle/>
                    <a:p>
                      <a:pPr algn="ctr"/>
                      <a:endParaRPr lang="en-ZA" b="1" dirty="0"/>
                    </a:p>
                  </a:txBody>
                  <a:tcPr/>
                </a:tc>
                <a:extLst>
                  <a:ext uri="{0D108BD9-81ED-4DB2-BD59-A6C34878D82A}">
                    <a16:rowId xmlns:a16="http://schemas.microsoft.com/office/drawing/2014/main" val="1181058285"/>
                  </a:ext>
                </a:extLst>
              </a:tr>
              <a:tr h="250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b="1" dirty="0"/>
                    </a:p>
                  </a:txBody>
                  <a:tcPr/>
                </a:tc>
                <a:tc>
                  <a:txBody>
                    <a:bodyPr/>
                    <a:lstStyle/>
                    <a:p>
                      <a:pPr algn="ctr"/>
                      <a:endParaRPr lang="en-ZA" sz="1100" b="1" dirty="0"/>
                    </a:p>
                  </a:txBody>
                  <a:tcPr/>
                </a:tc>
                <a:extLst>
                  <a:ext uri="{0D108BD9-81ED-4DB2-BD59-A6C34878D82A}">
                    <a16:rowId xmlns:a16="http://schemas.microsoft.com/office/drawing/2014/main" val="87424539"/>
                  </a:ext>
                </a:extLst>
              </a:tr>
              <a:tr h="4289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u="none" strike="noStrike" kern="1200" cap="none" spc="0" normalizeH="0" baseline="0" noProof="0" dirty="0">
                          <a:ln>
                            <a:noFill/>
                          </a:ln>
                          <a:effectLst/>
                          <a:uLnTx/>
                          <a:uFillTx/>
                        </a:rPr>
                        <a:t>FOCAL AREA 3: SERVICE DELIVERY AND SOCIO-ECONOMIC DEVELOPMENT </a:t>
                      </a:r>
                      <a:endParaRPr kumimoji="0" lang="en-ZA" sz="1800" b="1"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algn="ctr"/>
                      <a:endParaRPr lang="en-ZA" b="1" dirty="0">
                        <a:solidFill>
                          <a:schemeClr val="tx1"/>
                        </a:solidFill>
                      </a:endParaRPr>
                    </a:p>
                  </a:txBody>
                  <a:tcPr/>
                </a:tc>
                <a:extLst>
                  <a:ext uri="{0D108BD9-81ED-4DB2-BD59-A6C34878D82A}">
                    <a16:rowId xmlns:a16="http://schemas.microsoft.com/office/drawing/2014/main" val="3371799623"/>
                  </a:ext>
                </a:extLst>
              </a:tr>
              <a:tr h="353242">
                <a:tc>
                  <a:txBody>
                    <a:bodyPr/>
                    <a:lstStyle/>
                    <a:p>
                      <a:endParaRPr lang="en-ZA" sz="1100" b="1" dirty="0"/>
                    </a:p>
                  </a:txBody>
                  <a:tcPr/>
                </a:tc>
                <a:tc>
                  <a:txBody>
                    <a:bodyPr/>
                    <a:lstStyle/>
                    <a:p>
                      <a:pPr algn="ctr"/>
                      <a:endParaRPr lang="en-ZA" sz="1000" b="1" dirty="0"/>
                    </a:p>
                  </a:txBody>
                  <a:tcPr/>
                </a:tc>
                <a:extLst>
                  <a:ext uri="{0D108BD9-81ED-4DB2-BD59-A6C34878D82A}">
                    <a16:rowId xmlns:a16="http://schemas.microsoft.com/office/drawing/2014/main" val="2063517808"/>
                  </a:ext>
                </a:extLst>
              </a:tr>
              <a:tr h="438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MUNICIPAL</a:t>
                      </a:r>
                      <a:r>
                        <a:rPr lang="en-US" b="1" baseline="0" dirty="0"/>
                        <a:t> SUPPORT AND </a:t>
                      </a:r>
                      <a:r>
                        <a:rPr lang="en-US" b="1" baseline="0" dirty="0" smtClean="0"/>
                        <a:t>INTERVENTION PLANS   (MSIPs)</a:t>
                      </a:r>
                      <a:endParaRPr lang="en-ZA" b="1" dirty="0"/>
                    </a:p>
                  </a:txBody>
                  <a:tcPr/>
                </a:tc>
                <a:tc>
                  <a:txBody>
                    <a:bodyPr/>
                    <a:lstStyle/>
                    <a:p>
                      <a:pPr algn="ctr"/>
                      <a:endParaRPr lang="en-ZA" b="1" dirty="0">
                        <a:solidFill>
                          <a:schemeClr val="tx1"/>
                        </a:solidFill>
                      </a:endParaRPr>
                    </a:p>
                  </a:txBody>
                  <a:tcPr/>
                </a:tc>
                <a:extLst>
                  <a:ext uri="{0D108BD9-81ED-4DB2-BD59-A6C34878D82A}">
                    <a16:rowId xmlns:a16="http://schemas.microsoft.com/office/drawing/2014/main" val="2595033802"/>
                  </a:ext>
                </a:extLst>
              </a:tr>
              <a:tr h="303058">
                <a:tc>
                  <a:txBody>
                    <a:bodyPr/>
                    <a:lstStyle/>
                    <a:p>
                      <a:endParaRPr lang="en-ZA" sz="1100" b="1" dirty="0"/>
                    </a:p>
                  </a:txBody>
                  <a:tcPr/>
                </a:tc>
                <a:tc>
                  <a:txBody>
                    <a:bodyPr/>
                    <a:lstStyle/>
                    <a:p>
                      <a:pPr algn="ctr"/>
                      <a:endParaRPr lang="en-ZA" sz="1100" b="1" dirty="0"/>
                    </a:p>
                  </a:txBody>
                  <a:tcPr/>
                </a:tc>
                <a:extLst>
                  <a:ext uri="{0D108BD9-81ED-4DB2-BD59-A6C34878D82A}">
                    <a16:rowId xmlns:a16="http://schemas.microsoft.com/office/drawing/2014/main" val="3076750772"/>
                  </a:ext>
                </a:extLst>
              </a:tr>
              <a:tr h="315344">
                <a:tc>
                  <a:txBody>
                    <a:bodyPr/>
                    <a:lstStyle/>
                    <a:p>
                      <a:r>
                        <a:rPr lang="en-US" b="1" dirty="0"/>
                        <a:t>RECOMMENDATIONS</a:t>
                      </a:r>
                      <a:endParaRPr lang="en-ZA" b="1" dirty="0"/>
                    </a:p>
                  </a:txBody>
                  <a:tcPr/>
                </a:tc>
                <a:tc>
                  <a:txBody>
                    <a:bodyPr/>
                    <a:lstStyle/>
                    <a:p>
                      <a:pPr algn="ctr"/>
                      <a:endParaRPr lang="en-ZA" b="1" dirty="0"/>
                    </a:p>
                  </a:txBody>
                  <a:tcPr/>
                </a:tc>
                <a:extLst>
                  <a:ext uri="{0D108BD9-81ED-4DB2-BD59-A6C34878D82A}">
                    <a16:rowId xmlns:a16="http://schemas.microsoft.com/office/drawing/2014/main" val="941149200"/>
                  </a:ext>
                </a:extLst>
              </a:tr>
            </a:tbl>
          </a:graphicData>
        </a:graphic>
      </p:graphicFrame>
    </p:spTree>
    <p:extLst>
      <p:ext uri="{BB962C8B-B14F-4D97-AF65-F5344CB8AC3E}">
        <p14:creationId xmlns:p14="http://schemas.microsoft.com/office/powerpoint/2010/main" val="4274960705"/>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6858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6858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19336" y="6401991"/>
            <a:ext cx="1600200" cy="273844"/>
          </a:xfrm>
          <a:prstGeom prst="rect">
            <a:avLst/>
          </a:prstGeom>
        </p:spPr>
        <p:txBody>
          <a:bodyPr vert="horz" wrap="square" lIns="68580" tIns="34290" rIns="68580" bIns="3429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900" b="0" i="0" u="none" strike="noStrike" kern="1200" cap="none" spc="0" normalizeH="0" baseline="0" noProof="0">
                <a:ln>
                  <a:noFill/>
                </a:ln>
                <a:solidFill>
                  <a:prstClr val="black"/>
                </a:solidFill>
                <a:effectLst/>
                <a:uLnTx/>
                <a:uFillTx/>
                <a:latin typeface="Arial"/>
                <a:ea typeface="+mn-ea"/>
                <a:cs typeface="Arial"/>
              </a:rPr>
              <a:pPr marL="0" marR="0" lvl="0" indent="0" algn="l" defTabSz="685800" rtl="0" eaLnBrk="1" fontAlgn="base" latinLnBrk="0" hangingPunct="1">
                <a:lnSpc>
                  <a:spcPct val="100000"/>
                </a:lnSpc>
                <a:spcBef>
                  <a:spcPct val="0"/>
                </a:spcBef>
                <a:spcAft>
                  <a:spcPct val="0"/>
                </a:spcAft>
                <a:buClrTx/>
                <a:buSzTx/>
                <a:buFontTx/>
                <a:buNone/>
                <a:tabLst/>
                <a:defRPr/>
              </a:pPr>
              <a:t>16</a:t>
            </a:fld>
            <a:endParaRPr kumimoji="0" lang="en-US" altLang="en-US" sz="900" b="0" i="0" u="none" strike="noStrike" kern="1200" cap="none" spc="0" normalizeH="0" baseline="0" noProof="0" dirty="0">
              <a:ln>
                <a:noFill/>
              </a:ln>
              <a:solidFill>
                <a:prstClr val="black"/>
              </a:solidFill>
              <a:effectLst/>
              <a:uLnTx/>
              <a:uFillTx/>
              <a:latin typeface="Arial"/>
              <a:ea typeface="+mn-ea"/>
              <a:cs typeface="Arial"/>
            </a:endParaRPr>
          </a:p>
        </p:txBody>
      </p:sp>
      <p:sp>
        <p:nvSpPr>
          <p:cNvPr id="8" name="Rounded Rectangle 7"/>
          <p:cNvSpPr/>
          <p:nvPr/>
        </p:nvSpPr>
        <p:spPr>
          <a:xfrm>
            <a:off x="2783632" y="260649"/>
            <a:ext cx="6353909" cy="382152"/>
          </a:xfrm>
          <a:prstGeom prst="roundRect">
            <a:avLst>
              <a:gd name="adj" fmla="val 50000"/>
            </a:avLst>
          </a:prstGeom>
          <a:solidFill>
            <a:srgbClr val="00B050"/>
          </a:solidFill>
          <a:ln w="12700" cap="flat" cmpd="sng" algn="ctr">
            <a:solidFill>
              <a:srgbClr val="5B9BD5">
                <a:shade val="50000"/>
              </a:srgbClr>
            </a:solidFill>
            <a:prstDash val="solid"/>
            <a:miter lim="800000"/>
          </a:ln>
          <a:effectLst/>
        </p:spPr>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a:ea typeface="+mn-ea"/>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a:ea typeface="+mn-ea"/>
              </a:rPr>
              <a:t>BACKGROUND</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ZA" sz="2400" b="1" i="0" u="none" strike="noStrike" kern="0" cap="none" spc="0" normalizeH="0" baseline="0" noProof="0" dirty="0">
              <a:ln>
                <a:noFill/>
              </a:ln>
              <a:solidFill>
                <a:srgbClr val="FFFFFF"/>
              </a:solidFill>
              <a:effectLst/>
              <a:uLnTx/>
              <a:uFillTx/>
              <a:latin typeface="Calibri"/>
              <a:ea typeface="+mn-ea"/>
              <a:cs typeface="Arial" panose="020B0604020202020204" pitchFamily="34" charset="0"/>
            </a:endParaRPr>
          </a:p>
        </p:txBody>
      </p:sp>
      <p:sp>
        <p:nvSpPr>
          <p:cNvPr id="6" name="TextBox 5"/>
          <p:cNvSpPr txBox="1"/>
          <p:nvPr/>
        </p:nvSpPr>
        <p:spPr>
          <a:xfrm>
            <a:off x="695400" y="789573"/>
            <a:ext cx="11175032" cy="550920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mn-cs"/>
              </a:rPr>
              <a:t>Msunduzi</a:t>
            </a: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Municipality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KZN</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225) is a local municipality in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Umgungundlovu</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District Municipality, KwaZulu-Natal, South Africa. It encompasses the city of Pietermaritzburg, which is the capital of the KwaZulu-Natal province and the main economic hub of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Umgungundlovu</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District Municipality.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Msunduzi</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has an area of 634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km²</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consists of 37 wards and has a population of 618 536 majority of which speak IsiZulu.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600" b="1" i="0" u="none" strike="noStrike" kern="1200" cap="none" spc="0" normalizeH="0" baseline="0" noProof="0" dirty="0" bmk="">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Councillors </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are elected representatives serving a predetermined term of office on the local Council on behalf of their respective constituents. The </a:t>
            </a:r>
            <a:r>
              <a:rPr kumimoji="0" lang="en-ZA"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Msunduzi</a:t>
            </a: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Municipal Council has a total of 81 seats.  Political appointments for the are as follows: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Speaker: NE Majola</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Mayor: M </a:t>
            </a:r>
            <a:r>
              <a:rPr kumimoji="0" lang="en-US" sz="1600" b="0"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Thebolla</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Deputy Mayor: M Mkhize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Chief Whip: SW Dlamini</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smtClean="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altLang="en-US" sz="1600" b="0" i="0" u="none" strike="noStrike" kern="1200" cap="none" spc="0" normalizeH="0" baseline="0" noProof="0" dirty="0" smtClean="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 </a:t>
            </a:r>
            <a:r>
              <a:rPr kumimoji="0" lang="en-ZA" altLang="en-US" sz="1600" b="0" i="0" u="none" strike="noStrike" kern="1200" cap="none" spc="0" normalizeH="0" baseline="0" noProof="0" dirty="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Executive Committee is made up of </a:t>
            </a:r>
            <a:r>
              <a:rPr kumimoji="0" lang="en-ZA" altLang="en-US" sz="1600" b="0" i="0" u="none" strike="noStrike" kern="1200" cap="none" spc="0" normalizeH="0" baseline="0" noProof="0" dirty="0" smtClean="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6 members.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ZA" altLang="en-US" sz="1600" b="0" i="0" u="none" strike="noStrike" kern="1200" cap="none" spc="0" normalizeH="0" baseline="0" noProof="0" dirty="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ZA" altLang="en-US" sz="1600" b="0" i="0" u="none" strike="noStrike" kern="1200" cap="none" spc="0" normalizeH="0" baseline="0" noProof="0" dirty="0" smtClean="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There </a:t>
            </a:r>
            <a:r>
              <a:rPr kumimoji="0" lang="en-ZA" altLang="en-US" sz="1600" b="0" i="0" u="none" strike="noStrike" kern="1200" cap="none" spc="0" normalizeH="0" baseline="0" noProof="0" dirty="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are </a:t>
            </a:r>
            <a:r>
              <a:rPr kumimoji="0" lang="en-ZA" altLang="en-US" sz="1600" b="0" i="0" u="none" strike="noStrike" kern="1200" cap="none" spc="0" normalizeH="0" baseline="0" noProof="0" dirty="0" smtClean="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5 </a:t>
            </a:r>
            <a:r>
              <a:rPr kumimoji="0" lang="en-ZA" altLang="en-US" sz="1600" b="0" i="0" u="none" strike="noStrike" kern="1200" cap="none" spc="0" normalizeH="0" baseline="0" noProof="0" dirty="0" bmk="">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Portfolio Committees that report to the Executive Committee: - </a:t>
            </a:r>
            <a:endParaRPr kumimoji="0" lang="en-ZA" altLang="en-US" sz="1600" b="0" i="0" u="none" strike="noStrike" kern="1200" cap="none" spc="0" normalizeH="0" baseline="0" noProof="0" dirty="0" bmk="">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Finance Portfolio</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Infrastructure Portfolio </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Community Services Portfolio</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Sustainable Developments and City Enterprises Portfolio</a:t>
            </a: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Corporate Services Portfolio </a:t>
            </a:r>
          </a:p>
        </p:txBody>
      </p:sp>
    </p:spTree>
    <p:extLst>
      <p:ext uri="{BB962C8B-B14F-4D97-AF65-F5344CB8AC3E}">
        <p14:creationId xmlns:p14="http://schemas.microsoft.com/office/powerpoint/2010/main" val="352110271"/>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90958" y="104547"/>
          <a:ext cx="11973888" cy="4695808"/>
        </p:xfrm>
        <a:graphic>
          <a:graphicData uri="http://schemas.openxmlformats.org/drawingml/2006/table">
            <a:tbl>
              <a:tblPr firstRow="1" bandRow="1">
                <a:tableStyleId>{00A15C55-8517-42AA-B614-E9B94910E393}</a:tableStyleId>
              </a:tblPr>
              <a:tblGrid>
                <a:gridCol w="1161708">
                  <a:extLst>
                    <a:ext uri="{9D8B030D-6E8A-4147-A177-3AD203B41FA5}">
                      <a16:colId xmlns:a16="http://schemas.microsoft.com/office/drawing/2014/main" val="2749601172"/>
                    </a:ext>
                  </a:extLst>
                </a:gridCol>
                <a:gridCol w="2778864">
                  <a:extLst>
                    <a:ext uri="{9D8B030D-6E8A-4147-A177-3AD203B41FA5}">
                      <a16:colId xmlns:a16="http://schemas.microsoft.com/office/drawing/2014/main" val="3215607929"/>
                    </a:ext>
                  </a:extLst>
                </a:gridCol>
                <a:gridCol w="3037141">
                  <a:extLst>
                    <a:ext uri="{9D8B030D-6E8A-4147-A177-3AD203B41FA5}">
                      <a16:colId xmlns:a16="http://schemas.microsoft.com/office/drawing/2014/main" val="2626873919"/>
                    </a:ext>
                  </a:extLst>
                </a:gridCol>
                <a:gridCol w="4996175">
                  <a:extLst>
                    <a:ext uri="{9D8B030D-6E8A-4147-A177-3AD203B41FA5}">
                      <a16:colId xmlns:a16="http://schemas.microsoft.com/office/drawing/2014/main" val="74013044"/>
                    </a:ext>
                  </a:extLst>
                </a:gridCol>
              </a:tblGrid>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tc>
                <a:extLst>
                  <a:ext uri="{0D108BD9-81ED-4DB2-BD59-A6C34878D82A}">
                    <a16:rowId xmlns:a16="http://schemas.microsoft.com/office/drawing/2014/main" val="2385699219"/>
                  </a:ext>
                </a:extLst>
              </a:tr>
              <a:tr h="284458">
                <a:tc gridSpan="4">
                  <a:txBody>
                    <a:bodyPr/>
                    <a:lstStyle/>
                    <a:p>
                      <a:r>
                        <a:rPr lang="en-US" sz="1100" dirty="0"/>
                        <a:t>District: </a:t>
                      </a:r>
                      <a:r>
                        <a:rPr lang="en-US" sz="1100" dirty="0" smtClean="0"/>
                        <a:t>UMGUNGUNDLOVU</a:t>
                      </a:r>
                      <a:endParaRPr lang="en-US" sz="1100" b="1" dirty="0">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latin typeface="+mn-lt"/>
                      </a:endParaRPr>
                    </a:p>
                  </a:txBody>
                  <a:tcPr/>
                </a:tc>
                <a:extLst>
                  <a:ext uri="{0D108BD9-81ED-4DB2-BD59-A6C34878D82A}">
                    <a16:rowId xmlns:a16="http://schemas.microsoft.com/office/drawing/2014/main" val="1343691493"/>
                  </a:ext>
                </a:extLst>
              </a:tr>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solidFill>
                      <a:schemeClr val="tx1"/>
                    </a:solidFill>
                  </a:tcPr>
                </a:tc>
                <a:extLst>
                  <a:ext uri="{0D108BD9-81ED-4DB2-BD59-A6C34878D82A}">
                    <a16:rowId xmlns:a16="http://schemas.microsoft.com/office/drawing/2014/main" val="897250482"/>
                  </a:ext>
                </a:extLst>
              </a:tr>
              <a:tr h="284458">
                <a:tc>
                  <a:txBody>
                    <a:bodyPr/>
                    <a:lstStyle/>
                    <a:p>
                      <a:pPr algn="ctr"/>
                      <a:r>
                        <a:rPr lang="en-GB" sz="1100" dirty="0"/>
                        <a:t>Key Performance Area</a:t>
                      </a:r>
                      <a:endParaRPr lang="en-US" sz="1100" b="1" dirty="0">
                        <a:latin typeface="+mn-lt"/>
                      </a:endParaRPr>
                    </a:p>
                  </a:txBody>
                  <a:tcPr/>
                </a:tc>
                <a:tc>
                  <a:txBody>
                    <a:bodyPr/>
                    <a:lstStyle/>
                    <a:p>
                      <a:pPr algn="ctr"/>
                      <a:r>
                        <a:rPr lang="en-GB" sz="1100" dirty="0"/>
                        <a:t>Status quo against SOLG as of June 2021</a:t>
                      </a:r>
                      <a:endParaRPr lang="en-US" sz="1100" b="1" dirty="0">
                        <a:latin typeface="+mn-lt"/>
                      </a:endParaRPr>
                    </a:p>
                  </a:txBody>
                  <a:tcPr/>
                </a:tc>
                <a:tc>
                  <a:txBody>
                    <a:bodyPr/>
                    <a:lstStyle/>
                    <a:p>
                      <a:pPr algn="ctr"/>
                      <a:r>
                        <a:rPr lang="en-GB" sz="1100" dirty="0"/>
                        <a:t>Status Quo as at </a:t>
                      </a:r>
                      <a:r>
                        <a:rPr lang="en-GB" sz="1100" dirty="0" smtClean="0"/>
                        <a:t>June 2022</a:t>
                      </a:r>
                      <a:endParaRPr lang="en-US" sz="11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latin typeface="+mn-lt"/>
                      </a:endParaRPr>
                    </a:p>
                  </a:txBody>
                  <a:tcPr/>
                </a:tc>
                <a:extLst>
                  <a:ext uri="{0D108BD9-81ED-4DB2-BD59-A6C34878D82A}">
                    <a16:rowId xmlns:a16="http://schemas.microsoft.com/office/drawing/2014/main" val="2526525138"/>
                  </a:ext>
                </a:extLst>
              </a:tr>
              <a:tr h="904235">
                <a:tc>
                  <a:txBody>
                    <a:bodyPr/>
                    <a:lstStyle/>
                    <a:p>
                      <a:r>
                        <a:rPr lang="en-GB" sz="1100" dirty="0" smtClean="0"/>
                        <a:t>Political</a:t>
                      </a:r>
                      <a:r>
                        <a:rPr lang="en-GB" sz="1100" baseline="0" dirty="0" smtClean="0"/>
                        <a:t>:</a:t>
                      </a:r>
                      <a:endParaRPr lang="en-US" sz="1100" b="1" dirty="0">
                        <a:latin typeface="+mn-lt"/>
                      </a:endParaRPr>
                    </a:p>
                  </a:txBody>
                  <a:tcPr/>
                </a:tc>
                <a:tc>
                  <a:txBody>
                    <a:bodyPr/>
                    <a:lstStyle/>
                    <a:p>
                      <a:pPr marL="171450" indent="-171450">
                        <a:buFont typeface="Arial" panose="020B0604020202020204" pitchFamily="34" charset="0"/>
                        <a:buChar char="•"/>
                      </a:pPr>
                      <a:r>
                        <a:rPr lang="en-ZA" sz="1000" dirty="0" smtClean="0">
                          <a:effectLst/>
                        </a:rPr>
                        <a:t>Council structures are stable.</a:t>
                      </a:r>
                    </a:p>
                    <a:p>
                      <a:pPr marL="171450" indent="-171450">
                        <a:buFont typeface="Arial" panose="020B0604020202020204" pitchFamily="34" charset="0"/>
                        <a:buChar char="•"/>
                      </a:pPr>
                      <a:r>
                        <a:rPr lang="en-US" sz="1000" kern="1200" dirty="0" smtClean="0">
                          <a:effectLst/>
                        </a:rPr>
                        <a:t>21 Public protests recorded in one financial year – mainly</a:t>
                      </a:r>
                      <a:r>
                        <a:rPr lang="en-US" sz="1000" kern="1200" baseline="0" dirty="0" smtClean="0">
                          <a:effectLst/>
                        </a:rPr>
                        <a:t> relating to water and electricity</a:t>
                      </a:r>
                      <a:endParaRPr lang="en-US" sz="1000" dirty="0">
                        <a:latin typeface="+mn-lt"/>
                      </a:endParaRPr>
                    </a:p>
                  </a:txBody>
                  <a:tcPr/>
                </a:tc>
                <a:tc>
                  <a:txBody>
                    <a:bodyPr/>
                    <a:lstStyle/>
                    <a:p>
                      <a:pPr marL="171450" indent="-171450" algn="just" fontAlgn="ctr">
                        <a:buFont typeface="Arial" panose="020B0604020202020204" pitchFamily="34" charset="0"/>
                        <a:buChar char="•"/>
                      </a:pPr>
                      <a:r>
                        <a:rPr lang="en-US" sz="1000" u="none" strike="noStrike" dirty="0" smtClean="0">
                          <a:effectLst/>
                        </a:rPr>
                        <a:t>All Council</a:t>
                      </a:r>
                      <a:r>
                        <a:rPr lang="en-US" sz="1000" u="none" strike="noStrike" baseline="0" dirty="0" smtClean="0">
                          <a:effectLst/>
                        </a:rPr>
                        <a:t> structures were established post LGE and remain stable. </a:t>
                      </a:r>
                    </a:p>
                    <a:p>
                      <a:pPr marL="171450" indent="-171450" algn="just" fontAlgn="ctr">
                        <a:buFont typeface="Arial" panose="020B0604020202020204" pitchFamily="34" charset="0"/>
                        <a:buChar char="•"/>
                      </a:pPr>
                      <a:r>
                        <a:rPr lang="en-US" sz="1000" u="none" strike="noStrike" baseline="0" dirty="0" smtClean="0">
                          <a:effectLst/>
                        </a:rPr>
                        <a:t>Newly elected councillors attended SALGA ICIP training and KZN COGTA orientation workshop held on 12 – 14 April 2022</a:t>
                      </a:r>
                    </a:p>
                    <a:p>
                      <a:pPr marL="171450" indent="-171450" algn="just" fontAlgn="ctr">
                        <a:buFont typeface="Arial" panose="020B0604020202020204" pitchFamily="34" charset="0"/>
                        <a:buChar char="•"/>
                      </a:pPr>
                      <a:r>
                        <a:rPr kumimoji="0" lang="en-US" sz="1000" u="none" strike="noStrike" kern="1200" cap="none" spc="0" normalizeH="0" baseline="0" noProof="0" dirty="0" smtClean="0">
                          <a:ln>
                            <a:noFill/>
                          </a:ln>
                          <a:effectLst/>
                          <a:uLnTx/>
                          <a:uFillTx/>
                        </a:rPr>
                        <a:t>MPAC has undergone training by COGTA on 18 and 19 May 2022 and has adopted its Annual Work Plan. </a:t>
                      </a:r>
                      <a:endParaRPr kumimoji="0" lang="en-US" sz="10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a:tc>
                <a:tc>
                  <a:txBody>
                    <a:bodyPr/>
                    <a:lstStyle/>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Council structures are almost all operational except aids council and rules committee</a:t>
                      </a:r>
                      <a:endParaRPr lang="en-ZA" sz="1000" kern="1200" baseline="0" dirty="0" smtClean="0">
                        <a:effectLst/>
                      </a:endParaRP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dirty="0" err="1" smtClean="0"/>
                        <a:t>MPAC</a:t>
                      </a:r>
                      <a:r>
                        <a:rPr lang="en-US" sz="1000" baseline="0" dirty="0" smtClean="0"/>
                        <a:t> has developed Annual Work Plans which reflect the timeframes in the </a:t>
                      </a:r>
                      <a:r>
                        <a:rPr lang="en-US" sz="1000" baseline="0" dirty="0" err="1" smtClean="0"/>
                        <a:t>MFMA</a:t>
                      </a:r>
                      <a:r>
                        <a:rPr lang="en-US" sz="1000" baseline="0" dirty="0" smtClean="0"/>
                        <a:t> for planning and budgeting cycles and the Annual Work Plans have been approved by Municipal Councils. </a:t>
                      </a: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dirty="0" smtClean="0"/>
                        <a:t>Municipal Rapid Response has been established.</a:t>
                      </a: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kern="1200" baseline="0" dirty="0" smtClean="0">
                          <a:effectLst/>
                        </a:rPr>
                        <a:t>Participation in the DDM Hubs and Clusters is taking place</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The Mayors has approved and signed the Service Delivery and Budget Implementation Plan for the 2021/22 Financial Year, and were all submitted to </a:t>
                      </a:r>
                      <a:r>
                        <a:rPr lang="en-US" sz="1000" baseline="0" dirty="0" err="1" smtClean="0"/>
                        <a:t>COGTA</a:t>
                      </a:r>
                      <a:r>
                        <a:rPr lang="en-US" sz="1000" baseline="0" dirty="0" smtClean="0"/>
                        <a:t>.</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u="none" kern="1200" baseline="0" dirty="0" smtClean="0"/>
                        <a:t>Public Protests </a:t>
                      </a:r>
                    </a:p>
                    <a:p>
                      <a:pPr marL="144000" marR="0" lvl="0" indent="-1440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none" kern="1200" baseline="0" dirty="0" smtClean="0"/>
                        <a:t>July 2022- Ward 11 Water &amp; Electricity, </a:t>
                      </a:r>
                      <a:r>
                        <a:rPr lang="en-US" sz="1000" u="none" kern="1200" baseline="0" dirty="0" err="1" smtClean="0"/>
                        <a:t>Imbali</a:t>
                      </a:r>
                      <a:r>
                        <a:rPr lang="en-US" sz="1000" u="none" kern="1200" baseline="0" dirty="0" smtClean="0"/>
                        <a:t> Unit 1, Water &amp; Bad Infrastructure; </a:t>
                      </a:r>
                    </a:p>
                    <a:p>
                      <a:pPr marL="144000" marR="0" lvl="0" indent="-1440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none" kern="1200" baseline="0" dirty="0" smtClean="0"/>
                        <a:t>August 2022 - Ward 15 the issues were electricity related</a:t>
                      </a:r>
                    </a:p>
                    <a:p>
                      <a:pPr marL="144000" marR="0" lvl="0" indent="-1440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u="none" strike="noStrike" kern="1200" cap="none" spc="0" normalizeH="0" baseline="0" noProof="0" dirty="0" smtClean="0">
                          <a:ln>
                            <a:noFill/>
                          </a:ln>
                          <a:effectLst/>
                          <a:uLnTx/>
                          <a:uFillTx/>
                        </a:rPr>
                        <a:t>September 2022 - </a:t>
                      </a:r>
                      <a:r>
                        <a:rPr kumimoji="0" lang="en-GB" sz="1000" u="none" strike="noStrike" kern="1200" cap="none" spc="0" normalizeH="0" baseline="0" noProof="0" dirty="0" smtClean="0">
                          <a:ln>
                            <a:noFill/>
                          </a:ln>
                          <a:effectLst/>
                          <a:uLnTx/>
                          <a:uFillTx/>
                        </a:rPr>
                        <a:t>Ward 33: Public protest on the </a:t>
                      </a:r>
                      <a:r>
                        <a:rPr kumimoji="0" lang="en-GB" sz="1000" u="none" strike="noStrike" kern="1200" cap="none" spc="0" normalizeH="0" baseline="0" noProof="0" dirty="0" err="1" smtClean="0">
                          <a:ln>
                            <a:noFill/>
                          </a:ln>
                          <a:effectLst/>
                          <a:uLnTx/>
                          <a:uFillTx/>
                        </a:rPr>
                        <a:t>Jika</a:t>
                      </a:r>
                      <a:r>
                        <a:rPr kumimoji="0" lang="en-GB" sz="1000" u="none" strike="noStrike" kern="1200" cap="none" spc="0" normalizeH="0" baseline="0" noProof="0" dirty="0" smtClean="0">
                          <a:ln>
                            <a:noFill/>
                          </a:ln>
                          <a:effectLst/>
                          <a:uLnTx/>
                          <a:uFillTx/>
                        </a:rPr>
                        <a:t> Joe Housing Project (23/09/2022). Ward Councillor and Human Settlement officials met with the community member and they provided progress on the housing project. </a:t>
                      </a:r>
                      <a:endParaRPr lang="en-US" sz="1000" u="none" kern="1200" baseline="0" dirty="0" smtClean="0"/>
                    </a:p>
                    <a:p>
                      <a:pPr marL="144000" marR="0" lvl="0" indent="-1440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none" kern="1200" baseline="0" dirty="0" smtClean="0"/>
                        <a:t>The issues of water and electricity remains a challenge in the district, in particular in </a:t>
                      </a:r>
                      <a:r>
                        <a:rPr lang="en-US" sz="1000" u="none" kern="1200" baseline="0" dirty="0" err="1" smtClean="0"/>
                        <a:t>Msunduzi</a:t>
                      </a:r>
                      <a:r>
                        <a:rPr lang="en-US" sz="1000" u="none" kern="1200" baseline="0" dirty="0" smtClean="0"/>
                        <a:t> requiring intervention from the relevant stakeholders.</a:t>
                      </a:r>
                    </a:p>
                    <a:p>
                      <a:pPr marL="144000" marR="0" lvl="0" indent="-1440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none" kern="1200" baseline="0" dirty="0" err="1" smtClean="0"/>
                        <a:t>COGTA</a:t>
                      </a:r>
                      <a:r>
                        <a:rPr lang="en-US" sz="1000" u="none" kern="1200" baseline="0" dirty="0" smtClean="0"/>
                        <a:t> Rapid Response facilitated the establishment of the uMgungundlovu / ESKOM War Room to address the challenges faced by ESKOM in finishing the electricity bulk line from </a:t>
                      </a:r>
                      <a:r>
                        <a:rPr lang="en-US" sz="1000" u="none" kern="1200" baseline="0" dirty="0" err="1" smtClean="0"/>
                        <a:t>ILM</a:t>
                      </a:r>
                      <a:r>
                        <a:rPr lang="en-US" sz="1000" u="none" kern="1200" baseline="0" dirty="0" smtClean="0"/>
                        <a:t>, Mpofana, Umgeni, </a:t>
                      </a:r>
                      <a:r>
                        <a:rPr lang="en-US" sz="1000" u="none" kern="1200" baseline="0" dirty="0" err="1" smtClean="0"/>
                        <a:t>Msunduzi</a:t>
                      </a:r>
                      <a:r>
                        <a:rPr lang="en-US" sz="1000" u="none" kern="1200" baseline="0" dirty="0" smtClean="0"/>
                        <a:t> and Richmond. This construction was facing a lot of disruptions that have since been addressed through the war room.</a:t>
                      </a:r>
                    </a:p>
                    <a:p>
                      <a:pPr marL="171450" indent="-171450" algn="just" fontAlgn="ctr">
                        <a:buFont typeface="Arial" panose="020B0604020202020204" pitchFamily="34" charset="0"/>
                        <a:buChar char="•"/>
                      </a:pPr>
                      <a:endParaRPr kumimoji="0" lang="en-US" sz="1000" b="0" i="0" u="none" strike="noStrike" kern="1200" cap="none" spc="0" normalizeH="0" baseline="0" noProof="0" dirty="0" smtClean="0">
                        <a:ln>
                          <a:noFill/>
                        </a:ln>
                        <a:solidFill>
                          <a:schemeClr val="tx1"/>
                        </a:solidFill>
                        <a:effectLst/>
                        <a:uLnTx/>
                        <a:uFillTx/>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44833260"/>
                  </a:ext>
                </a:extLst>
              </a:tr>
            </a:tbl>
          </a:graphicData>
        </a:graphic>
      </p:graphicFrame>
    </p:spTree>
    <p:extLst>
      <p:ext uri="{BB962C8B-B14F-4D97-AF65-F5344CB8AC3E}">
        <p14:creationId xmlns:p14="http://schemas.microsoft.com/office/powerpoint/2010/main" val="1870748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21248" y="301771"/>
          <a:ext cx="11973888" cy="5000608"/>
        </p:xfrm>
        <a:graphic>
          <a:graphicData uri="http://schemas.openxmlformats.org/drawingml/2006/table">
            <a:tbl>
              <a:tblPr firstRow="1" bandRow="1">
                <a:tableStyleId>{00A15C55-8517-42AA-B614-E9B94910E393}</a:tableStyleId>
              </a:tblPr>
              <a:tblGrid>
                <a:gridCol w="1161708">
                  <a:extLst>
                    <a:ext uri="{9D8B030D-6E8A-4147-A177-3AD203B41FA5}">
                      <a16:colId xmlns:a16="http://schemas.microsoft.com/office/drawing/2014/main" val="2749601172"/>
                    </a:ext>
                  </a:extLst>
                </a:gridCol>
                <a:gridCol w="2778864">
                  <a:extLst>
                    <a:ext uri="{9D8B030D-6E8A-4147-A177-3AD203B41FA5}">
                      <a16:colId xmlns:a16="http://schemas.microsoft.com/office/drawing/2014/main" val="3215607929"/>
                    </a:ext>
                  </a:extLst>
                </a:gridCol>
                <a:gridCol w="3037141">
                  <a:extLst>
                    <a:ext uri="{9D8B030D-6E8A-4147-A177-3AD203B41FA5}">
                      <a16:colId xmlns:a16="http://schemas.microsoft.com/office/drawing/2014/main" val="2626873919"/>
                    </a:ext>
                  </a:extLst>
                </a:gridCol>
                <a:gridCol w="4996175">
                  <a:extLst>
                    <a:ext uri="{9D8B030D-6E8A-4147-A177-3AD203B41FA5}">
                      <a16:colId xmlns:a16="http://schemas.microsoft.com/office/drawing/2014/main" val="74013044"/>
                    </a:ext>
                  </a:extLst>
                </a:gridCol>
              </a:tblGrid>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tc>
                <a:extLst>
                  <a:ext uri="{0D108BD9-81ED-4DB2-BD59-A6C34878D82A}">
                    <a16:rowId xmlns:a16="http://schemas.microsoft.com/office/drawing/2014/main" val="2385699219"/>
                  </a:ext>
                </a:extLst>
              </a:tr>
              <a:tr h="284458">
                <a:tc gridSpan="4">
                  <a:txBody>
                    <a:bodyPr/>
                    <a:lstStyle/>
                    <a:p>
                      <a:r>
                        <a:rPr lang="en-US" sz="1100" dirty="0"/>
                        <a:t>District: </a:t>
                      </a:r>
                      <a:r>
                        <a:rPr lang="en-US" sz="1100" dirty="0" smtClean="0"/>
                        <a:t>UMGUNGUNDLOVU</a:t>
                      </a:r>
                      <a:endParaRPr lang="en-US" sz="1100" b="1" dirty="0">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latin typeface="+mn-lt"/>
                      </a:endParaRPr>
                    </a:p>
                  </a:txBody>
                  <a:tcPr/>
                </a:tc>
                <a:extLst>
                  <a:ext uri="{0D108BD9-81ED-4DB2-BD59-A6C34878D82A}">
                    <a16:rowId xmlns:a16="http://schemas.microsoft.com/office/drawing/2014/main" val="1343691493"/>
                  </a:ext>
                </a:extLst>
              </a:tr>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solidFill>
                      <a:schemeClr val="tx1"/>
                    </a:solidFill>
                  </a:tcPr>
                </a:tc>
                <a:extLst>
                  <a:ext uri="{0D108BD9-81ED-4DB2-BD59-A6C34878D82A}">
                    <a16:rowId xmlns:a16="http://schemas.microsoft.com/office/drawing/2014/main" val="897250482"/>
                  </a:ext>
                </a:extLst>
              </a:tr>
              <a:tr h="284458">
                <a:tc>
                  <a:txBody>
                    <a:bodyPr/>
                    <a:lstStyle/>
                    <a:p>
                      <a:pPr algn="ctr"/>
                      <a:r>
                        <a:rPr lang="en-GB" sz="1100" dirty="0"/>
                        <a:t>Key Performance Area</a:t>
                      </a:r>
                      <a:endParaRPr lang="en-US" sz="1100" b="1" dirty="0">
                        <a:latin typeface="+mn-lt"/>
                      </a:endParaRPr>
                    </a:p>
                  </a:txBody>
                  <a:tcPr/>
                </a:tc>
                <a:tc>
                  <a:txBody>
                    <a:bodyPr/>
                    <a:lstStyle/>
                    <a:p>
                      <a:pPr algn="ctr"/>
                      <a:r>
                        <a:rPr lang="en-GB" sz="1100" dirty="0"/>
                        <a:t>Status quo against SOLG as of June 2021</a:t>
                      </a:r>
                      <a:endParaRPr lang="en-US" sz="1100" b="1" dirty="0">
                        <a:latin typeface="+mn-lt"/>
                      </a:endParaRPr>
                    </a:p>
                  </a:txBody>
                  <a:tcPr/>
                </a:tc>
                <a:tc>
                  <a:txBody>
                    <a:bodyPr/>
                    <a:lstStyle/>
                    <a:p>
                      <a:pPr algn="ctr"/>
                      <a:r>
                        <a:rPr lang="en-GB" sz="1100" dirty="0"/>
                        <a:t>Status Quo as at </a:t>
                      </a:r>
                      <a:r>
                        <a:rPr lang="en-GB" sz="1100" dirty="0" smtClean="0"/>
                        <a:t>June 2022</a:t>
                      </a:r>
                      <a:endParaRPr lang="en-US" sz="11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latin typeface="+mn-lt"/>
                      </a:endParaRPr>
                    </a:p>
                  </a:txBody>
                  <a:tcPr/>
                </a:tc>
                <a:extLst>
                  <a:ext uri="{0D108BD9-81ED-4DB2-BD59-A6C34878D82A}">
                    <a16:rowId xmlns:a16="http://schemas.microsoft.com/office/drawing/2014/main" val="2526525138"/>
                  </a:ext>
                </a:extLst>
              </a:tr>
              <a:tr h="284458">
                <a:tc>
                  <a:txBody>
                    <a:bodyPr/>
                    <a:lstStyle/>
                    <a:p>
                      <a:r>
                        <a:rPr lang="en-GB" sz="1100" dirty="0" smtClean="0"/>
                        <a:t>Governance: </a:t>
                      </a:r>
                      <a:endParaRPr lang="en-US" sz="1100" b="1" dirty="0">
                        <a:latin typeface="+mn-lt"/>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effectLst/>
                        </a:rPr>
                        <a:t>The municipality is under 139(1b)</a:t>
                      </a:r>
                      <a:endParaRPr lang="en-US" sz="10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effectLst/>
                        </a:rPr>
                        <a:t>2 x Section 106 reports have been issued and slow implementation of recommendations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u="none" strike="noStrike" kern="1200" cap="none" spc="0" normalizeH="0" baseline="0" noProof="0" dirty="0" smtClean="0">
                          <a:ln>
                            <a:noFill/>
                          </a:ln>
                          <a:effectLst/>
                          <a:uLnTx/>
                          <a:uFillTx/>
                        </a:rPr>
                        <a:t>Poor Performance Management</a:t>
                      </a:r>
                      <a:endParaRPr lang="en-ZA" sz="1000" dirty="0" smtClean="0">
                        <a:effectLst/>
                      </a:endParaRPr>
                    </a:p>
                    <a:p>
                      <a:pPr marL="180975" indent="-180975" eaLnBrk="0" fontAlgn="base" hangingPunct="0">
                        <a:lnSpc>
                          <a:spcPct val="100000"/>
                        </a:lnSpc>
                        <a:spcBef>
                          <a:spcPct val="0"/>
                        </a:spcBef>
                        <a:spcAft>
                          <a:spcPct val="0"/>
                        </a:spcAft>
                        <a:buFont typeface="Arial" panose="020B0604020202020204" pitchFamily="34" charset="0"/>
                        <a:buChar char="•"/>
                        <a:defRPr/>
                      </a:pPr>
                      <a:r>
                        <a:rPr lang="en-GB" sz="1000" dirty="0" smtClean="0"/>
                        <a:t>Slow progress in the implementation of Consequence Management Measures.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000" b="0" kern="1200" dirty="0" smtClean="0">
                        <a:effectLst/>
                      </a:endParaRPr>
                    </a:p>
                  </a:txBody>
                  <a:tcPr/>
                </a:tc>
                <a:tc>
                  <a:txBody>
                    <a:bodyPr/>
                    <a:lstStyle/>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strike="noStrike" baseline="0" dirty="0" smtClean="0">
                          <a:effectLst/>
                        </a:rPr>
                        <a:t>Section 139 intervention has been extended to 31 October 2022.</a:t>
                      </a:r>
                    </a:p>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strike="noStrike" baseline="0" dirty="0" smtClean="0">
                          <a:effectLst/>
                        </a:rPr>
                        <a:t>Ministerial Representative resigned effective from April 2022 and a new MR has been appointed and is continuing to implement the Recovery Plan</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smtClean="0"/>
                        <a:t>As at 31 May 2022, there are 47 consequence management cases with 43 completed. There are currently no suspensions.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smtClean="0"/>
                        <a:t>All Ward Committees established. </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smtClean="0"/>
                        <a:t>Municipal Rapid Response Team revived under leadership of Speaker.</a:t>
                      </a:r>
                      <a:endParaRPr lang="en-GB" sz="1000" b="0" i="0" u="none" strike="noStrike" kern="1200" baseline="0" dirty="0" smtClean="0">
                        <a:solidFill>
                          <a:schemeClr val="tx1"/>
                        </a:solidFill>
                        <a:latin typeface="+mn-lt"/>
                        <a:ea typeface="+mn-ea"/>
                        <a:cs typeface="Arial" panose="020B0604020202020204" pitchFamily="34" charset="0"/>
                      </a:endParaRPr>
                    </a:p>
                  </a:txBody>
                  <a:tcPr/>
                </a:tc>
                <a:tc>
                  <a:txBody>
                    <a:bodyPr/>
                    <a:lstStyle/>
                    <a:p>
                      <a:pPr marL="243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Intervention Plan - Municipal debts still needs to be reduced at least to </a:t>
                      </a:r>
                      <a:r>
                        <a:rPr kumimoji="0" lang="en-GB" sz="1000" u="none" strike="noStrike" kern="1200" cap="none" spc="0" normalizeH="0" baseline="0" noProof="0" dirty="0" err="1" smtClean="0">
                          <a:ln>
                            <a:noFill/>
                          </a:ln>
                          <a:effectLst/>
                          <a:uLnTx/>
                          <a:uFillTx/>
                        </a:rPr>
                        <a:t>R3</a:t>
                      </a:r>
                      <a:r>
                        <a:rPr kumimoji="0" lang="en-GB" sz="1000" u="none" strike="noStrike" kern="1200" cap="none" spc="0" normalizeH="0" baseline="0" noProof="0" dirty="0" smtClean="0">
                          <a:ln>
                            <a:noFill/>
                          </a:ln>
                          <a:effectLst/>
                          <a:uLnTx/>
                          <a:uFillTx/>
                        </a:rPr>
                        <a:t> billions in this financial year; </a:t>
                      </a:r>
                      <a:r>
                        <a:rPr kumimoji="0" lang="en-GB" sz="1000" u="none" strike="noStrike" kern="1200" cap="none" spc="0" normalizeH="0" baseline="0" noProof="0" dirty="0" err="1" smtClean="0">
                          <a:ln>
                            <a:noFill/>
                          </a:ln>
                          <a:effectLst/>
                          <a:uLnTx/>
                          <a:uFillTx/>
                        </a:rPr>
                        <a:t>IFC</a:t>
                      </a:r>
                      <a:r>
                        <a:rPr kumimoji="0" lang="en-GB" sz="1000" u="none" strike="noStrike" kern="1200" cap="none" spc="0" normalizeH="0" baseline="0" noProof="0" dirty="0" smtClean="0">
                          <a:ln>
                            <a:noFill/>
                          </a:ln>
                          <a:effectLst/>
                          <a:uLnTx/>
                          <a:uFillTx/>
                        </a:rPr>
                        <a:t> is still convened every Wednesdays to monitor the progress in this regard; Consequence management cases are being attended to and finalised; Resuscitation of war room is underway; Collection of waste has well improved.</a:t>
                      </a:r>
                      <a:endParaRPr lang="en-ZA" sz="1000" kern="1200" baseline="0" dirty="0" smtClean="0">
                        <a:effectLst/>
                      </a:endParaRP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kern="1200" baseline="0" dirty="0" smtClean="0">
                          <a:effectLst/>
                        </a:rPr>
                        <a:t>Participation in the DDM Hubs and Clusters is taking place</a:t>
                      </a:r>
                    </a:p>
                    <a:p>
                      <a:pPr marL="180975" marR="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kern="1200" dirty="0" smtClean="0">
                          <a:effectLst/>
                        </a:rPr>
                        <a:t>Only 4 (10%) out of 41 Ward Committees were declared functional for the quarter ending June</a:t>
                      </a:r>
                      <a:r>
                        <a:rPr lang="en-ZA" sz="1000" kern="1200" baseline="0" dirty="0" smtClean="0">
                          <a:effectLst/>
                        </a:rPr>
                        <a:t> 2022.</a:t>
                      </a:r>
                      <a:endParaRPr lang="en-ZA" sz="1000" kern="1200" dirty="0" smtClean="0">
                        <a:effectLst/>
                      </a:endParaRPr>
                    </a:p>
                    <a:p>
                      <a:pPr marL="180975" marR="0" indent="-180975"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effectLst/>
                        </a:rPr>
                        <a:t>37 Ward Committees not functional.  This is a serious red flag</a:t>
                      </a:r>
                      <a:r>
                        <a:rPr lang="en-US" sz="1000" kern="1200" baseline="0" dirty="0" smtClean="0">
                          <a:effectLst/>
                        </a:rPr>
                        <a:t> – however the municipality has advised that the reasons for non-functionality are as a result of non-submission of evidence and that they are meeting.</a:t>
                      </a:r>
                      <a:endParaRPr lang="en-ZA" sz="1000" kern="1200" dirty="0" smtClean="0">
                        <a:effectLs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strike="noStrike" baseline="0" dirty="0" smtClean="0">
                          <a:effectLst/>
                        </a:rPr>
                        <a:t>The audit on performance over a 3 year trend shows that </a:t>
                      </a:r>
                      <a:r>
                        <a:rPr lang="en-US" sz="1000" u="none" strike="noStrike" baseline="0" dirty="0" err="1" smtClean="0">
                          <a:effectLst/>
                        </a:rPr>
                        <a:t>Msunduzi</a:t>
                      </a:r>
                      <a:r>
                        <a:rPr lang="en-US" sz="1000" u="none" strike="noStrike" baseline="0" dirty="0" smtClean="0">
                          <a:effectLst/>
                        </a:rPr>
                        <a:t> has regressed which is regrettable as it is a  huge drop from Clean to Qualified audit outcomes. This shows inconsistent organizational performance and a need to strengthen political oversight on the administration.</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Only 67% of performance targets were met as at 30 June 2022. </a:t>
                      </a:r>
                      <a:r>
                        <a:rPr kumimoji="0" lang="en-US" sz="1000" u="none" strike="noStrike" kern="1200" cap="none" spc="0" normalizeH="0" baseline="0" noProof="0" dirty="0" smtClean="0">
                          <a:ln>
                            <a:noFill/>
                          </a:ln>
                          <a:effectLst/>
                          <a:uLnTx/>
                          <a:uFillTx/>
                        </a:rPr>
                        <a:t>Majority of unachieved targets have been incorporated into the </a:t>
                      </a:r>
                      <a:r>
                        <a:rPr kumimoji="0" lang="en-US" sz="1000" u="none" strike="noStrike" kern="1200" cap="none" spc="0" normalizeH="0" baseline="0" noProof="0" dirty="0" err="1" smtClean="0">
                          <a:ln>
                            <a:noFill/>
                          </a:ln>
                          <a:effectLst/>
                          <a:uLnTx/>
                          <a:uFillTx/>
                        </a:rPr>
                        <a:t>SDBIP</a:t>
                      </a:r>
                      <a:r>
                        <a:rPr kumimoji="0" lang="en-US" sz="1000" u="none" strike="noStrike" kern="1200" cap="none" spc="0" normalizeH="0" baseline="0" noProof="0" dirty="0" smtClean="0">
                          <a:ln>
                            <a:noFill/>
                          </a:ln>
                          <a:effectLst/>
                          <a:uLnTx/>
                          <a:uFillTx/>
                        </a:rPr>
                        <a:t> for the 2022/23 financial year with the associated corrective measures. However, some unachieved targets have been removed or reprioritized due to lack of budget / funding.</a:t>
                      </a:r>
                      <a:endParaRPr lang="en-US" sz="1000" baseline="0" dirty="0" smtClean="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000" dirty="0" smtClean="0"/>
                        <a:t>Forensic Report tabled in September 2020 &amp; January 2021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Santosh </a:t>
                      </a:r>
                      <a:r>
                        <a:rPr lang="en-GB" sz="1000" dirty="0" err="1" smtClean="0"/>
                        <a:t>Manilal</a:t>
                      </a:r>
                      <a:r>
                        <a:rPr lang="en-GB" sz="1000" dirty="0" smtClean="0"/>
                        <a:t> Report </a:t>
                      </a:r>
                      <a:r>
                        <a:rPr lang="en-GB" sz="1000" baseline="0" dirty="0" smtClean="0"/>
                        <a:t> - </a:t>
                      </a:r>
                      <a:r>
                        <a:rPr lang="en-GB" sz="1000" dirty="0" smtClean="0"/>
                        <a:t>There are 19 recommendations of which 6 are implemented and 13 are still a work in progress.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err="1" smtClean="0"/>
                        <a:t>Morar</a:t>
                      </a:r>
                      <a:r>
                        <a:rPr lang="en-GB" sz="1000" dirty="0" smtClean="0"/>
                        <a:t> Report</a:t>
                      </a:r>
                      <a:r>
                        <a:rPr lang="en-GB" sz="1000" baseline="0" dirty="0" smtClean="0"/>
                        <a:t> - </a:t>
                      </a:r>
                      <a:r>
                        <a:rPr lang="en-GB" sz="1000" dirty="0" smtClean="0"/>
                        <a:t>There are 17 recommendations of which 15 are implemented and 2 are still a work in progress</a:t>
                      </a:r>
                      <a:endParaRPr lang="en-GB" sz="1000" dirty="0" smtClean="0">
                        <a:latin typeface="+mn-lt"/>
                        <a:cs typeface="Arial" panose="020B0604020202020204" pitchFamily="34" charset="0"/>
                      </a:endParaRPr>
                    </a:p>
                  </a:txBody>
                  <a:tcPr/>
                </a:tc>
                <a:extLst>
                  <a:ext uri="{0D108BD9-81ED-4DB2-BD59-A6C34878D82A}">
                    <a16:rowId xmlns:a16="http://schemas.microsoft.com/office/drawing/2014/main" val="3952537527"/>
                  </a:ext>
                </a:extLst>
              </a:tr>
            </a:tbl>
          </a:graphicData>
        </a:graphic>
      </p:graphicFrame>
    </p:spTree>
    <p:extLst>
      <p:ext uri="{BB962C8B-B14F-4D97-AF65-F5344CB8AC3E}">
        <p14:creationId xmlns:p14="http://schemas.microsoft.com/office/powerpoint/2010/main" val="1416783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90958" y="68688"/>
          <a:ext cx="11973888" cy="5610208"/>
        </p:xfrm>
        <a:graphic>
          <a:graphicData uri="http://schemas.openxmlformats.org/drawingml/2006/table">
            <a:tbl>
              <a:tblPr firstRow="1" bandRow="1">
                <a:tableStyleId>{00A15C55-8517-42AA-B614-E9B94910E393}</a:tableStyleId>
              </a:tblPr>
              <a:tblGrid>
                <a:gridCol w="1161708">
                  <a:extLst>
                    <a:ext uri="{9D8B030D-6E8A-4147-A177-3AD203B41FA5}">
                      <a16:colId xmlns:a16="http://schemas.microsoft.com/office/drawing/2014/main" val="2749601172"/>
                    </a:ext>
                  </a:extLst>
                </a:gridCol>
                <a:gridCol w="2778864">
                  <a:extLst>
                    <a:ext uri="{9D8B030D-6E8A-4147-A177-3AD203B41FA5}">
                      <a16:colId xmlns:a16="http://schemas.microsoft.com/office/drawing/2014/main" val="3215607929"/>
                    </a:ext>
                  </a:extLst>
                </a:gridCol>
                <a:gridCol w="3037141">
                  <a:extLst>
                    <a:ext uri="{9D8B030D-6E8A-4147-A177-3AD203B41FA5}">
                      <a16:colId xmlns:a16="http://schemas.microsoft.com/office/drawing/2014/main" val="2626873919"/>
                    </a:ext>
                  </a:extLst>
                </a:gridCol>
                <a:gridCol w="4996175">
                  <a:extLst>
                    <a:ext uri="{9D8B030D-6E8A-4147-A177-3AD203B41FA5}">
                      <a16:colId xmlns:a16="http://schemas.microsoft.com/office/drawing/2014/main" val="74013044"/>
                    </a:ext>
                  </a:extLst>
                </a:gridCol>
              </a:tblGrid>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tc>
                <a:extLst>
                  <a:ext uri="{0D108BD9-81ED-4DB2-BD59-A6C34878D82A}">
                    <a16:rowId xmlns:a16="http://schemas.microsoft.com/office/drawing/2014/main" val="2385699219"/>
                  </a:ext>
                </a:extLst>
              </a:tr>
              <a:tr h="284458">
                <a:tc gridSpan="4">
                  <a:txBody>
                    <a:bodyPr/>
                    <a:lstStyle/>
                    <a:p>
                      <a:r>
                        <a:rPr lang="en-US" sz="1100" dirty="0"/>
                        <a:t>District: </a:t>
                      </a:r>
                      <a:r>
                        <a:rPr lang="en-US" sz="1100" dirty="0" smtClean="0"/>
                        <a:t>UMGUNGUNDLOVU</a:t>
                      </a:r>
                      <a:endParaRPr lang="en-US" sz="1100" b="1" dirty="0">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latin typeface="+mn-lt"/>
                      </a:endParaRPr>
                    </a:p>
                  </a:txBody>
                  <a:tcPr/>
                </a:tc>
                <a:extLst>
                  <a:ext uri="{0D108BD9-81ED-4DB2-BD59-A6C34878D82A}">
                    <a16:rowId xmlns:a16="http://schemas.microsoft.com/office/drawing/2014/main" val="1343691493"/>
                  </a:ext>
                </a:extLst>
              </a:tr>
              <a:tr h="346395">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latin typeface="+mn-lt"/>
                      </a:endParaRPr>
                    </a:p>
                  </a:txBody>
                  <a:tcPr>
                    <a:solidFill>
                      <a:schemeClr val="tx1"/>
                    </a:solidFill>
                  </a:tcPr>
                </a:tc>
                <a:extLst>
                  <a:ext uri="{0D108BD9-81ED-4DB2-BD59-A6C34878D82A}">
                    <a16:rowId xmlns:a16="http://schemas.microsoft.com/office/drawing/2014/main" val="897250482"/>
                  </a:ext>
                </a:extLst>
              </a:tr>
              <a:tr h="284458">
                <a:tc>
                  <a:txBody>
                    <a:bodyPr/>
                    <a:lstStyle/>
                    <a:p>
                      <a:pPr algn="ctr"/>
                      <a:r>
                        <a:rPr lang="en-GB" sz="1100" dirty="0"/>
                        <a:t>Key Performance Area</a:t>
                      </a:r>
                      <a:endParaRPr lang="en-US" sz="1100" b="1" dirty="0">
                        <a:latin typeface="+mn-lt"/>
                      </a:endParaRPr>
                    </a:p>
                  </a:txBody>
                  <a:tcPr/>
                </a:tc>
                <a:tc>
                  <a:txBody>
                    <a:bodyPr/>
                    <a:lstStyle/>
                    <a:p>
                      <a:pPr algn="ctr"/>
                      <a:r>
                        <a:rPr lang="en-GB" sz="1100" dirty="0"/>
                        <a:t>Status quo against SOLG as of June 2021</a:t>
                      </a:r>
                      <a:endParaRPr lang="en-US" sz="1100" b="1" dirty="0">
                        <a:latin typeface="+mn-lt"/>
                      </a:endParaRPr>
                    </a:p>
                  </a:txBody>
                  <a:tcPr/>
                </a:tc>
                <a:tc>
                  <a:txBody>
                    <a:bodyPr/>
                    <a:lstStyle/>
                    <a:p>
                      <a:pPr algn="ctr"/>
                      <a:r>
                        <a:rPr lang="en-GB" sz="1100" dirty="0"/>
                        <a:t>Status Quo as at </a:t>
                      </a:r>
                      <a:r>
                        <a:rPr lang="en-GB" sz="1100" dirty="0" smtClean="0"/>
                        <a:t>June 2022</a:t>
                      </a:r>
                      <a:endParaRPr lang="en-US" sz="11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latin typeface="+mn-lt"/>
                      </a:endParaRPr>
                    </a:p>
                  </a:txBody>
                  <a:tcPr/>
                </a:tc>
                <a:extLst>
                  <a:ext uri="{0D108BD9-81ED-4DB2-BD59-A6C34878D82A}">
                    <a16:rowId xmlns:a16="http://schemas.microsoft.com/office/drawing/2014/main" val="2526525138"/>
                  </a:ext>
                </a:extLst>
              </a:tr>
              <a:tr h="284458">
                <a:tc>
                  <a:txBody>
                    <a:bodyPr/>
                    <a:lstStyle/>
                    <a:p>
                      <a:pPr marL="0" marR="0" indent="0" algn="l" defTabSz="914400" rtl="0" eaLnBrk="1" fontAlgn="auto" latinLnBrk="0" hangingPunct="1">
                        <a:lnSpc>
                          <a:spcPct val="120000"/>
                        </a:lnSpc>
                        <a:spcBef>
                          <a:spcPts val="0"/>
                        </a:spcBef>
                        <a:spcAft>
                          <a:spcPts val="800"/>
                        </a:spcAft>
                        <a:buClrTx/>
                        <a:buSzTx/>
                        <a:buFontTx/>
                        <a:buNone/>
                        <a:tabLst/>
                        <a:defRPr/>
                      </a:pPr>
                      <a:r>
                        <a:rPr lang="en-GB" sz="1050" dirty="0" smtClean="0"/>
                        <a:t>Administration:</a:t>
                      </a:r>
                      <a:endParaRPr lang="en-US" sz="1050" b="1" dirty="0" smtClean="0">
                        <a:latin typeface="+mn-lt"/>
                      </a:endParaRPr>
                    </a:p>
                  </a:txBody>
                  <a:tcPr marL="68580" marR="68580" marT="0" marB="0"/>
                </a:tc>
                <a:tc>
                  <a:txBody>
                    <a:bodyPr/>
                    <a:lstStyle/>
                    <a:p>
                      <a:pPr marL="180975" lvl="0" indent="-180975">
                        <a:spcAft>
                          <a:spcPts val="0"/>
                        </a:spcAft>
                        <a:buFont typeface="Arial" panose="020B0604020202020204" pitchFamily="34" charset="0"/>
                        <a:buChar char="•"/>
                      </a:pPr>
                      <a:r>
                        <a:rPr lang="en-ZA" sz="1000" dirty="0">
                          <a:effectLst/>
                        </a:rPr>
                        <a:t>All senior management posts are filled. </a:t>
                      </a:r>
                    </a:p>
                    <a:p>
                      <a:pPr marL="180975" lvl="0" indent="-180975">
                        <a:spcAft>
                          <a:spcPts val="0"/>
                        </a:spcAft>
                        <a:buFont typeface="Arial" panose="020B0604020202020204" pitchFamily="34" charset="0"/>
                        <a:buChar char="•"/>
                      </a:pPr>
                      <a:r>
                        <a:rPr lang="en-ZA" sz="1000" dirty="0">
                          <a:effectLst/>
                        </a:rPr>
                        <a:t>Notwithstanding, the municipality still does not have adequate expertise in electricity, waste management, roads and communication (including customer care).</a:t>
                      </a:r>
                    </a:p>
                    <a:p>
                      <a:pPr marL="180975" lvl="0" indent="-180975">
                        <a:spcAft>
                          <a:spcPts val="0"/>
                        </a:spcAft>
                        <a:buFont typeface="Arial" panose="020B0604020202020204" pitchFamily="34" charset="0"/>
                        <a:buChar char="•"/>
                      </a:pPr>
                      <a:r>
                        <a:rPr lang="en-ZA" sz="1000" dirty="0">
                          <a:effectLst/>
                        </a:rPr>
                        <a:t>The Municipal Manager resigned and exited the municipality on 31 March 2022. </a:t>
                      </a:r>
                    </a:p>
                    <a:p>
                      <a:pPr marL="180975" lvl="0" indent="-180975">
                        <a:spcAft>
                          <a:spcPts val="0"/>
                        </a:spcAft>
                        <a:buFont typeface="Arial" panose="020B0604020202020204" pitchFamily="34" charset="0"/>
                        <a:buChar char="•"/>
                      </a:pPr>
                      <a:r>
                        <a:rPr lang="en-ZA" sz="1000" dirty="0">
                          <a:effectLst/>
                        </a:rPr>
                        <a:t>Additionally, the Electricity Supply Services Business Unit and Senior Management position was created in </a:t>
                      </a:r>
                      <a:r>
                        <a:rPr lang="en-ZA" sz="1000" dirty="0" smtClean="0">
                          <a:effectLst/>
                        </a:rPr>
                        <a:t>2021.</a:t>
                      </a:r>
                    </a:p>
                    <a:p>
                      <a:pPr marL="180975" lvl="0" indent="-180975">
                        <a:spcAft>
                          <a:spcPts val="0"/>
                        </a:spcAft>
                        <a:buFont typeface="Arial" panose="020B0604020202020204" pitchFamily="34" charset="0"/>
                        <a:buChar char="•"/>
                      </a:pPr>
                      <a:r>
                        <a:rPr lang="en-US" sz="1000" kern="1200" dirty="0" smtClean="0"/>
                        <a:t>Current vacancy rate is fifty five percent (55%).</a:t>
                      </a:r>
                      <a:r>
                        <a:rPr lang="en-US" sz="1000" kern="1200" baseline="0" dirty="0" smtClean="0"/>
                        <a:t>  </a:t>
                      </a:r>
                      <a:r>
                        <a:rPr lang="en-US" sz="1000" dirty="0" smtClean="0"/>
                        <a:t>Organogram was reviewed and adopted late</a:t>
                      </a:r>
                      <a:r>
                        <a:rPr lang="en-US" sz="1000" baseline="0" dirty="0" smtClean="0"/>
                        <a:t> 2021 with an implementation date of January 2022 - </a:t>
                      </a:r>
                      <a:r>
                        <a:rPr lang="en-US" sz="1000" dirty="0" smtClean="0"/>
                        <a:t>immediate reduction strategy is to fill prioritized revenue enhancing and support posts (272)</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Ongoing failure to complete disciplinary processes within the prescribed timeframe of 90 days from the date of commencement.</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Poorly functional Customer Care Unit and inadequate Communication with stakeholders and p</a:t>
                      </a:r>
                      <a:r>
                        <a:rPr lang="en-ZA" sz="1000" kern="1200" dirty="0" err="1" smtClean="0">
                          <a:effectLst/>
                        </a:rPr>
                        <a:t>oor</a:t>
                      </a:r>
                      <a:r>
                        <a:rPr lang="en-ZA" sz="1000" kern="1200" dirty="0" smtClean="0">
                          <a:effectLst/>
                        </a:rPr>
                        <a:t> response time to address complaints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kern="1200" dirty="0" smtClean="0">
                          <a:effectLst/>
                        </a:rPr>
                        <a:t>Role and independence of Internal Audit needs to be strengthened (vacancy rate in IA </a:t>
                      </a:r>
                      <a:r>
                        <a:rPr lang="en-ZA" sz="1000" kern="1200" dirty="0" err="1" smtClean="0">
                          <a:effectLst/>
                        </a:rPr>
                        <a:t>dept</a:t>
                      </a:r>
                      <a:r>
                        <a:rPr lang="en-ZA" sz="1000" kern="1200" dirty="0" smtClean="0">
                          <a:effectLst/>
                        </a:rPr>
                        <a:t> = 46%)</a:t>
                      </a:r>
                      <a:endParaRPr lang="en-ZA" sz="1000" b="0" kern="1200" dirty="0" smtClean="0">
                        <a:solidFill>
                          <a:schemeClr val="dk1"/>
                        </a:solidFill>
                        <a:effectLst/>
                        <a:latin typeface="+mn-lt"/>
                        <a:ea typeface="+mn-ea"/>
                        <a:cs typeface="Arial" panose="020B0604020202020204" pitchFamily="34" charset="0"/>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MM post advertised and recruitment process ongoing.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The post of GM: Electricity Supply Services has been re-advertised to increase the pool.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240 critical vacancies have been filled to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The post of Senior Manager SAP ERP has been prioritised for filling as part of the capacitation of internal staff to run SAP ERP. it will be advertised before end of June 2022.</a:t>
                      </a:r>
                      <a:r>
                        <a:rPr lang="en-US" sz="1000" baseline="0" dirty="0" smtClean="0"/>
                        <a:t> This will address the billing system complaints and the other financial matters relating to the SAP system.</a:t>
                      </a:r>
                      <a:endParaRPr kumimoji="0" lang="en-GB" sz="1000" u="none" strike="noStrike" kern="1200" cap="none" spc="0" normalizeH="0" baseline="0" noProof="0" dirty="0" smtClean="0">
                        <a:ln>
                          <a:noFill/>
                        </a:ln>
                        <a:effectLst/>
                        <a:uLnTx/>
                        <a:uFillTx/>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Awareness campaigns and media statements are being issued to improve communication with the consumers. Social media campaigns are done on weekly basis to share messages and provide update on water and electricity faults and interventions to address those faults. </a:t>
                      </a:r>
                      <a:endParaRPr lang="en-US" sz="10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Call Centre: The upgrade of the PABX System is currently underway</a:t>
                      </a:r>
                      <a:r>
                        <a:rPr lang="en-GB" sz="1000" baseline="0" dirty="0" smtClean="0"/>
                        <a:t> to improve functionality of the call centre.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Expiry of senior management employment contracts:</a:t>
                      </a:r>
                    </a:p>
                    <a:p>
                      <a:pPr marL="3600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CFO – Permanent</a:t>
                      </a:r>
                    </a:p>
                    <a:p>
                      <a:pPr marL="3600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Head of Corporate Services – Permanent</a:t>
                      </a:r>
                    </a:p>
                    <a:p>
                      <a:pPr marL="3600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Head of Technical – 30 September 2025</a:t>
                      </a:r>
                    </a:p>
                    <a:p>
                      <a:pPr marL="36000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Head of Community – 30 September 2025</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baseline="0" dirty="0" smtClean="0">
                        <a:solidFill>
                          <a:schemeClr val="tx1"/>
                        </a:solidFill>
                        <a:latin typeface="+mn-lt"/>
                        <a:cs typeface="Arial" panose="020B0604020202020204" pitchFamily="34" charset="0"/>
                      </a:endParaRPr>
                    </a:p>
                  </a:txBody>
                  <a:tcPr/>
                </a:tc>
                <a:tc>
                  <a:txBody>
                    <a:bodyPr/>
                    <a:lstStyle/>
                    <a:p>
                      <a:pPr marL="171450" indent="-171450">
                        <a:buFont typeface="Arial" panose="020B0604020202020204" pitchFamily="34" charset="0"/>
                        <a:buChar char="•"/>
                      </a:pPr>
                      <a:r>
                        <a:rPr lang="en-ZA" sz="1000" kern="1200" dirty="0" smtClean="0">
                          <a:effectLst/>
                        </a:rPr>
                        <a:t>MM post filled with effect from 01 October 2022</a:t>
                      </a:r>
                    </a:p>
                    <a:p>
                      <a:pPr marL="171450" indent="-171450">
                        <a:buFont typeface="Arial" panose="020B0604020202020204" pitchFamily="34" charset="0"/>
                        <a:buChar char="•"/>
                      </a:pPr>
                      <a:r>
                        <a:rPr lang="en-ZA" sz="1000" kern="1200" dirty="0" smtClean="0">
                          <a:effectLst/>
                        </a:rPr>
                        <a:t>Technical Services -  Interviews took place 05 October 2022. Two more candidates to be </a:t>
                      </a:r>
                      <a:r>
                        <a:rPr lang="en-ZA" sz="1000" kern="1200" dirty="0" err="1" smtClean="0">
                          <a:effectLst/>
                        </a:rPr>
                        <a:t>be</a:t>
                      </a:r>
                      <a:r>
                        <a:rPr lang="en-ZA" sz="1000" kern="1200" dirty="0" smtClean="0">
                          <a:effectLst/>
                        </a:rPr>
                        <a:t> interviewed on 12 October 2022. </a:t>
                      </a:r>
                    </a:p>
                    <a:p>
                      <a:pPr marL="171450" indent="-171450">
                        <a:buFont typeface="Arial" panose="020B0604020202020204" pitchFamily="34" charset="0"/>
                        <a:buChar char="•"/>
                      </a:pPr>
                      <a:r>
                        <a:rPr lang="en-ZA" sz="1000" kern="1200" dirty="0" smtClean="0">
                          <a:effectLst/>
                        </a:rPr>
                        <a:t>Electricity Supply Services - Council has appointed. The appointment is in the Departmental process.</a:t>
                      </a:r>
                      <a:endParaRPr lang="en-ZA" sz="1000" kern="1200" baseline="0"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Consequence Management</a:t>
                      </a:r>
                      <a:r>
                        <a:rPr lang="en-US" sz="1000" baseline="0" dirty="0" smtClean="0"/>
                        <a:t> - </a:t>
                      </a:r>
                      <a:r>
                        <a:rPr lang="en-GB" sz="1000" dirty="0" smtClean="0"/>
                        <a:t>As at 30 September 2022, Total cases = 102;</a:t>
                      </a:r>
                      <a:r>
                        <a:rPr lang="en-GB" sz="1000" baseline="0" dirty="0" smtClean="0"/>
                        <a:t> </a:t>
                      </a:r>
                      <a:r>
                        <a:rPr lang="en-GB" sz="1000" dirty="0" smtClean="0"/>
                        <a:t>46 ongoing cases on the roll,</a:t>
                      </a:r>
                      <a:r>
                        <a:rPr lang="en-GB" sz="1000" baseline="0" dirty="0" smtClean="0"/>
                        <a:t> </a:t>
                      </a:r>
                      <a:r>
                        <a:rPr lang="en-GB" sz="1000" dirty="0" smtClean="0"/>
                        <a:t>56 closed cases; P</a:t>
                      </a:r>
                      <a:r>
                        <a:rPr lang="en-US" sz="1000" u="none" strike="noStrike" kern="1200" baseline="0" dirty="0" smtClean="0"/>
                        <a:t>residing Officers and Prosecutors were appointed on all matters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Customer Care - The Municipality is in a process or procuring a software that will enable a feedback mechanism where a complaint had been lodged and to enable pro-active communication where a service delivery disruption/faults occurs. This process is at an advanced stage.  The funding has been allocated for the project; however there are challenges with the service provider which the ICT Unit is working on addressing. The challenge is that the Service Provider has not been paid and have suspended their services. this will impact negatively on the roll-out and start date of the new system.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The organisational service charter was approved by the Council at its meeting that took place on the 29th of June 2022.  The action plan will be implemented by business units.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The Customer Care Policy was also adopted by Council at its meeting held on the 29th of June 2022; the workshops are currently being undertaken per business unit.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Daily service delivery campaigns are undertaken through the Municipality's social media platforms to profile the Municipality's programmes and projects. Public Notices are issued timeously for planned service delivery disruptions and progress updates are issued on hourly basis for unplanned service delivery disruptions.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Media statement and public notices are issued weekly to communicate and update on the Municipality's progress in terms of service delivery.  Where there are service delivery disruptions notices and update are issued through social media channels. </a:t>
                      </a:r>
                      <a:endParaRPr lang="en-GB" sz="1000" b="0" dirty="0" smtClean="0">
                        <a:solidFill>
                          <a:schemeClr val="tx1"/>
                        </a:solidFill>
                        <a:latin typeface="+mn-lt"/>
                        <a:cs typeface="Arial" panose="020B0604020202020204" pitchFamily="34" charset="0"/>
                      </a:endParaRPr>
                    </a:p>
                  </a:txBody>
                  <a:tcPr/>
                </a:tc>
                <a:extLst>
                  <a:ext uri="{0D108BD9-81ED-4DB2-BD59-A6C34878D82A}">
                    <a16:rowId xmlns:a16="http://schemas.microsoft.com/office/drawing/2014/main" val="2136894297"/>
                  </a:ext>
                </a:extLst>
              </a:tr>
            </a:tbl>
          </a:graphicData>
        </a:graphic>
      </p:graphicFrame>
    </p:spTree>
    <p:extLst>
      <p:ext uri="{BB962C8B-B14F-4D97-AF65-F5344CB8AC3E}">
        <p14:creationId xmlns:p14="http://schemas.microsoft.com/office/powerpoint/2010/main" val="157887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2</a:t>
            </a:fld>
            <a:endParaRPr lang="en-US" altLang="en-US" sz="1600" dirty="0">
              <a:solidFill>
                <a:prstClr val="white"/>
              </a:solidFill>
            </a:endParaRPr>
          </a:p>
        </p:txBody>
      </p:sp>
      <p:sp>
        <p:nvSpPr>
          <p:cNvPr id="16" name="Slide Number Placeholder 3"/>
          <p:cNvSpPr txBox="1">
            <a:spLocks/>
          </p:cNvSpPr>
          <p:nvPr/>
        </p:nvSpPr>
        <p:spPr>
          <a:xfrm>
            <a:off x="9912424" y="6173790"/>
            <a:ext cx="1512168"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D312F24-582A-4117-A0B2-A1DD2489FD11}" type="slidenum">
              <a:rPr lang="en-US" altLang="en-US" sz="1600" b="1">
                <a:solidFill>
                  <a:schemeClr val="tx1"/>
                </a:solidFill>
                <a:latin typeface="Arial"/>
                <a:cs typeface="Arial"/>
              </a:rPr>
              <a:pPr/>
              <a:t>2</a:t>
            </a:fld>
            <a:endParaRPr lang="en-US" altLang="en-US" sz="1600" b="1" dirty="0">
              <a:solidFill>
                <a:schemeClr val="tx1"/>
              </a:solidFill>
              <a:latin typeface="Arial"/>
              <a:cs typeface="Arial"/>
            </a:endParaRPr>
          </a:p>
        </p:txBody>
      </p:sp>
      <p:sp>
        <p:nvSpPr>
          <p:cNvPr id="8" name="TextBox 7"/>
          <p:cNvSpPr txBox="1"/>
          <p:nvPr/>
        </p:nvSpPr>
        <p:spPr>
          <a:xfrm>
            <a:off x="515380" y="1556792"/>
            <a:ext cx="10909212" cy="2062103"/>
          </a:xfrm>
          <a:prstGeom prst="rect">
            <a:avLst/>
          </a:prstGeom>
          <a:noFill/>
        </p:spPr>
        <p:txBody>
          <a:bodyPr wrap="square" rtlCol="0">
            <a:spAutoFit/>
          </a:bodyPr>
          <a:lstStyle/>
          <a:p>
            <a:pPr marL="536575" indent="-536575" defTabSz="685800">
              <a:lnSpc>
                <a:spcPct val="200000"/>
              </a:lnSpc>
              <a:buFont typeface="+mj-lt"/>
              <a:buAutoNum type="arabicPeriod"/>
            </a:pPr>
            <a:r>
              <a:rPr lang="en-US" sz="1600" b="1" dirty="0">
                <a:solidFill>
                  <a:prstClr val="black"/>
                </a:solidFill>
                <a:cs typeface="Arial" panose="020B0604020202020204" pitchFamily="34" charset="0"/>
              </a:rPr>
              <a:t>BACKGROUND</a:t>
            </a:r>
          </a:p>
          <a:p>
            <a:pPr marL="536575" indent="-536575" defTabSz="685800">
              <a:lnSpc>
                <a:spcPct val="200000"/>
              </a:lnSpc>
              <a:buFont typeface="+mj-lt"/>
              <a:buAutoNum type="arabicPeriod"/>
            </a:pPr>
            <a:r>
              <a:rPr lang="en-ZA" sz="1600" b="1" dirty="0" smtClean="0">
                <a:solidFill>
                  <a:prstClr val="black"/>
                </a:solidFill>
                <a:cs typeface="Arial" panose="020B0604020202020204" pitchFamily="34" charset="0"/>
              </a:rPr>
              <a:t>IMPLEMENTATION OF THE RECOVERY PLAN – SUMMARY PROGRESS</a:t>
            </a:r>
            <a:endParaRPr lang="en-US" sz="1600" b="1" dirty="0">
              <a:solidFill>
                <a:prstClr val="black"/>
              </a:solidFill>
              <a:cs typeface="Arial" panose="020B0604020202020204" pitchFamily="34" charset="0"/>
            </a:endParaRPr>
          </a:p>
          <a:p>
            <a:pPr marL="536575" indent="-536575" defTabSz="685800">
              <a:lnSpc>
                <a:spcPct val="200000"/>
              </a:lnSpc>
              <a:buFont typeface="+mj-lt"/>
              <a:buAutoNum type="arabicPeriod"/>
            </a:pPr>
            <a:r>
              <a:rPr lang="en-US" sz="1600" b="1" dirty="0">
                <a:solidFill>
                  <a:prstClr val="black"/>
                </a:solidFill>
                <a:cs typeface="Arial" panose="020B0604020202020204" pitchFamily="34" charset="0"/>
              </a:rPr>
              <a:t>SUPPORT TO INTERVENTION </a:t>
            </a:r>
            <a:r>
              <a:rPr lang="en-US" sz="1600" b="1" dirty="0" smtClean="0">
                <a:solidFill>
                  <a:prstClr val="black"/>
                </a:solidFill>
                <a:cs typeface="Arial" panose="020B0604020202020204" pitchFamily="34" charset="0"/>
              </a:rPr>
              <a:t>MUNICIPALITIES INCLDUING MSUNDUZI</a:t>
            </a:r>
            <a:endParaRPr lang="en-US" sz="1600" b="1" dirty="0">
              <a:solidFill>
                <a:prstClr val="black"/>
              </a:solidFill>
              <a:cs typeface="Arial" panose="020B0604020202020204" pitchFamily="34" charset="0"/>
            </a:endParaRPr>
          </a:p>
          <a:p>
            <a:pPr marL="536575" indent="-536575" defTabSz="685800">
              <a:lnSpc>
                <a:spcPct val="200000"/>
              </a:lnSpc>
              <a:buFont typeface="+mj-lt"/>
              <a:buAutoNum type="arabicPeriod"/>
            </a:pPr>
            <a:r>
              <a:rPr lang="en-US" sz="1600" b="1" dirty="0" smtClean="0">
                <a:solidFill>
                  <a:prstClr val="black"/>
                </a:solidFill>
                <a:cs typeface="Arial" panose="020B0604020202020204" pitchFamily="34" charset="0"/>
              </a:rPr>
              <a:t>CONCLUSIONS </a:t>
            </a:r>
            <a:endParaRPr lang="en-US" sz="1600" b="1" dirty="0">
              <a:solidFill>
                <a:prstClr val="black"/>
              </a:solidFill>
              <a:cs typeface="Arial" panose="020B0604020202020204" pitchFamily="34" charset="0"/>
            </a:endParaRPr>
          </a:p>
        </p:txBody>
      </p:sp>
      <p:sp>
        <p:nvSpPr>
          <p:cNvPr id="13" name="Title 1"/>
          <p:cNvSpPr>
            <a:spLocks noGrp="1"/>
          </p:cNvSpPr>
          <p:nvPr>
            <p:ph type="title"/>
          </p:nvPr>
        </p:nvSpPr>
        <p:spPr>
          <a:xfrm>
            <a:off x="515380" y="878730"/>
            <a:ext cx="10909212" cy="495150"/>
          </a:xfrm>
          <a:solidFill>
            <a:schemeClr val="accent4">
              <a:lumMod val="40000"/>
              <a:lumOff val="60000"/>
            </a:schemeClr>
          </a:solidFill>
        </p:spPr>
        <p:txBody>
          <a:bodyPr/>
          <a:lstStyle/>
          <a:p>
            <a:r>
              <a:rPr lang="en-US" sz="2800" b="1" dirty="0"/>
              <a:t>TABLE OF CONTENTS</a:t>
            </a:r>
            <a:endParaRPr lang="en-ZA" sz="2800" dirty="0"/>
          </a:p>
        </p:txBody>
      </p:sp>
    </p:spTree>
    <p:extLst>
      <p:ext uri="{BB962C8B-B14F-4D97-AF65-F5344CB8AC3E}">
        <p14:creationId xmlns:p14="http://schemas.microsoft.com/office/powerpoint/2010/main" val="2689736470"/>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20091" y="-300318"/>
          <a:ext cx="11976202" cy="7175257"/>
        </p:xfrm>
        <a:graphic>
          <a:graphicData uri="http://schemas.openxmlformats.org/drawingml/2006/table">
            <a:tbl>
              <a:tblPr firstRow="1" bandRow="1">
                <a:tableStyleId>{00A15C55-8517-42AA-B614-E9B94910E393}</a:tableStyleId>
              </a:tblPr>
              <a:tblGrid>
                <a:gridCol w="1268193">
                  <a:extLst>
                    <a:ext uri="{9D8B030D-6E8A-4147-A177-3AD203B41FA5}">
                      <a16:colId xmlns:a16="http://schemas.microsoft.com/office/drawing/2014/main" val="2749601172"/>
                    </a:ext>
                  </a:extLst>
                </a:gridCol>
                <a:gridCol w="2502729">
                  <a:extLst>
                    <a:ext uri="{9D8B030D-6E8A-4147-A177-3AD203B41FA5}">
                      <a16:colId xmlns:a16="http://schemas.microsoft.com/office/drawing/2014/main" val="3215607929"/>
                    </a:ext>
                  </a:extLst>
                </a:gridCol>
                <a:gridCol w="3401555">
                  <a:extLst>
                    <a:ext uri="{9D8B030D-6E8A-4147-A177-3AD203B41FA5}">
                      <a16:colId xmlns:a16="http://schemas.microsoft.com/office/drawing/2014/main" val="2626873919"/>
                    </a:ext>
                  </a:extLst>
                </a:gridCol>
                <a:gridCol w="4803725">
                  <a:extLst>
                    <a:ext uri="{9D8B030D-6E8A-4147-A177-3AD203B41FA5}">
                      <a16:colId xmlns:a16="http://schemas.microsoft.com/office/drawing/2014/main" val="4242108975"/>
                    </a:ext>
                  </a:extLst>
                </a:gridCol>
              </a:tblGrid>
              <a:tr h="330871">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200" u="none" strike="noStrike" kern="1200" cap="none" spc="0" normalizeH="0" baseline="0" noProof="0" dirty="0">
                          <a:ln>
                            <a:noFill/>
                          </a:ln>
                          <a:effectLst/>
                          <a:uLnTx/>
                          <a:uFillTx/>
                        </a:rPr>
                        <a:t>Province: </a:t>
                      </a:r>
                      <a:r>
                        <a:rPr kumimoji="0" lang="en-ZA" sz="1200" u="none" strike="noStrike" kern="1200" cap="none" spc="0" normalizeH="0" baseline="0" noProof="0" dirty="0" smtClean="0">
                          <a:ln>
                            <a:noFill/>
                          </a:ln>
                          <a:effectLst/>
                          <a:uLnTx/>
                          <a:uFillTx/>
                        </a:rPr>
                        <a:t>KwaZulu Natal</a:t>
                      </a:r>
                      <a:endParaRPr lang="en-US" sz="12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200" dirty="0">
                        <a:latin typeface="+mn-lt"/>
                      </a:endParaRPr>
                    </a:p>
                  </a:txBody>
                  <a:tcPr/>
                </a:tc>
                <a:extLst>
                  <a:ext uri="{0D108BD9-81ED-4DB2-BD59-A6C34878D82A}">
                    <a16:rowId xmlns:a16="http://schemas.microsoft.com/office/drawing/2014/main" val="2385699219"/>
                  </a:ext>
                </a:extLst>
              </a:tr>
              <a:tr h="273457">
                <a:tc gridSpan="4">
                  <a:txBody>
                    <a:bodyPr/>
                    <a:lstStyle/>
                    <a:p>
                      <a:r>
                        <a:rPr lang="en-US" sz="1200" dirty="0"/>
                        <a:t>District: </a:t>
                      </a:r>
                      <a:r>
                        <a:rPr lang="en-US" sz="1200" dirty="0" smtClean="0"/>
                        <a:t>UMGUNGUNDLOVU</a:t>
                      </a:r>
                      <a:endParaRPr lang="en-US" sz="1200" b="1" dirty="0">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200" b="1" dirty="0">
                        <a:latin typeface="+mn-lt"/>
                      </a:endParaRPr>
                    </a:p>
                  </a:txBody>
                  <a:tcPr/>
                </a:tc>
                <a:extLst>
                  <a:ext uri="{0D108BD9-81ED-4DB2-BD59-A6C34878D82A}">
                    <a16:rowId xmlns:a16="http://schemas.microsoft.com/office/drawing/2014/main" val="1343691493"/>
                  </a:ext>
                </a:extLst>
              </a:tr>
              <a:tr h="330871">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200" u="none" strike="noStrike" kern="1200" cap="none" spc="0" normalizeH="0" baseline="0" noProof="0" dirty="0">
                          <a:ln>
                            <a:noFill/>
                          </a:ln>
                          <a:effectLst/>
                          <a:uLnTx/>
                          <a:uFillTx/>
                        </a:rPr>
                        <a:t>Municipality: </a:t>
                      </a:r>
                      <a:r>
                        <a:rPr kumimoji="0" lang="en-ZA" sz="1200" u="none" strike="noStrike" kern="1200" cap="none" spc="0" normalizeH="0" baseline="0" noProof="0" dirty="0" smtClean="0">
                          <a:ln>
                            <a:noFill/>
                          </a:ln>
                          <a:effectLst/>
                          <a:uLnTx/>
                          <a:uFillTx/>
                        </a:rPr>
                        <a:t>MSUNDUZI</a:t>
                      </a:r>
                      <a:endParaRPr lang="en-US" sz="12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200" dirty="0">
                        <a:latin typeface="+mn-lt"/>
                      </a:endParaRPr>
                    </a:p>
                  </a:txBody>
                  <a:tcPr>
                    <a:solidFill>
                      <a:schemeClr val="tx1"/>
                    </a:solidFill>
                  </a:tcPr>
                </a:tc>
                <a:extLst>
                  <a:ext uri="{0D108BD9-81ED-4DB2-BD59-A6C34878D82A}">
                    <a16:rowId xmlns:a16="http://schemas.microsoft.com/office/drawing/2014/main" val="897250482"/>
                  </a:ext>
                </a:extLst>
              </a:tr>
              <a:tr h="455762">
                <a:tc>
                  <a:txBody>
                    <a:bodyPr/>
                    <a:lstStyle/>
                    <a:p>
                      <a:pPr algn="ctr"/>
                      <a:r>
                        <a:rPr lang="en-GB" sz="1200" dirty="0"/>
                        <a:t>Key </a:t>
                      </a:r>
                      <a:r>
                        <a:rPr lang="en-GB" sz="1200" dirty="0" err="1" smtClean="0"/>
                        <a:t>Perfor</a:t>
                      </a:r>
                      <a:r>
                        <a:rPr lang="en-GB" sz="1200" dirty="0" smtClean="0"/>
                        <a:t> </a:t>
                      </a:r>
                      <a:r>
                        <a:rPr lang="en-GB" sz="1200" dirty="0"/>
                        <a:t>Area</a:t>
                      </a:r>
                      <a:endParaRPr lang="en-US" sz="1200" b="1" dirty="0">
                        <a:latin typeface="+mn-lt"/>
                      </a:endParaRPr>
                    </a:p>
                  </a:txBody>
                  <a:tcPr/>
                </a:tc>
                <a:tc>
                  <a:txBody>
                    <a:bodyPr/>
                    <a:lstStyle/>
                    <a:p>
                      <a:pPr algn="ctr"/>
                      <a:r>
                        <a:rPr lang="en-GB" sz="1200" dirty="0"/>
                        <a:t>Status quo against SOLG as at June 2021</a:t>
                      </a:r>
                      <a:endParaRPr lang="en-US" sz="1200" b="1" dirty="0">
                        <a:latin typeface="+mn-lt"/>
                      </a:endParaRPr>
                    </a:p>
                  </a:txBody>
                  <a:tcPr/>
                </a:tc>
                <a:tc>
                  <a:txBody>
                    <a:bodyPr/>
                    <a:lstStyle/>
                    <a:p>
                      <a:pPr algn="ctr"/>
                      <a:r>
                        <a:rPr lang="en-GB" sz="1200" dirty="0"/>
                        <a:t>Status Quo as at </a:t>
                      </a:r>
                      <a:r>
                        <a:rPr lang="en-GB" sz="1200" dirty="0" smtClean="0"/>
                        <a:t>June</a:t>
                      </a:r>
                      <a:r>
                        <a:rPr lang="en-GB" sz="1200" baseline="0" dirty="0" smtClean="0"/>
                        <a:t> </a:t>
                      </a:r>
                      <a:r>
                        <a:rPr lang="en-GB" sz="1200" dirty="0" smtClean="0"/>
                        <a:t>2022</a:t>
                      </a:r>
                      <a:endParaRPr lang="en-US" sz="12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Status Quo</a:t>
                      </a:r>
                      <a:r>
                        <a:rPr lang="en-US" sz="1200" baseline="0" dirty="0" smtClean="0"/>
                        <a:t> as at Sept/Oct 2022</a:t>
                      </a:r>
                      <a:endParaRPr lang="en-US" sz="1200" dirty="0" smtClean="0"/>
                    </a:p>
                    <a:p>
                      <a:pPr algn="ctr"/>
                      <a:endParaRPr lang="en-US" sz="1200" b="1" dirty="0">
                        <a:latin typeface="+mn-lt"/>
                      </a:endParaRPr>
                    </a:p>
                  </a:txBody>
                  <a:tcPr/>
                </a:tc>
                <a:extLst>
                  <a:ext uri="{0D108BD9-81ED-4DB2-BD59-A6C34878D82A}">
                    <a16:rowId xmlns:a16="http://schemas.microsoft.com/office/drawing/2014/main" val="2526525138"/>
                  </a:ext>
                </a:extLst>
              </a:tr>
              <a:tr h="5712217">
                <a:tc>
                  <a:txBody>
                    <a:bodyPr/>
                    <a:lstStyle/>
                    <a:p>
                      <a:r>
                        <a:rPr lang="en-GB" sz="1200" dirty="0" smtClean="0"/>
                        <a:t>Financial Viability and  </a:t>
                      </a:r>
                      <a:r>
                        <a:rPr lang="en-GB" sz="1200" dirty="0"/>
                        <a:t>Management: </a:t>
                      </a:r>
                      <a:endParaRPr lang="en-US" sz="1200" b="1" dirty="0">
                        <a:latin typeface="+mn-lt"/>
                      </a:endParaRPr>
                    </a:p>
                  </a:txBody>
                  <a:tcPr/>
                </a:tc>
                <a:tc>
                  <a:txBody>
                    <a:bodyPr/>
                    <a:lstStyle/>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effectLst/>
                        </a:rPr>
                        <a:t>The Budget is funded with high risk of sustainability.</a:t>
                      </a:r>
                      <a:endParaRPr lang="en-ZA" sz="1000" kern="1200" dirty="0" smtClean="0">
                        <a:effectLst/>
                      </a:endParaRPr>
                    </a:p>
                    <a:p>
                      <a:pPr marL="171450" marR="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strike="noStrike" dirty="0" smtClean="0">
                          <a:effectLst/>
                        </a:rPr>
                        <a:t>Negative</a:t>
                      </a:r>
                      <a:r>
                        <a:rPr lang="en-US" sz="1000" u="none" strike="noStrike" baseline="0" dirty="0" smtClean="0">
                          <a:effectLst/>
                        </a:rPr>
                        <a:t> </a:t>
                      </a:r>
                      <a:r>
                        <a:rPr lang="en-US" sz="1000" u="none" strike="noStrike" dirty="0" smtClean="0">
                          <a:effectLst/>
                        </a:rPr>
                        <a:t>Audit Outcomes:</a:t>
                      </a:r>
                      <a:r>
                        <a:rPr lang="en-US" sz="1000" u="none" strike="noStrike" baseline="0" dirty="0" smtClean="0">
                          <a:effectLst/>
                        </a:rPr>
                        <a:t> </a:t>
                      </a:r>
                      <a:r>
                        <a:rPr lang="en-US" sz="1000" kern="1200" dirty="0" smtClean="0">
                          <a:effectLst/>
                        </a:rPr>
                        <a:t>Qualified audit for 2018/19</a:t>
                      </a:r>
                      <a:r>
                        <a:rPr lang="en-US" sz="1000" kern="1200" baseline="0" dirty="0" smtClean="0">
                          <a:effectLst/>
                        </a:rPr>
                        <a:t> and </a:t>
                      </a:r>
                      <a:r>
                        <a:rPr lang="en-US" sz="1000" kern="1200" dirty="0" smtClean="0">
                          <a:effectLst/>
                        </a:rPr>
                        <a:t>2019/20; Unqualified with findings in 2020/21</a:t>
                      </a:r>
                      <a:r>
                        <a:rPr lang="en-ZA" sz="1000" kern="1200" dirty="0" smtClean="0">
                          <a:effectLst/>
                        </a:rPr>
                        <a:t> </a:t>
                      </a:r>
                      <a:endParaRPr lang="en-US" sz="1000" u="none" strike="noStrike" dirty="0" smtClean="0">
                        <a:effectLs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ZA" sz="1000" kern="1200" dirty="0" smtClean="0">
                          <a:effectLst/>
                        </a:rPr>
                        <a:t>One of highest contributor to UIFW in the province at R1,7 billion. </a:t>
                      </a:r>
                      <a:endParaRPr lang="en-ZA" sz="1000" dirty="0" smtClean="0">
                        <a:effectLst/>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pt-BR" sz="1000" kern="1200" dirty="0" smtClean="0">
                          <a:effectLst/>
                        </a:rPr>
                        <a:t>Eskom owed R518.94m</a:t>
                      </a:r>
                      <a:endParaRPr lang="en-US" sz="1000" kern="1200" baseline="0" dirty="0" smtClean="0">
                        <a:effectLst/>
                      </a:endParaRPr>
                    </a:p>
                    <a:p>
                      <a:pPr marL="171450" indent="-171450" algn="just" fontAlgn="ctr">
                        <a:buFont typeface="Arial" panose="020B0604020202020204" pitchFamily="34" charset="0"/>
                        <a:buChar char="•"/>
                      </a:pPr>
                      <a:r>
                        <a:rPr lang="en-US" sz="1000" kern="1200" baseline="0" dirty="0" smtClean="0">
                          <a:effectLst/>
                        </a:rPr>
                        <a:t>Water Board arrear debt is R202m</a:t>
                      </a:r>
                      <a:endParaRPr lang="en-US" sz="1000" kern="1200" dirty="0" smtClean="0">
                        <a:effectLst/>
                      </a:endParaRPr>
                    </a:p>
                    <a:p>
                      <a:pPr marL="171450" indent="-171450" algn="l" fontAlgn="ctr">
                        <a:buFont typeface="Arial" panose="020B0604020202020204" pitchFamily="34" charset="0"/>
                        <a:buChar char="•"/>
                      </a:pPr>
                      <a:r>
                        <a:rPr lang="pt-BR" sz="1000" dirty="0" smtClean="0">
                          <a:effectLst/>
                        </a:rPr>
                        <a:t>Poor revenue collection and ineffective</a:t>
                      </a:r>
                      <a:r>
                        <a:rPr lang="pt-BR" sz="1000" baseline="0" dirty="0" smtClean="0">
                          <a:effectLst/>
                        </a:rPr>
                        <a:t> billing system</a:t>
                      </a:r>
                      <a:endParaRPr lang="en-ZA" sz="1000" u="none" strike="noStrike" dirty="0" smtClean="0">
                        <a:effectLst/>
                      </a:endParaRPr>
                    </a:p>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000" u="none" strike="noStrike" dirty="0" smtClean="0">
                          <a:effectLst/>
                        </a:rPr>
                        <a:t>Slow Infrastructure Grants Expenditure - MIG and WSIG Expenditure. </a:t>
                      </a:r>
                      <a:r>
                        <a:rPr lang="en-US" sz="1000" dirty="0" smtClean="0">
                          <a:effectLst/>
                        </a:rPr>
                        <a: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en-US" sz="1000" u="none" strike="noStrike" kern="1200" cap="none" spc="0" normalizeH="0" baseline="0" noProof="0" dirty="0" smtClean="0">
                          <a:ln>
                            <a:noFill/>
                          </a:ln>
                          <a:effectLst/>
                          <a:uLnTx/>
                          <a:uFillTx/>
                        </a:rPr>
                        <a:t>One of highest contributors to UIFW expenditure in the province – R2,7 billion by June 2021</a:t>
                      </a:r>
                      <a:endParaRPr kumimoji="0" lang="en-ZA" sz="1000" u="none" strike="noStrike" kern="1200" cap="none" spc="0" normalizeH="0" baseline="0" noProof="0" dirty="0" smtClean="0">
                        <a:ln>
                          <a:noFill/>
                        </a:ln>
                        <a:effectLst/>
                        <a:uLnTx/>
                        <a:uFillTx/>
                      </a:endParaRPr>
                    </a:p>
                    <a:p>
                      <a:pPr marL="171450" lvl="3" indent="-171450">
                        <a:buFont typeface="Arial" panose="020B0604020202020204" pitchFamily="34" charset="0"/>
                        <a:buChar char="•"/>
                      </a:pPr>
                      <a:r>
                        <a:rPr lang="en-US" sz="1000" kern="1200" dirty="0" smtClean="0">
                          <a:effectLst/>
                        </a:rPr>
                        <a:t>High</a:t>
                      </a:r>
                      <a:r>
                        <a:rPr lang="en-US" sz="1000" kern="1200" baseline="0" dirty="0" smtClean="0">
                          <a:effectLst/>
                        </a:rPr>
                        <a:t> </a:t>
                      </a:r>
                      <a:r>
                        <a:rPr lang="en-US" sz="1000" kern="1200" dirty="0" smtClean="0">
                          <a:effectLst/>
                        </a:rPr>
                        <a:t>Debtors’ book – +R5 billion</a:t>
                      </a:r>
                    </a:p>
                    <a:p>
                      <a:pPr marL="171450" lvl="3" indent="-171450">
                        <a:buFont typeface="Arial" panose="020B0604020202020204" pitchFamily="34" charset="0"/>
                        <a:buChar char="•"/>
                      </a:pPr>
                      <a:r>
                        <a:rPr lang="en-US" sz="1000" kern="1200" dirty="0" smtClean="0">
                          <a:effectLst/>
                        </a:rPr>
                        <a:t>Collection rate – The collection rate was good in September at 133% but declined again in October to 92% and is unstable. </a:t>
                      </a:r>
                    </a:p>
                    <a:p>
                      <a:pPr marL="171450" lvl="3" indent="-171450">
                        <a:buFont typeface="Arial" panose="020B0604020202020204" pitchFamily="34" charset="0"/>
                        <a:buChar char="•"/>
                      </a:pPr>
                      <a:r>
                        <a:rPr lang="en-US" sz="1000" kern="1200" dirty="0" smtClean="0">
                          <a:effectLst/>
                        </a:rPr>
                        <a:t>Billing system management and control still remains</a:t>
                      </a:r>
                      <a:r>
                        <a:rPr lang="en-US" sz="1000" kern="1200" baseline="0" dirty="0" smtClean="0">
                          <a:effectLst/>
                        </a:rPr>
                        <a:t> a challenge</a:t>
                      </a:r>
                    </a:p>
                    <a:p>
                      <a:pPr marL="171450" lvl="3" indent="-171450">
                        <a:buFont typeface="Arial" panose="020B0604020202020204" pitchFamily="34" charset="0"/>
                        <a:buChar char="•"/>
                      </a:pPr>
                      <a:r>
                        <a:rPr lang="en-US" sz="1000" kern="1200" dirty="0" smtClean="0">
                          <a:effectLst/>
                        </a:rPr>
                        <a:t>Cash coverage ratio – This ratio is critical and is significantly below the norm at 0.16 months in October 2021. There is a risk of the municipality not being able to fund its fixed monthly operational expenditure. This is also evident in that payment arrangements are being entered into with Eskom and Umgeni water.</a:t>
                      </a:r>
                      <a:endParaRPr lang="en-ZA" sz="1000" kern="1200" dirty="0" smtClean="0">
                        <a:effectLst/>
                      </a:endParaRPr>
                    </a:p>
                    <a:p>
                      <a:pPr marL="171450" lvl="3" indent="-171450">
                        <a:buFont typeface="Arial" panose="020B0604020202020204" pitchFamily="34" charset="0"/>
                        <a:buChar char="•"/>
                      </a:pPr>
                      <a:r>
                        <a:rPr lang="en-US" sz="1000" kern="1200" dirty="0" smtClean="0">
                          <a:effectLst/>
                        </a:rPr>
                        <a:t>Current Ratio – The current ratio has been maintained just above the norm of 1:63 : 1, however, it is of great concern that debtors makes up about 80% of current assets most of which has been long outstanding.</a:t>
                      </a:r>
                      <a:endParaRPr lang="en-ZA" sz="1000" kern="1200" dirty="0" smtClean="0">
                        <a:solidFill>
                          <a:schemeClr val="dk1"/>
                        </a:solidFill>
                        <a:effectLst/>
                        <a:latin typeface="+mn-lt"/>
                        <a:ea typeface="+mn-ea"/>
                        <a:cs typeface="+mn-cs"/>
                      </a:endParaRPr>
                    </a:p>
                  </a:txBody>
                  <a:tcPr marL="9525" marR="9525" marT="9525" marB="0"/>
                </a:tc>
                <a:tc>
                  <a:txBody>
                    <a:bodyPr/>
                    <a:lstStyle/>
                    <a:p>
                      <a:pPr marL="171450" marR="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000" baseline="0" dirty="0" smtClean="0"/>
                        <a:t>2022/23 budget is funded and was passed by the Municipal Council on 30 May 2022</a:t>
                      </a:r>
                      <a:endParaRPr lang="en-ZA" sz="1000" baseline="0" dirty="0" smtClean="0"/>
                    </a:p>
                    <a:p>
                      <a:pPr marL="171450" marR="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000" baseline="0" dirty="0" smtClean="0"/>
                        <a:t>The municipality improved to an unqualified audit outcome in the 2020/21 audit.</a:t>
                      </a:r>
                    </a:p>
                    <a:p>
                      <a:pPr marL="171450" marR="0" lvl="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GB" sz="1000" u="none" strike="noStrike" kern="1200" cap="none" spc="0" normalizeH="0" baseline="0" noProof="0" dirty="0" smtClean="0">
                          <a:ln>
                            <a:noFill/>
                          </a:ln>
                          <a:effectLst/>
                          <a:uLnTx/>
                          <a:uFillTx/>
                        </a:rPr>
                        <a:t>There is an audit plan that was developed in order to implement recommendations of the Audit Committee and there is a committee that seats daily in order to monitor the progress. </a:t>
                      </a:r>
                      <a:endParaRPr lang="en-US" sz="1000" baseline="0" dirty="0" smtClean="0"/>
                    </a:p>
                    <a:p>
                      <a:pPr marL="171450" marR="0" lvl="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000" baseline="0" dirty="0" smtClean="0"/>
                        <a:t>A slow pace in clearing audit findings</a:t>
                      </a:r>
                      <a:r>
                        <a:rPr lang="en-ZA" sz="1000" kern="1200" baseline="0" dirty="0" smtClean="0">
                          <a:effectLst/>
                        </a:rPr>
                        <a:t> as o</a:t>
                      </a:r>
                      <a:r>
                        <a:rPr lang="en-US" sz="1000" kern="1200" dirty="0" err="1" smtClean="0">
                          <a:effectLst/>
                        </a:rPr>
                        <a:t>nly</a:t>
                      </a:r>
                      <a:r>
                        <a:rPr lang="en-US" sz="1000" kern="1200" dirty="0" smtClean="0">
                          <a:effectLst/>
                        </a:rPr>
                        <a:t> 9% of the audit</a:t>
                      </a:r>
                      <a:r>
                        <a:rPr lang="en-US" sz="1000" kern="1200" baseline="0" dirty="0" smtClean="0">
                          <a:effectLst/>
                        </a:rPr>
                        <a:t> findings have been cleared.</a:t>
                      </a:r>
                      <a:endParaRPr lang="en-ZA" sz="1000" kern="1200" dirty="0" smtClean="0">
                        <a:effectLst/>
                      </a:endParaRPr>
                    </a:p>
                    <a:p>
                      <a:pPr marL="171450" marR="0" lvl="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000" kern="1200" dirty="0" smtClean="0">
                          <a:effectLst/>
                        </a:rPr>
                        <a:t>There has been commitment from senior managers to fast track</a:t>
                      </a:r>
                      <a:r>
                        <a:rPr lang="en-US" sz="1000" kern="1200" baseline="0" dirty="0" smtClean="0">
                          <a:effectLst/>
                        </a:rPr>
                        <a:t> the implementation of actions.</a:t>
                      </a:r>
                    </a:p>
                    <a:p>
                      <a:pPr marL="171450" marR="0" lvl="0" indent="-171450" algn="just"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000" kern="1200" baseline="0" dirty="0" smtClean="0">
                          <a:effectLst/>
                        </a:rPr>
                        <a:t>A Finance Expert is deployed by KZN COGTA to support the municipal financial turnaround.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Eskom debt reduced to R198.297 million (31 May 2022)  and </a:t>
                      </a:r>
                      <a:r>
                        <a:rPr lang="en-US" sz="1000" dirty="0" smtClean="0"/>
                        <a:t>Water</a:t>
                      </a:r>
                      <a:r>
                        <a:rPr lang="en-US" sz="1000" baseline="0" dirty="0" smtClean="0"/>
                        <a:t> Board</a:t>
                      </a:r>
                      <a:r>
                        <a:rPr lang="en-US" sz="1000" dirty="0" smtClean="0"/>
                        <a:t> debt reduced to</a:t>
                      </a:r>
                      <a:r>
                        <a:rPr lang="en-US" sz="1000" baseline="0" dirty="0" smtClean="0"/>
                        <a:t> R60 million (31 May 2022). Payment plans approved and current accounts being paid.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Revenue collection at 83 % for May 2022 which is lower than the Treasury norm of 95%</a:t>
                      </a:r>
                    </a:p>
                    <a:p>
                      <a:pPr marL="0" marR="0" indent="-171450">
                        <a:lnSpc>
                          <a:spcPct val="107000"/>
                        </a:lnSpc>
                        <a:spcBef>
                          <a:spcPts val="0"/>
                        </a:spcBef>
                        <a:spcAft>
                          <a:spcPts val="0"/>
                        </a:spcAft>
                        <a:buFont typeface="Arial" panose="020B0604020202020204" pitchFamily="34" charset="0"/>
                        <a:buChar char="•"/>
                      </a:pPr>
                      <a:r>
                        <a:rPr lang="en-GB" sz="1000" dirty="0" smtClean="0">
                          <a:effectLst/>
                        </a:rPr>
                        <a:t>The Organisational structure was reviewed to beef</a:t>
                      </a:r>
                      <a:r>
                        <a:rPr lang="en-GB" sz="1000" baseline="0" dirty="0" smtClean="0">
                          <a:effectLst/>
                        </a:rPr>
                        <a:t> up the</a:t>
                      </a:r>
                      <a:r>
                        <a:rPr lang="en-GB" sz="1000" dirty="0" smtClean="0">
                          <a:effectLst/>
                        </a:rPr>
                        <a:t> Revenue Management Unit. </a:t>
                      </a:r>
                    </a:p>
                    <a:p>
                      <a:pPr marL="0" marR="0" indent="-171450">
                        <a:lnSpc>
                          <a:spcPct val="107000"/>
                        </a:lnSpc>
                        <a:spcBef>
                          <a:spcPts val="0"/>
                        </a:spcBef>
                        <a:spcAft>
                          <a:spcPts val="0"/>
                        </a:spcAft>
                        <a:buFont typeface="Arial" panose="020B0604020202020204" pitchFamily="34" charset="0"/>
                        <a:buChar char="•"/>
                      </a:pPr>
                      <a:r>
                        <a:rPr lang="en-GB" sz="1000" dirty="0" smtClean="0">
                          <a:effectLst/>
                        </a:rPr>
                        <a:t>A</a:t>
                      </a:r>
                      <a:r>
                        <a:rPr lang="en-GB" sz="1000" baseline="0" dirty="0" smtClean="0">
                          <a:effectLst/>
                        </a:rPr>
                        <a:t> </a:t>
                      </a:r>
                      <a:r>
                        <a:rPr lang="en-GB" sz="1000" dirty="0" smtClean="0">
                          <a:effectLst/>
                        </a:rPr>
                        <a:t>Service Provider appointed to deal with audit of bulk customers including government</a:t>
                      </a:r>
                      <a:endParaRPr lang="en-ZA" sz="1000" baseline="0" dirty="0" smtClean="0"/>
                    </a:p>
                    <a:p>
                      <a:pPr marL="0" marR="0" indent="-171450">
                        <a:lnSpc>
                          <a:spcPct val="107000"/>
                        </a:lnSpc>
                        <a:spcBef>
                          <a:spcPts val="0"/>
                        </a:spcBef>
                        <a:spcAft>
                          <a:spcPts val="0"/>
                        </a:spcAft>
                        <a:buFont typeface="Arial" panose="020B0604020202020204" pitchFamily="34" charset="0"/>
                        <a:buChar char="•"/>
                      </a:pPr>
                      <a:r>
                        <a:rPr lang="en-GB" sz="1000" dirty="0" smtClean="0">
                          <a:effectLst/>
                        </a:rPr>
                        <a:t>Activities to reduce the Debtors Book</a:t>
                      </a:r>
                      <a:r>
                        <a:rPr lang="en-GB" sz="1000" baseline="0" dirty="0" smtClean="0">
                          <a:effectLst/>
                        </a:rPr>
                        <a:t> </a:t>
                      </a:r>
                      <a:r>
                        <a:rPr lang="en-GB" sz="1000" dirty="0" smtClean="0">
                          <a:effectLst/>
                        </a:rPr>
                        <a:t>include consolidation of accounts, increased water restrictions and electricity disconnections, weekly monitoring of debt collectors progress (number of summons and executions issued), Weekly Revenue Collection Monitoring by the Acting</a:t>
                      </a:r>
                      <a:r>
                        <a:rPr lang="en-GB" sz="1000" baseline="0" dirty="0" smtClean="0">
                          <a:effectLst/>
                        </a:rPr>
                        <a:t> </a:t>
                      </a:r>
                      <a:r>
                        <a:rPr lang="en-GB" sz="1000" dirty="0" smtClean="0">
                          <a:effectLst/>
                        </a:rPr>
                        <a:t>City Manager, Council is finalising a planned audit of all meters (water &amp; electricity), this planned audit also includes audit of non purchasing prepaid meters.</a:t>
                      </a:r>
                    </a:p>
                    <a:p>
                      <a:pPr marL="0" marR="0" indent="-171450">
                        <a:lnSpc>
                          <a:spcPct val="107000"/>
                        </a:lnSpc>
                        <a:spcBef>
                          <a:spcPts val="0"/>
                        </a:spcBef>
                        <a:spcAft>
                          <a:spcPts val="0"/>
                        </a:spcAft>
                        <a:buFont typeface="Arial" panose="020B0604020202020204" pitchFamily="34" charset="0"/>
                        <a:buChar char="•"/>
                      </a:pPr>
                      <a:r>
                        <a:rPr lang="en-ZA" sz="1000" kern="1200" dirty="0" smtClean="0">
                          <a:effectLst/>
                        </a:rPr>
                        <a:t>The council has written off +R1,1</a:t>
                      </a:r>
                      <a:r>
                        <a:rPr lang="en-ZA" sz="1000" kern="1200" baseline="0" dirty="0" smtClean="0">
                          <a:effectLst/>
                        </a:rPr>
                        <a:t> billion of unauthorized e</a:t>
                      </a:r>
                      <a:r>
                        <a:rPr lang="en-ZA" sz="1000" kern="1200" dirty="0" smtClean="0">
                          <a:effectLst/>
                        </a:rPr>
                        <a:t>xpenditure.. </a:t>
                      </a:r>
                      <a:endParaRPr lang="en-ZA" sz="1000" dirty="0" smtClean="0">
                        <a:effectLst/>
                      </a:endParaRPr>
                    </a:p>
                    <a:p>
                      <a:pPr marL="0" marR="0" indent="-171450">
                        <a:lnSpc>
                          <a:spcPct val="107000"/>
                        </a:lnSpc>
                        <a:spcBef>
                          <a:spcPts val="0"/>
                        </a:spcBef>
                        <a:spcAft>
                          <a:spcPts val="0"/>
                        </a:spcAft>
                        <a:buFont typeface="Arial" panose="020B0604020202020204" pitchFamily="34" charset="0"/>
                        <a:buChar char="•"/>
                      </a:pPr>
                      <a:r>
                        <a:rPr lang="en-GB" sz="1000" baseline="0" dirty="0" smtClean="0">
                          <a:effectLst/>
                        </a:rPr>
                        <a:t>Remaining balance of UIFW expenditure for both prior years and incurred up to April 2022 is +R1,8 billion.</a:t>
                      </a:r>
                    </a:p>
                    <a:p>
                      <a:pPr marL="0" marR="0" indent="-171450">
                        <a:lnSpc>
                          <a:spcPct val="107000"/>
                        </a:lnSpc>
                        <a:spcBef>
                          <a:spcPts val="0"/>
                        </a:spcBef>
                        <a:spcAft>
                          <a:spcPts val="0"/>
                        </a:spcAft>
                        <a:buFont typeface="Arial" panose="020B0604020202020204" pitchFamily="34" charset="0"/>
                        <a:buChar char="•"/>
                      </a:pPr>
                      <a:r>
                        <a:rPr lang="en-GB" sz="1000" baseline="0" dirty="0" smtClean="0">
                          <a:effectLst/>
                        </a:rPr>
                        <a:t>Investigations are ongoing to deal with prior year UIFW expenditure and UIFW registers are updated.</a:t>
                      </a:r>
                      <a:endParaRPr lang="en-GB" sz="1000" dirty="0" smtClean="0">
                        <a:solidFill>
                          <a:schemeClr val="tx1"/>
                        </a:solidFill>
                        <a:effectLst/>
                        <a:latin typeface="+mn-lt"/>
                        <a:ea typeface="Calibri" panose="020F0502020204030204" pitchFamily="34" charset="0"/>
                      </a:endParaRPr>
                    </a:p>
                  </a:txBody>
                  <a:tcPr/>
                </a:tc>
                <a:tc>
                  <a:txBody>
                    <a:bodyPr/>
                    <a:lstStyle/>
                    <a:p>
                      <a:pPr marL="171450" indent="-171450">
                        <a:buFont typeface="Arial" panose="020B0604020202020204" pitchFamily="34" charset="0"/>
                        <a:buChar char="•"/>
                      </a:pPr>
                      <a:r>
                        <a:rPr lang="en-ZA" sz="1000" kern="1200" dirty="0" smtClean="0">
                          <a:effectLst/>
                        </a:rPr>
                        <a:t>The budget is funded and was adopted on 30 May 2022</a:t>
                      </a:r>
                    </a:p>
                    <a:p>
                      <a:pPr marL="171450" indent="-171450">
                        <a:buFont typeface="Arial" panose="020B0604020202020204" pitchFamily="34" charset="0"/>
                        <a:buChar char="•"/>
                      </a:pPr>
                      <a:r>
                        <a:rPr lang="en-ZA" sz="1000" kern="1200" dirty="0" smtClean="0">
                          <a:effectLst/>
                        </a:rPr>
                        <a:t>Debtors Collection Rate – 110%</a:t>
                      </a:r>
                    </a:p>
                    <a:p>
                      <a:pPr marL="171450" indent="-171450">
                        <a:buFont typeface="Arial" panose="020B0604020202020204" pitchFamily="34" charset="0"/>
                        <a:buChar char="•"/>
                      </a:pPr>
                      <a:r>
                        <a:rPr lang="en-ZA" sz="1000" kern="1200" dirty="0" smtClean="0">
                          <a:effectLst/>
                        </a:rPr>
                        <a:t>Employee Related costs – 23%</a:t>
                      </a:r>
                    </a:p>
                    <a:p>
                      <a:pPr marL="171450" indent="-171450">
                        <a:buFont typeface="Arial" panose="020B0604020202020204" pitchFamily="34" charset="0"/>
                        <a:buChar char="•"/>
                      </a:pPr>
                      <a:r>
                        <a:rPr lang="en-GB" sz="1000" u="none" strike="noStrike" dirty="0" smtClean="0">
                          <a:effectLst/>
                        </a:rPr>
                        <a:t>The Cash Coverage Ratio was 0.33 months in September 2022, which was less than then prescribed norm of 1-3 months.</a:t>
                      </a:r>
                    </a:p>
                    <a:p>
                      <a:pPr marL="171450" indent="-171450">
                        <a:buFont typeface="Arial" panose="020B0604020202020204" pitchFamily="34" charset="0"/>
                        <a:buChar char="•"/>
                      </a:pPr>
                      <a:r>
                        <a:rPr lang="en-GB" sz="1000" u="none" strike="noStrike" dirty="0" smtClean="0">
                          <a:effectLst/>
                        </a:rPr>
                        <a:t>The Current Ratio was 1.10 in September 2022, which was less than then prescribed norm of 1.5 - 2</a:t>
                      </a:r>
                      <a:endParaRPr lang="en-ZA" sz="1000" kern="1200" dirty="0" smtClean="0">
                        <a:effectLst/>
                      </a:endParaRPr>
                    </a:p>
                    <a:p>
                      <a:pPr marL="171450" indent="-171450">
                        <a:buFont typeface="Arial" panose="020B0604020202020204" pitchFamily="34" charset="0"/>
                        <a:buChar char="•"/>
                      </a:pPr>
                      <a:r>
                        <a:rPr lang="en-ZA" sz="1000" kern="1200" dirty="0" err="1" smtClean="0">
                          <a:effectLst/>
                        </a:rPr>
                        <a:t>UIFW</a:t>
                      </a:r>
                      <a:r>
                        <a:rPr lang="en-ZA" sz="1000" kern="1200" dirty="0" smtClean="0">
                          <a:effectLst/>
                        </a:rPr>
                        <a:t> Total as at 30 June 2022: - Unauthorised: </a:t>
                      </a:r>
                      <a:r>
                        <a:rPr lang="en-ZA" sz="1000" kern="1200" dirty="0" err="1" smtClean="0">
                          <a:effectLst/>
                        </a:rPr>
                        <a:t>R1</a:t>
                      </a:r>
                      <a:r>
                        <a:rPr lang="en-ZA" sz="1000" kern="1200" dirty="0" smtClean="0">
                          <a:effectLst/>
                        </a:rPr>
                        <a:t> 156 418 234, Irregular : </a:t>
                      </a:r>
                      <a:r>
                        <a:rPr lang="en-ZA" sz="1000" kern="1200" dirty="0" err="1" smtClean="0">
                          <a:effectLst/>
                        </a:rPr>
                        <a:t>R517</a:t>
                      </a:r>
                      <a:r>
                        <a:rPr lang="en-ZA" sz="1000" kern="1200" dirty="0" smtClean="0">
                          <a:effectLst/>
                        </a:rPr>
                        <a:t> 944 608.96, Fruitless and Wasteful : </a:t>
                      </a:r>
                      <a:r>
                        <a:rPr lang="en-ZA" sz="1000" kern="1200" dirty="0" err="1" smtClean="0">
                          <a:effectLst/>
                        </a:rPr>
                        <a:t>R45</a:t>
                      </a:r>
                      <a:r>
                        <a:rPr lang="en-ZA" sz="1000" kern="1200" dirty="0" smtClean="0">
                          <a:effectLst/>
                        </a:rPr>
                        <a:t> 843 528</a:t>
                      </a:r>
                    </a:p>
                    <a:p>
                      <a:pPr marL="171450" indent="-171450">
                        <a:buFont typeface="Arial" panose="020B0604020202020204" pitchFamily="34" charset="0"/>
                        <a:buChar char="•"/>
                      </a:pPr>
                      <a:r>
                        <a:rPr lang="en-ZA" sz="1000" kern="1200" dirty="0" smtClean="0">
                          <a:effectLst/>
                        </a:rPr>
                        <a:t>TOTAL </a:t>
                      </a:r>
                      <a:r>
                        <a:rPr lang="en-ZA" sz="1000" kern="1200" dirty="0" err="1" smtClean="0">
                          <a:effectLst/>
                        </a:rPr>
                        <a:t>R1</a:t>
                      </a:r>
                      <a:r>
                        <a:rPr lang="en-ZA" sz="1000" kern="1200" dirty="0" smtClean="0">
                          <a:effectLst/>
                        </a:rPr>
                        <a:t> 720 206 370.96, Total written off </a:t>
                      </a:r>
                      <a:r>
                        <a:rPr lang="en-ZA" sz="1000" kern="1200" dirty="0" err="1" smtClean="0">
                          <a:effectLst/>
                        </a:rPr>
                        <a:t>R1</a:t>
                      </a:r>
                      <a:r>
                        <a:rPr lang="en-ZA" sz="1000" kern="1200" dirty="0" smtClean="0">
                          <a:effectLst/>
                        </a:rPr>
                        <a:t> 101 117 445</a:t>
                      </a:r>
                    </a:p>
                    <a:p>
                      <a:pPr marL="171450" indent="-171450">
                        <a:buFont typeface="Arial" panose="020B0604020202020204" pitchFamily="34" charset="0"/>
                        <a:buChar char="•"/>
                      </a:pPr>
                      <a:r>
                        <a:rPr lang="en-ZA" sz="1000" kern="1200" dirty="0" smtClean="0">
                          <a:effectLst/>
                        </a:rPr>
                        <a:t>Arrear Eskom Debt –</a:t>
                      </a:r>
                      <a:r>
                        <a:rPr lang="en-ZA" sz="1000" kern="1200" dirty="0" err="1" smtClean="0">
                          <a:effectLst/>
                        </a:rPr>
                        <a:t>R241</a:t>
                      </a:r>
                      <a:r>
                        <a:rPr lang="en-ZA" sz="1000" kern="1200" dirty="0" smtClean="0">
                          <a:effectLst/>
                        </a:rPr>
                        <a:t> 292 643.97 (Payment plan in place)</a:t>
                      </a:r>
                    </a:p>
                    <a:p>
                      <a:pPr marL="171450" indent="-171450">
                        <a:buFont typeface="Arial" panose="020B0604020202020204" pitchFamily="34" charset="0"/>
                        <a:buChar char="•"/>
                      </a:pPr>
                      <a:r>
                        <a:rPr lang="en-ZA" sz="1000" kern="1200" dirty="0" smtClean="0">
                          <a:effectLst/>
                        </a:rPr>
                        <a:t>Arrear Water Board Debt - </a:t>
                      </a:r>
                      <a:r>
                        <a:rPr lang="en-ZA" sz="1000" kern="1200" dirty="0" err="1" smtClean="0">
                          <a:effectLst/>
                        </a:rPr>
                        <a:t>R331</a:t>
                      </a:r>
                      <a:r>
                        <a:rPr lang="en-ZA" sz="1000" kern="1200" dirty="0" smtClean="0">
                          <a:effectLst/>
                        </a:rPr>
                        <a:t> 814 179.32 (Payment plan in place)</a:t>
                      </a:r>
                    </a:p>
                    <a:p>
                      <a:pPr marL="171450" indent="-171450">
                        <a:buFont typeface="Arial" panose="020B0604020202020204" pitchFamily="34" charset="0"/>
                        <a:buChar char="•"/>
                      </a:pPr>
                      <a:r>
                        <a:rPr lang="en-ZA" sz="1000" kern="1200" dirty="0" smtClean="0">
                          <a:effectLst/>
                        </a:rPr>
                        <a:t>The audit outcome for the past 3 years : -</a:t>
                      </a:r>
                    </a:p>
                    <a:p>
                      <a:pPr marL="171450" indent="-171450">
                        <a:buFont typeface="Arial" panose="020B0604020202020204" pitchFamily="34" charset="0"/>
                        <a:buChar char="•"/>
                      </a:pPr>
                      <a:r>
                        <a:rPr lang="en-ZA" sz="1000" kern="1200" dirty="0" smtClean="0">
                          <a:effectLst/>
                        </a:rPr>
                        <a:t>2019/20 FY – Qualified, 2020/21 FY – Unqualified with matters,</a:t>
                      </a:r>
                      <a:r>
                        <a:rPr lang="en-ZA" sz="1000" kern="1200" baseline="0" dirty="0" smtClean="0">
                          <a:effectLst/>
                        </a:rPr>
                        <a:t> </a:t>
                      </a:r>
                      <a:r>
                        <a:rPr lang="en-ZA" sz="1000" kern="1200" dirty="0" smtClean="0">
                          <a:effectLst/>
                        </a:rPr>
                        <a:t>2021/22 FY – In progress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The 2020-21 Audit Action Plan has been implemented. There are 67 out of 109 audit findings that have been resolved  being 61%  and 39%  in progress of being resolved.  Management monitors implementation of audit action on daily basis and meetings are held from Monday to Wednesday at </a:t>
                      </a:r>
                      <a:r>
                        <a:rPr lang="en-GB" sz="1000" baseline="0" dirty="0" err="1" smtClean="0"/>
                        <a:t>17h30</a:t>
                      </a:r>
                      <a:r>
                        <a:rPr lang="en-GB" sz="1000" baseline="0" dirty="0" smtClean="0"/>
                        <a:t>.</a:t>
                      </a:r>
                      <a:endParaRPr lang="en-ZA" sz="1000" kern="1200" dirty="0" smtClean="0">
                        <a:effectLst/>
                      </a:endParaRPr>
                    </a:p>
                    <a:p>
                      <a:pPr marL="171450" indent="-171450">
                        <a:buFont typeface="Arial" panose="020B0604020202020204" pitchFamily="34" charset="0"/>
                        <a:buChar char="•"/>
                      </a:pPr>
                      <a:r>
                        <a:rPr lang="en-ZA" sz="1000" kern="1200" dirty="0" smtClean="0">
                          <a:effectLst/>
                        </a:rPr>
                        <a:t>Debt : Households </a:t>
                      </a:r>
                      <a:r>
                        <a:rPr lang="en-ZA" sz="1000" kern="1200" dirty="0" err="1" smtClean="0">
                          <a:effectLst/>
                        </a:rPr>
                        <a:t>R4</a:t>
                      </a:r>
                      <a:r>
                        <a:rPr lang="en-ZA" sz="1000" kern="1200" dirty="0" smtClean="0">
                          <a:effectLst/>
                        </a:rPr>
                        <a:t> 141 358 055, Business/Commercial </a:t>
                      </a:r>
                      <a:r>
                        <a:rPr lang="en-ZA" sz="1000" kern="1200" dirty="0" err="1" smtClean="0">
                          <a:effectLst/>
                        </a:rPr>
                        <a:t>R809</a:t>
                      </a:r>
                      <a:r>
                        <a:rPr lang="en-ZA" sz="1000" kern="1200" dirty="0" smtClean="0">
                          <a:effectLst/>
                        </a:rPr>
                        <a:t> 827 808, Government </a:t>
                      </a:r>
                      <a:r>
                        <a:rPr lang="en-ZA" sz="1000" kern="1200" dirty="0" err="1" smtClean="0">
                          <a:effectLst/>
                        </a:rPr>
                        <a:t>R218</a:t>
                      </a:r>
                      <a:r>
                        <a:rPr lang="en-ZA" sz="1000" kern="1200" dirty="0" smtClean="0">
                          <a:effectLst/>
                        </a:rPr>
                        <a:t> 944 044, Any other </a:t>
                      </a:r>
                      <a:r>
                        <a:rPr lang="en-ZA" sz="1000" kern="1200" dirty="0" err="1" smtClean="0">
                          <a:effectLst/>
                        </a:rPr>
                        <a:t>R221</a:t>
                      </a:r>
                      <a:r>
                        <a:rPr lang="en-ZA" sz="1000" kern="1200" dirty="0" smtClean="0">
                          <a:effectLst/>
                        </a:rPr>
                        <a:t> 236 957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The payment plan for Umgeni and Eskom has been finalized and the municipality is paying according to the payment plan as far as Eskom is concern and as for Umgeni the municipality is behind and a will enter into fresh negotiations.                                                                         </a:t>
                      </a:r>
                    </a:p>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000" baseline="0" dirty="0" smtClean="0"/>
                        <a:t>Eskom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Opening Balance as at September 2022  = 201 860 135, 57                             Current Invoice = 353 659 964,01                                                                              Payment made in September = (100 000 000,00)                                           Payment made in October = (160 000 000,00                                                   Closing Balance = 295 520 099, 58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aseline="0" dirty="0" smtClean="0"/>
                        <a:t>Umgeni                                                                                                                 Opening Balance as at September 2022 = 326 496 659,38                              Current Invoice = 89 656 110,10                                                                        Payment made in September = (55 000 000)                                                    Payment made in October = (00 000 000,00)                                             Closing balance = 364 852 420 , 97 </a:t>
                      </a:r>
                      <a:endParaRPr lang="en-GB" sz="1000" b="0" baseline="0" dirty="0" smtClean="0">
                        <a:solidFill>
                          <a:schemeClr val="tx1"/>
                        </a:solidFill>
                        <a:latin typeface="+mn-lt"/>
                      </a:endParaRPr>
                    </a:p>
                  </a:txBody>
                  <a:tcPr/>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306534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84453" y="103094"/>
          <a:ext cx="11976202" cy="6091579"/>
        </p:xfrm>
        <a:graphic>
          <a:graphicData uri="http://schemas.openxmlformats.org/drawingml/2006/table">
            <a:tbl>
              <a:tblPr firstRow="1" bandRow="1">
                <a:tableStyleId>{00A15C55-8517-42AA-B614-E9B94910E393}</a:tableStyleId>
              </a:tblPr>
              <a:tblGrid>
                <a:gridCol w="1268193">
                  <a:extLst>
                    <a:ext uri="{9D8B030D-6E8A-4147-A177-3AD203B41FA5}">
                      <a16:colId xmlns:a16="http://schemas.microsoft.com/office/drawing/2014/main" val="2749601172"/>
                    </a:ext>
                  </a:extLst>
                </a:gridCol>
                <a:gridCol w="2502729">
                  <a:extLst>
                    <a:ext uri="{9D8B030D-6E8A-4147-A177-3AD203B41FA5}">
                      <a16:colId xmlns:a16="http://schemas.microsoft.com/office/drawing/2014/main" val="3215607929"/>
                    </a:ext>
                  </a:extLst>
                </a:gridCol>
                <a:gridCol w="2984696">
                  <a:extLst>
                    <a:ext uri="{9D8B030D-6E8A-4147-A177-3AD203B41FA5}">
                      <a16:colId xmlns:a16="http://schemas.microsoft.com/office/drawing/2014/main" val="2626873919"/>
                    </a:ext>
                  </a:extLst>
                </a:gridCol>
                <a:gridCol w="5220584">
                  <a:extLst>
                    <a:ext uri="{9D8B030D-6E8A-4147-A177-3AD203B41FA5}">
                      <a16:colId xmlns:a16="http://schemas.microsoft.com/office/drawing/2014/main" val="4242108975"/>
                    </a:ext>
                  </a:extLst>
                </a:gridCol>
              </a:tblGrid>
              <a:tr h="319368">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200" u="none" strike="noStrike" kern="1200" cap="none" spc="0" normalizeH="0" baseline="0" noProof="0" dirty="0">
                          <a:ln>
                            <a:noFill/>
                          </a:ln>
                          <a:effectLst/>
                          <a:uLnTx/>
                          <a:uFillTx/>
                        </a:rPr>
                        <a:t>Province: </a:t>
                      </a:r>
                      <a:r>
                        <a:rPr kumimoji="0" lang="en-ZA" sz="1200" u="none" strike="noStrike" kern="1200" cap="none" spc="0" normalizeH="0" baseline="0" noProof="0" dirty="0" smtClean="0">
                          <a:ln>
                            <a:noFill/>
                          </a:ln>
                          <a:effectLst/>
                          <a:uLnTx/>
                          <a:uFillTx/>
                        </a:rPr>
                        <a:t>KwaZulu Natal</a:t>
                      </a:r>
                      <a:endParaRPr lang="en-US" sz="12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200" dirty="0">
                        <a:latin typeface="+mn-lt"/>
                      </a:endParaRPr>
                    </a:p>
                  </a:txBody>
                  <a:tcPr/>
                </a:tc>
                <a:extLst>
                  <a:ext uri="{0D108BD9-81ED-4DB2-BD59-A6C34878D82A}">
                    <a16:rowId xmlns:a16="http://schemas.microsoft.com/office/drawing/2014/main" val="2385699219"/>
                  </a:ext>
                </a:extLst>
              </a:tr>
              <a:tr h="263950">
                <a:tc gridSpan="4">
                  <a:txBody>
                    <a:bodyPr/>
                    <a:lstStyle/>
                    <a:p>
                      <a:r>
                        <a:rPr lang="en-US" sz="1200" dirty="0"/>
                        <a:t>District: </a:t>
                      </a:r>
                      <a:r>
                        <a:rPr lang="en-US" sz="1200" dirty="0" smtClean="0"/>
                        <a:t>UMGUNGUNDLOVU</a:t>
                      </a:r>
                      <a:endParaRPr lang="en-US" sz="1200" b="1" dirty="0">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200" b="1" dirty="0">
                        <a:latin typeface="+mn-lt"/>
                      </a:endParaRPr>
                    </a:p>
                  </a:txBody>
                  <a:tcPr/>
                </a:tc>
                <a:extLst>
                  <a:ext uri="{0D108BD9-81ED-4DB2-BD59-A6C34878D82A}">
                    <a16:rowId xmlns:a16="http://schemas.microsoft.com/office/drawing/2014/main" val="1343691493"/>
                  </a:ext>
                </a:extLst>
              </a:tr>
              <a:tr h="319368">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200" u="none" strike="noStrike" kern="1200" cap="none" spc="0" normalizeH="0" baseline="0" noProof="0" dirty="0">
                          <a:ln>
                            <a:noFill/>
                          </a:ln>
                          <a:effectLst/>
                          <a:uLnTx/>
                          <a:uFillTx/>
                        </a:rPr>
                        <a:t>Municipality: </a:t>
                      </a:r>
                      <a:r>
                        <a:rPr kumimoji="0" lang="en-ZA" sz="1200" u="none" strike="noStrike" kern="1200" cap="none" spc="0" normalizeH="0" baseline="0" noProof="0" dirty="0" smtClean="0">
                          <a:ln>
                            <a:noFill/>
                          </a:ln>
                          <a:effectLst/>
                          <a:uLnTx/>
                          <a:uFillTx/>
                        </a:rPr>
                        <a:t>MSUNDUZI</a:t>
                      </a:r>
                      <a:endParaRPr lang="en-US" sz="1200" dirty="0">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200" dirty="0">
                        <a:latin typeface="+mn-lt"/>
                      </a:endParaRPr>
                    </a:p>
                  </a:txBody>
                  <a:tcPr>
                    <a:solidFill>
                      <a:schemeClr val="tx1"/>
                    </a:solidFill>
                  </a:tcPr>
                </a:tc>
                <a:extLst>
                  <a:ext uri="{0D108BD9-81ED-4DB2-BD59-A6C34878D82A}">
                    <a16:rowId xmlns:a16="http://schemas.microsoft.com/office/drawing/2014/main" val="897250482"/>
                  </a:ext>
                </a:extLst>
              </a:tr>
              <a:tr h="615883">
                <a:tc>
                  <a:txBody>
                    <a:bodyPr/>
                    <a:lstStyle/>
                    <a:p>
                      <a:pPr algn="ctr"/>
                      <a:r>
                        <a:rPr lang="en-GB" sz="1200" dirty="0"/>
                        <a:t>Key Performance Area</a:t>
                      </a:r>
                      <a:endParaRPr lang="en-US" sz="1200" b="1" dirty="0">
                        <a:latin typeface="+mn-lt"/>
                      </a:endParaRPr>
                    </a:p>
                  </a:txBody>
                  <a:tcPr/>
                </a:tc>
                <a:tc>
                  <a:txBody>
                    <a:bodyPr/>
                    <a:lstStyle/>
                    <a:p>
                      <a:pPr algn="ctr"/>
                      <a:r>
                        <a:rPr lang="en-GB" sz="1200" dirty="0"/>
                        <a:t>Status quo against SOLG as at June 2021</a:t>
                      </a:r>
                      <a:endParaRPr lang="en-US" sz="1200" b="1" dirty="0">
                        <a:latin typeface="+mn-lt"/>
                      </a:endParaRPr>
                    </a:p>
                  </a:txBody>
                  <a:tcPr/>
                </a:tc>
                <a:tc>
                  <a:txBody>
                    <a:bodyPr/>
                    <a:lstStyle/>
                    <a:p>
                      <a:pPr algn="ctr"/>
                      <a:r>
                        <a:rPr lang="en-GB" sz="1200" dirty="0"/>
                        <a:t>Status Quo as at </a:t>
                      </a:r>
                      <a:r>
                        <a:rPr lang="en-GB" sz="1200" dirty="0" smtClean="0"/>
                        <a:t>June</a:t>
                      </a:r>
                      <a:r>
                        <a:rPr lang="en-GB" sz="1200" baseline="0" dirty="0" smtClean="0"/>
                        <a:t> </a:t>
                      </a:r>
                      <a:r>
                        <a:rPr lang="en-GB" sz="1200" dirty="0" smtClean="0"/>
                        <a:t>2022</a:t>
                      </a:r>
                      <a:endParaRPr lang="en-US" sz="1200" b="1"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Status Quo</a:t>
                      </a:r>
                      <a:r>
                        <a:rPr lang="en-US" sz="1200" baseline="0" dirty="0" smtClean="0"/>
                        <a:t> as at Sept/Oct 2022</a:t>
                      </a:r>
                      <a:endParaRPr lang="en-US" sz="1200" dirty="0" smtClean="0"/>
                    </a:p>
                    <a:p>
                      <a:pPr algn="ctr"/>
                      <a:endParaRPr lang="en-US" sz="1200" b="1" dirty="0">
                        <a:latin typeface="+mn-lt"/>
                      </a:endParaRPr>
                    </a:p>
                  </a:txBody>
                  <a:tcPr/>
                </a:tc>
                <a:extLst>
                  <a:ext uri="{0D108BD9-81ED-4DB2-BD59-A6C34878D82A}">
                    <a16:rowId xmlns:a16="http://schemas.microsoft.com/office/drawing/2014/main" val="2526525138"/>
                  </a:ext>
                </a:extLst>
              </a:tr>
              <a:tr h="4469856">
                <a:tc>
                  <a:txBody>
                    <a:bodyPr/>
                    <a:lstStyle/>
                    <a:p>
                      <a:r>
                        <a:rPr lang="en-GB" sz="1200" dirty="0" smtClean="0"/>
                        <a:t>Financial Viability and  </a:t>
                      </a:r>
                      <a:r>
                        <a:rPr lang="en-GB" sz="1200" dirty="0"/>
                        <a:t>Management: </a:t>
                      </a:r>
                      <a:endParaRPr lang="en-US" sz="1200" b="1" dirty="0">
                        <a:latin typeface="+mn-lt"/>
                      </a:endParaRPr>
                    </a:p>
                  </a:txBody>
                  <a:tcPr/>
                </a:tc>
                <a:tc>
                  <a:txBody>
                    <a:bodyPr/>
                    <a:lstStyle/>
                    <a:p>
                      <a:pPr marL="0" marR="0" indent="0" algn="just"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en-ZA" sz="1000" kern="1200" dirty="0" smtClean="0">
                          <a:effectLst/>
                        </a:rPr>
                        <a:t>….</a:t>
                      </a:r>
                      <a:r>
                        <a:rPr lang="en-ZA" sz="1000" kern="1200" dirty="0" err="1" smtClean="0">
                          <a:effectLst/>
                        </a:rPr>
                        <a:t>CONT</a:t>
                      </a:r>
                      <a:endParaRPr lang="en-ZA" sz="1000" b="0" kern="1200" dirty="0" smtClean="0">
                        <a:solidFill>
                          <a:schemeClr val="dk1"/>
                        </a:solidFill>
                        <a:effectLst/>
                        <a:latin typeface="+mn-lt"/>
                        <a:ea typeface="+mn-ea"/>
                        <a:cs typeface="+mn-cs"/>
                      </a:endParaRPr>
                    </a:p>
                  </a:txBody>
                  <a:tcPr marL="9525" marR="9525" marT="9525" marB="0"/>
                </a:tc>
                <a:tc>
                  <a:txBody>
                    <a:bodyPr/>
                    <a:lstStyle/>
                    <a:p>
                      <a:pPr marL="0" marR="0" indent="0" algn="just"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GB" sz="1000" dirty="0" smtClean="0">
                          <a:effectLst/>
                        </a:rPr>
                        <a:t>….</a:t>
                      </a:r>
                      <a:r>
                        <a:rPr lang="en-GB" sz="1000" dirty="0" err="1" smtClean="0">
                          <a:effectLst/>
                        </a:rPr>
                        <a:t>CONT</a:t>
                      </a:r>
                      <a:endParaRPr lang="en-GB" sz="1000" dirty="0" smtClean="0">
                        <a:solidFill>
                          <a:schemeClr val="tx1"/>
                        </a:solidFill>
                        <a:effectLst/>
                        <a:latin typeface="+mn-lt"/>
                        <a:ea typeface="Calibri" panose="020F0502020204030204" pitchFamily="34" charset="0"/>
                      </a:endParaRPr>
                    </a:p>
                  </a:txBody>
                  <a:tcPr/>
                </a:tc>
                <a:tc>
                  <a:txBody>
                    <a:bodyPr/>
                    <a:lstStyle/>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The collection rate for the month of September was </a:t>
                      </a:r>
                      <a:r>
                        <a:rPr lang="en-GB" sz="1000" dirty="0" err="1" smtClean="0">
                          <a:effectLst/>
                        </a:rPr>
                        <a:t>R579</a:t>
                      </a:r>
                      <a:r>
                        <a:rPr lang="en-GB" sz="1000" dirty="0" smtClean="0">
                          <a:effectLst/>
                        </a:rPr>
                        <a:t> 795 277 (110%),  August was (</a:t>
                      </a:r>
                      <a:r>
                        <a:rPr lang="en-GB" sz="1000" dirty="0" err="1" smtClean="0">
                          <a:effectLst/>
                        </a:rPr>
                        <a:t>R479</a:t>
                      </a:r>
                      <a:r>
                        <a:rPr lang="en-GB" sz="1000" dirty="0" smtClean="0">
                          <a:effectLst/>
                        </a:rPr>
                        <a:t> 006 085) 88%,  July was 77% (</a:t>
                      </a:r>
                      <a:r>
                        <a:rPr lang="en-GB" sz="1000" dirty="0" err="1" smtClean="0">
                          <a:effectLst/>
                        </a:rPr>
                        <a:t>R426</a:t>
                      </a:r>
                      <a:r>
                        <a:rPr lang="en-GB" sz="1000" dirty="0" smtClean="0">
                          <a:effectLst/>
                        </a:rPr>
                        <a:t> 564 665),  June was 91% (</a:t>
                      </a:r>
                      <a:r>
                        <a:rPr lang="en-GB" sz="1000" dirty="0" err="1" smtClean="0">
                          <a:effectLst/>
                        </a:rPr>
                        <a:t>R415</a:t>
                      </a:r>
                      <a:r>
                        <a:rPr lang="en-GB" sz="1000" dirty="0" smtClean="0">
                          <a:effectLst/>
                        </a:rPr>
                        <a:t> 187 841) and May was 97% (</a:t>
                      </a:r>
                      <a:r>
                        <a:rPr lang="en-GB" sz="1000" dirty="0" err="1" smtClean="0">
                          <a:effectLst/>
                        </a:rPr>
                        <a:t>R445</a:t>
                      </a:r>
                      <a:r>
                        <a:rPr lang="en-GB" sz="1000" dirty="0" smtClean="0">
                          <a:effectLst/>
                        </a:rPr>
                        <a:t> 209 242).  However, the actual amount collected for June was lower than May mainly due to load shedding and the back-up that was not in place. The municipality should be collecting at more than 100% in order to ensure that the old debt is recovered. From the beginning of September, the municipality has embarked on Operation </a:t>
                      </a:r>
                      <a:r>
                        <a:rPr lang="en-GB" sz="1000" dirty="0" err="1" smtClean="0">
                          <a:effectLst/>
                        </a:rPr>
                        <a:t>QoqamaMillion</a:t>
                      </a:r>
                      <a:r>
                        <a:rPr lang="en-GB" sz="1000" dirty="0" smtClean="0">
                          <a:effectLst/>
                        </a:rPr>
                        <a:t> where the ACM, </a:t>
                      </a:r>
                      <a:r>
                        <a:rPr lang="en-GB" sz="1000" dirty="0" err="1" smtClean="0">
                          <a:effectLst/>
                        </a:rPr>
                        <a:t>ACFO</a:t>
                      </a:r>
                      <a:r>
                        <a:rPr lang="en-GB" sz="1000" dirty="0" smtClean="0">
                          <a:effectLst/>
                        </a:rPr>
                        <a:t>, revenue management, electricity and water section are visiting different properties to conduct disconnections and water restrictions for arrear accounts. These disconnections are conducted on a daily basis and the consolidation of accounts is also in progress. These daily disconnections have resulted in an increase of </a:t>
                      </a:r>
                      <a:r>
                        <a:rPr lang="en-GB" sz="1000" dirty="0" err="1" smtClean="0">
                          <a:effectLst/>
                        </a:rPr>
                        <a:t>R100</a:t>
                      </a:r>
                      <a:r>
                        <a:rPr lang="en-GB" sz="1000" dirty="0" smtClean="0">
                          <a:effectLst/>
                        </a:rPr>
                        <a:t> million in terms of the actual debtors amount collected."</a:t>
                      </a:r>
                    </a:p>
                    <a:p>
                      <a:pPr marL="179388" marR="0" indent="-179388" algn="l">
                        <a:lnSpc>
                          <a:spcPct val="107000"/>
                        </a:lnSpc>
                        <a:spcBef>
                          <a:spcPts val="0"/>
                        </a:spcBef>
                        <a:spcAft>
                          <a:spcPts val="0"/>
                        </a:spcAft>
                        <a:buFont typeface="Arial" panose="020B0604020202020204" pitchFamily="34" charset="0"/>
                        <a:buChar char="•"/>
                      </a:pPr>
                      <a:r>
                        <a:rPr lang="en-GB" sz="1000" dirty="0" smtClean="0">
                          <a:effectLst/>
                        </a:rPr>
                        <a:t>The Debtors' Collection for the month of September 2022 was </a:t>
                      </a:r>
                      <a:r>
                        <a:rPr lang="en-GB" sz="1000" dirty="0" err="1" smtClean="0">
                          <a:effectLst/>
                        </a:rPr>
                        <a:t>R579</a:t>
                      </a:r>
                      <a:r>
                        <a:rPr lang="en-GB" sz="1000" dirty="0" smtClean="0">
                          <a:effectLst/>
                        </a:rPr>
                        <a:t> 795 277 and we are still waiting for the age analysis to determine the Gross Debtors Closing balance.</a:t>
                      </a:r>
                    </a:p>
                    <a:p>
                      <a:pPr marL="179388" marR="0" indent="-179388" algn="l">
                        <a:lnSpc>
                          <a:spcPct val="107000"/>
                        </a:lnSpc>
                        <a:spcBef>
                          <a:spcPts val="0"/>
                        </a:spcBef>
                        <a:spcAft>
                          <a:spcPts val="0"/>
                        </a:spcAft>
                        <a:buFont typeface="Arial" panose="020B0604020202020204" pitchFamily="34" charset="0"/>
                        <a:buChar char="•"/>
                      </a:pPr>
                      <a:r>
                        <a:rPr lang="en-GB" sz="1000" dirty="0" smtClean="0">
                          <a:effectLst/>
                        </a:rPr>
                        <a:t>The </a:t>
                      </a:r>
                      <a:r>
                        <a:rPr lang="en-GB" sz="1000" dirty="0" err="1" smtClean="0">
                          <a:effectLst/>
                        </a:rPr>
                        <a:t>CoGTA</a:t>
                      </a:r>
                      <a:r>
                        <a:rPr lang="en-GB" sz="1000" dirty="0" smtClean="0">
                          <a:effectLst/>
                        </a:rPr>
                        <a:t> action plan has been developed to address the gaps identified in billing, customer care and credit control. There are various strategies that have been implemented by the municipality to address the issue of debtor's collection, the strategies include the daily electricity disconnections, water restrictions, The action plan is regularly updated and monitored by the revenue enhancement committee. The customers are also being contacted to remind them of the overdue accounts..</a:t>
                      </a:r>
                    </a:p>
                    <a:p>
                      <a:pPr marL="179388" marR="0" indent="-179388" algn="l">
                        <a:lnSpc>
                          <a:spcPct val="107000"/>
                        </a:lnSpc>
                        <a:spcBef>
                          <a:spcPts val="0"/>
                        </a:spcBef>
                        <a:spcAft>
                          <a:spcPts val="0"/>
                        </a:spcAft>
                        <a:buFont typeface="Arial" panose="020B0604020202020204" pitchFamily="34" charset="0"/>
                        <a:buChar char="•"/>
                      </a:pPr>
                      <a:r>
                        <a:rPr lang="en-GB" sz="1000" baseline="0" dirty="0" smtClean="0"/>
                        <a:t>Revenue Enhancement meetings are still being held every Wednesday morning and chaired by the City Manager and attended by all stakeholders.</a:t>
                      </a:r>
                    </a:p>
                    <a:p>
                      <a:pPr marL="179388" marR="0" indent="-179388"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1000" baseline="0" dirty="0" smtClean="0"/>
                        <a:t>The revenue section continue to issue to issue the daily disconnections lists as well as the water restriction listing, however, there has been a decline in terms of the number of customers approach the municipality for reconnection and payment arrangements. The municipality will now focus on enhancing the monitoring of the disconnected properties.</a:t>
                      </a:r>
                      <a:endParaRPr lang="en-GB" sz="1000" b="0" baseline="0" dirty="0" smtClean="0">
                        <a:solidFill>
                          <a:schemeClr val="tx1"/>
                        </a:solidFill>
                        <a:latin typeface="+mn-lt"/>
                      </a:endParaRPr>
                    </a:p>
                  </a:txBody>
                  <a:tcPr/>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1760879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56713" y="90419"/>
          <a:ext cx="12102957" cy="6788848"/>
        </p:xfrm>
        <a:graphic>
          <a:graphicData uri="http://schemas.openxmlformats.org/drawingml/2006/table">
            <a:tbl>
              <a:tblPr firstRow="1" bandRow="1">
                <a:tableStyleId>{00A15C55-8517-42AA-B614-E9B94910E393}</a:tableStyleId>
              </a:tblPr>
              <a:tblGrid>
                <a:gridCol w="1187836">
                  <a:extLst>
                    <a:ext uri="{9D8B030D-6E8A-4147-A177-3AD203B41FA5}">
                      <a16:colId xmlns:a16="http://schemas.microsoft.com/office/drawing/2014/main" val="2749601172"/>
                    </a:ext>
                  </a:extLst>
                </a:gridCol>
                <a:gridCol w="3085404">
                  <a:extLst>
                    <a:ext uri="{9D8B030D-6E8A-4147-A177-3AD203B41FA5}">
                      <a16:colId xmlns:a16="http://schemas.microsoft.com/office/drawing/2014/main" val="3215607929"/>
                    </a:ext>
                  </a:extLst>
                </a:gridCol>
                <a:gridCol w="3724835">
                  <a:extLst>
                    <a:ext uri="{9D8B030D-6E8A-4147-A177-3AD203B41FA5}">
                      <a16:colId xmlns:a16="http://schemas.microsoft.com/office/drawing/2014/main" val="2626873919"/>
                    </a:ext>
                  </a:extLst>
                </a:gridCol>
                <a:gridCol w="4104882">
                  <a:extLst>
                    <a:ext uri="{9D8B030D-6E8A-4147-A177-3AD203B41FA5}">
                      <a16:colId xmlns:a16="http://schemas.microsoft.com/office/drawing/2014/main" val="2903684717"/>
                    </a:ext>
                  </a:extLst>
                </a:gridCol>
              </a:tblGrid>
              <a:tr h="296432">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050" u="none" strike="noStrike" kern="1200" cap="none" spc="0" normalizeH="0" baseline="0" noProof="0" dirty="0">
                          <a:ln>
                            <a:noFill/>
                          </a:ln>
                          <a:effectLst/>
                          <a:uLnTx/>
                          <a:uFillTx/>
                        </a:rPr>
                        <a:t>Province: </a:t>
                      </a:r>
                      <a:r>
                        <a:rPr kumimoji="0" lang="en-ZA" sz="1050" u="none" strike="noStrike" kern="1200" cap="none" spc="0" normalizeH="0" baseline="0" noProof="0" dirty="0" smtClean="0">
                          <a:ln>
                            <a:noFill/>
                          </a:ln>
                          <a:effectLst/>
                          <a:uLnTx/>
                          <a:uFillTx/>
                        </a:rPr>
                        <a:t>KwaZulu Natal</a:t>
                      </a:r>
                      <a:endParaRPr lang="en-US" sz="105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050" dirty="0">
                        <a:solidFill>
                          <a:schemeClr val="tx1"/>
                        </a:solidFill>
                        <a:latin typeface="+mn-lt"/>
                      </a:endParaRPr>
                    </a:p>
                  </a:txBody>
                  <a:tcPr/>
                </a:tc>
                <a:extLst>
                  <a:ext uri="{0D108BD9-81ED-4DB2-BD59-A6C34878D82A}">
                    <a16:rowId xmlns:a16="http://schemas.microsoft.com/office/drawing/2014/main" val="2385699219"/>
                  </a:ext>
                </a:extLst>
              </a:tr>
              <a:tr h="246480">
                <a:tc gridSpan="4">
                  <a:txBody>
                    <a:bodyPr/>
                    <a:lstStyle/>
                    <a:p>
                      <a:r>
                        <a:rPr lang="en-US" sz="1050" dirty="0"/>
                        <a:t>District: </a:t>
                      </a:r>
                      <a:r>
                        <a:rPr lang="en-US" sz="1050" dirty="0" smtClean="0"/>
                        <a:t>UMGUNGUNDLOVU</a:t>
                      </a:r>
                      <a:endParaRPr lang="en-US" sz="105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050" b="1" dirty="0">
                        <a:solidFill>
                          <a:schemeClr val="tx1"/>
                        </a:solidFill>
                        <a:latin typeface="+mn-lt"/>
                      </a:endParaRPr>
                    </a:p>
                  </a:txBody>
                  <a:tcPr/>
                </a:tc>
                <a:extLst>
                  <a:ext uri="{0D108BD9-81ED-4DB2-BD59-A6C34878D82A}">
                    <a16:rowId xmlns:a16="http://schemas.microsoft.com/office/drawing/2014/main" val="1343691493"/>
                  </a:ext>
                </a:extLst>
              </a:tr>
              <a:tr h="296432">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050" u="none" strike="noStrike" kern="1200" cap="none" spc="0" normalizeH="0" baseline="0" noProof="0" dirty="0">
                          <a:ln>
                            <a:noFill/>
                          </a:ln>
                          <a:effectLst/>
                          <a:uLnTx/>
                          <a:uFillTx/>
                        </a:rPr>
                        <a:t>Municipality: </a:t>
                      </a:r>
                      <a:r>
                        <a:rPr kumimoji="0" lang="en-ZA" sz="1050" u="none" strike="noStrike" kern="1200" cap="none" spc="0" normalizeH="0" baseline="0" noProof="0" dirty="0" smtClean="0">
                          <a:ln>
                            <a:noFill/>
                          </a:ln>
                          <a:effectLst/>
                          <a:uLnTx/>
                          <a:uFillTx/>
                        </a:rPr>
                        <a:t>MSUNDUZI</a:t>
                      </a:r>
                      <a:endParaRPr lang="en-US" sz="105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05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537775">
                <a:tc>
                  <a:txBody>
                    <a:bodyPr/>
                    <a:lstStyle/>
                    <a:p>
                      <a:pPr algn="ctr"/>
                      <a:r>
                        <a:rPr lang="en-GB" sz="1000" dirty="0"/>
                        <a:t>Key Performance Area</a:t>
                      </a:r>
                      <a:endParaRPr lang="en-US" sz="1000" b="1" dirty="0">
                        <a:solidFill>
                          <a:schemeClr val="tx1"/>
                        </a:solidFill>
                        <a:latin typeface="+mn-lt"/>
                      </a:endParaRPr>
                    </a:p>
                  </a:txBody>
                  <a:tcPr/>
                </a:tc>
                <a:tc>
                  <a:txBody>
                    <a:bodyPr/>
                    <a:lstStyle/>
                    <a:p>
                      <a:pPr algn="ctr"/>
                      <a:r>
                        <a:rPr lang="en-GB" sz="1050" dirty="0"/>
                        <a:t>Status quo against SOLG as at June 2021</a:t>
                      </a:r>
                      <a:endParaRPr lang="en-US" sz="1050" b="1" dirty="0">
                        <a:solidFill>
                          <a:schemeClr val="tx1"/>
                        </a:solidFill>
                        <a:latin typeface="+mn-lt"/>
                      </a:endParaRPr>
                    </a:p>
                  </a:txBody>
                  <a:tcPr/>
                </a:tc>
                <a:tc>
                  <a:txBody>
                    <a:bodyPr/>
                    <a:lstStyle/>
                    <a:p>
                      <a:pPr algn="ctr"/>
                      <a:r>
                        <a:rPr lang="en-GB" sz="1050" dirty="0"/>
                        <a:t>Status Quo as at </a:t>
                      </a:r>
                      <a:r>
                        <a:rPr lang="en-GB" sz="1050" dirty="0" smtClean="0"/>
                        <a:t>June</a:t>
                      </a:r>
                      <a:r>
                        <a:rPr lang="en-GB" sz="1050" baseline="0" dirty="0" smtClean="0"/>
                        <a:t> </a:t>
                      </a:r>
                      <a:r>
                        <a:rPr lang="en-GB" sz="1050" dirty="0" smtClean="0"/>
                        <a:t>2022</a:t>
                      </a:r>
                      <a:endParaRPr lang="en-US" sz="105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Status Quo</a:t>
                      </a:r>
                      <a:r>
                        <a:rPr lang="en-US" sz="1050" baseline="0" dirty="0" smtClean="0"/>
                        <a:t> as at Sept/Oct 2022</a:t>
                      </a:r>
                      <a:endParaRPr lang="en-US" sz="1050" dirty="0" smtClean="0"/>
                    </a:p>
                    <a:p>
                      <a:pPr algn="ctr"/>
                      <a:endParaRPr lang="en-US" sz="1050" b="1" dirty="0">
                        <a:solidFill>
                          <a:schemeClr val="tx1"/>
                        </a:solidFill>
                        <a:latin typeface="+mn-lt"/>
                      </a:endParaRPr>
                    </a:p>
                  </a:txBody>
                  <a:tcPr/>
                </a:tc>
                <a:extLst>
                  <a:ext uri="{0D108BD9-81ED-4DB2-BD59-A6C34878D82A}">
                    <a16:rowId xmlns:a16="http://schemas.microsoft.com/office/drawing/2014/main" val="2526525138"/>
                  </a:ext>
                </a:extLst>
              </a:tr>
              <a:tr h="5336673">
                <a:tc>
                  <a:txBody>
                    <a:bodyPr/>
                    <a:lstStyle/>
                    <a:p>
                      <a:pPr marL="19812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050" u="none" strike="noStrike" kern="1200" cap="none" spc="0" normalizeH="0" baseline="0" noProof="0" dirty="0" smtClean="0">
                          <a:ln>
                            <a:noFill/>
                          </a:ln>
                          <a:effectLst/>
                          <a:uLnTx/>
                          <a:uFillTx/>
                        </a:rPr>
                        <a:t>Service Delivery:</a:t>
                      </a:r>
                      <a:endParaRPr kumimoji="0" lang="en-US" sz="105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a:txBody>
                    <a:bodyPr/>
                    <a:lstStyle/>
                    <a:p>
                      <a:pPr>
                        <a:lnSpc>
                          <a:spcPct val="100000"/>
                        </a:lnSpc>
                        <a:spcAft>
                          <a:spcPts val="0"/>
                        </a:spcAft>
                      </a:pPr>
                      <a:r>
                        <a:rPr lang="en-US" sz="1000" kern="1200" dirty="0" smtClean="0">
                          <a:effectLst/>
                        </a:rPr>
                        <a:t>Challenges include : - </a:t>
                      </a:r>
                    </a:p>
                    <a:p>
                      <a:pPr marL="171450" indent="-171450">
                        <a:lnSpc>
                          <a:spcPct val="100000"/>
                        </a:lnSpc>
                        <a:spcAft>
                          <a:spcPts val="0"/>
                        </a:spcAft>
                        <a:buFont typeface="Arial" panose="020B0604020202020204" pitchFamily="34" charset="0"/>
                        <a:buChar char="•"/>
                      </a:pPr>
                      <a:r>
                        <a:rPr lang="en-US" sz="1000" kern="1200" dirty="0" smtClean="0">
                          <a:effectLst/>
                        </a:rPr>
                        <a:t>Waste management</a:t>
                      </a:r>
                      <a:r>
                        <a:rPr lang="en-US" sz="1000" kern="1200" baseline="0" dirty="0" smtClean="0">
                          <a:effectLst/>
                        </a:rPr>
                        <a:t> and the landfill site non-compliance issues</a:t>
                      </a:r>
                      <a:r>
                        <a:rPr lang="en-US" sz="1000" kern="1200" dirty="0" smtClean="0">
                          <a:effectLst/>
                        </a:rPr>
                        <a:t>, </a:t>
                      </a:r>
                    </a:p>
                    <a:p>
                      <a:pPr marL="171450" indent="-171450">
                        <a:lnSpc>
                          <a:spcPct val="100000"/>
                        </a:lnSpc>
                        <a:spcAft>
                          <a:spcPts val="0"/>
                        </a:spcAft>
                        <a:buFont typeface="Arial" panose="020B0604020202020204" pitchFamily="34" charset="0"/>
                        <a:buChar char="•"/>
                      </a:pPr>
                      <a:r>
                        <a:rPr lang="en-US" sz="1000" kern="1200" dirty="0" smtClean="0">
                          <a:effectLst/>
                        </a:rPr>
                        <a:t>Refuse removal and dirty CBD, </a:t>
                      </a:r>
                    </a:p>
                    <a:p>
                      <a:pPr marL="171450" indent="-171450">
                        <a:lnSpc>
                          <a:spcPct val="100000"/>
                        </a:lnSpc>
                        <a:spcAft>
                          <a:spcPts val="0"/>
                        </a:spcAft>
                        <a:buFont typeface="Arial" panose="020B0604020202020204" pitchFamily="34" charset="0"/>
                        <a:buChar char="•"/>
                      </a:pPr>
                      <a:r>
                        <a:rPr lang="en-US" sz="1000" kern="1200" dirty="0" smtClean="0">
                          <a:effectLst/>
                        </a:rPr>
                        <a:t>No grass cutting, </a:t>
                      </a:r>
                    </a:p>
                    <a:p>
                      <a:pPr marL="171450" indent="-171450">
                        <a:lnSpc>
                          <a:spcPct val="100000"/>
                        </a:lnSpc>
                        <a:spcAft>
                          <a:spcPts val="0"/>
                        </a:spcAft>
                        <a:buFont typeface="Arial" panose="020B0604020202020204" pitchFamily="34" charset="0"/>
                        <a:buChar char="•"/>
                      </a:pPr>
                      <a:r>
                        <a:rPr lang="en-US" sz="1000" kern="1200" dirty="0" smtClean="0">
                          <a:effectLst/>
                        </a:rPr>
                        <a:t>Non- attendance to filling of potholes, storm water, and the </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0" indent="-171450">
                        <a:lnSpc>
                          <a:spcPct val="120000"/>
                        </a:lnSpc>
                        <a:spcAft>
                          <a:spcPts val="0"/>
                        </a:spcAft>
                        <a:buFont typeface="Arial" panose="020B0604020202020204" pitchFamily="34" charset="0"/>
                        <a:buChar char="•"/>
                      </a:pPr>
                      <a:r>
                        <a:rPr lang="en-US" sz="1000" kern="1200" dirty="0" smtClean="0">
                          <a:effectLst/>
                        </a:rPr>
                        <a:t>Electrical </a:t>
                      </a:r>
                      <a:r>
                        <a:rPr lang="en-US" sz="1000" kern="1200" dirty="0">
                          <a:effectLst/>
                        </a:rPr>
                        <a:t>infrastructure is in bad </a:t>
                      </a:r>
                      <a:r>
                        <a:rPr lang="en-US" sz="1000" kern="1200" dirty="0" smtClean="0">
                          <a:effectLst/>
                        </a:rPr>
                        <a:t>state</a:t>
                      </a:r>
                      <a:r>
                        <a:rPr lang="en-US" sz="1000" kern="1200" baseline="0" dirty="0" smtClean="0">
                          <a:effectLst/>
                        </a:rPr>
                        <a:t>    </a:t>
                      </a:r>
                      <a:r>
                        <a:rPr lang="en-US" sz="1000" kern="1200" dirty="0" smtClean="0">
                          <a:effectLst/>
                        </a:rPr>
                        <a:t>resulting </a:t>
                      </a:r>
                      <a:r>
                        <a:rPr lang="en-US" sz="1000" kern="1200" dirty="0">
                          <a:effectLst/>
                        </a:rPr>
                        <a:t>infrequent &amp; prolonged outages</a:t>
                      </a:r>
                      <a:r>
                        <a:rPr lang="en-US" sz="1000" kern="1200" dirty="0" smtClean="0">
                          <a:effectLst/>
                        </a:rPr>
                        <a:t>.</a:t>
                      </a:r>
                    </a:p>
                    <a:p>
                      <a:pPr marL="0" lvl="0" indent="0" algn="just">
                        <a:buFont typeface="+mj-lt"/>
                        <a:buNone/>
                      </a:pPr>
                      <a:r>
                        <a:rPr lang="en-US" sz="1000" kern="1200" dirty="0" smtClean="0">
                          <a:effectLst/>
                        </a:rPr>
                        <a:t>Water And Sanitation Provision</a:t>
                      </a:r>
                      <a:endParaRPr lang="en-ZA" sz="1000" kern="1200" dirty="0" smtClean="0">
                        <a:effectLst/>
                      </a:endParaRPr>
                    </a:p>
                    <a:p>
                      <a:pPr marL="171450" indent="-171450">
                        <a:buFont typeface="Arial" panose="020B0604020202020204" pitchFamily="34" charset="0"/>
                        <a:buChar char="•"/>
                      </a:pPr>
                      <a:r>
                        <a:rPr lang="en-US" sz="1000" u="none" strike="noStrike" kern="1200" baseline="0" dirty="0" smtClean="0"/>
                        <a:t>Inadequate Capacity of Bulk Infrastructure and Raw Water Resources – R200 </a:t>
                      </a:r>
                      <a:r>
                        <a:rPr lang="en-US" sz="1000" u="none" strike="noStrike" kern="1200" baseline="0" dirty="0" err="1" smtClean="0"/>
                        <a:t>mln</a:t>
                      </a:r>
                      <a:r>
                        <a:rPr lang="en-US" sz="1000" u="none" strike="noStrike" kern="1200" baseline="0" dirty="0" smtClean="0"/>
                        <a:t> needed for backlog</a:t>
                      </a:r>
                    </a:p>
                    <a:p>
                      <a:pPr marL="171450" indent="-171450">
                        <a:buFont typeface="Arial" panose="020B0604020202020204" pitchFamily="34" charset="0"/>
                        <a:buChar char="•"/>
                      </a:pPr>
                      <a:r>
                        <a:rPr lang="en-US" sz="1000" u="none" strike="noStrike" kern="1200" baseline="0" dirty="0" smtClean="0"/>
                        <a:t>Upgrade of system - 600 </a:t>
                      </a:r>
                      <a:r>
                        <a:rPr lang="en-US" sz="1000" u="none" strike="noStrike" kern="1200" baseline="0" dirty="0" err="1" smtClean="0"/>
                        <a:t>mln</a:t>
                      </a:r>
                      <a:r>
                        <a:rPr lang="en-US" sz="1000" u="none" strike="noStrike" kern="1200" baseline="0" dirty="0" smtClean="0"/>
                        <a:t> needed to serve all with water </a:t>
                      </a:r>
                    </a:p>
                    <a:p>
                      <a:pPr marL="171450" indent="-171450">
                        <a:buFont typeface="Arial" panose="020B0604020202020204" pitchFamily="34" charset="0"/>
                        <a:buChar char="•"/>
                      </a:pPr>
                      <a:r>
                        <a:rPr lang="en-US" sz="1000" u="none" strike="noStrike" kern="1200" baseline="0" dirty="0" smtClean="0"/>
                        <a:t>Physical losses 20/21 = 34%, NRW = 45%</a:t>
                      </a:r>
                    </a:p>
                    <a:p>
                      <a:pPr marL="171450" indent="-171450">
                        <a:buFont typeface="Arial" panose="020B0604020202020204" pitchFamily="34" charset="0"/>
                        <a:buChar char="•"/>
                      </a:pPr>
                      <a:r>
                        <a:rPr lang="en-US" sz="1000" u="none" strike="noStrike" kern="1200" baseline="0" dirty="0" smtClean="0"/>
                        <a:t>Aged Infrastructure, Water Losses</a:t>
                      </a:r>
                    </a:p>
                    <a:p>
                      <a:pPr marL="171450" indent="-171450">
                        <a:buFont typeface="Arial" panose="020B0604020202020204" pitchFamily="34" charset="0"/>
                        <a:buChar char="•"/>
                      </a:pPr>
                      <a:r>
                        <a:rPr lang="en-ZA" sz="1000" u="none" strike="noStrike" kern="1200" baseline="0" dirty="0" smtClean="0"/>
                        <a:t>Unauthorised Consumption (Illegal Connections)</a:t>
                      </a:r>
                    </a:p>
                    <a:p>
                      <a:pPr marL="171450" indent="-171450">
                        <a:buFont typeface="Arial" panose="020B0604020202020204" pitchFamily="34" charset="0"/>
                        <a:buChar char="•"/>
                      </a:pPr>
                      <a:r>
                        <a:rPr lang="en-US" sz="1000" u="none" strike="noStrike" kern="1200" baseline="0" dirty="0" smtClean="0"/>
                        <a:t>Inadequate Human Resources for Essential Staff</a:t>
                      </a:r>
                    </a:p>
                    <a:p>
                      <a:pPr marL="171450" lvl="0" indent="-171450">
                        <a:buFont typeface="Arial" panose="020B0604020202020204" pitchFamily="34" charset="0"/>
                        <a:buChar char="•"/>
                      </a:pPr>
                      <a:r>
                        <a:rPr lang="en-GB" sz="1000" kern="1200" dirty="0" smtClean="0">
                          <a:effectLst/>
                        </a:rPr>
                        <a:t>70% of OPEX is spent on Bulk Purchases</a:t>
                      </a:r>
                    </a:p>
                    <a:p>
                      <a:pPr marL="171450" lvl="0" indent="-171450">
                        <a:buFont typeface="Arial" panose="020B0604020202020204" pitchFamily="34" charset="0"/>
                        <a:buChar char="•"/>
                      </a:pPr>
                      <a:r>
                        <a:rPr lang="en-GB" sz="1000" kern="1200" dirty="0" err="1" smtClean="0">
                          <a:effectLst/>
                        </a:rPr>
                        <a:t>uMngeni</a:t>
                      </a:r>
                      <a:r>
                        <a:rPr lang="en-GB" sz="1000" kern="1200" dirty="0" smtClean="0">
                          <a:effectLst/>
                        </a:rPr>
                        <a:t> Water resources system is so constrained that </a:t>
                      </a:r>
                      <a:r>
                        <a:rPr lang="en-GB" sz="1000" kern="1200" dirty="0" err="1" smtClean="0">
                          <a:effectLst/>
                        </a:rPr>
                        <a:t>uMngeni</a:t>
                      </a:r>
                      <a:r>
                        <a:rPr lang="en-GB" sz="1000" kern="1200" dirty="0" smtClean="0">
                          <a:effectLst/>
                        </a:rPr>
                        <a:t> Water/DWS is considering limiting bulk annual supply to Msunduzi and all other WSA’s until the </a:t>
                      </a:r>
                      <a:r>
                        <a:rPr lang="en-GB" sz="1000" kern="1200" dirty="0" err="1" smtClean="0">
                          <a:effectLst/>
                        </a:rPr>
                        <a:t>Mkhomazi</a:t>
                      </a:r>
                      <a:r>
                        <a:rPr lang="en-GB" sz="1000" kern="1200" dirty="0" smtClean="0">
                          <a:effectLst/>
                        </a:rPr>
                        <a:t> Dam is built.    </a:t>
                      </a:r>
                    </a:p>
                    <a:p>
                      <a:pPr marL="171450" lvl="0" indent="-171450">
                        <a:buFont typeface="Arial" panose="020B0604020202020204" pitchFamily="34" charset="0"/>
                        <a:buChar char="•"/>
                      </a:pPr>
                      <a:r>
                        <a:rPr lang="en-GB" sz="1000" kern="1200" dirty="0" smtClean="0">
                          <a:effectLst/>
                        </a:rPr>
                        <a:t>Poor functionality of PMU</a:t>
                      </a:r>
                      <a:endParaRPr lang="en-US" sz="1000" kern="1200" dirty="0" smtClean="0">
                        <a:solidFill>
                          <a:srgbClr val="000000"/>
                        </a:solidFill>
                        <a:effectLst/>
                        <a:latin typeface="+mn-lt"/>
                        <a:ea typeface="+mn-ea"/>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smtClean="0"/>
                        <a:t>Water and Sanitation provision</a:t>
                      </a:r>
                      <a:r>
                        <a:rPr lang="en-US" sz="1000" baseline="0" dirty="0" smtClean="0"/>
                        <a:t> and support provided</a:t>
                      </a:r>
                      <a:endParaRPr lang="en-ZA" sz="10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smtClean="0"/>
                        <a:t>WSIG – </a:t>
                      </a:r>
                      <a:r>
                        <a:rPr lang="en-US" sz="1000" dirty="0" err="1" smtClean="0">
                          <a:effectLst/>
                        </a:rPr>
                        <a:t>Vulindlela</a:t>
                      </a:r>
                      <a:r>
                        <a:rPr lang="en-US" sz="1000" dirty="0" smtClean="0">
                          <a:effectLst/>
                        </a:rPr>
                        <a:t> Phase 2 Water Pipeline Extension</a:t>
                      </a:r>
                      <a:r>
                        <a:rPr lang="en-US" sz="1000" baseline="0" dirty="0" smtClean="0">
                          <a:effectLst/>
                        </a:rPr>
                        <a:t> – </a:t>
                      </a:r>
                      <a:r>
                        <a:rPr lang="en-ZA" sz="1000" dirty="0" smtClean="0"/>
                        <a:t>estimated</a:t>
                      </a:r>
                      <a:r>
                        <a:rPr lang="en-ZA" sz="1000" baseline="0" dirty="0" smtClean="0"/>
                        <a:t> project cost </a:t>
                      </a:r>
                      <a:r>
                        <a:rPr lang="en-ZA" sz="1000" dirty="0" smtClean="0"/>
                        <a:t>R108</a:t>
                      </a:r>
                      <a:r>
                        <a:rPr lang="en-ZA" sz="1000" baseline="0" dirty="0" smtClean="0"/>
                        <a:t> 489</a:t>
                      </a:r>
                      <a:r>
                        <a:rPr lang="en-ZA" sz="1000" dirty="0" smtClean="0"/>
                        <a:t> million</a:t>
                      </a:r>
                      <a:r>
                        <a:rPr lang="en-ZA" sz="1000" baseline="0" dirty="0" smtClean="0"/>
                        <a:t>. 70% expenditure as a</a:t>
                      </a:r>
                      <a:r>
                        <a:rPr lang="en-ZA" sz="1000" dirty="0" smtClean="0"/>
                        <a:t>t 31 May 2022.</a:t>
                      </a:r>
                      <a:r>
                        <a:rPr lang="en-ZA" sz="1000" baseline="0" dirty="0" smtClean="0"/>
                        <a:t> </a:t>
                      </a:r>
                      <a:endParaRPr lang="en-ZA" sz="10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smtClean="0"/>
                        <a:t>WSIG –</a:t>
                      </a:r>
                      <a:r>
                        <a:rPr lang="en-ZA" sz="1000" baseline="0" dirty="0" smtClean="0"/>
                        <a:t> </a:t>
                      </a:r>
                      <a:r>
                        <a:rPr lang="en-US" sz="1000" dirty="0" smtClean="0">
                          <a:effectLst/>
                        </a:rPr>
                        <a:t>Eradication of Sanitation Backlog in Wards 1-12 Phase 1</a:t>
                      </a:r>
                      <a:r>
                        <a:rPr lang="en-US" sz="1000" baseline="0" dirty="0" smtClean="0">
                          <a:effectLst/>
                        </a:rPr>
                        <a:t> </a:t>
                      </a:r>
                      <a:r>
                        <a:rPr lang="en-ZA" sz="1000" baseline="0" dirty="0" smtClean="0"/>
                        <a:t>– estimated project costs R49 million. 70% as at 31 May 2022. </a:t>
                      </a:r>
                      <a:endParaRPr lang="en-ZA" sz="1000" dirty="0" smtClean="0"/>
                    </a:p>
                    <a:p>
                      <a:pPr marL="171450" marR="0" indent="-171450" algn="just"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ZA" sz="1000" dirty="0" smtClean="0"/>
                        <a:t>MIG Expenditure – </a:t>
                      </a:r>
                      <a:r>
                        <a:rPr lang="en-US" sz="1000" baseline="0" dirty="0" smtClean="0"/>
                        <a:t> 79.87% of MIG as at 31 May 2022. </a:t>
                      </a:r>
                    </a:p>
                    <a:p>
                      <a:pPr marL="171450" indent="-171450">
                        <a:buFont typeface="Arial" panose="020B0604020202020204" pitchFamily="34" charset="0"/>
                        <a:buChar char="•"/>
                      </a:pPr>
                      <a:r>
                        <a:rPr lang="en-US" sz="1000" baseline="0" dirty="0" smtClean="0"/>
                        <a:t>MISA - </a:t>
                      </a:r>
                      <a:r>
                        <a:rPr lang="en-US" sz="1000" u="none" kern="1200" dirty="0" smtClean="0">
                          <a:effectLst/>
                        </a:rPr>
                        <a:t>Ward phase 1 – water project  - replacement</a:t>
                      </a:r>
                      <a:r>
                        <a:rPr lang="en-US" sz="1000" u="none" kern="1200" baseline="0" dirty="0" smtClean="0">
                          <a:effectLst/>
                        </a:rPr>
                        <a:t> of existing pipeline - </a:t>
                      </a:r>
                      <a:r>
                        <a:rPr lang="en-GB" sz="1000" dirty="0" smtClean="0"/>
                        <a:t>6,792km of new water pipeline installed in Ward 3 &amp; 6 accumulatively by the end of May 2022. </a:t>
                      </a:r>
                      <a:endParaRPr lang="en-ZA" sz="1000" dirty="0" smtClean="0"/>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PMU - Hands on support provided by KZN</a:t>
                      </a:r>
                      <a:r>
                        <a:rPr lang="en-US" sz="1000" baseline="0" dirty="0" smtClean="0"/>
                        <a:t> COGTA</a:t>
                      </a:r>
                      <a:r>
                        <a:rPr lang="en-US" sz="1000" dirty="0" smtClean="0"/>
                        <a:t> with monthly meetings.; Technical expert is assisting with identifying the challenges with performance of MIG.</a:t>
                      </a:r>
                      <a:endParaRPr lang="en-US" sz="1000" baseline="0" dirty="0" smtClean="0"/>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GB" sz="1000" dirty="0" smtClean="0">
                          <a:effectLst/>
                        </a:rPr>
                        <a:t>Water Meter Replacement Contract</a:t>
                      </a:r>
                      <a:r>
                        <a:rPr lang="en-GB" sz="1000" baseline="0" dirty="0" smtClean="0">
                          <a:effectLst/>
                        </a:rPr>
                        <a:t> and leak detection programmes are currently underway. To replace approximately 4 000 water metres and </a:t>
                      </a:r>
                      <a:r>
                        <a:rPr lang="en-GB" sz="1000" dirty="0" smtClean="0">
                          <a:effectLst/>
                        </a:rPr>
                        <a:t>identification and repair of all visible and non-visible leakages, which once detected and repaired will reduce real water losses.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GB" sz="1000" dirty="0" smtClean="0">
                          <a:effectLst/>
                        </a:rPr>
                        <a:t>4 Additional Plumbers have been employed including the shortlisting of Foreman/Charge hands/Supervisors which will assist in the operational responses to reduce water losses.</a:t>
                      </a:r>
                      <a:endParaRPr lang="en-US" sz="1000" kern="1200" baseline="0" dirty="0" smtClean="0">
                        <a:effectLst/>
                      </a:endParaRPr>
                    </a:p>
                    <a:p>
                      <a:pPr marL="180975" indent="-180975">
                        <a:buFont typeface="Arial" panose="020B0604020202020204" pitchFamily="34" charset="0"/>
                        <a:buChar char="•"/>
                      </a:pPr>
                      <a:r>
                        <a:rPr lang="en-ZA" sz="1000" kern="1200" dirty="0" smtClean="0">
                          <a:effectLst/>
                        </a:rPr>
                        <a:t>The </a:t>
                      </a:r>
                      <a:r>
                        <a:rPr lang="en-ZA" sz="1000" kern="1200" dirty="0" err="1" smtClean="0">
                          <a:effectLst/>
                        </a:rPr>
                        <a:t>Darvill</a:t>
                      </a:r>
                      <a:r>
                        <a:rPr lang="en-ZA" sz="1000" kern="1200" dirty="0" smtClean="0">
                          <a:effectLst/>
                        </a:rPr>
                        <a:t> Sewer outfall pipeline that requires urgent major repairs</a:t>
                      </a:r>
                      <a:r>
                        <a:rPr lang="en-ZA" sz="1000" kern="1200" baseline="0" dirty="0" smtClean="0">
                          <a:effectLst/>
                        </a:rPr>
                        <a:t> has received attention through applying temporary measures preventing it to burst and the municipality has applied to utilize MIG to address the </a:t>
                      </a:r>
                      <a:r>
                        <a:rPr lang="en-ZA" sz="1000" kern="1200" baseline="0" dirty="0" err="1" smtClean="0">
                          <a:effectLst/>
                        </a:rPr>
                        <a:t>Darvill</a:t>
                      </a:r>
                      <a:r>
                        <a:rPr lang="en-ZA" sz="1000" kern="1200" baseline="0" dirty="0" smtClean="0">
                          <a:effectLst/>
                        </a:rPr>
                        <a:t> sewer challenges. DWS, KZN COGTA and EDTEA are supporting the refurbishment of the pipeline.</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rPr>
                        <a:t>Revised Non- Revenue Water Master Plan completed and going through</a:t>
                      </a:r>
                      <a:r>
                        <a:rPr lang="en-GB" sz="1000" baseline="0" dirty="0" smtClean="0">
                          <a:effectLst/>
                        </a:rPr>
                        <a:t> approval processes.</a:t>
                      </a:r>
                      <a:r>
                        <a:rPr lang="en-GB" sz="1000" dirty="0" smtClean="0">
                          <a:effectLst/>
                        </a:rPr>
                        <a:t>.</a:t>
                      </a:r>
                      <a:endParaRPr lang="en-ZA" sz="1000" kern="1200" baseline="0" dirty="0" smtClean="0">
                        <a:solidFill>
                          <a:schemeClr val="dk1"/>
                        </a:solidFill>
                        <a:effectLst/>
                        <a:latin typeface="+mn-lt"/>
                        <a:ea typeface="+mn-ea"/>
                        <a:cs typeface="+mn-cs"/>
                      </a:endParaRPr>
                    </a:p>
                  </a:txBody>
                  <a:tcPr marL="68580" marR="68580" marT="0" marB="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err="1" smtClean="0"/>
                        <a:t>MIG</a:t>
                      </a:r>
                      <a:r>
                        <a:rPr lang="en-ZA" sz="1000" dirty="0" smtClean="0"/>
                        <a:t> Expenditure –100% as at 30 June 2022.  Current </a:t>
                      </a:r>
                      <a:r>
                        <a:rPr lang="en-ZA" sz="1000" dirty="0" err="1" smtClean="0"/>
                        <a:t>Mig</a:t>
                      </a:r>
                      <a:r>
                        <a:rPr lang="en-ZA" sz="1000" dirty="0" smtClean="0"/>
                        <a:t> Allocation</a:t>
                      </a:r>
                      <a:r>
                        <a:rPr lang="en-ZA" sz="1000" baseline="0" dirty="0" smtClean="0"/>
                        <a:t> is </a:t>
                      </a:r>
                      <a:r>
                        <a:rPr lang="en-ZA" sz="1000" baseline="0" dirty="0" err="1" smtClean="0"/>
                        <a:t>R227,153</a:t>
                      </a:r>
                      <a:r>
                        <a:rPr lang="en-ZA" sz="1000" baseline="0" dirty="0" smtClean="0"/>
                        <a:t> million of which </a:t>
                      </a:r>
                      <a:r>
                        <a:rPr lang="en-ZA" sz="1000" baseline="0" dirty="0" err="1" smtClean="0"/>
                        <a:t>R30</a:t>
                      </a:r>
                      <a:r>
                        <a:rPr lang="en-ZA" sz="1000" baseline="0" dirty="0" smtClean="0"/>
                        <a:t> million = 46% of transfer has been spent as at 30</a:t>
                      </a:r>
                      <a:r>
                        <a:rPr lang="en-ZA" sz="1000" dirty="0" smtClean="0"/>
                        <a:t> September 2022</a:t>
                      </a:r>
                      <a:r>
                        <a:rPr lang="en-ZA" sz="1000" baseline="0" dirty="0" smtClean="0"/>
                        <a:t>.  Overall the municipality is sitting at 13% expenditure of total allocation. </a:t>
                      </a:r>
                      <a:endParaRPr lang="en-ZA" sz="1000" dirty="0" smtClean="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dirty="0" smtClean="0">
                          <a:effectLst/>
                        </a:rPr>
                        <a:t>Small Town</a:t>
                      </a:r>
                      <a:r>
                        <a:rPr lang="en-GB" sz="1000" u="none" strike="noStrike" baseline="0" dirty="0" smtClean="0">
                          <a:effectLst/>
                        </a:rPr>
                        <a:t> Rehabilitation: </a:t>
                      </a:r>
                      <a:r>
                        <a:rPr lang="en-GB" sz="1000" u="none" strike="noStrike" dirty="0" err="1" smtClean="0">
                          <a:effectLst/>
                        </a:rPr>
                        <a:t>Mkhambathini</a:t>
                      </a:r>
                      <a:r>
                        <a:rPr lang="en-GB" sz="1000" u="none" strike="noStrike" dirty="0" smtClean="0">
                          <a:effectLst/>
                        </a:rPr>
                        <a:t>,  </a:t>
                      </a:r>
                      <a:r>
                        <a:rPr lang="en-GB" sz="1000" u="none" strike="noStrike" dirty="0" err="1" smtClean="0">
                          <a:effectLst/>
                        </a:rPr>
                        <a:t>R14m</a:t>
                      </a:r>
                      <a:r>
                        <a:rPr lang="en-GB" sz="1000" u="none" strike="noStrike" dirty="0" smtClean="0">
                          <a:effectLst/>
                        </a:rPr>
                        <a:t>,</a:t>
                      </a:r>
                      <a:r>
                        <a:rPr lang="en-GB" sz="1000" u="none" strike="noStrike" baseline="0" dirty="0" smtClean="0">
                          <a:effectLst/>
                        </a:rPr>
                        <a:t> </a:t>
                      </a:r>
                      <a:r>
                        <a:rPr lang="en-ZA" sz="1000" dirty="0" smtClean="0"/>
                        <a:t>transferred by </a:t>
                      </a:r>
                      <a:r>
                        <a:rPr lang="en-ZA" sz="1000" dirty="0" err="1" smtClean="0"/>
                        <a:t>Cogta</a:t>
                      </a:r>
                      <a:r>
                        <a:rPr lang="en-ZA" sz="1000" dirty="0" smtClean="0"/>
                        <a:t> as at 28 Sept 2022</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kumimoji="0" lang="en-ZA" sz="1000" u="none" strike="noStrike" kern="1200" cap="none" spc="0" normalizeH="0" baseline="0" noProof="0" dirty="0" err="1" smtClean="0">
                          <a:ln>
                            <a:noFill/>
                          </a:ln>
                          <a:effectLst/>
                          <a:uLnTx/>
                          <a:uFillTx/>
                        </a:rPr>
                        <a:t>Nxamalala</a:t>
                      </a:r>
                      <a:r>
                        <a:rPr kumimoji="0" lang="en-ZA" sz="1000" u="none" strike="noStrike" kern="1200" cap="none" spc="0" normalizeH="0" baseline="0" noProof="0" dirty="0" smtClean="0">
                          <a:ln>
                            <a:noFill/>
                          </a:ln>
                          <a:effectLst/>
                          <a:uLnTx/>
                          <a:uFillTx/>
                        </a:rPr>
                        <a:t> Tac  Minor Rehab – Budget </a:t>
                      </a:r>
                      <a:r>
                        <a:rPr kumimoji="0" lang="en-ZA" sz="1000" u="none" strike="noStrike" kern="1200" cap="none" spc="0" normalizeH="0" baseline="0" noProof="0" dirty="0" err="1" smtClean="0">
                          <a:ln>
                            <a:noFill/>
                          </a:ln>
                          <a:effectLst/>
                          <a:uLnTx/>
                          <a:uFillTx/>
                        </a:rPr>
                        <a:t>R144</a:t>
                      </a:r>
                      <a:r>
                        <a:rPr kumimoji="0" lang="en-ZA" sz="1000" u="none" strike="noStrike" kern="1200" cap="none" spc="0" normalizeH="0" baseline="0" noProof="0" dirty="0" smtClean="0">
                          <a:ln>
                            <a:noFill/>
                          </a:ln>
                          <a:effectLst/>
                          <a:uLnTx/>
                          <a:uFillTx/>
                        </a:rPr>
                        <a:t> 000 which is 100% spent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kumimoji="0" lang="en-ZA" sz="1000" u="none" strike="noStrike" kern="1200" cap="none" spc="0" normalizeH="0" baseline="0" noProof="0" dirty="0" err="1" smtClean="0">
                          <a:ln>
                            <a:noFill/>
                          </a:ln>
                          <a:effectLst/>
                          <a:uLnTx/>
                          <a:uFillTx/>
                        </a:rPr>
                        <a:t>Mafunze</a:t>
                      </a:r>
                      <a:r>
                        <a:rPr kumimoji="0" lang="en-ZA" sz="1000" u="none" strike="noStrike" kern="1200" cap="none" spc="0" normalizeH="0" baseline="0" noProof="0" dirty="0" smtClean="0">
                          <a:ln>
                            <a:noFill/>
                          </a:ln>
                          <a:effectLst/>
                          <a:uLnTx/>
                          <a:uFillTx/>
                        </a:rPr>
                        <a:t> Tac  Minor Rehab – Budget of </a:t>
                      </a:r>
                      <a:r>
                        <a:rPr kumimoji="0" lang="en-ZA" sz="1000" u="none" strike="noStrike" kern="1200" cap="none" spc="0" normalizeH="0" baseline="0" noProof="0" dirty="0" err="1" smtClean="0">
                          <a:ln>
                            <a:noFill/>
                          </a:ln>
                          <a:effectLst/>
                          <a:uLnTx/>
                          <a:uFillTx/>
                        </a:rPr>
                        <a:t>R72</a:t>
                      </a:r>
                      <a:r>
                        <a:rPr kumimoji="0" lang="en-ZA" sz="1000" u="none" strike="noStrike" kern="1200" cap="none" spc="0" normalizeH="0" baseline="0" noProof="0" dirty="0" smtClean="0">
                          <a:ln>
                            <a:noFill/>
                          </a:ln>
                          <a:effectLst/>
                          <a:uLnTx/>
                          <a:uFillTx/>
                        </a:rPr>
                        <a:t> 000 which is 100% spent </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err="1" smtClean="0">
                          <a:effectLst/>
                        </a:rPr>
                        <a:t>Msunduzi</a:t>
                      </a:r>
                      <a:r>
                        <a:rPr lang="en-ZA" sz="1000" dirty="0" smtClean="0">
                          <a:effectLst/>
                        </a:rPr>
                        <a:t> Heroes Acre Memorial Park – Budget of </a:t>
                      </a:r>
                      <a:r>
                        <a:rPr lang="en-ZA" sz="1000" dirty="0" err="1" smtClean="0">
                          <a:effectLst/>
                        </a:rPr>
                        <a:t>R5</a:t>
                      </a:r>
                      <a:r>
                        <a:rPr lang="en-ZA" sz="1000" dirty="0" smtClean="0">
                          <a:effectLst/>
                        </a:rPr>
                        <a:t> million - </a:t>
                      </a:r>
                      <a:r>
                        <a:rPr lang="en-GB" sz="1000" kern="1200" dirty="0" smtClean="0">
                          <a:effectLst/>
                        </a:rPr>
                        <a:t>As per the Business Plan, the project was meant to commence on 01/07/22 but no work has been undertaken thus far.</a:t>
                      </a:r>
                      <a:r>
                        <a:rPr lang="en-GB" sz="1000" kern="1200" baseline="0" dirty="0" smtClean="0">
                          <a:effectLst/>
                        </a:rPr>
                        <a:t>  </a:t>
                      </a:r>
                      <a:r>
                        <a:rPr lang="en-GB" sz="1000" kern="1200" dirty="0" smtClean="0">
                          <a:effectLst/>
                        </a:rPr>
                        <a:t>Appointment of a Service Provider.  - The City Manager needs to expedite the appointment process.  There was a Service</a:t>
                      </a:r>
                      <a:r>
                        <a:rPr lang="en-GB" sz="1000" kern="1200" baseline="0" dirty="0" smtClean="0">
                          <a:effectLst/>
                        </a:rPr>
                        <a:t> Provider </a:t>
                      </a:r>
                      <a:r>
                        <a:rPr lang="en-GB" sz="1000" kern="1200" dirty="0" smtClean="0">
                          <a:effectLst/>
                        </a:rPr>
                        <a:t>appointed on the 13/09/22 but his contract was terminated on the 30/09/22 due to a contractual impasse. A new Service Provider to be appointed by 14/10/22</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smtClean="0"/>
                        <a:t>Corridor Development: </a:t>
                      </a:r>
                      <a:r>
                        <a:rPr lang="en-GB" sz="1000" dirty="0" err="1" smtClean="0"/>
                        <a:t>Msunduzi</a:t>
                      </a:r>
                      <a:r>
                        <a:rPr lang="en-GB" sz="1000" dirty="0" smtClean="0"/>
                        <a:t>, </a:t>
                      </a:r>
                      <a:r>
                        <a:rPr lang="en-ZA" sz="1000" dirty="0" err="1" smtClean="0"/>
                        <a:t>R6.6</a:t>
                      </a:r>
                      <a:r>
                        <a:rPr lang="en-ZA" sz="1000" dirty="0" smtClean="0"/>
                        <a:t> m transferred by </a:t>
                      </a:r>
                      <a:r>
                        <a:rPr lang="en-ZA" sz="1000" dirty="0" err="1" smtClean="0"/>
                        <a:t>Cogta</a:t>
                      </a:r>
                      <a:r>
                        <a:rPr lang="en-ZA" sz="1000" dirty="0" smtClean="0"/>
                        <a:t> as at 28 Sept 2022</a:t>
                      </a:r>
                      <a:endParaRPr lang="en-GB" sz="1000" kern="1200" dirty="0" smtClean="0">
                        <a:effectLs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dirty="0" err="1" smtClean="0"/>
                        <a:t>WSIG</a:t>
                      </a:r>
                      <a:r>
                        <a:rPr lang="en-ZA" sz="1000" dirty="0" smtClean="0"/>
                        <a:t> – </a:t>
                      </a:r>
                      <a:r>
                        <a:rPr lang="en-ZA" sz="1000" dirty="0" err="1" smtClean="0"/>
                        <a:t>R60</a:t>
                      </a:r>
                      <a:r>
                        <a:rPr lang="en-ZA" sz="1000" baseline="0" dirty="0" smtClean="0"/>
                        <a:t> million of which </a:t>
                      </a:r>
                      <a:r>
                        <a:rPr lang="en-ZA" sz="1000" baseline="0" dirty="0" err="1" smtClean="0"/>
                        <a:t>R12</a:t>
                      </a:r>
                      <a:r>
                        <a:rPr lang="en-ZA" sz="1000" baseline="0" dirty="0" smtClean="0"/>
                        <a:t> million has been transferred and as at 30 Sept 2022 only </a:t>
                      </a:r>
                      <a:r>
                        <a:rPr lang="en-ZA" sz="1000" baseline="0" dirty="0" err="1" smtClean="0"/>
                        <a:t>R1,5</a:t>
                      </a:r>
                      <a:r>
                        <a:rPr lang="en-ZA" sz="1000" baseline="0" dirty="0" smtClean="0"/>
                        <a:t> million (2,6%) has been spent – the slow expenditure has resulted in a recommendations for the withholding of 2</a:t>
                      </a:r>
                      <a:r>
                        <a:rPr lang="en-ZA" sz="1000" baseline="30000" dirty="0" smtClean="0"/>
                        <a:t>nd</a:t>
                      </a:r>
                      <a:r>
                        <a:rPr lang="en-ZA" sz="1000" baseline="0" dirty="0" smtClean="0"/>
                        <a:t> tranche of funding due to poor performance.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The project is broken down as follows: -</a:t>
                      </a:r>
                      <a:endParaRPr lang="en-ZA" sz="1000" dirty="0" smtClean="0">
                        <a:effectLst/>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err="1" smtClean="0">
                          <a:effectLst/>
                        </a:rPr>
                        <a:t>Vulindlela</a:t>
                      </a:r>
                      <a:r>
                        <a:rPr lang="en-US" sz="1000" dirty="0" smtClean="0">
                          <a:effectLst/>
                        </a:rPr>
                        <a:t> Phase 2 Water Pipeline Extension</a:t>
                      </a:r>
                      <a:r>
                        <a:rPr lang="en-US" sz="1000" baseline="0" dirty="0" smtClean="0">
                          <a:effectLst/>
                        </a:rPr>
                        <a:t> – </a:t>
                      </a:r>
                      <a:r>
                        <a:rPr lang="en-ZA" sz="1000" dirty="0" smtClean="0"/>
                        <a:t>estimated</a:t>
                      </a:r>
                      <a:r>
                        <a:rPr lang="en-ZA" sz="1000" baseline="0" dirty="0" smtClean="0"/>
                        <a:t> project cost </a:t>
                      </a:r>
                      <a:r>
                        <a:rPr lang="en-ZA" sz="1000" dirty="0" err="1" smtClean="0"/>
                        <a:t>R108</a:t>
                      </a:r>
                      <a:r>
                        <a:rPr lang="en-ZA" sz="1000" baseline="0" dirty="0" smtClean="0"/>
                        <a:t> 489</a:t>
                      </a:r>
                      <a:r>
                        <a:rPr lang="en-ZA" sz="1000" dirty="0" smtClean="0"/>
                        <a:t> million – 2022/23 allocation =</a:t>
                      </a:r>
                      <a:r>
                        <a:rPr lang="en-ZA" sz="1000" dirty="0" err="1" smtClean="0"/>
                        <a:t>R5</a:t>
                      </a:r>
                      <a:r>
                        <a:rPr lang="en-ZA" sz="1000" dirty="0" smtClean="0"/>
                        <a:t> 000 000  however there is 0 expenditure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effectLst/>
                        </a:rPr>
                        <a:t>Eradication of Sanitation Backlog in Wards 1-12 Phase 1</a:t>
                      </a:r>
                      <a:r>
                        <a:rPr lang="en-US" sz="1000" baseline="0" dirty="0" smtClean="0">
                          <a:effectLst/>
                        </a:rPr>
                        <a:t> </a:t>
                      </a:r>
                      <a:r>
                        <a:rPr lang="en-ZA" sz="1000" baseline="0" dirty="0" smtClean="0"/>
                        <a:t>– estimated project costs </a:t>
                      </a:r>
                      <a:r>
                        <a:rPr lang="en-ZA" sz="1000" baseline="0" dirty="0" err="1" smtClean="0"/>
                        <a:t>R49</a:t>
                      </a:r>
                      <a:r>
                        <a:rPr lang="en-ZA" sz="1000" baseline="0" dirty="0" smtClean="0"/>
                        <a:t> million – 2022/23 allocation  = </a:t>
                      </a:r>
                      <a:r>
                        <a:rPr lang="en-ZA" sz="1000" baseline="0" dirty="0" err="1" smtClean="0"/>
                        <a:t>R30</a:t>
                      </a:r>
                      <a:r>
                        <a:rPr lang="en-ZA" sz="1000" baseline="0" dirty="0" smtClean="0"/>
                        <a:t> 000 – of the </a:t>
                      </a:r>
                      <a:r>
                        <a:rPr lang="en-ZA" sz="1000" baseline="0" dirty="0" err="1" smtClean="0"/>
                        <a:t>R12</a:t>
                      </a:r>
                      <a:r>
                        <a:rPr lang="en-ZA" sz="1000" baseline="0" dirty="0" smtClean="0"/>
                        <a:t> 000 000 transferred only </a:t>
                      </a:r>
                      <a:r>
                        <a:rPr lang="en-ZA" sz="1000" baseline="0" dirty="0" err="1" smtClean="0"/>
                        <a:t>RR1,5</a:t>
                      </a:r>
                      <a:r>
                        <a:rPr lang="en-ZA" sz="1000" baseline="0" dirty="0" smtClean="0"/>
                        <a:t> has been spent = (2,6%)</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baseline="0" dirty="0" err="1" smtClean="0"/>
                        <a:t>Vulindlela</a:t>
                      </a:r>
                      <a:r>
                        <a:rPr lang="en-ZA" sz="1000" baseline="0" dirty="0" smtClean="0"/>
                        <a:t> Phase 3 – Water Supply – Upgrades in Wards 1-9 and 39 – Project at planning stage – Project estimate is </a:t>
                      </a:r>
                      <a:r>
                        <a:rPr lang="en-ZA" sz="1000" baseline="0" dirty="0" err="1" smtClean="0"/>
                        <a:t>R25</a:t>
                      </a:r>
                      <a:r>
                        <a:rPr lang="en-ZA" sz="1000" baseline="0" dirty="0" smtClean="0"/>
                        <a:t> million which exceeds approved budget . 70% as at 31 May 2022. </a:t>
                      </a:r>
                      <a:endParaRPr lang="en-ZA" sz="1000" b="0" dirty="0" smtClean="0">
                        <a:latin typeface="+mn-lt"/>
                        <a:cs typeface="Calibri" panose="020F0502020204030204" pitchFamily="34" charset="0"/>
                      </a:endParaRPr>
                    </a:p>
                  </a:txBody>
                  <a:tcPr marL="68580" marR="68580" marT="0" marB="0"/>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3390434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33441" y="50803"/>
          <a:ext cx="11970885" cy="5851805"/>
        </p:xfrm>
        <a:graphic>
          <a:graphicData uri="http://schemas.openxmlformats.org/drawingml/2006/table">
            <a:tbl>
              <a:tblPr firstRow="1" bandRow="1">
                <a:tableStyleId>{00A15C55-8517-42AA-B614-E9B94910E393}</a:tableStyleId>
              </a:tblPr>
              <a:tblGrid>
                <a:gridCol w="1168250">
                  <a:extLst>
                    <a:ext uri="{9D8B030D-6E8A-4147-A177-3AD203B41FA5}">
                      <a16:colId xmlns:a16="http://schemas.microsoft.com/office/drawing/2014/main" val="2749601172"/>
                    </a:ext>
                  </a:extLst>
                </a:gridCol>
                <a:gridCol w="2095165">
                  <a:extLst>
                    <a:ext uri="{9D8B030D-6E8A-4147-A177-3AD203B41FA5}">
                      <a16:colId xmlns:a16="http://schemas.microsoft.com/office/drawing/2014/main" val="3215607929"/>
                    </a:ext>
                  </a:extLst>
                </a:gridCol>
                <a:gridCol w="2071615">
                  <a:extLst>
                    <a:ext uri="{9D8B030D-6E8A-4147-A177-3AD203B41FA5}">
                      <a16:colId xmlns:a16="http://schemas.microsoft.com/office/drawing/2014/main" val="2626873919"/>
                    </a:ext>
                  </a:extLst>
                </a:gridCol>
                <a:gridCol w="6635855">
                  <a:extLst>
                    <a:ext uri="{9D8B030D-6E8A-4147-A177-3AD203B41FA5}">
                      <a16:colId xmlns:a16="http://schemas.microsoft.com/office/drawing/2014/main" val="1098058794"/>
                    </a:ext>
                  </a:extLst>
                </a:gridCol>
              </a:tblGrid>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tx1"/>
                        </a:solidFill>
                        <a:latin typeface="+mn-lt"/>
                      </a:endParaRPr>
                    </a:p>
                  </a:txBody>
                  <a:tcPr/>
                </a:tc>
                <a:extLst>
                  <a:ext uri="{0D108BD9-81ED-4DB2-BD59-A6C34878D82A}">
                    <a16:rowId xmlns:a16="http://schemas.microsoft.com/office/drawing/2014/main" val="2385699219"/>
                  </a:ext>
                </a:extLst>
              </a:tr>
              <a:tr h="235329">
                <a:tc gridSpan="4">
                  <a:txBody>
                    <a:bodyPr/>
                    <a:lstStyle/>
                    <a:p>
                      <a:r>
                        <a:rPr lang="en-US" sz="1100" dirty="0"/>
                        <a:t>District: </a:t>
                      </a:r>
                      <a:r>
                        <a:rPr lang="en-US" sz="1100" dirty="0" smtClean="0"/>
                        <a:t>UMGUNGUNDLOVU</a:t>
                      </a:r>
                      <a:endParaRPr lang="en-US" sz="110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solidFill>
                          <a:schemeClr val="tx1"/>
                        </a:solidFill>
                        <a:latin typeface="+mn-lt"/>
                      </a:endParaRPr>
                    </a:p>
                  </a:txBody>
                  <a:tcPr/>
                </a:tc>
                <a:extLst>
                  <a:ext uri="{0D108BD9-81ED-4DB2-BD59-A6C34878D82A}">
                    <a16:rowId xmlns:a16="http://schemas.microsoft.com/office/drawing/2014/main" val="1343691493"/>
                  </a:ext>
                </a:extLst>
              </a:tr>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639725">
                <a:tc>
                  <a:txBody>
                    <a:bodyPr/>
                    <a:lstStyle/>
                    <a:p>
                      <a:pPr algn="ctr"/>
                      <a:r>
                        <a:rPr lang="en-GB" sz="1100" dirty="0"/>
                        <a:t>Key Performance Area</a:t>
                      </a:r>
                      <a:endParaRPr lang="en-US" sz="1100" b="1" dirty="0">
                        <a:solidFill>
                          <a:schemeClr val="tx1"/>
                        </a:solidFill>
                        <a:latin typeface="+mn-lt"/>
                      </a:endParaRPr>
                    </a:p>
                  </a:txBody>
                  <a:tcPr/>
                </a:tc>
                <a:tc>
                  <a:txBody>
                    <a:bodyPr/>
                    <a:lstStyle/>
                    <a:p>
                      <a:pPr algn="ctr"/>
                      <a:r>
                        <a:rPr lang="en-GB" sz="1100" dirty="0"/>
                        <a:t>Status quo against SOLG as at June 2021</a:t>
                      </a:r>
                      <a:endParaRPr lang="en-US" sz="1100" b="1" dirty="0">
                        <a:solidFill>
                          <a:schemeClr val="tx1"/>
                        </a:solidFill>
                        <a:latin typeface="+mn-lt"/>
                      </a:endParaRPr>
                    </a:p>
                  </a:txBody>
                  <a:tcPr/>
                </a:tc>
                <a:tc>
                  <a:txBody>
                    <a:bodyPr/>
                    <a:lstStyle/>
                    <a:p>
                      <a:pPr algn="ctr"/>
                      <a:r>
                        <a:rPr lang="en-GB" sz="1100" dirty="0"/>
                        <a:t>Status Quo as at </a:t>
                      </a:r>
                      <a:r>
                        <a:rPr lang="en-GB" sz="1100" dirty="0" smtClean="0"/>
                        <a:t>June</a:t>
                      </a:r>
                      <a:r>
                        <a:rPr lang="en-GB" sz="1100" baseline="0" dirty="0" smtClean="0"/>
                        <a:t> </a:t>
                      </a:r>
                      <a:r>
                        <a:rPr lang="en-GB" sz="1100" dirty="0" smtClean="0"/>
                        <a:t>2022</a:t>
                      </a:r>
                      <a:endParaRPr lang="en-US"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solidFill>
                          <a:schemeClr val="tx1"/>
                        </a:solidFill>
                        <a:latin typeface="+mn-lt"/>
                      </a:endParaRPr>
                    </a:p>
                  </a:txBody>
                  <a:tcPr/>
                </a:tc>
                <a:extLst>
                  <a:ext uri="{0D108BD9-81ED-4DB2-BD59-A6C34878D82A}">
                    <a16:rowId xmlns:a16="http://schemas.microsoft.com/office/drawing/2014/main" val="2526525138"/>
                  </a:ext>
                </a:extLst>
              </a:tr>
              <a:tr h="3296212">
                <a:tc>
                  <a:txBody>
                    <a:bodyPr/>
                    <a:lstStyle/>
                    <a:p>
                      <a:pPr marL="19812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100" u="none" strike="noStrike" kern="1200" cap="none" spc="0" normalizeH="0" baseline="0" noProof="0" dirty="0" smtClean="0">
                          <a:ln>
                            <a:noFill/>
                          </a:ln>
                          <a:effectLst/>
                          <a:uLnTx/>
                          <a:uFillTx/>
                        </a:rPr>
                        <a:t>Service Delivery:</a:t>
                      </a:r>
                      <a:endParaRPr kumimoji="0" lang="en-US" sz="11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a:txBody>
                    <a:bodyPr/>
                    <a:lstStyle/>
                    <a:p>
                      <a:pPr>
                        <a:lnSpc>
                          <a:spcPct val="100000"/>
                        </a:lnSpc>
                        <a:spcAft>
                          <a:spcPts val="0"/>
                        </a:spcAft>
                      </a:pPr>
                      <a:r>
                        <a:rPr lang="en-US" sz="1000" kern="1200" dirty="0" smtClean="0">
                          <a:effectLst/>
                        </a:rPr>
                        <a:t>Challenges include : - </a:t>
                      </a:r>
                    </a:p>
                    <a:p>
                      <a:pPr marL="171450" indent="-171450">
                        <a:lnSpc>
                          <a:spcPct val="100000"/>
                        </a:lnSpc>
                        <a:spcAft>
                          <a:spcPts val="0"/>
                        </a:spcAft>
                        <a:buFont typeface="Arial" panose="020B0604020202020204" pitchFamily="34" charset="0"/>
                        <a:buChar char="•"/>
                      </a:pPr>
                      <a:r>
                        <a:rPr lang="en-US" sz="1000" kern="1200" dirty="0" smtClean="0">
                          <a:effectLst/>
                        </a:rPr>
                        <a:t>Waste management</a:t>
                      </a:r>
                      <a:r>
                        <a:rPr lang="en-US" sz="1000" kern="1200" baseline="0" dirty="0" smtClean="0">
                          <a:effectLst/>
                        </a:rPr>
                        <a:t> and the landfill site non-compliance issues</a:t>
                      </a:r>
                      <a:r>
                        <a:rPr lang="en-US" sz="1000" kern="1200" dirty="0" smtClean="0">
                          <a:effectLst/>
                        </a:rPr>
                        <a:t>, </a:t>
                      </a:r>
                    </a:p>
                    <a:p>
                      <a:pPr marL="171450" indent="-171450">
                        <a:lnSpc>
                          <a:spcPct val="100000"/>
                        </a:lnSpc>
                        <a:spcAft>
                          <a:spcPts val="0"/>
                        </a:spcAft>
                        <a:buFont typeface="Arial" panose="020B0604020202020204" pitchFamily="34" charset="0"/>
                        <a:buChar char="•"/>
                      </a:pPr>
                      <a:r>
                        <a:rPr lang="en-US" sz="1000" kern="1200" dirty="0" smtClean="0">
                          <a:effectLst/>
                        </a:rPr>
                        <a:t>Refuse removal and dirty CBD, </a:t>
                      </a:r>
                    </a:p>
                    <a:p>
                      <a:pPr marL="171450" indent="-171450">
                        <a:lnSpc>
                          <a:spcPct val="100000"/>
                        </a:lnSpc>
                        <a:spcAft>
                          <a:spcPts val="0"/>
                        </a:spcAft>
                        <a:buFont typeface="Arial" panose="020B0604020202020204" pitchFamily="34" charset="0"/>
                        <a:buChar char="•"/>
                      </a:pPr>
                      <a:r>
                        <a:rPr lang="en-US" sz="1000" kern="1200" dirty="0" smtClean="0">
                          <a:effectLst/>
                        </a:rPr>
                        <a:t>No grass cutting, </a:t>
                      </a:r>
                    </a:p>
                    <a:p>
                      <a:pPr marL="171450" indent="-171450">
                        <a:lnSpc>
                          <a:spcPct val="100000"/>
                        </a:lnSpc>
                        <a:spcAft>
                          <a:spcPts val="0"/>
                        </a:spcAft>
                        <a:buFont typeface="Arial" panose="020B0604020202020204" pitchFamily="34" charset="0"/>
                        <a:buChar char="•"/>
                      </a:pPr>
                      <a:r>
                        <a:rPr lang="en-US" sz="1000" kern="1200" dirty="0" smtClean="0">
                          <a:effectLst/>
                        </a:rPr>
                        <a:t>Non- attendance to filling of potholes, storm water, and the </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172800" marR="0"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kern="1200" dirty="0" smtClean="0">
                          <a:effectLst/>
                        </a:rPr>
                        <a:t>Electrical infrastructure is in bad state resulting infrequent &amp; prolonged outages.</a:t>
                      </a:r>
                    </a:p>
                    <a:p>
                      <a:pPr marL="171450" lvl="0" indent="-171450">
                        <a:buFont typeface="Arial" panose="020B0604020202020204" pitchFamily="34" charset="0"/>
                        <a:buChar char="•"/>
                      </a:pPr>
                      <a:r>
                        <a:rPr lang="en-GB" sz="1000" kern="1200" dirty="0" smtClean="0">
                          <a:effectLst/>
                        </a:rPr>
                        <a:t>Poor functionality of PMU</a:t>
                      </a:r>
                    </a:p>
                    <a:p>
                      <a:pPr marL="171450" indent="-171450">
                        <a:lnSpc>
                          <a:spcPct val="100000"/>
                        </a:lnSpc>
                        <a:spcAft>
                          <a:spcPts val="0"/>
                        </a:spcAft>
                        <a:buFont typeface="Arial" panose="020B0604020202020204" pitchFamily="34" charset="0"/>
                        <a:buChar char="•"/>
                      </a:pPr>
                      <a:r>
                        <a:rPr lang="en-ZA" sz="1000" kern="1200" dirty="0" smtClean="0">
                          <a:effectLst/>
                        </a:rPr>
                        <a:t>Disaster Management is not fully functional and funding is required (scored 72% on functionality), </a:t>
                      </a:r>
                      <a:endParaRPr lang="en-GB" sz="1000" kern="1200" dirty="0" smtClean="0">
                        <a:effectLst/>
                      </a:endParaRPr>
                    </a:p>
                    <a:p>
                      <a:pPr marL="171450" lvl="0" indent="-171450">
                        <a:buFont typeface="Arial" panose="020B0604020202020204" pitchFamily="34" charset="0"/>
                        <a:buChar char="•"/>
                      </a:pPr>
                      <a:endParaRPr lang="en-US" sz="1000" kern="1200" dirty="0" smtClean="0">
                        <a:solidFill>
                          <a:srgbClr val="000000"/>
                        </a:solidFill>
                        <a:effectLst/>
                        <a:latin typeface="+mn-lt"/>
                        <a:ea typeface="+mn-ea"/>
                        <a:cs typeface="Times New Roman" panose="02020603050405020304" pitchFamily="18" charset="0"/>
                      </a:endParaRPr>
                    </a:p>
                  </a:txBody>
                  <a:tcPr marL="68580" marR="68580" marT="0" marB="0"/>
                </a:tc>
                <a:tc>
                  <a:txBody>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GB" sz="1000" dirty="0" smtClean="0">
                          <a:effectLst/>
                        </a:rPr>
                        <a:t>Water Meter Replacement Contract</a:t>
                      </a:r>
                      <a:r>
                        <a:rPr lang="en-GB" sz="1000" baseline="0" dirty="0" smtClean="0">
                          <a:effectLst/>
                        </a:rPr>
                        <a:t> and leak detection programmes are currently underway. To replace approximately 4 000 water metres and </a:t>
                      </a:r>
                      <a:r>
                        <a:rPr lang="en-GB" sz="1000" dirty="0" smtClean="0">
                          <a:effectLst/>
                        </a:rPr>
                        <a:t>identification and repair of all visible and non-visible leakages, which once detected and repaired will reduce real water losses.</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GB" sz="1000" dirty="0" smtClean="0">
                          <a:effectLst/>
                        </a:rPr>
                        <a:t>4 Additional Plumbers have been employed including the shortlisting of Foreman/Charge hands/Supervisors which will assist in the operational responses to reduce water losses.</a:t>
                      </a:r>
                      <a:endParaRPr lang="en-US" sz="1000" kern="1200" baseline="0" dirty="0" smtClean="0">
                        <a:effectLst/>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effectLst/>
                        </a:rPr>
                        <a:t>Revised Non- Revenue Water Master Plan completed and going through</a:t>
                      </a:r>
                      <a:r>
                        <a:rPr lang="en-GB" sz="1000" baseline="0" dirty="0" smtClean="0">
                          <a:effectLst/>
                        </a:rPr>
                        <a:t> approval processes.</a:t>
                      </a:r>
                      <a:endParaRPr lang="en-ZA" sz="1000" kern="1200" baseline="0" dirty="0" smtClean="0">
                        <a:solidFill>
                          <a:schemeClr val="dk1"/>
                        </a:solidFill>
                        <a:effectLst/>
                        <a:latin typeface="+mn-lt"/>
                        <a:ea typeface="+mn-ea"/>
                        <a:cs typeface="+mn-cs"/>
                      </a:endParaRPr>
                    </a:p>
                  </a:txBody>
                  <a:tcPr marL="68580" marR="68580" marT="0" marB="0"/>
                </a:tc>
                <a:tc>
                  <a:txBody>
                    <a:bodyPr/>
                    <a:lstStyle/>
                    <a:p>
                      <a:pPr marL="0" indent="0" algn="l">
                        <a:buFont typeface="+mj-lt"/>
                        <a:buNone/>
                      </a:pPr>
                      <a:r>
                        <a:rPr lang="en-GB" sz="1000" dirty="0" smtClean="0"/>
                        <a:t>Water:</a:t>
                      </a:r>
                    </a:p>
                    <a:p>
                      <a:pPr marL="171450" indent="-171450" algn="l">
                        <a:buFont typeface="Arial" panose="020B0604020202020204" pitchFamily="34" charset="0"/>
                        <a:buChar char="•"/>
                      </a:pPr>
                      <a:r>
                        <a:rPr lang="en-GB" sz="1000" dirty="0" smtClean="0"/>
                        <a:t>The contractors have identified 302 leaks in 4 wards. Labour issues have been experienced but have been resolved. Material has been ordered. </a:t>
                      </a:r>
                    </a:p>
                    <a:p>
                      <a:pPr marL="171450" indent="-171450" algn="l">
                        <a:buFont typeface="Arial" panose="020B0604020202020204" pitchFamily="34" charset="0"/>
                        <a:buChar char="•"/>
                      </a:pPr>
                      <a:r>
                        <a:rPr lang="en-GB" sz="1000" dirty="0" smtClean="0"/>
                        <a:t>The CBD is being  prioritised, following high water leakage areas as identified by flow logging. The nett effect will result results in identification and repair of all visible and non-visible leakage, which once detected and repaired will reduce real losses.</a:t>
                      </a:r>
                    </a:p>
                    <a:p>
                      <a:pPr marL="171450" indent="-171450" algn="l">
                        <a:buFont typeface="Arial" panose="020B0604020202020204" pitchFamily="34" charset="0"/>
                        <a:buChar char="•"/>
                      </a:pPr>
                      <a:r>
                        <a:rPr lang="en-GB" sz="1000" dirty="0" smtClean="0"/>
                        <a:t>High Water Loss areas have been identified to dispatch contractors.  3 contractors have  commenced within Leak Detection.</a:t>
                      </a:r>
                    </a:p>
                    <a:p>
                      <a:pPr marL="171450" indent="-171450" algn="l">
                        <a:buFont typeface="Arial" panose="020B0604020202020204" pitchFamily="34" charset="0"/>
                        <a:buChar char="•"/>
                      </a:pPr>
                      <a:r>
                        <a:rPr lang="en-GB" sz="1000" dirty="0" smtClean="0"/>
                        <a:t>To date 80% of existing Pressure Management Zones have been reinstated to their optimal functionality.</a:t>
                      </a:r>
                    </a:p>
                    <a:p>
                      <a:pPr marL="171450" indent="-171450" algn="l">
                        <a:buFont typeface="Arial" panose="020B0604020202020204" pitchFamily="34" charset="0"/>
                        <a:buChar char="•"/>
                      </a:pPr>
                      <a:r>
                        <a:rPr lang="en-GB" sz="1000" dirty="0" smtClean="0"/>
                        <a:t>On-going monitoring and adjustments are undertaken within these systems, as to mitigate the burst frequency and prevent leakage within the defined pressure managed zones.</a:t>
                      </a:r>
                    </a:p>
                    <a:p>
                      <a:pPr marL="171450" indent="-171450" algn="l">
                        <a:buFont typeface="Arial" panose="020B0604020202020204" pitchFamily="34" charset="0"/>
                        <a:buChar char="•"/>
                      </a:pPr>
                      <a:r>
                        <a:rPr lang="en-GB" sz="1000" dirty="0" smtClean="0"/>
                        <a:t>An apparent loss policy is currently at draft stage which will assist with a standard Operation Procedure to deal with illegal connections. (This will deal with root cause as identified by AG). </a:t>
                      </a:r>
                    </a:p>
                    <a:p>
                      <a:pPr marL="171450" indent="-171450" algn="l">
                        <a:buFont typeface="Arial" panose="020B0604020202020204" pitchFamily="34" charset="0"/>
                        <a:buChar char="•"/>
                      </a:pPr>
                      <a:r>
                        <a:rPr lang="en-GB" sz="1000" dirty="0" smtClean="0"/>
                        <a:t>4 Additional Plumbers have been employed including the shortlisting Foreman/Charge hands/Supervisors which will assist in the operational responses to reduce water losses. The 4 additional plumbers have commenced on the 1st August 2021. </a:t>
                      </a:r>
                    </a:p>
                    <a:p>
                      <a:pPr marL="171450" indent="-171450" algn="l">
                        <a:buFont typeface="Arial" panose="020B0604020202020204" pitchFamily="34" charset="0"/>
                        <a:buChar char="•"/>
                      </a:pPr>
                      <a:r>
                        <a:rPr lang="en-GB" sz="1000" dirty="0" smtClean="0"/>
                        <a:t>The Superintendent Water and Foremen : Metering both commenced on the 1st January 2022.  The City Manager has approved the advertisement of the outstanding Water Foreman positions including foreman. </a:t>
                      </a:r>
                    </a:p>
                    <a:p>
                      <a:pPr marL="171450" indent="-171450" algn="l">
                        <a:buFont typeface="Arial" panose="020B0604020202020204" pitchFamily="34" charset="0"/>
                        <a:buChar char="•"/>
                      </a:pPr>
                      <a:r>
                        <a:rPr lang="en-GB" sz="1000" dirty="0" smtClean="0"/>
                        <a:t>An additional 10 vans has further been ordered which will assist plumbers with reducing losses. 10 additional plumbers are going to acting whilst these positions are advertised. The Operations and Maintenance draft budget submission for the 2022/2023 financial year has significantly increased which will be used to repair leaks and burst pipes.</a:t>
                      </a:r>
                    </a:p>
                    <a:p>
                      <a:pPr marL="171450" indent="-171450" algn="l">
                        <a:buFont typeface="Arial" panose="020B0604020202020204" pitchFamily="34" charset="0"/>
                        <a:buChar char="•"/>
                      </a:pPr>
                      <a:r>
                        <a:rPr lang="en-GB" sz="1000" dirty="0" smtClean="0"/>
                        <a:t> In relation to ageing infrastructure, only a limited budget in relation to Capex of R 1 000 000 has been made available in the 2021/2022 financial year. The Water Losses in relation to the 2020/2021 financial year closed at 29,5% which is below the 30% in line with </a:t>
                      </a:r>
                      <a:r>
                        <a:rPr lang="en-GB" sz="1000" dirty="0" err="1" smtClean="0"/>
                        <a:t>MFMA</a:t>
                      </a:r>
                      <a:r>
                        <a:rPr lang="en-GB" sz="1000" dirty="0" smtClean="0"/>
                        <a:t> Circular 2022. This is above the norm of 30% in terms of circular 72. The rand value will increase due to the increase in tariffs. </a:t>
                      </a:r>
                    </a:p>
                    <a:p>
                      <a:pPr marL="171450" indent="-171450" algn="l">
                        <a:buFont typeface="Arial" panose="020B0604020202020204" pitchFamily="34" charset="0"/>
                        <a:buChar char="•"/>
                      </a:pPr>
                      <a:r>
                        <a:rPr lang="en-GB" sz="1000" dirty="0" smtClean="0"/>
                        <a:t>Replacement of water pipes in the northern areas is currently ongoing (Contractor and consultant). A total of </a:t>
                      </a:r>
                      <a:r>
                        <a:rPr lang="en-GB" sz="1000" dirty="0" err="1" smtClean="0"/>
                        <a:t>1,4km</a:t>
                      </a:r>
                      <a:r>
                        <a:rPr lang="en-GB" sz="1000" dirty="0" smtClean="0"/>
                        <a:t> of pipes have been replaced.  </a:t>
                      </a:r>
                    </a:p>
                    <a:p>
                      <a:pPr marL="171450" indent="-171450" algn="l">
                        <a:buFont typeface="Arial" panose="020B0604020202020204" pitchFamily="34" charset="0"/>
                        <a:buChar char="•"/>
                      </a:pPr>
                      <a:r>
                        <a:rPr lang="en-GB" sz="1000" dirty="0" smtClean="0"/>
                        <a:t>The War of leaks programs will commence in October 2022 which will entail approximately 42 apprentice plumbers dedicated to wards and assisting with soft leaks both in low - cost housing developments. </a:t>
                      </a:r>
                      <a:endParaRPr lang="en-US" sz="1000" b="0" dirty="0" smtClean="0">
                        <a:solidFill>
                          <a:schemeClr val="tx1"/>
                        </a:solidFill>
                        <a:latin typeface="+mn-lt"/>
                      </a:endParaRPr>
                    </a:p>
                  </a:txBody>
                  <a:tcPr marL="68580" marR="68580" marT="0" marB="0"/>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1185104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57241" y="378422"/>
          <a:ext cx="11970885" cy="5540770"/>
        </p:xfrm>
        <a:graphic>
          <a:graphicData uri="http://schemas.openxmlformats.org/drawingml/2006/table">
            <a:tbl>
              <a:tblPr firstRow="1" bandRow="1">
                <a:tableStyleId>{00A15C55-8517-42AA-B614-E9B94910E393}</a:tableStyleId>
              </a:tblPr>
              <a:tblGrid>
                <a:gridCol w="1168250">
                  <a:extLst>
                    <a:ext uri="{9D8B030D-6E8A-4147-A177-3AD203B41FA5}">
                      <a16:colId xmlns:a16="http://schemas.microsoft.com/office/drawing/2014/main" val="2749601172"/>
                    </a:ext>
                  </a:extLst>
                </a:gridCol>
                <a:gridCol w="2530721">
                  <a:extLst>
                    <a:ext uri="{9D8B030D-6E8A-4147-A177-3AD203B41FA5}">
                      <a16:colId xmlns:a16="http://schemas.microsoft.com/office/drawing/2014/main" val="3215607929"/>
                    </a:ext>
                  </a:extLst>
                </a:gridCol>
                <a:gridCol w="3186953">
                  <a:extLst>
                    <a:ext uri="{9D8B030D-6E8A-4147-A177-3AD203B41FA5}">
                      <a16:colId xmlns:a16="http://schemas.microsoft.com/office/drawing/2014/main" val="2626873919"/>
                    </a:ext>
                  </a:extLst>
                </a:gridCol>
                <a:gridCol w="5084961">
                  <a:extLst>
                    <a:ext uri="{9D8B030D-6E8A-4147-A177-3AD203B41FA5}">
                      <a16:colId xmlns:a16="http://schemas.microsoft.com/office/drawing/2014/main" val="1098058794"/>
                    </a:ext>
                  </a:extLst>
                </a:gridCol>
              </a:tblGrid>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tx1"/>
                        </a:solidFill>
                        <a:latin typeface="+mn-lt"/>
                      </a:endParaRPr>
                    </a:p>
                  </a:txBody>
                  <a:tcPr/>
                </a:tc>
                <a:extLst>
                  <a:ext uri="{0D108BD9-81ED-4DB2-BD59-A6C34878D82A}">
                    <a16:rowId xmlns:a16="http://schemas.microsoft.com/office/drawing/2014/main" val="2385699219"/>
                  </a:ext>
                </a:extLst>
              </a:tr>
              <a:tr h="235329">
                <a:tc gridSpan="4">
                  <a:txBody>
                    <a:bodyPr/>
                    <a:lstStyle/>
                    <a:p>
                      <a:r>
                        <a:rPr lang="en-US" sz="1100" dirty="0"/>
                        <a:t>District: </a:t>
                      </a:r>
                      <a:r>
                        <a:rPr lang="en-US" sz="1100" dirty="0" smtClean="0"/>
                        <a:t>UMGUNGUNDLOVU</a:t>
                      </a:r>
                      <a:endParaRPr lang="en-US" sz="110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solidFill>
                          <a:schemeClr val="tx1"/>
                        </a:solidFill>
                        <a:latin typeface="+mn-lt"/>
                      </a:endParaRPr>
                    </a:p>
                  </a:txBody>
                  <a:tcPr/>
                </a:tc>
                <a:extLst>
                  <a:ext uri="{0D108BD9-81ED-4DB2-BD59-A6C34878D82A}">
                    <a16:rowId xmlns:a16="http://schemas.microsoft.com/office/drawing/2014/main" val="1343691493"/>
                  </a:ext>
                </a:extLst>
              </a:tr>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724482">
                <a:tc>
                  <a:txBody>
                    <a:bodyPr/>
                    <a:lstStyle/>
                    <a:p>
                      <a:pPr algn="ctr"/>
                      <a:r>
                        <a:rPr lang="en-GB" sz="1100" dirty="0"/>
                        <a:t>Key Performance Area</a:t>
                      </a:r>
                      <a:endParaRPr lang="en-US" sz="1100" b="1" dirty="0">
                        <a:solidFill>
                          <a:schemeClr val="tx1"/>
                        </a:solidFill>
                        <a:latin typeface="+mn-lt"/>
                      </a:endParaRPr>
                    </a:p>
                  </a:txBody>
                  <a:tcPr/>
                </a:tc>
                <a:tc>
                  <a:txBody>
                    <a:bodyPr/>
                    <a:lstStyle/>
                    <a:p>
                      <a:pPr algn="ctr"/>
                      <a:r>
                        <a:rPr lang="en-GB" sz="1100" dirty="0"/>
                        <a:t>Status quo against SOLG as at June 2021</a:t>
                      </a:r>
                      <a:endParaRPr lang="en-US" sz="1100" b="1" dirty="0">
                        <a:solidFill>
                          <a:schemeClr val="tx1"/>
                        </a:solidFill>
                        <a:latin typeface="+mn-lt"/>
                      </a:endParaRPr>
                    </a:p>
                  </a:txBody>
                  <a:tcPr/>
                </a:tc>
                <a:tc>
                  <a:txBody>
                    <a:bodyPr/>
                    <a:lstStyle/>
                    <a:p>
                      <a:pPr algn="ctr"/>
                      <a:r>
                        <a:rPr lang="en-GB" sz="1100" dirty="0"/>
                        <a:t>Status Quo as at </a:t>
                      </a:r>
                      <a:r>
                        <a:rPr lang="en-GB" sz="1100" dirty="0" smtClean="0"/>
                        <a:t>June</a:t>
                      </a:r>
                      <a:r>
                        <a:rPr lang="en-GB" sz="1100" baseline="0" dirty="0" smtClean="0"/>
                        <a:t> </a:t>
                      </a:r>
                      <a:r>
                        <a:rPr lang="en-GB" sz="1100" dirty="0" smtClean="0"/>
                        <a:t>2022</a:t>
                      </a:r>
                      <a:endParaRPr lang="en-US"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solidFill>
                          <a:schemeClr val="tx1"/>
                        </a:solidFill>
                        <a:latin typeface="+mn-lt"/>
                      </a:endParaRPr>
                    </a:p>
                  </a:txBody>
                  <a:tcPr/>
                </a:tc>
                <a:extLst>
                  <a:ext uri="{0D108BD9-81ED-4DB2-BD59-A6C34878D82A}">
                    <a16:rowId xmlns:a16="http://schemas.microsoft.com/office/drawing/2014/main" val="2526525138"/>
                  </a:ext>
                </a:extLst>
              </a:tr>
              <a:tr h="1425388">
                <a:tc rowSpan="2">
                  <a:txBody>
                    <a:bodyPr/>
                    <a:lstStyle/>
                    <a:p>
                      <a:pPr marL="19812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000" u="none" strike="noStrike" kern="1200" cap="none" spc="0" normalizeH="0" baseline="0" noProof="0" dirty="0" smtClean="0">
                          <a:ln>
                            <a:noFill/>
                          </a:ln>
                          <a:effectLst/>
                          <a:uLnTx/>
                          <a:uFillTx/>
                        </a:rPr>
                        <a:t>Service Delivery:</a:t>
                      </a:r>
                      <a:endParaRPr kumimoji="0" lang="en-US" sz="10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rowSpan="2">
                  <a:txBody>
                    <a:bodyPr/>
                    <a:lstStyle/>
                    <a:p>
                      <a:pPr>
                        <a:lnSpc>
                          <a:spcPct val="100000"/>
                        </a:lnSpc>
                        <a:spcAft>
                          <a:spcPts val="0"/>
                        </a:spcAft>
                      </a:pPr>
                      <a:r>
                        <a:rPr lang="en-US" sz="1000" kern="1200" dirty="0" smtClean="0">
                          <a:effectLst/>
                        </a:rPr>
                        <a:t>Challenges include : - </a:t>
                      </a:r>
                    </a:p>
                    <a:p>
                      <a:pPr marL="171450" indent="-171450">
                        <a:lnSpc>
                          <a:spcPct val="100000"/>
                        </a:lnSpc>
                        <a:spcAft>
                          <a:spcPts val="0"/>
                        </a:spcAft>
                        <a:buFont typeface="Arial" panose="020B0604020202020204" pitchFamily="34" charset="0"/>
                        <a:buChar char="•"/>
                      </a:pPr>
                      <a:r>
                        <a:rPr lang="en-US" sz="1000" kern="1200" dirty="0" smtClean="0">
                          <a:effectLst/>
                        </a:rPr>
                        <a:t>Waste management</a:t>
                      </a:r>
                      <a:r>
                        <a:rPr lang="en-US" sz="1000" kern="1200" baseline="0" dirty="0" smtClean="0">
                          <a:effectLst/>
                        </a:rPr>
                        <a:t> and the landfill site non-compliance issues</a:t>
                      </a:r>
                      <a:r>
                        <a:rPr lang="en-US" sz="1000" kern="1200" dirty="0" smtClean="0">
                          <a:effectLst/>
                        </a:rPr>
                        <a:t>, </a:t>
                      </a:r>
                    </a:p>
                    <a:p>
                      <a:pPr marL="171450" indent="-171450">
                        <a:lnSpc>
                          <a:spcPct val="100000"/>
                        </a:lnSpc>
                        <a:spcAft>
                          <a:spcPts val="0"/>
                        </a:spcAft>
                        <a:buFont typeface="Arial" panose="020B0604020202020204" pitchFamily="34" charset="0"/>
                        <a:buChar char="•"/>
                      </a:pPr>
                      <a:r>
                        <a:rPr lang="en-US" sz="1000" kern="1200" dirty="0" smtClean="0">
                          <a:effectLst/>
                        </a:rPr>
                        <a:t>Refuse removal and dirty CBD, </a:t>
                      </a:r>
                    </a:p>
                    <a:p>
                      <a:pPr marL="171450" indent="-171450">
                        <a:lnSpc>
                          <a:spcPct val="100000"/>
                        </a:lnSpc>
                        <a:spcAft>
                          <a:spcPts val="0"/>
                        </a:spcAft>
                        <a:buFont typeface="Arial" panose="020B0604020202020204" pitchFamily="34" charset="0"/>
                        <a:buChar char="•"/>
                      </a:pPr>
                      <a:r>
                        <a:rPr lang="en-US" sz="1000" kern="1200" dirty="0" smtClean="0">
                          <a:effectLst/>
                        </a:rPr>
                        <a:t>No grass cutting, </a:t>
                      </a:r>
                    </a:p>
                    <a:p>
                      <a:pPr marL="171450" indent="-171450">
                        <a:lnSpc>
                          <a:spcPct val="100000"/>
                        </a:lnSpc>
                        <a:spcAft>
                          <a:spcPts val="0"/>
                        </a:spcAft>
                        <a:buFont typeface="Arial" panose="020B0604020202020204" pitchFamily="34" charset="0"/>
                        <a:buChar char="•"/>
                      </a:pPr>
                      <a:r>
                        <a:rPr lang="en-US" sz="1000" kern="1200" dirty="0" smtClean="0">
                          <a:effectLst/>
                        </a:rPr>
                        <a:t>Non- attendance to filling of potholes, storm water, and the </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172800" marR="0"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kern="1200" dirty="0" smtClean="0">
                          <a:effectLst/>
                        </a:rPr>
                        <a:t>Electrical infrastructure is in bad state resulting infrequent &amp; prolonged outages.</a:t>
                      </a:r>
                    </a:p>
                    <a:p>
                      <a:pPr marL="171450" lvl="0" indent="-171450">
                        <a:buFont typeface="Arial" panose="020B0604020202020204" pitchFamily="34" charset="0"/>
                        <a:buChar char="•"/>
                      </a:pPr>
                      <a:r>
                        <a:rPr lang="en-GB" sz="1000" kern="1200" dirty="0" smtClean="0">
                          <a:effectLst/>
                        </a:rPr>
                        <a:t>Poor functionality of PMU</a:t>
                      </a:r>
                    </a:p>
                    <a:p>
                      <a:pPr marL="171450" indent="-171450">
                        <a:lnSpc>
                          <a:spcPct val="100000"/>
                        </a:lnSpc>
                        <a:spcAft>
                          <a:spcPts val="0"/>
                        </a:spcAft>
                        <a:buFont typeface="Arial" panose="020B0604020202020204" pitchFamily="34" charset="0"/>
                        <a:buChar char="•"/>
                      </a:pPr>
                      <a:r>
                        <a:rPr lang="en-ZA" sz="1000" kern="1200" dirty="0" smtClean="0">
                          <a:effectLst/>
                        </a:rPr>
                        <a:t>Disaster Management is not fully functional and funding is required (scored 72% on functionality), </a:t>
                      </a:r>
                      <a:endParaRPr lang="en-GB" sz="1000" kern="1200" dirty="0" smtClean="0">
                        <a:effectLst/>
                      </a:endParaRPr>
                    </a:p>
                    <a:p>
                      <a:pPr marL="171450" lvl="0" indent="-171450">
                        <a:buFont typeface="Arial" panose="020B0604020202020204" pitchFamily="34" charset="0"/>
                        <a:buChar char="•"/>
                      </a:pPr>
                      <a:endParaRPr lang="en-US" sz="1000" kern="1200" dirty="0" smtClean="0">
                        <a:solidFill>
                          <a:srgbClr val="000000"/>
                        </a:solidFill>
                        <a:effectLst/>
                        <a:latin typeface="+mn-lt"/>
                        <a:ea typeface="+mn-ea"/>
                        <a:cs typeface="Times New Roman" panose="02020603050405020304" pitchFamily="18" charset="0"/>
                      </a:endParaRPr>
                    </a:p>
                  </a:txBody>
                  <a:tcPr marL="68580" marR="68580" marT="0" marB="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00" kern="1200" dirty="0" smtClean="0">
                          <a:effectLst/>
                        </a:rPr>
                        <a:t>The </a:t>
                      </a:r>
                      <a:r>
                        <a:rPr lang="en-ZA" sz="1000" kern="1200" dirty="0" err="1" smtClean="0">
                          <a:effectLst/>
                        </a:rPr>
                        <a:t>Darvill</a:t>
                      </a:r>
                      <a:r>
                        <a:rPr lang="en-ZA" sz="1000" kern="1200" dirty="0" smtClean="0">
                          <a:effectLst/>
                        </a:rPr>
                        <a:t> Sewer outfall pipeline that requires urgent major repairs</a:t>
                      </a:r>
                      <a:r>
                        <a:rPr lang="en-ZA" sz="1000" kern="1200" baseline="0" dirty="0" smtClean="0">
                          <a:effectLst/>
                        </a:rPr>
                        <a:t> has received attention through applying temporary measures preventing it to burst and the municipality has applied to utilize </a:t>
                      </a:r>
                      <a:r>
                        <a:rPr lang="en-ZA" sz="1000" kern="1200" baseline="0" dirty="0" err="1" smtClean="0">
                          <a:effectLst/>
                        </a:rPr>
                        <a:t>MIG</a:t>
                      </a:r>
                      <a:r>
                        <a:rPr lang="en-ZA" sz="1000" kern="1200" baseline="0" dirty="0" smtClean="0">
                          <a:effectLst/>
                        </a:rPr>
                        <a:t> to address the </a:t>
                      </a:r>
                      <a:r>
                        <a:rPr lang="en-ZA" sz="1000" kern="1200" baseline="0" dirty="0" err="1" smtClean="0">
                          <a:effectLst/>
                        </a:rPr>
                        <a:t>Darvill</a:t>
                      </a:r>
                      <a:r>
                        <a:rPr lang="en-ZA" sz="1000" kern="1200" baseline="0" dirty="0" smtClean="0">
                          <a:effectLst/>
                        </a:rPr>
                        <a:t> sewer challenges. </a:t>
                      </a:r>
                      <a:r>
                        <a:rPr lang="en-ZA" sz="1000" kern="1200" baseline="0" dirty="0" err="1" smtClean="0">
                          <a:effectLst/>
                        </a:rPr>
                        <a:t>DWS</a:t>
                      </a:r>
                      <a:r>
                        <a:rPr lang="en-ZA" sz="1000" kern="1200" baseline="0" dirty="0" smtClean="0">
                          <a:effectLst/>
                        </a:rPr>
                        <a:t>, </a:t>
                      </a:r>
                      <a:r>
                        <a:rPr lang="en-ZA" sz="1000" kern="1200" baseline="0" dirty="0" err="1" smtClean="0">
                          <a:effectLst/>
                        </a:rPr>
                        <a:t>KZN</a:t>
                      </a:r>
                      <a:r>
                        <a:rPr lang="en-ZA" sz="1000" kern="1200" baseline="0" dirty="0" smtClean="0">
                          <a:effectLst/>
                        </a:rPr>
                        <a:t> </a:t>
                      </a:r>
                      <a:r>
                        <a:rPr lang="en-ZA" sz="1000" kern="1200" baseline="0" dirty="0" err="1" smtClean="0">
                          <a:effectLst/>
                        </a:rPr>
                        <a:t>COGTA</a:t>
                      </a:r>
                      <a:r>
                        <a:rPr lang="en-ZA" sz="1000" kern="1200" baseline="0" dirty="0" smtClean="0">
                          <a:effectLst/>
                        </a:rPr>
                        <a:t> and </a:t>
                      </a:r>
                      <a:r>
                        <a:rPr lang="en-ZA" sz="1000" kern="1200" baseline="0" dirty="0" err="1" smtClean="0">
                          <a:effectLst/>
                        </a:rPr>
                        <a:t>EDTEA</a:t>
                      </a:r>
                      <a:r>
                        <a:rPr lang="en-ZA" sz="1000" kern="1200" baseline="0" dirty="0" smtClean="0">
                          <a:effectLst/>
                        </a:rPr>
                        <a:t> are supporting the refurbishment of the pipeline.</a:t>
                      </a:r>
                    </a:p>
                    <a:p>
                      <a:endParaRPr lang="en-ZA" sz="1000" dirty="0">
                        <a:latin typeface="+mn-lt"/>
                      </a:endParaRPr>
                    </a:p>
                  </a:txBody>
                  <a:tcPr marL="68580" marR="68580" marT="0" marB="0"/>
                </a:tc>
                <a:tc>
                  <a:txBody>
                    <a:bodyPr/>
                    <a:lstStyle/>
                    <a:p>
                      <a:pPr marL="0" indent="0" algn="l">
                        <a:buFont typeface="Arial" panose="020B0604020202020204" pitchFamily="34" charset="0"/>
                        <a:buNone/>
                      </a:pPr>
                      <a:r>
                        <a:rPr lang="en-GB" sz="1000" dirty="0" smtClean="0"/>
                        <a:t>Darville Sewer Crisis:</a:t>
                      </a:r>
                      <a:r>
                        <a:rPr lang="en-GB" sz="1000" baseline="0" dirty="0" smtClean="0"/>
                        <a:t> - </a:t>
                      </a:r>
                    </a:p>
                    <a:p>
                      <a:pPr marL="171450" indent="-171450" algn="l">
                        <a:buFont typeface="Arial" panose="020B0604020202020204" pitchFamily="34" charset="0"/>
                        <a:buChar char="•"/>
                      </a:pPr>
                      <a:r>
                        <a:rPr lang="en-GB" sz="1000" dirty="0" err="1" smtClean="0"/>
                        <a:t>MIG</a:t>
                      </a:r>
                      <a:r>
                        <a:rPr lang="en-GB" sz="1000" dirty="0" smtClean="0"/>
                        <a:t>: SAC approval attained from </a:t>
                      </a:r>
                      <a:r>
                        <a:rPr lang="en-GB" sz="1000" dirty="0" err="1" smtClean="0"/>
                        <a:t>DWS</a:t>
                      </a:r>
                      <a:r>
                        <a:rPr lang="en-GB" sz="1000" dirty="0" smtClean="0"/>
                        <a:t> on the 5 July 2022. </a:t>
                      </a:r>
                    </a:p>
                    <a:p>
                      <a:pPr marL="171450" indent="-171450" algn="l">
                        <a:buFont typeface="Arial" panose="020B0604020202020204" pitchFamily="34" charset="0"/>
                        <a:buChar char="•"/>
                      </a:pPr>
                      <a:r>
                        <a:rPr lang="en-GB" sz="1000" dirty="0" smtClean="0"/>
                        <a:t>Project presented and approved by </a:t>
                      </a:r>
                      <a:r>
                        <a:rPr lang="en-GB" sz="1000" dirty="0" err="1" smtClean="0"/>
                        <a:t>KZN</a:t>
                      </a:r>
                      <a:r>
                        <a:rPr lang="en-GB" sz="1000" dirty="0" smtClean="0"/>
                        <a:t> </a:t>
                      </a:r>
                      <a:r>
                        <a:rPr lang="en-GB" sz="1000" dirty="0" err="1" smtClean="0"/>
                        <a:t>CoGTA</a:t>
                      </a:r>
                      <a:r>
                        <a:rPr lang="en-GB" sz="1000" dirty="0" smtClean="0"/>
                        <a:t> on the 22 September 2022. Awaiting formal approval letter.</a:t>
                      </a:r>
                    </a:p>
                    <a:p>
                      <a:pPr marL="171450" indent="-171450" algn="l">
                        <a:buFont typeface="Arial" panose="020B0604020202020204" pitchFamily="34" charset="0"/>
                        <a:buChar char="•"/>
                      </a:pPr>
                      <a:r>
                        <a:rPr lang="en-GB" sz="1000" dirty="0" smtClean="0"/>
                        <a:t>Project presented and approved by </a:t>
                      </a:r>
                      <a:r>
                        <a:rPr lang="en-GB" sz="1000" dirty="0" err="1" smtClean="0"/>
                        <a:t>Msunduzi</a:t>
                      </a:r>
                      <a:r>
                        <a:rPr lang="en-GB" sz="1000" dirty="0" smtClean="0"/>
                        <a:t> BSC on the 27 September 2022. Awaiting </a:t>
                      </a:r>
                      <a:r>
                        <a:rPr lang="en-GB" sz="1000" dirty="0" err="1" smtClean="0"/>
                        <a:t>SCM</a:t>
                      </a:r>
                      <a:r>
                        <a:rPr lang="en-GB" sz="1000" dirty="0" smtClean="0"/>
                        <a:t> project number to advertise tender</a:t>
                      </a:r>
                    </a:p>
                    <a:p>
                      <a:pPr marL="171450" indent="-171450" algn="l">
                        <a:buFont typeface="Arial" panose="020B0604020202020204" pitchFamily="34" charset="0"/>
                        <a:buChar char="•"/>
                      </a:pPr>
                      <a:r>
                        <a:rPr lang="en-GB" sz="1000" dirty="0" smtClean="0"/>
                        <a:t>Tender will be for phase 1 of 2 phases for the material supply only. Detailed design and tender documents are complete.</a:t>
                      </a:r>
                      <a:endParaRPr lang="en-US" sz="1000" dirty="0" smtClean="0">
                        <a:highlight>
                          <a:srgbClr val="00FF00"/>
                        </a:highlight>
                      </a:endParaRPr>
                    </a:p>
                    <a:p>
                      <a:endParaRPr lang="en-ZA" sz="1000" dirty="0">
                        <a:latin typeface="+mn-lt"/>
                      </a:endParaRPr>
                    </a:p>
                  </a:txBody>
                  <a:tcPr marL="68580" marR="68580" marT="0" marB="0"/>
                </a:tc>
                <a:extLst>
                  <a:ext uri="{0D108BD9-81ED-4DB2-BD59-A6C34878D82A}">
                    <a16:rowId xmlns:a16="http://schemas.microsoft.com/office/drawing/2014/main" val="3708878839"/>
                  </a:ext>
                </a:extLst>
              </a:tr>
              <a:tr h="1042824">
                <a:tc vMerge="1">
                  <a:txBody>
                    <a:bodyPr/>
                    <a:lstStyle/>
                    <a:p>
                      <a:pPr marL="0" marR="0" lvl="0" indent="-198120" algn="l" defTabSz="914400" rtl="0" eaLnBrk="1" fontAlgn="auto" latinLnBrk="0" hangingPunct="1">
                        <a:lnSpc>
                          <a:spcPct val="120000"/>
                        </a:lnSpc>
                        <a:spcBef>
                          <a:spcPts val="0"/>
                        </a:spcBef>
                        <a:spcAft>
                          <a:spcPts val="800"/>
                        </a:spcAft>
                        <a:buClrTx/>
                        <a:buSzTx/>
                        <a:buFontTx/>
                        <a:buNone/>
                        <a:tabLst>
                          <a:tab pos="181610" algn="l"/>
                        </a:tabLst>
                        <a:defRPr/>
                      </a:pPr>
                      <a:endParaRPr kumimoji="0" lang="en-US" sz="11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solidFill>
                      <a:schemeClr val="bg2">
                        <a:lumMod val="75000"/>
                      </a:schemeClr>
                    </a:solidFill>
                  </a:tcPr>
                </a:tc>
                <a:tc vMerge="1">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indent="0">
                        <a:buFont typeface="Arial" panose="020B0604020202020204" pitchFamily="34" charset="0"/>
                        <a:buNone/>
                      </a:pPr>
                      <a:r>
                        <a:rPr lang="en-US" sz="1000" baseline="0" dirty="0" smtClean="0">
                          <a:effectLst/>
                        </a:rPr>
                        <a:t>Electricity</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88900" indent="-88900">
                        <a:lnSpc>
                          <a:spcPct val="120000"/>
                        </a:lnSpc>
                        <a:spcAft>
                          <a:spcPts val="0"/>
                        </a:spcAft>
                        <a:buFont typeface="Arial" panose="020B0604020202020204" pitchFamily="34" charset="0"/>
                        <a:buChar char="•"/>
                        <a:tabLst>
                          <a:tab pos="88900" algn="l"/>
                        </a:tabLst>
                      </a:pPr>
                      <a:r>
                        <a:rPr lang="en-US" sz="1000" kern="1200" dirty="0" smtClean="0">
                          <a:effectLst/>
                        </a:rPr>
                        <a:t>Electrical infrastructure is in bad state</a:t>
                      </a:r>
                      <a:r>
                        <a:rPr lang="en-US" sz="1000" kern="1200" baseline="0" dirty="0" smtClean="0">
                          <a:effectLst/>
                        </a:rPr>
                        <a:t> </a:t>
                      </a:r>
                      <a:r>
                        <a:rPr lang="en-US" sz="1000" kern="1200" dirty="0" smtClean="0">
                          <a:effectLst/>
                        </a:rPr>
                        <a:t>resulting infrequent &amp; prolonged outages.</a:t>
                      </a:r>
                    </a:p>
                    <a:p>
                      <a:pPr marL="0" indent="0">
                        <a:buFont typeface="Arial" panose="020B0604020202020204" pitchFamily="34" charset="0"/>
                        <a:buNone/>
                      </a:pPr>
                      <a:endParaRPr lang="en-US" sz="1000" baseline="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 typeface="+mj-lt"/>
                        <a:buNone/>
                        <a:tabLst/>
                        <a:defRPr/>
                      </a:pPr>
                      <a:r>
                        <a:rPr lang="en-US" sz="1000" u="none" strike="noStrike" kern="1200" baseline="0" dirty="0" smtClean="0"/>
                        <a:t>Electricity Provision</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The </a:t>
                      </a:r>
                      <a:r>
                        <a:rPr lang="en-GB" sz="1000" dirty="0" err="1" smtClean="0"/>
                        <a:t>Northdale</a:t>
                      </a:r>
                      <a:r>
                        <a:rPr lang="en-GB" sz="1000" dirty="0" smtClean="0"/>
                        <a:t> outdoor project is scheduled to be completed in November 2022 by Eskom. The construction is at 45% at the end of September 2022. </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The meter audits are in progress and the 6000 meters will be audited in 2022/23 financial year. Approximately 397 meters have been audited as at 30 September 2022. Electricity Meter changes are in progress   </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Roof Repairs are in progress at Electricity Buildings. </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The priority vacancy list for 2022/23 has been submitted for advertisement. The </a:t>
                      </a:r>
                      <a:r>
                        <a:rPr lang="en-GB" sz="1000" dirty="0" err="1" smtClean="0"/>
                        <a:t>SVA</a:t>
                      </a:r>
                      <a:r>
                        <a:rPr lang="en-GB" sz="1000" dirty="0" smtClean="0"/>
                        <a:t> forms have been completed and awaiting advertising.</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Report on the development in </a:t>
                      </a:r>
                      <a:r>
                        <a:rPr lang="en-GB" sz="1000" dirty="0" err="1" smtClean="0"/>
                        <a:t>Mshwathi</a:t>
                      </a:r>
                      <a:r>
                        <a:rPr lang="en-GB" sz="1000" dirty="0" smtClean="0"/>
                        <a:t> served at IS Portfolio on 28 July 2022. The meeting with Umshwathi scheduled for 14 September 2022 had taken place, with a further meeting taking place on 05 October 2022</a:t>
                      </a:r>
                    </a:p>
                    <a:p>
                      <a:pPr marL="179388" marR="0" lvl="0" indent="-179388" algn="l">
                        <a:lnSpc>
                          <a:spcPct val="107000"/>
                        </a:lnSpc>
                        <a:spcBef>
                          <a:spcPts val="0"/>
                        </a:spcBef>
                        <a:spcAft>
                          <a:spcPts val="0"/>
                        </a:spcAft>
                        <a:buFont typeface="Arial" panose="020B0604020202020204" pitchFamily="34" charset="0"/>
                        <a:buChar char="•"/>
                      </a:pPr>
                      <a:r>
                        <a:rPr lang="en-GB" sz="1000" dirty="0" smtClean="0"/>
                        <a:t>Electricity Maintenance Plan served at Executive Committee on 08 September 2022, with the implementation being ongoing. Electrification of households is ongoing with approximately 190 connections having been achieved as at 30 September 2022."</a:t>
                      </a:r>
                      <a:endParaRPr lang="en-GB" sz="1000" b="0" dirty="0" smtClean="0">
                        <a:latin typeface="+mn-lt"/>
                      </a:endParaRPr>
                    </a:p>
                  </a:txBody>
                  <a:tcPr marL="68580" marR="68580" marT="0" marB="0"/>
                </a:tc>
                <a:extLst>
                  <a:ext uri="{0D108BD9-81ED-4DB2-BD59-A6C34878D82A}">
                    <a16:rowId xmlns:a16="http://schemas.microsoft.com/office/drawing/2014/main" val="1589693895"/>
                  </a:ext>
                </a:extLst>
              </a:tr>
            </a:tbl>
          </a:graphicData>
        </a:graphic>
      </p:graphicFrame>
    </p:spTree>
    <p:extLst>
      <p:ext uri="{BB962C8B-B14F-4D97-AF65-F5344CB8AC3E}">
        <p14:creationId xmlns:p14="http://schemas.microsoft.com/office/powerpoint/2010/main" val="1521541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33441" y="50803"/>
          <a:ext cx="11970885" cy="5685689"/>
        </p:xfrm>
        <a:graphic>
          <a:graphicData uri="http://schemas.openxmlformats.org/drawingml/2006/table">
            <a:tbl>
              <a:tblPr firstRow="1" bandRow="1">
                <a:tableStyleId>{00A15C55-8517-42AA-B614-E9B94910E393}</a:tableStyleId>
              </a:tblPr>
              <a:tblGrid>
                <a:gridCol w="1168250">
                  <a:extLst>
                    <a:ext uri="{9D8B030D-6E8A-4147-A177-3AD203B41FA5}">
                      <a16:colId xmlns:a16="http://schemas.microsoft.com/office/drawing/2014/main" val="2749601172"/>
                    </a:ext>
                  </a:extLst>
                </a:gridCol>
                <a:gridCol w="2095165">
                  <a:extLst>
                    <a:ext uri="{9D8B030D-6E8A-4147-A177-3AD203B41FA5}">
                      <a16:colId xmlns:a16="http://schemas.microsoft.com/office/drawing/2014/main" val="3215607929"/>
                    </a:ext>
                  </a:extLst>
                </a:gridCol>
                <a:gridCol w="3263920">
                  <a:extLst>
                    <a:ext uri="{9D8B030D-6E8A-4147-A177-3AD203B41FA5}">
                      <a16:colId xmlns:a16="http://schemas.microsoft.com/office/drawing/2014/main" val="2626873919"/>
                    </a:ext>
                  </a:extLst>
                </a:gridCol>
                <a:gridCol w="5443550">
                  <a:extLst>
                    <a:ext uri="{9D8B030D-6E8A-4147-A177-3AD203B41FA5}">
                      <a16:colId xmlns:a16="http://schemas.microsoft.com/office/drawing/2014/main" val="1098058794"/>
                    </a:ext>
                  </a:extLst>
                </a:gridCol>
              </a:tblGrid>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tx1"/>
                        </a:solidFill>
                        <a:latin typeface="+mn-lt"/>
                      </a:endParaRPr>
                    </a:p>
                  </a:txBody>
                  <a:tcPr/>
                </a:tc>
                <a:extLst>
                  <a:ext uri="{0D108BD9-81ED-4DB2-BD59-A6C34878D82A}">
                    <a16:rowId xmlns:a16="http://schemas.microsoft.com/office/drawing/2014/main" val="2385699219"/>
                  </a:ext>
                </a:extLst>
              </a:tr>
              <a:tr h="235329">
                <a:tc gridSpan="4">
                  <a:txBody>
                    <a:bodyPr/>
                    <a:lstStyle/>
                    <a:p>
                      <a:r>
                        <a:rPr lang="en-US" sz="1100" dirty="0"/>
                        <a:t>District: </a:t>
                      </a:r>
                      <a:r>
                        <a:rPr lang="en-US" sz="1100" dirty="0" smtClean="0"/>
                        <a:t>UMGUNGUNDLOVU</a:t>
                      </a:r>
                      <a:endParaRPr lang="en-US" sz="110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solidFill>
                          <a:schemeClr val="tx1"/>
                        </a:solidFill>
                        <a:latin typeface="+mn-lt"/>
                      </a:endParaRPr>
                    </a:p>
                  </a:txBody>
                  <a:tcPr/>
                </a:tc>
                <a:extLst>
                  <a:ext uri="{0D108BD9-81ED-4DB2-BD59-A6C34878D82A}">
                    <a16:rowId xmlns:a16="http://schemas.microsoft.com/office/drawing/2014/main" val="1343691493"/>
                  </a:ext>
                </a:extLst>
              </a:tr>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639725">
                <a:tc>
                  <a:txBody>
                    <a:bodyPr/>
                    <a:lstStyle/>
                    <a:p>
                      <a:pPr algn="ctr"/>
                      <a:r>
                        <a:rPr lang="en-GB" sz="1100" dirty="0"/>
                        <a:t>Key Performance Area</a:t>
                      </a:r>
                      <a:endParaRPr lang="en-US" sz="1100" b="1" dirty="0">
                        <a:solidFill>
                          <a:schemeClr val="tx1"/>
                        </a:solidFill>
                        <a:latin typeface="+mn-lt"/>
                      </a:endParaRPr>
                    </a:p>
                  </a:txBody>
                  <a:tcPr/>
                </a:tc>
                <a:tc>
                  <a:txBody>
                    <a:bodyPr/>
                    <a:lstStyle/>
                    <a:p>
                      <a:pPr algn="ctr"/>
                      <a:r>
                        <a:rPr lang="en-GB" sz="1100" dirty="0"/>
                        <a:t>Status quo against SOLG as at June 2021</a:t>
                      </a:r>
                      <a:endParaRPr lang="en-US" sz="1100" b="1" dirty="0">
                        <a:solidFill>
                          <a:schemeClr val="tx1"/>
                        </a:solidFill>
                        <a:latin typeface="+mn-lt"/>
                      </a:endParaRPr>
                    </a:p>
                  </a:txBody>
                  <a:tcPr/>
                </a:tc>
                <a:tc>
                  <a:txBody>
                    <a:bodyPr/>
                    <a:lstStyle/>
                    <a:p>
                      <a:pPr algn="ctr"/>
                      <a:r>
                        <a:rPr lang="en-GB" sz="1100" dirty="0"/>
                        <a:t>Status Quo as at </a:t>
                      </a:r>
                      <a:r>
                        <a:rPr lang="en-GB" sz="1100" dirty="0" smtClean="0"/>
                        <a:t>June</a:t>
                      </a:r>
                      <a:r>
                        <a:rPr lang="en-GB" sz="1100" baseline="0" dirty="0" smtClean="0"/>
                        <a:t> </a:t>
                      </a:r>
                      <a:r>
                        <a:rPr lang="en-GB" sz="1100" dirty="0" smtClean="0"/>
                        <a:t>2022</a:t>
                      </a:r>
                      <a:endParaRPr lang="en-US"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solidFill>
                          <a:schemeClr val="tx1"/>
                        </a:solidFill>
                        <a:latin typeface="+mn-lt"/>
                      </a:endParaRPr>
                    </a:p>
                  </a:txBody>
                  <a:tcPr/>
                </a:tc>
                <a:extLst>
                  <a:ext uri="{0D108BD9-81ED-4DB2-BD59-A6C34878D82A}">
                    <a16:rowId xmlns:a16="http://schemas.microsoft.com/office/drawing/2014/main" val="2526525138"/>
                  </a:ext>
                </a:extLst>
              </a:tr>
              <a:tr h="3296212">
                <a:tc>
                  <a:txBody>
                    <a:bodyPr/>
                    <a:lstStyle/>
                    <a:p>
                      <a:pPr marL="19812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100" u="none" strike="noStrike" kern="1200" cap="none" spc="0" normalizeH="0" baseline="0" noProof="0" dirty="0" smtClean="0">
                          <a:ln>
                            <a:noFill/>
                          </a:ln>
                          <a:effectLst/>
                          <a:uLnTx/>
                          <a:uFillTx/>
                        </a:rPr>
                        <a:t>Service Delivery:</a:t>
                      </a:r>
                      <a:endParaRPr kumimoji="0" lang="en-US" sz="11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a:txBody>
                    <a:bodyPr/>
                    <a:lstStyle/>
                    <a:p>
                      <a:pPr>
                        <a:lnSpc>
                          <a:spcPct val="100000"/>
                        </a:lnSpc>
                        <a:spcAft>
                          <a:spcPts val="0"/>
                        </a:spcAft>
                      </a:pPr>
                      <a:r>
                        <a:rPr lang="en-US" sz="1000" kern="1200" dirty="0" smtClean="0">
                          <a:effectLst/>
                        </a:rPr>
                        <a:t>Challenges include : - </a:t>
                      </a:r>
                    </a:p>
                    <a:p>
                      <a:pPr marL="171450" indent="-171450">
                        <a:lnSpc>
                          <a:spcPct val="100000"/>
                        </a:lnSpc>
                        <a:spcAft>
                          <a:spcPts val="0"/>
                        </a:spcAft>
                        <a:buFont typeface="Arial" panose="020B0604020202020204" pitchFamily="34" charset="0"/>
                        <a:buChar char="•"/>
                      </a:pPr>
                      <a:r>
                        <a:rPr lang="en-US" sz="1000" kern="1200" dirty="0" smtClean="0">
                          <a:effectLst/>
                        </a:rPr>
                        <a:t>Waste management</a:t>
                      </a:r>
                      <a:r>
                        <a:rPr lang="en-US" sz="1000" kern="1200" baseline="0" dirty="0" smtClean="0">
                          <a:effectLst/>
                        </a:rPr>
                        <a:t> and the landfill site non-compliance issues</a:t>
                      </a:r>
                      <a:r>
                        <a:rPr lang="en-US" sz="1000" kern="1200" dirty="0" smtClean="0">
                          <a:effectLst/>
                        </a:rPr>
                        <a:t>, </a:t>
                      </a:r>
                    </a:p>
                    <a:p>
                      <a:pPr marL="171450" indent="-171450">
                        <a:lnSpc>
                          <a:spcPct val="100000"/>
                        </a:lnSpc>
                        <a:spcAft>
                          <a:spcPts val="0"/>
                        </a:spcAft>
                        <a:buFont typeface="Arial" panose="020B0604020202020204" pitchFamily="34" charset="0"/>
                        <a:buChar char="•"/>
                      </a:pPr>
                      <a:r>
                        <a:rPr lang="en-US" sz="1000" kern="1200" dirty="0" smtClean="0">
                          <a:effectLst/>
                        </a:rPr>
                        <a:t>Refuse removal and dirty CBD, </a:t>
                      </a:r>
                    </a:p>
                    <a:p>
                      <a:pPr marL="171450" indent="-171450">
                        <a:lnSpc>
                          <a:spcPct val="100000"/>
                        </a:lnSpc>
                        <a:spcAft>
                          <a:spcPts val="0"/>
                        </a:spcAft>
                        <a:buFont typeface="Arial" panose="020B0604020202020204" pitchFamily="34" charset="0"/>
                        <a:buChar char="•"/>
                      </a:pPr>
                      <a:r>
                        <a:rPr lang="en-US" sz="1000" kern="1200" dirty="0" smtClean="0">
                          <a:effectLst/>
                        </a:rPr>
                        <a:t>No grass cutting, </a:t>
                      </a:r>
                    </a:p>
                    <a:p>
                      <a:pPr marL="171450" indent="-171450">
                        <a:lnSpc>
                          <a:spcPct val="100000"/>
                        </a:lnSpc>
                        <a:spcAft>
                          <a:spcPts val="0"/>
                        </a:spcAft>
                        <a:buFont typeface="Arial" panose="020B0604020202020204" pitchFamily="34" charset="0"/>
                        <a:buChar char="•"/>
                      </a:pPr>
                      <a:r>
                        <a:rPr lang="en-US" sz="1000" kern="1200" dirty="0" smtClean="0">
                          <a:effectLst/>
                        </a:rPr>
                        <a:t>Non- attendance to filling of potholes, storm water, and the </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172800" marR="0"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kern="1200" dirty="0" smtClean="0">
                          <a:effectLst/>
                        </a:rPr>
                        <a:t>Electrical infrastructure is in bad state resulting infrequent &amp; prolonged outages.</a:t>
                      </a:r>
                    </a:p>
                    <a:p>
                      <a:pPr marL="171450" lvl="0" indent="-171450">
                        <a:buFont typeface="Arial" panose="020B0604020202020204" pitchFamily="34" charset="0"/>
                        <a:buChar char="•"/>
                      </a:pPr>
                      <a:r>
                        <a:rPr lang="en-GB" sz="1000" kern="1200" dirty="0" smtClean="0">
                          <a:effectLst/>
                        </a:rPr>
                        <a:t>Poor functionality of PMU</a:t>
                      </a:r>
                    </a:p>
                    <a:p>
                      <a:pPr marL="171450" indent="-171450">
                        <a:lnSpc>
                          <a:spcPct val="100000"/>
                        </a:lnSpc>
                        <a:spcAft>
                          <a:spcPts val="0"/>
                        </a:spcAft>
                        <a:buFont typeface="Arial" panose="020B0604020202020204" pitchFamily="34" charset="0"/>
                        <a:buChar char="•"/>
                      </a:pPr>
                      <a:r>
                        <a:rPr lang="en-ZA" sz="1000" kern="1200" dirty="0" smtClean="0">
                          <a:effectLst/>
                        </a:rPr>
                        <a:t>Disaster Management is not fully functional and funding is required (scored 72% on functionality), </a:t>
                      </a:r>
                      <a:endParaRPr lang="en-GB" sz="1000" kern="1200" dirty="0" smtClean="0">
                        <a:effectLst/>
                      </a:endParaRPr>
                    </a:p>
                    <a:p>
                      <a:pPr marL="171450" lvl="0" indent="-171450">
                        <a:buFont typeface="Arial" panose="020B0604020202020204" pitchFamily="34" charset="0"/>
                        <a:buChar char="•"/>
                      </a:pPr>
                      <a:endParaRPr lang="en-US" sz="1000" kern="1200" dirty="0" smtClean="0">
                        <a:solidFill>
                          <a:srgbClr val="000000"/>
                        </a:solidFill>
                        <a:effectLst/>
                        <a:latin typeface="+mn-lt"/>
                        <a:ea typeface="+mn-ea"/>
                        <a:cs typeface="Times New Roman" panose="02020603050405020304" pitchFamily="18" charset="0"/>
                      </a:endParaRPr>
                    </a:p>
                  </a:txBody>
                  <a:tcPr marL="68580" marR="68580" marT="0" marB="0"/>
                </a:tc>
                <a:tc>
                  <a:txBody>
                    <a:bodyPr/>
                    <a:lstStyle/>
                    <a:p>
                      <a:pPr marL="0" indent="0">
                        <a:buFont typeface="Arial" panose="020B0604020202020204" pitchFamily="34" charset="0"/>
                        <a:buNone/>
                      </a:pPr>
                      <a:r>
                        <a:rPr lang="en-US" sz="1000" baseline="0" dirty="0" smtClean="0">
                          <a:effectLst/>
                        </a:rPr>
                        <a:t>Challenges include: -</a:t>
                      </a:r>
                    </a:p>
                    <a:p>
                      <a:pPr marL="171450" indent="-171450">
                        <a:buFont typeface="Arial" panose="020B0604020202020204" pitchFamily="34" charset="0"/>
                        <a:buChar char="•"/>
                      </a:pPr>
                      <a:r>
                        <a:rPr lang="en-US" sz="1000" baseline="0" dirty="0" smtClean="0">
                          <a:effectLst/>
                        </a:rPr>
                        <a:t>Traffic</a:t>
                      </a:r>
                    </a:p>
                    <a:p>
                      <a:pPr marL="171450" indent="-171450">
                        <a:buFont typeface="Arial" panose="020B0604020202020204" pitchFamily="34" charset="0"/>
                        <a:buChar char="•"/>
                      </a:pPr>
                      <a:r>
                        <a:rPr lang="en-US" sz="1000" baseline="0" dirty="0" smtClean="0">
                          <a:effectLst/>
                        </a:rPr>
                        <a:t>Roads</a:t>
                      </a:r>
                    </a:p>
                    <a:p>
                      <a:pPr marL="171450" indent="-171450">
                        <a:buFont typeface="Arial" panose="020B0604020202020204" pitchFamily="34" charset="0"/>
                        <a:buChar char="•"/>
                      </a:pPr>
                      <a:r>
                        <a:rPr lang="en-US" sz="1000" baseline="0" dirty="0" smtClean="0">
                          <a:effectLst/>
                        </a:rPr>
                        <a:t>Landfill Site</a:t>
                      </a:r>
                    </a:p>
                    <a:p>
                      <a:pPr marL="171450" indent="-171450">
                        <a:buFont typeface="Arial" panose="020B0604020202020204" pitchFamily="34" charset="0"/>
                        <a:buChar char="•"/>
                      </a:pPr>
                      <a:r>
                        <a:rPr lang="en-US" sz="1000" baseline="0" dirty="0" err="1" smtClean="0">
                          <a:effectLst/>
                        </a:rPr>
                        <a:t>O&amp;M</a:t>
                      </a:r>
                      <a:endParaRPr lang="en-US" sz="1000" baseline="0" dirty="0" smtClean="0">
                        <a:effectLst/>
                      </a:endParaRPr>
                    </a:p>
                    <a:p>
                      <a:pPr marL="171450" indent="-171450">
                        <a:buFont typeface="Arial" panose="020B0604020202020204" pitchFamily="34" charset="0"/>
                        <a:buChar char="•"/>
                      </a:pPr>
                      <a:r>
                        <a:rPr lang="en-US" sz="1000" baseline="0" dirty="0" smtClean="0">
                          <a:effectLst/>
                        </a:rPr>
                        <a:t>Nonfunctioning of </a:t>
                      </a:r>
                      <a:r>
                        <a:rPr lang="en-US" sz="1000" baseline="0" dirty="0" err="1" smtClean="0">
                          <a:effectLst/>
                        </a:rPr>
                        <a:t>PMU</a:t>
                      </a:r>
                      <a:endParaRPr lang="en-US" sz="1000" baseline="0" dirty="0" smtClean="0">
                        <a:effectLst/>
                      </a:endParaRPr>
                    </a:p>
                    <a:p>
                      <a:pPr marL="171450" indent="-171450">
                        <a:buFont typeface="Arial" panose="020B0604020202020204" pitchFamily="34" charset="0"/>
                        <a:buChar char="•"/>
                      </a:pPr>
                      <a:r>
                        <a:rPr lang="en-US" sz="1000" baseline="0" dirty="0" smtClean="0">
                          <a:effectLst/>
                        </a:rPr>
                        <a:t>Disaster Management </a:t>
                      </a:r>
                    </a:p>
                    <a:p>
                      <a:pPr marL="171450" indent="-171450">
                        <a:buFont typeface="Arial" panose="020B0604020202020204" pitchFamily="34" charset="0"/>
                        <a:buChar char="•"/>
                      </a:pPr>
                      <a:endParaRPr lang="en-US" sz="1000" baseline="0" dirty="0" smtClean="0">
                        <a:effectLst/>
                      </a:endParaRPr>
                    </a:p>
                    <a:p>
                      <a:pPr marL="0" indent="0">
                        <a:buFont typeface="Arial" panose="020B0604020202020204" pitchFamily="34" charset="0"/>
                        <a:buNone/>
                      </a:pPr>
                      <a:r>
                        <a:rPr lang="en-US" sz="1000" kern="1200" dirty="0" smtClean="0">
                          <a:effectLst/>
                        </a:rPr>
                        <a:t>Wast</a:t>
                      </a:r>
                      <a:r>
                        <a:rPr lang="en-US" sz="1000" kern="1200" baseline="0" dirty="0" smtClean="0">
                          <a:effectLst/>
                        </a:rPr>
                        <a:t>e Management and the Landfill Site</a:t>
                      </a:r>
                      <a:endParaRPr lang="en-ZA" sz="1000" kern="1200" dirty="0" smtClean="0">
                        <a:effectLst/>
                      </a:endParaRPr>
                    </a:p>
                    <a:p>
                      <a:pPr marL="180975" indent="-180975">
                        <a:buFont typeface="Arial" panose="020B0604020202020204" pitchFamily="34" charset="0"/>
                        <a:buChar char="•"/>
                      </a:pPr>
                      <a:r>
                        <a:rPr lang="en-ZA" sz="1000" kern="1200" dirty="0" smtClean="0">
                          <a:effectLst/>
                        </a:rPr>
                        <a:t>According to </a:t>
                      </a:r>
                      <a:r>
                        <a:rPr lang="en-ZA" sz="1000" kern="1200" dirty="0" err="1" smtClean="0">
                          <a:effectLst/>
                        </a:rPr>
                        <a:t>EDTEA</a:t>
                      </a:r>
                      <a:r>
                        <a:rPr lang="en-ZA" sz="1000" kern="1200" dirty="0" smtClean="0">
                          <a:effectLst/>
                        </a:rPr>
                        <a:t> audit, New England Landfill Site compliance improved from 31% to 60%. The decommissioning plan of the New England Landfill site has been developed (Lifespan expires in 2027) and is with Council structures. The process of identifying a new site has commenced. </a:t>
                      </a:r>
                    </a:p>
                    <a:p>
                      <a:pPr marL="180975" indent="-180975">
                        <a:buFont typeface="Arial" panose="020B0604020202020204" pitchFamily="34" charset="0"/>
                        <a:buChar char="•"/>
                      </a:pPr>
                      <a:r>
                        <a:rPr lang="en-ZA" sz="1000" kern="1200" dirty="0" smtClean="0">
                          <a:effectLst/>
                        </a:rPr>
                        <a:t>To augment the existing capacity, the municipality retained the services of a landfill/waste management expert. This is an external service provider whose primary focus is to assist the municipality to comply with the requirements of the Landfill Licence including the preparation of a decommissioning plan.</a:t>
                      </a:r>
                      <a:r>
                        <a:rPr lang="en-US" sz="1000" baseline="0" dirty="0" smtClean="0">
                          <a:effectLst/>
                        </a:rPr>
                        <a:t> </a:t>
                      </a:r>
                    </a:p>
                    <a:p>
                      <a:pPr marL="180975" indent="-180975">
                        <a:buFont typeface="Arial" panose="020B0604020202020204" pitchFamily="34" charset="0"/>
                        <a:buChar char="•"/>
                      </a:pPr>
                      <a:r>
                        <a:rPr lang="en-US" sz="1000" baseline="0" dirty="0" smtClean="0">
                          <a:effectLst/>
                        </a:rPr>
                        <a:t>MISA has allocated </a:t>
                      </a:r>
                      <a:r>
                        <a:rPr lang="en-US" sz="1000" baseline="0" dirty="0" err="1" smtClean="0">
                          <a:effectLst/>
                        </a:rPr>
                        <a:t>R8m</a:t>
                      </a:r>
                      <a:r>
                        <a:rPr lang="en-US" sz="1000" baseline="0" dirty="0" smtClean="0">
                          <a:effectLst/>
                        </a:rPr>
                        <a:t> to support a clean up process in the municipality. This </a:t>
                      </a:r>
                      <a:r>
                        <a:rPr lang="en-US" sz="1000" baseline="0" dirty="0" err="1" smtClean="0">
                          <a:effectLst/>
                        </a:rPr>
                        <a:t>programme</a:t>
                      </a:r>
                      <a:r>
                        <a:rPr lang="en-US" sz="1000" baseline="0" dirty="0" smtClean="0">
                          <a:effectLst/>
                        </a:rPr>
                        <a:t> resulted in employment opportunities to people within the municipality. The CBD is cleaned and the contract workers have also been assigned into wards.</a:t>
                      </a:r>
                      <a:endParaRPr lang="en-US" sz="1000" baseline="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indent="0" algn="l">
                        <a:buFont typeface="Arial" panose="020B0604020202020204" pitchFamily="34" charset="0"/>
                        <a:buNone/>
                      </a:pPr>
                      <a:r>
                        <a:rPr lang="en-US" sz="1000" u="none" strike="noStrike" kern="1200" baseline="0" dirty="0" smtClean="0"/>
                        <a:t>Lack of traffic management operations in the CBD: </a:t>
                      </a:r>
                    </a:p>
                    <a:p>
                      <a:pPr marL="171450" indent="-171450" algn="l">
                        <a:buFont typeface="Arial" panose="020B0604020202020204" pitchFamily="34" charset="0"/>
                        <a:buChar char="•"/>
                      </a:pPr>
                      <a:r>
                        <a:rPr lang="en-GB" sz="1000" dirty="0" smtClean="0"/>
                        <a:t>Resultant to the decision by Council Committees in the realization of the single law enforcement, the management of the line function is currently busy with a process of integrating various existing pockets of law enforcement within the </a:t>
                      </a:r>
                      <a:r>
                        <a:rPr lang="en-GB" sz="1000" dirty="0" err="1" smtClean="0"/>
                        <a:t>Msunduzi</a:t>
                      </a:r>
                      <a:r>
                        <a:rPr lang="en-GB" sz="1000" dirty="0" smtClean="0"/>
                        <a:t> Municipality, with an intention through amongst others to strengthen and improve police visibility, traffic law enforcement and also to acquire much needed and critical policing and law enforcement powers which to this end the municipality has not been accorded by the National Police Commissioner. This process in conclusion will realize the final establishment of a municipal police division for </a:t>
                      </a:r>
                      <a:r>
                        <a:rPr lang="en-GB" sz="1000" dirty="0" err="1" smtClean="0"/>
                        <a:t>Msunduzi</a:t>
                      </a:r>
                      <a:r>
                        <a:rPr lang="en-GB" sz="1000" dirty="0" smtClean="0"/>
                        <a:t> Municipality.</a:t>
                      </a:r>
                    </a:p>
                    <a:p>
                      <a:pPr marL="0" indent="0" algn="l">
                        <a:buFont typeface="+mj-lt"/>
                        <a:buNone/>
                      </a:pPr>
                      <a:r>
                        <a:rPr lang="en-GB" sz="1000" u="none" strike="noStrike" kern="1200" baseline="0" dirty="0" smtClean="0"/>
                        <a:t>Roads and Maintenance </a:t>
                      </a:r>
                      <a:r>
                        <a:rPr lang="en-GB" sz="1000" dirty="0" smtClean="0"/>
                        <a:t> </a:t>
                      </a:r>
                    </a:p>
                    <a:p>
                      <a:pPr marL="171450" indent="-171450" algn="l">
                        <a:buFont typeface="Arial" panose="020B0604020202020204" pitchFamily="34" charset="0"/>
                        <a:buChar char="•"/>
                      </a:pPr>
                      <a:r>
                        <a:rPr lang="en-GB" sz="1000" dirty="0" smtClean="0"/>
                        <a:t>19 803 325 square meters of potholes have been repaired. </a:t>
                      </a:r>
                    </a:p>
                    <a:p>
                      <a:pPr marL="171450" indent="-171450" algn="l">
                        <a:buFont typeface="Arial" panose="020B0604020202020204" pitchFamily="34" charset="0"/>
                        <a:buChar char="•"/>
                      </a:pPr>
                      <a:r>
                        <a:rPr lang="en-GB" sz="1000" dirty="0" smtClean="0"/>
                        <a:t>245 manhole covers have been replaced.</a:t>
                      </a:r>
                    </a:p>
                    <a:p>
                      <a:pPr marL="171450" indent="-171450" algn="l">
                        <a:buFont typeface="Arial" panose="020B0604020202020204" pitchFamily="34" charset="0"/>
                        <a:buChar char="•"/>
                      </a:pPr>
                      <a:r>
                        <a:rPr lang="en-GB" sz="1000" dirty="0" smtClean="0"/>
                        <a:t>315 square meters of walkways and road surface have been repaired/reinstated. </a:t>
                      </a:r>
                    </a:p>
                    <a:p>
                      <a:pPr marL="171450" indent="-171450" algn="l">
                        <a:buFont typeface="Arial" panose="020B0604020202020204" pitchFamily="34" charset="0"/>
                        <a:buChar char="•"/>
                      </a:pPr>
                      <a:r>
                        <a:rPr lang="en-GB" sz="1000" dirty="0" smtClean="0"/>
                        <a:t>370 km of </a:t>
                      </a:r>
                      <a:r>
                        <a:rPr lang="en-GB" sz="1000" dirty="0" err="1" smtClean="0"/>
                        <a:t>stormwater</a:t>
                      </a:r>
                      <a:r>
                        <a:rPr lang="en-GB" sz="1000" dirty="0" smtClean="0"/>
                        <a:t> pipes and channels and 142 </a:t>
                      </a:r>
                      <a:r>
                        <a:rPr lang="en-GB" sz="1000" dirty="0" err="1" smtClean="0"/>
                        <a:t>catchpits</a:t>
                      </a:r>
                      <a:r>
                        <a:rPr lang="en-GB" sz="1000" dirty="0" smtClean="0"/>
                        <a:t> have been maintained. </a:t>
                      </a:r>
                    </a:p>
                    <a:p>
                      <a:pPr marL="0" marR="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000" u="none" strike="noStrike" kern="1200" baseline="0" dirty="0" smtClean="0"/>
                        <a:t>Landfill Site</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The item has been presented before  Council and was approved , the implementation of the approved compliance action plan is currently underway as per the internal Audit report dated April 2022.       </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This report is also coupled with the latest monthly reports recording progress on the implementation of the approved compliance action plan. This covers all the line items as listed under section 4.1 and section 3.1 of the revised compliance notice issued in terms of section 31 (L) of the National Environmental Management Act 107 of 1998. </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The municipality has also obtained approval of BSc for advertising the emergency contract which is responding the approved compliance action plan.</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Access Control at the Landfill site has been addressed. </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There is no unlawful disposal of waste happening on site.</a:t>
                      </a:r>
                    </a:p>
                    <a:p>
                      <a:pPr marL="171450" marR="0" indent="-171450" algn="l">
                        <a:lnSpc>
                          <a:spcPct val="107000"/>
                        </a:lnSpc>
                        <a:spcBef>
                          <a:spcPts val="0"/>
                        </a:spcBef>
                        <a:spcAft>
                          <a:spcPts val="0"/>
                        </a:spcAft>
                        <a:buFont typeface="Arial" panose="020B0604020202020204" pitchFamily="34" charset="0"/>
                        <a:buChar char="•"/>
                      </a:pPr>
                      <a:r>
                        <a:rPr lang="en-GB" sz="1000" dirty="0" smtClean="0">
                          <a:effectLst/>
                        </a:rPr>
                        <a:t>There are no more waste pickers on site</a:t>
                      </a:r>
                      <a:endParaRPr lang="en-GB" sz="100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2816924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9DDB6-6EBF-72AC-3D4D-517F129B623B}"/>
              </a:ext>
            </a:extLst>
          </p:cNvPr>
          <p:cNvSpPr>
            <a:spLocks noGrp="1"/>
          </p:cNvSpPr>
          <p:nvPr>
            <p:ph type="title"/>
          </p:nvPr>
        </p:nvSpPr>
        <p:spPr/>
        <p:txBody>
          <a:bodyPr/>
          <a:lstStyle/>
          <a:p>
            <a:endParaRPr lang="en-US"/>
          </a:p>
        </p:txBody>
      </p:sp>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33441" y="50803"/>
          <a:ext cx="11970885" cy="5333645"/>
        </p:xfrm>
        <a:graphic>
          <a:graphicData uri="http://schemas.openxmlformats.org/drawingml/2006/table">
            <a:tbl>
              <a:tblPr firstRow="1" bandRow="1">
                <a:tableStyleId>{00A15C55-8517-42AA-B614-E9B94910E393}</a:tableStyleId>
              </a:tblPr>
              <a:tblGrid>
                <a:gridCol w="1168250">
                  <a:extLst>
                    <a:ext uri="{9D8B030D-6E8A-4147-A177-3AD203B41FA5}">
                      <a16:colId xmlns:a16="http://schemas.microsoft.com/office/drawing/2014/main" val="2749601172"/>
                    </a:ext>
                  </a:extLst>
                </a:gridCol>
                <a:gridCol w="2095165">
                  <a:extLst>
                    <a:ext uri="{9D8B030D-6E8A-4147-A177-3AD203B41FA5}">
                      <a16:colId xmlns:a16="http://schemas.microsoft.com/office/drawing/2014/main" val="3215607929"/>
                    </a:ext>
                  </a:extLst>
                </a:gridCol>
                <a:gridCol w="3263920">
                  <a:extLst>
                    <a:ext uri="{9D8B030D-6E8A-4147-A177-3AD203B41FA5}">
                      <a16:colId xmlns:a16="http://schemas.microsoft.com/office/drawing/2014/main" val="2626873919"/>
                    </a:ext>
                  </a:extLst>
                </a:gridCol>
                <a:gridCol w="5443550">
                  <a:extLst>
                    <a:ext uri="{9D8B030D-6E8A-4147-A177-3AD203B41FA5}">
                      <a16:colId xmlns:a16="http://schemas.microsoft.com/office/drawing/2014/main" val="1098058794"/>
                    </a:ext>
                  </a:extLst>
                </a:gridCol>
              </a:tblGrid>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tx1"/>
                        </a:solidFill>
                        <a:latin typeface="+mn-lt"/>
                      </a:endParaRPr>
                    </a:p>
                  </a:txBody>
                  <a:tcPr/>
                </a:tc>
                <a:extLst>
                  <a:ext uri="{0D108BD9-81ED-4DB2-BD59-A6C34878D82A}">
                    <a16:rowId xmlns:a16="http://schemas.microsoft.com/office/drawing/2014/main" val="2385699219"/>
                  </a:ext>
                </a:extLst>
              </a:tr>
              <a:tr h="235329">
                <a:tc gridSpan="4">
                  <a:txBody>
                    <a:bodyPr/>
                    <a:lstStyle/>
                    <a:p>
                      <a:r>
                        <a:rPr lang="en-US" sz="1100" dirty="0"/>
                        <a:t>District: </a:t>
                      </a:r>
                      <a:r>
                        <a:rPr lang="en-US" sz="1100" dirty="0" smtClean="0"/>
                        <a:t>UMGUNGUNDLOVU</a:t>
                      </a:r>
                      <a:endParaRPr lang="en-US" sz="110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solidFill>
                          <a:schemeClr val="tx1"/>
                        </a:solidFill>
                        <a:latin typeface="+mn-lt"/>
                      </a:endParaRPr>
                    </a:p>
                  </a:txBody>
                  <a:tcPr/>
                </a:tc>
                <a:extLst>
                  <a:ext uri="{0D108BD9-81ED-4DB2-BD59-A6C34878D82A}">
                    <a16:rowId xmlns:a16="http://schemas.microsoft.com/office/drawing/2014/main" val="1343691493"/>
                  </a:ext>
                </a:extLst>
              </a:tr>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639725">
                <a:tc>
                  <a:txBody>
                    <a:bodyPr/>
                    <a:lstStyle/>
                    <a:p>
                      <a:pPr algn="ctr"/>
                      <a:r>
                        <a:rPr lang="en-GB" sz="1100" dirty="0"/>
                        <a:t>Key Performance Area</a:t>
                      </a:r>
                      <a:endParaRPr lang="en-US" sz="1100" b="1" dirty="0">
                        <a:solidFill>
                          <a:schemeClr val="tx1"/>
                        </a:solidFill>
                        <a:latin typeface="+mn-lt"/>
                      </a:endParaRPr>
                    </a:p>
                  </a:txBody>
                  <a:tcPr/>
                </a:tc>
                <a:tc>
                  <a:txBody>
                    <a:bodyPr/>
                    <a:lstStyle/>
                    <a:p>
                      <a:pPr algn="ctr"/>
                      <a:r>
                        <a:rPr lang="en-GB" sz="1100" dirty="0"/>
                        <a:t>Status quo against SOLG as at June 2021</a:t>
                      </a:r>
                      <a:endParaRPr lang="en-US" sz="1100" b="1" dirty="0">
                        <a:solidFill>
                          <a:schemeClr val="tx1"/>
                        </a:solidFill>
                        <a:latin typeface="+mn-lt"/>
                      </a:endParaRPr>
                    </a:p>
                  </a:txBody>
                  <a:tcPr/>
                </a:tc>
                <a:tc>
                  <a:txBody>
                    <a:bodyPr/>
                    <a:lstStyle/>
                    <a:p>
                      <a:pPr algn="ctr"/>
                      <a:r>
                        <a:rPr lang="en-GB" sz="1100" dirty="0"/>
                        <a:t>Status Quo as at </a:t>
                      </a:r>
                      <a:r>
                        <a:rPr lang="en-GB" sz="1100" dirty="0" smtClean="0"/>
                        <a:t>June</a:t>
                      </a:r>
                      <a:r>
                        <a:rPr lang="en-GB" sz="1100" baseline="0" dirty="0" smtClean="0"/>
                        <a:t> </a:t>
                      </a:r>
                      <a:r>
                        <a:rPr lang="en-GB" sz="1100" dirty="0" smtClean="0"/>
                        <a:t>2022</a:t>
                      </a:r>
                      <a:endParaRPr lang="en-US"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solidFill>
                          <a:schemeClr val="tx1"/>
                        </a:solidFill>
                        <a:latin typeface="+mn-lt"/>
                      </a:endParaRPr>
                    </a:p>
                  </a:txBody>
                  <a:tcPr/>
                </a:tc>
                <a:extLst>
                  <a:ext uri="{0D108BD9-81ED-4DB2-BD59-A6C34878D82A}">
                    <a16:rowId xmlns:a16="http://schemas.microsoft.com/office/drawing/2014/main" val="2526525138"/>
                  </a:ext>
                </a:extLst>
              </a:tr>
              <a:tr h="3296212">
                <a:tc>
                  <a:txBody>
                    <a:bodyPr/>
                    <a:lstStyle/>
                    <a:p>
                      <a:pPr marL="19812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100" u="none" strike="noStrike" kern="1200" cap="none" spc="0" normalizeH="0" baseline="0" noProof="0" dirty="0" smtClean="0">
                          <a:ln>
                            <a:noFill/>
                          </a:ln>
                          <a:effectLst/>
                          <a:uLnTx/>
                          <a:uFillTx/>
                        </a:rPr>
                        <a:t>Service Delivery:</a:t>
                      </a:r>
                      <a:endParaRPr kumimoji="0" lang="en-US" sz="11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a:txBody>
                    <a:bodyPr/>
                    <a:lstStyle/>
                    <a:p>
                      <a:pPr>
                        <a:lnSpc>
                          <a:spcPct val="100000"/>
                        </a:lnSpc>
                        <a:spcAft>
                          <a:spcPts val="0"/>
                        </a:spcAft>
                      </a:pPr>
                      <a:r>
                        <a:rPr lang="en-US" sz="1000" kern="1200" dirty="0" smtClean="0">
                          <a:effectLst/>
                        </a:rPr>
                        <a:t>Challenges include : - </a:t>
                      </a:r>
                    </a:p>
                    <a:p>
                      <a:pPr marL="171450" indent="-171450">
                        <a:lnSpc>
                          <a:spcPct val="100000"/>
                        </a:lnSpc>
                        <a:spcAft>
                          <a:spcPts val="0"/>
                        </a:spcAft>
                        <a:buFont typeface="Arial" panose="020B0604020202020204" pitchFamily="34" charset="0"/>
                        <a:buChar char="•"/>
                      </a:pPr>
                      <a:r>
                        <a:rPr lang="en-US" sz="1000" kern="1200" dirty="0" smtClean="0">
                          <a:effectLst/>
                        </a:rPr>
                        <a:t>Waste management</a:t>
                      </a:r>
                      <a:r>
                        <a:rPr lang="en-US" sz="1000" kern="1200" baseline="0" dirty="0" smtClean="0">
                          <a:effectLst/>
                        </a:rPr>
                        <a:t> and the landfill site non-compliance issues</a:t>
                      </a:r>
                      <a:r>
                        <a:rPr lang="en-US" sz="1000" kern="1200" dirty="0" smtClean="0">
                          <a:effectLst/>
                        </a:rPr>
                        <a:t>, </a:t>
                      </a:r>
                    </a:p>
                    <a:p>
                      <a:pPr marL="171450" indent="-171450">
                        <a:lnSpc>
                          <a:spcPct val="100000"/>
                        </a:lnSpc>
                        <a:spcAft>
                          <a:spcPts val="0"/>
                        </a:spcAft>
                        <a:buFont typeface="Arial" panose="020B0604020202020204" pitchFamily="34" charset="0"/>
                        <a:buChar char="•"/>
                      </a:pPr>
                      <a:r>
                        <a:rPr lang="en-US" sz="1000" kern="1200" dirty="0" smtClean="0">
                          <a:effectLst/>
                        </a:rPr>
                        <a:t>Refuse removal and dirty CBD, </a:t>
                      </a:r>
                    </a:p>
                    <a:p>
                      <a:pPr marL="171450" indent="-171450">
                        <a:lnSpc>
                          <a:spcPct val="100000"/>
                        </a:lnSpc>
                        <a:spcAft>
                          <a:spcPts val="0"/>
                        </a:spcAft>
                        <a:buFont typeface="Arial" panose="020B0604020202020204" pitchFamily="34" charset="0"/>
                        <a:buChar char="•"/>
                      </a:pPr>
                      <a:r>
                        <a:rPr lang="en-US" sz="1000" kern="1200" dirty="0" smtClean="0">
                          <a:effectLst/>
                        </a:rPr>
                        <a:t>No grass cutting, </a:t>
                      </a:r>
                    </a:p>
                    <a:p>
                      <a:pPr marL="171450" indent="-171450">
                        <a:lnSpc>
                          <a:spcPct val="100000"/>
                        </a:lnSpc>
                        <a:spcAft>
                          <a:spcPts val="0"/>
                        </a:spcAft>
                        <a:buFont typeface="Arial" panose="020B0604020202020204" pitchFamily="34" charset="0"/>
                        <a:buChar char="•"/>
                      </a:pPr>
                      <a:r>
                        <a:rPr lang="en-US" sz="1000" kern="1200" dirty="0" smtClean="0">
                          <a:effectLst/>
                        </a:rPr>
                        <a:t>Non- attendance to filling of potholes, storm water, and the </a:t>
                      </a:r>
                    </a:p>
                    <a:p>
                      <a:pPr marL="171450" indent="-171450">
                        <a:lnSpc>
                          <a:spcPct val="100000"/>
                        </a:lnSpc>
                        <a:spcAft>
                          <a:spcPts val="0"/>
                        </a:spcAft>
                        <a:buFont typeface="Arial" panose="020B0604020202020204" pitchFamily="34" charset="0"/>
                        <a:buChar char="•"/>
                      </a:pPr>
                      <a:r>
                        <a:rPr lang="en-US" sz="1000" kern="1200" dirty="0" smtClean="0">
                          <a:effectLst/>
                        </a:rPr>
                        <a:t>Major electricity outages that occurred as a result of fire outbreaks at the Mason and Retief sub stations</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Non-revenue water by volume is 43.22%</a:t>
                      </a:r>
                      <a:endParaRPr lang="en-ZA" sz="1000" dirty="0" smtClean="0">
                        <a:effectLst/>
                      </a:endParaRPr>
                    </a:p>
                    <a:p>
                      <a:pPr marL="171450" indent="-171450">
                        <a:lnSpc>
                          <a:spcPct val="100000"/>
                        </a:lnSpc>
                        <a:spcAft>
                          <a:spcPts val="0"/>
                        </a:spcAft>
                        <a:buFont typeface="Arial" panose="020B0604020202020204" pitchFamily="34" charset="0"/>
                        <a:buChar char="•"/>
                      </a:pPr>
                      <a:r>
                        <a:rPr lang="en-US" sz="1000" kern="1200" dirty="0" smtClean="0">
                          <a:effectLst/>
                        </a:rPr>
                        <a:t>Electrical infrastructure is in bad state resulting infrequent &amp; prolonged outages.</a:t>
                      </a:r>
                      <a:endParaRPr lang="en-ZA" sz="1000" kern="1200" dirty="0" smtClean="0">
                        <a:effectLst/>
                      </a:endParaRPr>
                    </a:p>
                    <a:p>
                      <a:pPr marL="172800" marR="0" indent="-17145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sz="1000" kern="1200" dirty="0" smtClean="0">
                          <a:effectLst/>
                        </a:rPr>
                        <a:t>Electrical infrastructure is in bad state resulting infrequent &amp; prolonged outages.</a:t>
                      </a:r>
                    </a:p>
                    <a:p>
                      <a:pPr marL="171450" lvl="0" indent="-171450">
                        <a:buFont typeface="Arial" panose="020B0604020202020204" pitchFamily="34" charset="0"/>
                        <a:buChar char="•"/>
                      </a:pPr>
                      <a:r>
                        <a:rPr lang="en-GB" sz="1000" kern="1200" dirty="0" smtClean="0">
                          <a:effectLst/>
                        </a:rPr>
                        <a:t>Poor functionality of PMU</a:t>
                      </a:r>
                    </a:p>
                    <a:p>
                      <a:pPr marL="171450" indent="-171450">
                        <a:lnSpc>
                          <a:spcPct val="100000"/>
                        </a:lnSpc>
                        <a:spcAft>
                          <a:spcPts val="0"/>
                        </a:spcAft>
                        <a:buFont typeface="Arial" panose="020B0604020202020204" pitchFamily="34" charset="0"/>
                        <a:buChar char="•"/>
                      </a:pPr>
                      <a:r>
                        <a:rPr lang="en-ZA" sz="1000" kern="1200" dirty="0" smtClean="0">
                          <a:effectLst/>
                        </a:rPr>
                        <a:t>Disaster Management is not fully functional and funding is required (scored 72% on functionality), </a:t>
                      </a:r>
                      <a:endParaRPr lang="en-GB" sz="1000" kern="1200" dirty="0" smtClean="0">
                        <a:effectLst/>
                      </a:endParaRPr>
                    </a:p>
                    <a:p>
                      <a:pPr marL="171450" lvl="0" indent="-171450">
                        <a:buFont typeface="Arial" panose="020B0604020202020204" pitchFamily="34" charset="0"/>
                        <a:buChar char="•"/>
                      </a:pPr>
                      <a:endParaRPr lang="en-US" sz="1000" kern="1200" dirty="0" smtClean="0">
                        <a:solidFill>
                          <a:srgbClr val="000000"/>
                        </a:solidFill>
                        <a:effectLst/>
                        <a:latin typeface="+mn-lt"/>
                        <a:ea typeface="+mn-ea"/>
                        <a:cs typeface="Times New Roman" panose="02020603050405020304" pitchFamily="18" charset="0"/>
                      </a:endParaRPr>
                    </a:p>
                  </a:txBody>
                  <a:tcPr marL="68580" marR="68580" marT="0" marB="0"/>
                </a:tc>
                <a:tc>
                  <a:txBody>
                    <a:bodyPr/>
                    <a:lstStyle/>
                    <a:p>
                      <a:pPr marL="0" indent="0">
                        <a:buFont typeface="Arial" panose="020B0604020202020204" pitchFamily="34" charset="0"/>
                        <a:buNone/>
                      </a:pPr>
                      <a:r>
                        <a:rPr lang="en-US" sz="1000" baseline="0" dirty="0" smtClean="0">
                          <a:effectLst/>
                        </a:rPr>
                        <a:t>Challenges include: -</a:t>
                      </a:r>
                    </a:p>
                    <a:p>
                      <a:pPr marL="171450" indent="-171450">
                        <a:buFont typeface="Arial" panose="020B0604020202020204" pitchFamily="34" charset="0"/>
                        <a:buChar char="•"/>
                      </a:pPr>
                      <a:r>
                        <a:rPr lang="en-US" sz="1000" baseline="0" dirty="0" err="1" smtClean="0">
                          <a:effectLst/>
                        </a:rPr>
                        <a:t>O&amp;M</a:t>
                      </a:r>
                      <a:endParaRPr lang="en-US" sz="1000" baseline="0" dirty="0" smtClean="0">
                        <a:effectLst/>
                      </a:endParaRPr>
                    </a:p>
                    <a:p>
                      <a:pPr marL="171450" indent="-171450">
                        <a:buFont typeface="Arial" panose="020B0604020202020204" pitchFamily="34" charset="0"/>
                        <a:buChar char="•"/>
                      </a:pPr>
                      <a:r>
                        <a:rPr lang="en-US" sz="1000" baseline="0" dirty="0" smtClean="0">
                          <a:effectLst/>
                        </a:rPr>
                        <a:t>Nonfunctioning of </a:t>
                      </a:r>
                      <a:r>
                        <a:rPr lang="en-US" sz="1000" baseline="0" dirty="0" err="1" smtClean="0">
                          <a:effectLst/>
                        </a:rPr>
                        <a:t>PMU</a:t>
                      </a:r>
                      <a:endParaRPr lang="en-US" sz="1000" baseline="0" dirty="0" smtClean="0">
                        <a:effectLst/>
                      </a:endParaRPr>
                    </a:p>
                    <a:p>
                      <a:pPr marL="171450" indent="-171450">
                        <a:buFont typeface="Arial" panose="020B0604020202020204" pitchFamily="34" charset="0"/>
                        <a:buChar char="•"/>
                      </a:pPr>
                      <a:r>
                        <a:rPr lang="en-US" sz="1000" baseline="0" dirty="0" smtClean="0">
                          <a:effectLst/>
                        </a:rPr>
                        <a:t>Disaster Management </a:t>
                      </a:r>
                    </a:p>
                    <a:p>
                      <a:pPr marL="171450" indent="-171450">
                        <a:buFont typeface="Arial" panose="020B0604020202020204" pitchFamily="34" charset="0"/>
                        <a:buChar char="•"/>
                      </a:pPr>
                      <a:endParaRPr lang="en-US" sz="1000" baseline="0" dirty="0" smtClean="0">
                        <a:effectLst/>
                      </a:endParaRPr>
                    </a:p>
                    <a:p>
                      <a:pPr marL="0" indent="0">
                        <a:buFont typeface="Arial" panose="020B0604020202020204" pitchFamily="34" charset="0"/>
                        <a:buNone/>
                      </a:pPr>
                      <a:r>
                        <a:rPr lang="en-US" sz="1000" kern="1200" dirty="0" smtClean="0">
                          <a:effectLst/>
                        </a:rPr>
                        <a:t>Disaster Management and Fire and Rescue</a:t>
                      </a:r>
                      <a:r>
                        <a:rPr lang="en-US" sz="1000" kern="1200" baseline="0" dirty="0" smtClean="0">
                          <a:effectLst/>
                        </a:rPr>
                        <a:t> services</a:t>
                      </a:r>
                      <a:endParaRPr lang="en-ZA" sz="1000" kern="1200" dirty="0" smtClean="0">
                        <a:effectLst/>
                      </a:endParaRPr>
                    </a:p>
                    <a:p>
                      <a:pPr marL="180975" indent="-180975">
                        <a:buFont typeface="Arial" panose="020B0604020202020204" pitchFamily="34" charset="0"/>
                        <a:buChar char="•"/>
                      </a:pPr>
                      <a:r>
                        <a:rPr lang="en-US" sz="1000" dirty="0" smtClean="0"/>
                        <a:t>Post of Disaster Manager was advertised and</a:t>
                      </a:r>
                      <a:r>
                        <a:rPr lang="en-US" sz="1000" baseline="0" dirty="0" smtClean="0"/>
                        <a:t> </a:t>
                      </a:r>
                      <a:r>
                        <a:rPr lang="en-US" sz="1000" dirty="0" smtClean="0"/>
                        <a:t>4 Contract workers were absorbed as permanent staff</a:t>
                      </a:r>
                      <a:r>
                        <a:rPr lang="en-US" sz="1000" baseline="0" dirty="0" smtClean="0"/>
                        <a:t> to address disaster management capacity challenges.</a:t>
                      </a:r>
                      <a:endParaRPr lang="en-US" sz="1000" dirty="0" smtClean="0"/>
                    </a:p>
                    <a:p>
                      <a:pPr marL="180975" indent="-180975">
                        <a:buFont typeface="Arial" panose="020B0604020202020204" pitchFamily="34" charset="0"/>
                        <a:buChar char="•"/>
                      </a:pPr>
                      <a:r>
                        <a:rPr lang="en-GB" sz="1000" baseline="0" dirty="0" smtClean="0"/>
                        <a:t>Funds allocated for procuring  Emergency  Disaster Relief</a:t>
                      </a:r>
                      <a:endParaRPr lang="en-US" sz="1000" baseline="0" dirty="0" smtClean="0"/>
                    </a:p>
                    <a:p>
                      <a:pPr marL="180975" indent="-180975">
                        <a:buFont typeface="Arial" panose="020B0604020202020204" pitchFamily="34" charset="0"/>
                        <a:buChar char="•"/>
                      </a:pPr>
                      <a:r>
                        <a:rPr lang="en-GB" sz="1000" baseline="0" dirty="0" smtClean="0"/>
                        <a:t>Disaster Management inundated with requests from Councillors from all wards for  finalisation of assessments. Staff are all engaged in  finalising these assessments</a:t>
                      </a:r>
                    </a:p>
                    <a:p>
                      <a:pPr marL="0" indent="0">
                        <a:buFont typeface="Arial" panose="020B0604020202020204" pitchFamily="34" charset="0"/>
                        <a:buNone/>
                      </a:pPr>
                      <a:r>
                        <a:rPr lang="en-GB" sz="1000" baseline="0" dirty="0" err="1" smtClean="0"/>
                        <a:t>PMU</a:t>
                      </a:r>
                      <a:endParaRPr lang="en-GB" sz="1000" baseline="0" dirty="0" smtClean="0"/>
                    </a:p>
                    <a:p>
                      <a:pPr marL="180975" indent="-180975">
                        <a:buFont typeface="Arial" panose="020B0604020202020204" pitchFamily="34" charset="0"/>
                        <a:buChar char="•"/>
                      </a:pPr>
                      <a:r>
                        <a:rPr lang="en-GB" sz="1000" baseline="0" dirty="0" smtClean="0"/>
                        <a:t>The municipality has prepared Business Plans to obtain funds to address </a:t>
                      </a:r>
                      <a:r>
                        <a:rPr lang="en-GB" sz="1000" baseline="0" dirty="0" err="1" smtClean="0"/>
                        <a:t>PMU</a:t>
                      </a:r>
                      <a:r>
                        <a:rPr lang="en-GB" sz="1000" baseline="0" dirty="0" smtClean="0"/>
                        <a:t> capacity.</a:t>
                      </a:r>
                      <a:endParaRPr lang="en-US" sz="1000" b="0" baseline="0" dirty="0" smtClean="0">
                        <a:solidFill>
                          <a:schemeClr val="tx1"/>
                        </a:solidFill>
                        <a:latin typeface="+mn-lt"/>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00" kern="1200" dirty="0" smtClean="0">
                          <a:effectLst/>
                        </a:rPr>
                        <a:t>Operations And Maintenance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smtClean="0"/>
                        <a:t>Operations and maintenance budget is </a:t>
                      </a:r>
                      <a:r>
                        <a:rPr lang="en-GB" sz="1000" u="none" strike="noStrike" kern="1200" baseline="0" dirty="0" err="1" smtClean="0"/>
                        <a:t>R17</a:t>
                      </a:r>
                      <a:r>
                        <a:rPr lang="en-GB" sz="1000" u="none" strike="noStrike" kern="1200" baseline="0" dirty="0" smtClean="0"/>
                        <a:t> 874 950.00 equivalent to 7.87%</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err="1" smtClean="0"/>
                        <a:t>PMU</a:t>
                      </a:r>
                      <a:r>
                        <a:rPr lang="en-GB" sz="1000" u="none" strike="noStrike" kern="1200" baseline="0" dirty="0" smtClean="0"/>
                        <a:t> Operating cost is </a:t>
                      </a:r>
                      <a:r>
                        <a:rPr lang="en-GB" sz="1000" u="none" strike="noStrike" kern="1200" baseline="0" dirty="0" err="1" smtClean="0"/>
                        <a:t>R9</a:t>
                      </a:r>
                      <a:r>
                        <a:rPr lang="en-GB" sz="1000" u="none" strike="noStrike" kern="1200" baseline="0" dirty="0" smtClean="0"/>
                        <a:t> 172 910.00 equivalent to 4.04%</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u="none" strike="noStrike" kern="1200" baseline="0" dirty="0" smtClean="0"/>
                        <a:t>Appointment of Technical support is </a:t>
                      </a:r>
                      <a:r>
                        <a:rPr lang="en-GB" sz="1000" u="none" strike="noStrike" kern="1200" baseline="0" dirty="0" err="1" smtClean="0"/>
                        <a:t>R1</a:t>
                      </a:r>
                      <a:r>
                        <a:rPr lang="en-GB" sz="1000" u="none" strike="noStrike" kern="1200" baseline="0" dirty="0" smtClean="0"/>
                        <a:t> 800 000.00 equivalent to 0.79%</a:t>
                      </a:r>
                      <a:endParaRPr lang="en-US" sz="1000" dirty="0" smtClean="0"/>
                    </a:p>
                    <a:p>
                      <a:pPr marL="0" indent="0" algn="l">
                        <a:buFont typeface="+mj-lt"/>
                        <a:buNone/>
                      </a:pPr>
                      <a:r>
                        <a:rPr kumimoji="0" lang="en-US" sz="1000" u="none" strike="noStrike" kern="1200" cap="none" spc="0" normalizeH="0" baseline="0" noProof="0" dirty="0" smtClean="0">
                          <a:ln>
                            <a:noFill/>
                          </a:ln>
                          <a:effectLst/>
                          <a:uLnTx/>
                          <a:uFillTx/>
                        </a:rPr>
                        <a:t>Disaster Management </a:t>
                      </a:r>
                      <a:endParaRPr lang="en-GB" sz="1000" dirty="0" smtClean="0"/>
                    </a:p>
                    <a:p>
                      <a:pPr marL="171450" indent="-171450" algn="l">
                        <a:buFont typeface="Arial" panose="020B0604020202020204" pitchFamily="34" charset="0"/>
                        <a:buChar char="•"/>
                      </a:pPr>
                      <a:r>
                        <a:rPr lang="en-GB" sz="1000" dirty="0" smtClean="0"/>
                        <a:t>A budget of </a:t>
                      </a:r>
                      <a:r>
                        <a:rPr lang="en-GB" sz="1000" dirty="0" err="1" smtClean="0"/>
                        <a:t>R850k</a:t>
                      </a:r>
                      <a:r>
                        <a:rPr lang="en-GB" sz="1000" dirty="0" smtClean="0"/>
                        <a:t> has been approved for the 2022/2023 financial year. Any shortfall will be raised during mid-term budget adjustments.</a:t>
                      </a:r>
                    </a:p>
                    <a:p>
                      <a:pPr marL="171450" indent="-171450" algn="l">
                        <a:buFont typeface="Arial" panose="020B0604020202020204" pitchFamily="34" charset="0"/>
                        <a:buChar char="•"/>
                      </a:pPr>
                      <a:r>
                        <a:rPr lang="en-GB" sz="1000" dirty="0" smtClean="0"/>
                        <a:t>The Post of Manager Disaster Manager was advertised and closed on 18 March 2022, shortlisting will be held on the 2022/09/29. </a:t>
                      </a:r>
                      <a:r>
                        <a:rPr lang="en-GB" sz="1000" dirty="0" err="1" smtClean="0"/>
                        <a:t>ECC</a:t>
                      </a:r>
                      <a:r>
                        <a:rPr lang="en-GB" sz="1000" dirty="0" smtClean="0"/>
                        <a:t> Controller posts shortlisting will be held on the 2022/09/27. </a:t>
                      </a:r>
                      <a:r>
                        <a:rPr lang="en-GB" sz="1000" dirty="0" err="1" smtClean="0"/>
                        <a:t>2x</a:t>
                      </a:r>
                      <a:r>
                        <a:rPr lang="en-GB" sz="1000" dirty="0" smtClean="0"/>
                        <a:t> Disaster Officer posts have also been advertised awaiting HR to complete process.</a:t>
                      </a:r>
                    </a:p>
                    <a:p>
                      <a:pPr marL="171450" indent="-171450" algn="l">
                        <a:buFont typeface="Arial" panose="020B0604020202020204" pitchFamily="34" charset="0"/>
                        <a:buChar char="•"/>
                      </a:pPr>
                      <a:r>
                        <a:rPr lang="en-GB" sz="1000" dirty="0" smtClean="0"/>
                        <a:t>All 41 Wards have been completed and submitted to the </a:t>
                      </a:r>
                      <a:r>
                        <a:rPr lang="en-GB" sz="1000" dirty="0" err="1" smtClean="0"/>
                        <a:t>UMDM</a:t>
                      </a:r>
                      <a:r>
                        <a:rPr lang="en-GB" sz="1000" dirty="0" smtClean="0"/>
                        <a:t> Disaster Management. This includes Risk Mapping for all Wards. The status remains the same.</a:t>
                      </a:r>
                    </a:p>
                    <a:p>
                      <a:pPr marL="171450" indent="-171450" algn="l">
                        <a:buFont typeface="Arial" panose="020B0604020202020204" pitchFamily="34" charset="0"/>
                        <a:buChar char="•"/>
                      </a:pPr>
                      <a:r>
                        <a:rPr lang="en-GB" sz="1000" dirty="0" smtClean="0"/>
                        <a:t>Request for a four(4) ton vehicle has been moved over to the 2023/2024 budget year.</a:t>
                      </a:r>
                    </a:p>
                    <a:p>
                      <a:pPr marL="171450" indent="-171450" algn="l">
                        <a:buFont typeface="Arial" panose="020B0604020202020204" pitchFamily="34" charset="0"/>
                        <a:buChar char="•"/>
                      </a:pPr>
                      <a:r>
                        <a:rPr lang="en-GB" sz="1000" dirty="0" smtClean="0"/>
                        <a:t>Disaster Management Advisory Forum first quarter meeting was supposed to take place on the 29th September 2022. The meeting was postponed to October as there was no quorum. </a:t>
                      </a:r>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u="none" strike="noStrike" kern="1200" cap="none" spc="0" normalizeH="0" baseline="0" noProof="0" dirty="0" smtClean="0">
                          <a:ln>
                            <a:noFill/>
                          </a:ln>
                          <a:effectLst/>
                          <a:uLnTx/>
                          <a:uFillTx/>
                        </a:rPr>
                        <a:t>Non Functional </a:t>
                      </a:r>
                      <a:r>
                        <a:rPr kumimoji="0" lang="en-US" sz="1000" u="none" strike="noStrike" kern="1200" cap="none" spc="0" normalizeH="0" baseline="0" noProof="0" dirty="0" err="1" smtClean="0">
                          <a:ln>
                            <a:noFill/>
                          </a:ln>
                          <a:effectLst/>
                          <a:uLnTx/>
                          <a:uFillTx/>
                        </a:rPr>
                        <a:t>PMU</a:t>
                      </a:r>
                      <a:endParaRPr kumimoji="0" lang="en-US" sz="1000" u="none" strike="noStrike" kern="1200" cap="none" spc="0" normalizeH="0" baseline="0" noProof="0" dirty="0" smtClean="0">
                        <a:ln>
                          <a:noFill/>
                        </a:ln>
                        <a:effectLst/>
                        <a:uLnTx/>
                        <a:uFillTx/>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Technical expert is assisting with identifying the challenges with performance of </a:t>
                      </a:r>
                      <a:r>
                        <a:rPr lang="en-GB" sz="1000" dirty="0" err="1" smtClean="0"/>
                        <a:t>MIG</a:t>
                      </a:r>
                      <a:r>
                        <a:rPr lang="en-GB" sz="1000" dirty="0" smtClean="0"/>
                        <a: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err="1" smtClean="0"/>
                        <a:t>PMU</a:t>
                      </a:r>
                      <a:r>
                        <a:rPr lang="en-GB" sz="1000" dirty="0" smtClean="0"/>
                        <a:t> Business Plans for the 2022/23 FY was submitted to </a:t>
                      </a:r>
                      <a:r>
                        <a:rPr lang="en-GB" sz="1000" dirty="0" err="1" smtClean="0"/>
                        <a:t>COGTA</a:t>
                      </a:r>
                      <a:r>
                        <a:rPr lang="en-GB" sz="1000" dirty="0" smtClean="0"/>
                        <a:t> on 12th April 2022. The reprioritization of the </a:t>
                      </a:r>
                      <a:r>
                        <a:rPr lang="en-GB" sz="1000" dirty="0" err="1" smtClean="0"/>
                        <a:t>MIG</a:t>
                      </a:r>
                      <a:r>
                        <a:rPr lang="en-GB" sz="1000" dirty="0" smtClean="0"/>
                        <a:t> IP is schedule in August 2022.</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The </a:t>
                      </a:r>
                      <a:r>
                        <a:rPr lang="en-GB" sz="1000" dirty="0" err="1" smtClean="0"/>
                        <a:t>PMU</a:t>
                      </a:r>
                      <a:r>
                        <a:rPr lang="en-GB" sz="1000" dirty="0" smtClean="0"/>
                        <a:t> vacancy rate is sitting at 52%</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smtClean="0"/>
                        <a:t>A total of Three posts have been advertised: Chief Project Manager, Project Manager and Finance Manager all awaiting for shortlisting of candidates</a:t>
                      </a:r>
                      <a:endParaRPr lang="en-US" sz="1000" b="0" dirty="0" smtClean="0">
                        <a:solidFill>
                          <a:schemeClr val="tx1"/>
                        </a:solidFill>
                        <a:latin typeface="+mn-lt"/>
                        <a:cs typeface="Times New Roman" panose="02020603050405020304" pitchFamily="18" charset="0"/>
                      </a:endParaRPr>
                    </a:p>
                  </a:txBody>
                  <a:tcPr marL="68580" marR="68580" marT="0" marB="0"/>
                </a:tc>
                <a:extLst>
                  <a:ext uri="{0D108BD9-81ED-4DB2-BD59-A6C34878D82A}">
                    <a16:rowId xmlns:a16="http://schemas.microsoft.com/office/drawing/2014/main" val="3708878839"/>
                  </a:ext>
                </a:extLst>
              </a:tr>
            </a:tbl>
          </a:graphicData>
        </a:graphic>
      </p:graphicFrame>
    </p:spTree>
    <p:extLst>
      <p:ext uri="{BB962C8B-B14F-4D97-AF65-F5344CB8AC3E}">
        <p14:creationId xmlns:p14="http://schemas.microsoft.com/office/powerpoint/2010/main" val="2071175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9B3E5FAF-29D7-333E-19AC-B5344B9F5571}"/>
              </a:ext>
            </a:extLst>
          </p:cNvPr>
          <p:cNvGraphicFramePr>
            <a:graphicFrameLocks noGrp="1"/>
          </p:cNvGraphicFramePr>
          <p:nvPr>
            <p:extLst/>
          </p:nvPr>
        </p:nvGraphicFramePr>
        <p:xfrm>
          <a:off x="122749" y="378422"/>
          <a:ext cx="11970885" cy="2414424"/>
        </p:xfrm>
        <a:graphic>
          <a:graphicData uri="http://schemas.openxmlformats.org/drawingml/2006/table">
            <a:tbl>
              <a:tblPr firstRow="1" bandRow="1">
                <a:tableStyleId>{00A15C55-8517-42AA-B614-E9B94910E393}</a:tableStyleId>
              </a:tblPr>
              <a:tblGrid>
                <a:gridCol w="1168250">
                  <a:extLst>
                    <a:ext uri="{9D8B030D-6E8A-4147-A177-3AD203B41FA5}">
                      <a16:colId xmlns:a16="http://schemas.microsoft.com/office/drawing/2014/main" val="2749601172"/>
                    </a:ext>
                  </a:extLst>
                </a:gridCol>
                <a:gridCol w="2095165">
                  <a:extLst>
                    <a:ext uri="{9D8B030D-6E8A-4147-A177-3AD203B41FA5}">
                      <a16:colId xmlns:a16="http://schemas.microsoft.com/office/drawing/2014/main" val="3215607929"/>
                    </a:ext>
                  </a:extLst>
                </a:gridCol>
                <a:gridCol w="4353735">
                  <a:extLst>
                    <a:ext uri="{9D8B030D-6E8A-4147-A177-3AD203B41FA5}">
                      <a16:colId xmlns:a16="http://schemas.microsoft.com/office/drawing/2014/main" val="2626873919"/>
                    </a:ext>
                  </a:extLst>
                </a:gridCol>
                <a:gridCol w="4353735">
                  <a:extLst>
                    <a:ext uri="{9D8B030D-6E8A-4147-A177-3AD203B41FA5}">
                      <a16:colId xmlns:a16="http://schemas.microsoft.com/office/drawing/2014/main" val="1098058794"/>
                    </a:ext>
                  </a:extLst>
                </a:gridCol>
              </a:tblGrid>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Province: </a:t>
                      </a:r>
                      <a:r>
                        <a:rPr kumimoji="0" lang="en-ZA" sz="1100" u="none" strike="noStrike" kern="1200" cap="none" spc="0" normalizeH="0" baseline="0" noProof="0" dirty="0" smtClean="0">
                          <a:ln>
                            <a:noFill/>
                          </a:ln>
                          <a:effectLst/>
                          <a:uLnTx/>
                          <a:uFillTx/>
                        </a:rPr>
                        <a:t>KwaZulu Natal</a:t>
                      </a:r>
                      <a:endParaRPr lang="en-US" sz="1100"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tx1"/>
                        </a:solidFill>
                        <a:latin typeface="+mn-lt"/>
                      </a:endParaRPr>
                    </a:p>
                  </a:txBody>
                  <a:tcPr/>
                </a:tc>
                <a:extLst>
                  <a:ext uri="{0D108BD9-81ED-4DB2-BD59-A6C34878D82A}">
                    <a16:rowId xmlns:a16="http://schemas.microsoft.com/office/drawing/2014/main" val="2385699219"/>
                  </a:ext>
                </a:extLst>
              </a:tr>
              <a:tr h="235329">
                <a:tc gridSpan="4">
                  <a:txBody>
                    <a:bodyPr/>
                    <a:lstStyle/>
                    <a:p>
                      <a:r>
                        <a:rPr lang="en-US" sz="1100" dirty="0"/>
                        <a:t>District: </a:t>
                      </a:r>
                      <a:r>
                        <a:rPr lang="en-US" sz="1100" dirty="0" smtClean="0"/>
                        <a:t>UMGUNGUNDLOVU</a:t>
                      </a:r>
                      <a:endParaRPr lang="en-US" sz="1100" b="1" dirty="0">
                        <a:solidFill>
                          <a:schemeClr val="tx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endParaRPr lang="en-US" sz="1100" b="1" dirty="0">
                        <a:solidFill>
                          <a:schemeClr val="tx1"/>
                        </a:solidFill>
                        <a:latin typeface="+mn-lt"/>
                      </a:endParaRPr>
                    </a:p>
                  </a:txBody>
                  <a:tcPr/>
                </a:tc>
                <a:extLst>
                  <a:ext uri="{0D108BD9-81ED-4DB2-BD59-A6C34878D82A}">
                    <a16:rowId xmlns:a16="http://schemas.microsoft.com/office/drawing/2014/main" val="1343691493"/>
                  </a:ext>
                </a:extLst>
              </a:tr>
              <a:tr h="283260">
                <a:tc gridSpan="4">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r>
                        <a:rPr kumimoji="0" lang="en-ZA" sz="1100" u="none" strike="noStrike" kern="1200" cap="none" spc="0" normalizeH="0" baseline="0" noProof="0" dirty="0">
                          <a:ln>
                            <a:noFill/>
                          </a:ln>
                          <a:effectLst/>
                          <a:uLnTx/>
                          <a:uFillTx/>
                        </a:rPr>
                        <a:t>Municipality: </a:t>
                      </a:r>
                      <a:r>
                        <a:rPr kumimoji="0" lang="en-ZA" sz="1100" u="none" strike="noStrike" kern="1200" cap="none" spc="0" normalizeH="0" baseline="0" noProof="0" dirty="0" smtClean="0">
                          <a:ln>
                            <a:noFill/>
                          </a:ln>
                          <a:effectLst/>
                          <a:uLnTx/>
                          <a:uFillTx/>
                        </a:rPr>
                        <a:t>MSUNDUZI</a:t>
                      </a:r>
                      <a:endParaRPr lang="en-US" sz="1100" dirty="0">
                        <a:solidFill>
                          <a:schemeClr val="bg1"/>
                        </a:solidFill>
                        <a:latin typeface="+mn-lt"/>
                      </a:endParaRPr>
                    </a:p>
                  </a:txBody>
                  <a:tcPr/>
                </a:tc>
                <a:tc hMerge="1">
                  <a:txBody>
                    <a:bodyPr/>
                    <a:lstStyle/>
                    <a:p>
                      <a:endParaRPr lang="en-US"/>
                    </a:p>
                  </a:txBody>
                  <a:tcPr/>
                </a:tc>
                <a:tc hMerge="1">
                  <a:txBody>
                    <a:bodyPr/>
                    <a:lstStyle/>
                    <a:p>
                      <a:endParaRPr lang="en-US" dirty="0"/>
                    </a:p>
                  </a:txBody>
                  <a:tcPr/>
                </a:tc>
                <a:tc hMerge="1">
                  <a:txBody>
                    <a:bodyPr/>
                    <a:lstStyle/>
                    <a:p>
                      <a:pPr marL="0" marR="0" lvl="0" indent="0" algn="just" defTabSz="914400" rtl="0" eaLnBrk="1" fontAlgn="auto" latinLnBrk="0" hangingPunct="1">
                        <a:lnSpc>
                          <a:spcPct val="150000"/>
                        </a:lnSpc>
                        <a:spcBef>
                          <a:spcPts val="0"/>
                        </a:spcBef>
                        <a:spcAft>
                          <a:spcPts val="800"/>
                        </a:spcAft>
                        <a:buClrTx/>
                        <a:buSzTx/>
                        <a:buFontTx/>
                        <a:buNone/>
                        <a:tabLst/>
                        <a:defRPr/>
                      </a:pPr>
                      <a:endParaRPr lang="en-US" sz="1100" dirty="0">
                        <a:solidFill>
                          <a:schemeClr val="bg1"/>
                        </a:solidFill>
                        <a:latin typeface="+mn-lt"/>
                      </a:endParaRPr>
                    </a:p>
                  </a:txBody>
                  <a:tcPr>
                    <a:solidFill>
                      <a:schemeClr val="tx1"/>
                    </a:solidFill>
                  </a:tcPr>
                </a:tc>
                <a:extLst>
                  <a:ext uri="{0D108BD9-81ED-4DB2-BD59-A6C34878D82A}">
                    <a16:rowId xmlns:a16="http://schemas.microsoft.com/office/drawing/2014/main" val="897250482"/>
                  </a:ext>
                </a:extLst>
              </a:tr>
              <a:tr h="235329">
                <a:tc>
                  <a:txBody>
                    <a:bodyPr/>
                    <a:lstStyle/>
                    <a:p>
                      <a:pPr algn="ctr"/>
                      <a:r>
                        <a:rPr lang="en-GB" sz="1100" dirty="0"/>
                        <a:t>Key Performance Area</a:t>
                      </a:r>
                      <a:endParaRPr lang="en-US" sz="1100" b="1" dirty="0">
                        <a:solidFill>
                          <a:schemeClr val="tx1"/>
                        </a:solidFill>
                        <a:latin typeface="+mn-lt"/>
                      </a:endParaRPr>
                    </a:p>
                  </a:txBody>
                  <a:tcPr/>
                </a:tc>
                <a:tc>
                  <a:txBody>
                    <a:bodyPr/>
                    <a:lstStyle/>
                    <a:p>
                      <a:pPr algn="ctr"/>
                      <a:r>
                        <a:rPr lang="en-GB" sz="1100" dirty="0"/>
                        <a:t>Status quo against SOLG as at June 2021</a:t>
                      </a:r>
                      <a:endParaRPr lang="en-US" sz="1100" b="1" dirty="0">
                        <a:solidFill>
                          <a:schemeClr val="tx1"/>
                        </a:solidFill>
                        <a:latin typeface="+mn-lt"/>
                      </a:endParaRPr>
                    </a:p>
                  </a:txBody>
                  <a:tcPr/>
                </a:tc>
                <a:tc>
                  <a:txBody>
                    <a:bodyPr/>
                    <a:lstStyle/>
                    <a:p>
                      <a:pPr algn="ctr"/>
                      <a:r>
                        <a:rPr lang="en-GB" sz="1100" dirty="0"/>
                        <a:t>Status Quo as at </a:t>
                      </a:r>
                      <a:r>
                        <a:rPr lang="en-GB" sz="1100" dirty="0" smtClean="0"/>
                        <a:t>June</a:t>
                      </a:r>
                      <a:r>
                        <a:rPr lang="en-GB" sz="1100" baseline="0" dirty="0" smtClean="0"/>
                        <a:t> </a:t>
                      </a:r>
                      <a:r>
                        <a:rPr lang="en-GB" sz="1100" dirty="0" smtClean="0"/>
                        <a:t>2022</a:t>
                      </a:r>
                      <a:endParaRPr lang="en-US" sz="1100" b="1" dirty="0">
                        <a:solidFill>
                          <a:schemeClr val="tx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Status Quo</a:t>
                      </a:r>
                      <a:r>
                        <a:rPr lang="en-US" sz="1100" baseline="0" dirty="0" smtClean="0"/>
                        <a:t> as at Sept/Oct 2022</a:t>
                      </a:r>
                      <a:endParaRPr lang="en-US" sz="1100" dirty="0" smtClean="0"/>
                    </a:p>
                    <a:p>
                      <a:pPr algn="ctr"/>
                      <a:endParaRPr lang="en-US" sz="1100" b="1" dirty="0">
                        <a:solidFill>
                          <a:schemeClr val="tx1"/>
                        </a:solidFill>
                        <a:latin typeface="+mn-lt"/>
                      </a:endParaRPr>
                    </a:p>
                  </a:txBody>
                  <a:tcPr/>
                </a:tc>
                <a:extLst>
                  <a:ext uri="{0D108BD9-81ED-4DB2-BD59-A6C34878D82A}">
                    <a16:rowId xmlns:a16="http://schemas.microsoft.com/office/drawing/2014/main" val="2526525138"/>
                  </a:ext>
                </a:extLst>
              </a:tr>
              <a:tr h="1042824">
                <a:tc>
                  <a:txBody>
                    <a:bodyPr/>
                    <a:lstStyle/>
                    <a:p>
                      <a:pPr marL="0" marR="0" lvl="0" indent="-198120" algn="l" defTabSz="914400" rtl="0" eaLnBrk="1" fontAlgn="auto" latinLnBrk="0" hangingPunct="1">
                        <a:lnSpc>
                          <a:spcPct val="120000"/>
                        </a:lnSpc>
                        <a:spcBef>
                          <a:spcPts val="0"/>
                        </a:spcBef>
                        <a:spcAft>
                          <a:spcPts val="800"/>
                        </a:spcAft>
                        <a:buClrTx/>
                        <a:buSzTx/>
                        <a:buFontTx/>
                        <a:buNone/>
                        <a:tabLst>
                          <a:tab pos="181610" algn="l"/>
                        </a:tabLst>
                        <a:defRPr/>
                      </a:pPr>
                      <a:r>
                        <a:rPr kumimoji="0" lang="en-US" sz="1100" u="none" strike="noStrike" kern="1200" cap="none" spc="0" normalizeH="0" baseline="0" noProof="0" dirty="0" smtClean="0">
                          <a:ln>
                            <a:noFill/>
                          </a:ln>
                          <a:effectLst/>
                          <a:uLnTx/>
                          <a:uFillTx/>
                        </a:rPr>
                        <a:t>Local Economic Development </a:t>
                      </a:r>
                      <a:endParaRPr kumimoji="0" lang="en-US" sz="1100" b="1" i="0" u="none" strike="noStrike" kern="1200" cap="none" spc="0" normalizeH="0" baseline="0" noProof="0" dirty="0" smtClean="0">
                        <a:ln>
                          <a:noFill/>
                        </a:ln>
                        <a:solidFill>
                          <a:schemeClr val="tx1"/>
                        </a:solidFill>
                        <a:effectLst/>
                        <a:uLnTx/>
                        <a:uFillTx/>
                        <a:latin typeface="+mn-lt"/>
                        <a:ea typeface="+mn-ea"/>
                        <a:cs typeface="Times New Roman" panose="02020603050405020304" pitchFamily="18" charset="0"/>
                      </a:endParaRPr>
                    </a:p>
                  </a:txBody>
                  <a:tcPr marL="68580" marR="68580" marT="0" marB="0"/>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kern="1200" dirty="0" smtClean="0">
                          <a:effectLst/>
                        </a:rPr>
                        <a:t>LED Strategy and Economic Recovery Plan adopted, requires review and alignment to National LED Strategy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dirty="0" smtClean="0">
                          <a:effectLst/>
                        </a:rPr>
                        <a:t>Have not adopted a single land use in terms of SPLUMA </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228600" indent="-228600">
                        <a:buFont typeface="+mj-lt"/>
                        <a:buAutoNum type="arabicPeriod"/>
                      </a:pPr>
                      <a:r>
                        <a:rPr lang="en-GB" sz="1100" dirty="0" smtClean="0"/>
                        <a:t>The report to adopt the LED Strategy has been finalised and presented to SMC </a:t>
                      </a:r>
                    </a:p>
                    <a:p>
                      <a:pPr marL="228600" indent="-228600">
                        <a:buFont typeface="+mj-lt"/>
                        <a:buAutoNum type="arabicPeriod"/>
                      </a:pPr>
                      <a:r>
                        <a:rPr lang="en-US" sz="1100" kern="1200" dirty="0" smtClean="0">
                          <a:effectLst/>
                        </a:rPr>
                        <a:t>The SDF which is aligned to Section 21 of the SPLUMA was adopted as a part of the IDP</a:t>
                      </a:r>
                      <a:endParaRPr lang="en-ZA" sz="1100" b="0" dirty="0" smtClean="0"/>
                    </a:p>
                  </a:txBody>
                  <a:tcPr marL="68580" marR="68580" marT="0" marB="0"/>
                </a:tc>
                <a:tc>
                  <a:txBody>
                    <a:bodyPr/>
                    <a:lstStyle/>
                    <a:p>
                      <a:pPr marL="171450" indent="-171450" algn="l">
                        <a:buFont typeface="Arial" panose="020B0604020202020204" pitchFamily="34" charset="0"/>
                        <a:buChar char="•"/>
                      </a:pPr>
                      <a:r>
                        <a:rPr lang="en-GB" sz="1100" dirty="0" smtClean="0"/>
                        <a:t>Reviewed LED Strategy was adopted by Council on 7 September 2022</a:t>
                      </a:r>
                    </a:p>
                    <a:p>
                      <a:pPr marL="171450" indent="-171450" algn="l">
                        <a:buFont typeface="Arial" panose="020B0604020202020204" pitchFamily="34" charset="0"/>
                        <a:buChar char="•"/>
                      </a:pPr>
                      <a:r>
                        <a:rPr lang="en-US" sz="1100" kern="1200" dirty="0" smtClean="0">
                          <a:effectLst/>
                        </a:rPr>
                        <a:t>The </a:t>
                      </a:r>
                      <a:r>
                        <a:rPr lang="en-US" sz="1100" kern="1200" dirty="0" err="1" smtClean="0">
                          <a:effectLst/>
                        </a:rPr>
                        <a:t>SDF</a:t>
                      </a:r>
                      <a:r>
                        <a:rPr lang="en-US" sz="1100" kern="1200" dirty="0" smtClean="0">
                          <a:effectLst/>
                        </a:rPr>
                        <a:t> which is aligned to Section 21 of the </a:t>
                      </a:r>
                      <a:r>
                        <a:rPr lang="en-US" sz="1100" kern="1200" dirty="0" err="1" smtClean="0">
                          <a:effectLst/>
                        </a:rPr>
                        <a:t>Spluma</a:t>
                      </a:r>
                      <a:r>
                        <a:rPr lang="en-US" sz="1100" kern="1200" dirty="0" smtClean="0">
                          <a:effectLst/>
                        </a:rPr>
                        <a:t> Act was adopted on 31 of March 2022 as a part of the </a:t>
                      </a:r>
                      <a:r>
                        <a:rPr lang="en-US" sz="1100" kern="1200" dirty="0" err="1" smtClean="0">
                          <a:effectLst/>
                        </a:rPr>
                        <a:t>IDP</a:t>
                      </a:r>
                      <a:endParaRPr lang="en-ZA" sz="1100" dirty="0" smtClean="0"/>
                    </a:p>
                    <a:p>
                      <a:pPr marL="228600" indent="-228600">
                        <a:buFont typeface="Arial" panose="020B0604020202020204" pitchFamily="34" charset="0"/>
                        <a:buChar char="•"/>
                      </a:pPr>
                      <a:endParaRPr lang="en-ZA" sz="1100" b="0" dirty="0" smtClean="0"/>
                    </a:p>
                  </a:txBody>
                  <a:tcPr marL="68580" marR="68580" marT="0" marB="0"/>
                </a:tc>
                <a:extLst>
                  <a:ext uri="{0D108BD9-81ED-4DB2-BD59-A6C34878D82A}">
                    <a16:rowId xmlns:a16="http://schemas.microsoft.com/office/drawing/2014/main" val="1589693895"/>
                  </a:ext>
                </a:extLst>
              </a:tr>
            </a:tbl>
          </a:graphicData>
        </a:graphic>
      </p:graphicFrame>
    </p:spTree>
    <p:extLst>
      <p:ext uri="{BB962C8B-B14F-4D97-AF65-F5344CB8AC3E}">
        <p14:creationId xmlns:p14="http://schemas.microsoft.com/office/powerpoint/2010/main" val="4293492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angle 1"/>
          <p:cNvSpPr/>
          <p:nvPr/>
        </p:nvSpPr>
        <p:spPr>
          <a:xfrm>
            <a:off x="2135560" y="1700808"/>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spTree>
    <p:extLst>
      <p:ext uri="{BB962C8B-B14F-4D97-AF65-F5344CB8AC3E}">
        <p14:creationId xmlns:p14="http://schemas.microsoft.com/office/powerpoint/2010/main" val="111383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3</a:t>
            </a:fld>
            <a:endParaRPr lang="en-US" altLang="en-US" sz="1600" dirty="0">
              <a:solidFill>
                <a:prstClr val="white"/>
              </a:solidFill>
            </a:endParaRPr>
          </a:p>
        </p:txBody>
      </p:sp>
      <p:sp>
        <p:nvSpPr>
          <p:cNvPr id="16" name="Slide Number Placeholder 3"/>
          <p:cNvSpPr txBox="1">
            <a:spLocks/>
          </p:cNvSpPr>
          <p:nvPr/>
        </p:nvSpPr>
        <p:spPr>
          <a:xfrm>
            <a:off x="1559496" y="6448252"/>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a:solidFill>
                  <a:prstClr val="black"/>
                </a:solidFill>
                <a:latin typeface="Arial"/>
                <a:cs typeface="Arial"/>
              </a:rPr>
              <a:pPr algn="l"/>
              <a:t>3</a:t>
            </a:fld>
            <a:endParaRPr lang="en-US" altLang="en-US" dirty="0">
              <a:solidFill>
                <a:prstClr val="black"/>
              </a:solidFill>
              <a:latin typeface="Arial"/>
              <a:cs typeface="Arial"/>
            </a:endParaRPr>
          </a:p>
        </p:txBody>
      </p:sp>
      <p:sp>
        <p:nvSpPr>
          <p:cNvPr id="12" name="TextBox 11"/>
          <p:cNvSpPr txBox="1"/>
          <p:nvPr/>
        </p:nvSpPr>
        <p:spPr>
          <a:xfrm>
            <a:off x="479376" y="1772816"/>
            <a:ext cx="11521280" cy="4339650"/>
          </a:xfrm>
          <a:prstGeom prst="rect">
            <a:avLst/>
          </a:prstGeom>
          <a:noFill/>
        </p:spPr>
        <p:txBody>
          <a:bodyPr wrap="square" rtlCol="0">
            <a:spAutoFit/>
          </a:bodyPr>
          <a:lstStyle/>
          <a:p>
            <a:pPr algn="just"/>
            <a:r>
              <a:rPr lang="en-US" dirty="0" smtClean="0"/>
              <a:t>The </a:t>
            </a:r>
            <a:r>
              <a:rPr lang="en-US" dirty="0"/>
              <a:t>municipality was put under intervention in terms of section 139(1) of the Constitution in April 2019. The following were the main reasons for the intervention</a:t>
            </a:r>
            <a:r>
              <a:rPr lang="en-US" dirty="0" smtClean="0"/>
              <a:t>:</a:t>
            </a:r>
            <a:endParaRPr lang="en-US" dirty="0"/>
          </a:p>
          <a:p>
            <a:pPr marL="285750" indent="-285750" algn="just">
              <a:buFont typeface="Arial" panose="020B0604020202020204" pitchFamily="34" charset="0"/>
              <a:buChar char="•"/>
            </a:pPr>
            <a:r>
              <a:rPr lang="en-US" sz="1600" dirty="0"/>
              <a:t>Failure by the municipality to hold councillors accountable for deliberately absenting themselves from critical meetings </a:t>
            </a:r>
          </a:p>
          <a:p>
            <a:pPr marL="285750" indent="-285750" algn="just">
              <a:buFont typeface="Arial" panose="020B0604020202020204" pitchFamily="34" charset="0"/>
              <a:buChar char="•"/>
            </a:pPr>
            <a:r>
              <a:rPr lang="en-US" sz="1600" dirty="0"/>
              <a:t>Failure to institute consequence management measures</a:t>
            </a:r>
          </a:p>
          <a:p>
            <a:pPr marL="285750" indent="-285750" algn="just">
              <a:buFont typeface="Arial" panose="020B0604020202020204" pitchFamily="34" charset="0"/>
              <a:buChar char="•"/>
            </a:pPr>
            <a:r>
              <a:rPr lang="en-US" sz="1600" dirty="0"/>
              <a:t>Failure by the Council to exercise oversight on management with particular reference to the management of conditional grants </a:t>
            </a:r>
          </a:p>
          <a:p>
            <a:pPr marL="285750" indent="-285750" algn="just">
              <a:buFont typeface="Arial" panose="020B0604020202020204" pitchFamily="34" charset="0"/>
              <a:buChar char="•"/>
            </a:pPr>
            <a:r>
              <a:rPr lang="en-US" sz="1600" dirty="0"/>
              <a:t>Failure by the Council to exercise oversight over management resulting in the cash position of the municipality being overdrawn </a:t>
            </a:r>
          </a:p>
          <a:p>
            <a:pPr marL="285750" indent="-285750" algn="just">
              <a:buFont typeface="Arial" panose="020B0604020202020204" pitchFamily="34" charset="0"/>
              <a:buChar char="•"/>
            </a:pPr>
            <a:r>
              <a:rPr lang="en-US" sz="1600" dirty="0"/>
              <a:t>Failure to take reasonable steps to prevent unauthorized and irregular expenditure </a:t>
            </a:r>
          </a:p>
          <a:p>
            <a:pPr marL="285750" indent="-285750" algn="just">
              <a:buFont typeface="Arial" panose="020B0604020202020204" pitchFamily="34" charset="0"/>
              <a:buChar char="•"/>
            </a:pPr>
            <a:r>
              <a:rPr lang="en-US" sz="1600" dirty="0"/>
              <a:t>Failure by the Council to investigate the unauthorized and irregular expenditure </a:t>
            </a:r>
          </a:p>
          <a:p>
            <a:pPr marL="285750" indent="-285750" algn="just">
              <a:buFont typeface="Arial" panose="020B0604020202020204" pitchFamily="34" charset="0"/>
              <a:buChar char="•"/>
            </a:pPr>
            <a:r>
              <a:rPr lang="en-US" sz="1600" dirty="0"/>
              <a:t>Failure to hold management or any person accountable for causing unauthorized and irregular expenditure</a:t>
            </a:r>
          </a:p>
          <a:p>
            <a:pPr marL="285750" indent="-285750" algn="just">
              <a:buFont typeface="Arial" panose="020B0604020202020204" pitchFamily="34" charset="0"/>
              <a:buChar char="•"/>
            </a:pPr>
            <a:r>
              <a:rPr lang="en-US" sz="1600" dirty="0"/>
              <a:t>Failure by the Council to implement consequence management measures against persons responsible for incorrectly or failing to maintain proper records </a:t>
            </a:r>
          </a:p>
          <a:p>
            <a:pPr marL="285750" indent="-285750" algn="just">
              <a:buFont typeface="Arial" panose="020B0604020202020204" pitchFamily="34" charset="0"/>
              <a:buChar char="•"/>
            </a:pPr>
            <a:r>
              <a:rPr lang="en-US" sz="1600" dirty="0"/>
              <a:t>Failure by the Council to resolve innumerable service delivery related challenges besetting the city, with particular reference to waste management, roads and street maintenance as well as electricity services. </a:t>
            </a:r>
          </a:p>
          <a:p>
            <a:pPr marL="285750" indent="-285750" algn="just">
              <a:buFont typeface="Arial" panose="020B0604020202020204" pitchFamily="34" charset="0"/>
              <a:buChar char="•"/>
            </a:pPr>
            <a:r>
              <a:rPr lang="en-US" sz="1600" dirty="0"/>
              <a:t>Failure by the Council to investigate allegations of malfeasance and maladministration against senior managers and other leaders of the municipality</a:t>
            </a:r>
            <a:r>
              <a:rPr lang="en-US" sz="1600" dirty="0" smtClean="0"/>
              <a:t>.</a:t>
            </a:r>
            <a:endParaRPr lang="en-US" sz="1600" b="1" dirty="0"/>
          </a:p>
        </p:txBody>
      </p:sp>
      <p:sp>
        <p:nvSpPr>
          <p:cNvPr id="7" name="Title 1"/>
          <p:cNvSpPr>
            <a:spLocks noGrp="1"/>
          </p:cNvSpPr>
          <p:nvPr>
            <p:ph type="title"/>
          </p:nvPr>
        </p:nvSpPr>
        <p:spPr>
          <a:xfrm>
            <a:off x="479376" y="849307"/>
            <a:ext cx="11449272" cy="679622"/>
          </a:xfrm>
          <a:solidFill>
            <a:schemeClr val="accent4">
              <a:lumMod val="40000"/>
              <a:lumOff val="60000"/>
            </a:schemeClr>
          </a:solidFill>
        </p:spPr>
        <p:txBody>
          <a:bodyPr/>
          <a:lstStyle/>
          <a:p>
            <a:r>
              <a:rPr lang="en-US" sz="2000" b="1" dirty="0" smtClean="0">
                <a:latin typeface="+mn-lt"/>
              </a:rPr>
              <a:t>BACKGROUND</a:t>
            </a:r>
            <a:br>
              <a:rPr lang="en-US" sz="2000" b="1" dirty="0" smtClean="0">
                <a:latin typeface="+mn-lt"/>
              </a:rPr>
            </a:br>
            <a:r>
              <a:rPr lang="en-US" sz="2000" b="1" dirty="0" smtClean="0">
                <a:latin typeface="+mn-lt"/>
              </a:rPr>
              <a:t>REASONS FOR THE INTERVENTION</a:t>
            </a:r>
            <a:endParaRPr lang="en-ZA" sz="2000" b="1" dirty="0">
              <a:latin typeface="+mn-lt"/>
            </a:endParaRPr>
          </a:p>
        </p:txBody>
      </p:sp>
    </p:spTree>
    <p:extLst>
      <p:ext uri="{BB962C8B-B14F-4D97-AF65-F5344CB8AC3E}">
        <p14:creationId xmlns:p14="http://schemas.microsoft.com/office/powerpoint/2010/main" val="208828553"/>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4</a:t>
            </a:fld>
            <a:endParaRPr lang="en-US" altLang="en-US" sz="1600" dirty="0">
              <a:solidFill>
                <a:prstClr val="white"/>
              </a:solidFill>
            </a:endParaRPr>
          </a:p>
        </p:txBody>
      </p:sp>
      <p:sp>
        <p:nvSpPr>
          <p:cNvPr id="16" name="Slide Number Placeholder 3"/>
          <p:cNvSpPr txBox="1">
            <a:spLocks/>
          </p:cNvSpPr>
          <p:nvPr/>
        </p:nvSpPr>
        <p:spPr>
          <a:xfrm>
            <a:off x="10160000" y="6356353"/>
            <a:ext cx="1768648" cy="382122"/>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D312F24-582A-4117-A0B2-A1DD2489FD11}" type="slidenum">
              <a:rPr lang="en-US" altLang="en-US" sz="1600" b="1">
                <a:solidFill>
                  <a:prstClr val="black"/>
                </a:solidFill>
                <a:latin typeface="Arial"/>
                <a:cs typeface="Arial"/>
              </a:rPr>
              <a:pPr/>
              <a:t>4</a:t>
            </a:fld>
            <a:endParaRPr lang="en-US" altLang="en-US" sz="1600" b="1" dirty="0">
              <a:solidFill>
                <a:prstClr val="black"/>
              </a:solidFill>
              <a:latin typeface="Arial"/>
              <a:cs typeface="Arial"/>
            </a:endParaRPr>
          </a:p>
        </p:txBody>
      </p:sp>
      <p:sp>
        <p:nvSpPr>
          <p:cNvPr id="12" name="TextBox 11"/>
          <p:cNvSpPr txBox="1"/>
          <p:nvPr/>
        </p:nvSpPr>
        <p:spPr>
          <a:xfrm>
            <a:off x="479376" y="1772816"/>
            <a:ext cx="11449272" cy="4339650"/>
          </a:xfrm>
          <a:prstGeom prst="rect">
            <a:avLst/>
          </a:prstGeom>
          <a:noFill/>
        </p:spPr>
        <p:txBody>
          <a:bodyPr wrap="square" rtlCol="0">
            <a:spAutoFit/>
          </a:bodyPr>
          <a:lstStyle/>
          <a:p>
            <a:pPr marL="358775" indent="-358775" algn="just">
              <a:buAutoNum type="alphaLcParenR"/>
            </a:pPr>
            <a:r>
              <a:rPr lang="en-US" dirty="0" smtClean="0"/>
              <a:t>The Provincial Executive Council (Executive Council) assumed functions </a:t>
            </a:r>
            <a:r>
              <a:rPr lang="en-US" dirty="0"/>
              <a:t>specified in terms of sections 51, 56and 57 of the Municipal Systems Act as well as those related to financial management and service delivery including project </a:t>
            </a:r>
            <a:r>
              <a:rPr lang="en-US" dirty="0" smtClean="0"/>
              <a:t>management.</a:t>
            </a:r>
          </a:p>
          <a:p>
            <a:pPr marL="358775" indent="-358775" algn="just">
              <a:buAutoNum type="alphaLcParenR"/>
            </a:pPr>
            <a:r>
              <a:rPr lang="en-US" dirty="0" smtClean="0"/>
              <a:t>The Executive Council also authorized the </a:t>
            </a:r>
            <a:r>
              <a:rPr lang="en-US" dirty="0"/>
              <a:t>MEC for CoGTA </a:t>
            </a:r>
            <a:r>
              <a:rPr lang="en-US" dirty="0" smtClean="0"/>
              <a:t>to appoint </a:t>
            </a:r>
            <a:r>
              <a:rPr lang="en-US" dirty="0"/>
              <a:t>a </a:t>
            </a:r>
            <a:r>
              <a:rPr lang="en-US" dirty="0" smtClean="0"/>
              <a:t>Representative </a:t>
            </a:r>
            <a:r>
              <a:rPr lang="en-US" dirty="0"/>
              <a:t>or </a:t>
            </a:r>
            <a:r>
              <a:rPr lang="en-US" dirty="0" smtClean="0"/>
              <a:t>Representatives </a:t>
            </a:r>
            <a:r>
              <a:rPr lang="en-US" dirty="0"/>
              <a:t>to be based at the municipality </a:t>
            </a:r>
            <a:r>
              <a:rPr lang="en-US" dirty="0" smtClean="0"/>
              <a:t>whose task would be to prepare </a:t>
            </a:r>
            <a:r>
              <a:rPr lang="en-US" dirty="0"/>
              <a:t>and implement the Recovery Plan incorporating the following terms of reference on behalf of the Executive Council:</a:t>
            </a:r>
          </a:p>
          <a:p>
            <a:pPr marL="857250" lvl="1" indent="-400050" algn="just">
              <a:lnSpc>
                <a:spcPct val="150000"/>
              </a:lnSpc>
              <a:buFont typeface="+mj-lt"/>
              <a:buAutoNum type="romanLcPeriod"/>
            </a:pPr>
            <a:r>
              <a:rPr lang="en-US" sz="1400" dirty="0" smtClean="0"/>
              <a:t>ensuring </a:t>
            </a:r>
            <a:r>
              <a:rPr lang="en-US" sz="1400" dirty="0"/>
              <a:t>the implementation of financial systems, policies and procedures including preparation and implementation of cost cutting measures</a:t>
            </a:r>
          </a:p>
          <a:p>
            <a:pPr marL="857250" lvl="1" indent="-400050" algn="just">
              <a:lnSpc>
                <a:spcPct val="150000"/>
              </a:lnSpc>
              <a:buFont typeface="+mj-lt"/>
              <a:buAutoNum type="romanLcPeriod"/>
            </a:pPr>
            <a:r>
              <a:rPr lang="en-US" sz="1400" dirty="0"/>
              <a:t>to be a compulsory signatory on the municipality’s primary bank account and any other bank accounts that the municipality may operate;</a:t>
            </a:r>
          </a:p>
          <a:p>
            <a:pPr marL="857250" lvl="1" indent="-400050" algn="just">
              <a:lnSpc>
                <a:spcPct val="150000"/>
              </a:lnSpc>
              <a:buFont typeface="+mj-lt"/>
              <a:buAutoNum type="romanLcPeriod"/>
            </a:pPr>
            <a:r>
              <a:rPr lang="en-US" sz="1400" dirty="0" smtClean="0"/>
              <a:t>establishment </a:t>
            </a:r>
            <a:r>
              <a:rPr lang="en-US" sz="1400" dirty="0"/>
              <a:t>and acting as chairperson of the Interim Finance Committee (IFC) to monitor and manage the cash flow of the municipality, approve or dis-approve purchase requisitions and to ensure that the municipality’s cash position is not overdrawn;</a:t>
            </a:r>
          </a:p>
          <a:p>
            <a:pPr marL="857250" lvl="1" indent="-400050" algn="just">
              <a:lnSpc>
                <a:spcPct val="150000"/>
              </a:lnSpc>
              <a:buFont typeface="+mj-lt"/>
              <a:buAutoNum type="romanLcPeriod"/>
            </a:pPr>
            <a:r>
              <a:rPr lang="en-US" sz="1400" dirty="0" smtClean="0"/>
              <a:t>ensure </a:t>
            </a:r>
            <a:r>
              <a:rPr lang="en-US" sz="1400" dirty="0"/>
              <a:t>that the IFC meets regularly and reports fortnightly to the Executive Committee of Council on the cash flow position, payments approved and disapproved and commitments made (via approved purchase orders);</a:t>
            </a:r>
          </a:p>
        </p:txBody>
      </p:sp>
      <p:sp>
        <p:nvSpPr>
          <p:cNvPr id="13" name="Title 1"/>
          <p:cNvSpPr>
            <a:spLocks noGrp="1"/>
          </p:cNvSpPr>
          <p:nvPr>
            <p:ph type="title"/>
          </p:nvPr>
        </p:nvSpPr>
        <p:spPr>
          <a:xfrm>
            <a:off x="479376" y="846912"/>
            <a:ext cx="11449272" cy="765039"/>
          </a:xfrm>
          <a:solidFill>
            <a:schemeClr val="accent4">
              <a:lumMod val="40000"/>
              <a:lumOff val="60000"/>
            </a:schemeClr>
          </a:solidFill>
        </p:spPr>
        <p:txBody>
          <a:bodyPr/>
          <a:lstStyle/>
          <a:p>
            <a:r>
              <a:rPr lang="en-US" sz="2000" b="1" dirty="0" smtClean="0">
                <a:latin typeface="+mn-lt"/>
              </a:rPr>
              <a:t>BACKGROUND … cont</a:t>
            </a:r>
            <a:br>
              <a:rPr lang="en-US" sz="2000" b="1" dirty="0" smtClean="0">
                <a:latin typeface="+mn-lt"/>
              </a:rPr>
            </a:br>
            <a:r>
              <a:rPr lang="en-US" sz="2000" b="1" dirty="0" smtClean="0">
                <a:latin typeface="+mn-lt"/>
              </a:rPr>
              <a:t>RESOLUTIONS OF THE PROVINCIAL EXECUTIVE COUNCIL</a:t>
            </a:r>
            <a:endParaRPr lang="en-ZA" sz="2000" b="1" dirty="0">
              <a:latin typeface="+mn-lt"/>
            </a:endParaRPr>
          </a:p>
        </p:txBody>
      </p:sp>
    </p:spTree>
    <p:extLst>
      <p:ext uri="{BB962C8B-B14F-4D97-AF65-F5344CB8AC3E}">
        <p14:creationId xmlns:p14="http://schemas.microsoft.com/office/powerpoint/2010/main" val="908160793"/>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5</a:t>
            </a:fld>
            <a:endParaRPr lang="en-US" altLang="en-US" sz="1600" dirty="0">
              <a:solidFill>
                <a:prstClr val="white"/>
              </a:solidFill>
            </a:endParaRPr>
          </a:p>
        </p:txBody>
      </p:sp>
      <p:sp>
        <p:nvSpPr>
          <p:cNvPr id="16" name="Slide Number Placeholder 3"/>
          <p:cNvSpPr txBox="1">
            <a:spLocks/>
          </p:cNvSpPr>
          <p:nvPr/>
        </p:nvSpPr>
        <p:spPr>
          <a:xfrm>
            <a:off x="10160000" y="6356353"/>
            <a:ext cx="1768648" cy="382122"/>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D312F24-582A-4117-A0B2-A1DD2489FD11}" type="slidenum">
              <a:rPr lang="en-US" altLang="en-US" sz="1600" b="1">
                <a:solidFill>
                  <a:prstClr val="black"/>
                </a:solidFill>
                <a:latin typeface="Arial"/>
                <a:cs typeface="Arial"/>
              </a:rPr>
              <a:pPr/>
              <a:t>5</a:t>
            </a:fld>
            <a:endParaRPr lang="en-US" altLang="en-US" sz="1600" b="1" dirty="0">
              <a:solidFill>
                <a:prstClr val="black"/>
              </a:solidFill>
              <a:latin typeface="Arial"/>
              <a:cs typeface="Arial"/>
            </a:endParaRPr>
          </a:p>
        </p:txBody>
      </p:sp>
      <p:sp>
        <p:nvSpPr>
          <p:cNvPr id="12" name="TextBox 11"/>
          <p:cNvSpPr txBox="1"/>
          <p:nvPr/>
        </p:nvSpPr>
        <p:spPr>
          <a:xfrm>
            <a:off x="479376" y="1772816"/>
            <a:ext cx="11449272" cy="4154984"/>
          </a:xfrm>
          <a:prstGeom prst="rect">
            <a:avLst/>
          </a:prstGeom>
          <a:noFill/>
        </p:spPr>
        <p:txBody>
          <a:bodyPr wrap="square" rtlCol="0">
            <a:spAutoFit/>
          </a:bodyPr>
          <a:lstStyle/>
          <a:p>
            <a:pPr marL="536575" lvl="1" indent="-358775" algn="just">
              <a:lnSpc>
                <a:spcPct val="150000"/>
              </a:lnSpc>
              <a:buAutoNum type="romanLcPeriod" startAt="5"/>
            </a:pPr>
            <a:r>
              <a:rPr lang="en-US" sz="1600" dirty="0" smtClean="0"/>
              <a:t>implement </a:t>
            </a:r>
            <a:r>
              <a:rPr lang="en-US" sz="1600" dirty="0"/>
              <a:t>governance systems and procedures including oversight over the administration including ratification of decisions taken by the Municipal Council, the Executive Committee, Committees, Municipal Manager and Section 56 Managers in terms of delegated or original </a:t>
            </a:r>
            <a:r>
              <a:rPr lang="en-US" sz="1600" dirty="0" smtClean="0"/>
              <a:t>authority;</a:t>
            </a:r>
          </a:p>
          <a:p>
            <a:pPr marL="536575" lvl="1" indent="-358775" algn="just">
              <a:lnSpc>
                <a:spcPct val="150000"/>
              </a:lnSpc>
              <a:buAutoNum type="romanLcPeriod" startAt="5"/>
            </a:pPr>
            <a:r>
              <a:rPr lang="en-US" sz="1600" dirty="0" smtClean="0"/>
              <a:t>ensuring </a:t>
            </a:r>
            <a:r>
              <a:rPr lang="en-US" sz="1600" dirty="0"/>
              <a:t>that the requirements of the LG Disciplinary Regulations for Senior Managers, 2010 are met timely by the </a:t>
            </a:r>
            <a:r>
              <a:rPr lang="en-US" sz="1600" dirty="0" smtClean="0"/>
              <a:t>municipality.</a:t>
            </a:r>
          </a:p>
          <a:p>
            <a:pPr marL="536575" lvl="1" indent="-358775" algn="just">
              <a:lnSpc>
                <a:spcPct val="150000"/>
              </a:lnSpc>
              <a:buAutoNum type="romanLcPeriod" startAt="5"/>
            </a:pPr>
            <a:r>
              <a:rPr lang="en-US" sz="1600" dirty="0" smtClean="0"/>
              <a:t>ensuring </a:t>
            </a:r>
            <a:r>
              <a:rPr lang="en-US" sz="1600" dirty="0"/>
              <a:t>the implementation of findings arising from any investigations into fraud or maladministration or </a:t>
            </a:r>
            <a:r>
              <a:rPr lang="en-US" sz="1600" dirty="0" smtClean="0"/>
              <a:t>corruption;</a:t>
            </a:r>
          </a:p>
          <a:p>
            <a:pPr marL="536575" lvl="1" indent="-358775" algn="just">
              <a:lnSpc>
                <a:spcPct val="150000"/>
              </a:lnSpc>
              <a:buAutoNum type="romanLcPeriod" startAt="5"/>
            </a:pPr>
            <a:r>
              <a:rPr lang="en-US" sz="1600" dirty="0" smtClean="0"/>
              <a:t>ensuring </a:t>
            </a:r>
            <a:r>
              <a:rPr lang="en-US" sz="1600" dirty="0"/>
              <a:t>implementation of remedial action plans dealing with negative findings from the Auditor </a:t>
            </a:r>
            <a:r>
              <a:rPr lang="en-US" sz="1600" dirty="0" smtClean="0"/>
              <a:t>General;</a:t>
            </a:r>
          </a:p>
          <a:p>
            <a:pPr marL="536575" lvl="1" indent="-358775" algn="just">
              <a:lnSpc>
                <a:spcPct val="150000"/>
              </a:lnSpc>
              <a:buAutoNum type="romanLcPeriod" startAt="5"/>
            </a:pPr>
            <a:r>
              <a:rPr lang="en-US" sz="1600" dirty="0" smtClean="0"/>
              <a:t>ensuring </a:t>
            </a:r>
            <a:r>
              <a:rPr lang="en-US" sz="1600" dirty="0"/>
              <a:t>the implementation of all projects undertaken by the municipality including unblocking projects that have </a:t>
            </a:r>
            <a:r>
              <a:rPr lang="en-US" sz="1600" dirty="0" smtClean="0"/>
              <a:t>stalled.</a:t>
            </a:r>
          </a:p>
          <a:p>
            <a:pPr marL="536575" lvl="1" indent="-358775" algn="just">
              <a:lnSpc>
                <a:spcPct val="150000"/>
              </a:lnSpc>
              <a:buAutoNum type="romanLcPeriod" startAt="5"/>
            </a:pPr>
            <a:r>
              <a:rPr lang="en-US" sz="1600" dirty="0" smtClean="0"/>
              <a:t>ensuring </a:t>
            </a:r>
            <a:r>
              <a:rPr lang="en-US" sz="1600" dirty="0"/>
              <a:t>that the municipality implements measures to urgently improve its operations and maintenance programme with particular reference to waste management, roads and electricity maintenance;</a:t>
            </a:r>
          </a:p>
        </p:txBody>
      </p:sp>
      <p:sp>
        <p:nvSpPr>
          <p:cNvPr id="13" name="Title 1"/>
          <p:cNvSpPr>
            <a:spLocks noGrp="1"/>
          </p:cNvSpPr>
          <p:nvPr>
            <p:ph type="title"/>
          </p:nvPr>
        </p:nvSpPr>
        <p:spPr>
          <a:xfrm>
            <a:off x="479376" y="846912"/>
            <a:ext cx="11449272" cy="765039"/>
          </a:xfrm>
          <a:solidFill>
            <a:schemeClr val="accent4">
              <a:lumMod val="40000"/>
              <a:lumOff val="60000"/>
            </a:schemeClr>
          </a:solidFill>
        </p:spPr>
        <p:txBody>
          <a:bodyPr/>
          <a:lstStyle/>
          <a:p>
            <a:r>
              <a:rPr lang="en-US" sz="2000" b="1" dirty="0" smtClean="0">
                <a:latin typeface="+mn-lt"/>
              </a:rPr>
              <a:t>BACKGROUND … cont</a:t>
            </a:r>
            <a:br>
              <a:rPr lang="en-US" sz="2000" b="1" dirty="0" smtClean="0">
                <a:latin typeface="+mn-lt"/>
              </a:rPr>
            </a:br>
            <a:r>
              <a:rPr lang="en-US" sz="2000" b="1" dirty="0" smtClean="0">
                <a:latin typeface="+mn-lt"/>
              </a:rPr>
              <a:t>RESOLUTIONS OF THE PROVINCIAL EXECUTIVE COUNCIL … cont</a:t>
            </a:r>
            <a:endParaRPr lang="en-ZA" sz="2000" b="1" dirty="0">
              <a:latin typeface="+mn-lt"/>
            </a:endParaRPr>
          </a:p>
        </p:txBody>
      </p:sp>
    </p:spTree>
    <p:extLst>
      <p:ext uri="{BB962C8B-B14F-4D97-AF65-F5344CB8AC3E}">
        <p14:creationId xmlns:p14="http://schemas.microsoft.com/office/powerpoint/2010/main" val="1275803273"/>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DDF82E0-F617-466A-8989-E6F91EEE8384}" type="slidenum">
              <a:rPr lang="en-US" altLang="en-US" sz="1600">
                <a:solidFill>
                  <a:prstClr val="white"/>
                </a:solidFill>
              </a:rPr>
              <a:pPr/>
              <a:t>6</a:t>
            </a:fld>
            <a:endParaRPr lang="en-US" altLang="en-US" sz="1600" dirty="0">
              <a:solidFill>
                <a:prstClr val="white"/>
              </a:solidFill>
            </a:endParaRPr>
          </a:p>
        </p:txBody>
      </p:sp>
      <p:sp>
        <p:nvSpPr>
          <p:cNvPr id="16" name="Slide Number Placeholder 3"/>
          <p:cNvSpPr txBox="1">
            <a:spLocks/>
          </p:cNvSpPr>
          <p:nvPr/>
        </p:nvSpPr>
        <p:spPr>
          <a:xfrm>
            <a:off x="9795048" y="6435113"/>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fld id="{5D312F24-582A-4117-A0B2-A1DD2489FD11}" type="slidenum">
              <a:rPr lang="en-US" altLang="en-US" sz="1600" b="1">
                <a:solidFill>
                  <a:prstClr val="black"/>
                </a:solidFill>
                <a:latin typeface="Arial"/>
                <a:cs typeface="Arial"/>
              </a:rPr>
              <a:pPr/>
              <a:t>6</a:t>
            </a:fld>
            <a:endParaRPr lang="en-US" altLang="en-US" sz="1600" b="1" dirty="0">
              <a:solidFill>
                <a:prstClr val="black"/>
              </a:solidFill>
              <a:latin typeface="Arial"/>
              <a:cs typeface="Arial"/>
            </a:endParaRPr>
          </a:p>
        </p:txBody>
      </p:sp>
      <p:sp>
        <p:nvSpPr>
          <p:cNvPr id="13" name="Title 1"/>
          <p:cNvSpPr txBox="1">
            <a:spLocks/>
          </p:cNvSpPr>
          <p:nvPr/>
        </p:nvSpPr>
        <p:spPr bwMode="auto">
          <a:xfrm>
            <a:off x="321567" y="1601054"/>
            <a:ext cx="11668805" cy="467315"/>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marL="133350" algn="l" defTabSz="685800">
              <a:defRPr/>
            </a:pPr>
            <a:r>
              <a:rPr lang="en-ZA" sz="2000" b="1" dirty="0" smtClean="0">
                <a:solidFill>
                  <a:prstClr val="black"/>
                </a:solidFill>
                <a:latin typeface="+mn-lt"/>
                <a:cs typeface="Arial" panose="020B0604020202020204" pitchFamily="34" charset="0"/>
              </a:rPr>
              <a:t>SUMMARY INDICATORS PER MUNICIPALITY</a:t>
            </a:r>
            <a:endParaRPr lang="en-ZA" sz="2000" b="1" dirty="0">
              <a:solidFill>
                <a:prstClr val="black"/>
              </a:solidFill>
              <a:latin typeface="+mn-lt"/>
            </a:endParaRPr>
          </a:p>
        </p:txBody>
      </p:sp>
      <p:graphicFrame>
        <p:nvGraphicFramePr>
          <p:cNvPr id="14" name="Table 13">
            <a:extLst>
              <a:ext uri="{FF2B5EF4-FFF2-40B4-BE49-F238E27FC236}">
                <a16:creationId xmlns:a16="http://schemas.microsoft.com/office/drawing/2014/main" id="{EA3F3776-6549-4697-A08E-859DD6B6D1F6}"/>
              </a:ext>
            </a:extLst>
          </p:cNvPr>
          <p:cNvGraphicFramePr>
            <a:graphicFrameLocks noGrp="1"/>
          </p:cNvGraphicFramePr>
          <p:nvPr>
            <p:extLst>
              <p:ext uri="{D42A27DB-BD31-4B8C-83A1-F6EECF244321}">
                <p14:modId xmlns:p14="http://schemas.microsoft.com/office/powerpoint/2010/main" val="2264677598"/>
              </p:ext>
            </p:extLst>
          </p:nvPr>
        </p:nvGraphicFramePr>
        <p:xfrm>
          <a:off x="321567" y="2150859"/>
          <a:ext cx="11668805" cy="2483291"/>
        </p:xfrm>
        <a:graphic>
          <a:graphicData uri="http://schemas.openxmlformats.org/drawingml/2006/table">
            <a:tbl>
              <a:tblPr firstRow="1" bandRow="1">
                <a:tableStyleId>{073A0DAA-6AF3-43AB-8588-CEC1D06C72B9}</a:tableStyleId>
              </a:tblPr>
              <a:tblGrid>
                <a:gridCol w="1546398">
                  <a:extLst>
                    <a:ext uri="{9D8B030D-6E8A-4147-A177-3AD203B41FA5}">
                      <a16:colId xmlns:a16="http://schemas.microsoft.com/office/drawing/2014/main" val="20000"/>
                    </a:ext>
                  </a:extLst>
                </a:gridCol>
                <a:gridCol w="1060451">
                  <a:extLst>
                    <a:ext uri="{9D8B030D-6E8A-4147-A177-3AD203B41FA5}">
                      <a16:colId xmlns:a16="http://schemas.microsoft.com/office/drawing/2014/main" val="20003"/>
                    </a:ext>
                  </a:extLst>
                </a:gridCol>
                <a:gridCol w="898480">
                  <a:extLst>
                    <a:ext uri="{9D8B030D-6E8A-4147-A177-3AD203B41FA5}">
                      <a16:colId xmlns:a16="http://schemas.microsoft.com/office/drawing/2014/main" val="20004"/>
                    </a:ext>
                  </a:extLst>
                </a:gridCol>
                <a:gridCol w="1421066">
                  <a:extLst>
                    <a:ext uri="{9D8B030D-6E8A-4147-A177-3AD203B41FA5}">
                      <a16:colId xmlns:a16="http://schemas.microsoft.com/office/drawing/2014/main" val="20005"/>
                    </a:ext>
                  </a:extLst>
                </a:gridCol>
                <a:gridCol w="1506053">
                  <a:extLst>
                    <a:ext uri="{9D8B030D-6E8A-4147-A177-3AD203B41FA5}">
                      <a16:colId xmlns:a16="http://schemas.microsoft.com/office/drawing/2014/main" val="20007"/>
                    </a:ext>
                  </a:extLst>
                </a:gridCol>
                <a:gridCol w="3004109">
                  <a:extLst>
                    <a:ext uri="{9D8B030D-6E8A-4147-A177-3AD203B41FA5}">
                      <a16:colId xmlns:a16="http://schemas.microsoft.com/office/drawing/2014/main" val="20008"/>
                    </a:ext>
                  </a:extLst>
                </a:gridCol>
                <a:gridCol w="2232248">
                  <a:extLst>
                    <a:ext uri="{9D8B030D-6E8A-4147-A177-3AD203B41FA5}">
                      <a16:colId xmlns:a16="http://schemas.microsoft.com/office/drawing/2014/main" val="20009"/>
                    </a:ext>
                  </a:extLst>
                </a:gridCol>
              </a:tblGrid>
              <a:tr h="342547">
                <a:tc rowSpan="2">
                  <a:txBody>
                    <a:bodyPr/>
                    <a:lstStyle/>
                    <a:p>
                      <a:pPr algn="l">
                        <a:lnSpc>
                          <a:spcPct val="115000"/>
                        </a:lnSpc>
                        <a:spcAft>
                          <a:spcPts val="0"/>
                        </a:spcAft>
                      </a:pPr>
                      <a:r>
                        <a:rPr lang="en-ZA" sz="1400" dirty="0">
                          <a:effectLst/>
                          <a:latin typeface="Calibri" panose="020F0502020204030204" pitchFamily="34" charset="0"/>
                          <a:cs typeface="Calibri" panose="020F0502020204030204" pitchFamily="34" charset="0"/>
                        </a:rPr>
                        <a:t>MUNICIPALITY AND INTERVENTION TYPE </a:t>
                      </a:r>
                      <a:endParaRPr lang="en-ZA" sz="1400" b="1" dirty="0">
                        <a:effectLst/>
                        <a:latin typeface="Calibri" panose="020F0502020204030204" pitchFamily="34" charset="0"/>
                        <a:ea typeface="Calibri"/>
                        <a:cs typeface="Calibri" panose="020F0502020204030204" pitchFamily="34" charset="0"/>
                      </a:endParaRPr>
                    </a:p>
                  </a:txBody>
                  <a:tcPr marL="51435" marR="51435" marT="0" marB="0" anchor="ctr"/>
                </a:tc>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baseline="0" dirty="0">
                          <a:effectLst/>
                          <a:latin typeface="Calibri" panose="020F0502020204030204" pitchFamily="34" charset="0"/>
                          <a:cs typeface="Calibri" panose="020F0502020204030204" pitchFamily="34" charset="0"/>
                        </a:rPr>
                        <a:t>KEY INDICATORS </a:t>
                      </a:r>
                      <a:endParaRPr lang="en-ZA" sz="1400" dirty="0">
                        <a:effectLst/>
                        <a:latin typeface="Calibri" panose="020F0502020204030204" pitchFamily="34" charset="0"/>
                        <a:ea typeface="Calibri"/>
                        <a:cs typeface="Calibri" panose="020F0502020204030204" pitchFamily="34" charset="0"/>
                      </a:endParaRPr>
                    </a:p>
                  </a:txBody>
                  <a:tcPr marL="51435" marR="51435" marT="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ZA" sz="1600" dirty="0">
                        <a:effectLst/>
                        <a:latin typeface="+mn-lt"/>
                        <a:ea typeface="Calibri"/>
                        <a:cs typeface="Times New Roman"/>
                      </a:endParaRPr>
                    </a:p>
                  </a:txBody>
                  <a:tcPr marL="68580" marR="68580" marT="0" marB="0" anchor="ctr"/>
                </a:tc>
                <a:extLst>
                  <a:ext uri="{0D108BD9-81ED-4DB2-BD59-A6C34878D82A}">
                    <a16:rowId xmlns:a16="http://schemas.microsoft.com/office/drawing/2014/main" val="10000"/>
                  </a:ext>
                </a:extLst>
              </a:tr>
              <a:tr h="775131">
                <a:tc vMerge="1">
                  <a:txBody>
                    <a:bodyPr/>
                    <a:lstStyle/>
                    <a:p>
                      <a:pPr marL="266700" marR="0" indent="-171450" algn="l" defTabSz="914400" rtl="0" eaLnBrk="1" fontAlgn="auto" latinLnBrk="0" hangingPunct="1">
                        <a:lnSpc>
                          <a:spcPct val="115000"/>
                        </a:lnSpc>
                        <a:spcBef>
                          <a:spcPts val="0"/>
                        </a:spcBef>
                        <a:spcAft>
                          <a:spcPts val="0"/>
                        </a:spcAft>
                        <a:buClrTx/>
                        <a:buSzTx/>
                        <a:buFontTx/>
                        <a:buNone/>
                        <a:tabLst/>
                        <a:defRPr/>
                      </a:pPr>
                      <a:endParaRPr lang="en-ZA" sz="1600" b="1" dirty="0">
                        <a:effectLst/>
                        <a:latin typeface="+mn-lt"/>
                        <a:ea typeface="Calibri"/>
                        <a:cs typeface="Times New Roman"/>
                      </a:endParaRPr>
                    </a:p>
                  </a:txBody>
                  <a:tcPr marT="0"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Audit</a:t>
                      </a:r>
                      <a:r>
                        <a:rPr lang="en-US" sz="1400" b="1" u="none" strike="noStrike" baseline="0" dirty="0">
                          <a:effectLst/>
                          <a:latin typeface="Calibri" panose="020F0502020204030204" pitchFamily="34" charset="0"/>
                          <a:cs typeface="Calibri" panose="020F0502020204030204" pitchFamily="34" charset="0"/>
                        </a:rPr>
                        <a:t> </a:t>
                      </a:r>
                    </a:p>
                    <a:p>
                      <a:pPr marL="95250" indent="0" algn="ctr" fontAlgn="ctr"/>
                      <a:r>
                        <a:rPr lang="en-US" sz="1400" b="1" u="none" strike="noStrike" baseline="0" dirty="0">
                          <a:effectLst/>
                          <a:latin typeface="Calibri" panose="020F0502020204030204" pitchFamily="34" charset="0"/>
                          <a:cs typeface="Calibri" panose="020F0502020204030204" pitchFamily="34" charset="0"/>
                        </a:rPr>
                        <a:t>Outcome </a:t>
                      </a:r>
                    </a:p>
                    <a:p>
                      <a:pPr marL="95250" indent="0" algn="ctr" fontAlgn="ctr"/>
                      <a:r>
                        <a:rPr lang="en-US" sz="1400" b="1" u="none" strike="noStrike" baseline="0" dirty="0">
                          <a:effectLst/>
                          <a:latin typeface="Calibri" panose="020F0502020204030204" pitchFamily="34" charset="0"/>
                          <a:cs typeface="Calibri" panose="020F0502020204030204" pitchFamily="34" charset="0"/>
                        </a:rPr>
                        <a:t>(2020/2021)</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Budget</a:t>
                      </a:r>
                    </a:p>
                    <a:p>
                      <a:pPr marL="95250" indent="0" algn="ctr" fontAlgn="ctr"/>
                      <a:r>
                        <a:rPr lang="en-US" sz="1400" b="1" u="none" strike="noStrike" dirty="0">
                          <a:effectLst/>
                          <a:latin typeface="Calibri" panose="020F0502020204030204" pitchFamily="34" charset="0"/>
                          <a:cs typeface="Calibri" panose="020F0502020204030204" pitchFamily="34" charset="0"/>
                        </a:rPr>
                        <a:t>(2022/23)</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Senior </a:t>
                      </a:r>
                    </a:p>
                    <a:p>
                      <a:pPr marL="95250" indent="0" algn="ctr" fontAlgn="ctr"/>
                      <a:r>
                        <a:rPr lang="en-US" sz="1400" b="1" u="none" strike="noStrike" dirty="0">
                          <a:effectLst/>
                          <a:latin typeface="Calibri" panose="020F0502020204030204" pitchFamily="34" charset="0"/>
                          <a:cs typeface="Calibri" panose="020F0502020204030204" pitchFamily="34" charset="0"/>
                        </a:rPr>
                        <a:t>Management </a:t>
                      </a:r>
                    </a:p>
                    <a:p>
                      <a:pPr marL="95250" marR="0" indent="0" algn="ctr" defTabSz="914400" rtl="0" eaLnBrk="1" fontAlgn="ctr" latinLnBrk="0" hangingPunct="1">
                        <a:lnSpc>
                          <a:spcPct val="100000"/>
                        </a:lnSpc>
                        <a:spcBef>
                          <a:spcPts val="0"/>
                        </a:spcBef>
                        <a:spcAft>
                          <a:spcPts val="0"/>
                        </a:spcAft>
                        <a:buClrTx/>
                        <a:buSzTx/>
                        <a:buFontTx/>
                        <a:buNone/>
                        <a:tabLst/>
                        <a:defRPr/>
                      </a:pPr>
                      <a:r>
                        <a:rPr lang="en-US" sz="1400" b="1" u="none" strike="noStrike" dirty="0">
                          <a:effectLst/>
                          <a:latin typeface="Calibri" panose="020F0502020204030204" pitchFamily="34" charset="0"/>
                          <a:cs typeface="Calibri" panose="020F0502020204030204" pitchFamily="34" charset="0"/>
                        </a:rPr>
                        <a:t>Vacancies &amp; </a:t>
                      </a:r>
                    </a:p>
                    <a:p>
                      <a:pPr marL="95250" marR="0" indent="0" algn="ctr" defTabSz="914400" rtl="0" eaLnBrk="1" fontAlgn="ctr" latinLnBrk="0" hangingPunct="1">
                        <a:lnSpc>
                          <a:spcPct val="100000"/>
                        </a:lnSpc>
                        <a:spcBef>
                          <a:spcPts val="0"/>
                        </a:spcBef>
                        <a:spcAft>
                          <a:spcPts val="0"/>
                        </a:spcAft>
                        <a:buClrTx/>
                        <a:buSzTx/>
                        <a:buFontTx/>
                        <a:buNone/>
                        <a:tabLst/>
                        <a:defRPr/>
                      </a:pPr>
                      <a:r>
                        <a:rPr lang="en-US" sz="1400" b="1" u="none" strike="noStrike" dirty="0">
                          <a:effectLst/>
                          <a:latin typeface="Calibri" panose="020F0502020204030204" pitchFamily="34" charset="0"/>
                          <a:cs typeface="Calibri" panose="020F0502020204030204" pitchFamily="34" charset="0"/>
                        </a:rPr>
                        <a:t>Date of Vacancy</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MIG Exp. </a:t>
                      </a:r>
                    </a:p>
                    <a:p>
                      <a:pPr marL="95250" indent="0" algn="ctr" fontAlgn="ctr"/>
                      <a:r>
                        <a:rPr lang="en-US" sz="1400" b="1" u="none" strike="noStrike" dirty="0">
                          <a:effectLst/>
                          <a:latin typeface="Calibri" panose="020F0502020204030204" pitchFamily="34" charset="0"/>
                          <a:cs typeface="Calibri" panose="020F0502020204030204" pitchFamily="34" charset="0"/>
                        </a:rPr>
                        <a:t>(</a:t>
                      </a:r>
                      <a:r>
                        <a:rPr lang="en-US" sz="1400" b="1" u="none" strike="noStrike" baseline="0" dirty="0">
                          <a:effectLst/>
                          <a:latin typeface="Calibri" panose="020F0502020204030204" pitchFamily="34" charset="0"/>
                          <a:cs typeface="Calibri" panose="020F0502020204030204" pitchFamily="34" charset="0"/>
                        </a:rPr>
                        <a:t>30 June </a:t>
                      </a:r>
                      <a:r>
                        <a:rPr lang="en-US" sz="1400" b="1" u="none" strike="noStrike" dirty="0">
                          <a:effectLst/>
                          <a:latin typeface="Calibri" panose="020F0502020204030204" pitchFamily="34" charset="0"/>
                          <a:cs typeface="Calibri" panose="020F0502020204030204" pitchFamily="34" charset="0"/>
                        </a:rPr>
                        <a:t>2022)</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Sec 106</a:t>
                      </a:r>
                    </a:p>
                    <a:p>
                      <a:pPr marL="95250" indent="0" algn="ctr" fontAlgn="ctr"/>
                      <a:r>
                        <a:rPr lang="en-US" sz="1400" b="1" u="none" strike="noStrike" dirty="0">
                          <a:effectLst/>
                          <a:latin typeface="Calibri" panose="020F0502020204030204" pitchFamily="34" charset="0"/>
                          <a:cs typeface="Calibri" panose="020F0502020204030204" pitchFamily="34" charset="0"/>
                        </a:rPr>
                        <a:t>Investigation</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tc>
                  <a:txBody>
                    <a:bodyPr/>
                    <a:lstStyle/>
                    <a:p>
                      <a:pPr marL="95250" indent="0" algn="ctr" fontAlgn="ctr"/>
                      <a:r>
                        <a:rPr lang="en-US" sz="1400" b="1" u="none" strike="noStrike" dirty="0">
                          <a:effectLst/>
                          <a:latin typeface="Calibri" panose="020F0502020204030204" pitchFamily="34" charset="0"/>
                          <a:cs typeface="Calibri" panose="020F0502020204030204" pitchFamily="34" charset="0"/>
                        </a:rPr>
                        <a:t>Consequence</a:t>
                      </a:r>
                      <a:r>
                        <a:rPr lang="en-US" sz="1400" b="1" u="none" strike="noStrike" baseline="0" dirty="0">
                          <a:effectLst/>
                          <a:latin typeface="Calibri" panose="020F0502020204030204" pitchFamily="34" charset="0"/>
                          <a:cs typeface="Calibri" panose="020F0502020204030204" pitchFamily="34" charset="0"/>
                        </a:rPr>
                        <a:t> Management</a:t>
                      </a:r>
                      <a:endParaRPr lang="en-ZA" sz="1400" b="1" i="0" u="none" strike="noStrike" dirty="0">
                        <a:solidFill>
                          <a:srgbClr val="000000"/>
                        </a:solidFill>
                        <a:effectLst/>
                        <a:latin typeface="Calibri" panose="020F0502020204030204" pitchFamily="34" charset="0"/>
                        <a:cs typeface="Calibri" panose="020F0502020204030204" pitchFamily="34" charset="0"/>
                      </a:endParaRPr>
                    </a:p>
                  </a:txBody>
                  <a:tcPr marL="7144" marR="7144" marT="7144" marB="0" anchor="ctr"/>
                </a:tc>
                <a:extLst>
                  <a:ext uri="{0D108BD9-81ED-4DB2-BD59-A6C34878D82A}">
                    <a16:rowId xmlns:a16="http://schemas.microsoft.com/office/drawing/2014/main" val="10001"/>
                  </a:ext>
                </a:extLst>
              </a:tr>
              <a:tr h="432048">
                <a:tc>
                  <a:txBody>
                    <a:bodyPr/>
                    <a:lstStyle/>
                    <a:p>
                      <a:pPr marL="266700" marR="0" indent="-171450" algn="l" defTabSz="914400" rtl="0" eaLnBrk="1" fontAlgn="auto" latinLnBrk="0" hangingPunct="1">
                        <a:lnSpc>
                          <a:spcPct val="115000"/>
                        </a:lnSpc>
                        <a:spcBef>
                          <a:spcPts val="0"/>
                        </a:spcBef>
                        <a:spcAft>
                          <a:spcPts val="0"/>
                        </a:spcAft>
                        <a:buClrTx/>
                        <a:buSzTx/>
                        <a:buFontTx/>
                        <a:buNone/>
                        <a:tabLst/>
                        <a:defRPr/>
                      </a:pPr>
                      <a:r>
                        <a:rPr lang="en-ZA" sz="1400" dirty="0" smtClean="0">
                          <a:effectLst/>
                          <a:latin typeface="Calibri" panose="020F0502020204030204" pitchFamily="34" charset="0"/>
                          <a:cs typeface="Calibri" panose="020F0502020204030204" pitchFamily="34" charset="0"/>
                        </a:rPr>
                        <a:t>1. </a:t>
                      </a:r>
                      <a:r>
                        <a:rPr lang="en-ZA" sz="1400" dirty="0">
                          <a:effectLst/>
                          <a:latin typeface="Calibri" panose="020F0502020204030204" pitchFamily="34" charset="0"/>
                          <a:cs typeface="Calibri" panose="020F0502020204030204" pitchFamily="34" charset="0"/>
                        </a:rPr>
                        <a:t>Msunduzi </a:t>
                      </a:r>
                      <a:r>
                        <a:rPr kumimoji="0" lang="en-ZA" sz="1400" u="none" strike="noStrike" kern="1200" cap="none" spc="0" normalizeH="0" baseline="0" noProof="0" dirty="0">
                          <a:ln>
                            <a:noFill/>
                          </a:ln>
                          <a:effectLst/>
                          <a:uLnTx/>
                          <a:uFillTx/>
                          <a:latin typeface="Calibri" panose="020F0502020204030204" pitchFamily="34" charset="0"/>
                          <a:cs typeface="Calibri" panose="020F0502020204030204" pitchFamily="34" charset="0"/>
                        </a:rPr>
                        <a:t>139(1)(b)</a:t>
                      </a:r>
                      <a:endParaRPr lang="en-ZA" sz="1400" b="1" dirty="0">
                        <a:effectLst/>
                        <a:latin typeface="Calibri" panose="020F0502020204030204" pitchFamily="34" charset="0"/>
                        <a:ea typeface="Calibri"/>
                        <a:cs typeface="Calibri" panose="020F0502020204030204" pitchFamily="34" charset="0"/>
                      </a:endParaRPr>
                    </a:p>
                  </a:txBody>
                  <a:tcPr marL="68580" marR="68580" marT="0" marB="0" anchor="ctr"/>
                </a:tc>
                <a:tc>
                  <a:txBody>
                    <a:bodyPr/>
                    <a:lstStyle/>
                    <a:p>
                      <a:pPr marL="95250" indent="0" algn="ctr">
                        <a:lnSpc>
                          <a:spcPct val="115000"/>
                        </a:lnSpc>
                        <a:spcAft>
                          <a:spcPts val="0"/>
                        </a:spcAft>
                      </a:pPr>
                      <a:r>
                        <a:rPr lang="en-US" sz="1400" dirty="0" smtClean="0">
                          <a:effectLst/>
                          <a:latin typeface="Calibri" panose="020F0502020204030204" pitchFamily="34" charset="0"/>
                          <a:cs typeface="Calibri" panose="020F0502020204030204" pitchFamily="34" charset="0"/>
                        </a:rPr>
                        <a:t>Unqualified</a:t>
                      </a:r>
                      <a:endParaRPr lang="en-ZA" sz="1400" dirty="0">
                        <a:solidFill>
                          <a:schemeClr val="tx1"/>
                        </a:solidFill>
                        <a:effectLst/>
                        <a:latin typeface="Calibri" panose="020F0502020204030204" pitchFamily="34" charset="0"/>
                        <a:ea typeface="Calibri"/>
                        <a:cs typeface="Calibri" panose="020F0502020204030204" pitchFamily="34" charset="0"/>
                      </a:endParaRPr>
                    </a:p>
                  </a:txBody>
                  <a:tcPr marL="51435" marR="51435" marT="0" marB="0" anchor="ctr"/>
                </a:tc>
                <a:tc>
                  <a:txBody>
                    <a:bodyPr/>
                    <a:lstStyle/>
                    <a:p>
                      <a:pPr marL="95250" indent="0" algn="ctr">
                        <a:lnSpc>
                          <a:spcPct val="115000"/>
                        </a:lnSpc>
                        <a:spcAft>
                          <a:spcPts val="0"/>
                        </a:spcAft>
                      </a:pPr>
                      <a:r>
                        <a:rPr lang="en-US" sz="1400" dirty="0">
                          <a:effectLst/>
                          <a:latin typeface="Calibri" panose="020F0502020204030204" pitchFamily="34" charset="0"/>
                          <a:cs typeface="Calibri" panose="020F0502020204030204" pitchFamily="34" charset="0"/>
                        </a:rPr>
                        <a:t>Funded</a:t>
                      </a:r>
                      <a:endParaRPr lang="en-ZA" sz="1400" b="1" dirty="0">
                        <a:solidFill>
                          <a:schemeClr val="tx1"/>
                        </a:solidFill>
                        <a:effectLst/>
                        <a:latin typeface="Calibri" panose="020F0502020204030204" pitchFamily="34" charset="0"/>
                        <a:ea typeface="Calibri"/>
                        <a:cs typeface="Calibri" panose="020F0502020204030204" pitchFamily="34" charset="0"/>
                      </a:endParaRPr>
                    </a:p>
                  </a:txBody>
                  <a:tcPr marL="51435" marR="51435" marT="0" marB="0" anchor="ctr"/>
                </a:tc>
                <a:tc>
                  <a:txBody>
                    <a:bodyPr/>
                    <a:lstStyle/>
                    <a:p>
                      <a:pPr marL="95250" indent="0" algn="l">
                        <a:lnSpc>
                          <a:spcPct val="115000"/>
                        </a:lnSpc>
                        <a:spcAft>
                          <a:spcPts val="0"/>
                        </a:spcAft>
                      </a:pPr>
                      <a:r>
                        <a:rPr lang="en-US" sz="1400" dirty="0" smtClean="0">
                          <a:effectLst/>
                          <a:latin typeface="Calibri" panose="020F0502020204030204" pitchFamily="34" charset="0"/>
                          <a:cs typeface="Calibri" panose="020F0502020204030204" pitchFamily="34" charset="0"/>
                        </a:rPr>
                        <a:t>GM</a:t>
                      </a:r>
                      <a:r>
                        <a:rPr lang="en-US" sz="1400" dirty="0">
                          <a:effectLst/>
                          <a:latin typeface="Calibri" panose="020F0502020204030204" pitchFamily="34" charset="0"/>
                          <a:cs typeface="Calibri" panose="020F0502020204030204" pitchFamily="34" charset="0"/>
                        </a:rPr>
                        <a:t>:</a:t>
                      </a:r>
                      <a:r>
                        <a:rPr lang="en-US" sz="1400" baseline="0" dirty="0">
                          <a:effectLst/>
                          <a:latin typeface="Calibri" panose="020F0502020204030204" pitchFamily="34" charset="0"/>
                          <a:cs typeface="Calibri" panose="020F0502020204030204" pitchFamily="34" charset="0"/>
                        </a:rPr>
                        <a:t> Technical (July 2022)</a:t>
                      </a:r>
                    </a:p>
                    <a:p>
                      <a:pPr marL="95250" indent="0" algn="l">
                        <a:lnSpc>
                          <a:spcPct val="115000"/>
                        </a:lnSpc>
                        <a:spcAft>
                          <a:spcPts val="0"/>
                        </a:spcAft>
                      </a:pPr>
                      <a:r>
                        <a:rPr lang="en-US" sz="1400" baseline="0" dirty="0">
                          <a:effectLst/>
                          <a:latin typeface="Calibri" panose="020F0502020204030204" pitchFamily="34" charset="0"/>
                          <a:cs typeface="Calibri" panose="020F0502020204030204" pitchFamily="34" charset="0"/>
                        </a:rPr>
                        <a:t>GM: Electricity (July 2021)</a:t>
                      </a:r>
                      <a:endParaRPr lang="en-ZA" sz="1400" dirty="0">
                        <a:solidFill>
                          <a:schemeClr val="tx1"/>
                        </a:solidFill>
                        <a:effectLst/>
                        <a:latin typeface="Calibri" panose="020F0502020204030204" pitchFamily="34" charset="0"/>
                        <a:ea typeface="Calibri"/>
                        <a:cs typeface="Calibri" panose="020F0502020204030204" pitchFamily="34" charset="0"/>
                      </a:endParaRPr>
                    </a:p>
                  </a:txBody>
                  <a:tcPr marL="51435" marR="51435" marT="0" marB="0" anchor="ctr"/>
                </a:tc>
                <a:tc>
                  <a:txBody>
                    <a:bodyPr/>
                    <a:lstStyle/>
                    <a:p>
                      <a:pPr marL="95250" indent="0" algn="ctr">
                        <a:lnSpc>
                          <a:spcPct val="115000"/>
                        </a:lnSpc>
                        <a:spcAft>
                          <a:spcPts val="0"/>
                        </a:spcAft>
                      </a:pPr>
                      <a:r>
                        <a:rPr lang="en-US" sz="1400" dirty="0">
                          <a:effectLst/>
                          <a:latin typeface="Calibri" panose="020F0502020204030204" pitchFamily="34" charset="0"/>
                          <a:cs typeface="Calibri" panose="020F0502020204030204" pitchFamily="34" charset="0"/>
                        </a:rPr>
                        <a:t>100%</a:t>
                      </a:r>
                      <a:endParaRPr lang="en-ZA" sz="1400" dirty="0">
                        <a:solidFill>
                          <a:schemeClr val="tx1"/>
                        </a:solidFill>
                        <a:effectLst/>
                        <a:latin typeface="Calibri" panose="020F0502020204030204" pitchFamily="34" charset="0"/>
                        <a:ea typeface="Calibri"/>
                        <a:cs typeface="Calibri" panose="020F0502020204030204" pitchFamily="34" charset="0"/>
                      </a:endParaRPr>
                    </a:p>
                  </a:txBody>
                  <a:tcPr marL="51435" marR="51435" marT="0" marB="0" anchor="ctr"/>
                </a:tc>
                <a:tc>
                  <a:txBody>
                    <a:bodyPr/>
                    <a:lstStyle/>
                    <a:p>
                      <a:pPr marL="266700" indent="-171450" algn="l" fontAlgn="ctr">
                        <a:buFont typeface="Arial" panose="020B0604020202020204" pitchFamily="34" charset="0"/>
                        <a:buChar char="•"/>
                      </a:pPr>
                      <a:r>
                        <a:rPr lang="en-US" sz="1400" u="none" strike="noStrike" dirty="0">
                          <a:effectLst/>
                          <a:latin typeface="Calibri" panose="020F0502020204030204" pitchFamily="34" charset="0"/>
                          <a:cs typeface="Calibri" panose="020F0502020204030204" pitchFamily="34" charset="0"/>
                        </a:rPr>
                        <a:t>2 Section 106 reports – Have been implemented, 15 of the 17 recommendations in the first report implemented and only 4 of the 20 in the second report remains outstanding.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51435" marR="51435" marT="0" marB="0" anchor="ctr"/>
                </a:tc>
                <a:tc>
                  <a:txBody>
                    <a:bodyPr/>
                    <a:lstStyle/>
                    <a:p>
                      <a:pPr marL="266700" indent="-171450" algn="l">
                        <a:lnSpc>
                          <a:spcPct val="115000"/>
                        </a:lnSpc>
                        <a:spcAft>
                          <a:spcPts val="0"/>
                        </a:spcAft>
                        <a:buFont typeface="Arial" panose="020B0604020202020204" pitchFamily="34" charset="0"/>
                        <a:buChar char="•"/>
                      </a:pPr>
                      <a:r>
                        <a:rPr lang="en-US" sz="1400" dirty="0">
                          <a:effectLst/>
                          <a:latin typeface="Calibri" panose="020F0502020204030204" pitchFamily="34" charset="0"/>
                          <a:cs typeface="Calibri" panose="020F0502020204030204" pitchFamily="34" charset="0"/>
                        </a:rPr>
                        <a:t>Consequence management was fully implemented against the Municipal employees.</a:t>
                      </a:r>
                      <a:endParaRPr lang="en-ZA" sz="1400" dirty="0">
                        <a:effectLst/>
                        <a:latin typeface="Calibri" panose="020F0502020204030204" pitchFamily="34" charset="0"/>
                        <a:ea typeface="Calibri"/>
                        <a:cs typeface="Calibri" panose="020F0502020204030204" pitchFamily="34" charset="0"/>
                      </a:endParaRPr>
                    </a:p>
                  </a:txBody>
                  <a:tcPr marL="51435" marR="51435" marT="0" marB="0" anchor="ctr"/>
                </a:tc>
                <a:extLst>
                  <a:ext uri="{0D108BD9-81ED-4DB2-BD59-A6C34878D82A}">
                    <a16:rowId xmlns:a16="http://schemas.microsoft.com/office/drawing/2014/main" val="10008"/>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006232750"/>
              </p:ext>
            </p:extLst>
          </p:nvPr>
        </p:nvGraphicFramePr>
        <p:xfrm>
          <a:off x="335360" y="5450079"/>
          <a:ext cx="11655010" cy="985034"/>
        </p:xfrm>
        <a:graphic>
          <a:graphicData uri="http://schemas.openxmlformats.org/drawingml/2006/table">
            <a:tbl>
              <a:tblPr firstRow="1" bandRow="1"/>
              <a:tblGrid>
                <a:gridCol w="2292028">
                  <a:extLst>
                    <a:ext uri="{9D8B030D-6E8A-4147-A177-3AD203B41FA5}">
                      <a16:colId xmlns:a16="http://schemas.microsoft.com/office/drawing/2014/main" val="1503323778"/>
                    </a:ext>
                  </a:extLst>
                </a:gridCol>
                <a:gridCol w="1560497">
                  <a:extLst>
                    <a:ext uri="{9D8B030D-6E8A-4147-A177-3AD203B41FA5}">
                      <a16:colId xmlns:a16="http://schemas.microsoft.com/office/drawing/2014/main" val="4255418513"/>
                    </a:ext>
                  </a:extLst>
                </a:gridCol>
                <a:gridCol w="1560497">
                  <a:extLst>
                    <a:ext uri="{9D8B030D-6E8A-4147-A177-3AD203B41FA5}">
                      <a16:colId xmlns:a16="http://schemas.microsoft.com/office/drawing/2014/main" val="171249509"/>
                    </a:ext>
                  </a:extLst>
                </a:gridCol>
                <a:gridCol w="1560497">
                  <a:extLst>
                    <a:ext uri="{9D8B030D-6E8A-4147-A177-3AD203B41FA5}">
                      <a16:colId xmlns:a16="http://schemas.microsoft.com/office/drawing/2014/main" val="4165193245"/>
                    </a:ext>
                  </a:extLst>
                </a:gridCol>
                <a:gridCol w="1560497">
                  <a:extLst>
                    <a:ext uri="{9D8B030D-6E8A-4147-A177-3AD203B41FA5}">
                      <a16:colId xmlns:a16="http://schemas.microsoft.com/office/drawing/2014/main" val="4225515665"/>
                    </a:ext>
                  </a:extLst>
                </a:gridCol>
                <a:gridCol w="1560497">
                  <a:extLst>
                    <a:ext uri="{9D8B030D-6E8A-4147-A177-3AD203B41FA5}">
                      <a16:colId xmlns:a16="http://schemas.microsoft.com/office/drawing/2014/main" val="2583395968"/>
                    </a:ext>
                  </a:extLst>
                </a:gridCol>
                <a:gridCol w="1560497">
                  <a:extLst>
                    <a:ext uri="{9D8B030D-6E8A-4147-A177-3AD203B41FA5}">
                      <a16:colId xmlns:a16="http://schemas.microsoft.com/office/drawing/2014/main" val="2281776345"/>
                    </a:ext>
                  </a:extLst>
                </a:gridCol>
              </a:tblGrid>
              <a:tr h="446908">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l" fontAlgn="b"/>
                      <a:r>
                        <a:rPr lang="en-ZA" sz="1600" u="none" strike="noStrike" dirty="0">
                          <a:effectLst/>
                        </a:rPr>
                        <a:t>Municipality</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MM</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CFO</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Technical</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Corporate </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Community</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tc>
                  <a:txBody>
                    <a:bodyPr/>
                    <a:lstStyle>
                      <a:lvl1pPr marL="0" algn="l" defTabSz="685800" rtl="0" eaLnBrk="1" latinLnBrk="0" hangingPunct="1">
                        <a:defRPr sz="1350" b="1" kern="1200">
                          <a:solidFill>
                            <a:schemeClr val="lt1"/>
                          </a:solidFill>
                          <a:latin typeface="Calibri" panose="020F0502020204030204"/>
                        </a:defRPr>
                      </a:lvl1pPr>
                      <a:lvl2pPr marL="342900" algn="l" defTabSz="685800" rtl="0" eaLnBrk="1" latinLnBrk="0" hangingPunct="1">
                        <a:defRPr sz="1350" b="1" kern="1200">
                          <a:solidFill>
                            <a:schemeClr val="lt1"/>
                          </a:solidFill>
                          <a:latin typeface="Calibri" panose="020F0502020204030204"/>
                        </a:defRPr>
                      </a:lvl2pPr>
                      <a:lvl3pPr marL="685800" algn="l" defTabSz="685800" rtl="0" eaLnBrk="1" latinLnBrk="0" hangingPunct="1">
                        <a:defRPr sz="1350" b="1" kern="1200">
                          <a:solidFill>
                            <a:schemeClr val="lt1"/>
                          </a:solidFill>
                          <a:latin typeface="Calibri" panose="020F0502020204030204"/>
                        </a:defRPr>
                      </a:lvl3pPr>
                      <a:lvl4pPr marL="1028700" algn="l" defTabSz="685800" rtl="0" eaLnBrk="1" latinLnBrk="0" hangingPunct="1">
                        <a:defRPr sz="1350" b="1" kern="1200">
                          <a:solidFill>
                            <a:schemeClr val="lt1"/>
                          </a:solidFill>
                          <a:latin typeface="Calibri" panose="020F0502020204030204"/>
                        </a:defRPr>
                      </a:lvl4pPr>
                      <a:lvl5pPr marL="1371600" algn="l" defTabSz="685800" rtl="0" eaLnBrk="1" latinLnBrk="0" hangingPunct="1">
                        <a:defRPr sz="1350" b="1" kern="1200">
                          <a:solidFill>
                            <a:schemeClr val="lt1"/>
                          </a:solidFill>
                          <a:latin typeface="Calibri" panose="020F0502020204030204"/>
                        </a:defRPr>
                      </a:lvl5pPr>
                      <a:lvl6pPr marL="1714500" algn="l" defTabSz="685800" rtl="0" eaLnBrk="1" latinLnBrk="0" hangingPunct="1">
                        <a:defRPr sz="1350" b="1" kern="1200">
                          <a:solidFill>
                            <a:schemeClr val="lt1"/>
                          </a:solidFill>
                          <a:latin typeface="Calibri" panose="020F0502020204030204"/>
                        </a:defRPr>
                      </a:lvl6pPr>
                      <a:lvl7pPr marL="2057400" algn="l" defTabSz="685800" rtl="0" eaLnBrk="1" latinLnBrk="0" hangingPunct="1">
                        <a:defRPr sz="1350" b="1" kern="1200">
                          <a:solidFill>
                            <a:schemeClr val="lt1"/>
                          </a:solidFill>
                          <a:latin typeface="Calibri" panose="020F0502020204030204"/>
                        </a:defRPr>
                      </a:lvl7pPr>
                      <a:lvl8pPr marL="2400300" algn="l" defTabSz="685800" rtl="0" eaLnBrk="1" latinLnBrk="0" hangingPunct="1">
                        <a:defRPr sz="1350" b="1" kern="1200">
                          <a:solidFill>
                            <a:schemeClr val="lt1"/>
                          </a:solidFill>
                          <a:latin typeface="Calibri" panose="020F0502020204030204"/>
                        </a:defRPr>
                      </a:lvl8pPr>
                      <a:lvl9pPr marL="2743200" algn="l" defTabSz="685800" rtl="0" eaLnBrk="1" latinLnBrk="0" hangingPunct="1">
                        <a:defRPr sz="1350" b="1" kern="1200">
                          <a:solidFill>
                            <a:schemeClr val="lt1"/>
                          </a:solidFill>
                          <a:latin typeface="Calibri" panose="020F0502020204030204"/>
                        </a:defRPr>
                      </a:lvl9pPr>
                    </a:lstStyle>
                    <a:p>
                      <a:pPr algn="ctr" fontAlgn="b"/>
                      <a:r>
                        <a:rPr lang="en-ZA" sz="1600" u="none" strike="noStrike" dirty="0">
                          <a:effectLst/>
                        </a:rPr>
                        <a:t>Electricity</a:t>
                      </a:r>
                      <a:endParaRPr lang="en-ZA" sz="1600" b="1" i="0" u="none" strike="noStrike" dirty="0">
                        <a:solidFill>
                          <a:schemeClr val="bg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ysClr val="windowText" lastClr="000000"/>
                    </a:solidFill>
                  </a:tcPr>
                </a:tc>
                <a:extLst>
                  <a:ext uri="{0D108BD9-81ED-4DB2-BD59-A6C34878D82A}">
                    <a16:rowId xmlns:a16="http://schemas.microsoft.com/office/drawing/2014/main" val="1401877212"/>
                  </a:ext>
                </a:extLst>
              </a:tr>
              <a:tr h="538126">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nSpc>
                          <a:spcPct val="115000"/>
                        </a:lnSpc>
                        <a:spcAft>
                          <a:spcPts val="0"/>
                        </a:spcAft>
                      </a:pPr>
                      <a:r>
                        <a:rPr lang="en-ZA" sz="1600" dirty="0">
                          <a:effectLst/>
                        </a:rPr>
                        <a:t>Msunduzi</a:t>
                      </a:r>
                      <a:endParaRPr lang="en-ZA" sz="1600" b="1" dirty="0">
                        <a:solidFill>
                          <a:schemeClr val="tx1"/>
                        </a:solidFill>
                        <a:effectLst/>
                        <a:latin typeface="+mn-lt"/>
                        <a:ea typeface="Calibri" panose="020F0502020204030204" pitchFamily="34" charset="0"/>
                        <a:cs typeface="Arial" panose="020B0604020202020204" pitchFamily="34" charset="0"/>
                      </a:endParaRPr>
                    </a:p>
                  </a:txBody>
                  <a:tcPr marL="49640" marR="4964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smtClean="0">
                          <a:effectLst/>
                        </a:rPr>
                        <a:t>Filled</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a:effectLst/>
                        </a:rPr>
                        <a:t>Filled</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a:effectLst/>
                        </a:rPr>
                        <a:t>Vacant </a:t>
                      </a:r>
                    </a:p>
                    <a:p>
                      <a:pPr algn="ctr" fontAlgn="b"/>
                      <a:r>
                        <a:rPr lang="en-ZA" sz="1600" u="none" strike="noStrike" dirty="0">
                          <a:effectLst/>
                        </a:rPr>
                        <a:t>(July 2022)</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a:effectLst/>
                        </a:rPr>
                        <a:t>Filled</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a:effectLst/>
                        </a:rPr>
                        <a:t>Filled</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tc>
                  <a:txBody>
                    <a:bodyPr/>
                    <a:lstStyle>
                      <a:lvl1pPr marL="0" algn="l" defTabSz="685800" rtl="0" eaLnBrk="1" latinLnBrk="0" hangingPunct="1">
                        <a:defRPr sz="1350" kern="1200">
                          <a:solidFill>
                            <a:schemeClr val="dk1"/>
                          </a:solidFill>
                          <a:latin typeface="Calibri" panose="020F0502020204030204"/>
                        </a:defRPr>
                      </a:lvl1pPr>
                      <a:lvl2pPr marL="342900" algn="l" defTabSz="685800" rtl="0" eaLnBrk="1" latinLnBrk="0" hangingPunct="1">
                        <a:defRPr sz="1350" kern="1200">
                          <a:solidFill>
                            <a:schemeClr val="dk1"/>
                          </a:solidFill>
                          <a:latin typeface="Calibri" panose="020F0502020204030204"/>
                        </a:defRPr>
                      </a:lvl2pPr>
                      <a:lvl3pPr marL="685800" algn="l" defTabSz="685800" rtl="0" eaLnBrk="1" latinLnBrk="0" hangingPunct="1">
                        <a:defRPr sz="1350" kern="1200">
                          <a:solidFill>
                            <a:schemeClr val="dk1"/>
                          </a:solidFill>
                          <a:latin typeface="Calibri" panose="020F0502020204030204"/>
                        </a:defRPr>
                      </a:lvl3pPr>
                      <a:lvl4pPr marL="1028700" algn="l" defTabSz="685800" rtl="0" eaLnBrk="1" latinLnBrk="0" hangingPunct="1">
                        <a:defRPr sz="1350" kern="1200">
                          <a:solidFill>
                            <a:schemeClr val="dk1"/>
                          </a:solidFill>
                          <a:latin typeface="Calibri" panose="020F0502020204030204"/>
                        </a:defRPr>
                      </a:lvl4pPr>
                      <a:lvl5pPr marL="1371600" algn="l" defTabSz="685800" rtl="0" eaLnBrk="1" latinLnBrk="0" hangingPunct="1">
                        <a:defRPr sz="1350" kern="1200">
                          <a:solidFill>
                            <a:schemeClr val="dk1"/>
                          </a:solidFill>
                          <a:latin typeface="Calibri" panose="020F0502020204030204"/>
                        </a:defRPr>
                      </a:lvl5pPr>
                      <a:lvl6pPr marL="1714500" algn="l" defTabSz="685800" rtl="0" eaLnBrk="1" latinLnBrk="0" hangingPunct="1">
                        <a:defRPr sz="1350" kern="1200">
                          <a:solidFill>
                            <a:schemeClr val="dk1"/>
                          </a:solidFill>
                          <a:latin typeface="Calibri" panose="020F0502020204030204"/>
                        </a:defRPr>
                      </a:lvl6pPr>
                      <a:lvl7pPr marL="2057400" algn="l" defTabSz="685800" rtl="0" eaLnBrk="1" latinLnBrk="0" hangingPunct="1">
                        <a:defRPr sz="1350" kern="1200">
                          <a:solidFill>
                            <a:schemeClr val="dk1"/>
                          </a:solidFill>
                          <a:latin typeface="Calibri" panose="020F0502020204030204"/>
                        </a:defRPr>
                      </a:lvl7pPr>
                      <a:lvl8pPr marL="2400300" algn="l" defTabSz="685800" rtl="0" eaLnBrk="1" latinLnBrk="0" hangingPunct="1">
                        <a:defRPr sz="1350" kern="1200">
                          <a:solidFill>
                            <a:schemeClr val="dk1"/>
                          </a:solidFill>
                          <a:latin typeface="Calibri" panose="020F0502020204030204"/>
                        </a:defRPr>
                      </a:lvl8pPr>
                      <a:lvl9pPr marL="2743200" algn="l" defTabSz="685800" rtl="0" eaLnBrk="1" latinLnBrk="0" hangingPunct="1">
                        <a:defRPr sz="1350" kern="1200">
                          <a:solidFill>
                            <a:schemeClr val="dk1"/>
                          </a:solidFill>
                          <a:latin typeface="Calibri" panose="020F0502020204030204"/>
                        </a:defRPr>
                      </a:lvl9pPr>
                    </a:lstStyle>
                    <a:p>
                      <a:pPr algn="ctr" fontAlgn="b"/>
                      <a:r>
                        <a:rPr lang="en-ZA" sz="1600" u="none" strike="noStrike" dirty="0">
                          <a:effectLst/>
                        </a:rPr>
                        <a:t>Vacant</a:t>
                      </a:r>
                    </a:p>
                    <a:p>
                      <a:pPr algn="ctr" fontAlgn="b"/>
                      <a:r>
                        <a:rPr lang="en-ZA" sz="1600" u="none" strike="noStrike" dirty="0">
                          <a:effectLst/>
                        </a:rPr>
                        <a:t>(July 2021)</a:t>
                      </a:r>
                      <a:endParaRPr lang="en-ZA" sz="1600" b="0" i="0" u="none" strike="noStrike" dirty="0">
                        <a:solidFill>
                          <a:schemeClr val="tx1"/>
                        </a:solidFill>
                        <a:effectLst/>
                        <a:latin typeface="Calibri" panose="020F0502020204030204" pitchFamily="34" charset="0"/>
                      </a:endParaRPr>
                    </a:p>
                  </a:txBody>
                  <a:tcPr marL="7620" marR="7620" marT="762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Text" lastClr="000000">
                        <a:tint val="40000"/>
                      </a:sysClr>
                    </a:solidFill>
                  </a:tcPr>
                </a:tc>
                <a:extLst>
                  <a:ext uri="{0D108BD9-81ED-4DB2-BD59-A6C34878D82A}">
                    <a16:rowId xmlns:a16="http://schemas.microsoft.com/office/drawing/2014/main" val="3387488964"/>
                  </a:ext>
                </a:extLst>
              </a:tr>
            </a:tbl>
          </a:graphicData>
        </a:graphic>
      </p:graphicFrame>
      <p:sp>
        <p:nvSpPr>
          <p:cNvPr id="18" name="Title 1"/>
          <p:cNvSpPr txBox="1">
            <a:spLocks/>
          </p:cNvSpPr>
          <p:nvPr/>
        </p:nvSpPr>
        <p:spPr bwMode="auto">
          <a:xfrm>
            <a:off x="321567" y="4904004"/>
            <a:ext cx="11668805" cy="467315"/>
          </a:xfrm>
          <a:prstGeom prst="rect">
            <a:avLst/>
          </a:prstGeom>
          <a:solidFill>
            <a:schemeClr val="accent4">
              <a:lumMod val="40000"/>
              <a:lumOff val="6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lvl="0" algn="l" defTabSz="685800" eaLnBrk="1" fontAlgn="auto" hangingPunct="1">
              <a:lnSpc>
                <a:spcPct val="90000"/>
              </a:lnSpc>
              <a:spcAft>
                <a:spcPts val="0"/>
              </a:spcAft>
              <a:defRPr/>
            </a:pPr>
            <a:r>
              <a:rPr lang="en-ZA" altLang="en-US" sz="2000" b="1" dirty="0">
                <a:solidFill>
                  <a:sysClr val="windowText" lastClr="000000"/>
                </a:solidFill>
                <a:cs typeface="Arial" panose="020B0604020202020204" pitchFamily="34" charset="0"/>
              </a:rPr>
              <a:t>STABILITY AT SENIOR MANAGEMENT LEVEL AS AN INDICATOR OF IMPROVEMENT</a:t>
            </a:r>
            <a:endParaRPr lang="en-ZA" altLang="en-US" sz="2000" dirty="0">
              <a:solidFill>
                <a:sysClr val="windowText" lastClr="000000"/>
              </a:solidFill>
              <a:cs typeface="Arial" panose="020B0604020202020204" pitchFamily="34" charset="0"/>
            </a:endParaRPr>
          </a:p>
        </p:txBody>
      </p:sp>
      <p:sp>
        <p:nvSpPr>
          <p:cNvPr id="19" name="Title 1"/>
          <p:cNvSpPr>
            <a:spLocks noGrp="1"/>
          </p:cNvSpPr>
          <p:nvPr>
            <p:ph type="title"/>
          </p:nvPr>
        </p:nvSpPr>
        <p:spPr>
          <a:xfrm>
            <a:off x="321567" y="949434"/>
            <a:ext cx="11607081" cy="495150"/>
          </a:xfrm>
          <a:solidFill>
            <a:schemeClr val="accent4">
              <a:lumMod val="40000"/>
              <a:lumOff val="60000"/>
            </a:schemeClr>
          </a:solidFill>
        </p:spPr>
        <p:txBody>
          <a:bodyPr/>
          <a:lstStyle/>
          <a:p>
            <a:r>
              <a:rPr lang="en-US" sz="2800" b="1" dirty="0" smtClean="0">
                <a:latin typeface="+mn-lt"/>
              </a:rPr>
              <a:t>IMPLEMENTATION </a:t>
            </a:r>
            <a:r>
              <a:rPr lang="en-US" sz="2800" b="1" dirty="0">
                <a:latin typeface="+mn-lt"/>
              </a:rPr>
              <a:t>OF </a:t>
            </a:r>
            <a:r>
              <a:rPr lang="en-US" sz="2800" b="1" dirty="0" smtClean="0">
                <a:latin typeface="+mn-lt"/>
              </a:rPr>
              <a:t>THE INTERVENTION PLAN - </a:t>
            </a:r>
            <a:r>
              <a:rPr lang="en-US" sz="2800" b="1" dirty="0"/>
              <a:t>SUMMARY PROGRESS </a:t>
            </a:r>
            <a:endParaRPr lang="en-US" sz="2800" b="1" dirty="0">
              <a:latin typeface="+mn-lt"/>
            </a:endParaRPr>
          </a:p>
        </p:txBody>
      </p:sp>
    </p:spTree>
    <p:extLst>
      <p:ext uri="{BB962C8B-B14F-4D97-AF65-F5344CB8AC3E}">
        <p14:creationId xmlns:p14="http://schemas.microsoft.com/office/powerpoint/2010/main" val="3131102300"/>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val="2389316451"/>
              </p:ext>
            </p:extLst>
          </p:nvPr>
        </p:nvGraphicFramePr>
        <p:xfrm>
          <a:off x="408259" y="1973961"/>
          <a:ext cx="11509924" cy="1134389"/>
        </p:xfrm>
        <a:graphic>
          <a:graphicData uri="http://schemas.openxmlformats.org/drawingml/2006/table">
            <a:tbl>
              <a:tblPr firstRow="1" bandRow="1">
                <a:tableStyleId>{073A0DAA-6AF3-43AB-8588-CEC1D06C72B9}</a:tableStyleId>
              </a:tblPr>
              <a:tblGrid>
                <a:gridCol w="2296410">
                  <a:extLst>
                    <a:ext uri="{9D8B030D-6E8A-4147-A177-3AD203B41FA5}">
                      <a16:colId xmlns:a16="http://schemas.microsoft.com/office/drawing/2014/main" val="1594404215"/>
                    </a:ext>
                  </a:extLst>
                </a:gridCol>
                <a:gridCol w="3101883">
                  <a:extLst>
                    <a:ext uri="{9D8B030D-6E8A-4147-A177-3AD203B41FA5}">
                      <a16:colId xmlns:a16="http://schemas.microsoft.com/office/drawing/2014/main" val="3456504573"/>
                    </a:ext>
                  </a:extLst>
                </a:gridCol>
                <a:gridCol w="3101883">
                  <a:extLst>
                    <a:ext uri="{9D8B030D-6E8A-4147-A177-3AD203B41FA5}">
                      <a16:colId xmlns:a16="http://schemas.microsoft.com/office/drawing/2014/main" val="3240092580"/>
                    </a:ext>
                  </a:extLst>
                </a:gridCol>
                <a:gridCol w="3009748">
                  <a:extLst>
                    <a:ext uri="{9D8B030D-6E8A-4147-A177-3AD203B41FA5}">
                      <a16:colId xmlns:a16="http://schemas.microsoft.com/office/drawing/2014/main" val="2522717090"/>
                    </a:ext>
                  </a:extLst>
                </a:gridCol>
              </a:tblGrid>
              <a:tr h="648540">
                <a:tc>
                  <a:txBody>
                    <a:bodyPr/>
                    <a:lstStyle/>
                    <a:p>
                      <a:r>
                        <a:rPr lang="en-US" sz="1600" dirty="0"/>
                        <a:t>Municipality</a:t>
                      </a:r>
                      <a:endParaRPr lang="en-US" sz="1600" b="1" dirty="0">
                        <a:latin typeface="+mn-lt"/>
                      </a:endParaRPr>
                    </a:p>
                  </a:txBody>
                  <a:tcPr anchor="ctr"/>
                </a:tc>
                <a:tc>
                  <a:txBody>
                    <a:bodyPr/>
                    <a:lstStyle/>
                    <a:p>
                      <a:pPr algn="ctr"/>
                      <a:r>
                        <a:rPr lang="en-US" sz="1600" dirty="0"/>
                        <a:t>2019/2020</a:t>
                      </a:r>
                      <a:endParaRPr lang="en-US" sz="1600" dirty="0">
                        <a:latin typeface="+mn-lt"/>
                      </a:endParaRPr>
                    </a:p>
                  </a:txBody>
                  <a:tcPr anchor="ctr"/>
                </a:tc>
                <a:tc>
                  <a:txBody>
                    <a:bodyPr/>
                    <a:lstStyle/>
                    <a:p>
                      <a:pPr algn="ctr"/>
                      <a:r>
                        <a:rPr lang="en-US" sz="1600" dirty="0"/>
                        <a:t>2020/2021</a:t>
                      </a:r>
                      <a:endParaRPr lang="en-US" sz="1600" dirty="0">
                        <a:latin typeface="+mn-lt"/>
                      </a:endParaRPr>
                    </a:p>
                  </a:txBody>
                  <a:tcPr anchor="ctr"/>
                </a:tc>
                <a:tc>
                  <a:txBody>
                    <a:bodyPr/>
                    <a:lstStyle/>
                    <a:p>
                      <a:pPr algn="ctr"/>
                      <a:r>
                        <a:rPr lang="en-US" sz="1600" dirty="0"/>
                        <a:t>2021/2022</a:t>
                      </a:r>
                      <a:r>
                        <a:rPr lang="en-US" sz="1600" baseline="0" dirty="0"/>
                        <a:t> </a:t>
                      </a:r>
                    </a:p>
                    <a:p>
                      <a:pPr algn="ctr"/>
                      <a:r>
                        <a:rPr lang="en-US" sz="1600" baseline="0" dirty="0"/>
                        <a:t>(Prognosis/Projected)</a:t>
                      </a:r>
                      <a:endParaRPr lang="en-US" sz="1600" dirty="0">
                        <a:latin typeface="+mn-lt"/>
                      </a:endParaRPr>
                    </a:p>
                  </a:txBody>
                  <a:tcPr anchor="ctr"/>
                </a:tc>
                <a:extLst>
                  <a:ext uri="{0D108BD9-81ED-4DB2-BD59-A6C34878D82A}">
                    <a16:rowId xmlns:a16="http://schemas.microsoft.com/office/drawing/2014/main" val="1140863095"/>
                  </a:ext>
                </a:extLst>
              </a:tr>
              <a:tr h="485849">
                <a:tc>
                  <a:txBody>
                    <a:bodyPr/>
                    <a:lstStyle/>
                    <a:p>
                      <a:r>
                        <a:rPr lang="en-US" sz="1600" b="0" dirty="0"/>
                        <a:t>Msunduzi</a:t>
                      </a:r>
                      <a:endParaRPr lang="en-US" sz="1600" b="0" dirty="0">
                        <a:latin typeface="+mn-lt"/>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n-lt"/>
                        </a:rPr>
                        <a:t>Qualified</a:t>
                      </a:r>
                    </a:p>
                  </a:txBody>
                  <a:tcPr anchor="ctr">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rPr>
                        <a:t>Unqualified</a:t>
                      </a:r>
                      <a:endParaRPr lang="en-US" sz="1600" b="0" dirty="0">
                        <a:solidFill>
                          <a:schemeClr val="tx1"/>
                        </a:solidFill>
                        <a:latin typeface="+mn-lt"/>
                      </a:endParaRPr>
                    </a:p>
                  </a:txBody>
                  <a:tcPr anchor="ctr">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t>Unqualified</a:t>
                      </a:r>
                      <a:endParaRPr lang="en-US" sz="1600" b="0" dirty="0">
                        <a:solidFill>
                          <a:schemeClr val="tx1"/>
                        </a:solidFill>
                        <a:latin typeface="+mn-lt"/>
                      </a:endParaRPr>
                    </a:p>
                  </a:txBody>
                  <a:tcPr anchor="ctr">
                    <a:solidFill>
                      <a:schemeClr val="bg1">
                        <a:lumMod val="85000"/>
                      </a:schemeClr>
                    </a:solidFill>
                  </a:tcPr>
                </a:tc>
                <a:extLst>
                  <a:ext uri="{0D108BD9-81ED-4DB2-BD59-A6C34878D82A}">
                    <a16:rowId xmlns:a16="http://schemas.microsoft.com/office/drawing/2014/main" val="3078506547"/>
                  </a:ext>
                </a:extLst>
              </a:tr>
            </a:tbl>
          </a:graphicData>
        </a:graphic>
      </p:graphicFrame>
      <p:sp>
        <p:nvSpPr>
          <p:cNvPr id="16" name="Title 1"/>
          <p:cNvSpPr txBox="1">
            <a:spLocks/>
          </p:cNvSpPr>
          <p:nvPr/>
        </p:nvSpPr>
        <p:spPr>
          <a:xfrm>
            <a:off x="408259" y="1547467"/>
            <a:ext cx="11521280" cy="383686"/>
          </a:xfrm>
          <a:prstGeom prst="rect">
            <a:avLst/>
          </a:prstGeom>
          <a:solidFill>
            <a:schemeClr val="accent6">
              <a:lumMod val="60000"/>
              <a:lumOff val="40000"/>
            </a:schemeClr>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Bef>
                <a:spcPts val="0"/>
              </a:spcBef>
              <a:spcAft>
                <a:spcPts val="0"/>
              </a:spcAft>
              <a:tabLst>
                <a:tab pos="360045" algn="l"/>
              </a:tabLst>
              <a:defRPr/>
            </a:pPr>
            <a:r>
              <a:rPr lang="en-ZA" sz="2400" b="1" smtClean="0">
                <a:solidFill>
                  <a:prstClr val="black"/>
                </a:solidFill>
                <a:latin typeface="+mn-lt"/>
                <a:cs typeface="Arial" panose="020B0604020202020204" pitchFamily="34" charset="0"/>
              </a:rPr>
              <a:t>AUDIT OUTCOMES AS AN INDICATOR OF IMPROVEMENT</a:t>
            </a:r>
            <a:endParaRPr lang="en-US" sz="2400" b="1" dirty="0">
              <a:solidFill>
                <a:prstClr val="black"/>
              </a:solidFill>
              <a:latin typeface="+mn-lt"/>
              <a:ea typeface="Calibri" panose="020F0502020204030204" pitchFamily="34" charset="0"/>
              <a:cs typeface="Arial" panose="020B0604020202020204"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val="2859429580"/>
              </p:ext>
            </p:extLst>
          </p:nvPr>
        </p:nvGraphicFramePr>
        <p:xfrm>
          <a:off x="390398" y="3710185"/>
          <a:ext cx="11509925" cy="1218960"/>
        </p:xfrm>
        <a:graphic>
          <a:graphicData uri="http://schemas.openxmlformats.org/drawingml/2006/table">
            <a:tbl>
              <a:tblPr firstRow="1" bandRow="1">
                <a:tableStyleId>{073A0DAA-6AF3-43AB-8588-CEC1D06C72B9}</a:tableStyleId>
              </a:tblPr>
              <a:tblGrid>
                <a:gridCol w="2278130">
                  <a:extLst>
                    <a:ext uri="{9D8B030D-6E8A-4147-A177-3AD203B41FA5}">
                      <a16:colId xmlns:a16="http://schemas.microsoft.com/office/drawing/2014/main" val="1235341458"/>
                    </a:ext>
                  </a:extLst>
                </a:gridCol>
                <a:gridCol w="2325838">
                  <a:extLst>
                    <a:ext uri="{9D8B030D-6E8A-4147-A177-3AD203B41FA5}">
                      <a16:colId xmlns:a16="http://schemas.microsoft.com/office/drawing/2014/main" val="2366317471"/>
                    </a:ext>
                  </a:extLst>
                </a:gridCol>
                <a:gridCol w="2301986">
                  <a:extLst>
                    <a:ext uri="{9D8B030D-6E8A-4147-A177-3AD203B41FA5}">
                      <a16:colId xmlns:a16="http://schemas.microsoft.com/office/drawing/2014/main" val="1688130306"/>
                    </a:ext>
                  </a:extLst>
                </a:gridCol>
                <a:gridCol w="2560975">
                  <a:extLst>
                    <a:ext uri="{9D8B030D-6E8A-4147-A177-3AD203B41FA5}">
                      <a16:colId xmlns:a16="http://schemas.microsoft.com/office/drawing/2014/main" val="825792671"/>
                    </a:ext>
                  </a:extLst>
                </a:gridCol>
                <a:gridCol w="2042996">
                  <a:extLst>
                    <a:ext uri="{9D8B030D-6E8A-4147-A177-3AD203B41FA5}">
                      <a16:colId xmlns:a16="http://schemas.microsoft.com/office/drawing/2014/main" val="2247325802"/>
                    </a:ext>
                  </a:extLst>
                </a:gridCol>
              </a:tblGrid>
              <a:tr h="814239">
                <a:tc>
                  <a:txBody>
                    <a:bodyPr/>
                    <a:lstStyle/>
                    <a:p>
                      <a:r>
                        <a:rPr lang="en-US" sz="1600" dirty="0"/>
                        <a:t>Municipality </a:t>
                      </a:r>
                      <a:endParaRPr lang="en-US" sz="1600" dirty="0">
                        <a:solidFill>
                          <a:schemeClr val="bg1"/>
                        </a:solidFill>
                      </a:endParaRPr>
                    </a:p>
                  </a:txBody>
                  <a:tcPr/>
                </a:tc>
                <a:tc>
                  <a:txBody>
                    <a:bodyPr/>
                    <a:lstStyle/>
                    <a:p>
                      <a:pPr algn="ctr"/>
                      <a:r>
                        <a:rPr lang="en-US" sz="1600" dirty="0"/>
                        <a:t>2020/2021    </a:t>
                      </a:r>
                      <a:endParaRPr lang="en-US" sz="1600" dirty="0" smtClean="0"/>
                    </a:p>
                    <a:p>
                      <a:pPr algn="ctr"/>
                      <a:r>
                        <a:rPr lang="en-US" sz="1600" dirty="0" smtClean="0"/>
                        <a:t>Number</a:t>
                      </a:r>
                      <a:r>
                        <a:rPr lang="en-US" sz="1600" baseline="0" dirty="0" smtClean="0"/>
                        <a:t> </a:t>
                      </a:r>
                      <a:r>
                        <a:rPr lang="en-US" sz="1600" baseline="0" dirty="0"/>
                        <a:t>of </a:t>
                      </a:r>
                      <a:r>
                        <a:rPr lang="en-US" sz="1600" dirty="0"/>
                        <a:t>audit findings</a:t>
                      </a:r>
                      <a:r>
                        <a:rPr lang="en-US" sz="1600" baseline="0" dirty="0"/>
                        <a:t> </a:t>
                      </a:r>
                      <a:endParaRPr lang="en-US" sz="1600" dirty="0">
                        <a:solidFill>
                          <a:schemeClr val="bg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2020/2021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Number</a:t>
                      </a:r>
                      <a:r>
                        <a:rPr lang="en-US" sz="1600" baseline="0" dirty="0" smtClean="0"/>
                        <a:t> </a:t>
                      </a:r>
                      <a:r>
                        <a:rPr lang="en-US" sz="1600" baseline="0" dirty="0"/>
                        <a:t>of </a:t>
                      </a:r>
                      <a:r>
                        <a:rPr lang="en-US" sz="1600" dirty="0"/>
                        <a:t>audit findings</a:t>
                      </a:r>
                      <a:r>
                        <a:rPr lang="en-US" sz="1600" baseline="0" dirty="0"/>
                        <a:t> resolved</a:t>
                      </a:r>
                      <a:endParaRPr 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t>2020/2021         </a:t>
                      </a:r>
                      <a:endParaRPr lang="en-US" sz="16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Number</a:t>
                      </a:r>
                      <a:r>
                        <a:rPr lang="en-US" sz="1600" baseline="0" dirty="0" smtClean="0"/>
                        <a:t> </a:t>
                      </a:r>
                      <a:r>
                        <a:rPr lang="en-US" sz="1600" baseline="0" dirty="0"/>
                        <a:t>of </a:t>
                      </a:r>
                      <a:r>
                        <a:rPr lang="en-US" sz="1600" dirty="0"/>
                        <a:t>audit findings</a:t>
                      </a:r>
                      <a:r>
                        <a:rPr lang="en-US" sz="1600" baseline="0" dirty="0"/>
                        <a:t> in </a:t>
                      </a:r>
                      <a:r>
                        <a:rPr lang="en-US" sz="1600" baseline="0" dirty="0" smtClean="0"/>
                        <a:t>progress</a:t>
                      </a:r>
                      <a:endParaRPr lang="en-US" sz="1600" dirty="0">
                        <a:solidFill>
                          <a:schemeClr val="tx1"/>
                        </a:solidFill>
                      </a:endParaRPr>
                    </a:p>
                  </a:txBody>
                  <a:tcPr anchor="ctr"/>
                </a:tc>
                <a:tc>
                  <a:txBody>
                    <a:bodyPr/>
                    <a:lstStyle/>
                    <a:p>
                      <a:pPr algn="ctr"/>
                      <a:r>
                        <a:rPr lang="en-US" sz="1600" dirty="0"/>
                        <a:t>Percentage</a:t>
                      </a:r>
                      <a:r>
                        <a:rPr lang="en-US" sz="1600" baseline="0" dirty="0"/>
                        <a:t> of findings </a:t>
                      </a:r>
                      <a:r>
                        <a:rPr lang="en-US" sz="1600" baseline="0" dirty="0" smtClean="0"/>
                        <a:t>resolved</a:t>
                      </a:r>
                      <a:endParaRPr lang="en-US" sz="1600" dirty="0">
                        <a:solidFill>
                          <a:schemeClr val="tx1"/>
                        </a:solidFill>
                      </a:endParaRPr>
                    </a:p>
                  </a:txBody>
                  <a:tcPr anchor="ctr"/>
                </a:tc>
                <a:extLst>
                  <a:ext uri="{0D108BD9-81ED-4DB2-BD59-A6C34878D82A}">
                    <a16:rowId xmlns:a16="http://schemas.microsoft.com/office/drawing/2014/main" val="154856320"/>
                  </a:ext>
                </a:extLst>
              </a:tr>
              <a:tr h="396000">
                <a:tc>
                  <a:txBody>
                    <a:bodyPr/>
                    <a:lstStyle/>
                    <a:p>
                      <a:r>
                        <a:rPr lang="en-US" sz="1600" dirty="0" err="1"/>
                        <a:t>Msunduzi</a:t>
                      </a:r>
                      <a:endParaRPr lang="en-US" sz="1600" b="1" dirty="0"/>
                    </a:p>
                  </a:txBody>
                  <a:tcPr/>
                </a:tc>
                <a:tc>
                  <a:txBody>
                    <a:bodyPr/>
                    <a:lstStyle/>
                    <a:p>
                      <a:pPr algn="ctr"/>
                      <a:r>
                        <a:rPr lang="en-US" sz="1600" dirty="0"/>
                        <a:t>7</a:t>
                      </a:r>
                      <a:endParaRPr lang="en-US" sz="1600" b="1" dirty="0"/>
                    </a:p>
                  </a:txBody>
                  <a:tcPr/>
                </a:tc>
                <a:tc>
                  <a:txBody>
                    <a:bodyPr/>
                    <a:lstStyle/>
                    <a:p>
                      <a:pPr algn="ctr"/>
                      <a:r>
                        <a:rPr lang="en-US" sz="1600" dirty="0" smtClean="0"/>
                        <a:t>2</a:t>
                      </a:r>
                      <a:endParaRPr lang="en-US" sz="1600" b="1" dirty="0"/>
                    </a:p>
                  </a:txBody>
                  <a:tcPr/>
                </a:tc>
                <a:tc>
                  <a:txBody>
                    <a:bodyPr/>
                    <a:lstStyle/>
                    <a:p>
                      <a:pPr algn="ctr"/>
                      <a:r>
                        <a:rPr lang="en-US" sz="1600" dirty="0" smtClean="0"/>
                        <a:t>5</a:t>
                      </a:r>
                      <a:endParaRPr lang="en-US" sz="1600" b="1" dirty="0"/>
                    </a:p>
                  </a:txBody>
                  <a:tcPr/>
                </a:tc>
                <a:tc>
                  <a:txBody>
                    <a:bodyPr/>
                    <a:lstStyle/>
                    <a:p>
                      <a:pPr algn="ctr"/>
                      <a:r>
                        <a:rPr lang="en-US" sz="1600" dirty="0"/>
                        <a:t>28%</a:t>
                      </a:r>
                      <a:endParaRPr lang="en-US" sz="1600" b="1" dirty="0">
                        <a:solidFill>
                          <a:srgbClr val="FF0000"/>
                        </a:solidFill>
                      </a:endParaRPr>
                    </a:p>
                  </a:txBody>
                  <a:tcPr/>
                </a:tc>
                <a:extLst>
                  <a:ext uri="{0D108BD9-81ED-4DB2-BD59-A6C34878D82A}">
                    <a16:rowId xmlns:a16="http://schemas.microsoft.com/office/drawing/2014/main" val="2543724271"/>
                  </a:ext>
                </a:extLst>
              </a:tr>
            </a:tbl>
          </a:graphicData>
        </a:graphic>
      </p:graphicFrame>
      <p:sp>
        <p:nvSpPr>
          <p:cNvPr id="19" name="Title 1"/>
          <p:cNvSpPr txBox="1">
            <a:spLocks/>
          </p:cNvSpPr>
          <p:nvPr/>
        </p:nvSpPr>
        <p:spPr>
          <a:xfrm>
            <a:off x="396903" y="3213276"/>
            <a:ext cx="11521280" cy="398638"/>
          </a:xfrm>
          <a:prstGeom prst="rect">
            <a:avLst/>
          </a:prstGeom>
          <a:solidFill>
            <a:schemeClr val="accent6">
              <a:lumMod val="60000"/>
              <a:lumOff val="40000"/>
            </a:schemeClr>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Bef>
                <a:spcPts val="0"/>
              </a:spcBef>
              <a:spcAft>
                <a:spcPts val="0"/>
              </a:spcAft>
              <a:tabLst>
                <a:tab pos="360045" algn="l"/>
              </a:tabLst>
              <a:defRPr/>
            </a:pPr>
            <a:r>
              <a:rPr lang="en-ZA" altLang="en-US" sz="2400" b="1" dirty="0">
                <a:latin typeface="+mn-lt"/>
                <a:cs typeface="Arial" panose="020B0604020202020204" pitchFamily="34" charset="0"/>
              </a:rPr>
              <a:t>AUDIT ACTION PLAN – AUDIT REPORT FINDINGS</a:t>
            </a:r>
            <a:endParaRPr lang="en-US" sz="2400" b="1" dirty="0">
              <a:latin typeface="+mn-lt"/>
              <a:ea typeface="Calibri" panose="020F0502020204030204" pitchFamily="34" charset="0"/>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423292067"/>
              </p:ext>
            </p:extLst>
          </p:nvPr>
        </p:nvGraphicFramePr>
        <p:xfrm>
          <a:off x="407368" y="5445224"/>
          <a:ext cx="11475984" cy="1160014"/>
        </p:xfrm>
        <a:graphic>
          <a:graphicData uri="http://schemas.openxmlformats.org/drawingml/2006/table">
            <a:tbl>
              <a:tblPr firstRow="1" bandRow="1">
                <a:tableStyleId>{073A0DAA-6AF3-43AB-8588-CEC1D06C72B9}</a:tableStyleId>
              </a:tblPr>
              <a:tblGrid>
                <a:gridCol w="1682319">
                  <a:extLst>
                    <a:ext uri="{9D8B030D-6E8A-4147-A177-3AD203B41FA5}">
                      <a16:colId xmlns:a16="http://schemas.microsoft.com/office/drawing/2014/main" val="1594404215"/>
                    </a:ext>
                  </a:extLst>
                </a:gridCol>
                <a:gridCol w="1958733">
                  <a:extLst>
                    <a:ext uri="{9D8B030D-6E8A-4147-A177-3AD203B41FA5}">
                      <a16:colId xmlns:a16="http://schemas.microsoft.com/office/drawing/2014/main" val="3240092580"/>
                    </a:ext>
                  </a:extLst>
                </a:gridCol>
                <a:gridCol w="1958733">
                  <a:extLst>
                    <a:ext uri="{9D8B030D-6E8A-4147-A177-3AD203B41FA5}">
                      <a16:colId xmlns:a16="http://schemas.microsoft.com/office/drawing/2014/main" val="2522717090"/>
                    </a:ext>
                  </a:extLst>
                </a:gridCol>
                <a:gridCol w="1958733">
                  <a:extLst>
                    <a:ext uri="{9D8B030D-6E8A-4147-A177-3AD203B41FA5}">
                      <a16:colId xmlns:a16="http://schemas.microsoft.com/office/drawing/2014/main" val="1187594572"/>
                    </a:ext>
                  </a:extLst>
                </a:gridCol>
                <a:gridCol w="1958733">
                  <a:extLst>
                    <a:ext uri="{9D8B030D-6E8A-4147-A177-3AD203B41FA5}">
                      <a16:colId xmlns:a16="http://schemas.microsoft.com/office/drawing/2014/main" val="462926720"/>
                    </a:ext>
                  </a:extLst>
                </a:gridCol>
                <a:gridCol w="1958733">
                  <a:extLst>
                    <a:ext uri="{9D8B030D-6E8A-4147-A177-3AD203B41FA5}">
                      <a16:colId xmlns:a16="http://schemas.microsoft.com/office/drawing/2014/main" val="378958892"/>
                    </a:ext>
                  </a:extLst>
                </a:gridCol>
              </a:tblGrid>
              <a:tr h="206927">
                <a:tc rowSpan="2">
                  <a:txBody>
                    <a:bodyPr/>
                    <a:lstStyle/>
                    <a:p>
                      <a:r>
                        <a:rPr lang="en-US" sz="1600" dirty="0"/>
                        <a:t>Municipality</a:t>
                      </a:r>
                      <a:endParaRPr lang="en-US" sz="1600" b="1" dirty="0">
                        <a:latin typeface="+mn-lt"/>
                      </a:endParaRPr>
                    </a:p>
                  </a:txBody>
                  <a:tcPr anchor="ctr"/>
                </a:tc>
                <a:tc gridSpan="5">
                  <a:txBody>
                    <a:bodyPr/>
                    <a:lstStyle/>
                    <a:p>
                      <a:pPr algn="ctr"/>
                      <a:r>
                        <a:rPr lang="en-US" sz="1600" dirty="0">
                          <a:latin typeface="+mn-lt"/>
                        </a:rPr>
                        <a:t>2021/2022</a:t>
                      </a:r>
                    </a:p>
                  </a:txBody>
                  <a:tcPr anchor="ctr"/>
                </a:tc>
                <a:tc hMerge="1">
                  <a:txBody>
                    <a:bodyPr/>
                    <a:lstStyle/>
                    <a:p>
                      <a:pPr algn="ctr"/>
                      <a:endParaRPr lang="en-US" sz="1800" dirty="0">
                        <a:latin typeface="+mn-lt"/>
                      </a:endParaRPr>
                    </a:p>
                  </a:txBody>
                  <a:tcPr anchor="ctr"/>
                </a:tc>
                <a:tc hMerge="1">
                  <a:txBody>
                    <a:bodyPr/>
                    <a:lstStyle/>
                    <a:p>
                      <a:pPr algn="ctr"/>
                      <a:endParaRPr lang="en-US" sz="1800" dirty="0">
                        <a:latin typeface="+mn-lt"/>
                      </a:endParaRPr>
                    </a:p>
                  </a:txBody>
                  <a:tcPr anchor="ctr"/>
                </a:tc>
                <a:tc hMerge="1">
                  <a:txBody>
                    <a:bodyPr/>
                    <a:lstStyle/>
                    <a:p>
                      <a:pPr algn="ctr"/>
                      <a:endParaRPr lang="en-US" sz="1800" dirty="0">
                        <a:latin typeface="+mn-lt"/>
                      </a:endParaRPr>
                    </a:p>
                  </a:txBody>
                  <a:tcPr anchor="ctr"/>
                </a:tc>
                <a:tc hMerge="1">
                  <a:txBody>
                    <a:bodyPr/>
                    <a:lstStyle/>
                    <a:p>
                      <a:pPr algn="ctr"/>
                      <a:endParaRPr lang="en-US" sz="1800" dirty="0">
                        <a:latin typeface="+mn-lt"/>
                      </a:endParaRPr>
                    </a:p>
                  </a:txBody>
                  <a:tcPr anchor="ctr"/>
                </a:tc>
                <a:extLst>
                  <a:ext uri="{0D108BD9-81ED-4DB2-BD59-A6C34878D82A}">
                    <a16:rowId xmlns:a16="http://schemas.microsoft.com/office/drawing/2014/main" val="503638897"/>
                  </a:ext>
                </a:extLst>
              </a:tr>
              <a:tr h="345223">
                <a:tc vMerge="1">
                  <a:txBody>
                    <a:bodyPr/>
                    <a:lstStyle/>
                    <a:p>
                      <a:endParaRPr lang="en-US" sz="1800" b="1" dirty="0">
                        <a:latin typeface="+mn-lt"/>
                      </a:endParaRPr>
                    </a:p>
                  </a:txBody>
                  <a:tcPr anchor="ctr"/>
                </a:tc>
                <a:tc>
                  <a:txBody>
                    <a:bodyPr/>
                    <a:lstStyle/>
                    <a:p>
                      <a:pPr algn="ctr"/>
                      <a:r>
                        <a:rPr lang="en-US" sz="1600" b="1" dirty="0"/>
                        <a:t>MIG</a:t>
                      </a:r>
                      <a:endParaRPr lang="en-US" sz="1600" b="1" dirty="0">
                        <a:latin typeface="+mn-lt"/>
                      </a:endParaRPr>
                    </a:p>
                  </a:txBody>
                  <a:tcPr anchor="ctr"/>
                </a:tc>
                <a:tc>
                  <a:txBody>
                    <a:bodyPr/>
                    <a:lstStyle/>
                    <a:p>
                      <a:pPr algn="ctr"/>
                      <a:r>
                        <a:rPr lang="en-US" sz="1600" b="1" dirty="0"/>
                        <a:t>WSIG</a:t>
                      </a:r>
                      <a:endParaRPr lang="en-US" sz="1600" b="1" dirty="0">
                        <a:latin typeface="+mn-lt"/>
                      </a:endParaRPr>
                    </a:p>
                  </a:txBody>
                  <a:tcPr anchor="ctr"/>
                </a:tc>
                <a:tc>
                  <a:txBody>
                    <a:bodyPr/>
                    <a:lstStyle/>
                    <a:p>
                      <a:pPr algn="ctr"/>
                      <a:r>
                        <a:rPr lang="en-US" sz="1600" b="1" dirty="0">
                          <a:latin typeface="+mn-lt"/>
                        </a:rPr>
                        <a:t>RBIG</a:t>
                      </a:r>
                    </a:p>
                  </a:txBody>
                  <a:tcPr anchor="ctr"/>
                </a:tc>
                <a:tc>
                  <a:txBody>
                    <a:bodyPr/>
                    <a:lstStyle/>
                    <a:p>
                      <a:pPr algn="ctr"/>
                      <a:r>
                        <a:rPr lang="en-US" sz="1600" b="1" dirty="0">
                          <a:latin typeface="+mn-lt"/>
                        </a:rPr>
                        <a:t>INEP</a:t>
                      </a:r>
                    </a:p>
                  </a:txBody>
                  <a:tcPr anchor="ctr"/>
                </a:tc>
                <a:tc>
                  <a:txBody>
                    <a:bodyPr/>
                    <a:lstStyle/>
                    <a:p>
                      <a:pPr algn="ctr"/>
                      <a:r>
                        <a:rPr lang="en-US" sz="1600" b="1" dirty="0">
                          <a:latin typeface="+mn-lt"/>
                        </a:rPr>
                        <a:t>Notes</a:t>
                      </a:r>
                    </a:p>
                  </a:txBody>
                  <a:tcPr anchor="ctr"/>
                </a:tc>
                <a:extLst>
                  <a:ext uri="{0D108BD9-81ED-4DB2-BD59-A6C34878D82A}">
                    <a16:rowId xmlns:a16="http://schemas.microsoft.com/office/drawing/2014/main" val="1140863095"/>
                  </a:ext>
                </a:extLst>
              </a:tr>
              <a:tr h="479511">
                <a:tc>
                  <a:txBody>
                    <a:bodyPr/>
                    <a:lstStyle/>
                    <a:p>
                      <a:r>
                        <a:rPr lang="en-US" sz="1600" b="1" dirty="0"/>
                        <a:t>Msunduzi</a:t>
                      </a:r>
                      <a:endParaRPr lang="en-US" sz="1600" b="1" dirty="0">
                        <a:latin typeface="+mn-lt"/>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tx1"/>
                          </a:solidFill>
                          <a:effectLst/>
                          <a:uLnTx/>
                          <a:uFillTx/>
                          <a:latin typeface="Calibri" panose="020F0502020204030204"/>
                          <a:ea typeface="+mn-ea"/>
                          <a:cs typeface="+mn-cs"/>
                        </a:rPr>
                        <a:t>100%</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n-lt"/>
                        </a:rPr>
                        <a:t>100%</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n-lt"/>
                        </a:rPr>
                        <a:t>-</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latin typeface="+mn-lt"/>
                        </a:rPr>
                        <a:t>76%</a:t>
                      </a: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a:solidFill>
                          <a:schemeClr val="tx1"/>
                        </a:solidFill>
                        <a:latin typeface="+mn-lt"/>
                      </a:endParaRPr>
                    </a:p>
                  </a:txBody>
                  <a:tcPr anchor="ctr">
                    <a:solidFill>
                      <a:schemeClr val="bg1">
                        <a:lumMod val="95000"/>
                      </a:schemeClr>
                    </a:solidFill>
                  </a:tcPr>
                </a:tc>
                <a:extLst>
                  <a:ext uri="{0D108BD9-81ED-4DB2-BD59-A6C34878D82A}">
                    <a16:rowId xmlns:a16="http://schemas.microsoft.com/office/drawing/2014/main" val="3078506547"/>
                  </a:ext>
                </a:extLst>
              </a:tr>
            </a:tbl>
          </a:graphicData>
        </a:graphic>
      </p:graphicFrame>
      <p:sp>
        <p:nvSpPr>
          <p:cNvPr id="21" name="Title 1"/>
          <p:cNvSpPr>
            <a:spLocks noGrp="1"/>
          </p:cNvSpPr>
          <p:nvPr>
            <p:ph type="title"/>
          </p:nvPr>
        </p:nvSpPr>
        <p:spPr>
          <a:xfrm>
            <a:off x="413021" y="5001153"/>
            <a:ext cx="11487302" cy="372063"/>
          </a:xfrm>
          <a:solidFill>
            <a:schemeClr val="accent6">
              <a:lumMod val="60000"/>
              <a:lumOff val="40000"/>
            </a:schemeClr>
          </a:solidFill>
        </p:spPr>
        <p:txBody>
          <a:bodyPr>
            <a:noAutofit/>
          </a:bodyPr>
          <a:lstStyle/>
          <a:p>
            <a:pPr>
              <a:spcBef>
                <a:spcPts val="0"/>
              </a:spcBef>
              <a:spcAft>
                <a:spcPts val="0"/>
              </a:spcAft>
              <a:tabLst>
                <a:tab pos="360045" algn="l"/>
              </a:tabLst>
              <a:defRPr/>
            </a:pPr>
            <a:r>
              <a:rPr lang="en-ZA" sz="2000" b="1" dirty="0">
                <a:solidFill>
                  <a:prstClr val="black"/>
                </a:solidFill>
                <a:latin typeface="Arial" panose="020B0604020202020204" pitchFamily="34" charset="0"/>
                <a:cs typeface="Arial" panose="020B0604020202020204" pitchFamily="34" charset="0"/>
              </a:rPr>
              <a:t>GRANT PERFORMANCE AS AN INDICATOR OF IMPROVEMENT</a:t>
            </a:r>
            <a:endParaRPr lang="en-US" sz="2000" b="1"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9"/>
          <p:cNvSpPr>
            <a:spLocks noGrp="1"/>
          </p:cNvSpPr>
          <p:nvPr>
            <p:ph type="sldNum" sz="quarter" idx="12"/>
          </p:nvPr>
        </p:nvSpPr>
        <p:spPr>
          <a:xfrm>
            <a:off x="8610600" y="6356352"/>
            <a:ext cx="2743200" cy="365125"/>
          </a:xfrm>
        </p:spPr>
        <p:txBody>
          <a:bodyPr/>
          <a:lstStyle/>
          <a:p>
            <a:pPr>
              <a:defRPr/>
            </a:pPr>
            <a:fld id="{2DDF82E0-F617-466A-8989-E6F91EEE8384}" type="slidenum">
              <a:rPr lang="en-US" altLang="en-US" sz="1600">
                <a:solidFill>
                  <a:prstClr val="white"/>
                </a:solidFill>
                <a:latin typeface="Calibri" panose="020F0502020204030204" pitchFamily="34" charset="0"/>
              </a:rPr>
              <a:pPr>
                <a:defRPr/>
              </a:pPr>
              <a:t>7</a:t>
            </a:fld>
            <a:endParaRPr lang="en-US" altLang="en-US" sz="1600" dirty="0">
              <a:solidFill>
                <a:prstClr val="white"/>
              </a:solidFill>
              <a:latin typeface="Calibri" panose="020F0502020204030204" pitchFamily="34" charset="0"/>
            </a:endParaRPr>
          </a:p>
        </p:txBody>
      </p:sp>
      <p:sp>
        <p:nvSpPr>
          <p:cNvPr id="13" name="Rectangle 12"/>
          <p:cNvSpPr/>
          <p:nvPr/>
        </p:nvSpPr>
        <p:spPr>
          <a:xfrm>
            <a:off x="7394568" y="706529"/>
            <a:ext cx="2880319" cy="461665"/>
          </a:xfrm>
          <a:prstGeom prst="rect">
            <a:avLst/>
          </a:prstGeom>
        </p:spPr>
        <p:txBody>
          <a:bodyPr wrap="square">
            <a:spAutoFit/>
          </a:bodyPr>
          <a:lstStyle/>
          <a:p>
            <a:pPr>
              <a:defRPr/>
            </a:pPr>
            <a:r>
              <a:rPr lang="en-ZA" sz="2400" b="1" dirty="0">
                <a:solidFill>
                  <a:prstClr val="white"/>
                </a:solidFill>
              </a:rPr>
              <a:t>Table of Contents</a:t>
            </a:r>
          </a:p>
        </p:txBody>
      </p:sp>
      <p:sp>
        <p:nvSpPr>
          <p:cNvPr id="17" name="Rectangle 16"/>
          <p:cNvSpPr/>
          <p:nvPr/>
        </p:nvSpPr>
        <p:spPr>
          <a:xfrm>
            <a:off x="6816080" y="697409"/>
            <a:ext cx="3240360" cy="400110"/>
          </a:xfrm>
          <a:prstGeom prst="rect">
            <a:avLst/>
          </a:prstGeom>
        </p:spPr>
        <p:txBody>
          <a:bodyPr wrap="square">
            <a:spAutoFit/>
          </a:bodyPr>
          <a:lstStyle/>
          <a:p>
            <a:pPr algn="ctr">
              <a:defRPr/>
            </a:pPr>
            <a:r>
              <a:rPr lang="en-ZA" altLang="en-US" sz="2000" b="1" dirty="0">
                <a:solidFill>
                  <a:prstClr val="white"/>
                </a:solidFill>
              </a:rPr>
              <a:t>PART 1: CAUSE OF FIRE</a:t>
            </a:r>
            <a:endParaRPr lang="en-ZA" sz="2000" b="1" dirty="0">
              <a:solidFill>
                <a:prstClr val="white"/>
              </a:solidFill>
            </a:endParaRPr>
          </a:p>
        </p:txBody>
      </p:sp>
      <p:sp>
        <p:nvSpPr>
          <p:cNvPr id="14" name="Slide Number Placeholder 3"/>
          <p:cNvSpPr txBox="1">
            <a:spLocks/>
          </p:cNvSpPr>
          <p:nvPr/>
        </p:nvSpPr>
        <p:spPr bwMode="auto">
          <a:xfrm>
            <a:off x="9120336" y="6356352"/>
            <a:ext cx="259228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pPr>
              <a:defRPr/>
            </a:pPr>
            <a:fld id="{601F25C9-A134-42BA-820D-B6D28ECEE8BD}" type="slidenum">
              <a:rPr lang="en-ZA" altLang="en-US" sz="1800" b="1"/>
              <a:pPr>
                <a:defRPr/>
              </a:pPr>
              <a:t>7</a:t>
            </a:fld>
            <a:endParaRPr lang="en-ZA" altLang="en-US" sz="1800" b="1" dirty="0"/>
          </a:p>
        </p:txBody>
      </p:sp>
      <p:sp>
        <p:nvSpPr>
          <p:cNvPr id="22" name="Title 1"/>
          <p:cNvSpPr txBox="1">
            <a:spLocks/>
          </p:cNvSpPr>
          <p:nvPr/>
        </p:nvSpPr>
        <p:spPr bwMode="auto">
          <a:xfrm>
            <a:off x="475085" y="949434"/>
            <a:ext cx="11453563" cy="406141"/>
          </a:xfrm>
          <a:prstGeom prst="rect">
            <a:avLst/>
          </a:prstGeom>
          <a:solidFill>
            <a:srgbClr val="4E8542">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j-ea"/>
                <a:cs typeface="+mj-cs"/>
              </a:rPr>
              <a:t>IMPLEMENTATION OF THE INTERVENTION PLAN - SUMMARY PROGRESS … cont</a:t>
            </a:r>
            <a:endParaRPr kumimoji="0" lang="en-U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6589550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a:defRPr/>
            </a:pPr>
            <a:fld id="{2DDF82E0-F617-466A-8989-E6F91EEE8384}" type="slidenum">
              <a:rPr lang="en-US" altLang="en-US" sz="1600">
                <a:solidFill>
                  <a:prstClr val="white"/>
                </a:solidFill>
              </a:rPr>
              <a:pPr>
                <a:defRPr/>
              </a:pPr>
              <a:t>8</a:t>
            </a:fld>
            <a:endParaRPr lang="en-US" altLang="en-US" sz="1600" dirty="0">
              <a:solidFill>
                <a:prstClr val="white"/>
              </a:solidFill>
            </a:endParaRPr>
          </a:p>
        </p:txBody>
      </p:sp>
      <p:sp>
        <p:nvSpPr>
          <p:cNvPr id="14" name="Slide Number Placeholder 3"/>
          <p:cNvSpPr txBox="1">
            <a:spLocks/>
          </p:cNvSpPr>
          <p:nvPr/>
        </p:nvSpPr>
        <p:spPr bwMode="auto">
          <a:xfrm>
            <a:off x="8086253" y="6408609"/>
            <a:ext cx="3626370" cy="4430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3200" kern="1200">
                <a:solidFill>
                  <a:schemeClr val="tx1"/>
                </a:solidFill>
                <a:latin typeface="Calibri" pitchFamily="34" charset="0"/>
                <a:ea typeface="+mn-ea"/>
                <a:cs typeface="+mn-cs"/>
              </a:defRPr>
            </a:lvl1pPr>
            <a:lvl2pPr marL="457200" algn="l" rtl="0" fontAlgn="base">
              <a:spcBef>
                <a:spcPct val="0"/>
              </a:spcBef>
              <a:spcAft>
                <a:spcPct val="0"/>
              </a:spcAft>
              <a:defRPr sz="2800" kern="1200">
                <a:solidFill>
                  <a:schemeClr val="tx1"/>
                </a:solidFill>
                <a:latin typeface="Calibri" pitchFamily="34" charset="0"/>
                <a:ea typeface="+mn-ea"/>
                <a:cs typeface="+mn-cs"/>
              </a:defRPr>
            </a:lvl2pPr>
            <a:lvl3pPr marL="914400" algn="l" rtl="0" fontAlgn="base">
              <a:spcBef>
                <a:spcPct val="0"/>
              </a:spcBef>
              <a:spcAft>
                <a:spcPct val="0"/>
              </a:spcAft>
              <a:defRPr sz="24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6pPr>
            <a:lvl7pPr marL="27432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7pPr>
            <a:lvl8pPr marL="32004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8pPr>
            <a:lvl9pPr marL="3657600" algn="l" defTabSz="914400" rtl="0" eaLnBrk="0" fontAlgn="base" latinLnBrk="0" hangingPunct="0">
              <a:spcAft>
                <a:spcPct val="0"/>
              </a:spcAft>
              <a:buFont typeface="Arial" charset="0"/>
              <a:buChar char="»"/>
              <a:defRPr sz="2000" kern="1200">
                <a:solidFill>
                  <a:schemeClr val="tx1"/>
                </a:solidFill>
                <a:latin typeface="Calibri" pitchFamily="34" charset="0"/>
                <a:ea typeface="+mn-ea"/>
                <a:cs typeface="+mn-cs"/>
              </a:defRPr>
            </a:lvl9pPr>
          </a:lstStyle>
          <a:p>
            <a:pPr>
              <a:defRPr/>
            </a:pPr>
            <a:fld id="{601F25C9-A134-42BA-820D-B6D28ECEE8BD}" type="slidenum">
              <a:rPr lang="en-ZA" altLang="en-US" sz="1800" b="1"/>
              <a:pPr>
                <a:defRPr/>
              </a:pPr>
              <a:t>8</a:t>
            </a:fld>
            <a:endParaRPr lang="en-ZA" altLang="en-US" sz="1800" b="1" dirty="0"/>
          </a:p>
        </p:txBody>
      </p:sp>
      <p:sp>
        <p:nvSpPr>
          <p:cNvPr id="12" name="Title 1"/>
          <p:cNvSpPr txBox="1">
            <a:spLocks/>
          </p:cNvSpPr>
          <p:nvPr/>
        </p:nvSpPr>
        <p:spPr>
          <a:xfrm>
            <a:off x="2325414" y="1066144"/>
            <a:ext cx="7825167" cy="427894"/>
          </a:xfrm>
          <a:prstGeom prst="rect">
            <a:avLst/>
          </a:prstGeom>
        </p:spPr>
        <p:txBody>
          <a:bodyPr>
            <a:normAutofit/>
          </a:bodyPr>
          <a:lstStyle>
            <a:lvl1pPr algn="l" defTabSz="914400" rtl="0" eaLnBrk="1" latinLnBrk="0" hangingPunct="1">
              <a:lnSpc>
                <a:spcPct val="90000"/>
              </a:lnSpc>
              <a:spcBef>
                <a:spcPct val="0"/>
              </a:spcBef>
              <a:buNone/>
              <a:defRPr sz="2400" b="1" kern="1200">
                <a:solidFill>
                  <a:srgbClr val="002060"/>
                </a:solidFill>
                <a:latin typeface="Century Gothic" charset="0"/>
                <a:ea typeface="Century Gothic" charset="0"/>
                <a:cs typeface="Century Gothic" charset="0"/>
              </a:defRPr>
            </a:lvl1pPr>
          </a:lstStyle>
          <a:p>
            <a:pPr fontAlgn="auto">
              <a:spcAft>
                <a:spcPts val="0"/>
              </a:spcAft>
              <a:defRPr/>
            </a:pPr>
            <a:endParaRPr lang="en-ZA" u="sng" dirty="0">
              <a:latin typeface="Calibri" panose="020F0502020204030204" pitchFamily="34" charset="0"/>
              <a:cs typeface="Calibri" panose="020F050202020403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3271530950"/>
              </p:ext>
            </p:extLst>
          </p:nvPr>
        </p:nvGraphicFramePr>
        <p:xfrm>
          <a:off x="477425" y="2108787"/>
          <a:ext cx="11494119" cy="1044034"/>
        </p:xfrm>
        <a:graphic>
          <a:graphicData uri="http://schemas.openxmlformats.org/drawingml/2006/table">
            <a:tbl>
              <a:tblPr firstRow="1" bandRow="1">
                <a:tableStyleId>{073A0DAA-6AF3-43AB-8588-CEC1D06C72B9}</a:tableStyleId>
              </a:tblPr>
              <a:tblGrid>
                <a:gridCol w="1683318">
                  <a:extLst>
                    <a:ext uri="{9D8B030D-6E8A-4147-A177-3AD203B41FA5}">
                      <a16:colId xmlns:a16="http://schemas.microsoft.com/office/drawing/2014/main" val="3301804395"/>
                    </a:ext>
                  </a:extLst>
                </a:gridCol>
                <a:gridCol w="3315611">
                  <a:extLst>
                    <a:ext uri="{9D8B030D-6E8A-4147-A177-3AD203B41FA5}">
                      <a16:colId xmlns:a16="http://schemas.microsoft.com/office/drawing/2014/main" val="794790035"/>
                    </a:ext>
                  </a:extLst>
                </a:gridCol>
                <a:gridCol w="3695341">
                  <a:extLst>
                    <a:ext uri="{9D8B030D-6E8A-4147-A177-3AD203B41FA5}">
                      <a16:colId xmlns:a16="http://schemas.microsoft.com/office/drawing/2014/main" val="10853441"/>
                    </a:ext>
                  </a:extLst>
                </a:gridCol>
                <a:gridCol w="2799849">
                  <a:extLst>
                    <a:ext uri="{9D8B030D-6E8A-4147-A177-3AD203B41FA5}">
                      <a16:colId xmlns:a16="http://schemas.microsoft.com/office/drawing/2014/main" val="677486711"/>
                    </a:ext>
                  </a:extLst>
                </a:gridCol>
              </a:tblGrid>
              <a:tr h="734368">
                <a:tc>
                  <a:txBody>
                    <a:bodyPr/>
                    <a:lstStyle/>
                    <a:p>
                      <a:pPr>
                        <a:lnSpc>
                          <a:spcPct val="107000"/>
                        </a:lnSpc>
                        <a:spcAft>
                          <a:spcPts val="0"/>
                        </a:spcAft>
                      </a:pPr>
                      <a:r>
                        <a:rPr lang="en-US" sz="1600" b="1" dirty="0">
                          <a:effectLst/>
                        </a:rPr>
                        <a:t>Municipality</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Annual budget funding status 2020/2021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Annual budget funding status </a:t>
                      </a:r>
                      <a:endParaRPr lang="en-US" sz="1600" dirty="0" smtClean="0">
                        <a:effectLst/>
                      </a:endParaRPr>
                    </a:p>
                    <a:p>
                      <a:pPr algn="ctr">
                        <a:lnSpc>
                          <a:spcPct val="107000"/>
                        </a:lnSpc>
                        <a:spcAft>
                          <a:spcPts val="0"/>
                        </a:spcAft>
                      </a:pPr>
                      <a:r>
                        <a:rPr lang="en-US" sz="1600" dirty="0" smtClean="0">
                          <a:effectLst/>
                        </a:rPr>
                        <a:t>2021/2022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Draft Budget funding status 2022/2023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7377647"/>
                  </a:ext>
                </a:extLst>
              </a:tr>
              <a:tr h="309666">
                <a:tc>
                  <a:txBody>
                    <a:bodyPr/>
                    <a:lstStyle/>
                    <a:p>
                      <a:pPr>
                        <a:lnSpc>
                          <a:spcPct val="107000"/>
                        </a:lnSpc>
                        <a:spcAft>
                          <a:spcPts val="0"/>
                        </a:spcAft>
                      </a:pPr>
                      <a:r>
                        <a:rPr lang="en-US" sz="1600" b="1" dirty="0">
                          <a:effectLst/>
                        </a:rPr>
                        <a:t>Msunduzi</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en-US" sz="1600" b="1" dirty="0">
                          <a:solidFill>
                            <a:schemeClr val="bg1"/>
                          </a:solidFill>
                          <a:effectLst/>
                        </a:rPr>
                        <a:t>Unfunded</a:t>
                      </a:r>
                      <a:endParaRPr lang="en-ZA"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algn="ctr">
                        <a:lnSpc>
                          <a:spcPct val="107000"/>
                        </a:lnSpc>
                        <a:spcAft>
                          <a:spcPts val="0"/>
                        </a:spcAft>
                      </a:pPr>
                      <a:r>
                        <a:rPr lang="en-US" sz="1600" b="1" dirty="0">
                          <a:effectLst/>
                        </a:rPr>
                        <a:t>Funded</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b="1" dirty="0">
                          <a:effectLst/>
                        </a:rPr>
                        <a:t>Funded</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6072818"/>
                  </a:ext>
                </a:extLst>
              </a:tr>
            </a:tbl>
          </a:graphicData>
        </a:graphic>
      </p:graphicFrame>
      <p:sp>
        <p:nvSpPr>
          <p:cNvPr id="18" name="Title 1"/>
          <p:cNvSpPr txBox="1">
            <a:spLocks/>
          </p:cNvSpPr>
          <p:nvPr/>
        </p:nvSpPr>
        <p:spPr>
          <a:xfrm>
            <a:off x="497706" y="1737396"/>
            <a:ext cx="11473842" cy="317395"/>
          </a:xfrm>
          <a:prstGeom prst="rect">
            <a:avLst/>
          </a:prstGeom>
          <a:solidFill>
            <a:schemeClr val="accent6">
              <a:lumMod val="60000"/>
              <a:lumOff val="40000"/>
            </a:schemeClr>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fontAlgn="auto">
              <a:spcAft>
                <a:spcPts val="0"/>
              </a:spcAft>
            </a:pPr>
            <a:r>
              <a:rPr lang="en-ZA" altLang="en-US" sz="2000" b="1" dirty="0">
                <a:latin typeface="+mn-lt"/>
                <a:cs typeface="Arial" panose="020B0604020202020204" pitchFamily="34" charset="0"/>
              </a:rPr>
              <a:t>FUNDED BUDGET AS AN INDICATOR OF IMPROVEMENT</a:t>
            </a:r>
            <a:endParaRPr lang="en-ZA" altLang="en-US" sz="2000" dirty="0">
              <a:latin typeface="+mn-lt"/>
              <a:cs typeface="Arial" panose="020B0604020202020204" pitchFamily="34" charset="0"/>
            </a:endParaRPr>
          </a:p>
        </p:txBody>
      </p:sp>
      <p:sp>
        <p:nvSpPr>
          <p:cNvPr id="19" name="Title 1"/>
          <p:cNvSpPr txBox="1">
            <a:spLocks/>
          </p:cNvSpPr>
          <p:nvPr/>
        </p:nvSpPr>
        <p:spPr>
          <a:xfrm>
            <a:off x="497706" y="3237192"/>
            <a:ext cx="11473842" cy="360000"/>
          </a:xfrm>
          <a:prstGeom prst="rect">
            <a:avLst/>
          </a:prstGeom>
          <a:solidFill>
            <a:schemeClr val="accent6">
              <a:lumMod val="60000"/>
              <a:lumOff val="40000"/>
            </a:schemeClr>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ZA" altLang="en-US"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UIFW REDUCTION (30 JUNE 2022 </a:t>
            </a:r>
            <a:r>
              <a:rPr kumimoji="0" lang="en-ZA" altLang="en-US" sz="1800" b="1" i="0" u="none" strike="noStrike" kern="1200" cap="none" spc="0" normalizeH="0" baseline="0" noProof="0" dirty="0" smtClean="0">
                <a:ln>
                  <a:noFill/>
                </a:ln>
                <a:solidFill>
                  <a:srgbClr val="C00000"/>
                </a:solidFill>
                <a:effectLst/>
                <a:uLnTx/>
                <a:uFillTx/>
                <a:latin typeface="Arial" panose="020B0604020202020204" pitchFamily="34" charset="0"/>
                <a:ea typeface="+mj-ea"/>
                <a:cs typeface="Arial" panose="020B0604020202020204" pitchFamily="34" charset="0"/>
              </a:rPr>
              <a:t>Unaudited </a:t>
            </a:r>
            <a:r>
              <a:rPr kumimoji="0" lang="en-ZA" altLang="en-US" sz="1800" b="1" i="0" u="none" strike="noStrike" kern="1200" cap="none" spc="0" normalizeH="0" baseline="0" noProof="0" dirty="0">
                <a:ln>
                  <a:noFill/>
                </a:ln>
                <a:solidFill>
                  <a:srgbClr val="C00000"/>
                </a:solidFill>
                <a:effectLst/>
                <a:uLnTx/>
                <a:uFillTx/>
                <a:latin typeface="Arial" panose="020B0604020202020204" pitchFamily="34" charset="0"/>
                <a:ea typeface="+mj-ea"/>
                <a:cs typeface="Arial" panose="020B0604020202020204" pitchFamily="34" charset="0"/>
              </a:rPr>
              <a:t>AFS</a:t>
            </a:r>
            <a:r>
              <a:rPr kumimoji="0" lang="en-ZA" altLang="en-US" sz="18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 AS AN INDICTOR OF IMPROVEMENT </a:t>
            </a:r>
            <a:endParaRPr kumimoji="0" lang="en-ZA" altLang="en-US" sz="18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633389622"/>
              </p:ext>
            </p:extLst>
          </p:nvPr>
        </p:nvGraphicFramePr>
        <p:xfrm>
          <a:off x="497706" y="3677720"/>
          <a:ext cx="11473839" cy="1202687"/>
        </p:xfrm>
        <a:graphic>
          <a:graphicData uri="http://schemas.openxmlformats.org/drawingml/2006/table">
            <a:tbl>
              <a:tblPr firstRow="1" bandRow="1">
                <a:tableStyleId>{073A0DAA-6AF3-43AB-8588-CEC1D06C72B9}</a:tableStyleId>
              </a:tblPr>
              <a:tblGrid>
                <a:gridCol w="1680348">
                  <a:extLst>
                    <a:ext uri="{9D8B030D-6E8A-4147-A177-3AD203B41FA5}">
                      <a16:colId xmlns:a16="http://schemas.microsoft.com/office/drawing/2014/main" val="1235341458"/>
                    </a:ext>
                  </a:extLst>
                </a:gridCol>
                <a:gridCol w="2282730">
                  <a:extLst>
                    <a:ext uri="{9D8B030D-6E8A-4147-A177-3AD203B41FA5}">
                      <a16:colId xmlns:a16="http://schemas.microsoft.com/office/drawing/2014/main" val="1688130306"/>
                    </a:ext>
                  </a:extLst>
                </a:gridCol>
                <a:gridCol w="1751128">
                  <a:extLst>
                    <a:ext uri="{9D8B030D-6E8A-4147-A177-3AD203B41FA5}">
                      <a16:colId xmlns:a16="http://schemas.microsoft.com/office/drawing/2014/main" val="825792671"/>
                    </a:ext>
                  </a:extLst>
                </a:gridCol>
                <a:gridCol w="1935456">
                  <a:extLst>
                    <a:ext uri="{9D8B030D-6E8A-4147-A177-3AD203B41FA5}">
                      <a16:colId xmlns:a16="http://schemas.microsoft.com/office/drawing/2014/main" val="3727233482"/>
                    </a:ext>
                  </a:extLst>
                </a:gridCol>
                <a:gridCol w="1935456">
                  <a:extLst>
                    <a:ext uri="{9D8B030D-6E8A-4147-A177-3AD203B41FA5}">
                      <a16:colId xmlns:a16="http://schemas.microsoft.com/office/drawing/2014/main" val="3023843610"/>
                    </a:ext>
                  </a:extLst>
                </a:gridCol>
                <a:gridCol w="1888721">
                  <a:extLst>
                    <a:ext uri="{9D8B030D-6E8A-4147-A177-3AD203B41FA5}">
                      <a16:colId xmlns:a16="http://schemas.microsoft.com/office/drawing/2014/main" val="444133040"/>
                    </a:ext>
                  </a:extLst>
                </a:gridCol>
              </a:tblGrid>
              <a:tr h="648072">
                <a:tc>
                  <a:txBody>
                    <a:bodyPr/>
                    <a:lstStyle/>
                    <a:p>
                      <a:r>
                        <a:rPr lang="en-US" sz="1600" dirty="0"/>
                        <a:t>Municipality </a:t>
                      </a:r>
                      <a:endParaRPr lang="en-US" sz="16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a:t>UIFW CLOSING BALANCE 2020/2021 AUDITED </a:t>
                      </a:r>
                      <a:r>
                        <a:rPr lang="en-US" sz="1400" baseline="0" dirty="0" smtClean="0"/>
                        <a:t>AFS (As Restated)</a:t>
                      </a:r>
                      <a:endParaRPr lang="en-US" sz="1400"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UIFW INCURRED </a:t>
                      </a:r>
                      <a:r>
                        <a:rPr lang="en-US" sz="1400" dirty="0" smtClean="0"/>
                        <a:t>FOR</a:t>
                      </a:r>
                      <a:r>
                        <a:rPr lang="en-US" sz="1400" baseline="0" dirty="0" smtClean="0"/>
                        <a:t> THE YEAR</a:t>
                      </a:r>
                      <a:r>
                        <a:rPr lang="en-US" sz="1400" dirty="0" smtClean="0"/>
                        <a:t>. </a:t>
                      </a:r>
                      <a:r>
                        <a:rPr lang="en-US" sz="1400" dirty="0"/>
                        <a:t>(R)</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 WRITTEN OFF/RECOVERED</a:t>
                      </a:r>
                      <a:r>
                        <a:rPr lang="en-US" sz="1400" baseline="0" dirty="0"/>
                        <a:t> BY COUNCIL ®</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TOTAL UIFW</a:t>
                      </a:r>
                      <a:r>
                        <a:rPr lang="en-US" sz="1400" baseline="0" dirty="0"/>
                        <a:t> BALANCE </a:t>
                      </a:r>
                      <a:r>
                        <a:rPr lang="en-US" sz="1400" baseline="0" dirty="0" smtClean="0"/>
                        <a:t>FOR THE YEAR </a:t>
                      </a:r>
                      <a:r>
                        <a:rPr lang="en-US" sz="1400" baseline="0" dirty="0"/>
                        <a:t>®</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PERCENTAG</a:t>
                      </a:r>
                      <a:r>
                        <a:rPr lang="en-US" sz="1400" baseline="0" dirty="0"/>
                        <a:t>E OF UIFW WRITTEN OFF (%)</a:t>
                      </a:r>
                      <a:endParaRPr lang="en-US" sz="1400" dirty="0">
                        <a:solidFill>
                          <a:schemeClr val="tx1"/>
                        </a:solidFill>
                      </a:endParaRPr>
                    </a:p>
                  </a:txBody>
                  <a:tcPr/>
                </a:tc>
                <a:extLst>
                  <a:ext uri="{0D108BD9-81ED-4DB2-BD59-A6C34878D82A}">
                    <a16:rowId xmlns:a16="http://schemas.microsoft.com/office/drawing/2014/main" val="154856320"/>
                  </a:ext>
                </a:extLst>
              </a:tr>
              <a:tr h="471167">
                <a:tc>
                  <a:txBody>
                    <a:bodyPr/>
                    <a:lstStyle/>
                    <a:p>
                      <a:r>
                        <a:rPr lang="en-US" sz="1600" dirty="0"/>
                        <a:t>Msunduzi</a:t>
                      </a:r>
                      <a:endParaRPr lang="en-US" sz="1600" b="1" dirty="0"/>
                    </a:p>
                  </a:txBody>
                  <a:tcPr anchor="ctr"/>
                </a:tc>
                <a:tc>
                  <a:txBody>
                    <a:bodyPr/>
                    <a:lstStyle/>
                    <a:p>
                      <a:pPr algn="r"/>
                      <a:r>
                        <a:rPr lang="en-US" sz="1600" dirty="0"/>
                        <a:t> R </a:t>
                      </a:r>
                      <a:r>
                        <a:rPr lang="en-US" sz="1600" dirty="0" smtClean="0"/>
                        <a:t> 2 795 187 700 </a:t>
                      </a:r>
                      <a:endParaRPr lang="en-US" sz="1600" dirty="0"/>
                    </a:p>
                  </a:txBody>
                  <a:tcPr anchor="ctr"/>
                </a:tc>
                <a:tc>
                  <a:txBody>
                    <a:bodyPr/>
                    <a:lstStyle/>
                    <a:p>
                      <a:pPr algn="r"/>
                      <a:r>
                        <a:rPr lang="en-US" sz="1600" dirty="0"/>
                        <a:t>R </a:t>
                      </a:r>
                      <a:r>
                        <a:rPr lang="en-US" sz="1600" dirty="0" smtClean="0"/>
                        <a:t> 26 138 926 </a:t>
                      </a:r>
                      <a:endParaRPr lang="en-US" sz="1600" b="1" dirty="0" smtClean="0"/>
                    </a:p>
                  </a:txBody>
                  <a:tcPr anchor="ctr"/>
                </a:tc>
                <a:tc>
                  <a:txBody>
                    <a:bodyPr/>
                    <a:lstStyle/>
                    <a:p>
                      <a:pPr algn="r"/>
                      <a:r>
                        <a:rPr lang="en-US" sz="1600" dirty="0"/>
                        <a:t> </a:t>
                      </a:r>
                      <a:r>
                        <a:rPr lang="en-US" sz="1600" dirty="0" smtClean="0"/>
                        <a:t> (1 101 117 445)</a:t>
                      </a:r>
                      <a:endParaRPr lang="en-US" sz="1600" b="1" dirty="0" smtClean="0"/>
                    </a:p>
                  </a:txBody>
                  <a:tcPr anchor="ctr"/>
                </a:tc>
                <a:tc>
                  <a:txBody>
                    <a:bodyPr/>
                    <a:lstStyle/>
                    <a:p>
                      <a:pPr algn="r"/>
                      <a:r>
                        <a:rPr lang="en-US" sz="1600" dirty="0"/>
                        <a:t> R </a:t>
                      </a:r>
                      <a:r>
                        <a:rPr lang="en-US" sz="1600" dirty="0" smtClean="0"/>
                        <a:t> 1 720 209 181 </a:t>
                      </a:r>
                      <a:endParaRPr lang="en-US" sz="1600" b="1" dirty="0" smtClean="0"/>
                    </a:p>
                  </a:txBody>
                  <a:tcPr anchor="ctr"/>
                </a:tc>
                <a:tc>
                  <a:txBody>
                    <a:bodyPr/>
                    <a:lstStyle/>
                    <a:p>
                      <a:pPr algn="ctr"/>
                      <a:r>
                        <a:rPr lang="en-US" sz="1600" dirty="0" smtClean="0"/>
                        <a:t>39%</a:t>
                      </a:r>
                      <a:endParaRPr lang="en-US" sz="1600" b="1" dirty="0">
                        <a:solidFill>
                          <a:srgbClr val="008000"/>
                        </a:solidFill>
                      </a:endParaRPr>
                    </a:p>
                  </a:txBody>
                  <a:tcPr anchor="ctr"/>
                </a:tc>
                <a:extLst>
                  <a:ext uri="{0D108BD9-81ED-4DB2-BD59-A6C34878D82A}">
                    <a16:rowId xmlns:a16="http://schemas.microsoft.com/office/drawing/2014/main" val="254372427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775577492"/>
              </p:ext>
            </p:extLst>
          </p:nvPr>
        </p:nvGraphicFramePr>
        <p:xfrm>
          <a:off x="487368" y="5344786"/>
          <a:ext cx="11449274" cy="1082365"/>
        </p:xfrm>
        <a:graphic>
          <a:graphicData uri="http://schemas.openxmlformats.org/drawingml/2006/table">
            <a:tbl>
              <a:tblPr firstRow="1" bandRow="1">
                <a:tableStyleId>{073A0DAA-6AF3-43AB-8588-CEC1D06C72B9}</a:tableStyleId>
              </a:tblPr>
              <a:tblGrid>
                <a:gridCol w="1676464">
                  <a:extLst>
                    <a:ext uri="{9D8B030D-6E8A-4147-A177-3AD203B41FA5}">
                      <a16:colId xmlns:a16="http://schemas.microsoft.com/office/drawing/2014/main" val="1594404215"/>
                    </a:ext>
                  </a:extLst>
                </a:gridCol>
                <a:gridCol w="2304256">
                  <a:extLst>
                    <a:ext uri="{9D8B030D-6E8A-4147-A177-3AD203B41FA5}">
                      <a16:colId xmlns:a16="http://schemas.microsoft.com/office/drawing/2014/main" val="56411603"/>
                    </a:ext>
                  </a:extLst>
                </a:gridCol>
                <a:gridCol w="1800200">
                  <a:extLst>
                    <a:ext uri="{9D8B030D-6E8A-4147-A177-3AD203B41FA5}">
                      <a16:colId xmlns:a16="http://schemas.microsoft.com/office/drawing/2014/main" val="3456504573"/>
                    </a:ext>
                  </a:extLst>
                </a:gridCol>
                <a:gridCol w="1944216">
                  <a:extLst>
                    <a:ext uri="{9D8B030D-6E8A-4147-A177-3AD203B41FA5}">
                      <a16:colId xmlns:a16="http://schemas.microsoft.com/office/drawing/2014/main" val="3240092580"/>
                    </a:ext>
                  </a:extLst>
                </a:gridCol>
                <a:gridCol w="1944216">
                  <a:extLst>
                    <a:ext uri="{9D8B030D-6E8A-4147-A177-3AD203B41FA5}">
                      <a16:colId xmlns:a16="http://schemas.microsoft.com/office/drawing/2014/main" val="2522717090"/>
                    </a:ext>
                  </a:extLst>
                </a:gridCol>
                <a:gridCol w="1779922">
                  <a:extLst>
                    <a:ext uri="{9D8B030D-6E8A-4147-A177-3AD203B41FA5}">
                      <a16:colId xmlns:a16="http://schemas.microsoft.com/office/drawing/2014/main" val="3882081573"/>
                    </a:ext>
                  </a:extLst>
                </a:gridCol>
              </a:tblGrid>
              <a:tr h="665777">
                <a:tc>
                  <a:txBody>
                    <a:bodyPr/>
                    <a:lstStyle/>
                    <a:p>
                      <a:r>
                        <a:rPr lang="en-US" sz="1800" dirty="0"/>
                        <a:t>Municipality</a:t>
                      </a:r>
                      <a:endParaRPr lang="en-US" sz="1800" b="1" dirty="0">
                        <a:latin typeface="+mn-lt"/>
                      </a:endParaRPr>
                    </a:p>
                  </a:txBody>
                  <a:tcPr anchor="ctr"/>
                </a:tc>
                <a:tc>
                  <a:txBody>
                    <a:bodyPr/>
                    <a:lstStyle/>
                    <a:p>
                      <a:pPr algn="ctr"/>
                      <a:r>
                        <a:rPr lang="en-US" sz="1800" dirty="0">
                          <a:latin typeface="+mn-lt"/>
                        </a:rPr>
                        <a:t>Cash Coverage</a:t>
                      </a:r>
                    </a:p>
                    <a:p>
                      <a:pPr algn="ctr"/>
                      <a:r>
                        <a:rPr lang="en-US" sz="1400" dirty="0">
                          <a:latin typeface="+mn-lt"/>
                        </a:rPr>
                        <a:t>(Norm 1-3months)</a:t>
                      </a:r>
                    </a:p>
                  </a:txBody>
                  <a:tcPr anchor="ctr"/>
                </a:tc>
                <a:tc>
                  <a:txBody>
                    <a:bodyPr/>
                    <a:lstStyle/>
                    <a:p>
                      <a:pPr algn="ctr"/>
                      <a:r>
                        <a:rPr lang="en-US" sz="1800" dirty="0">
                          <a:latin typeface="+mn-lt"/>
                        </a:rPr>
                        <a:t>Collection</a:t>
                      </a:r>
                    </a:p>
                    <a:p>
                      <a:pPr algn="ctr"/>
                      <a:r>
                        <a:rPr lang="en-US" sz="1400" dirty="0">
                          <a:latin typeface="+mn-lt"/>
                        </a:rPr>
                        <a:t>(Norm 95%)</a:t>
                      </a:r>
                    </a:p>
                  </a:txBody>
                  <a:tcPr anchor="ctr"/>
                </a:tc>
                <a:tc>
                  <a:txBody>
                    <a:bodyPr/>
                    <a:lstStyle/>
                    <a:p>
                      <a:pPr algn="ctr"/>
                      <a:r>
                        <a:rPr lang="en-US" sz="1800" dirty="0">
                          <a:latin typeface="+mn-lt"/>
                        </a:rPr>
                        <a:t>Employee Costs</a:t>
                      </a:r>
                    </a:p>
                    <a:p>
                      <a:pPr algn="ctr"/>
                      <a:r>
                        <a:rPr lang="en-US" sz="1400" dirty="0">
                          <a:latin typeface="+mn-lt"/>
                        </a:rPr>
                        <a:t>(Norm 25%-40%)</a:t>
                      </a:r>
                    </a:p>
                  </a:txBody>
                  <a:tcPr anchor="ctr"/>
                </a:tc>
                <a:tc>
                  <a:txBody>
                    <a:bodyPr/>
                    <a:lstStyle/>
                    <a:p>
                      <a:pPr algn="ctr"/>
                      <a:r>
                        <a:rPr lang="en-US" sz="1800" dirty="0">
                          <a:latin typeface="+mn-lt"/>
                        </a:rPr>
                        <a:t>Eskom </a:t>
                      </a:r>
                      <a:r>
                        <a:rPr lang="en-US" sz="1800" dirty="0" smtClean="0">
                          <a:latin typeface="+mn-lt"/>
                        </a:rPr>
                        <a:t>Debt</a:t>
                      </a:r>
                    </a:p>
                    <a:p>
                      <a:pPr algn="ctr"/>
                      <a:r>
                        <a:rPr lang="en-US" sz="1800" dirty="0" smtClean="0">
                          <a:latin typeface="+mn-lt"/>
                        </a:rPr>
                        <a:t>As at 30/08/22</a:t>
                      </a:r>
                      <a:endParaRPr lang="en-US" sz="1800" dirty="0">
                        <a:latin typeface="+mn-lt"/>
                      </a:endParaRPr>
                    </a:p>
                  </a:txBody>
                  <a:tcPr anchor="ctr"/>
                </a:tc>
                <a:tc>
                  <a:txBody>
                    <a:bodyPr/>
                    <a:lstStyle/>
                    <a:p>
                      <a:pPr algn="ctr"/>
                      <a:r>
                        <a:rPr lang="en-US" sz="1600" dirty="0">
                          <a:latin typeface="+mn-lt"/>
                        </a:rPr>
                        <a:t>WB </a:t>
                      </a:r>
                      <a:r>
                        <a:rPr lang="en-US" sz="1600" dirty="0" smtClean="0">
                          <a:latin typeface="+mn-lt"/>
                        </a:rPr>
                        <a:t>Debt</a:t>
                      </a:r>
                    </a:p>
                    <a:p>
                      <a:pPr marL="0" marR="0" indent="0" algn="ctr" defTabSz="685800" rtl="0" eaLnBrk="1" fontAlgn="auto" latinLnBrk="0" hangingPunct="1">
                        <a:lnSpc>
                          <a:spcPct val="100000"/>
                        </a:lnSpc>
                        <a:spcBef>
                          <a:spcPts val="0"/>
                        </a:spcBef>
                        <a:spcAft>
                          <a:spcPts val="0"/>
                        </a:spcAft>
                        <a:buClrTx/>
                        <a:buSzTx/>
                        <a:buFontTx/>
                        <a:buNone/>
                        <a:tabLst/>
                        <a:defRPr/>
                      </a:pPr>
                      <a:r>
                        <a:rPr lang="en-US" sz="1600" dirty="0" smtClean="0">
                          <a:latin typeface="+mn-lt"/>
                        </a:rPr>
                        <a:t>As at 30/08/22</a:t>
                      </a:r>
                    </a:p>
                  </a:txBody>
                  <a:tcPr anchor="ctr"/>
                </a:tc>
                <a:extLst>
                  <a:ext uri="{0D108BD9-81ED-4DB2-BD59-A6C34878D82A}">
                    <a16:rowId xmlns:a16="http://schemas.microsoft.com/office/drawing/2014/main" val="1140863095"/>
                  </a:ext>
                </a:extLst>
              </a:tr>
              <a:tr h="416588">
                <a:tc>
                  <a:txBody>
                    <a:bodyPr/>
                    <a:lstStyle/>
                    <a:p>
                      <a:pPr>
                        <a:lnSpc>
                          <a:spcPct val="115000"/>
                        </a:lnSpc>
                        <a:spcAft>
                          <a:spcPts val="0"/>
                        </a:spcAft>
                      </a:pPr>
                      <a:r>
                        <a:rPr lang="en-ZA" sz="1800" b="1" dirty="0">
                          <a:solidFill>
                            <a:schemeClr val="tx1"/>
                          </a:solidFill>
                          <a:effectLst/>
                        </a:rPr>
                        <a:t>Msunduzi</a:t>
                      </a:r>
                      <a:endParaRPr lang="en-ZA" sz="1800" b="1" dirty="0">
                        <a:solidFill>
                          <a:schemeClr val="tx1"/>
                        </a:solidFill>
                        <a:effectLst/>
                        <a:latin typeface="+mn-lt"/>
                        <a:ea typeface="Calibri" panose="020F0502020204030204" pitchFamily="34" charset="0"/>
                        <a:cs typeface="Arial" panose="020B0604020202020204" pitchFamily="34" charset="0"/>
                      </a:endParaRPr>
                    </a:p>
                  </a:txBody>
                  <a:tcPr marL="49640" marR="49640" marT="0" marB="0"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Arial" panose="020B0604020202020204" pitchFamily="34" charset="0"/>
                          <a:cs typeface="Arial" panose="020B0604020202020204" pitchFamily="34" charset="0"/>
                        </a:rPr>
                        <a:t>0,42</a:t>
                      </a:r>
                      <a:endParaRPr lang="en-US" sz="1400" b="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Arial" panose="020B0604020202020204" pitchFamily="34" charset="0"/>
                          <a:cs typeface="Arial" panose="020B0604020202020204" pitchFamily="34" charset="0"/>
                        </a:rPr>
                        <a:t>77%</a:t>
                      </a:r>
                    </a:p>
                  </a:txBody>
                  <a:tcPr anchor="c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Arial" panose="020B0604020202020204" pitchFamily="34" charset="0"/>
                          <a:cs typeface="Arial" panose="020B0604020202020204" pitchFamily="34" charset="0"/>
                        </a:rPr>
                        <a:t>24%</a:t>
                      </a:r>
                      <a:endParaRPr lang="en-US" sz="1400" b="0" dirty="0">
                        <a:solidFill>
                          <a:schemeClr val="tx1"/>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90488" marR="0" lvl="1" indent="0" algn="r"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Arial" panose="020B0604020202020204" pitchFamily="34" charset="0"/>
                          <a:cs typeface="Arial" panose="020B0604020202020204" pitchFamily="34" charset="0"/>
                        </a:rPr>
                        <a:t>R202</a:t>
                      </a:r>
                      <a:r>
                        <a:rPr lang="en-US" sz="1400" b="0" baseline="0" dirty="0" smtClean="0">
                          <a:solidFill>
                            <a:schemeClr val="tx1"/>
                          </a:solidFill>
                          <a:latin typeface="Arial" panose="020B0604020202020204" pitchFamily="34" charset="0"/>
                          <a:cs typeface="Arial" panose="020B0604020202020204" pitchFamily="34" charset="0"/>
                        </a:rPr>
                        <a:t> Million</a:t>
                      </a:r>
                      <a:endParaRPr lang="en-ZA" sz="1400" b="0" i="0" u="none" strike="noStrike" baseline="0" dirty="0" smtClean="0">
                        <a:solidFill>
                          <a:schemeClr val="tx1"/>
                        </a:solidFill>
                        <a:effectLst/>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r" fontAlgn="b"/>
                      <a:r>
                        <a:rPr lang="en-ZA" sz="1400" b="0" i="0" u="none" strike="noStrike" dirty="0" smtClean="0">
                          <a:solidFill>
                            <a:schemeClr val="tx1"/>
                          </a:solidFill>
                          <a:effectLst/>
                          <a:latin typeface="Arial" panose="020B0604020202020204" pitchFamily="34" charset="0"/>
                          <a:cs typeface="Arial" panose="020B0604020202020204" pitchFamily="34" charset="0"/>
                        </a:rPr>
                        <a:t>R329 Million</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ctr">
                    <a:solidFill>
                      <a:schemeClr val="bg1">
                        <a:lumMod val="85000"/>
                      </a:schemeClr>
                    </a:solidFill>
                  </a:tcPr>
                </a:tc>
                <a:extLst>
                  <a:ext uri="{0D108BD9-81ED-4DB2-BD59-A6C34878D82A}">
                    <a16:rowId xmlns:a16="http://schemas.microsoft.com/office/drawing/2014/main" val="3488342931"/>
                  </a:ext>
                </a:extLst>
              </a:tr>
            </a:tbl>
          </a:graphicData>
        </a:graphic>
      </p:graphicFrame>
      <p:sp>
        <p:nvSpPr>
          <p:cNvPr id="22" name="Title 1"/>
          <p:cNvSpPr>
            <a:spLocks noGrp="1"/>
          </p:cNvSpPr>
          <p:nvPr>
            <p:ph type="title"/>
          </p:nvPr>
        </p:nvSpPr>
        <p:spPr>
          <a:xfrm>
            <a:off x="513360" y="4951674"/>
            <a:ext cx="11449273" cy="312584"/>
          </a:xfrm>
          <a:solidFill>
            <a:schemeClr val="accent6">
              <a:lumMod val="60000"/>
              <a:lumOff val="40000"/>
            </a:schemeClr>
          </a:solidFill>
        </p:spPr>
        <p:txBody>
          <a:bodyPr>
            <a:noAutofit/>
          </a:bodyPr>
          <a:lstStyle/>
          <a:p>
            <a:pPr>
              <a:spcBef>
                <a:spcPts val="0"/>
              </a:spcBef>
              <a:spcAft>
                <a:spcPts val="0"/>
              </a:spcAft>
              <a:tabLst>
                <a:tab pos="360045" algn="l"/>
              </a:tabLst>
              <a:defRPr/>
            </a:pPr>
            <a:r>
              <a:rPr lang="en-ZA" sz="1800" b="1" dirty="0">
                <a:solidFill>
                  <a:prstClr val="black"/>
                </a:solidFill>
                <a:latin typeface="Arial" panose="020B0604020202020204" pitchFamily="34" charset="0"/>
                <a:cs typeface="Arial" panose="020B0604020202020204" pitchFamily="34" charset="0"/>
              </a:rPr>
              <a:t>FINANCIAL VIABILITY RATIOS (JUNE 2022) AS AN INDICATOR OF IMPROVEMENT</a:t>
            </a:r>
            <a:endParaRPr lang="en-US" sz="1800" b="1"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24" name="Title 1"/>
          <p:cNvSpPr txBox="1">
            <a:spLocks/>
          </p:cNvSpPr>
          <p:nvPr/>
        </p:nvSpPr>
        <p:spPr bwMode="auto">
          <a:xfrm>
            <a:off x="475085" y="949434"/>
            <a:ext cx="11453563" cy="406141"/>
          </a:xfrm>
          <a:prstGeom prst="rect">
            <a:avLst/>
          </a:prstGeom>
          <a:solidFill>
            <a:srgbClr val="4E8542">
              <a:lumMod val="40000"/>
              <a:lumOff val="6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ysClr val="windowText" lastClr="000000"/>
                </a:solidFill>
                <a:effectLst/>
                <a:uLnTx/>
                <a:uFillTx/>
                <a:latin typeface="Calibri"/>
                <a:ea typeface="+mj-ea"/>
                <a:cs typeface="+mj-cs"/>
              </a:rPr>
              <a:t>IMPLEMENTATION OF THE INTERVENTION PLAN - SUMMARY PROGRESS … cont</a:t>
            </a:r>
            <a:endParaRPr kumimoji="0" lang="en-US" sz="2400" b="1" i="0" u="none" strike="noStrike" kern="120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3101362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DDF82E0-F617-466A-8989-E6F91EEE8384}" type="slidenum">
              <a:rPr kumimoji="0" lang="en-US" altLang="en-US" sz="1600" b="0" i="0" u="none" strike="noStrike" kern="1200" cap="none" spc="0" normalizeH="0" baseline="0" noProof="0">
                <a:ln>
                  <a:noFill/>
                </a:ln>
                <a:solidFill>
                  <a:prstClr val="white"/>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600" b="0"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16" name="Slide Number Placeholder 3"/>
          <p:cNvSpPr txBox="1">
            <a:spLocks/>
          </p:cNvSpPr>
          <p:nvPr/>
        </p:nvSpPr>
        <p:spPr>
          <a:xfrm>
            <a:off x="10160000" y="6356353"/>
            <a:ext cx="1768648" cy="382122"/>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312F24-582A-4117-A0B2-A1DD2489FD11}" type="slidenum">
              <a:rPr kumimoji="0" lang="en-US" altLang="en-US" sz="1600" b="1" i="0" u="none" strike="noStrike" kern="1200" cap="none" spc="0" normalizeH="0" baseline="0" noProof="0">
                <a:ln>
                  <a:noFill/>
                </a:ln>
                <a:solidFill>
                  <a:prstClr val="black"/>
                </a:solidFill>
                <a:effectLst/>
                <a:uLnTx/>
                <a:uFillTx/>
                <a:latin typeface="Arial"/>
                <a:ea typeface="+mn-ea"/>
                <a:cs typeface="Arial"/>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600" b="1" i="0" u="none" strike="noStrike" kern="1200" cap="none" spc="0" normalizeH="0" baseline="0" noProof="0" dirty="0">
              <a:ln>
                <a:noFill/>
              </a:ln>
              <a:solidFill>
                <a:prstClr val="black"/>
              </a:solidFill>
              <a:effectLst/>
              <a:uLnTx/>
              <a:uFillTx/>
              <a:latin typeface="Arial"/>
              <a:ea typeface="+mn-ea"/>
              <a:cs typeface="Arial"/>
            </a:endParaRPr>
          </a:p>
        </p:txBody>
      </p:sp>
      <p:sp>
        <p:nvSpPr>
          <p:cNvPr id="12" name="TextBox 11"/>
          <p:cNvSpPr txBox="1"/>
          <p:nvPr/>
        </p:nvSpPr>
        <p:spPr>
          <a:xfrm>
            <a:off x="564770" y="1449866"/>
            <a:ext cx="11377264" cy="3896195"/>
          </a:xfrm>
          <a:prstGeom prst="rect">
            <a:avLst/>
          </a:prstGeom>
          <a:noFill/>
        </p:spPr>
        <p:txBody>
          <a:bodyPr wrap="square" rtlCol="0">
            <a:spAutoFit/>
          </a:bodyPr>
          <a:lstStyle/>
          <a:p>
            <a:pPr marL="342900" lvl="0" indent="-342900" algn="just">
              <a:lnSpc>
                <a:spcPct val="115000"/>
              </a:lnSpc>
              <a:spcAft>
                <a:spcPts val="0"/>
              </a:spcAft>
              <a:buFont typeface="+mj-lt"/>
              <a:buAutoNum type="alphaLcParenR"/>
            </a:pPr>
            <a:r>
              <a:rPr lang="en-US" dirty="0">
                <a:solidFill>
                  <a:srgbClr val="000000"/>
                </a:solidFill>
                <a:latin typeface="+mn-lt"/>
                <a:ea typeface="Calibri" panose="020F0502020204030204" pitchFamily="34" charset="0"/>
                <a:cs typeface="Arial" panose="020B0604020202020204" pitchFamily="34" charset="0"/>
              </a:rPr>
              <a:t>The Municipal Council and all committees have been stable since the 2021 Local Government Election. </a:t>
            </a:r>
            <a:endParaRPr lang="en-ZA" dirty="0">
              <a:latin typeface="+mn-lt"/>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lphaLcParenR"/>
            </a:pPr>
            <a:r>
              <a:rPr lang="en-ZA" dirty="0">
                <a:solidFill>
                  <a:srgbClr val="000000"/>
                </a:solidFill>
                <a:latin typeface="+mn-lt"/>
                <a:ea typeface="Calibri" panose="020F0502020204030204" pitchFamily="34" charset="0"/>
                <a:cs typeface="Arial" panose="020B0604020202020204" pitchFamily="34" charset="0"/>
              </a:rPr>
              <a:t>The UIFW opening balances for 2021/2022 is R 1,881 billion, incurred to date is R 26,138 million, </a:t>
            </a:r>
            <a:r>
              <a:rPr lang="en-ZA" dirty="0">
                <a:latin typeface="+mn-lt"/>
                <a:ea typeface="Calibri" panose="020F0502020204030204" pitchFamily="34" charset="0"/>
                <a:cs typeface="Arial" panose="020B0604020202020204" pitchFamily="34" charset="0"/>
              </a:rPr>
              <a:t>R1,101 Billion</a:t>
            </a:r>
            <a:r>
              <a:rPr lang="en-ZA" dirty="0">
                <a:solidFill>
                  <a:srgbClr val="000000"/>
                </a:solidFill>
                <a:latin typeface="+mn-lt"/>
                <a:ea typeface="Calibri" panose="020F0502020204030204" pitchFamily="34" charset="0"/>
                <a:cs typeface="Arial" panose="020B0604020202020204" pitchFamily="34" charset="0"/>
              </a:rPr>
              <a:t> has been written off and total balance as at 30 June 2022   R 1,720 billion. All identified UIFWs are investigated by MPAC and consequence management is being applied.</a:t>
            </a:r>
            <a:endParaRPr lang="en-ZA" dirty="0">
              <a:latin typeface="+mn-lt"/>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lphaLcParenR"/>
            </a:pPr>
            <a:r>
              <a:rPr lang="en-ZA" dirty="0">
                <a:solidFill>
                  <a:srgbClr val="000000"/>
                </a:solidFill>
                <a:latin typeface="+mn-lt"/>
                <a:ea typeface="Calibri" panose="020F0502020204030204" pitchFamily="34" charset="0"/>
                <a:cs typeface="Arial" panose="020B0604020202020204" pitchFamily="34" charset="0"/>
              </a:rPr>
              <a:t>The municipality have developed strategies to address electricity outages in the city and surrounding areas. Network Development Plan is in place to address the ageing and overloading infrastructure. The Municipality is working in collaboration with Eskom, MISA and businesses to address the electricity issues. </a:t>
            </a:r>
            <a:endParaRPr lang="en-ZA" dirty="0">
              <a:latin typeface="+mn-lt"/>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lphaLcParenR"/>
            </a:pPr>
            <a:r>
              <a:rPr lang="en-ZA" dirty="0">
                <a:solidFill>
                  <a:srgbClr val="000000"/>
                </a:solidFill>
                <a:latin typeface="+mn-lt"/>
                <a:ea typeface="Calibri" panose="020F0502020204030204" pitchFamily="34" charset="0"/>
                <a:cs typeface="Arial" panose="020B0604020202020204" pitchFamily="34" charset="0"/>
              </a:rPr>
              <a:t>According to EDTEA audit, New England Landfill Site compliance improved substantially.</a:t>
            </a:r>
            <a:endParaRPr lang="en-ZA" dirty="0">
              <a:latin typeface="+mn-lt"/>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lphaLcParenR"/>
            </a:pPr>
            <a:r>
              <a:rPr lang="en-US" dirty="0">
                <a:solidFill>
                  <a:srgbClr val="000000"/>
                </a:solidFill>
                <a:latin typeface="+mn-lt"/>
                <a:ea typeface="Calibri" panose="020F0502020204030204" pitchFamily="34" charset="0"/>
                <a:cs typeface="Arial" panose="020B0604020202020204" pitchFamily="34" charset="0"/>
              </a:rPr>
              <a:t>While the municipality has achieved progress which is indicated by the attainment of an unqualified audit opinion for the 2020/2021 financial year, the municipality identified as having a persistent precarious financial position. </a:t>
            </a:r>
            <a:endParaRPr lang="en-ZA" dirty="0">
              <a:latin typeface="+mn-lt"/>
              <a:ea typeface="Calibri" panose="020F0502020204030204" pitchFamily="34" charset="0"/>
              <a:cs typeface="Arial" panose="020B0604020202020204" pitchFamily="34" charset="0"/>
            </a:endParaRPr>
          </a:p>
          <a:p>
            <a:pPr marL="342900" lvl="0" indent="-342900" algn="just">
              <a:lnSpc>
                <a:spcPct val="115000"/>
              </a:lnSpc>
              <a:spcAft>
                <a:spcPts val="0"/>
              </a:spcAft>
              <a:buFont typeface="+mj-lt"/>
              <a:buAutoNum type="alphaLcParenR"/>
            </a:pPr>
            <a:r>
              <a:rPr lang="en-ZA" dirty="0">
                <a:solidFill>
                  <a:srgbClr val="000000"/>
                </a:solidFill>
                <a:latin typeface="+mn-lt"/>
                <a:ea typeface="Calibri" panose="020F0502020204030204" pitchFamily="34" charset="0"/>
                <a:cs typeface="Arial" panose="020B0604020202020204" pitchFamily="34" charset="0"/>
              </a:rPr>
              <a:t>Cogta deployed financial and engineering experts to assist the municipality with a range of matters. </a:t>
            </a:r>
            <a:r>
              <a:rPr lang="en-US" dirty="0">
                <a:solidFill>
                  <a:srgbClr val="000000"/>
                </a:solidFill>
                <a:latin typeface="+mn-lt"/>
                <a:ea typeface="Calibri" panose="020F0502020204030204" pitchFamily="34" charset="0"/>
                <a:cs typeface="Arial" panose="020B0604020202020204" pitchFamily="34" charset="0"/>
              </a:rPr>
              <a:t>They are appointed on twelve (12) months contracts effective from January 2022.</a:t>
            </a:r>
            <a:endParaRPr lang="en-ZA" dirty="0">
              <a:latin typeface="+mn-lt"/>
              <a:ea typeface="Calibri" panose="020F0502020204030204" pitchFamily="34" charset="0"/>
              <a:cs typeface="Arial" panose="020B0604020202020204" pitchFamily="34" charset="0"/>
            </a:endParaRPr>
          </a:p>
        </p:txBody>
      </p:sp>
      <p:sp>
        <p:nvSpPr>
          <p:cNvPr id="13" name="Title 1"/>
          <p:cNvSpPr>
            <a:spLocks noGrp="1"/>
          </p:cNvSpPr>
          <p:nvPr>
            <p:ph type="title"/>
          </p:nvPr>
        </p:nvSpPr>
        <p:spPr>
          <a:xfrm>
            <a:off x="551384" y="949434"/>
            <a:ext cx="11377264" cy="406141"/>
          </a:xfrm>
          <a:solidFill>
            <a:schemeClr val="accent4">
              <a:lumMod val="40000"/>
              <a:lumOff val="60000"/>
            </a:schemeClr>
          </a:solidFill>
        </p:spPr>
        <p:txBody>
          <a:bodyPr/>
          <a:lstStyle/>
          <a:p>
            <a:r>
              <a:rPr lang="en-US" sz="2400" b="1" dirty="0"/>
              <a:t>IMPLEMENTATION OF </a:t>
            </a:r>
            <a:r>
              <a:rPr lang="en-US" sz="2400" b="1" dirty="0" smtClean="0"/>
              <a:t>THE INTERVENTION </a:t>
            </a:r>
            <a:r>
              <a:rPr lang="en-US" sz="2400" b="1" dirty="0"/>
              <a:t>PLAN - SUMMARY PROGRESS </a:t>
            </a:r>
            <a:r>
              <a:rPr lang="en-US" sz="2400" b="1" dirty="0" smtClean="0"/>
              <a:t>… cont</a:t>
            </a:r>
            <a:endParaRPr lang="en-US" sz="2400" b="1" dirty="0">
              <a:latin typeface="+mn-lt"/>
            </a:endParaRPr>
          </a:p>
        </p:txBody>
      </p:sp>
    </p:spTree>
    <p:extLst>
      <p:ext uri="{BB962C8B-B14F-4D97-AF65-F5344CB8AC3E}">
        <p14:creationId xmlns:p14="http://schemas.microsoft.com/office/powerpoint/2010/main" val="2884768675"/>
      </p:ext>
    </p:extLst>
  </p:cSld>
  <p:clrMapOvr>
    <a:masterClrMapping/>
  </p:clrMapOvr>
  <p:transition>
    <p:wipe/>
  </p:transition>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F6390BD-357C-4CC2-8104-D5B77F01D36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45438</TotalTime>
  <Words>6961</Words>
  <Application>Microsoft Office PowerPoint</Application>
  <PresentationFormat>Widescreen</PresentationFormat>
  <Paragraphs>684</Paragraphs>
  <Slides>28</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28</vt:i4>
      </vt:variant>
    </vt:vector>
  </HeadingPairs>
  <TitlesOfParts>
    <vt:vector size="42" baseType="lpstr">
      <vt:lpstr>Arial</vt:lpstr>
      <vt:lpstr>Arial Black</vt:lpstr>
      <vt:lpstr>Calibri</vt:lpstr>
      <vt:lpstr>Calibri Light</vt:lpstr>
      <vt:lpstr>Century Gothic</vt:lpstr>
      <vt:lpstr>Gill Sans MT</vt:lpstr>
      <vt:lpstr>MS Mincho</vt:lpstr>
      <vt:lpstr>Times New Roman</vt:lpstr>
      <vt:lpstr>Verdana</vt:lpstr>
      <vt:lpstr>1_Office Theme</vt:lpstr>
      <vt:lpstr>2_Office Theme</vt:lpstr>
      <vt:lpstr>Office Theme</vt:lpstr>
      <vt:lpstr>3_Office Theme</vt:lpstr>
      <vt:lpstr>4_Office Theme</vt:lpstr>
      <vt:lpstr>PowerPoint Presentation</vt:lpstr>
      <vt:lpstr>TABLE OF CONTENTS</vt:lpstr>
      <vt:lpstr>BACKGROUND REASONS FOR THE INTERVENTION</vt:lpstr>
      <vt:lpstr>BACKGROUND … cont RESOLUTIONS OF THE PROVINCIAL EXECUTIVE COUNCIL</vt:lpstr>
      <vt:lpstr>BACKGROUND … cont RESOLUTIONS OF THE PROVINCIAL EXECUTIVE COUNCIL … cont</vt:lpstr>
      <vt:lpstr>IMPLEMENTATION OF THE INTERVENTION PLAN - SUMMARY PROGRESS </vt:lpstr>
      <vt:lpstr>GRANT PERFORMANCE AS AN INDICATOR OF IMPROVEMENT</vt:lpstr>
      <vt:lpstr>FINANCIAL VIABILITY RATIOS (JUNE 2022) AS AN INDICATOR OF IMPROVEMENT</vt:lpstr>
      <vt:lpstr>IMPLEMENTATION OF THE INTERVENTION PLAN - SUMMARY PROGRESS … cont</vt:lpstr>
      <vt:lpstr>PowerPoint Presentation</vt:lpstr>
      <vt:lpstr>PowerPoint Presentation</vt:lpstr>
      <vt:lpstr>PowerPoint Presentation</vt:lpstr>
      <vt:lpstr>ANNEXURE A Detailed 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2895</cp:revision>
  <cp:lastPrinted>2022-07-20T09:54:16Z</cp:lastPrinted>
  <dcterms:created xsi:type="dcterms:W3CDTF">2011-10-05T05:43:47Z</dcterms:created>
  <dcterms:modified xsi:type="dcterms:W3CDTF">2022-11-01T13:00:26Z</dcterms:modified>
</cp:coreProperties>
</file>