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2"/>
    <p:sldMasterId id="2147483940" r:id="rId3"/>
    <p:sldMasterId id="2147484216" r:id="rId4"/>
    <p:sldMasterId id="2147484240" r:id="rId5"/>
    <p:sldMasterId id="2147484469" r:id="rId6"/>
  </p:sldMasterIdLst>
  <p:notesMasterIdLst>
    <p:notesMasterId r:id="rId31"/>
  </p:notesMasterIdLst>
  <p:handoutMasterIdLst>
    <p:handoutMasterId r:id="rId32"/>
  </p:handoutMasterIdLst>
  <p:sldIdLst>
    <p:sldId id="471" r:id="rId7"/>
    <p:sldId id="528" r:id="rId8"/>
    <p:sldId id="835" r:id="rId9"/>
    <p:sldId id="811" r:id="rId10"/>
    <p:sldId id="832" r:id="rId11"/>
    <p:sldId id="837" r:id="rId12"/>
    <p:sldId id="855" r:id="rId13"/>
    <p:sldId id="856" r:id="rId14"/>
    <p:sldId id="860" r:id="rId15"/>
    <p:sldId id="857" r:id="rId16"/>
    <p:sldId id="858" r:id="rId17"/>
    <p:sldId id="859" r:id="rId18"/>
    <p:sldId id="861" r:id="rId19"/>
    <p:sldId id="862" r:id="rId20"/>
    <p:sldId id="863" r:id="rId21"/>
    <p:sldId id="864" r:id="rId22"/>
    <p:sldId id="865" r:id="rId23"/>
    <p:sldId id="838" r:id="rId24"/>
    <p:sldId id="789" r:id="rId25"/>
    <p:sldId id="806" r:id="rId26"/>
    <p:sldId id="841" r:id="rId27"/>
    <p:sldId id="813" r:id="rId28"/>
    <p:sldId id="658" r:id="rId29"/>
    <p:sldId id="507" r:id="rId30"/>
  </p:sldIdLst>
  <p:sldSz cx="12192000" cy="6858000"/>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E MILNE" initials="M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44"/>
    <a:srgbClr val="008000"/>
    <a:srgbClr val="EAF3E4"/>
    <a:srgbClr val="FFCC66"/>
    <a:srgbClr val="FFD21E"/>
    <a:srgbClr val="FFFF66"/>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3152" autoAdjust="0"/>
  </p:normalViewPr>
  <p:slideViewPr>
    <p:cSldViewPr>
      <p:cViewPr varScale="1">
        <p:scale>
          <a:sx n="73" d="100"/>
          <a:sy n="73" d="100"/>
        </p:scale>
        <p:origin x="618" y="7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5.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4.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3.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slideMaster" Target="slideMasters/slideMaster2.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EB76FB-AFFB-429B-8C35-8FEA99C9B8BE}" type="doc">
      <dgm:prSet loTypeId="urn:microsoft.com/office/officeart/2005/8/layout/pList2" loCatId="list" qsTypeId="urn:microsoft.com/office/officeart/2005/8/quickstyle/simple1" qsCatId="simple" csTypeId="urn:microsoft.com/office/officeart/2005/8/colors/colorful1" csCatId="colorful" phldr="1"/>
      <dgm:spPr/>
      <dgm:t>
        <a:bodyPr/>
        <a:lstStyle/>
        <a:p>
          <a:endParaRPr lang="en-US"/>
        </a:p>
      </dgm:t>
    </dgm:pt>
    <dgm:pt modelId="{7EF507E3-92B9-4683-97B3-9E3CC462F554}">
      <dgm:prSet phldrT="[Text]" custT="1"/>
      <dgm:spPr>
        <a:xfrm rot="10800000">
          <a:off x="0" y="996061"/>
          <a:ext cx="3278337" cy="4435293"/>
        </a:xfrm>
        <a:prstGeom prst="round2SameRect">
          <a:avLst>
            <a:gd name="adj1" fmla="val 10500"/>
            <a:gd name="adj2" fmla="val 0"/>
          </a:avLst>
        </a:prstGeom>
        <a:solidFill>
          <a:srgbClr val="92D050"/>
        </a:solidFill>
        <a:ln w="12700" cap="flat" cmpd="sng" algn="ctr">
          <a:solidFill>
            <a:sysClr val="window" lastClr="FFFFFF">
              <a:hueOff val="0"/>
              <a:satOff val="0"/>
              <a:lumOff val="0"/>
              <a:alphaOff val="0"/>
            </a:sysClr>
          </a:solidFill>
          <a:prstDash val="solid"/>
          <a:miter lim="800000"/>
        </a:ln>
        <a:effectLst/>
      </dgm:spPr>
      <dgm:t>
        <a:bodyPr/>
        <a:lstStyle/>
        <a:p>
          <a:pPr algn="l"/>
          <a:r>
            <a:rPr lang="en-US" sz="1400" b="1" dirty="0">
              <a:solidFill>
                <a:sysClr val="windowText" lastClr="000000"/>
              </a:solidFill>
              <a:latin typeface="Calibri"/>
              <a:ea typeface="+mn-ea"/>
              <a:cs typeface="+mn-cs"/>
            </a:rPr>
            <a:t>1. Reducing Recurring audit issues</a:t>
          </a:r>
        </a:p>
        <a:p>
          <a:pPr algn="l"/>
          <a:r>
            <a:rPr lang="en-US" sz="1400" b="1" dirty="0">
              <a:solidFill>
                <a:sysClr val="windowText" lastClr="000000"/>
              </a:solidFill>
              <a:latin typeface="Calibri"/>
              <a:ea typeface="+mn-ea"/>
              <a:cs typeface="+mn-cs"/>
            </a:rPr>
            <a:t>2. Closure and prevention of Material Irregularities</a:t>
          </a:r>
        </a:p>
        <a:p>
          <a:pPr algn="l"/>
          <a:r>
            <a:rPr lang="en-US" sz="1400" b="1" dirty="0">
              <a:solidFill>
                <a:sysClr val="windowText" lastClr="000000"/>
              </a:solidFill>
              <a:latin typeface="Calibri"/>
              <a:ea typeface="+mn-ea"/>
              <a:cs typeface="+mn-cs"/>
            </a:rPr>
            <a:t>3. UIFW expenditure resolution</a:t>
          </a:r>
        </a:p>
        <a:p>
          <a:pPr algn="l"/>
          <a:r>
            <a:rPr lang="en-US" sz="1400" b="1" dirty="0">
              <a:solidFill>
                <a:sysClr val="windowText" lastClr="000000"/>
              </a:solidFill>
              <a:latin typeface="Calibri"/>
              <a:ea typeface="+mn-ea"/>
              <a:cs typeface="+mn-cs"/>
            </a:rPr>
            <a:t>4. Performance Management and Service Delivery</a:t>
          </a:r>
        </a:p>
        <a:p>
          <a:pPr algn="l"/>
          <a:r>
            <a:rPr lang="en-US" sz="1400" b="1" dirty="0">
              <a:solidFill>
                <a:sysClr val="windowText" lastClr="000000"/>
              </a:solidFill>
              <a:latin typeface="Calibri"/>
              <a:ea typeface="+mn-ea"/>
              <a:cs typeface="+mn-cs"/>
            </a:rPr>
            <a:t>5. Improve collection of consumer debt and government debt with municipalities </a:t>
          </a:r>
        </a:p>
        <a:p>
          <a:pPr algn="l"/>
          <a:r>
            <a:rPr lang="en-US" sz="1400" b="1" dirty="0">
              <a:solidFill>
                <a:sysClr val="windowText" lastClr="000000"/>
              </a:solidFill>
              <a:latin typeface="Calibri"/>
              <a:ea typeface="+mn-ea"/>
              <a:cs typeface="+mn-cs"/>
            </a:rPr>
            <a:t>6. Revenue enhancement</a:t>
          </a:r>
        </a:p>
        <a:p>
          <a:pPr algn="l"/>
          <a:r>
            <a:rPr lang="en-US" sz="1400" b="1" dirty="0">
              <a:solidFill>
                <a:sysClr val="windowText" lastClr="000000"/>
              </a:solidFill>
              <a:latin typeface="Calibri"/>
              <a:ea typeface="+mn-ea"/>
              <a:cs typeface="+mn-cs"/>
            </a:rPr>
            <a:t>7. Intervention municipalities</a:t>
          </a:r>
        </a:p>
        <a:p>
          <a:pPr algn="l"/>
          <a:r>
            <a:rPr lang="en-US" sz="1400" b="1" dirty="0">
              <a:solidFill>
                <a:sysClr val="windowText" lastClr="000000"/>
              </a:solidFill>
              <a:latin typeface="Calibri"/>
              <a:ea typeface="+mn-ea"/>
              <a:cs typeface="+mn-cs"/>
            </a:rPr>
            <a:t>8.Consequence management </a:t>
          </a:r>
        </a:p>
        <a:p>
          <a:pPr algn="l"/>
          <a:r>
            <a:rPr lang="en-US" sz="1400" b="1" dirty="0">
              <a:solidFill>
                <a:sysClr val="windowText" lastClr="000000"/>
              </a:solidFill>
              <a:latin typeface="Calibri"/>
              <a:ea typeface="+mn-ea"/>
              <a:cs typeface="+mn-cs"/>
            </a:rPr>
            <a:t>9.Forensic investigations</a:t>
          </a:r>
        </a:p>
        <a:p>
          <a:pPr algn="l"/>
          <a:r>
            <a:rPr lang="en-US" sz="1400" b="1" dirty="0">
              <a:solidFill>
                <a:sysClr val="windowText" lastClr="000000"/>
              </a:solidFill>
              <a:latin typeface="Calibri"/>
              <a:ea typeface="+mn-ea"/>
              <a:cs typeface="+mn-cs"/>
            </a:rPr>
            <a:t>10. Records management Internal Audit project</a:t>
          </a:r>
        </a:p>
        <a:p>
          <a:pPr algn="l"/>
          <a:r>
            <a:rPr lang="en-US" sz="1400" b="1" dirty="0">
              <a:solidFill>
                <a:sysClr val="windowText" lastClr="000000"/>
              </a:solidFill>
              <a:latin typeface="Calibri"/>
              <a:ea typeface="+mn-ea"/>
              <a:cs typeface="+mn-cs"/>
            </a:rPr>
            <a:t>11. Capacitate councilors, management and officials</a:t>
          </a:r>
          <a:endParaRPr lang="en-US" sz="1400" b="1" dirty="0">
            <a:solidFill>
              <a:sysClr val="window" lastClr="FFFFFF"/>
            </a:solidFill>
            <a:latin typeface="Calibri"/>
            <a:ea typeface="+mn-ea"/>
            <a:cs typeface="+mn-cs"/>
          </a:endParaRPr>
        </a:p>
      </dgm:t>
    </dgm:pt>
    <dgm:pt modelId="{F2B639C1-8FB3-46B9-9A58-93C92EC6A809}" type="parTrans" cxnId="{3A04B9A4-B8FE-41AD-AF41-0CD3EF5B8405}">
      <dgm:prSet/>
      <dgm:spPr/>
      <dgm:t>
        <a:bodyPr/>
        <a:lstStyle/>
        <a:p>
          <a:endParaRPr lang="en-US"/>
        </a:p>
      </dgm:t>
    </dgm:pt>
    <dgm:pt modelId="{361F6D62-079D-4AF4-88FE-68381D0227F1}" type="sibTrans" cxnId="{3A04B9A4-B8FE-41AD-AF41-0CD3EF5B8405}">
      <dgm:prSet/>
      <dgm:spPr/>
      <dgm:t>
        <a:bodyPr/>
        <a:lstStyle/>
        <a:p>
          <a:endParaRPr lang="en-US"/>
        </a:p>
      </dgm:t>
    </dgm:pt>
    <dgm:pt modelId="{D756FB83-F025-4E7E-ADE7-493FAC3FD93E}">
      <dgm:prSet phldrT="[Text]" custT="1"/>
      <dgm:spPr>
        <a:xfrm rot="10800000">
          <a:off x="3349081" y="1160386"/>
          <a:ext cx="2614012" cy="4311392"/>
        </a:xfrm>
        <a:prstGeom prst="round2SameRect">
          <a:avLst>
            <a:gd name="adj1" fmla="val 10500"/>
            <a:gd name="adj2" fmla="val 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lgn="l"/>
          <a:r>
            <a:rPr lang="en-US" sz="1600" b="1" dirty="0">
              <a:solidFill>
                <a:sysClr val="windowText" lastClr="000000"/>
              </a:solidFill>
              <a:latin typeface="Calibri"/>
              <a:ea typeface="+mn-ea"/>
              <a:cs typeface="+mn-cs"/>
            </a:rPr>
            <a:t>1. </a:t>
          </a:r>
          <a:r>
            <a:rPr lang="en-US" sz="1400" b="1" dirty="0">
              <a:solidFill>
                <a:sysClr val="windowText" lastClr="000000"/>
              </a:solidFill>
              <a:latin typeface="Calibri"/>
              <a:ea typeface="+mn-ea"/>
              <a:cs typeface="+mn-cs"/>
            </a:rPr>
            <a:t>MSCOA implementation</a:t>
          </a:r>
        </a:p>
        <a:p>
          <a:pPr algn="l"/>
          <a:r>
            <a:rPr lang="en-US" sz="1400" b="1" dirty="0">
              <a:solidFill>
                <a:sysClr val="windowText" lastClr="000000"/>
              </a:solidFill>
              <a:latin typeface="Calibri"/>
              <a:ea typeface="+mn-ea"/>
              <a:cs typeface="+mn-cs"/>
            </a:rPr>
            <a:t>2. Review of AFS </a:t>
          </a:r>
        </a:p>
        <a:p>
          <a:pPr algn="l"/>
          <a:r>
            <a:rPr lang="en-US" sz="1400" b="1" dirty="0">
              <a:solidFill>
                <a:sysClr val="windowText" lastClr="000000"/>
              </a:solidFill>
              <a:latin typeface="Calibri"/>
              <a:ea typeface="+mn-ea"/>
              <a:cs typeface="+mn-cs"/>
            </a:rPr>
            <a:t>3. Financial management</a:t>
          </a:r>
        </a:p>
        <a:p>
          <a:pPr algn="l"/>
          <a:r>
            <a:rPr lang="en-US" sz="1400" b="1" dirty="0">
              <a:solidFill>
                <a:sysClr val="windowText" lastClr="000000"/>
              </a:solidFill>
              <a:latin typeface="Calibri"/>
              <a:ea typeface="+mn-ea"/>
              <a:cs typeface="+mn-cs"/>
            </a:rPr>
            <a:t>4.  Municipal budgets</a:t>
          </a:r>
        </a:p>
        <a:p>
          <a:pPr algn="l"/>
          <a:r>
            <a:rPr lang="en-US" sz="1400" b="1" dirty="0">
              <a:solidFill>
                <a:sysClr val="windowText" lastClr="000000"/>
              </a:solidFill>
              <a:latin typeface="Calibri"/>
              <a:ea typeface="+mn-ea"/>
              <a:cs typeface="+mn-cs"/>
            </a:rPr>
            <a:t>5. </a:t>
          </a:r>
          <a:r>
            <a:rPr kumimoji="0" lang="en-US" sz="1400" b="1" u="none" strike="noStrike" cap="none" spc="0" normalizeH="0" baseline="0" noProof="0" dirty="0">
              <a:ln>
                <a:noFill/>
              </a:ln>
              <a:solidFill>
                <a:sysClr val="windowText" lastClr="000000"/>
              </a:solidFill>
              <a:effectLst/>
              <a:uLnTx/>
              <a:uFillTx/>
              <a:latin typeface="Calibri"/>
              <a:ea typeface="+mn-ea"/>
              <a:cs typeface="+mn-cs"/>
            </a:rPr>
            <a:t>Inter-governmental Debt Recovery from Departments</a:t>
          </a:r>
        </a:p>
        <a:p>
          <a:pPr algn="l"/>
          <a:r>
            <a:rPr kumimoji="0" lang="en-US" sz="1400" b="1" u="none" strike="noStrike" cap="none" spc="0" normalizeH="0" baseline="0" noProof="0" dirty="0">
              <a:ln>
                <a:noFill/>
              </a:ln>
              <a:solidFill>
                <a:sysClr val="windowText" lastClr="000000"/>
              </a:solidFill>
              <a:effectLst/>
              <a:uLnTx/>
              <a:uFillTx/>
              <a:latin typeface="Calibri"/>
              <a:ea typeface="+mn-ea"/>
              <a:cs typeface="+mn-cs"/>
            </a:rPr>
            <a:t>6. Internal Audit and Risk management</a:t>
          </a:r>
        </a:p>
        <a:p>
          <a:pPr algn="l"/>
          <a:r>
            <a:rPr kumimoji="0" lang="en-US" sz="1400" b="1" u="none" strike="noStrike" cap="none" spc="0" normalizeH="0" baseline="0" noProof="0" dirty="0">
              <a:ln>
                <a:noFill/>
              </a:ln>
              <a:solidFill>
                <a:sysClr val="windowText" lastClr="000000"/>
              </a:solidFill>
              <a:effectLst/>
              <a:uLnTx/>
              <a:uFillTx/>
              <a:latin typeface="Calibri"/>
              <a:ea typeface="+mn-ea"/>
              <a:cs typeface="+mn-cs"/>
            </a:rPr>
            <a:t>7. SCM compliance with SCM regulations</a:t>
          </a:r>
        </a:p>
        <a:p>
          <a:pPr algn="l"/>
          <a:r>
            <a:rPr kumimoji="0" lang="en-US" sz="1400" b="1" u="none" strike="noStrike" cap="none" spc="0" normalizeH="0" baseline="0" noProof="0" dirty="0">
              <a:ln>
                <a:noFill/>
              </a:ln>
              <a:solidFill>
                <a:sysClr val="windowText" lastClr="000000"/>
              </a:solidFill>
              <a:effectLst/>
              <a:uLnTx/>
              <a:uFillTx/>
              <a:latin typeface="Calibri"/>
              <a:ea typeface="+mn-ea"/>
              <a:cs typeface="+mn-cs"/>
            </a:rPr>
            <a:t>8. Preventive controls on UIFW expenditure</a:t>
          </a:r>
        </a:p>
        <a:p>
          <a:pPr algn="l"/>
          <a:r>
            <a:rPr kumimoji="0" lang="en-US" sz="1400" b="1" u="none" strike="noStrike" cap="none" spc="0" normalizeH="0" baseline="0" noProof="0" dirty="0">
              <a:ln>
                <a:noFill/>
              </a:ln>
              <a:solidFill>
                <a:sysClr val="windowText" lastClr="000000"/>
              </a:solidFill>
              <a:effectLst/>
              <a:uLnTx/>
              <a:uFillTx/>
              <a:latin typeface="Calibri"/>
              <a:ea typeface="+mn-ea"/>
              <a:cs typeface="+mn-cs"/>
            </a:rPr>
            <a:t>9. Public Private Partnerships</a:t>
          </a:r>
        </a:p>
        <a:p>
          <a:pPr algn="l"/>
          <a:r>
            <a:rPr kumimoji="0" lang="en-US" sz="1400" b="1" u="none" strike="noStrike" cap="none" spc="0" normalizeH="0" baseline="0" noProof="0" dirty="0">
              <a:ln>
                <a:noFill/>
              </a:ln>
              <a:solidFill>
                <a:sysClr val="windowText" lastClr="000000"/>
              </a:solidFill>
              <a:effectLst/>
              <a:uLnTx/>
              <a:uFillTx/>
              <a:latin typeface="Calibri"/>
              <a:ea typeface="+mn-ea"/>
              <a:cs typeface="+mn-cs"/>
            </a:rPr>
            <a:t>10. Norms and standards</a:t>
          </a:r>
          <a:endParaRPr lang="en-US" sz="1400" b="1" dirty="0">
            <a:solidFill>
              <a:sysClr val="windowText" lastClr="000000"/>
            </a:solidFill>
            <a:latin typeface="Calibri"/>
            <a:ea typeface="+mn-ea"/>
            <a:cs typeface="+mn-cs"/>
          </a:endParaRPr>
        </a:p>
      </dgm:t>
    </dgm:pt>
    <dgm:pt modelId="{70113BAA-6998-443B-AD9F-EA931120F357}" type="parTrans" cxnId="{88A71EA9-F54B-48FC-BFB1-CA0777A319A5}">
      <dgm:prSet/>
      <dgm:spPr/>
      <dgm:t>
        <a:bodyPr/>
        <a:lstStyle/>
        <a:p>
          <a:endParaRPr lang="en-US"/>
        </a:p>
      </dgm:t>
    </dgm:pt>
    <dgm:pt modelId="{8A70B81B-EE62-4D42-92F6-CAE047960E02}" type="sibTrans" cxnId="{88A71EA9-F54B-48FC-BFB1-CA0777A319A5}">
      <dgm:prSet/>
      <dgm:spPr/>
      <dgm:t>
        <a:bodyPr/>
        <a:lstStyle/>
        <a:p>
          <a:endParaRPr lang="en-US"/>
        </a:p>
      </dgm:t>
    </dgm:pt>
    <dgm:pt modelId="{1FD542D3-9FA7-4BCD-ADE5-506F529CBA02}">
      <dgm:prSet phldrT="[Text]" custT="1"/>
      <dgm:spPr>
        <a:xfrm rot="10800000">
          <a:off x="6459643" y="2353677"/>
          <a:ext cx="1554923" cy="2876716"/>
        </a:xfrm>
        <a:prstGeom prst="round2SameRect">
          <a:avLst>
            <a:gd name="adj1" fmla="val 10500"/>
            <a:gd name="adj2" fmla="val 0"/>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lgn="l"/>
          <a:r>
            <a:rPr lang="en-US" sz="1600" b="1" dirty="0">
              <a:solidFill>
                <a:schemeClr val="tx1"/>
              </a:solidFill>
              <a:latin typeface="Calibri"/>
              <a:ea typeface="+mn-ea"/>
              <a:cs typeface="+mn-cs"/>
            </a:rPr>
            <a:t>1. </a:t>
          </a:r>
          <a:r>
            <a:rPr lang="en-US" sz="1600" b="1" dirty="0">
              <a:solidFill>
                <a:schemeClr val="tx1"/>
              </a:solidFill>
              <a:latin typeface="+mn-lt"/>
              <a:ea typeface="+mn-ea"/>
              <a:cs typeface="+mn-cs"/>
            </a:rPr>
            <a:t>Capacity building of councilors, management and officials in conjunction with other stakeholders</a:t>
          </a:r>
        </a:p>
        <a:p>
          <a:pPr algn="l"/>
          <a:r>
            <a:rPr lang="en-US" sz="1600" b="1" dirty="0">
              <a:solidFill>
                <a:schemeClr val="tx1"/>
              </a:solidFill>
              <a:latin typeface="+mn-lt"/>
              <a:ea typeface="+mn-ea"/>
              <a:cs typeface="+mn-cs"/>
            </a:rPr>
            <a:t>2. Policy reviews</a:t>
          </a:r>
        </a:p>
        <a:p>
          <a:pPr algn="l"/>
          <a:r>
            <a:rPr lang="en-US" sz="1600" b="1" dirty="0">
              <a:solidFill>
                <a:schemeClr val="tx1"/>
              </a:solidFill>
              <a:latin typeface="+mn-lt"/>
              <a:ea typeface="+mn-ea"/>
              <a:cs typeface="+mn-cs"/>
            </a:rPr>
            <a:t>3. Standards Operating Procedures review</a:t>
          </a:r>
        </a:p>
        <a:p>
          <a:pPr algn="l"/>
          <a:r>
            <a:rPr lang="en-US" sz="1600" b="1" dirty="0">
              <a:solidFill>
                <a:schemeClr val="tx1"/>
              </a:solidFill>
              <a:latin typeface="+mn-lt"/>
              <a:ea typeface="+mn-ea"/>
              <a:cs typeface="+mn-cs"/>
            </a:rPr>
            <a:t>4. Monitor and advise on MFMA, </a:t>
          </a:r>
          <a:r>
            <a:rPr kumimoji="0" lang="en-US" sz="1600" b="1" i="0" u="none" strike="noStrike" cap="none" spc="0" normalizeH="0" baseline="0" noProof="0" dirty="0">
              <a:ln>
                <a:noFill/>
              </a:ln>
              <a:solidFill>
                <a:schemeClr val="tx1"/>
              </a:solidFill>
              <a:effectLst/>
              <a:uLnTx/>
              <a:uFillTx/>
              <a:latin typeface="+mn-lt"/>
              <a:ea typeface="Calibri" panose="020F0502020204030204" pitchFamily="34" charset="0"/>
              <a:cs typeface="Arial" panose="020B0604020202020204" pitchFamily="34" charset="0"/>
            </a:rPr>
            <a:t>Inter-Debt collection and other relevant legislation</a:t>
          </a:r>
          <a:endParaRPr lang="en-US" sz="1800" b="1" dirty="0">
            <a:solidFill>
              <a:schemeClr val="tx1"/>
            </a:solidFill>
            <a:latin typeface="+mn-lt"/>
            <a:ea typeface="+mn-ea"/>
            <a:cs typeface="+mn-cs"/>
          </a:endParaRPr>
        </a:p>
        <a:p>
          <a:pPr algn="ctr"/>
          <a:endParaRPr lang="en-US" sz="1800" b="1" dirty="0">
            <a:solidFill>
              <a:schemeClr val="tx1"/>
            </a:solidFill>
            <a:latin typeface="+mn-lt"/>
            <a:ea typeface="+mn-ea"/>
            <a:cs typeface="+mn-cs"/>
          </a:endParaRPr>
        </a:p>
      </dgm:t>
    </dgm:pt>
    <dgm:pt modelId="{3A4E4703-5872-4482-A150-206A738D69CB}" type="parTrans" cxnId="{BD2380FE-A716-420B-B207-2FE33409E90B}">
      <dgm:prSet/>
      <dgm:spPr/>
      <dgm:t>
        <a:bodyPr/>
        <a:lstStyle/>
        <a:p>
          <a:endParaRPr lang="en-US"/>
        </a:p>
      </dgm:t>
    </dgm:pt>
    <dgm:pt modelId="{DB4B9696-328E-4502-929F-B018D7BE1D04}" type="sibTrans" cxnId="{BD2380FE-A716-420B-B207-2FE33409E90B}">
      <dgm:prSet/>
      <dgm:spPr/>
      <dgm:t>
        <a:bodyPr/>
        <a:lstStyle/>
        <a:p>
          <a:endParaRPr lang="en-US"/>
        </a:p>
      </dgm:t>
    </dgm:pt>
    <dgm:pt modelId="{02602281-D23B-4922-B551-4090370C6624}" type="pres">
      <dgm:prSet presAssocID="{E1EB76FB-AFFB-429B-8C35-8FEA99C9B8BE}" presName="Name0" presStyleCnt="0">
        <dgm:presLayoutVars>
          <dgm:dir/>
          <dgm:resizeHandles val="exact"/>
        </dgm:presLayoutVars>
      </dgm:prSet>
      <dgm:spPr/>
      <dgm:t>
        <a:bodyPr/>
        <a:lstStyle/>
        <a:p>
          <a:endParaRPr lang="en-US"/>
        </a:p>
      </dgm:t>
    </dgm:pt>
    <dgm:pt modelId="{D4E514DE-8E6A-4080-8EAF-C907B9A1FA2C}" type="pres">
      <dgm:prSet presAssocID="{E1EB76FB-AFFB-429B-8C35-8FEA99C9B8BE}" presName="bkgdShp" presStyleLbl="alignAccFollowNode1" presStyleIdx="0" presStyleCnt="1" custScaleY="1926" custLinFactNeighborY="-6893"/>
      <dgm:spPr>
        <a:xfrm>
          <a:off x="0" y="1104062"/>
          <a:ext cx="8270875" cy="145551"/>
        </a:xfrm>
        <a:prstGeom prst="roundRect">
          <a:avLst>
            <a:gd name="adj" fmla="val 10000"/>
          </a:avLst>
        </a:prstGeom>
        <a:solidFill>
          <a:srgbClr val="ED7D31">
            <a:tint val="40000"/>
            <a:alpha val="90000"/>
            <a:hueOff val="0"/>
            <a:satOff val="0"/>
            <a:lumOff val="0"/>
            <a:alphaOff val="0"/>
          </a:srgbClr>
        </a:solidFill>
        <a:ln w="12700" cap="flat" cmpd="sng" algn="ctr">
          <a:solidFill>
            <a:srgbClr val="ED7D31">
              <a:tint val="40000"/>
              <a:alpha val="90000"/>
              <a:hueOff val="0"/>
              <a:satOff val="0"/>
              <a:lumOff val="0"/>
              <a:alphaOff val="0"/>
            </a:srgbClr>
          </a:solidFill>
          <a:prstDash val="solid"/>
          <a:miter lim="800000"/>
        </a:ln>
        <a:effectLst/>
      </dgm:spPr>
    </dgm:pt>
    <dgm:pt modelId="{3DFECBC8-8078-4BFF-98BD-46D992DA4309}" type="pres">
      <dgm:prSet presAssocID="{E1EB76FB-AFFB-429B-8C35-8FEA99C9B8BE}" presName="linComp" presStyleCnt="0"/>
      <dgm:spPr/>
    </dgm:pt>
    <dgm:pt modelId="{BB3AAAD1-6439-4B30-9A0A-36127B458759}" type="pres">
      <dgm:prSet presAssocID="{7EF507E3-92B9-4683-97B3-9E3CC462F554}" presName="compNode" presStyleCnt="0"/>
      <dgm:spPr/>
    </dgm:pt>
    <dgm:pt modelId="{C58B035D-EECE-4D94-BA50-3FE15B12E184}" type="pres">
      <dgm:prSet presAssocID="{7EF507E3-92B9-4683-97B3-9E3CC462F554}" presName="node" presStyleLbl="node1" presStyleIdx="0" presStyleCnt="3" custScaleX="667188" custScaleY="151704" custLinFactNeighborX="-20821" custLinFactNeighborY="-6559">
        <dgm:presLayoutVars>
          <dgm:bulletEnabled val="1"/>
        </dgm:presLayoutVars>
      </dgm:prSet>
      <dgm:spPr/>
      <dgm:t>
        <a:bodyPr/>
        <a:lstStyle/>
        <a:p>
          <a:endParaRPr lang="en-US"/>
        </a:p>
      </dgm:t>
    </dgm:pt>
    <dgm:pt modelId="{18AAC2F9-75B8-494B-8BE6-566CF205AE8D}" type="pres">
      <dgm:prSet presAssocID="{7EF507E3-92B9-4683-97B3-9E3CC462F554}" presName="invisiNode" presStyleLbl="node1" presStyleIdx="0" presStyleCnt="3"/>
      <dgm:spPr/>
    </dgm:pt>
    <dgm:pt modelId="{27BB8AE1-0F62-4B92-B309-12C139B8BF9C}" type="pres">
      <dgm:prSet presAssocID="{7EF507E3-92B9-4683-97B3-9E3CC462F554}" presName="imagNode" presStyleLbl="fgImgPlace1" presStyleIdx="0" presStyleCnt="3" custScaleX="560085" custScaleY="41719" custLinFactNeighborX="-73196" custLinFactNeighborY="-39610"/>
      <dgm:spPr>
        <a:xfrm>
          <a:off x="435459" y="0"/>
          <a:ext cx="2604387" cy="1049270"/>
        </a:xfrm>
        <a:prstGeom prst="roundRect">
          <a:avLst>
            <a:gd name="adj" fmla="val 10000"/>
          </a:avLst>
        </a:prstGeom>
        <a:blipFill rotWithShape="1">
          <a:blip xmlns:r="http://schemas.openxmlformats.org/officeDocument/2006/relationships" r:embed="rId1"/>
          <a:stretch>
            <a:fillRect/>
          </a:stretch>
        </a:blipFill>
        <a:ln w="12700" cap="flat" cmpd="sng" algn="ctr">
          <a:solidFill>
            <a:sysClr val="window" lastClr="FFFFFF">
              <a:hueOff val="0"/>
              <a:satOff val="0"/>
              <a:lumOff val="0"/>
              <a:alphaOff val="0"/>
            </a:sysClr>
          </a:solidFill>
          <a:prstDash val="solid"/>
          <a:miter lim="800000"/>
        </a:ln>
        <a:effectLst/>
      </dgm:spPr>
    </dgm:pt>
    <dgm:pt modelId="{00836A50-EB5F-4A86-9B52-D8247A393463}" type="pres">
      <dgm:prSet presAssocID="{361F6D62-079D-4AF4-88FE-68381D0227F1}" presName="sibTrans" presStyleLbl="sibTrans2D1" presStyleIdx="0" presStyleCnt="0"/>
      <dgm:spPr/>
      <dgm:t>
        <a:bodyPr/>
        <a:lstStyle/>
        <a:p>
          <a:endParaRPr lang="en-US"/>
        </a:p>
      </dgm:t>
    </dgm:pt>
    <dgm:pt modelId="{3AF7124D-A2D5-4657-B9E5-C1299F703631}" type="pres">
      <dgm:prSet presAssocID="{D756FB83-F025-4E7E-ADE7-493FAC3FD93E}" presName="compNode" presStyleCnt="0"/>
      <dgm:spPr/>
    </dgm:pt>
    <dgm:pt modelId="{A30ECA25-8203-4C61-906E-D988A41F15BC}" type="pres">
      <dgm:prSet presAssocID="{D756FB83-F025-4E7E-ADE7-493FAC3FD93E}" presName="node" presStyleLbl="node1" presStyleIdx="1" presStyleCnt="3" custScaleX="545552" custScaleY="149982" custLinFactNeighborX="12075" custLinFactNeighborY="-6905">
        <dgm:presLayoutVars>
          <dgm:bulletEnabled val="1"/>
        </dgm:presLayoutVars>
      </dgm:prSet>
      <dgm:spPr/>
      <dgm:t>
        <a:bodyPr/>
        <a:lstStyle/>
        <a:p>
          <a:endParaRPr lang="en-US"/>
        </a:p>
      </dgm:t>
    </dgm:pt>
    <dgm:pt modelId="{F5EE1784-7205-44E6-AAAD-87515BA08949}" type="pres">
      <dgm:prSet presAssocID="{D756FB83-F025-4E7E-ADE7-493FAC3FD93E}" presName="invisiNode" presStyleLbl="node1" presStyleIdx="1" presStyleCnt="3"/>
      <dgm:spPr/>
    </dgm:pt>
    <dgm:pt modelId="{F9E8980A-4020-4BA2-8AD1-45D3D9810BD5}" type="pres">
      <dgm:prSet presAssocID="{D756FB83-F025-4E7E-ADE7-493FAC3FD93E}" presName="imagNode" presStyleLbl="fgImgPlace1" presStyleIdx="1" presStyleCnt="3" custScaleX="525149" custScaleY="46643" custLinFactNeighborX="3253" custLinFactNeighborY="-26257"/>
      <dgm:spPr>
        <a:xfrm>
          <a:off x="3878626" y="0"/>
          <a:ext cx="2454508" cy="1106057"/>
        </a:xfrm>
        <a:prstGeom prst="roundRect">
          <a:avLst>
            <a:gd name="adj" fmla="val 10000"/>
          </a:avLst>
        </a:prstGeom>
        <a:blipFill rotWithShape="1">
          <a:blip xmlns:r="http://schemas.openxmlformats.org/officeDocument/2006/relationships" r:embed="rId2"/>
          <a:stretch>
            <a:fillRect/>
          </a:stretch>
        </a:blipFill>
        <a:ln w="12700" cap="flat" cmpd="sng" algn="ctr">
          <a:solidFill>
            <a:sysClr val="window" lastClr="FFFFFF">
              <a:hueOff val="0"/>
              <a:satOff val="0"/>
              <a:lumOff val="0"/>
              <a:alphaOff val="0"/>
            </a:sysClr>
          </a:solidFill>
          <a:prstDash val="solid"/>
          <a:miter lim="800000"/>
        </a:ln>
        <a:effectLst/>
      </dgm:spPr>
    </dgm:pt>
    <dgm:pt modelId="{78A31B67-2109-46CD-84D0-AE3DF63F0D7F}" type="pres">
      <dgm:prSet presAssocID="{8A70B81B-EE62-4D42-92F6-CAE047960E02}" presName="sibTrans" presStyleLbl="sibTrans2D1" presStyleIdx="0" presStyleCnt="0"/>
      <dgm:spPr/>
      <dgm:t>
        <a:bodyPr/>
        <a:lstStyle/>
        <a:p>
          <a:endParaRPr lang="en-US"/>
        </a:p>
      </dgm:t>
    </dgm:pt>
    <dgm:pt modelId="{49A1DAD8-24C5-4CD2-81D6-61C49F6C375B}" type="pres">
      <dgm:prSet presAssocID="{1FD542D3-9FA7-4BCD-ADE5-506F529CBA02}" presName="compNode" presStyleCnt="0"/>
      <dgm:spPr/>
    </dgm:pt>
    <dgm:pt modelId="{194A30CA-B2A8-4782-9AB2-A61C8FC6F375}" type="pres">
      <dgm:prSet presAssocID="{1FD542D3-9FA7-4BCD-ADE5-506F529CBA02}" presName="node" presStyleLbl="node1" presStyleIdx="2" presStyleCnt="3" custScaleX="522912" custScaleY="154615" custLinFactNeighborX="39521" custLinFactNeighborY="-6350">
        <dgm:presLayoutVars>
          <dgm:bulletEnabled val="1"/>
        </dgm:presLayoutVars>
      </dgm:prSet>
      <dgm:spPr/>
      <dgm:t>
        <a:bodyPr/>
        <a:lstStyle/>
        <a:p>
          <a:endParaRPr lang="en-US"/>
        </a:p>
      </dgm:t>
    </dgm:pt>
    <dgm:pt modelId="{6152F243-AF1B-4BE1-9FD2-F86D98E07794}" type="pres">
      <dgm:prSet presAssocID="{1FD542D3-9FA7-4BCD-ADE5-506F529CBA02}" presName="invisiNode" presStyleLbl="node1" presStyleIdx="2" presStyleCnt="3"/>
      <dgm:spPr/>
    </dgm:pt>
    <dgm:pt modelId="{B6ED0076-3FAB-4AF2-B992-8B640A55D04A}" type="pres">
      <dgm:prSet presAssocID="{1FD542D3-9FA7-4BCD-ADE5-506F529CBA02}" presName="imagNode" presStyleLbl="fgImgPlace1" presStyleIdx="2" presStyleCnt="3" custScaleX="369314" custScaleY="53936" custLinFactNeighborX="-5694" custLinFactNeighborY="-25133"/>
      <dgm:spPr>
        <a:xfrm>
          <a:off x="6459643" y="313823"/>
          <a:ext cx="1554923" cy="1726030"/>
        </a:xfrm>
        <a:prstGeom prst="roundRect">
          <a:avLst>
            <a:gd name="adj" fmla="val 10000"/>
          </a:avLst>
        </a:prstGeom>
        <a:blipFill rotWithShape="1">
          <a:blip xmlns:r="http://schemas.openxmlformats.org/officeDocument/2006/relationships" r:embed="rId3"/>
          <a:stretch>
            <a:fillRect/>
          </a:stretch>
        </a:blipFill>
        <a:ln w="12700" cap="flat" cmpd="sng" algn="ctr">
          <a:solidFill>
            <a:sysClr val="window" lastClr="FFFFFF">
              <a:hueOff val="0"/>
              <a:satOff val="0"/>
              <a:lumOff val="0"/>
              <a:alphaOff val="0"/>
            </a:sysClr>
          </a:solidFill>
          <a:prstDash val="solid"/>
          <a:miter lim="800000"/>
        </a:ln>
        <a:effectLst/>
      </dgm:spPr>
    </dgm:pt>
  </dgm:ptLst>
  <dgm:cxnLst>
    <dgm:cxn modelId="{3A04B9A4-B8FE-41AD-AF41-0CD3EF5B8405}" srcId="{E1EB76FB-AFFB-429B-8C35-8FEA99C9B8BE}" destId="{7EF507E3-92B9-4683-97B3-9E3CC462F554}" srcOrd="0" destOrd="0" parTransId="{F2B639C1-8FB3-46B9-9A58-93C92EC6A809}" sibTransId="{361F6D62-079D-4AF4-88FE-68381D0227F1}"/>
    <dgm:cxn modelId="{F3695B1B-02AC-4BFF-B690-43F12DA4EDD6}" type="presOf" srcId="{D756FB83-F025-4E7E-ADE7-493FAC3FD93E}" destId="{A30ECA25-8203-4C61-906E-D988A41F15BC}" srcOrd="0" destOrd="0" presId="urn:microsoft.com/office/officeart/2005/8/layout/pList2"/>
    <dgm:cxn modelId="{F5411E2F-00AD-4B0C-9063-8AB16BEB5536}" type="presOf" srcId="{E1EB76FB-AFFB-429B-8C35-8FEA99C9B8BE}" destId="{02602281-D23B-4922-B551-4090370C6624}" srcOrd="0" destOrd="0" presId="urn:microsoft.com/office/officeart/2005/8/layout/pList2"/>
    <dgm:cxn modelId="{70E2082C-EE83-4D9E-98C2-24CC44705ED8}" type="presOf" srcId="{7EF507E3-92B9-4683-97B3-9E3CC462F554}" destId="{C58B035D-EECE-4D94-BA50-3FE15B12E184}" srcOrd="0" destOrd="0" presId="urn:microsoft.com/office/officeart/2005/8/layout/pList2"/>
    <dgm:cxn modelId="{B345EEBC-6B10-4E9D-A8AA-B7757A930A55}" type="presOf" srcId="{361F6D62-079D-4AF4-88FE-68381D0227F1}" destId="{00836A50-EB5F-4A86-9B52-D8247A393463}" srcOrd="0" destOrd="0" presId="urn:microsoft.com/office/officeart/2005/8/layout/pList2"/>
    <dgm:cxn modelId="{989E3F4F-FB81-40C0-BC0B-12661B2FAC22}" type="presOf" srcId="{8A70B81B-EE62-4D42-92F6-CAE047960E02}" destId="{78A31B67-2109-46CD-84D0-AE3DF63F0D7F}" srcOrd="0" destOrd="0" presId="urn:microsoft.com/office/officeart/2005/8/layout/pList2"/>
    <dgm:cxn modelId="{88A71EA9-F54B-48FC-BFB1-CA0777A319A5}" srcId="{E1EB76FB-AFFB-429B-8C35-8FEA99C9B8BE}" destId="{D756FB83-F025-4E7E-ADE7-493FAC3FD93E}" srcOrd="1" destOrd="0" parTransId="{70113BAA-6998-443B-AD9F-EA931120F357}" sibTransId="{8A70B81B-EE62-4D42-92F6-CAE047960E02}"/>
    <dgm:cxn modelId="{C8571CB7-8B95-4CA0-98D3-3EBCA15223EB}" type="presOf" srcId="{1FD542D3-9FA7-4BCD-ADE5-506F529CBA02}" destId="{194A30CA-B2A8-4782-9AB2-A61C8FC6F375}" srcOrd="0" destOrd="0" presId="urn:microsoft.com/office/officeart/2005/8/layout/pList2"/>
    <dgm:cxn modelId="{BD2380FE-A716-420B-B207-2FE33409E90B}" srcId="{E1EB76FB-AFFB-429B-8C35-8FEA99C9B8BE}" destId="{1FD542D3-9FA7-4BCD-ADE5-506F529CBA02}" srcOrd="2" destOrd="0" parTransId="{3A4E4703-5872-4482-A150-206A738D69CB}" sibTransId="{DB4B9696-328E-4502-929F-B018D7BE1D04}"/>
    <dgm:cxn modelId="{62B62D00-23F8-467F-A38A-186C33F2D94A}" type="presParOf" srcId="{02602281-D23B-4922-B551-4090370C6624}" destId="{D4E514DE-8E6A-4080-8EAF-C907B9A1FA2C}" srcOrd="0" destOrd="0" presId="urn:microsoft.com/office/officeart/2005/8/layout/pList2"/>
    <dgm:cxn modelId="{E66885F1-2106-42A0-8BFE-372F4D66C8B6}" type="presParOf" srcId="{02602281-D23B-4922-B551-4090370C6624}" destId="{3DFECBC8-8078-4BFF-98BD-46D992DA4309}" srcOrd="1" destOrd="0" presId="urn:microsoft.com/office/officeart/2005/8/layout/pList2"/>
    <dgm:cxn modelId="{A56E7639-77AA-46C1-B44A-C47669AF5F52}" type="presParOf" srcId="{3DFECBC8-8078-4BFF-98BD-46D992DA4309}" destId="{BB3AAAD1-6439-4B30-9A0A-36127B458759}" srcOrd="0" destOrd="0" presId="urn:microsoft.com/office/officeart/2005/8/layout/pList2"/>
    <dgm:cxn modelId="{D5CDE34E-C022-4C6C-98D8-706432569030}" type="presParOf" srcId="{BB3AAAD1-6439-4B30-9A0A-36127B458759}" destId="{C58B035D-EECE-4D94-BA50-3FE15B12E184}" srcOrd="0" destOrd="0" presId="urn:microsoft.com/office/officeart/2005/8/layout/pList2"/>
    <dgm:cxn modelId="{0E3952BC-70B2-4BE3-8EBF-1864C490E07A}" type="presParOf" srcId="{BB3AAAD1-6439-4B30-9A0A-36127B458759}" destId="{18AAC2F9-75B8-494B-8BE6-566CF205AE8D}" srcOrd="1" destOrd="0" presId="urn:microsoft.com/office/officeart/2005/8/layout/pList2"/>
    <dgm:cxn modelId="{A9B5DC00-0058-4F27-918D-74A42837A9B7}" type="presParOf" srcId="{BB3AAAD1-6439-4B30-9A0A-36127B458759}" destId="{27BB8AE1-0F62-4B92-B309-12C139B8BF9C}" srcOrd="2" destOrd="0" presId="urn:microsoft.com/office/officeart/2005/8/layout/pList2"/>
    <dgm:cxn modelId="{8B46B73A-D93A-4414-92E6-AD61A1FBE791}" type="presParOf" srcId="{3DFECBC8-8078-4BFF-98BD-46D992DA4309}" destId="{00836A50-EB5F-4A86-9B52-D8247A393463}" srcOrd="1" destOrd="0" presId="urn:microsoft.com/office/officeart/2005/8/layout/pList2"/>
    <dgm:cxn modelId="{6CBBEF90-554C-4C8E-91E3-1E9606589483}" type="presParOf" srcId="{3DFECBC8-8078-4BFF-98BD-46D992DA4309}" destId="{3AF7124D-A2D5-4657-B9E5-C1299F703631}" srcOrd="2" destOrd="0" presId="urn:microsoft.com/office/officeart/2005/8/layout/pList2"/>
    <dgm:cxn modelId="{311504C1-5757-4F35-B055-48528E0E85F2}" type="presParOf" srcId="{3AF7124D-A2D5-4657-B9E5-C1299F703631}" destId="{A30ECA25-8203-4C61-906E-D988A41F15BC}" srcOrd="0" destOrd="0" presId="urn:microsoft.com/office/officeart/2005/8/layout/pList2"/>
    <dgm:cxn modelId="{8BD87952-FBC6-457A-A938-065F775D4840}" type="presParOf" srcId="{3AF7124D-A2D5-4657-B9E5-C1299F703631}" destId="{F5EE1784-7205-44E6-AAAD-87515BA08949}" srcOrd="1" destOrd="0" presId="urn:microsoft.com/office/officeart/2005/8/layout/pList2"/>
    <dgm:cxn modelId="{FD36E51D-8644-4D13-ABBF-3F8DF024960B}" type="presParOf" srcId="{3AF7124D-A2D5-4657-B9E5-C1299F703631}" destId="{F9E8980A-4020-4BA2-8AD1-45D3D9810BD5}" srcOrd="2" destOrd="0" presId="urn:microsoft.com/office/officeart/2005/8/layout/pList2"/>
    <dgm:cxn modelId="{95B091B5-4368-46A3-8531-A626102EC9B6}" type="presParOf" srcId="{3DFECBC8-8078-4BFF-98BD-46D992DA4309}" destId="{78A31B67-2109-46CD-84D0-AE3DF63F0D7F}" srcOrd="3" destOrd="0" presId="urn:microsoft.com/office/officeart/2005/8/layout/pList2"/>
    <dgm:cxn modelId="{532B09CC-A66D-433E-A09C-EE648811CB48}" type="presParOf" srcId="{3DFECBC8-8078-4BFF-98BD-46D992DA4309}" destId="{49A1DAD8-24C5-4CD2-81D6-61C49F6C375B}" srcOrd="4" destOrd="0" presId="urn:microsoft.com/office/officeart/2005/8/layout/pList2"/>
    <dgm:cxn modelId="{2BE47469-0B0C-4645-8618-20FCFFF427EB}" type="presParOf" srcId="{49A1DAD8-24C5-4CD2-81D6-61C49F6C375B}" destId="{194A30CA-B2A8-4782-9AB2-A61C8FC6F375}" srcOrd="0" destOrd="0" presId="urn:microsoft.com/office/officeart/2005/8/layout/pList2"/>
    <dgm:cxn modelId="{81E29C6B-0DD9-48D3-8ADB-62C6B0455E22}" type="presParOf" srcId="{49A1DAD8-24C5-4CD2-81D6-61C49F6C375B}" destId="{6152F243-AF1B-4BE1-9FD2-F86D98E07794}" srcOrd="1" destOrd="0" presId="urn:microsoft.com/office/officeart/2005/8/layout/pList2"/>
    <dgm:cxn modelId="{0064EDB9-9ADF-49FA-8A55-182EE5251A20}" type="presParOf" srcId="{49A1DAD8-24C5-4CD2-81D6-61C49F6C375B}" destId="{B6ED0076-3FAB-4AF2-B992-8B640A55D04A}"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2C3FFE-B7FC-48C5-B8B8-7FEE2BF857FD}" type="doc">
      <dgm:prSet loTypeId="urn:microsoft.com/office/officeart/2011/layout/HexagonRadial" loCatId="cycle" qsTypeId="urn:microsoft.com/office/officeart/2005/8/quickstyle/3d2" qsCatId="3D" csTypeId="urn:microsoft.com/office/officeart/2005/8/colors/colorful5" csCatId="colorful" phldr="1"/>
      <dgm:spPr/>
      <dgm:t>
        <a:bodyPr/>
        <a:lstStyle/>
        <a:p>
          <a:endParaRPr lang="en-US"/>
        </a:p>
      </dgm:t>
    </dgm:pt>
    <dgm:pt modelId="{5B87144D-F214-446F-A8D9-65777D3FE1A6}">
      <dgm:prSet phldrT="[Text]" custT="1"/>
      <dgm:spPr/>
      <dgm:t>
        <a:bodyPr/>
        <a:lstStyle/>
        <a:p>
          <a:r>
            <a:rPr lang="en-US" sz="2400" b="1" dirty="0">
              <a:solidFill>
                <a:schemeClr val="tx1"/>
              </a:solidFill>
            </a:rPr>
            <a:t>Audit Outcomes Turnaround Plan</a:t>
          </a:r>
        </a:p>
      </dgm:t>
    </dgm:pt>
    <dgm:pt modelId="{40E26CD2-EA40-4E76-9EFF-942B7756BB06}" type="parTrans" cxnId="{61907219-4383-4ECD-923A-7ADD988269F5}">
      <dgm:prSet/>
      <dgm:spPr/>
      <dgm:t>
        <a:bodyPr/>
        <a:lstStyle/>
        <a:p>
          <a:endParaRPr lang="en-US"/>
        </a:p>
      </dgm:t>
    </dgm:pt>
    <dgm:pt modelId="{5381BCA0-2D5A-4ECE-ACBF-FE1D020E0C0B}" type="sibTrans" cxnId="{61907219-4383-4ECD-923A-7ADD988269F5}">
      <dgm:prSet/>
      <dgm:spPr/>
      <dgm:t>
        <a:bodyPr/>
        <a:lstStyle/>
        <a:p>
          <a:endParaRPr lang="en-US"/>
        </a:p>
      </dgm:t>
    </dgm:pt>
    <dgm:pt modelId="{B92E7359-A64D-49E1-8B7B-7C8A65489682}">
      <dgm:prSet phldrT="[Text]" custT="1"/>
      <dgm:spPr/>
      <dgm:t>
        <a:bodyPr/>
        <a:lstStyle/>
        <a:p>
          <a:r>
            <a:rPr lang="en-US" sz="2000" b="1" dirty="0"/>
            <a:t>Preventative measures: Internal Controls and systems</a:t>
          </a:r>
        </a:p>
      </dgm:t>
    </dgm:pt>
    <dgm:pt modelId="{A8CC7437-D4B3-4578-A802-840E2C628C22}" type="parTrans" cxnId="{D19334ED-4611-4E2E-8EE3-E3BB4740A8F7}">
      <dgm:prSet/>
      <dgm:spPr/>
      <dgm:t>
        <a:bodyPr/>
        <a:lstStyle/>
        <a:p>
          <a:endParaRPr lang="en-US"/>
        </a:p>
      </dgm:t>
    </dgm:pt>
    <dgm:pt modelId="{05EFD3A9-8A39-433C-B1BC-909267A9B7CF}" type="sibTrans" cxnId="{D19334ED-4611-4E2E-8EE3-E3BB4740A8F7}">
      <dgm:prSet/>
      <dgm:spPr/>
      <dgm:t>
        <a:bodyPr/>
        <a:lstStyle/>
        <a:p>
          <a:endParaRPr lang="en-US"/>
        </a:p>
      </dgm:t>
    </dgm:pt>
    <dgm:pt modelId="{63A34E90-D928-411B-BAED-B929DE17401E}">
      <dgm:prSet phldrT="[Text]" custT="1"/>
      <dgm:spPr/>
      <dgm:t>
        <a:bodyPr/>
        <a:lstStyle/>
        <a:p>
          <a:r>
            <a:rPr lang="en-US" sz="2000" b="1" dirty="0">
              <a:solidFill>
                <a:schemeClr val="bg1"/>
              </a:solidFill>
            </a:rPr>
            <a:t>Financial Management</a:t>
          </a:r>
        </a:p>
      </dgm:t>
    </dgm:pt>
    <dgm:pt modelId="{C85A953F-C489-4467-BD89-7164E2789360}" type="parTrans" cxnId="{DDEAD335-71E8-49AE-AC78-D4A53DE864F1}">
      <dgm:prSet/>
      <dgm:spPr/>
      <dgm:t>
        <a:bodyPr/>
        <a:lstStyle/>
        <a:p>
          <a:endParaRPr lang="en-US"/>
        </a:p>
      </dgm:t>
    </dgm:pt>
    <dgm:pt modelId="{AFB4F4A2-6F9D-4E50-893D-38D41ECC6F50}" type="sibTrans" cxnId="{DDEAD335-71E8-49AE-AC78-D4A53DE864F1}">
      <dgm:prSet/>
      <dgm:spPr/>
      <dgm:t>
        <a:bodyPr/>
        <a:lstStyle/>
        <a:p>
          <a:endParaRPr lang="en-US"/>
        </a:p>
      </dgm:t>
    </dgm:pt>
    <dgm:pt modelId="{A078A21E-70E0-4D80-BF2F-09A488696F11}">
      <dgm:prSet phldrT="[Text]"/>
      <dgm:spPr/>
      <dgm:t>
        <a:bodyPr/>
        <a:lstStyle/>
        <a:p>
          <a:r>
            <a:rPr lang="en-US" b="1" dirty="0"/>
            <a:t>Supply Chain Management</a:t>
          </a:r>
        </a:p>
      </dgm:t>
    </dgm:pt>
    <dgm:pt modelId="{4EE71CC0-6EAD-45E3-88A9-2486D79ACD78}" type="parTrans" cxnId="{EAB318BE-C4F7-4445-99E2-69122463E20D}">
      <dgm:prSet/>
      <dgm:spPr/>
      <dgm:t>
        <a:bodyPr/>
        <a:lstStyle/>
        <a:p>
          <a:endParaRPr lang="en-US"/>
        </a:p>
      </dgm:t>
    </dgm:pt>
    <dgm:pt modelId="{E20B7431-9318-4383-8C42-501F40B90790}" type="sibTrans" cxnId="{EAB318BE-C4F7-4445-99E2-69122463E20D}">
      <dgm:prSet/>
      <dgm:spPr/>
      <dgm:t>
        <a:bodyPr/>
        <a:lstStyle/>
        <a:p>
          <a:endParaRPr lang="en-US"/>
        </a:p>
      </dgm:t>
    </dgm:pt>
    <dgm:pt modelId="{A24F4E0E-1675-4411-B108-E8EC3A74DAA4}">
      <dgm:prSet phldrT="[Text]" custT="1"/>
      <dgm:spPr/>
      <dgm:t>
        <a:bodyPr/>
        <a:lstStyle/>
        <a:p>
          <a:r>
            <a:rPr lang="en-US" sz="2400" b="1" dirty="0"/>
            <a:t>Contract management</a:t>
          </a:r>
        </a:p>
      </dgm:t>
    </dgm:pt>
    <dgm:pt modelId="{FD5D41AE-BE03-46FC-BF6A-448BB9E9EE38}" type="parTrans" cxnId="{0597DC74-4C17-4BBF-87A2-77F0F76D2E89}">
      <dgm:prSet/>
      <dgm:spPr/>
      <dgm:t>
        <a:bodyPr/>
        <a:lstStyle/>
        <a:p>
          <a:endParaRPr lang="en-US"/>
        </a:p>
      </dgm:t>
    </dgm:pt>
    <dgm:pt modelId="{3D83C44D-7D90-4F44-B68B-371DF47315BE}" type="sibTrans" cxnId="{0597DC74-4C17-4BBF-87A2-77F0F76D2E89}">
      <dgm:prSet/>
      <dgm:spPr/>
      <dgm:t>
        <a:bodyPr/>
        <a:lstStyle/>
        <a:p>
          <a:endParaRPr lang="en-US"/>
        </a:p>
      </dgm:t>
    </dgm:pt>
    <dgm:pt modelId="{8C382E7D-5AB4-4522-A6B1-E89B12601D19}">
      <dgm:prSet phldrT="[Text]"/>
      <dgm:spPr/>
      <dgm:t>
        <a:bodyPr/>
        <a:lstStyle/>
        <a:p>
          <a:r>
            <a:rPr lang="en-US" b="1" dirty="0"/>
            <a:t>UIFW</a:t>
          </a:r>
        </a:p>
      </dgm:t>
    </dgm:pt>
    <dgm:pt modelId="{5C114314-1B0F-417F-827D-BE09D1963691}" type="parTrans" cxnId="{A7F127CE-29BE-4F32-A189-105B7010601C}">
      <dgm:prSet/>
      <dgm:spPr/>
      <dgm:t>
        <a:bodyPr/>
        <a:lstStyle/>
        <a:p>
          <a:endParaRPr lang="en-US"/>
        </a:p>
      </dgm:t>
    </dgm:pt>
    <dgm:pt modelId="{71A669A4-35E0-4E71-B553-46E8A5C4C045}" type="sibTrans" cxnId="{A7F127CE-29BE-4F32-A189-105B7010601C}">
      <dgm:prSet/>
      <dgm:spPr/>
      <dgm:t>
        <a:bodyPr/>
        <a:lstStyle/>
        <a:p>
          <a:endParaRPr lang="en-US"/>
        </a:p>
      </dgm:t>
    </dgm:pt>
    <dgm:pt modelId="{D4CD37FA-FD1F-4DF1-AC8D-82F0526337E6}">
      <dgm:prSet phldrT="[Text]" custT="1"/>
      <dgm:spPr/>
      <dgm:t>
        <a:bodyPr/>
        <a:lstStyle/>
        <a:p>
          <a:r>
            <a:rPr lang="en-US" sz="2000" b="1" dirty="0"/>
            <a:t>Performance Management &amp; Service Delivery</a:t>
          </a:r>
        </a:p>
      </dgm:t>
    </dgm:pt>
    <dgm:pt modelId="{F93267E9-CC7B-4A4C-84C9-8F884CD5B6B6}" type="parTrans" cxnId="{E7C8EA6C-000E-4E89-B8D4-EE9D4FA9329F}">
      <dgm:prSet/>
      <dgm:spPr/>
      <dgm:t>
        <a:bodyPr/>
        <a:lstStyle/>
        <a:p>
          <a:endParaRPr lang="en-US"/>
        </a:p>
      </dgm:t>
    </dgm:pt>
    <dgm:pt modelId="{EF732F45-21A3-47B8-9217-91D9D5D9AFD2}" type="sibTrans" cxnId="{E7C8EA6C-000E-4E89-B8D4-EE9D4FA9329F}">
      <dgm:prSet/>
      <dgm:spPr/>
      <dgm:t>
        <a:bodyPr/>
        <a:lstStyle/>
        <a:p>
          <a:endParaRPr lang="en-US"/>
        </a:p>
      </dgm:t>
    </dgm:pt>
    <dgm:pt modelId="{7097C45A-5E77-43FD-87C6-3C384F12E8B7}" type="pres">
      <dgm:prSet presAssocID="{812C3FFE-B7FC-48C5-B8B8-7FEE2BF857FD}" presName="Name0" presStyleCnt="0">
        <dgm:presLayoutVars>
          <dgm:chMax val="1"/>
          <dgm:chPref val="1"/>
          <dgm:dir/>
          <dgm:animOne val="branch"/>
          <dgm:animLvl val="lvl"/>
        </dgm:presLayoutVars>
      </dgm:prSet>
      <dgm:spPr/>
      <dgm:t>
        <a:bodyPr/>
        <a:lstStyle/>
        <a:p>
          <a:endParaRPr lang="en-US"/>
        </a:p>
      </dgm:t>
    </dgm:pt>
    <dgm:pt modelId="{CF3A9314-D494-4B37-A505-A1493CE19090}" type="pres">
      <dgm:prSet presAssocID="{5B87144D-F214-446F-A8D9-65777D3FE1A6}" presName="Parent" presStyleLbl="node0" presStyleIdx="0" presStyleCnt="1" custScaleX="137745" custScaleY="123221">
        <dgm:presLayoutVars>
          <dgm:chMax val="6"/>
          <dgm:chPref val="6"/>
        </dgm:presLayoutVars>
      </dgm:prSet>
      <dgm:spPr/>
      <dgm:t>
        <a:bodyPr/>
        <a:lstStyle/>
        <a:p>
          <a:endParaRPr lang="en-US"/>
        </a:p>
      </dgm:t>
    </dgm:pt>
    <dgm:pt modelId="{6C8FA30A-8423-4E13-83DE-A1E3B4AAE0A5}" type="pres">
      <dgm:prSet presAssocID="{B92E7359-A64D-49E1-8B7B-7C8A65489682}" presName="Accent1" presStyleCnt="0"/>
      <dgm:spPr/>
    </dgm:pt>
    <dgm:pt modelId="{A279B1F9-8DE5-4DC6-B695-4E372C22A214}" type="pres">
      <dgm:prSet presAssocID="{B92E7359-A64D-49E1-8B7B-7C8A65489682}" presName="Accent" presStyleLbl="bgShp" presStyleIdx="0" presStyleCnt="6"/>
      <dgm:spPr/>
    </dgm:pt>
    <dgm:pt modelId="{76902F90-2BA8-4818-86DC-0FC2D9573D9D}" type="pres">
      <dgm:prSet presAssocID="{B92E7359-A64D-49E1-8B7B-7C8A65489682}" presName="Child1" presStyleLbl="node1" presStyleIdx="0" presStyleCnt="6" custScaleX="169699" custLinFactNeighborX="-2446" custLinFactNeighborY="1916">
        <dgm:presLayoutVars>
          <dgm:chMax val="0"/>
          <dgm:chPref val="0"/>
          <dgm:bulletEnabled val="1"/>
        </dgm:presLayoutVars>
      </dgm:prSet>
      <dgm:spPr/>
      <dgm:t>
        <a:bodyPr/>
        <a:lstStyle/>
        <a:p>
          <a:endParaRPr lang="en-US"/>
        </a:p>
      </dgm:t>
    </dgm:pt>
    <dgm:pt modelId="{05F73829-78D7-4975-97AC-C9376B097484}" type="pres">
      <dgm:prSet presAssocID="{63A34E90-D928-411B-BAED-B929DE17401E}" presName="Accent2" presStyleCnt="0"/>
      <dgm:spPr/>
    </dgm:pt>
    <dgm:pt modelId="{DB108EEC-D5ED-4076-9823-B93C703F7AA3}" type="pres">
      <dgm:prSet presAssocID="{63A34E90-D928-411B-BAED-B929DE17401E}" presName="Accent" presStyleLbl="bgShp" presStyleIdx="1" presStyleCnt="6"/>
      <dgm:spPr/>
    </dgm:pt>
    <dgm:pt modelId="{FC667C61-F3C7-4C08-9D82-A336329ED68C}" type="pres">
      <dgm:prSet presAssocID="{63A34E90-D928-411B-BAED-B929DE17401E}" presName="Child2" presStyleLbl="node1" presStyleIdx="1" presStyleCnt="6" custScaleX="152443" custLinFactNeighborX="32955" custLinFactNeighborY="-4017">
        <dgm:presLayoutVars>
          <dgm:chMax val="0"/>
          <dgm:chPref val="0"/>
          <dgm:bulletEnabled val="1"/>
        </dgm:presLayoutVars>
      </dgm:prSet>
      <dgm:spPr/>
      <dgm:t>
        <a:bodyPr/>
        <a:lstStyle/>
        <a:p>
          <a:endParaRPr lang="en-US"/>
        </a:p>
      </dgm:t>
    </dgm:pt>
    <dgm:pt modelId="{7E9E7EFA-501D-4D7C-AAE6-6A8E7675E0E4}" type="pres">
      <dgm:prSet presAssocID="{A078A21E-70E0-4D80-BF2F-09A488696F11}" presName="Accent3" presStyleCnt="0"/>
      <dgm:spPr/>
    </dgm:pt>
    <dgm:pt modelId="{607A0386-78D2-40E0-86FA-F8F9D5045805}" type="pres">
      <dgm:prSet presAssocID="{A078A21E-70E0-4D80-BF2F-09A488696F11}" presName="Accent" presStyleLbl="bgShp" presStyleIdx="2" presStyleCnt="6"/>
      <dgm:spPr/>
    </dgm:pt>
    <dgm:pt modelId="{0B04CB1D-2E9E-45F1-A714-35CA3E6094EB}" type="pres">
      <dgm:prSet presAssocID="{A078A21E-70E0-4D80-BF2F-09A488696F11}" presName="Child3" presStyleLbl="node1" presStyleIdx="2" presStyleCnt="6" custScaleX="161184" custScaleY="127226" custLinFactNeighborX="41839" custLinFactNeighborY="-16058">
        <dgm:presLayoutVars>
          <dgm:chMax val="0"/>
          <dgm:chPref val="0"/>
          <dgm:bulletEnabled val="1"/>
        </dgm:presLayoutVars>
      </dgm:prSet>
      <dgm:spPr/>
      <dgm:t>
        <a:bodyPr/>
        <a:lstStyle/>
        <a:p>
          <a:endParaRPr lang="en-US"/>
        </a:p>
      </dgm:t>
    </dgm:pt>
    <dgm:pt modelId="{2997275F-7599-4D62-B3C7-53247E1BFB01}" type="pres">
      <dgm:prSet presAssocID="{A24F4E0E-1675-4411-B108-E8EC3A74DAA4}" presName="Accent4" presStyleCnt="0"/>
      <dgm:spPr/>
    </dgm:pt>
    <dgm:pt modelId="{D50F6DBD-E841-4205-9056-2F92A81A7293}" type="pres">
      <dgm:prSet presAssocID="{A24F4E0E-1675-4411-B108-E8EC3A74DAA4}" presName="Accent" presStyleLbl="bgShp" presStyleIdx="3" presStyleCnt="6"/>
      <dgm:spPr/>
    </dgm:pt>
    <dgm:pt modelId="{D5A1DC05-A0A0-46BA-BEE9-343611A01B46}" type="pres">
      <dgm:prSet presAssocID="{A24F4E0E-1675-4411-B108-E8EC3A74DAA4}" presName="Child4" presStyleLbl="node1" presStyleIdx="3" presStyleCnt="6" custScaleX="160026" custScaleY="86933" custLinFactNeighborX="12675" custLinFactNeighborY="-11321">
        <dgm:presLayoutVars>
          <dgm:chMax val="0"/>
          <dgm:chPref val="0"/>
          <dgm:bulletEnabled val="1"/>
        </dgm:presLayoutVars>
      </dgm:prSet>
      <dgm:spPr/>
      <dgm:t>
        <a:bodyPr/>
        <a:lstStyle/>
        <a:p>
          <a:endParaRPr lang="en-US"/>
        </a:p>
      </dgm:t>
    </dgm:pt>
    <dgm:pt modelId="{CDFA7A7D-03F3-4837-AF12-CF730AB1C456}" type="pres">
      <dgm:prSet presAssocID="{8C382E7D-5AB4-4522-A6B1-E89B12601D19}" presName="Accent5" presStyleCnt="0"/>
      <dgm:spPr/>
    </dgm:pt>
    <dgm:pt modelId="{0CE7718E-C98D-413C-8C0C-FDB76E5D02CB}" type="pres">
      <dgm:prSet presAssocID="{8C382E7D-5AB4-4522-A6B1-E89B12601D19}" presName="Accent" presStyleLbl="bgShp" presStyleIdx="4" presStyleCnt="6"/>
      <dgm:spPr/>
    </dgm:pt>
    <dgm:pt modelId="{168B4A87-F6FE-4C15-B262-EDE4F281F0C1}" type="pres">
      <dgm:prSet presAssocID="{8C382E7D-5AB4-4522-A6B1-E89B12601D19}" presName="Child5" presStyleLbl="node1" presStyleIdx="4" presStyleCnt="6" custScaleX="134435" custLinFactNeighborX="-20415" custLinFactNeighborY="292">
        <dgm:presLayoutVars>
          <dgm:chMax val="0"/>
          <dgm:chPref val="0"/>
          <dgm:bulletEnabled val="1"/>
        </dgm:presLayoutVars>
      </dgm:prSet>
      <dgm:spPr/>
      <dgm:t>
        <a:bodyPr/>
        <a:lstStyle/>
        <a:p>
          <a:endParaRPr lang="en-US"/>
        </a:p>
      </dgm:t>
    </dgm:pt>
    <dgm:pt modelId="{FA6EA822-8B1A-4B1B-A7BF-AE8838B27A25}" type="pres">
      <dgm:prSet presAssocID="{D4CD37FA-FD1F-4DF1-AC8D-82F0526337E6}" presName="Accent6" presStyleCnt="0"/>
      <dgm:spPr/>
    </dgm:pt>
    <dgm:pt modelId="{3A8C276F-7C43-4BED-9DDC-22CDE2813EE8}" type="pres">
      <dgm:prSet presAssocID="{D4CD37FA-FD1F-4DF1-AC8D-82F0526337E6}" presName="Accent" presStyleLbl="bgShp" presStyleIdx="5" presStyleCnt="6"/>
      <dgm:spPr/>
    </dgm:pt>
    <dgm:pt modelId="{9325AF6C-3AF1-4B86-A200-64F0FC27C807}" type="pres">
      <dgm:prSet presAssocID="{D4CD37FA-FD1F-4DF1-AC8D-82F0526337E6}" presName="Child6" presStyleLbl="node1" presStyleIdx="5" presStyleCnt="6" custScaleX="154762" custScaleY="128759" custLinFactNeighborX="-41541" custLinFactNeighborY="2622">
        <dgm:presLayoutVars>
          <dgm:chMax val="0"/>
          <dgm:chPref val="0"/>
          <dgm:bulletEnabled val="1"/>
        </dgm:presLayoutVars>
      </dgm:prSet>
      <dgm:spPr/>
      <dgm:t>
        <a:bodyPr/>
        <a:lstStyle/>
        <a:p>
          <a:endParaRPr lang="en-US"/>
        </a:p>
      </dgm:t>
    </dgm:pt>
  </dgm:ptLst>
  <dgm:cxnLst>
    <dgm:cxn modelId="{C0C1CA0D-8C02-43B0-9C46-39C95DE4FB15}" type="presOf" srcId="{5B87144D-F214-446F-A8D9-65777D3FE1A6}" destId="{CF3A9314-D494-4B37-A505-A1493CE19090}" srcOrd="0" destOrd="0" presId="urn:microsoft.com/office/officeart/2011/layout/HexagonRadial"/>
    <dgm:cxn modelId="{DDEAD335-71E8-49AE-AC78-D4A53DE864F1}" srcId="{5B87144D-F214-446F-A8D9-65777D3FE1A6}" destId="{63A34E90-D928-411B-BAED-B929DE17401E}" srcOrd="1" destOrd="0" parTransId="{C85A953F-C489-4467-BD89-7164E2789360}" sibTransId="{AFB4F4A2-6F9D-4E50-893D-38D41ECC6F50}"/>
    <dgm:cxn modelId="{64FA5A9B-39A8-4409-AD6E-1851CB3CA7EB}" type="presOf" srcId="{D4CD37FA-FD1F-4DF1-AC8D-82F0526337E6}" destId="{9325AF6C-3AF1-4B86-A200-64F0FC27C807}" srcOrd="0" destOrd="0" presId="urn:microsoft.com/office/officeart/2011/layout/HexagonRadial"/>
    <dgm:cxn modelId="{EAB318BE-C4F7-4445-99E2-69122463E20D}" srcId="{5B87144D-F214-446F-A8D9-65777D3FE1A6}" destId="{A078A21E-70E0-4D80-BF2F-09A488696F11}" srcOrd="2" destOrd="0" parTransId="{4EE71CC0-6EAD-45E3-88A9-2486D79ACD78}" sibTransId="{E20B7431-9318-4383-8C42-501F40B90790}"/>
    <dgm:cxn modelId="{A7F127CE-29BE-4F32-A189-105B7010601C}" srcId="{5B87144D-F214-446F-A8D9-65777D3FE1A6}" destId="{8C382E7D-5AB4-4522-A6B1-E89B12601D19}" srcOrd="4" destOrd="0" parTransId="{5C114314-1B0F-417F-827D-BE09D1963691}" sibTransId="{71A669A4-35E0-4E71-B553-46E8A5C4C045}"/>
    <dgm:cxn modelId="{D19334ED-4611-4E2E-8EE3-E3BB4740A8F7}" srcId="{5B87144D-F214-446F-A8D9-65777D3FE1A6}" destId="{B92E7359-A64D-49E1-8B7B-7C8A65489682}" srcOrd="0" destOrd="0" parTransId="{A8CC7437-D4B3-4578-A802-840E2C628C22}" sibTransId="{05EFD3A9-8A39-433C-B1BC-909267A9B7CF}"/>
    <dgm:cxn modelId="{8FF346A0-7998-4DA6-8DED-9BA386478C7F}" type="presOf" srcId="{B92E7359-A64D-49E1-8B7B-7C8A65489682}" destId="{76902F90-2BA8-4818-86DC-0FC2D9573D9D}" srcOrd="0" destOrd="0" presId="urn:microsoft.com/office/officeart/2011/layout/HexagonRadial"/>
    <dgm:cxn modelId="{E7C8EA6C-000E-4E89-B8D4-EE9D4FA9329F}" srcId="{5B87144D-F214-446F-A8D9-65777D3FE1A6}" destId="{D4CD37FA-FD1F-4DF1-AC8D-82F0526337E6}" srcOrd="5" destOrd="0" parTransId="{F93267E9-CC7B-4A4C-84C9-8F884CD5B6B6}" sibTransId="{EF732F45-21A3-47B8-9217-91D9D5D9AFD2}"/>
    <dgm:cxn modelId="{961953FD-90B8-4C14-960F-4452DFB2A1C4}" type="presOf" srcId="{A24F4E0E-1675-4411-B108-E8EC3A74DAA4}" destId="{D5A1DC05-A0A0-46BA-BEE9-343611A01B46}" srcOrd="0" destOrd="0" presId="urn:microsoft.com/office/officeart/2011/layout/HexagonRadial"/>
    <dgm:cxn modelId="{412B392B-4399-46AF-B563-5C029B92B52B}" type="presOf" srcId="{63A34E90-D928-411B-BAED-B929DE17401E}" destId="{FC667C61-F3C7-4C08-9D82-A336329ED68C}" srcOrd="0" destOrd="0" presId="urn:microsoft.com/office/officeart/2011/layout/HexagonRadial"/>
    <dgm:cxn modelId="{2AB89806-1F68-4F9C-A25D-7E1C56229441}" type="presOf" srcId="{A078A21E-70E0-4D80-BF2F-09A488696F11}" destId="{0B04CB1D-2E9E-45F1-A714-35CA3E6094EB}" srcOrd="0" destOrd="0" presId="urn:microsoft.com/office/officeart/2011/layout/HexagonRadial"/>
    <dgm:cxn modelId="{7C3529B3-0AFC-4FD7-AAA3-3EFBF3CF31CA}" type="presOf" srcId="{812C3FFE-B7FC-48C5-B8B8-7FEE2BF857FD}" destId="{7097C45A-5E77-43FD-87C6-3C384F12E8B7}" srcOrd="0" destOrd="0" presId="urn:microsoft.com/office/officeart/2011/layout/HexagonRadial"/>
    <dgm:cxn modelId="{0597DC74-4C17-4BBF-87A2-77F0F76D2E89}" srcId="{5B87144D-F214-446F-A8D9-65777D3FE1A6}" destId="{A24F4E0E-1675-4411-B108-E8EC3A74DAA4}" srcOrd="3" destOrd="0" parTransId="{FD5D41AE-BE03-46FC-BF6A-448BB9E9EE38}" sibTransId="{3D83C44D-7D90-4F44-B68B-371DF47315BE}"/>
    <dgm:cxn modelId="{91C2A06D-038B-4A0D-B6EA-83068C498AB0}" type="presOf" srcId="{8C382E7D-5AB4-4522-A6B1-E89B12601D19}" destId="{168B4A87-F6FE-4C15-B262-EDE4F281F0C1}" srcOrd="0" destOrd="0" presId="urn:microsoft.com/office/officeart/2011/layout/HexagonRadial"/>
    <dgm:cxn modelId="{61907219-4383-4ECD-923A-7ADD988269F5}" srcId="{812C3FFE-B7FC-48C5-B8B8-7FEE2BF857FD}" destId="{5B87144D-F214-446F-A8D9-65777D3FE1A6}" srcOrd="0" destOrd="0" parTransId="{40E26CD2-EA40-4E76-9EFF-942B7756BB06}" sibTransId="{5381BCA0-2D5A-4ECE-ACBF-FE1D020E0C0B}"/>
    <dgm:cxn modelId="{38210148-EC5F-4757-B7A8-B846A4440152}" type="presParOf" srcId="{7097C45A-5E77-43FD-87C6-3C384F12E8B7}" destId="{CF3A9314-D494-4B37-A505-A1493CE19090}" srcOrd="0" destOrd="0" presId="urn:microsoft.com/office/officeart/2011/layout/HexagonRadial"/>
    <dgm:cxn modelId="{3A829982-EE5D-4342-9AAE-A7DF190F00F2}" type="presParOf" srcId="{7097C45A-5E77-43FD-87C6-3C384F12E8B7}" destId="{6C8FA30A-8423-4E13-83DE-A1E3B4AAE0A5}" srcOrd="1" destOrd="0" presId="urn:microsoft.com/office/officeart/2011/layout/HexagonRadial"/>
    <dgm:cxn modelId="{66A99C46-C733-4D31-9B02-A66BA8C6F82A}" type="presParOf" srcId="{6C8FA30A-8423-4E13-83DE-A1E3B4AAE0A5}" destId="{A279B1F9-8DE5-4DC6-B695-4E372C22A214}" srcOrd="0" destOrd="0" presId="urn:microsoft.com/office/officeart/2011/layout/HexagonRadial"/>
    <dgm:cxn modelId="{561BA28D-A63E-42D4-BB7B-684548E669A9}" type="presParOf" srcId="{7097C45A-5E77-43FD-87C6-3C384F12E8B7}" destId="{76902F90-2BA8-4818-86DC-0FC2D9573D9D}" srcOrd="2" destOrd="0" presId="urn:microsoft.com/office/officeart/2011/layout/HexagonRadial"/>
    <dgm:cxn modelId="{987F5A6C-B385-444D-BAFC-704E237C3DFF}" type="presParOf" srcId="{7097C45A-5E77-43FD-87C6-3C384F12E8B7}" destId="{05F73829-78D7-4975-97AC-C9376B097484}" srcOrd="3" destOrd="0" presId="urn:microsoft.com/office/officeart/2011/layout/HexagonRadial"/>
    <dgm:cxn modelId="{BC85D676-F6A1-4851-BF21-4AFD9D71BE66}" type="presParOf" srcId="{05F73829-78D7-4975-97AC-C9376B097484}" destId="{DB108EEC-D5ED-4076-9823-B93C703F7AA3}" srcOrd="0" destOrd="0" presId="urn:microsoft.com/office/officeart/2011/layout/HexagonRadial"/>
    <dgm:cxn modelId="{36415CE6-7EC0-48E4-9826-347335EBB940}" type="presParOf" srcId="{7097C45A-5E77-43FD-87C6-3C384F12E8B7}" destId="{FC667C61-F3C7-4C08-9D82-A336329ED68C}" srcOrd="4" destOrd="0" presId="urn:microsoft.com/office/officeart/2011/layout/HexagonRadial"/>
    <dgm:cxn modelId="{6E65FBD3-EEA2-4B4D-A0F4-F2D7A2199091}" type="presParOf" srcId="{7097C45A-5E77-43FD-87C6-3C384F12E8B7}" destId="{7E9E7EFA-501D-4D7C-AAE6-6A8E7675E0E4}" srcOrd="5" destOrd="0" presId="urn:microsoft.com/office/officeart/2011/layout/HexagonRadial"/>
    <dgm:cxn modelId="{8A7259AA-3E3D-46C4-9FAE-02E82FECB6F0}" type="presParOf" srcId="{7E9E7EFA-501D-4D7C-AAE6-6A8E7675E0E4}" destId="{607A0386-78D2-40E0-86FA-F8F9D5045805}" srcOrd="0" destOrd="0" presId="urn:microsoft.com/office/officeart/2011/layout/HexagonRadial"/>
    <dgm:cxn modelId="{DE11D9E9-381B-4C36-B4A8-6BA73B0797BC}" type="presParOf" srcId="{7097C45A-5E77-43FD-87C6-3C384F12E8B7}" destId="{0B04CB1D-2E9E-45F1-A714-35CA3E6094EB}" srcOrd="6" destOrd="0" presId="urn:microsoft.com/office/officeart/2011/layout/HexagonRadial"/>
    <dgm:cxn modelId="{8C49342C-2FD6-4EED-B6DB-531FDDB18348}" type="presParOf" srcId="{7097C45A-5E77-43FD-87C6-3C384F12E8B7}" destId="{2997275F-7599-4D62-B3C7-53247E1BFB01}" srcOrd="7" destOrd="0" presId="urn:microsoft.com/office/officeart/2011/layout/HexagonRadial"/>
    <dgm:cxn modelId="{1EB1CA39-E437-447F-A816-BF3696384006}" type="presParOf" srcId="{2997275F-7599-4D62-B3C7-53247E1BFB01}" destId="{D50F6DBD-E841-4205-9056-2F92A81A7293}" srcOrd="0" destOrd="0" presId="urn:microsoft.com/office/officeart/2011/layout/HexagonRadial"/>
    <dgm:cxn modelId="{70CD9ADA-E341-4892-9A21-55734DC25FDD}" type="presParOf" srcId="{7097C45A-5E77-43FD-87C6-3C384F12E8B7}" destId="{D5A1DC05-A0A0-46BA-BEE9-343611A01B46}" srcOrd="8" destOrd="0" presId="urn:microsoft.com/office/officeart/2011/layout/HexagonRadial"/>
    <dgm:cxn modelId="{D7CFB0A5-4B87-45EB-988B-F9E09A87875D}" type="presParOf" srcId="{7097C45A-5E77-43FD-87C6-3C384F12E8B7}" destId="{CDFA7A7D-03F3-4837-AF12-CF730AB1C456}" srcOrd="9" destOrd="0" presId="urn:microsoft.com/office/officeart/2011/layout/HexagonRadial"/>
    <dgm:cxn modelId="{354DBBED-1FCB-44CB-BE76-1E3853B3B1BA}" type="presParOf" srcId="{CDFA7A7D-03F3-4837-AF12-CF730AB1C456}" destId="{0CE7718E-C98D-413C-8C0C-FDB76E5D02CB}" srcOrd="0" destOrd="0" presId="urn:microsoft.com/office/officeart/2011/layout/HexagonRadial"/>
    <dgm:cxn modelId="{3F61FEF3-096B-44EE-A841-AB35CDFBE61B}" type="presParOf" srcId="{7097C45A-5E77-43FD-87C6-3C384F12E8B7}" destId="{168B4A87-F6FE-4C15-B262-EDE4F281F0C1}" srcOrd="10" destOrd="0" presId="urn:microsoft.com/office/officeart/2011/layout/HexagonRadial"/>
    <dgm:cxn modelId="{732EED5F-E832-4300-A036-21AD1072E842}" type="presParOf" srcId="{7097C45A-5E77-43FD-87C6-3C384F12E8B7}" destId="{FA6EA822-8B1A-4B1B-A7BF-AE8838B27A25}" srcOrd="11" destOrd="0" presId="urn:microsoft.com/office/officeart/2011/layout/HexagonRadial"/>
    <dgm:cxn modelId="{2FF54B65-EBF2-4D24-9E30-EF503D74297A}" type="presParOf" srcId="{FA6EA822-8B1A-4B1B-A7BF-AE8838B27A25}" destId="{3A8C276F-7C43-4BED-9DDC-22CDE2813EE8}" srcOrd="0" destOrd="0" presId="urn:microsoft.com/office/officeart/2011/layout/HexagonRadial"/>
    <dgm:cxn modelId="{8B5226BB-C4A6-4C5F-8493-1B595609BA78}" type="presParOf" srcId="{7097C45A-5E77-43FD-87C6-3C384F12E8B7}" destId="{9325AF6C-3AF1-4B86-A200-64F0FC27C807}"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E514DE-8E6A-4080-8EAF-C907B9A1FA2C}">
      <dsp:nvSpPr>
        <dsp:cNvPr id="0" name=""/>
        <dsp:cNvSpPr/>
      </dsp:nvSpPr>
      <dsp:spPr>
        <a:xfrm>
          <a:off x="0" y="990286"/>
          <a:ext cx="11017224" cy="45256"/>
        </a:xfrm>
        <a:prstGeom prst="roundRect">
          <a:avLst>
            <a:gd name="adj" fmla="val 10000"/>
          </a:avLst>
        </a:prstGeom>
        <a:solidFill>
          <a:srgbClr val="ED7D31">
            <a:tint val="40000"/>
            <a:alpha val="90000"/>
            <a:hueOff val="0"/>
            <a:satOff val="0"/>
            <a:lumOff val="0"/>
            <a:alphaOff val="0"/>
          </a:srgbClr>
        </a:solidFill>
        <a:ln w="12700" cap="flat" cmpd="sng" algn="ctr">
          <a:solidFill>
            <a:srgbClr val="ED7D31">
              <a:tint val="40000"/>
              <a:alpha val="9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27BB8AE1-0F62-4B92-B309-12C139B8BF9C}">
      <dsp:nvSpPr>
        <dsp:cNvPr id="0" name=""/>
        <dsp:cNvSpPr/>
      </dsp:nvSpPr>
      <dsp:spPr>
        <a:xfrm>
          <a:off x="221024" y="0"/>
          <a:ext cx="3299828" cy="718886"/>
        </a:xfrm>
        <a:prstGeom prst="roundRect">
          <a:avLst>
            <a:gd name="adj" fmla="val 10000"/>
          </a:avLst>
        </a:prstGeom>
        <a:blipFill rotWithShape="1">
          <a:blip xmlns:r="http://schemas.openxmlformats.org/officeDocument/2006/relationships" r:embed="rId1"/>
          <a:stretch>
            <a:fillRect/>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C58B035D-EECE-4D94-BA50-3FE15B12E184}">
      <dsp:nvSpPr>
        <dsp:cNvPr id="0" name=""/>
        <dsp:cNvSpPr/>
      </dsp:nvSpPr>
      <dsp:spPr>
        <a:xfrm rot="10800000">
          <a:off x="214092" y="1047717"/>
          <a:ext cx="3930842" cy="4356848"/>
        </a:xfrm>
        <a:prstGeom prst="round2SameRect">
          <a:avLst>
            <a:gd name="adj1" fmla="val 10500"/>
            <a:gd name="adj2" fmla="val 0"/>
          </a:avLst>
        </a:prstGeom>
        <a:solidFill>
          <a:srgbClr val="92D05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lvl="0" algn="l" defTabSz="622300">
            <a:lnSpc>
              <a:spcPct val="90000"/>
            </a:lnSpc>
            <a:spcBef>
              <a:spcPct val="0"/>
            </a:spcBef>
            <a:spcAft>
              <a:spcPct val="35000"/>
            </a:spcAft>
          </a:pPr>
          <a:r>
            <a:rPr lang="en-US" sz="1400" b="1" kern="1200" dirty="0">
              <a:solidFill>
                <a:sysClr val="windowText" lastClr="000000"/>
              </a:solidFill>
              <a:latin typeface="Calibri"/>
              <a:ea typeface="+mn-ea"/>
              <a:cs typeface="+mn-cs"/>
            </a:rPr>
            <a:t>1. Reducing Recurring audit issues</a:t>
          </a:r>
        </a:p>
        <a:p>
          <a:pPr lvl="0" algn="l" defTabSz="622300">
            <a:lnSpc>
              <a:spcPct val="90000"/>
            </a:lnSpc>
            <a:spcBef>
              <a:spcPct val="0"/>
            </a:spcBef>
            <a:spcAft>
              <a:spcPct val="35000"/>
            </a:spcAft>
          </a:pPr>
          <a:r>
            <a:rPr lang="en-US" sz="1400" b="1" kern="1200" dirty="0">
              <a:solidFill>
                <a:sysClr val="windowText" lastClr="000000"/>
              </a:solidFill>
              <a:latin typeface="Calibri"/>
              <a:ea typeface="+mn-ea"/>
              <a:cs typeface="+mn-cs"/>
            </a:rPr>
            <a:t>2. Closure and prevention of Material Irregularities</a:t>
          </a:r>
        </a:p>
        <a:p>
          <a:pPr lvl="0" algn="l" defTabSz="622300">
            <a:lnSpc>
              <a:spcPct val="90000"/>
            </a:lnSpc>
            <a:spcBef>
              <a:spcPct val="0"/>
            </a:spcBef>
            <a:spcAft>
              <a:spcPct val="35000"/>
            </a:spcAft>
          </a:pPr>
          <a:r>
            <a:rPr lang="en-US" sz="1400" b="1" kern="1200" dirty="0">
              <a:solidFill>
                <a:sysClr val="windowText" lastClr="000000"/>
              </a:solidFill>
              <a:latin typeface="Calibri"/>
              <a:ea typeface="+mn-ea"/>
              <a:cs typeface="+mn-cs"/>
            </a:rPr>
            <a:t>3. UIFW expenditure resolution</a:t>
          </a:r>
        </a:p>
        <a:p>
          <a:pPr lvl="0" algn="l" defTabSz="622300">
            <a:lnSpc>
              <a:spcPct val="90000"/>
            </a:lnSpc>
            <a:spcBef>
              <a:spcPct val="0"/>
            </a:spcBef>
            <a:spcAft>
              <a:spcPct val="35000"/>
            </a:spcAft>
          </a:pPr>
          <a:r>
            <a:rPr lang="en-US" sz="1400" b="1" kern="1200" dirty="0">
              <a:solidFill>
                <a:sysClr val="windowText" lastClr="000000"/>
              </a:solidFill>
              <a:latin typeface="Calibri"/>
              <a:ea typeface="+mn-ea"/>
              <a:cs typeface="+mn-cs"/>
            </a:rPr>
            <a:t>4. Performance Management and Service Delivery</a:t>
          </a:r>
        </a:p>
        <a:p>
          <a:pPr lvl="0" algn="l" defTabSz="622300">
            <a:lnSpc>
              <a:spcPct val="90000"/>
            </a:lnSpc>
            <a:spcBef>
              <a:spcPct val="0"/>
            </a:spcBef>
            <a:spcAft>
              <a:spcPct val="35000"/>
            </a:spcAft>
          </a:pPr>
          <a:r>
            <a:rPr lang="en-US" sz="1400" b="1" kern="1200" dirty="0">
              <a:solidFill>
                <a:sysClr val="windowText" lastClr="000000"/>
              </a:solidFill>
              <a:latin typeface="Calibri"/>
              <a:ea typeface="+mn-ea"/>
              <a:cs typeface="+mn-cs"/>
            </a:rPr>
            <a:t>5. Improve collection of consumer debt and government debt with municipalities </a:t>
          </a:r>
        </a:p>
        <a:p>
          <a:pPr lvl="0" algn="l" defTabSz="622300">
            <a:lnSpc>
              <a:spcPct val="90000"/>
            </a:lnSpc>
            <a:spcBef>
              <a:spcPct val="0"/>
            </a:spcBef>
            <a:spcAft>
              <a:spcPct val="35000"/>
            </a:spcAft>
          </a:pPr>
          <a:r>
            <a:rPr lang="en-US" sz="1400" b="1" kern="1200" dirty="0">
              <a:solidFill>
                <a:sysClr val="windowText" lastClr="000000"/>
              </a:solidFill>
              <a:latin typeface="Calibri"/>
              <a:ea typeface="+mn-ea"/>
              <a:cs typeface="+mn-cs"/>
            </a:rPr>
            <a:t>6. Revenue enhancement</a:t>
          </a:r>
        </a:p>
        <a:p>
          <a:pPr lvl="0" algn="l" defTabSz="622300">
            <a:lnSpc>
              <a:spcPct val="90000"/>
            </a:lnSpc>
            <a:spcBef>
              <a:spcPct val="0"/>
            </a:spcBef>
            <a:spcAft>
              <a:spcPct val="35000"/>
            </a:spcAft>
          </a:pPr>
          <a:r>
            <a:rPr lang="en-US" sz="1400" b="1" kern="1200" dirty="0">
              <a:solidFill>
                <a:sysClr val="windowText" lastClr="000000"/>
              </a:solidFill>
              <a:latin typeface="Calibri"/>
              <a:ea typeface="+mn-ea"/>
              <a:cs typeface="+mn-cs"/>
            </a:rPr>
            <a:t>7. Intervention municipalities</a:t>
          </a:r>
        </a:p>
        <a:p>
          <a:pPr lvl="0" algn="l" defTabSz="622300">
            <a:lnSpc>
              <a:spcPct val="90000"/>
            </a:lnSpc>
            <a:spcBef>
              <a:spcPct val="0"/>
            </a:spcBef>
            <a:spcAft>
              <a:spcPct val="35000"/>
            </a:spcAft>
          </a:pPr>
          <a:r>
            <a:rPr lang="en-US" sz="1400" b="1" kern="1200" dirty="0">
              <a:solidFill>
                <a:sysClr val="windowText" lastClr="000000"/>
              </a:solidFill>
              <a:latin typeface="Calibri"/>
              <a:ea typeface="+mn-ea"/>
              <a:cs typeface="+mn-cs"/>
            </a:rPr>
            <a:t>8.Consequence management </a:t>
          </a:r>
        </a:p>
        <a:p>
          <a:pPr lvl="0" algn="l" defTabSz="622300">
            <a:lnSpc>
              <a:spcPct val="90000"/>
            </a:lnSpc>
            <a:spcBef>
              <a:spcPct val="0"/>
            </a:spcBef>
            <a:spcAft>
              <a:spcPct val="35000"/>
            </a:spcAft>
          </a:pPr>
          <a:r>
            <a:rPr lang="en-US" sz="1400" b="1" kern="1200" dirty="0">
              <a:solidFill>
                <a:sysClr val="windowText" lastClr="000000"/>
              </a:solidFill>
              <a:latin typeface="Calibri"/>
              <a:ea typeface="+mn-ea"/>
              <a:cs typeface="+mn-cs"/>
            </a:rPr>
            <a:t>9.Forensic investigations</a:t>
          </a:r>
        </a:p>
        <a:p>
          <a:pPr lvl="0" algn="l" defTabSz="622300">
            <a:lnSpc>
              <a:spcPct val="90000"/>
            </a:lnSpc>
            <a:spcBef>
              <a:spcPct val="0"/>
            </a:spcBef>
            <a:spcAft>
              <a:spcPct val="35000"/>
            </a:spcAft>
          </a:pPr>
          <a:r>
            <a:rPr lang="en-US" sz="1400" b="1" kern="1200" dirty="0">
              <a:solidFill>
                <a:sysClr val="windowText" lastClr="000000"/>
              </a:solidFill>
              <a:latin typeface="Calibri"/>
              <a:ea typeface="+mn-ea"/>
              <a:cs typeface="+mn-cs"/>
            </a:rPr>
            <a:t>10. Records management Internal Audit project</a:t>
          </a:r>
        </a:p>
        <a:p>
          <a:pPr lvl="0" algn="l" defTabSz="622300">
            <a:lnSpc>
              <a:spcPct val="90000"/>
            </a:lnSpc>
            <a:spcBef>
              <a:spcPct val="0"/>
            </a:spcBef>
            <a:spcAft>
              <a:spcPct val="35000"/>
            </a:spcAft>
          </a:pPr>
          <a:r>
            <a:rPr lang="en-US" sz="1400" b="1" kern="1200" dirty="0">
              <a:solidFill>
                <a:sysClr val="windowText" lastClr="000000"/>
              </a:solidFill>
              <a:latin typeface="Calibri"/>
              <a:ea typeface="+mn-ea"/>
              <a:cs typeface="+mn-cs"/>
            </a:rPr>
            <a:t>11. Capacitate councilors, management and officials</a:t>
          </a:r>
          <a:endParaRPr lang="en-US" sz="1400" b="1" kern="1200" dirty="0">
            <a:solidFill>
              <a:sysClr val="window" lastClr="FFFFFF"/>
            </a:solidFill>
            <a:latin typeface="Calibri"/>
            <a:ea typeface="+mn-ea"/>
            <a:cs typeface="+mn-cs"/>
          </a:endParaRPr>
        </a:p>
      </dsp:txBody>
      <dsp:txXfrm rot="10800000">
        <a:off x="334979" y="1047717"/>
        <a:ext cx="3689068" cy="4235961"/>
      </dsp:txXfrm>
    </dsp:sp>
    <dsp:sp modelId="{F9E8980A-4020-4BA2-8AD1-45D3D9810BD5}">
      <dsp:nvSpPr>
        <dsp:cNvPr id="0" name=""/>
        <dsp:cNvSpPr/>
      </dsp:nvSpPr>
      <dsp:spPr>
        <a:xfrm>
          <a:off x="4405791" y="0"/>
          <a:ext cx="3093997" cy="803735"/>
        </a:xfrm>
        <a:prstGeom prst="roundRect">
          <a:avLst>
            <a:gd name="adj" fmla="val 10000"/>
          </a:avLst>
        </a:prstGeom>
        <a:blipFill rotWithShape="1">
          <a:blip xmlns:r="http://schemas.openxmlformats.org/officeDocument/2006/relationships" r:embed="rId2"/>
          <a:stretch>
            <a:fillRect/>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A30ECA25-8203-4C61-906E-D988A41F15BC}">
      <dsp:nvSpPr>
        <dsp:cNvPr id="0" name=""/>
        <dsp:cNvSpPr/>
      </dsp:nvSpPr>
      <dsp:spPr>
        <a:xfrm rot="10800000">
          <a:off x="4397663" y="1074872"/>
          <a:ext cx="3214204" cy="4307393"/>
        </a:xfrm>
        <a:prstGeom prst="round2SameRect">
          <a:avLst>
            <a:gd name="adj1" fmla="val 10500"/>
            <a:gd name="adj2" fmla="val 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lvl="0" algn="l" defTabSz="711200">
            <a:lnSpc>
              <a:spcPct val="90000"/>
            </a:lnSpc>
            <a:spcBef>
              <a:spcPct val="0"/>
            </a:spcBef>
            <a:spcAft>
              <a:spcPct val="35000"/>
            </a:spcAft>
          </a:pPr>
          <a:r>
            <a:rPr lang="en-US" sz="1600" b="1" kern="1200" dirty="0">
              <a:solidFill>
                <a:sysClr val="windowText" lastClr="000000"/>
              </a:solidFill>
              <a:latin typeface="Calibri"/>
              <a:ea typeface="+mn-ea"/>
              <a:cs typeface="+mn-cs"/>
            </a:rPr>
            <a:t>1. </a:t>
          </a:r>
          <a:r>
            <a:rPr lang="en-US" sz="1400" b="1" kern="1200" dirty="0">
              <a:solidFill>
                <a:sysClr val="windowText" lastClr="000000"/>
              </a:solidFill>
              <a:latin typeface="Calibri"/>
              <a:ea typeface="+mn-ea"/>
              <a:cs typeface="+mn-cs"/>
            </a:rPr>
            <a:t>MSCOA implementation</a:t>
          </a:r>
        </a:p>
        <a:p>
          <a:pPr lvl="0" algn="l" defTabSz="711200">
            <a:lnSpc>
              <a:spcPct val="90000"/>
            </a:lnSpc>
            <a:spcBef>
              <a:spcPct val="0"/>
            </a:spcBef>
            <a:spcAft>
              <a:spcPct val="35000"/>
            </a:spcAft>
          </a:pPr>
          <a:r>
            <a:rPr lang="en-US" sz="1400" b="1" kern="1200" dirty="0">
              <a:solidFill>
                <a:sysClr val="windowText" lastClr="000000"/>
              </a:solidFill>
              <a:latin typeface="Calibri"/>
              <a:ea typeface="+mn-ea"/>
              <a:cs typeface="+mn-cs"/>
            </a:rPr>
            <a:t>2. Review of AFS </a:t>
          </a:r>
        </a:p>
        <a:p>
          <a:pPr lvl="0" algn="l" defTabSz="711200">
            <a:lnSpc>
              <a:spcPct val="90000"/>
            </a:lnSpc>
            <a:spcBef>
              <a:spcPct val="0"/>
            </a:spcBef>
            <a:spcAft>
              <a:spcPct val="35000"/>
            </a:spcAft>
          </a:pPr>
          <a:r>
            <a:rPr lang="en-US" sz="1400" b="1" kern="1200" dirty="0">
              <a:solidFill>
                <a:sysClr val="windowText" lastClr="000000"/>
              </a:solidFill>
              <a:latin typeface="Calibri"/>
              <a:ea typeface="+mn-ea"/>
              <a:cs typeface="+mn-cs"/>
            </a:rPr>
            <a:t>3. Financial management</a:t>
          </a:r>
        </a:p>
        <a:p>
          <a:pPr lvl="0" algn="l" defTabSz="711200">
            <a:lnSpc>
              <a:spcPct val="90000"/>
            </a:lnSpc>
            <a:spcBef>
              <a:spcPct val="0"/>
            </a:spcBef>
            <a:spcAft>
              <a:spcPct val="35000"/>
            </a:spcAft>
          </a:pPr>
          <a:r>
            <a:rPr lang="en-US" sz="1400" b="1" kern="1200" dirty="0">
              <a:solidFill>
                <a:sysClr val="windowText" lastClr="000000"/>
              </a:solidFill>
              <a:latin typeface="Calibri"/>
              <a:ea typeface="+mn-ea"/>
              <a:cs typeface="+mn-cs"/>
            </a:rPr>
            <a:t>4.  Municipal budgets</a:t>
          </a:r>
        </a:p>
        <a:p>
          <a:pPr lvl="0" algn="l" defTabSz="711200">
            <a:lnSpc>
              <a:spcPct val="90000"/>
            </a:lnSpc>
            <a:spcBef>
              <a:spcPct val="0"/>
            </a:spcBef>
            <a:spcAft>
              <a:spcPct val="35000"/>
            </a:spcAft>
          </a:pPr>
          <a:r>
            <a:rPr lang="en-US" sz="1400" b="1" kern="1200" dirty="0">
              <a:solidFill>
                <a:sysClr val="windowText" lastClr="000000"/>
              </a:solidFill>
              <a:latin typeface="Calibri"/>
              <a:ea typeface="+mn-ea"/>
              <a:cs typeface="+mn-cs"/>
            </a:rPr>
            <a:t>5. </a:t>
          </a:r>
          <a:r>
            <a:rPr kumimoji="0" lang="en-US" sz="1400" b="1" u="none" strike="noStrike" kern="1200" cap="none" spc="0" normalizeH="0" baseline="0" noProof="0" dirty="0">
              <a:ln>
                <a:noFill/>
              </a:ln>
              <a:solidFill>
                <a:sysClr val="windowText" lastClr="000000"/>
              </a:solidFill>
              <a:effectLst/>
              <a:uLnTx/>
              <a:uFillTx/>
              <a:latin typeface="Calibri"/>
              <a:ea typeface="+mn-ea"/>
              <a:cs typeface="+mn-cs"/>
            </a:rPr>
            <a:t>Inter-governmental Debt Recovery from Departments</a:t>
          </a:r>
        </a:p>
        <a:p>
          <a:pPr lvl="0" algn="l" defTabSz="711200">
            <a:lnSpc>
              <a:spcPct val="90000"/>
            </a:lnSpc>
            <a:spcBef>
              <a:spcPct val="0"/>
            </a:spcBef>
            <a:spcAft>
              <a:spcPct val="35000"/>
            </a:spcAft>
          </a:pPr>
          <a:r>
            <a:rPr kumimoji="0" lang="en-US" sz="1400" b="1" u="none" strike="noStrike" kern="1200" cap="none" spc="0" normalizeH="0" baseline="0" noProof="0" dirty="0">
              <a:ln>
                <a:noFill/>
              </a:ln>
              <a:solidFill>
                <a:sysClr val="windowText" lastClr="000000"/>
              </a:solidFill>
              <a:effectLst/>
              <a:uLnTx/>
              <a:uFillTx/>
              <a:latin typeface="Calibri"/>
              <a:ea typeface="+mn-ea"/>
              <a:cs typeface="+mn-cs"/>
            </a:rPr>
            <a:t>6. Internal Audit and Risk management</a:t>
          </a:r>
        </a:p>
        <a:p>
          <a:pPr lvl="0" algn="l" defTabSz="711200">
            <a:lnSpc>
              <a:spcPct val="90000"/>
            </a:lnSpc>
            <a:spcBef>
              <a:spcPct val="0"/>
            </a:spcBef>
            <a:spcAft>
              <a:spcPct val="35000"/>
            </a:spcAft>
          </a:pPr>
          <a:r>
            <a:rPr kumimoji="0" lang="en-US" sz="1400" b="1" u="none" strike="noStrike" kern="1200" cap="none" spc="0" normalizeH="0" baseline="0" noProof="0" dirty="0">
              <a:ln>
                <a:noFill/>
              </a:ln>
              <a:solidFill>
                <a:sysClr val="windowText" lastClr="000000"/>
              </a:solidFill>
              <a:effectLst/>
              <a:uLnTx/>
              <a:uFillTx/>
              <a:latin typeface="Calibri"/>
              <a:ea typeface="+mn-ea"/>
              <a:cs typeface="+mn-cs"/>
            </a:rPr>
            <a:t>7. SCM compliance with SCM regulations</a:t>
          </a:r>
        </a:p>
        <a:p>
          <a:pPr lvl="0" algn="l" defTabSz="711200">
            <a:lnSpc>
              <a:spcPct val="90000"/>
            </a:lnSpc>
            <a:spcBef>
              <a:spcPct val="0"/>
            </a:spcBef>
            <a:spcAft>
              <a:spcPct val="35000"/>
            </a:spcAft>
          </a:pPr>
          <a:r>
            <a:rPr kumimoji="0" lang="en-US" sz="1400" b="1" u="none" strike="noStrike" kern="1200" cap="none" spc="0" normalizeH="0" baseline="0" noProof="0" dirty="0">
              <a:ln>
                <a:noFill/>
              </a:ln>
              <a:solidFill>
                <a:sysClr val="windowText" lastClr="000000"/>
              </a:solidFill>
              <a:effectLst/>
              <a:uLnTx/>
              <a:uFillTx/>
              <a:latin typeface="Calibri"/>
              <a:ea typeface="+mn-ea"/>
              <a:cs typeface="+mn-cs"/>
            </a:rPr>
            <a:t>8. Preventive controls on UIFW expenditure</a:t>
          </a:r>
        </a:p>
        <a:p>
          <a:pPr lvl="0" algn="l" defTabSz="711200">
            <a:lnSpc>
              <a:spcPct val="90000"/>
            </a:lnSpc>
            <a:spcBef>
              <a:spcPct val="0"/>
            </a:spcBef>
            <a:spcAft>
              <a:spcPct val="35000"/>
            </a:spcAft>
          </a:pPr>
          <a:r>
            <a:rPr kumimoji="0" lang="en-US" sz="1400" b="1" u="none" strike="noStrike" kern="1200" cap="none" spc="0" normalizeH="0" baseline="0" noProof="0" dirty="0">
              <a:ln>
                <a:noFill/>
              </a:ln>
              <a:solidFill>
                <a:sysClr val="windowText" lastClr="000000"/>
              </a:solidFill>
              <a:effectLst/>
              <a:uLnTx/>
              <a:uFillTx/>
              <a:latin typeface="Calibri"/>
              <a:ea typeface="+mn-ea"/>
              <a:cs typeface="+mn-cs"/>
            </a:rPr>
            <a:t>9. Public Private Partnerships</a:t>
          </a:r>
        </a:p>
        <a:p>
          <a:pPr lvl="0" algn="l" defTabSz="711200">
            <a:lnSpc>
              <a:spcPct val="90000"/>
            </a:lnSpc>
            <a:spcBef>
              <a:spcPct val="0"/>
            </a:spcBef>
            <a:spcAft>
              <a:spcPct val="35000"/>
            </a:spcAft>
          </a:pPr>
          <a:r>
            <a:rPr kumimoji="0" lang="en-US" sz="1400" b="1" u="none" strike="noStrike" kern="1200" cap="none" spc="0" normalizeH="0" baseline="0" noProof="0" dirty="0">
              <a:ln>
                <a:noFill/>
              </a:ln>
              <a:solidFill>
                <a:sysClr val="windowText" lastClr="000000"/>
              </a:solidFill>
              <a:effectLst/>
              <a:uLnTx/>
              <a:uFillTx/>
              <a:latin typeface="Calibri"/>
              <a:ea typeface="+mn-ea"/>
              <a:cs typeface="+mn-cs"/>
            </a:rPr>
            <a:t>10. Norms and standards</a:t>
          </a:r>
          <a:endParaRPr lang="en-US" sz="1400" b="1" kern="1200" dirty="0">
            <a:solidFill>
              <a:sysClr val="windowText" lastClr="000000"/>
            </a:solidFill>
            <a:latin typeface="Calibri"/>
            <a:ea typeface="+mn-ea"/>
            <a:cs typeface="+mn-cs"/>
          </a:endParaRPr>
        </a:p>
      </dsp:txBody>
      <dsp:txXfrm rot="10800000">
        <a:off x="4496511" y="1074872"/>
        <a:ext cx="3016508" cy="4208545"/>
      </dsp:txXfrm>
    </dsp:sp>
    <dsp:sp modelId="{B6ED0076-3FAB-4AF2-B992-8B640A55D04A}">
      <dsp:nvSpPr>
        <dsp:cNvPr id="0" name=""/>
        <dsp:cNvSpPr/>
      </dsp:nvSpPr>
      <dsp:spPr>
        <a:xfrm>
          <a:off x="8018569" y="0"/>
          <a:ext cx="2175871" cy="929405"/>
        </a:xfrm>
        <a:prstGeom prst="roundRect">
          <a:avLst>
            <a:gd name="adj" fmla="val 10000"/>
          </a:avLst>
        </a:prstGeom>
        <a:blipFill rotWithShape="1">
          <a:blip xmlns:r="http://schemas.openxmlformats.org/officeDocument/2006/relationships" r:embed="rId3"/>
          <a:stretch>
            <a:fillRect/>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194A30CA-B2A8-4782-9AB2-A61C8FC6F375}">
      <dsp:nvSpPr>
        <dsp:cNvPr id="0" name=""/>
        <dsp:cNvSpPr/>
      </dsp:nvSpPr>
      <dsp:spPr>
        <a:xfrm rot="10800000">
          <a:off x="7832487" y="991018"/>
          <a:ext cx="3080817" cy="4440450"/>
        </a:xfrm>
        <a:prstGeom prst="round2SameRect">
          <a:avLst>
            <a:gd name="adj1" fmla="val 10500"/>
            <a:gd name="adj2" fmla="val 0"/>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lvl="0" algn="l" defTabSz="711200">
            <a:lnSpc>
              <a:spcPct val="90000"/>
            </a:lnSpc>
            <a:spcBef>
              <a:spcPct val="0"/>
            </a:spcBef>
            <a:spcAft>
              <a:spcPct val="35000"/>
            </a:spcAft>
          </a:pPr>
          <a:r>
            <a:rPr lang="en-US" sz="1600" b="1" kern="1200" dirty="0">
              <a:solidFill>
                <a:schemeClr val="tx1"/>
              </a:solidFill>
              <a:latin typeface="Calibri"/>
              <a:ea typeface="+mn-ea"/>
              <a:cs typeface="+mn-cs"/>
            </a:rPr>
            <a:t>1. </a:t>
          </a:r>
          <a:r>
            <a:rPr lang="en-US" sz="1600" b="1" kern="1200" dirty="0">
              <a:solidFill>
                <a:schemeClr val="tx1"/>
              </a:solidFill>
              <a:latin typeface="+mn-lt"/>
              <a:ea typeface="+mn-ea"/>
              <a:cs typeface="+mn-cs"/>
            </a:rPr>
            <a:t>Capacity building of councilors, management and officials in conjunction with other stakeholders</a:t>
          </a:r>
        </a:p>
        <a:p>
          <a:pPr lvl="0" algn="l" defTabSz="711200">
            <a:lnSpc>
              <a:spcPct val="90000"/>
            </a:lnSpc>
            <a:spcBef>
              <a:spcPct val="0"/>
            </a:spcBef>
            <a:spcAft>
              <a:spcPct val="35000"/>
            </a:spcAft>
          </a:pPr>
          <a:r>
            <a:rPr lang="en-US" sz="1600" b="1" kern="1200" dirty="0">
              <a:solidFill>
                <a:schemeClr val="tx1"/>
              </a:solidFill>
              <a:latin typeface="+mn-lt"/>
              <a:ea typeface="+mn-ea"/>
              <a:cs typeface="+mn-cs"/>
            </a:rPr>
            <a:t>2. Policy reviews</a:t>
          </a:r>
        </a:p>
        <a:p>
          <a:pPr lvl="0" algn="l" defTabSz="711200">
            <a:lnSpc>
              <a:spcPct val="90000"/>
            </a:lnSpc>
            <a:spcBef>
              <a:spcPct val="0"/>
            </a:spcBef>
            <a:spcAft>
              <a:spcPct val="35000"/>
            </a:spcAft>
          </a:pPr>
          <a:r>
            <a:rPr lang="en-US" sz="1600" b="1" kern="1200" dirty="0">
              <a:solidFill>
                <a:schemeClr val="tx1"/>
              </a:solidFill>
              <a:latin typeface="+mn-lt"/>
              <a:ea typeface="+mn-ea"/>
              <a:cs typeface="+mn-cs"/>
            </a:rPr>
            <a:t>3. Standards Operating Procedures review</a:t>
          </a:r>
        </a:p>
        <a:p>
          <a:pPr lvl="0" algn="l" defTabSz="711200">
            <a:lnSpc>
              <a:spcPct val="90000"/>
            </a:lnSpc>
            <a:spcBef>
              <a:spcPct val="0"/>
            </a:spcBef>
            <a:spcAft>
              <a:spcPct val="35000"/>
            </a:spcAft>
          </a:pPr>
          <a:r>
            <a:rPr lang="en-US" sz="1600" b="1" kern="1200" dirty="0">
              <a:solidFill>
                <a:schemeClr val="tx1"/>
              </a:solidFill>
              <a:latin typeface="+mn-lt"/>
              <a:ea typeface="+mn-ea"/>
              <a:cs typeface="+mn-cs"/>
            </a:rPr>
            <a:t>4. Monitor and advise on MFMA, </a:t>
          </a:r>
          <a:r>
            <a:rPr kumimoji="0" lang="en-US" sz="1600" b="1" i="0" u="none" strike="noStrike" kern="1200" cap="none" spc="0" normalizeH="0" baseline="0" noProof="0" dirty="0">
              <a:ln>
                <a:noFill/>
              </a:ln>
              <a:solidFill>
                <a:schemeClr val="tx1"/>
              </a:solidFill>
              <a:effectLst/>
              <a:uLnTx/>
              <a:uFillTx/>
              <a:latin typeface="+mn-lt"/>
              <a:ea typeface="Calibri" panose="020F0502020204030204" pitchFamily="34" charset="0"/>
              <a:cs typeface="Arial" panose="020B0604020202020204" pitchFamily="34" charset="0"/>
            </a:rPr>
            <a:t>Inter-Debt collection and other relevant legislation</a:t>
          </a:r>
          <a:endParaRPr lang="en-US" sz="1800" b="1" kern="1200" dirty="0">
            <a:solidFill>
              <a:schemeClr val="tx1"/>
            </a:solidFill>
            <a:latin typeface="+mn-lt"/>
            <a:ea typeface="+mn-ea"/>
            <a:cs typeface="+mn-cs"/>
          </a:endParaRPr>
        </a:p>
        <a:p>
          <a:pPr lvl="0" algn="ctr" defTabSz="711200">
            <a:lnSpc>
              <a:spcPct val="90000"/>
            </a:lnSpc>
            <a:spcBef>
              <a:spcPct val="0"/>
            </a:spcBef>
            <a:spcAft>
              <a:spcPct val="35000"/>
            </a:spcAft>
          </a:pPr>
          <a:endParaRPr lang="en-US" sz="1800" b="1" kern="1200" dirty="0">
            <a:solidFill>
              <a:schemeClr val="tx1"/>
            </a:solidFill>
            <a:latin typeface="+mn-lt"/>
            <a:ea typeface="+mn-ea"/>
            <a:cs typeface="+mn-cs"/>
          </a:endParaRPr>
        </a:p>
      </dsp:txBody>
      <dsp:txXfrm rot="10800000">
        <a:off x="7927233" y="991018"/>
        <a:ext cx="2891325" cy="43457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3A9314-D494-4B37-A505-A1493CE19090}">
      <dsp:nvSpPr>
        <dsp:cNvPr id="0" name=""/>
        <dsp:cNvSpPr/>
      </dsp:nvSpPr>
      <dsp:spPr>
        <a:xfrm>
          <a:off x="4131788" y="1355108"/>
          <a:ext cx="2630934" cy="2035894"/>
        </a:xfrm>
        <a:prstGeom prst="hexagon">
          <a:avLst>
            <a:gd name="adj" fmla="val 28570"/>
            <a:gd name="vf" fmla="val 115470"/>
          </a:avLst>
        </a:prstGeom>
        <a:gradFill rotWithShape="0">
          <a:gsLst>
            <a:gs pos="0">
              <a:schemeClr val="accent4">
                <a:hueOff val="0"/>
                <a:satOff val="0"/>
                <a:lumOff val="0"/>
                <a:alphaOff val="0"/>
                <a:tint val="60000"/>
                <a:satMod val="160000"/>
              </a:schemeClr>
            </a:gs>
            <a:gs pos="46000">
              <a:schemeClr val="accent4">
                <a:hueOff val="0"/>
                <a:satOff val="0"/>
                <a:lumOff val="0"/>
                <a:alphaOff val="0"/>
                <a:tint val="86000"/>
                <a:satMod val="160000"/>
              </a:schemeClr>
            </a:gs>
            <a:gs pos="100000">
              <a:schemeClr val="accent4">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a:solidFill>
                <a:schemeClr val="tx1"/>
              </a:solidFill>
            </a:rPr>
            <a:t>Audit Outcomes Turnaround Plan</a:t>
          </a:r>
        </a:p>
      </dsp:txBody>
      <dsp:txXfrm>
        <a:off x="4544917" y="1674800"/>
        <a:ext cx="1804676" cy="1396510"/>
      </dsp:txXfrm>
    </dsp:sp>
    <dsp:sp modelId="{DB108EEC-D5ED-4076-9823-B93C703F7AA3}">
      <dsp:nvSpPr>
        <dsp:cNvPr id="0" name=""/>
        <dsp:cNvSpPr/>
      </dsp:nvSpPr>
      <dsp:spPr>
        <a:xfrm>
          <a:off x="5688283" y="756459"/>
          <a:ext cx="720638" cy="620925"/>
        </a:xfrm>
        <a:prstGeom prst="hexagon">
          <a:avLst>
            <a:gd name="adj" fmla="val 28900"/>
            <a:gd name="vf" fmla="val 115470"/>
          </a:avLst>
        </a:prstGeom>
        <a:gradFill rotWithShape="0">
          <a:gsLst>
            <a:gs pos="0">
              <a:schemeClr val="accent5">
                <a:tint val="40000"/>
                <a:hueOff val="0"/>
                <a:satOff val="0"/>
                <a:lumOff val="0"/>
                <a:alphaOff val="0"/>
                <a:tint val="60000"/>
                <a:satMod val="160000"/>
              </a:schemeClr>
            </a:gs>
            <a:gs pos="46000">
              <a:schemeClr val="accent5">
                <a:tint val="40000"/>
                <a:hueOff val="0"/>
                <a:satOff val="0"/>
                <a:lumOff val="0"/>
                <a:alphaOff val="0"/>
                <a:tint val="86000"/>
                <a:satMod val="160000"/>
              </a:schemeClr>
            </a:gs>
            <a:gs pos="100000">
              <a:schemeClr val="accent5">
                <a:tint val="40000"/>
                <a:hueOff val="0"/>
                <a:satOff val="0"/>
                <a:lumOff val="0"/>
                <a:alphaOff val="0"/>
                <a:shade val="40000"/>
                <a:satMod val="160000"/>
              </a:schemeClr>
            </a:gs>
          </a:gsLst>
          <a:path path="circle">
            <a:fillToRect l="50000" t="155000" r="50000" b="-55000"/>
          </a:path>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76902F90-2BA8-4818-86DC-0FC2D9573D9D}">
      <dsp:nvSpPr>
        <dsp:cNvPr id="0" name=""/>
        <dsp:cNvSpPr/>
      </dsp:nvSpPr>
      <dsp:spPr>
        <a:xfrm>
          <a:off x="4084431" y="70180"/>
          <a:ext cx="2656186" cy="1354111"/>
        </a:xfrm>
        <a:prstGeom prst="hexagon">
          <a:avLst>
            <a:gd name="adj" fmla="val 28570"/>
            <a:gd name="vf" fmla="val 115470"/>
          </a:avLst>
        </a:prstGeom>
        <a:gradFill rotWithShape="0">
          <a:gsLst>
            <a:gs pos="0">
              <a:schemeClr val="accent5">
                <a:hueOff val="0"/>
                <a:satOff val="0"/>
                <a:lumOff val="0"/>
                <a:alphaOff val="0"/>
                <a:tint val="60000"/>
                <a:satMod val="160000"/>
              </a:schemeClr>
            </a:gs>
            <a:gs pos="46000">
              <a:schemeClr val="accent5">
                <a:hueOff val="0"/>
                <a:satOff val="0"/>
                <a:lumOff val="0"/>
                <a:alphaOff val="0"/>
                <a:tint val="86000"/>
                <a:satMod val="160000"/>
              </a:schemeClr>
            </a:gs>
            <a:gs pos="100000">
              <a:schemeClr val="accent5">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a:t>Preventative measures: Internal Controls and systems</a:t>
          </a:r>
        </a:p>
      </dsp:txBody>
      <dsp:txXfrm>
        <a:off x="4434736" y="248764"/>
        <a:ext cx="1955576" cy="996943"/>
      </dsp:txXfrm>
    </dsp:sp>
    <dsp:sp modelId="{607A0386-78D2-40E0-86FA-F8F9D5045805}">
      <dsp:nvSpPr>
        <dsp:cNvPr id="0" name=""/>
        <dsp:cNvSpPr/>
      </dsp:nvSpPr>
      <dsp:spPr>
        <a:xfrm>
          <a:off x="6529324" y="1917259"/>
          <a:ext cx="720638" cy="620925"/>
        </a:xfrm>
        <a:prstGeom prst="hexagon">
          <a:avLst>
            <a:gd name="adj" fmla="val 28900"/>
            <a:gd name="vf" fmla="val 115470"/>
          </a:avLst>
        </a:prstGeom>
        <a:gradFill rotWithShape="0">
          <a:gsLst>
            <a:gs pos="0">
              <a:schemeClr val="accent5">
                <a:tint val="40000"/>
                <a:hueOff val="0"/>
                <a:satOff val="0"/>
                <a:lumOff val="0"/>
                <a:alphaOff val="0"/>
                <a:tint val="60000"/>
                <a:satMod val="160000"/>
              </a:schemeClr>
            </a:gs>
            <a:gs pos="46000">
              <a:schemeClr val="accent5">
                <a:tint val="40000"/>
                <a:hueOff val="0"/>
                <a:satOff val="0"/>
                <a:lumOff val="0"/>
                <a:alphaOff val="0"/>
                <a:tint val="86000"/>
                <a:satMod val="160000"/>
              </a:schemeClr>
            </a:gs>
            <a:gs pos="100000">
              <a:schemeClr val="accent5">
                <a:tint val="40000"/>
                <a:hueOff val="0"/>
                <a:satOff val="0"/>
                <a:lumOff val="0"/>
                <a:alphaOff val="0"/>
                <a:shade val="40000"/>
                <a:satMod val="160000"/>
              </a:schemeClr>
            </a:gs>
          </a:gsLst>
          <a:path path="circle">
            <a:fillToRect l="50000" t="155000" r="50000" b="-55000"/>
          </a:path>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FC667C61-F3C7-4C08-9D82-A336329ED68C}">
      <dsp:nvSpPr>
        <dsp:cNvPr id="0" name=""/>
        <dsp:cNvSpPr/>
      </dsp:nvSpPr>
      <dsp:spPr>
        <a:xfrm>
          <a:off x="6209089" y="822710"/>
          <a:ext cx="2386089" cy="1354111"/>
        </a:xfrm>
        <a:prstGeom prst="hexagon">
          <a:avLst>
            <a:gd name="adj" fmla="val 28570"/>
            <a:gd name="vf" fmla="val 115470"/>
          </a:avLst>
        </a:prstGeom>
        <a:gradFill rotWithShape="0">
          <a:gsLst>
            <a:gs pos="0">
              <a:schemeClr val="accent5">
                <a:hueOff val="-2803860"/>
                <a:satOff val="4123"/>
                <a:lumOff val="3529"/>
                <a:alphaOff val="0"/>
                <a:tint val="60000"/>
                <a:satMod val="160000"/>
              </a:schemeClr>
            </a:gs>
            <a:gs pos="46000">
              <a:schemeClr val="accent5">
                <a:hueOff val="-2803860"/>
                <a:satOff val="4123"/>
                <a:lumOff val="3529"/>
                <a:alphaOff val="0"/>
                <a:tint val="86000"/>
                <a:satMod val="160000"/>
              </a:schemeClr>
            </a:gs>
            <a:gs pos="100000">
              <a:schemeClr val="accent5">
                <a:hueOff val="-2803860"/>
                <a:satOff val="4123"/>
                <a:lumOff val="3529"/>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a:solidFill>
                <a:schemeClr val="bg1"/>
              </a:solidFill>
            </a:rPr>
            <a:t>Financial Management</a:t>
          </a:r>
        </a:p>
      </dsp:txBody>
      <dsp:txXfrm>
        <a:off x="6536886" y="1008736"/>
        <a:ext cx="1730495" cy="982059"/>
      </dsp:txXfrm>
    </dsp:sp>
    <dsp:sp modelId="{D50F6DBD-E841-4205-9056-2F92A81A7293}">
      <dsp:nvSpPr>
        <dsp:cNvPr id="0" name=""/>
        <dsp:cNvSpPr/>
      </dsp:nvSpPr>
      <dsp:spPr>
        <a:xfrm>
          <a:off x="5945083" y="3227585"/>
          <a:ext cx="720638" cy="620925"/>
        </a:xfrm>
        <a:prstGeom prst="hexagon">
          <a:avLst>
            <a:gd name="adj" fmla="val 28900"/>
            <a:gd name="vf" fmla="val 115470"/>
          </a:avLst>
        </a:prstGeom>
        <a:gradFill rotWithShape="0">
          <a:gsLst>
            <a:gs pos="0">
              <a:schemeClr val="accent5">
                <a:tint val="40000"/>
                <a:hueOff val="0"/>
                <a:satOff val="0"/>
                <a:lumOff val="0"/>
                <a:alphaOff val="0"/>
                <a:tint val="60000"/>
                <a:satMod val="160000"/>
              </a:schemeClr>
            </a:gs>
            <a:gs pos="46000">
              <a:schemeClr val="accent5">
                <a:tint val="40000"/>
                <a:hueOff val="0"/>
                <a:satOff val="0"/>
                <a:lumOff val="0"/>
                <a:alphaOff val="0"/>
                <a:tint val="86000"/>
                <a:satMod val="160000"/>
              </a:schemeClr>
            </a:gs>
            <a:gs pos="100000">
              <a:schemeClr val="accent5">
                <a:tint val="40000"/>
                <a:hueOff val="0"/>
                <a:satOff val="0"/>
                <a:lumOff val="0"/>
                <a:alphaOff val="0"/>
                <a:shade val="40000"/>
                <a:satMod val="160000"/>
              </a:schemeClr>
            </a:gs>
          </a:gsLst>
          <a:path path="circle">
            <a:fillToRect l="50000" t="155000" r="50000" b="-55000"/>
          </a:path>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0B04CB1D-2E9E-45F1-A714-35CA3E6094EB}">
      <dsp:nvSpPr>
        <dsp:cNvPr id="0" name=""/>
        <dsp:cNvSpPr/>
      </dsp:nvSpPr>
      <dsp:spPr>
        <a:xfrm>
          <a:off x="6279736" y="2112650"/>
          <a:ext cx="2522907" cy="1722781"/>
        </a:xfrm>
        <a:prstGeom prst="hexagon">
          <a:avLst>
            <a:gd name="adj" fmla="val 28570"/>
            <a:gd name="vf" fmla="val 115470"/>
          </a:avLst>
        </a:prstGeom>
        <a:gradFill rotWithShape="0">
          <a:gsLst>
            <a:gs pos="0">
              <a:schemeClr val="accent5">
                <a:hueOff val="-5607719"/>
                <a:satOff val="8245"/>
                <a:lumOff val="7059"/>
                <a:alphaOff val="0"/>
                <a:tint val="60000"/>
                <a:satMod val="160000"/>
              </a:schemeClr>
            </a:gs>
            <a:gs pos="46000">
              <a:schemeClr val="accent5">
                <a:hueOff val="-5607719"/>
                <a:satOff val="8245"/>
                <a:lumOff val="7059"/>
                <a:alphaOff val="0"/>
                <a:tint val="86000"/>
                <a:satMod val="160000"/>
              </a:schemeClr>
            </a:gs>
            <a:gs pos="100000">
              <a:schemeClr val="accent5">
                <a:hueOff val="-5607719"/>
                <a:satOff val="8245"/>
                <a:lumOff val="7059"/>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b="1" kern="1200" dirty="0"/>
            <a:t>Supply Chain Management</a:t>
          </a:r>
        </a:p>
      </dsp:txBody>
      <dsp:txXfrm>
        <a:off x="6654044" y="2368249"/>
        <a:ext cx="1774291" cy="1211583"/>
      </dsp:txXfrm>
    </dsp:sp>
    <dsp:sp modelId="{0CE7718E-C98D-413C-8C0C-FDB76E5D02CB}">
      <dsp:nvSpPr>
        <dsp:cNvPr id="0" name=""/>
        <dsp:cNvSpPr/>
      </dsp:nvSpPr>
      <dsp:spPr>
        <a:xfrm>
          <a:off x="4495808" y="3363601"/>
          <a:ext cx="720638" cy="620925"/>
        </a:xfrm>
        <a:prstGeom prst="hexagon">
          <a:avLst>
            <a:gd name="adj" fmla="val 28900"/>
            <a:gd name="vf" fmla="val 115470"/>
          </a:avLst>
        </a:prstGeom>
        <a:gradFill rotWithShape="0">
          <a:gsLst>
            <a:gs pos="0">
              <a:schemeClr val="accent5">
                <a:tint val="40000"/>
                <a:hueOff val="0"/>
                <a:satOff val="0"/>
                <a:lumOff val="0"/>
                <a:alphaOff val="0"/>
                <a:tint val="60000"/>
                <a:satMod val="160000"/>
              </a:schemeClr>
            </a:gs>
            <a:gs pos="46000">
              <a:schemeClr val="accent5">
                <a:tint val="40000"/>
                <a:hueOff val="0"/>
                <a:satOff val="0"/>
                <a:lumOff val="0"/>
                <a:alphaOff val="0"/>
                <a:tint val="86000"/>
                <a:satMod val="160000"/>
              </a:schemeClr>
            </a:gs>
            <a:gs pos="100000">
              <a:schemeClr val="accent5">
                <a:tint val="40000"/>
                <a:hueOff val="0"/>
                <a:satOff val="0"/>
                <a:lumOff val="0"/>
                <a:alphaOff val="0"/>
                <a:shade val="40000"/>
                <a:satMod val="160000"/>
              </a:schemeClr>
            </a:gs>
          </a:gsLst>
          <a:path path="circle">
            <a:fillToRect l="50000" t="155000" r="50000" b="-55000"/>
          </a:path>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D5A1DC05-A0A0-46BA-BEE9-343611A01B46}">
      <dsp:nvSpPr>
        <dsp:cNvPr id="0" name=""/>
        <dsp:cNvSpPr/>
      </dsp:nvSpPr>
      <dsp:spPr>
        <a:xfrm>
          <a:off x="4396812" y="3283401"/>
          <a:ext cx="2504781" cy="1177169"/>
        </a:xfrm>
        <a:prstGeom prst="hexagon">
          <a:avLst>
            <a:gd name="adj" fmla="val 28570"/>
            <a:gd name="vf" fmla="val 115470"/>
          </a:avLst>
        </a:prstGeom>
        <a:gradFill rotWithShape="0">
          <a:gsLst>
            <a:gs pos="0">
              <a:schemeClr val="accent5">
                <a:hueOff val="-8411580"/>
                <a:satOff val="12368"/>
                <a:lumOff val="10588"/>
                <a:alphaOff val="0"/>
                <a:tint val="60000"/>
                <a:satMod val="160000"/>
              </a:schemeClr>
            </a:gs>
            <a:gs pos="46000">
              <a:schemeClr val="accent5">
                <a:hueOff val="-8411580"/>
                <a:satOff val="12368"/>
                <a:lumOff val="10588"/>
                <a:alphaOff val="0"/>
                <a:tint val="86000"/>
                <a:satMod val="160000"/>
              </a:schemeClr>
            </a:gs>
            <a:gs pos="100000">
              <a:schemeClr val="accent5">
                <a:hueOff val="-8411580"/>
                <a:satOff val="12368"/>
                <a:lumOff val="10588"/>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a:t>Contract management</a:t>
          </a:r>
        </a:p>
      </dsp:txBody>
      <dsp:txXfrm>
        <a:off x="4717649" y="3434185"/>
        <a:ext cx="1863107" cy="875601"/>
      </dsp:txXfrm>
    </dsp:sp>
    <dsp:sp modelId="{3A8C276F-7C43-4BED-9DDC-22CDE2813EE8}">
      <dsp:nvSpPr>
        <dsp:cNvPr id="0" name=""/>
        <dsp:cNvSpPr/>
      </dsp:nvSpPr>
      <dsp:spPr>
        <a:xfrm>
          <a:off x="3640994" y="2203267"/>
          <a:ext cx="720638" cy="620925"/>
        </a:xfrm>
        <a:prstGeom prst="hexagon">
          <a:avLst>
            <a:gd name="adj" fmla="val 28900"/>
            <a:gd name="vf" fmla="val 115470"/>
          </a:avLst>
        </a:prstGeom>
        <a:gradFill rotWithShape="0">
          <a:gsLst>
            <a:gs pos="0">
              <a:schemeClr val="accent5">
                <a:tint val="40000"/>
                <a:hueOff val="0"/>
                <a:satOff val="0"/>
                <a:lumOff val="0"/>
                <a:alphaOff val="0"/>
                <a:tint val="60000"/>
                <a:satMod val="160000"/>
              </a:schemeClr>
            </a:gs>
            <a:gs pos="46000">
              <a:schemeClr val="accent5">
                <a:tint val="40000"/>
                <a:hueOff val="0"/>
                <a:satOff val="0"/>
                <a:lumOff val="0"/>
                <a:alphaOff val="0"/>
                <a:tint val="86000"/>
                <a:satMod val="160000"/>
              </a:schemeClr>
            </a:gs>
            <a:gs pos="100000">
              <a:schemeClr val="accent5">
                <a:tint val="40000"/>
                <a:hueOff val="0"/>
                <a:satOff val="0"/>
                <a:lumOff val="0"/>
                <a:alphaOff val="0"/>
                <a:shade val="40000"/>
                <a:satMod val="160000"/>
              </a:schemeClr>
            </a:gs>
          </a:gsLst>
          <a:path path="circle">
            <a:fillToRect l="50000" t="155000" r="50000" b="-55000"/>
          </a:path>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168B4A87-F6FE-4C15-B262-EDE4F281F0C1}">
      <dsp:nvSpPr>
        <dsp:cNvPr id="0" name=""/>
        <dsp:cNvSpPr/>
      </dsp:nvSpPr>
      <dsp:spPr>
        <a:xfrm>
          <a:off x="2636990" y="2519314"/>
          <a:ext cx="2104222" cy="1354111"/>
        </a:xfrm>
        <a:prstGeom prst="hexagon">
          <a:avLst>
            <a:gd name="adj" fmla="val 28570"/>
            <a:gd name="vf" fmla="val 115470"/>
          </a:avLst>
        </a:prstGeom>
        <a:gradFill rotWithShape="0">
          <a:gsLst>
            <a:gs pos="0">
              <a:schemeClr val="accent5">
                <a:hueOff val="-11215439"/>
                <a:satOff val="16490"/>
                <a:lumOff val="14118"/>
                <a:alphaOff val="0"/>
                <a:tint val="60000"/>
                <a:satMod val="160000"/>
              </a:schemeClr>
            </a:gs>
            <a:gs pos="46000">
              <a:schemeClr val="accent5">
                <a:hueOff val="-11215439"/>
                <a:satOff val="16490"/>
                <a:lumOff val="14118"/>
                <a:alphaOff val="0"/>
                <a:tint val="86000"/>
                <a:satMod val="160000"/>
              </a:schemeClr>
            </a:gs>
            <a:gs pos="100000">
              <a:schemeClr val="accent5">
                <a:hueOff val="-11215439"/>
                <a:satOff val="16490"/>
                <a:lumOff val="14118"/>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b="1" kern="1200" dirty="0"/>
            <a:t>UIFW</a:t>
          </a:r>
        </a:p>
      </dsp:txBody>
      <dsp:txXfrm>
        <a:off x="2941298" y="2715143"/>
        <a:ext cx="1495606" cy="962453"/>
      </dsp:txXfrm>
    </dsp:sp>
    <dsp:sp modelId="{9325AF6C-3AF1-4B86-A200-64F0FC27C807}">
      <dsp:nvSpPr>
        <dsp:cNvPr id="0" name=""/>
        <dsp:cNvSpPr/>
      </dsp:nvSpPr>
      <dsp:spPr>
        <a:xfrm>
          <a:off x="2147236" y="716031"/>
          <a:ext cx="2422387" cy="1743540"/>
        </a:xfrm>
        <a:prstGeom prst="hexagon">
          <a:avLst>
            <a:gd name="adj" fmla="val 28570"/>
            <a:gd name="vf" fmla="val 115470"/>
          </a:avLst>
        </a:prstGeom>
        <a:gradFill rotWithShape="0">
          <a:gsLst>
            <a:gs pos="0">
              <a:schemeClr val="accent5">
                <a:hueOff val="-14019298"/>
                <a:satOff val="20613"/>
                <a:lumOff val="17647"/>
                <a:alphaOff val="0"/>
                <a:tint val="60000"/>
                <a:satMod val="160000"/>
              </a:schemeClr>
            </a:gs>
            <a:gs pos="46000">
              <a:schemeClr val="accent5">
                <a:hueOff val="-14019298"/>
                <a:satOff val="20613"/>
                <a:lumOff val="17647"/>
                <a:alphaOff val="0"/>
                <a:tint val="86000"/>
                <a:satMod val="160000"/>
              </a:schemeClr>
            </a:gs>
            <a:gs pos="100000">
              <a:schemeClr val="accent5">
                <a:hueOff val="-14019298"/>
                <a:satOff val="20613"/>
                <a:lumOff val="17647"/>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a:t>Performance Management &amp; Service Delivery</a:t>
          </a:r>
        </a:p>
      </dsp:txBody>
      <dsp:txXfrm>
        <a:off x="2515145" y="980837"/>
        <a:ext cx="1686569" cy="1213928"/>
      </dsp:txXfrm>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792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688" y="0"/>
            <a:ext cx="2946400" cy="497928"/>
          </a:xfrm>
          <a:prstGeom prst="rect">
            <a:avLst/>
          </a:prstGeom>
        </p:spPr>
        <p:txBody>
          <a:bodyPr vert="horz" lIns="91440" tIns="45720" rIns="91440" bIns="45720" rtlCol="0"/>
          <a:lstStyle>
            <a:lvl1pPr algn="r">
              <a:defRPr sz="1200"/>
            </a:lvl1pPr>
          </a:lstStyle>
          <a:p>
            <a:fld id="{F7D42896-8E1F-4592-B5A5-18C5C72FB23A}" type="datetimeFigureOut">
              <a:rPr lang="en-ZA" smtClean="0"/>
              <a:t>2022/11/01</a:t>
            </a:fld>
            <a:endParaRPr lang="en-ZA" dirty="0"/>
          </a:p>
        </p:txBody>
      </p:sp>
      <p:sp>
        <p:nvSpPr>
          <p:cNvPr id="4" name="Footer Placeholder 3"/>
          <p:cNvSpPr>
            <a:spLocks noGrp="1"/>
          </p:cNvSpPr>
          <p:nvPr>
            <p:ph type="ftr" sz="quarter" idx="2"/>
          </p:nvPr>
        </p:nvSpPr>
        <p:spPr>
          <a:xfrm>
            <a:off x="0" y="9428710"/>
            <a:ext cx="2946400" cy="497928"/>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8" y="9428710"/>
            <a:ext cx="2946400" cy="497928"/>
          </a:xfrm>
          <a:prstGeom prst="rect">
            <a:avLst/>
          </a:prstGeom>
        </p:spPr>
        <p:txBody>
          <a:bodyPr vert="horz" lIns="91440" tIns="45720" rIns="91440" bIns="45720" rtlCol="0" anchor="b"/>
          <a:lstStyle>
            <a:lvl1pPr algn="r">
              <a:defRPr sz="1200"/>
            </a:lvl1pPr>
          </a:lstStyle>
          <a:p>
            <a:fld id="{A500E8E3-D37B-4AA5-9D84-59ED5DB46622}" type="slidenum">
              <a:rPr lang="en-ZA" smtClean="0"/>
              <a:t>‹#›</a:t>
            </a:fld>
            <a:endParaRPr lang="en-ZA" dirty="0"/>
          </a:p>
        </p:txBody>
      </p:sp>
    </p:spTree>
    <p:extLst>
      <p:ext uri="{BB962C8B-B14F-4D97-AF65-F5344CB8AC3E}">
        <p14:creationId xmlns:p14="http://schemas.microsoft.com/office/powerpoint/2010/main" val="17724539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F99D547-1A9C-4812-81A1-DCCB702D1569}" type="datetimeFigureOut">
              <a:rPr lang="en-US"/>
              <a:pPr>
                <a:defRPr/>
              </a:pPr>
              <a:t>11/1/2022</a:t>
            </a:fld>
            <a:endParaRPr lang="en-US"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0" y="4714876"/>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4"/>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49688" y="9428164"/>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BE2F452-BBC8-48A0-81EB-29E797DD877A}" type="slidenum">
              <a:rPr lang="en-US" altLang="en-US"/>
              <a:pPr/>
              <a:t>‹#›</a:t>
            </a:fld>
            <a:endParaRPr lang="en-US" altLang="en-US" dirty="0"/>
          </a:p>
        </p:txBody>
      </p:sp>
    </p:spTree>
    <p:extLst>
      <p:ext uri="{BB962C8B-B14F-4D97-AF65-F5344CB8AC3E}">
        <p14:creationId xmlns:p14="http://schemas.microsoft.com/office/powerpoint/2010/main" val="406740333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4D7482-3139-4828-8A6A-AC9D60757F5A}"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8915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4D7482-3139-4828-8A6A-AC9D60757F5A}"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3873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dirty="0"/>
          </a:p>
        </p:txBody>
      </p:sp>
      <p:sp>
        <p:nvSpPr>
          <p:cNvPr id="225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510C67C-630D-4807-B486-EC56C14DF5E6}" type="slidenum">
              <a:rPr lang="en-ZA" altLang="en-US" smtClean="0"/>
              <a:pPr fontAlgn="base">
                <a:spcBef>
                  <a:spcPct val="0"/>
                </a:spcBef>
                <a:spcAft>
                  <a:spcPct val="0"/>
                </a:spcAft>
                <a:defRPr/>
              </a:pPr>
              <a:t>24</a:t>
            </a:fld>
            <a:endParaRPr lang="en-ZA" altLang="en-US" dirty="0"/>
          </a:p>
        </p:txBody>
      </p:sp>
    </p:spTree>
    <p:extLst>
      <p:ext uri="{BB962C8B-B14F-4D97-AF65-F5344CB8AC3E}">
        <p14:creationId xmlns:p14="http://schemas.microsoft.com/office/powerpoint/2010/main" val="1361239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C617037-F7B3-4750-9ABD-3A758FAF7B63}"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F3A2FD1-091E-4E14-B5E1-3309D4850A6F}" type="slidenum">
              <a:rPr lang="en-US" altLang="en-US"/>
              <a:pPr/>
              <a:t>‹#›</a:t>
            </a:fld>
            <a:endParaRPr lang="en-US" altLang="en-US" dirty="0"/>
          </a:p>
        </p:txBody>
      </p:sp>
    </p:spTree>
    <p:extLst>
      <p:ext uri="{BB962C8B-B14F-4D97-AF65-F5344CB8AC3E}">
        <p14:creationId xmlns:p14="http://schemas.microsoft.com/office/powerpoint/2010/main" val="301970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97F5B0C-A8ED-4207-A87A-161F6E07019D}"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F9C980E-3AC1-4DFD-ABD0-F24C9196324D}" type="slidenum">
              <a:rPr lang="en-US" altLang="en-US"/>
              <a:pPr/>
              <a:t>‹#›</a:t>
            </a:fld>
            <a:endParaRPr lang="en-US" altLang="en-US" dirty="0"/>
          </a:p>
        </p:txBody>
      </p:sp>
    </p:spTree>
    <p:extLst>
      <p:ext uri="{BB962C8B-B14F-4D97-AF65-F5344CB8AC3E}">
        <p14:creationId xmlns:p14="http://schemas.microsoft.com/office/powerpoint/2010/main" val="240088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35E1AE2-3594-4C96-B523-0411505E8FC3}"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DB76249-C742-443A-9BEC-97296B7C0194}" type="slidenum">
              <a:rPr lang="en-US" altLang="en-US"/>
              <a:pPr/>
              <a:t>‹#›</a:t>
            </a:fld>
            <a:endParaRPr lang="en-US" altLang="en-US" dirty="0"/>
          </a:p>
        </p:txBody>
      </p:sp>
    </p:spTree>
    <p:extLst>
      <p:ext uri="{BB962C8B-B14F-4D97-AF65-F5344CB8AC3E}">
        <p14:creationId xmlns:p14="http://schemas.microsoft.com/office/powerpoint/2010/main" val="1627539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10"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683" y="6309321"/>
            <a:ext cx="12047984" cy="346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descr="http://www.kznonline.gov.za/images/stories/downloads/Logos/Coat_of_Arms-zulu.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683" y="6414955"/>
            <a:ext cx="766731" cy="420660"/>
          </a:xfrm>
          <a:prstGeom prst="rect">
            <a:avLst/>
          </a:prstGeom>
          <a:blipFill dpi="0" rotWithShape="1">
            <a:blip r:embed="rId2">
              <a:alphaModFix amt="0"/>
            </a:blip>
            <a:srcRect/>
            <a:tile tx="0" ty="0" sx="100000" sy="100000" flip="none" algn="tl"/>
          </a:blipFill>
          <a:ln>
            <a:noFill/>
          </a:ln>
        </p:spPr>
      </p:pic>
      <p:sp>
        <p:nvSpPr>
          <p:cNvPr id="12" name="Slide Number Placeholder 1"/>
          <p:cNvSpPr>
            <a:spLocks noGrp="1"/>
          </p:cNvSpPr>
          <p:nvPr>
            <p:ph type="sldNum" sz="quarter" idx="4294967295"/>
          </p:nvPr>
        </p:nvSpPr>
        <p:spPr>
          <a:xfrm>
            <a:off x="11376587" y="6309321"/>
            <a:ext cx="720080" cy="484165"/>
          </a:xfrm>
          <a:solidFill>
            <a:schemeClr val="bg1"/>
          </a:solidFill>
          <a:ln w="38100">
            <a:solidFill>
              <a:srgbClr val="008000"/>
            </a:solidFill>
          </a:ln>
        </p:spPr>
        <p:txBody>
          <a:bodyPr anchor="ctr"/>
          <a:lstStyle/>
          <a:p>
            <a:pPr algn="ctr">
              <a:defRPr/>
            </a:pPr>
            <a:fld id="{80BD4F07-03E6-4EEC-A54B-BD8004E5F0D3}" type="slidenum">
              <a:rPr lang="en-US" sz="1400" b="1" smtClean="0">
                <a:solidFill>
                  <a:srgbClr val="008000"/>
                </a:solidFill>
                <a:latin typeface="Arial" panose="020B0604020202020204" pitchFamily="34" charset="0"/>
              </a:rPr>
              <a:pPr algn="ctr">
                <a:defRPr/>
              </a:pPr>
              <a:t>‹#›</a:t>
            </a:fld>
            <a:endParaRPr lang="en-US" sz="1400" b="1" dirty="0">
              <a:solidFill>
                <a:srgbClr val="008000"/>
              </a:solidFill>
              <a:latin typeface="Arial" panose="020B0604020202020204" pitchFamily="34" charset="0"/>
            </a:endParaRPr>
          </a:p>
        </p:txBody>
      </p:sp>
      <p:sp>
        <p:nvSpPr>
          <p:cNvPr id="9" name="Rectangle 6"/>
          <p:cNvSpPr>
            <a:spLocks noChangeArrowheads="1"/>
          </p:cNvSpPr>
          <p:nvPr userDrawn="1"/>
        </p:nvSpPr>
        <p:spPr bwMode="auto">
          <a:xfrm>
            <a:off x="0" y="6559393"/>
            <a:ext cx="1219200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900">
                <a:solidFill>
                  <a:schemeClr val="tx1"/>
                </a:solidFill>
                <a:latin typeface="Verdana" panose="020B0604030504040204" pitchFamily="34" charset="0"/>
              </a:defRPr>
            </a:lvl1pPr>
            <a:lvl2pPr marL="742950" indent="-285750" eaLnBrk="0" hangingPunct="0">
              <a:defRPr sz="900">
                <a:solidFill>
                  <a:schemeClr val="tx1"/>
                </a:solidFill>
                <a:latin typeface="Verdana" panose="020B0604030504040204" pitchFamily="34" charset="0"/>
              </a:defRPr>
            </a:lvl2pPr>
            <a:lvl3pPr marL="1143000" indent="-228600" eaLnBrk="0" hangingPunct="0">
              <a:defRPr sz="900">
                <a:solidFill>
                  <a:schemeClr val="tx1"/>
                </a:solidFill>
                <a:latin typeface="Verdana" panose="020B0604030504040204" pitchFamily="34" charset="0"/>
              </a:defRPr>
            </a:lvl3pPr>
            <a:lvl4pPr marL="1600200" indent="-228600" eaLnBrk="0" hangingPunct="0">
              <a:defRPr sz="900">
                <a:solidFill>
                  <a:schemeClr val="tx1"/>
                </a:solidFill>
                <a:latin typeface="Verdana" panose="020B0604030504040204" pitchFamily="34" charset="0"/>
              </a:defRPr>
            </a:lvl4pPr>
            <a:lvl5pPr marL="2057400" indent="-228600" eaLnBrk="0" hangingPunct="0">
              <a:defRPr sz="900">
                <a:solidFill>
                  <a:schemeClr val="tx1"/>
                </a:solidFill>
                <a:latin typeface="Verdana" panose="020B0604030504040204" pitchFamily="34" charset="0"/>
              </a:defRPr>
            </a:lvl5pPr>
            <a:lvl6pPr marL="2514600" indent="-228600" eaLnBrk="0" fontAlgn="base" hangingPunct="0">
              <a:spcBef>
                <a:spcPct val="0"/>
              </a:spcBef>
              <a:spcAft>
                <a:spcPct val="0"/>
              </a:spcAft>
              <a:defRPr sz="900">
                <a:solidFill>
                  <a:schemeClr val="tx1"/>
                </a:solidFill>
                <a:latin typeface="Verdana" panose="020B0604030504040204" pitchFamily="34" charset="0"/>
              </a:defRPr>
            </a:lvl6pPr>
            <a:lvl7pPr marL="2971800" indent="-228600" eaLnBrk="0" fontAlgn="base" hangingPunct="0">
              <a:spcBef>
                <a:spcPct val="0"/>
              </a:spcBef>
              <a:spcAft>
                <a:spcPct val="0"/>
              </a:spcAft>
              <a:defRPr sz="900">
                <a:solidFill>
                  <a:schemeClr val="tx1"/>
                </a:solidFill>
                <a:latin typeface="Verdana" panose="020B0604030504040204" pitchFamily="34" charset="0"/>
              </a:defRPr>
            </a:lvl7pPr>
            <a:lvl8pPr marL="3429000" indent="-228600" eaLnBrk="0" fontAlgn="base" hangingPunct="0">
              <a:spcBef>
                <a:spcPct val="0"/>
              </a:spcBef>
              <a:spcAft>
                <a:spcPct val="0"/>
              </a:spcAft>
              <a:defRPr sz="900">
                <a:solidFill>
                  <a:schemeClr val="tx1"/>
                </a:solidFill>
                <a:latin typeface="Verdana" panose="020B0604030504040204" pitchFamily="34" charset="0"/>
              </a:defRPr>
            </a:lvl8pPr>
            <a:lvl9pPr marL="3886200" indent="-228600" eaLnBrk="0" fontAlgn="base" hangingPunct="0">
              <a:spcBef>
                <a:spcPct val="0"/>
              </a:spcBef>
              <a:spcAft>
                <a:spcPct val="0"/>
              </a:spcAft>
              <a:defRPr sz="900">
                <a:solidFill>
                  <a:schemeClr val="tx1"/>
                </a:solidFill>
                <a:latin typeface="Verdana" panose="020B0604030504040204" pitchFamily="34" charset="0"/>
              </a:defRPr>
            </a:lvl9pPr>
          </a:lstStyle>
          <a:p>
            <a:pPr algn="ctr" eaLnBrk="1" hangingPunct="1">
              <a:defRPr/>
            </a:pPr>
            <a:r>
              <a:rPr lang="en-ZA" sz="1050" b="1" i="1" baseline="30000" dirty="0">
                <a:solidFill>
                  <a:srgbClr val="009900"/>
                </a:solidFill>
              </a:rPr>
              <a:t>“KZN as a prosperous Province</a:t>
            </a:r>
            <a:r>
              <a:rPr lang="en-ZA" sz="1050" b="1" i="1" dirty="0">
                <a:solidFill>
                  <a:srgbClr val="009900"/>
                </a:solidFill>
              </a:rPr>
              <a:t> </a:t>
            </a:r>
            <a:r>
              <a:rPr lang="en-ZA" sz="1050" b="1" i="1" baseline="30000" dirty="0">
                <a:solidFill>
                  <a:srgbClr val="009900"/>
                </a:solidFill>
              </a:rPr>
              <a:t>with healthy, secure and skilled population, living in dignity and harmony, acting as a gateway between Africa and the World”</a:t>
            </a:r>
          </a:p>
        </p:txBody>
      </p:sp>
    </p:spTree>
    <p:extLst>
      <p:ext uri="{BB962C8B-B14F-4D97-AF65-F5344CB8AC3E}">
        <p14:creationId xmlns:p14="http://schemas.microsoft.com/office/powerpoint/2010/main" val="401215950"/>
      </p:ext>
    </p:extLst>
  </p:cSld>
  <p:clrMapOvr>
    <a:masterClrMapping/>
  </p:clrMapOvr>
  <p:transition>
    <p:cu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40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ZA"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b="1">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ZA"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2457D04-00FE-4F71-ACCB-8999031622FB}"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07020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76141" y="-4279"/>
            <a:ext cx="10077659" cy="466505"/>
          </a:xfrm>
          <a:prstGeom prst="rect">
            <a:avLst/>
          </a:prstGeom>
          <a:solidFill>
            <a:srgbClr val="00B050"/>
          </a:solidFill>
          <a:ln>
            <a:solidFill>
              <a:srgbClr val="00B050"/>
            </a:solidFill>
          </a:ln>
        </p:spPr>
        <p:style>
          <a:lnRef idx="2">
            <a:schemeClr val="accent6">
              <a:shade val="50000"/>
            </a:schemeClr>
          </a:lnRef>
          <a:fillRef idx="1">
            <a:schemeClr val="accent6"/>
          </a:fillRef>
          <a:effectRef idx="0">
            <a:schemeClr val="accent6"/>
          </a:effectRef>
          <a:fontRef idx="none"/>
        </p:style>
        <p:txBody>
          <a:bodyPr>
            <a:noAutofit/>
          </a:bodyPr>
          <a:lstStyle>
            <a:lvl1pPr algn="ctr">
              <a:defRPr sz="28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ZA" dirty="0"/>
          </a:p>
        </p:txBody>
      </p:sp>
      <p:sp>
        <p:nvSpPr>
          <p:cNvPr id="3" name="Content Placeholder 2"/>
          <p:cNvSpPr>
            <a:spLocks noGrp="1"/>
          </p:cNvSpPr>
          <p:nvPr>
            <p:ph idx="1"/>
          </p:nvPr>
        </p:nvSpPr>
        <p:spPr>
          <a:xfrm>
            <a:off x="838200" y="844062"/>
            <a:ext cx="10515600" cy="535299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EFF63D-1708-4C84-BCDB-FAE4A591CC3E}"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1" name="Rectangle 10"/>
          <p:cNvSpPr/>
          <p:nvPr userDrawn="1"/>
        </p:nvSpPr>
        <p:spPr>
          <a:xfrm>
            <a:off x="80390" y="0"/>
            <a:ext cx="602900" cy="391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8F8A49BE-41CA-4067-ACE8-4B3906A3F115}" type="slidenum">
              <a:rPr kumimoji="0" lang="en-ZA" sz="1800" b="0" i="0" u="none" strike="noStrike" kern="1200" cap="none" spc="0" normalizeH="0" baseline="0" noProof="0" smtClean="0">
                <a:ln>
                  <a:noFill/>
                </a:ln>
                <a:solidFill>
                  <a:prstClr val="white"/>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ZA" sz="18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9800731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49"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49" y="458950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7591045-629B-4A2B-A0C7-200D45FF1882}"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12845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32A93BB-1905-4521-8C67-51ECAB8DEC17}"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2720333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1E70EF6-7C42-4AF9-A7BC-76B66C185EA2}"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9029753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107667B-8058-42CB-991B-27AD76564B72}"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316843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618D75B-8EEE-4FC5-A93D-C29B87ADEA72}"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01951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C8C2D95-78B9-4244-A362-DDCE0055D24E}"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D312F24-582A-4117-A0B2-A1DD2489FD11}" type="slidenum">
              <a:rPr lang="en-US" altLang="en-US"/>
              <a:pPr/>
              <a:t>‹#›</a:t>
            </a:fld>
            <a:endParaRPr lang="en-US" altLang="en-US" dirty="0"/>
          </a:p>
        </p:txBody>
      </p:sp>
    </p:spTree>
    <p:extLst>
      <p:ext uri="{BB962C8B-B14F-4D97-AF65-F5344CB8AC3E}">
        <p14:creationId xmlns:p14="http://schemas.microsoft.com/office/powerpoint/2010/main" val="2667888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31D01CD-2612-4D0A-A9B0-4C32CD552CDD}"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3971428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642A00E-2DB0-4786-BAD3-58EAEAB39D0C}"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866785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A2D8931-BE1A-4E67-896B-C5D2943865F7}"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5736558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E6A1640-4993-4257-B4D4-A60598F12DDD}"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5575389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40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ZA"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b="1">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ZA"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56E14A0-0FC4-4EEC-A4C7-411B0C9B7CA8}"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0745259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76141" y="-4279"/>
            <a:ext cx="10077659" cy="466505"/>
          </a:xfrm>
          <a:prstGeom prst="rect">
            <a:avLst/>
          </a:prstGeom>
          <a:solidFill>
            <a:srgbClr val="00B050"/>
          </a:solidFill>
          <a:ln>
            <a:solidFill>
              <a:srgbClr val="00B050"/>
            </a:solidFill>
          </a:ln>
        </p:spPr>
        <p:style>
          <a:lnRef idx="2">
            <a:schemeClr val="accent6">
              <a:shade val="50000"/>
            </a:schemeClr>
          </a:lnRef>
          <a:fillRef idx="1">
            <a:schemeClr val="accent6"/>
          </a:fillRef>
          <a:effectRef idx="0">
            <a:schemeClr val="accent6"/>
          </a:effectRef>
          <a:fontRef idx="none"/>
        </p:style>
        <p:txBody>
          <a:bodyPr>
            <a:noAutofit/>
          </a:bodyPr>
          <a:lstStyle>
            <a:lvl1pPr algn="ctr">
              <a:defRPr sz="28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ZA" dirty="0"/>
          </a:p>
        </p:txBody>
      </p:sp>
      <p:sp>
        <p:nvSpPr>
          <p:cNvPr id="3" name="Content Placeholder 2"/>
          <p:cNvSpPr>
            <a:spLocks noGrp="1"/>
          </p:cNvSpPr>
          <p:nvPr>
            <p:ph idx="1"/>
          </p:nvPr>
        </p:nvSpPr>
        <p:spPr>
          <a:xfrm>
            <a:off x="838200" y="844062"/>
            <a:ext cx="10515600" cy="535299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376656C-E782-4FDB-BB3E-86BB1F863887}"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1" name="Rectangle 10"/>
          <p:cNvSpPr/>
          <p:nvPr userDrawn="1"/>
        </p:nvSpPr>
        <p:spPr>
          <a:xfrm>
            <a:off x="80390" y="0"/>
            <a:ext cx="602900" cy="391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8F8A49BE-41CA-4067-ACE8-4B3906A3F115}" type="slidenum">
              <a:rPr kumimoji="0" lang="en-ZA" sz="1800" b="0" i="0" u="none" strike="noStrike" kern="1200" cap="none" spc="0" normalizeH="0" baseline="0" noProof="0" smtClean="0">
                <a:ln>
                  <a:noFill/>
                </a:ln>
                <a:solidFill>
                  <a:prstClr val="white"/>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ZA" sz="18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491684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49"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49" y="458950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3E865EB-7BB6-47AD-A8A6-5F8391212744}"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0765973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B01820-9509-4663-8BDF-5FEA703F4B2D}"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4156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6C79B8-2827-44B6-B65E-CE5F3C667906}"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8528314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5FAF284-5FF9-466C-B16B-6D27193B0CF3}"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87260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53FCBDF-2F8A-4CC1-AC11-B82086904801}"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DBF3DF0-8F4F-4A0C-B1E1-3C80CEE4DE50}" type="slidenum">
              <a:rPr lang="en-US" altLang="en-US"/>
              <a:pPr/>
              <a:t>‹#›</a:t>
            </a:fld>
            <a:endParaRPr lang="en-US" altLang="en-US" dirty="0"/>
          </a:p>
        </p:txBody>
      </p:sp>
    </p:spTree>
    <p:extLst>
      <p:ext uri="{BB962C8B-B14F-4D97-AF65-F5344CB8AC3E}">
        <p14:creationId xmlns:p14="http://schemas.microsoft.com/office/powerpoint/2010/main" val="32427464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026F75B-8D4D-400D-B0F8-B7E1EF05D3F5}"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94524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F823B0D-47D7-4D7D-A4AC-CD9E8C253062}"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3194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F40F92C-C416-458A-8851-14B7DF2FE6B8}"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9340725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D7BB097-D628-4067-9746-FEE605C8F4DB}"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967674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576547D-9CCD-472D-8D6E-4E4FD0394E35}"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418306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11F96B7-CA02-464F-B697-EF3F70506352}"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F3A2FD1-091E-4E14-B5E1-3309D4850A6F}" type="slidenum">
              <a:rPr lang="en-US" altLang="en-US" smtClean="0"/>
              <a:pPr/>
              <a:t>‹#›</a:t>
            </a:fld>
            <a:endParaRPr lang="en-US" altLang="en-US" dirty="0"/>
          </a:p>
        </p:txBody>
      </p:sp>
    </p:spTree>
    <p:extLst>
      <p:ext uri="{BB962C8B-B14F-4D97-AF65-F5344CB8AC3E}">
        <p14:creationId xmlns:p14="http://schemas.microsoft.com/office/powerpoint/2010/main" val="19601574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08E8F33-586B-4C3D-94A2-257310C6848E}"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D312F24-582A-4117-A0B2-A1DD2489FD11}" type="slidenum">
              <a:rPr lang="en-US" altLang="en-US" smtClean="0"/>
              <a:pPr/>
              <a:t>‹#›</a:t>
            </a:fld>
            <a:endParaRPr lang="en-US" altLang="en-US" dirty="0"/>
          </a:p>
        </p:txBody>
      </p:sp>
    </p:spTree>
    <p:extLst>
      <p:ext uri="{BB962C8B-B14F-4D97-AF65-F5344CB8AC3E}">
        <p14:creationId xmlns:p14="http://schemas.microsoft.com/office/powerpoint/2010/main" val="16095958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21BCC69-AFBF-4579-AD72-342521146ADF}"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DBF3DF0-8F4F-4A0C-B1E1-3C80CEE4DE50}" type="slidenum">
              <a:rPr lang="en-US" altLang="en-US" smtClean="0"/>
              <a:pPr/>
              <a:t>‹#›</a:t>
            </a:fld>
            <a:endParaRPr lang="en-US" altLang="en-US" dirty="0"/>
          </a:p>
        </p:txBody>
      </p:sp>
    </p:spTree>
    <p:extLst>
      <p:ext uri="{BB962C8B-B14F-4D97-AF65-F5344CB8AC3E}">
        <p14:creationId xmlns:p14="http://schemas.microsoft.com/office/powerpoint/2010/main" val="34924700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6762BD3-1850-480E-B110-55FB90BDB307}" type="datetime1">
              <a:rPr lang="en-ZA" smtClean="0">
                <a:solidFill>
                  <a:prstClr val="black">
                    <a:tint val="75000"/>
                  </a:prstClr>
                </a:solidFill>
              </a:rPr>
              <a:t>2022/11/01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9757167-10C8-42C7-B29A-1F1A091DEDC4}" type="slidenum">
              <a:rPr lang="en-US" altLang="en-US" smtClean="0"/>
              <a:pPr/>
              <a:t>‹#›</a:t>
            </a:fld>
            <a:endParaRPr lang="en-US" altLang="en-US" dirty="0"/>
          </a:p>
        </p:txBody>
      </p:sp>
    </p:spTree>
    <p:extLst>
      <p:ext uri="{BB962C8B-B14F-4D97-AF65-F5344CB8AC3E}">
        <p14:creationId xmlns:p14="http://schemas.microsoft.com/office/powerpoint/2010/main" val="17747065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91DB67D-0097-4898-A069-D108A9C6DDD2}" type="datetime1">
              <a:rPr lang="en-ZA" smtClean="0">
                <a:solidFill>
                  <a:prstClr val="black">
                    <a:tint val="75000"/>
                  </a:prstClr>
                </a:solidFill>
              </a:rPr>
              <a:t>2022/11/01</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730BF22A-558E-49CD-8C91-D895D543537F}" type="slidenum">
              <a:rPr lang="en-US" altLang="en-US" smtClean="0"/>
              <a:pPr/>
              <a:t>‹#›</a:t>
            </a:fld>
            <a:endParaRPr lang="en-US" altLang="en-US" dirty="0"/>
          </a:p>
        </p:txBody>
      </p:sp>
    </p:spTree>
    <p:extLst>
      <p:ext uri="{BB962C8B-B14F-4D97-AF65-F5344CB8AC3E}">
        <p14:creationId xmlns:p14="http://schemas.microsoft.com/office/powerpoint/2010/main" val="887512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C22D4C1-15AB-4C35-872F-C5867526E2AA}" type="datetime1">
              <a:rPr lang="en-ZA" smtClean="0">
                <a:solidFill>
                  <a:prstClr val="black">
                    <a:tint val="75000"/>
                  </a:prstClr>
                </a:solidFill>
              </a:rPr>
              <a:t>2022/11/01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9757167-10C8-42C7-B29A-1F1A091DEDC4}" type="slidenum">
              <a:rPr lang="en-US" altLang="en-US"/>
              <a:pPr/>
              <a:t>‹#›</a:t>
            </a:fld>
            <a:endParaRPr lang="en-US" altLang="en-US" dirty="0"/>
          </a:p>
        </p:txBody>
      </p:sp>
    </p:spTree>
    <p:extLst>
      <p:ext uri="{BB962C8B-B14F-4D97-AF65-F5344CB8AC3E}">
        <p14:creationId xmlns:p14="http://schemas.microsoft.com/office/powerpoint/2010/main" val="10325973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7016BCC-4ACF-48A2-AA7D-6E29BDC2F0D8}" type="datetime1">
              <a:rPr lang="en-ZA" smtClean="0">
                <a:solidFill>
                  <a:prstClr val="black">
                    <a:tint val="75000"/>
                  </a:prstClr>
                </a:solidFill>
              </a:rPr>
              <a:t>2022/11/01</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BC070C76-ABB2-4FD9-BD01-E906E11C999E}" type="slidenum">
              <a:rPr lang="en-US" altLang="en-US" smtClean="0"/>
              <a:pPr/>
              <a:t>‹#›</a:t>
            </a:fld>
            <a:endParaRPr lang="en-US" altLang="en-US" dirty="0"/>
          </a:p>
        </p:txBody>
      </p:sp>
    </p:spTree>
    <p:extLst>
      <p:ext uri="{BB962C8B-B14F-4D97-AF65-F5344CB8AC3E}">
        <p14:creationId xmlns:p14="http://schemas.microsoft.com/office/powerpoint/2010/main" val="89038210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9A785CA-F5B9-4797-8C66-40577B54FF75}" type="datetime1">
              <a:rPr lang="en-ZA" smtClean="0">
                <a:solidFill>
                  <a:prstClr val="black">
                    <a:tint val="75000"/>
                  </a:prstClr>
                </a:solidFill>
              </a:rPr>
              <a:t>2022/11/01</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312A617F-46FE-4A8A-8649-A4E46A8175BC}" type="slidenum">
              <a:rPr lang="en-US" altLang="en-US" smtClean="0"/>
              <a:pPr/>
              <a:t>‹#›</a:t>
            </a:fld>
            <a:endParaRPr lang="en-US" altLang="en-US" dirty="0"/>
          </a:p>
        </p:txBody>
      </p:sp>
    </p:spTree>
    <p:extLst>
      <p:ext uri="{BB962C8B-B14F-4D97-AF65-F5344CB8AC3E}">
        <p14:creationId xmlns:p14="http://schemas.microsoft.com/office/powerpoint/2010/main" val="108461588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32AC92E-B4D7-4490-B8BE-B913462F9A75}" type="datetime1">
              <a:rPr lang="en-ZA" smtClean="0">
                <a:solidFill>
                  <a:prstClr val="black">
                    <a:tint val="75000"/>
                  </a:prstClr>
                </a:solidFill>
              </a:rPr>
              <a:t>2022/11/01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C6A8617-99DB-44A4-9BFF-66DE9E62441A}" type="slidenum">
              <a:rPr lang="en-US" altLang="en-US" smtClean="0"/>
              <a:pPr/>
              <a:t>‹#›</a:t>
            </a:fld>
            <a:endParaRPr lang="en-US" altLang="en-US" dirty="0"/>
          </a:p>
        </p:txBody>
      </p:sp>
    </p:spTree>
    <p:extLst>
      <p:ext uri="{BB962C8B-B14F-4D97-AF65-F5344CB8AC3E}">
        <p14:creationId xmlns:p14="http://schemas.microsoft.com/office/powerpoint/2010/main" val="11438602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30F9691-C72E-40D6-9B92-CEB97026E3C2}" type="datetime1">
              <a:rPr lang="en-ZA" smtClean="0">
                <a:solidFill>
                  <a:prstClr val="black">
                    <a:tint val="75000"/>
                  </a:prstClr>
                </a:solidFill>
              </a:rPr>
              <a:t>2022/11/01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DDF82E0-F617-466A-8989-E6F91EEE8384}" type="slidenum">
              <a:rPr lang="en-US" altLang="en-US" smtClean="0"/>
              <a:pPr/>
              <a:t>‹#›</a:t>
            </a:fld>
            <a:endParaRPr lang="en-US" altLang="en-US" dirty="0"/>
          </a:p>
        </p:txBody>
      </p:sp>
    </p:spTree>
    <p:extLst>
      <p:ext uri="{BB962C8B-B14F-4D97-AF65-F5344CB8AC3E}">
        <p14:creationId xmlns:p14="http://schemas.microsoft.com/office/powerpoint/2010/main" val="13825973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F7F5C86-27F8-49CB-AB10-8F43D040A1AD}"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F9C980E-3AC1-4DFD-ABD0-F24C9196324D}" type="slidenum">
              <a:rPr lang="en-US" altLang="en-US" smtClean="0"/>
              <a:pPr/>
              <a:t>‹#›</a:t>
            </a:fld>
            <a:endParaRPr lang="en-US" altLang="en-US" dirty="0"/>
          </a:p>
        </p:txBody>
      </p:sp>
    </p:spTree>
    <p:extLst>
      <p:ext uri="{BB962C8B-B14F-4D97-AF65-F5344CB8AC3E}">
        <p14:creationId xmlns:p14="http://schemas.microsoft.com/office/powerpoint/2010/main" val="21737389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03B12EB-2227-4EA9-9354-D18D779E73F8}"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DB76249-C742-443A-9BEC-97296B7C0194}" type="slidenum">
              <a:rPr lang="en-US" altLang="en-US" smtClean="0"/>
              <a:pPr/>
              <a:t>‹#›</a:t>
            </a:fld>
            <a:endParaRPr lang="en-US" altLang="en-US" dirty="0"/>
          </a:p>
        </p:txBody>
      </p:sp>
    </p:spTree>
    <p:extLst>
      <p:ext uri="{BB962C8B-B14F-4D97-AF65-F5344CB8AC3E}">
        <p14:creationId xmlns:p14="http://schemas.microsoft.com/office/powerpoint/2010/main" val="34545384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10"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683" y="6309321"/>
            <a:ext cx="12047984" cy="346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descr="http://www.kznonline.gov.za/images/stories/downloads/Logos/Coat_of_Arms-zulu.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683" y="6414955"/>
            <a:ext cx="766731" cy="420660"/>
          </a:xfrm>
          <a:prstGeom prst="rect">
            <a:avLst/>
          </a:prstGeom>
          <a:blipFill dpi="0" rotWithShape="1">
            <a:blip r:embed="rId2">
              <a:alphaModFix amt="0"/>
            </a:blip>
            <a:srcRect/>
            <a:tile tx="0" ty="0" sx="100000" sy="100000" flip="none" algn="tl"/>
          </a:blipFill>
          <a:ln>
            <a:noFill/>
          </a:ln>
        </p:spPr>
      </p:pic>
      <p:sp>
        <p:nvSpPr>
          <p:cNvPr id="12" name="Slide Number Placeholder 1"/>
          <p:cNvSpPr>
            <a:spLocks noGrp="1"/>
          </p:cNvSpPr>
          <p:nvPr>
            <p:ph type="sldNum" sz="quarter" idx="4294967295"/>
          </p:nvPr>
        </p:nvSpPr>
        <p:spPr>
          <a:xfrm>
            <a:off x="11376587" y="6309321"/>
            <a:ext cx="720080" cy="484165"/>
          </a:xfrm>
          <a:solidFill>
            <a:schemeClr val="bg1"/>
          </a:solidFill>
          <a:ln w="38100">
            <a:solidFill>
              <a:srgbClr val="008000"/>
            </a:solidFill>
          </a:ln>
        </p:spPr>
        <p:txBody>
          <a:bodyPr anchor="ctr"/>
          <a:lstStyle/>
          <a:p>
            <a:pPr algn="ctr">
              <a:defRPr/>
            </a:pPr>
            <a:fld id="{80BD4F07-03E6-4EEC-A54B-BD8004E5F0D3}" type="slidenum">
              <a:rPr lang="en-US" sz="1400" b="1" smtClean="0">
                <a:solidFill>
                  <a:srgbClr val="008000"/>
                </a:solidFill>
                <a:latin typeface="Arial" panose="020B0604020202020204" pitchFamily="34" charset="0"/>
              </a:rPr>
              <a:pPr algn="ctr">
                <a:defRPr/>
              </a:pPr>
              <a:t>‹#›</a:t>
            </a:fld>
            <a:endParaRPr lang="en-US" sz="1400" b="1" dirty="0">
              <a:solidFill>
                <a:srgbClr val="008000"/>
              </a:solidFill>
              <a:latin typeface="Arial" panose="020B0604020202020204" pitchFamily="34" charset="0"/>
            </a:endParaRPr>
          </a:p>
        </p:txBody>
      </p:sp>
      <p:sp>
        <p:nvSpPr>
          <p:cNvPr id="9" name="Rectangle 6"/>
          <p:cNvSpPr>
            <a:spLocks noChangeArrowheads="1"/>
          </p:cNvSpPr>
          <p:nvPr userDrawn="1"/>
        </p:nvSpPr>
        <p:spPr bwMode="auto">
          <a:xfrm>
            <a:off x="0" y="6559393"/>
            <a:ext cx="1219200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900">
                <a:solidFill>
                  <a:schemeClr val="tx1"/>
                </a:solidFill>
                <a:latin typeface="Verdana" panose="020B0604030504040204" pitchFamily="34" charset="0"/>
              </a:defRPr>
            </a:lvl1pPr>
            <a:lvl2pPr marL="742950" indent="-285750" eaLnBrk="0" hangingPunct="0">
              <a:defRPr sz="900">
                <a:solidFill>
                  <a:schemeClr val="tx1"/>
                </a:solidFill>
                <a:latin typeface="Verdana" panose="020B0604030504040204" pitchFamily="34" charset="0"/>
              </a:defRPr>
            </a:lvl2pPr>
            <a:lvl3pPr marL="1143000" indent="-228600" eaLnBrk="0" hangingPunct="0">
              <a:defRPr sz="900">
                <a:solidFill>
                  <a:schemeClr val="tx1"/>
                </a:solidFill>
                <a:latin typeface="Verdana" panose="020B0604030504040204" pitchFamily="34" charset="0"/>
              </a:defRPr>
            </a:lvl3pPr>
            <a:lvl4pPr marL="1600200" indent="-228600" eaLnBrk="0" hangingPunct="0">
              <a:defRPr sz="900">
                <a:solidFill>
                  <a:schemeClr val="tx1"/>
                </a:solidFill>
                <a:latin typeface="Verdana" panose="020B0604030504040204" pitchFamily="34" charset="0"/>
              </a:defRPr>
            </a:lvl4pPr>
            <a:lvl5pPr marL="2057400" indent="-228600" eaLnBrk="0" hangingPunct="0">
              <a:defRPr sz="900">
                <a:solidFill>
                  <a:schemeClr val="tx1"/>
                </a:solidFill>
                <a:latin typeface="Verdana" panose="020B0604030504040204" pitchFamily="34" charset="0"/>
              </a:defRPr>
            </a:lvl5pPr>
            <a:lvl6pPr marL="2514600" indent="-228600" eaLnBrk="0" fontAlgn="base" hangingPunct="0">
              <a:spcBef>
                <a:spcPct val="0"/>
              </a:spcBef>
              <a:spcAft>
                <a:spcPct val="0"/>
              </a:spcAft>
              <a:defRPr sz="900">
                <a:solidFill>
                  <a:schemeClr val="tx1"/>
                </a:solidFill>
                <a:latin typeface="Verdana" panose="020B0604030504040204" pitchFamily="34" charset="0"/>
              </a:defRPr>
            </a:lvl6pPr>
            <a:lvl7pPr marL="2971800" indent="-228600" eaLnBrk="0" fontAlgn="base" hangingPunct="0">
              <a:spcBef>
                <a:spcPct val="0"/>
              </a:spcBef>
              <a:spcAft>
                <a:spcPct val="0"/>
              </a:spcAft>
              <a:defRPr sz="900">
                <a:solidFill>
                  <a:schemeClr val="tx1"/>
                </a:solidFill>
                <a:latin typeface="Verdana" panose="020B0604030504040204" pitchFamily="34" charset="0"/>
              </a:defRPr>
            </a:lvl7pPr>
            <a:lvl8pPr marL="3429000" indent="-228600" eaLnBrk="0" fontAlgn="base" hangingPunct="0">
              <a:spcBef>
                <a:spcPct val="0"/>
              </a:spcBef>
              <a:spcAft>
                <a:spcPct val="0"/>
              </a:spcAft>
              <a:defRPr sz="900">
                <a:solidFill>
                  <a:schemeClr val="tx1"/>
                </a:solidFill>
                <a:latin typeface="Verdana" panose="020B0604030504040204" pitchFamily="34" charset="0"/>
              </a:defRPr>
            </a:lvl8pPr>
            <a:lvl9pPr marL="3886200" indent="-228600" eaLnBrk="0" fontAlgn="base" hangingPunct="0">
              <a:spcBef>
                <a:spcPct val="0"/>
              </a:spcBef>
              <a:spcAft>
                <a:spcPct val="0"/>
              </a:spcAft>
              <a:defRPr sz="9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ZA" sz="1050" b="1" i="1" u="none" strike="noStrike" kern="1200" cap="none" spc="0" normalizeH="0" baseline="30000" noProof="0" dirty="0">
                <a:ln>
                  <a:noFill/>
                </a:ln>
                <a:solidFill>
                  <a:srgbClr val="009900"/>
                </a:solidFill>
                <a:effectLst/>
                <a:uLnTx/>
                <a:uFillTx/>
                <a:latin typeface="Verdana" panose="020B0604030504040204" pitchFamily="34" charset="0"/>
                <a:ea typeface="+mn-ea"/>
                <a:cs typeface="+mn-cs"/>
              </a:rPr>
              <a:t>“KZN as a prosperous Province</a:t>
            </a:r>
            <a:r>
              <a:rPr kumimoji="0" lang="en-ZA" sz="1050" b="1" i="1" u="none" strike="noStrike" kern="1200" cap="none" spc="0" normalizeH="0" baseline="0" noProof="0" dirty="0">
                <a:ln>
                  <a:noFill/>
                </a:ln>
                <a:solidFill>
                  <a:srgbClr val="009900"/>
                </a:solidFill>
                <a:effectLst/>
                <a:uLnTx/>
                <a:uFillTx/>
                <a:latin typeface="Verdana" panose="020B0604030504040204" pitchFamily="34" charset="0"/>
                <a:ea typeface="+mn-ea"/>
                <a:cs typeface="+mn-cs"/>
              </a:rPr>
              <a:t> </a:t>
            </a:r>
            <a:r>
              <a:rPr kumimoji="0" lang="en-ZA" sz="1050" b="1" i="1" u="none" strike="noStrike" kern="1200" cap="none" spc="0" normalizeH="0" baseline="30000" noProof="0" dirty="0">
                <a:ln>
                  <a:noFill/>
                </a:ln>
                <a:solidFill>
                  <a:srgbClr val="009900"/>
                </a:solidFill>
                <a:effectLst/>
                <a:uLnTx/>
                <a:uFillTx/>
                <a:latin typeface="Verdana" panose="020B0604030504040204" pitchFamily="34" charset="0"/>
                <a:ea typeface="+mn-ea"/>
                <a:cs typeface="+mn-cs"/>
              </a:rPr>
              <a:t>with healthy, secure and skilled population, living in dignity and harmony, acting as a gateway between Africa and the World”</a:t>
            </a:r>
          </a:p>
        </p:txBody>
      </p:sp>
    </p:spTree>
    <p:extLst>
      <p:ext uri="{BB962C8B-B14F-4D97-AF65-F5344CB8AC3E}">
        <p14:creationId xmlns:p14="http://schemas.microsoft.com/office/powerpoint/2010/main" val="967746198"/>
      </p:ext>
    </p:extLst>
  </p:cSld>
  <p:clrMapOvr>
    <a:masterClrMapping/>
  </p:clrMapOvr>
  <p:transition>
    <p:cut/>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D11E1260-90C9-4F38-BFFB-1B3D416A19F5}"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F3A2FD1-091E-4E14-B5E1-3309D4850A6F}"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03364048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AB57BC6-AB73-4319-A7EC-36FA27C47D99}"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0279905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70CDF82-CFBD-4A0D-8549-7BB99C92752C}"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DBF3DF0-8F4F-4A0C-B1E1-3C80CEE4DE50}"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033178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DBC2253-B552-4B2A-9FDE-AF3C350AD095}" type="datetime1">
              <a:rPr lang="en-ZA" smtClean="0">
                <a:solidFill>
                  <a:prstClr val="black">
                    <a:tint val="75000"/>
                  </a:prstClr>
                </a:solidFill>
              </a:rPr>
              <a:t>2022/11/01</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730BF22A-558E-49CD-8C91-D895D543537F}" type="slidenum">
              <a:rPr lang="en-US" altLang="en-US"/>
              <a:pPr/>
              <a:t>‹#›</a:t>
            </a:fld>
            <a:endParaRPr lang="en-US" altLang="en-US" dirty="0"/>
          </a:p>
        </p:txBody>
      </p:sp>
    </p:spTree>
    <p:extLst>
      <p:ext uri="{BB962C8B-B14F-4D97-AF65-F5344CB8AC3E}">
        <p14:creationId xmlns:p14="http://schemas.microsoft.com/office/powerpoint/2010/main" val="119778087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C42CB5D-E1C2-4A85-8DC9-5DA230E625D8}"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9757167-10C8-42C7-B29A-1F1A091DEDC4}"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9744761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D526FE3-EE90-4823-8C5E-0D75A03C8F5B}"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30BF22A-558E-49CD-8C91-D895D543537F}"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7058859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7519EE8-D9FA-4CD2-B5F9-7A0EB2C9CE09}"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C070C76-ABB2-4FD9-BD01-E906E11C999E}"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94694710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746EF78-3FDF-40DB-8723-987729FB4AC7}"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3"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12A617F-46FE-4A8A-8649-A4E46A8175BC}"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20424298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520059A-5CDB-4C2E-AC6A-A6DB22177DDA}"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C6A8617-99DB-44A4-9BFF-66DE9E62441A}"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2337587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658DF9E-E2B3-4A4B-9B9D-EC295771ABE5}"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8418820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FEC79C0-7F94-47BC-8AEA-EC05BBB5888B}"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F9C980E-3AC1-4DFD-ABD0-F24C9196324D}"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72933468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DABC35A-B584-42F9-89A0-0D3957A9693B}"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DB76249-C742-443A-9BEC-97296B7C0194}"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01127486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10"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683" y="6309321"/>
            <a:ext cx="12047984" cy="346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descr="http://www.kznonline.gov.za/images/stories/downloads/Logos/Coat_of_Arms-zulu.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683" y="6414955"/>
            <a:ext cx="766731" cy="420660"/>
          </a:xfrm>
          <a:prstGeom prst="rect">
            <a:avLst/>
          </a:prstGeom>
          <a:blipFill dpi="0" rotWithShape="1">
            <a:blip r:embed="rId2">
              <a:alphaModFix amt="0"/>
            </a:blip>
            <a:srcRect/>
            <a:tile tx="0" ty="0" sx="100000" sy="100000" flip="none" algn="tl"/>
          </a:blipFill>
          <a:ln>
            <a:noFill/>
          </a:ln>
        </p:spPr>
      </p:pic>
      <p:sp>
        <p:nvSpPr>
          <p:cNvPr id="12" name="Slide Number Placeholder 1"/>
          <p:cNvSpPr>
            <a:spLocks noGrp="1"/>
          </p:cNvSpPr>
          <p:nvPr>
            <p:ph type="sldNum" sz="quarter" idx="4294967295"/>
          </p:nvPr>
        </p:nvSpPr>
        <p:spPr>
          <a:xfrm>
            <a:off x="11376587" y="6309321"/>
            <a:ext cx="720080" cy="484165"/>
          </a:xfrm>
          <a:solidFill>
            <a:schemeClr val="bg1"/>
          </a:solidFill>
          <a:ln w="38100">
            <a:solidFill>
              <a:srgbClr val="008000"/>
            </a:solidFill>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fld id="{80BD4F07-03E6-4EEC-A54B-BD8004E5F0D3}" type="slidenum">
              <a:rPr kumimoji="0" lang="en-US" sz="1400" b="1" i="0" u="none" strike="noStrike" kern="1200" cap="none" spc="0" normalizeH="0" baseline="0" noProof="0" smtClean="0">
                <a:ln>
                  <a:noFill/>
                </a:ln>
                <a:solidFill>
                  <a:srgbClr val="008000"/>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rgbClr val="008000"/>
              </a:solidFill>
              <a:effectLst/>
              <a:uLnTx/>
              <a:uFillTx/>
              <a:latin typeface="Arial" panose="020B0604020202020204" pitchFamily="34" charset="0"/>
              <a:ea typeface="+mn-ea"/>
              <a:cs typeface="+mn-cs"/>
            </a:endParaRPr>
          </a:p>
        </p:txBody>
      </p:sp>
      <p:sp>
        <p:nvSpPr>
          <p:cNvPr id="9" name="Rectangle 6"/>
          <p:cNvSpPr>
            <a:spLocks noChangeArrowheads="1"/>
          </p:cNvSpPr>
          <p:nvPr userDrawn="1"/>
        </p:nvSpPr>
        <p:spPr bwMode="auto">
          <a:xfrm>
            <a:off x="0" y="6559393"/>
            <a:ext cx="1219200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900">
                <a:solidFill>
                  <a:schemeClr val="tx1"/>
                </a:solidFill>
                <a:latin typeface="Verdana" panose="020B0604030504040204" pitchFamily="34" charset="0"/>
              </a:defRPr>
            </a:lvl1pPr>
            <a:lvl2pPr marL="742950" indent="-285750" eaLnBrk="0" hangingPunct="0">
              <a:defRPr sz="900">
                <a:solidFill>
                  <a:schemeClr val="tx1"/>
                </a:solidFill>
                <a:latin typeface="Verdana" panose="020B0604030504040204" pitchFamily="34" charset="0"/>
              </a:defRPr>
            </a:lvl2pPr>
            <a:lvl3pPr marL="1143000" indent="-228600" eaLnBrk="0" hangingPunct="0">
              <a:defRPr sz="900">
                <a:solidFill>
                  <a:schemeClr val="tx1"/>
                </a:solidFill>
                <a:latin typeface="Verdana" panose="020B0604030504040204" pitchFamily="34" charset="0"/>
              </a:defRPr>
            </a:lvl3pPr>
            <a:lvl4pPr marL="1600200" indent="-228600" eaLnBrk="0" hangingPunct="0">
              <a:defRPr sz="900">
                <a:solidFill>
                  <a:schemeClr val="tx1"/>
                </a:solidFill>
                <a:latin typeface="Verdana" panose="020B0604030504040204" pitchFamily="34" charset="0"/>
              </a:defRPr>
            </a:lvl4pPr>
            <a:lvl5pPr marL="2057400" indent="-228600" eaLnBrk="0" hangingPunct="0">
              <a:defRPr sz="900">
                <a:solidFill>
                  <a:schemeClr val="tx1"/>
                </a:solidFill>
                <a:latin typeface="Verdana" panose="020B0604030504040204" pitchFamily="34" charset="0"/>
              </a:defRPr>
            </a:lvl5pPr>
            <a:lvl6pPr marL="2514600" indent="-228600" eaLnBrk="0" fontAlgn="base" hangingPunct="0">
              <a:spcBef>
                <a:spcPct val="0"/>
              </a:spcBef>
              <a:spcAft>
                <a:spcPct val="0"/>
              </a:spcAft>
              <a:defRPr sz="900">
                <a:solidFill>
                  <a:schemeClr val="tx1"/>
                </a:solidFill>
                <a:latin typeface="Verdana" panose="020B0604030504040204" pitchFamily="34" charset="0"/>
              </a:defRPr>
            </a:lvl6pPr>
            <a:lvl7pPr marL="2971800" indent="-228600" eaLnBrk="0" fontAlgn="base" hangingPunct="0">
              <a:spcBef>
                <a:spcPct val="0"/>
              </a:spcBef>
              <a:spcAft>
                <a:spcPct val="0"/>
              </a:spcAft>
              <a:defRPr sz="900">
                <a:solidFill>
                  <a:schemeClr val="tx1"/>
                </a:solidFill>
                <a:latin typeface="Verdana" panose="020B0604030504040204" pitchFamily="34" charset="0"/>
              </a:defRPr>
            </a:lvl7pPr>
            <a:lvl8pPr marL="3429000" indent="-228600" eaLnBrk="0" fontAlgn="base" hangingPunct="0">
              <a:spcBef>
                <a:spcPct val="0"/>
              </a:spcBef>
              <a:spcAft>
                <a:spcPct val="0"/>
              </a:spcAft>
              <a:defRPr sz="900">
                <a:solidFill>
                  <a:schemeClr val="tx1"/>
                </a:solidFill>
                <a:latin typeface="Verdana" panose="020B0604030504040204" pitchFamily="34" charset="0"/>
              </a:defRPr>
            </a:lvl8pPr>
            <a:lvl9pPr marL="3886200" indent="-228600" eaLnBrk="0" fontAlgn="base" hangingPunct="0">
              <a:spcBef>
                <a:spcPct val="0"/>
              </a:spcBef>
              <a:spcAft>
                <a:spcPct val="0"/>
              </a:spcAft>
              <a:defRPr sz="9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ZA" sz="1050" b="1" i="1" u="none" strike="noStrike" kern="1200" cap="none" spc="0" normalizeH="0" baseline="30000" noProof="0" dirty="0">
                <a:ln>
                  <a:noFill/>
                </a:ln>
                <a:solidFill>
                  <a:srgbClr val="009900"/>
                </a:solidFill>
                <a:effectLst/>
                <a:uLnTx/>
                <a:uFillTx/>
                <a:latin typeface="Verdana" panose="020B0604030504040204" pitchFamily="34" charset="0"/>
                <a:ea typeface="+mn-ea"/>
                <a:cs typeface="+mn-cs"/>
              </a:rPr>
              <a:t>“KZN as a prosperous Province</a:t>
            </a:r>
            <a:r>
              <a:rPr kumimoji="0" lang="en-ZA" sz="1050" b="1" i="1" u="none" strike="noStrike" kern="1200" cap="none" spc="0" normalizeH="0" baseline="0" noProof="0" dirty="0">
                <a:ln>
                  <a:noFill/>
                </a:ln>
                <a:solidFill>
                  <a:srgbClr val="009900"/>
                </a:solidFill>
                <a:effectLst/>
                <a:uLnTx/>
                <a:uFillTx/>
                <a:latin typeface="Verdana" panose="020B0604030504040204" pitchFamily="34" charset="0"/>
                <a:ea typeface="+mn-ea"/>
                <a:cs typeface="+mn-cs"/>
              </a:rPr>
              <a:t> </a:t>
            </a:r>
            <a:r>
              <a:rPr kumimoji="0" lang="en-ZA" sz="1050" b="1" i="1" u="none" strike="noStrike" kern="1200" cap="none" spc="0" normalizeH="0" baseline="30000" noProof="0" dirty="0">
                <a:ln>
                  <a:noFill/>
                </a:ln>
                <a:solidFill>
                  <a:srgbClr val="009900"/>
                </a:solidFill>
                <a:effectLst/>
                <a:uLnTx/>
                <a:uFillTx/>
                <a:latin typeface="Verdana" panose="020B0604030504040204" pitchFamily="34" charset="0"/>
                <a:ea typeface="+mn-ea"/>
                <a:cs typeface="+mn-cs"/>
              </a:rPr>
              <a:t>with healthy, secure and skilled population, living in dignity and harmony, acting as a gateway between Africa and the World”</a:t>
            </a:r>
          </a:p>
        </p:txBody>
      </p:sp>
    </p:spTree>
    <p:extLst>
      <p:ext uri="{BB962C8B-B14F-4D97-AF65-F5344CB8AC3E}">
        <p14:creationId xmlns:p14="http://schemas.microsoft.com/office/powerpoint/2010/main" val="213032117"/>
      </p:ext>
    </p:extLst>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C8E801F-5435-4046-98F0-458730B45AAD}" type="datetime1">
              <a:rPr lang="en-ZA" smtClean="0">
                <a:solidFill>
                  <a:prstClr val="black">
                    <a:tint val="75000"/>
                  </a:prstClr>
                </a:solidFill>
              </a:rPr>
              <a:t>2022/11/01</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BC070C76-ABB2-4FD9-BD01-E906E11C999E}" type="slidenum">
              <a:rPr lang="en-US" altLang="en-US"/>
              <a:pPr/>
              <a:t>‹#›</a:t>
            </a:fld>
            <a:endParaRPr lang="en-US" altLang="en-US" dirty="0"/>
          </a:p>
        </p:txBody>
      </p:sp>
    </p:spTree>
    <p:extLst>
      <p:ext uri="{BB962C8B-B14F-4D97-AF65-F5344CB8AC3E}">
        <p14:creationId xmlns:p14="http://schemas.microsoft.com/office/powerpoint/2010/main" val="3740495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4FAE689-FC52-4BC0-A5F7-C2ACFF6E7BFF}" type="datetime1">
              <a:rPr lang="en-ZA" smtClean="0">
                <a:solidFill>
                  <a:prstClr val="black">
                    <a:tint val="75000"/>
                  </a:prstClr>
                </a:solidFill>
              </a:rPr>
              <a:t>2022/11/01</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312A617F-46FE-4A8A-8649-A4E46A8175BC}" type="slidenum">
              <a:rPr lang="en-US" altLang="en-US"/>
              <a:pPr/>
              <a:t>‹#›</a:t>
            </a:fld>
            <a:endParaRPr lang="en-US" altLang="en-US" dirty="0"/>
          </a:p>
        </p:txBody>
      </p:sp>
    </p:spTree>
    <p:extLst>
      <p:ext uri="{BB962C8B-B14F-4D97-AF65-F5344CB8AC3E}">
        <p14:creationId xmlns:p14="http://schemas.microsoft.com/office/powerpoint/2010/main" val="6254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DBB5B00-ED68-4B11-ABDA-EBBED2233144}" type="datetime1">
              <a:rPr lang="en-ZA" smtClean="0">
                <a:solidFill>
                  <a:prstClr val="black">
                    <a:tint val="75000"/>
                  </a:prstClr>
                </a:solidFill>
              </a:rPr>
              <a:t>2022/11/01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C6A8617-99DB-44A4-9BFF-66DE9E62441A}" type="slidenum">
              <a:rPr lang="en-US" altLang="en-US"/>
              <a:pPr/>
              <a:t>‹#›</a:t>
            </a:fld>
            <a:endParaRPr lang="en-US" altLang="en-US" dirty="0"/>
          </a:p>
        </p:txBody>
      </p:sp>
    </p:spTree>
    <p:extLst>
      <p:ext uri="{BB962C8B-B14F-4D97-AF65-F5344CB8AC3E}">
        <p14:creationId xmlns:p14="http://schemas.microsoft.com/office/powerpoint/2010/main" val="10522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0169626-A8C4-49D2-B5EC-7EBF72A65102}" type="datetime1">
              <a:rPr lang="en-ZA" smtClean="0">
                <a:solidFill>
                  <a:prstClr val="black">
                    <a:tint val="75000"/>
                  </a:prstClr>
                </a:solidFill>
              </a:rPr>
              <a:t>2022/11/01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DDF82E0-F617-466A-8989-E6F91EEE8384}" type="slidenum">
              <a:rPr lang="en-US" altLang="en-US"/>
              <a:pPr/>
              <a:t>‹#›</a:t>
            </a:fld>
            <a:endParaRPr lang="en-US" altLang="en-US" dirty="0"/>
          </a:p>
        </p:txBody>
      </p:sp>
    </p:spTree>
    <p:extLst>
      <p:ext uri="{BB962C8B-B14F-4D97-AF65-F5344CB8AC3E}">
        <p14:creationId xmlns:p14="http://schemas.microsoft.com/office/powerpoint/2010/main" val="252079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theme" Target="../theme/theme5.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9A3E87C-7FDF-41F1-ABE8-E5D53F41C6B6}"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B0CCA43C-E545-4331-BDCE-A95AACE0403A}" type="slidenum">
              <a:rPr lang="en-US" altLang="en-US"/>
              <a:pPr/>
              <a:t>‹#›</a:t>
            </a:fld>
            <a:endParaRPr lang="en-US" altLang="en-US" dirty="0"/>
          </a:p>
        </p:txBody>
      </p:sp>
    </p:spTree>
    <p:extLst>
      <p:ext uri="{BB962C8B-B14F-4D97-AF65-F5344CB8AC3E}">
        <p14:creationId xmlns:p14="http://schemas.microsoft.com/office/powerpoint/2010/main" val="3817342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2"/>
          </p:nvPr>
        </p:nvSpPr>
        <p:spPr>
          <a:xfrm>
            <a:off x="838200" y="635639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099E28E-7AD9-4795-A470-FC44D4DDB635}"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4038600" y="635639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8610600" y="635639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23579800"/>
      </p:ext>
    </p:extLst>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2"/>
          </p:nvPr>
        </p:nvSpPr>
        <p:spPr>
          <a:xfrm>
            <a:off x="838200" y="635639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A3DA570-292A-4AC6-8995-E895D160ED6C}"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4038600" y="635639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8610600" y="635639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8AD1F27-83AC-4E89-866B-F09F74FEBBC4}"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00437931"/>
      </p:ext>
    </p:extLst>
  </p:cSld>
  <p:clrMap bg1="lt1" tx1="dk1" bg2="lt2" tx2="dk2" accent1="accent1" accent2="accent2" accent3="accent3" accent4="accent4" accent5="accent5" accent6="accent6" hlink="hlink" folHlink="folHlink"/>
  <p:sldLayoutIdLst>
    <p:sldLayoutId id="2147484217" r:id="rId1"/>
    <p:sldLayoutId id="2147484218" r:id="rId2"/>
    <p:sldLayoutId id="2147484219" r:id="rId3"/>
    <p:sldLayoutId id="2147484220" r:id="rId4"/>
    <p:sldLayoutId id="2147484221" r:id="rId5"/>
    <p:sldLayoutId id="2147484222" r:id="rId6"/>
    <p:sldLayoutId id="2147484223" r:id="rId7"/>
    <p:sldLayoutId id="2147484224" r:id="rId8"/>
    <p:sldLayoutId id="2147484225" r:id="rId9"/>
    <p:sldLayoutId id="2147484226" r:id="rId10"/>
    <p:sldLayoutId id="214748422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97A1C17-C375-402D-844E-032071E73611}"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B0CCA43C-E545-4331-BDCE-A95AACE0403A}" type="slidenum">
              <a:rPr lang="en-US" altLang="en-US" smtClean="0"/>
              <a:pPr/>
              <a:t>‹#›</a:t>
            </a:fld>
            <a:endParaRPr lang="en-US" altLang="en-US" dirty="0"/>
          </a:p>
        </p:txBody>
      </p:sp>
    </p:spTree>
    <p:extLst>
      <p:ext uri="{BB962C8B-B14F-4D97-AF65-F5344CB8AC3E}">
        <p14:creationId xmlns:p14="http://schemas.microsoft.com/office/powerpoint/2010/main" val="2934866017"/>
      </p:ext>
    </p:extLst>
  </p:cSld>
  <p:clrMap bg1="lt1" tx1="dk1" bg2="lt2" tx2="dk2" accent1="accent1" accent2="accent2" accent3="accent3" accent4="accent4" accent5="accent5" accent6="accent6" hlink="hlink" folHlink="folHlink"/>
  <p:sldLayoutIdLst>
    <p:sldLayoutId id="2147484241" r:id="rId1"/>
    <p:sldLayoutId id="2147484242" r:id="rId2"/>
    <p:sldLayoutId id="2147484243" r:id="rId3"/>
    <p:sldLayoutId id="2147484244" r:id="rId4"/>
    <p:sldLayoutId id="2147484245" r:id="rId5"/>
    <p:sldLayoutId id="2147484246" r:id="rId6"/>
    <p:sldLayoutId id="2147484247" r:id="rId7"/>
    <p:sldLayoutId id="2147484248" r:id="rId8"/>
    <p:sldLayoutId id="2147484249" r:id="rId9"/>
    <p:sldLayoutId id="2147484250" r:id="rId10"/>
    <p:sldLayoutId id="2147484251" r:id="rId11"/>
    <p:sldLayoutId id="2147484252"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E43AD17-F5B8-4575-8147-24513482A4B7}"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0CCA43C-E545-4331-BDCE-A95AACE0403A}"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697380408"/>
      </p:ext>
    </p:extLst>
  </p:cSld>
  <p:clrMap bg1="lt1" tx1="dk1" bg2="lt2" tx2="dk2" accent1="accent1" accent2="accent2" accent3="accent3" accent4="accent4" accent5="accent5" accent6="accent6" hlink="hlink" folHlink="folHlink"/>
  <p:sldLayoutIdLst>
    <p:sldLayoutId id="2147484470" r:id="rId1"/>
    <p:sldLayoutId id="2147484471" r:id="rId2"/>
    <p:sldLayoutId id="2147484472" r:id="rId3"/>
    <p:sldLayoutId id="2147484473" r:id="rId4"/>
    <p:sldLayoutId id="2147484474" r:id="rId5"/>
    <p:sldLayoutId id="2147484475" r:id="rId6"/>
    <p:sldLayoutId id="2147484476" r:id="rId7"/>
    <p:sldLayoutId id="2147484477" r:id="rId8"/>
    <p:sldLayoutId id="2147484478" r:id="rId9"/>
    <p:sldLayoutId id="2147484479" r:id="rId10"/>
    <p:sldLayoutId id="2147484480" r:id="rId11"/>
    <p:sldLayoutId id="2147484481"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OTP Powerpoint Template-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3472" y="-319087"/>
            <a:ext cx="9143999" cy="6858000"/>
          </a:xfrm>
          <a:prstGeom prst="rect">
            <a:avLst/>
          </a:prstGeom>
        </p:spPr>
      </p:pic>
      <p:sp>
        <p:nvSpPr>
          <p:cNvPr id="7" name="Slide Number Placeholder 6"/>
          <p:cNvSpPr>
            <a:spLocks noGrp="1"/>
          </p:cNvSpPr>
          <p:nvPr>
            <p:ph type="sldNum" sz="quarter" idx="12"/>
          </p:nvPr>
        </p:nvSpPr>
        <p:spPr/>
        <p:txBody>
          <a:bodyPr/>
          <a:lstStyle/>
          <a:p>
            <a:fld id="{2DDF82E0-F617-466A-8989-E6F91EEE8384}" type="slidenum">
              <a:rPr lang="en-US" altLang="en-US" smtClean="0"/>
              <a:pPr/>
              <a:t>1</a:t>
            </a:fld>
            <a:endParaRPr lang="en-US" altLang="en-US" dirty="0"/>
          </a:p>
        </p:txBody>
      </p:sp>
      <p:sp>
        <p:nvSpPr>
          <p:cNvPr id="2" name="Rectangle 10"/>
          <p:cNvSpPr>
            <a:spLocks noChangeArrowheads="1"/>
          </p:cNvSpPr>
          <p:nvPr/>
        </p:nvSpPr>
        <p:spPr bwMode="auto">
          <a:xfrm>
            <a:off x="2567608" y="1772817"/>
            <a:ext cx="72009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3200" b="1" dirty="0">
              <a:solidFill>
                <a:prstClr val="black"/>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p:txBody>
      </p:sp>
      <p:sp>
        <p:nvSpPr>
          <p:cNvPr id="5" name="Rectangle 4"/>
          <p:cNvSpPr/>
          <p:nvPr/>
        </p:nvSpPr>
        <p:spPr>
          <a:xfrm>
            <a:off x="1919536" y="2828837"/>
            <a:ext cx="8496944" cy="461665"/>
          </a:xfrm>
          <a:prstGeom prst="rect">
            <a:avLst/>
          </a:prstGeom>
          <a:noFill/>
        </p:spPr>
        <p:txBody>
          <a:bodyPr wrap="square">
            <a:spAutoFit/>
          </a:bodyPr>
          <a:lstStyle/>
          <a:p>
            <a:pPr lvl="0" algn="ctr"/>
            <a:endParaRPr lang="en-US" altLang="en-US" sz="2400" b="1" dirty="0">
              <a:latin typeface="+mj-lt"/>
            </a:endParaRPr>
          </a:p>
        </p:txBody>
      </p:sp>
      <p:sp>
        <p:nvSpPr>
          <p:cNvPr id="6" name="Rectangle 5"/>
          <p:cNvSpPr/>
          <p:nvPr/>
        </p:nvSpPr>
        <p:spPr>
          <a:xfrm>
            <a:off x="1631504" y="2397950"/>
            <a:ext cx="8928992" cy="584775"/>
          </a:xfrm>
          <a:prstGeom prst="rect">
            <a:avLst/>
          </a:prstGeom>
        </p:spPr>
        <p:txBody>
          <a:bodyPr wrap="square">
            <a:spAutoFit/>
          </a:bodyPr>
          <a:lstStyle/>
          <a:p>
            <a:pPr algn="ctr" fontAlgn="auto">
              <a:spcBef>
                <a:spcPct val="20000"/>
              </a:spcBef>
              <a:spcAft>
                <a:spcPts val="0"/>
              </a:spcAft>
              <a:defRPr/>
            </a:pPr>
            <a:endParaRPr lang="en-US" sz="3200" b="1" dirty="0">
              <a:solidFill>
                <a:srgbClr val="FFFF66"/>
              </a:solidFill>
              <a:effectLst>
                <a:outerShdw blurRad="38100" dist="38100" dir="2700000" algn="tl">
                  <a:srgbClr val="000000"/>
                </a:outerShdw>
              </a:effectLst>
              <a:cs typeface="Arial" pitchFamily="34" charset="0"/>
            </a:endParaRPr>
          </a:p>
        </p:txBody>
      </p:sp>
      <p:sp>
        <p:nvSpPr>
          <p:cNvPr id="12" name="Title 1"/>
          <p:cNvSpPr txBox="1">
            <a:spLocks/>
          </p:cNvSpPr>
          <p:nvPr/>
        </p:nvSpPr>
        <p:spPr bwMode="auto">
          <a:xfrm>
            <a:off x="1438641" y="1433082"/>
            <a:ext cx="8977839" cy="2160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fontScale="97500"/>
          </a:bodyPr>
          <a:lstStyle>
            <a:lvl1pPr algn="l" rtl="0" eaLnBrk="0" fontAlgn="base" hangingPunct="0">
              <a:spcBef>
                <a:spcPct val="0"/>
              </a:spcBef>
              <a:spcAft>
                <a:spcPct val="0"/>
              </a:spcAft>
              <a:defRPr sz="20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r>
              <a:rPr lang="en-ZA" altLang="en-US" sz="3600" dirty="0">
                <a:solidFill>
                  <a:prstClr val="white"/>
                </a:solidFill>
                <a:latin typeface="Calibri" panose="020F0502020204030204" pitchFamily="34" charset="0"/>
                <a:cs typeface="Calibri" panose="020F0502020204030204" pitchFamily="34" charset="0"/>
              </a:rPr>
              <a:t>STATE OF UMGUNGUNDLOVU </a:t>
            </a:r>
            <a:r>
              <a:rPr lang="en-ZA" altLang="en-US" sz="3600" dirty="0" smtClean="0">
                <a:solidFill>
                  <a:prstClr val="white"/>
                </a:solidFill>
                <a:latin typeface="Calibri" panose="020F0502020204030204" pitchFamily="34" charset="0"/>
                <a:cs typeface="Calibri" panose="020F0502020204030204" pitchFamily="34" charset="0"/>
              </a:rPr>
              <a:t>DISTRICT</a:t>
            </a:r>
          </a:p>
          <a:p>
            <a:pPr algn="ctr"/>
            <a:endParaRPr lang="en-ZA" sz="3600" dirty="0">
              <a:solidFill>
                <a:schemeClr val="bg1"/>
              </a:solidFill>
            </a:endParaRPr>
          </a:p>
        </p:txBody>
      </p:sp>
      <p:sp>
        <p:nvSpPr>
          <p:cNvPr id="16" name="Subtitle 3">
            <a:extLst>
              <a:ext uri="{FF2B5EF4-FFF2-40B4-BE49-F238E27FC236}">
                <a16:creationId xmlns:a16="http://schemas.microsoft.com/office/drawing/2014/main" id="{93345D7F-88C2-4D7A-A2A4-399EE38B0524}"/>
              </a:ext>
            </a:extLst>
          </p:cNvPr>
          <p:cNvSpPr txBox="1">
            <a:spLocks/>
          </p:cNvSpPr>
          <p:nvPr/>
        </p:nvSpPr>
        <p:spPr bwMode="auto">
          <a:xfrm>
            <a:off x="1438641" y="3701760"/>
            <a:ext cx="9144000" cy="1527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0" indent="0" algn="l" rtl="0" eaLnBrk="0" fontAlgn="base" hangingPunct="0">
              <a:spcBef>
                <a:spcPct val="20000"/>
              </a:spcBef>
              <a:spcAft>
                <a:spcPct val="0"/>
              </a:spcAft>
              <a:buFont typeface="Arial" panose="020B0604020202020204" pitchFamily="34" charset="0"/>
              <a:buNone/>
              <a:defRPr sz="3200" kern="1200">
                <a:solidFill>
                  <a:schemeClr val="tx1"/>
                </a:solidFill>
                <a:latin typeface="+mn-lt"/>
                <a:ea typeface="+mn-ea"/>
                <a:cs typeface="+mn-cs"/>
              </a:defRPr>
            </a:lvl1pPr>
            <a:lvl2pPr marL="457200" indent="0" algn="l" rtl="0" eaLnBrk="0" fontAlgn="base" hangingPunct="0">
              <a:spcBef>
                <a:spcPct val="20000"/>
              </a:spcBef>
              <a:spcAft>
                <a:spcPct val="0"/>
              </a:spcAft>
              <a:buFont typeface="Arial" panose="020B0604020202020204" pitchFamily="34" charset="0"/>
              <a:buNone/>
              <a:defRPr sz="2800" kern="1200">
                <a:solidFill>
                  <a:schemeClr val="tx1"/>
                </a:solidFill>
                <a:latin typeface="+mn-lt"/>
                <a:ea typeface="+mn-ea"/>
                <a:cs typeface="+mn-cs"/>
              </a:defRPr>
            </a:lvl2pPr>
            <a:lvl3pPr marL="914400" indent="0" algn="l" rtl="0" eaLnBrk="0" fontAlgn="base" hangingPunct="0">
              <a:spcBef>
                <a:spcPct val="20000"/>
              </a:spcBef>
              <a:spcAft>
                <a:spcPct val="0"/>
              </a:spcAft>
              <a:buFont typeface="Arial" panose="020B0604020202020204" pitchFamily="34" charset="0"/>
              <a:buNone/>
              <a:defRPr sz="2400" kern="1200">
                <a:solidFill>
                  <a:schemeClr val="tx1"/>
                </a:solidFill>
                <a:latin typeface="+mn-lt"/>
                <a:ea typeface="+mn-ea"/>
                <a:cs typeface="+mn-cs"/>
              </a:defRPr>
            </a:lvl3pPr>
            <a:lvl4pPr marL="1371600" indent="0" algn="l" rtl="0" eaLnBrk="0" fontAlgn="base" hangingPunct="0">
              <a:spcBef>
                <a:spcPct val="20000"/>
              </a:spcBef>
              <a:spcAft>
                <a:spcPct val="0"/>
              </a:spcAft>
              <a:buFont typeface="Arial" panose="020B0604020202020204" pitchFamily="34" charset="0"/>
              <a:buNone/>
              <a:defRPr sz="2000" kern="1200">
                <a:solidFill>
                  <a:schemeClr val="tx1"/>
                </a:solidFill>
                <a:latin typeface="+mn-lt"/>
                <a:ea typeface="+mn-ea"/>
                <a:cs typeface="+mn-cs"/>
              </a:defRPr>
            </a:lvl4pPr>
            <a:lvl5pPr marL="1828800" indent="0" algn="l" rtl="0" eaLnBrk="0" fontAlgn="base" hangingPunct="0">
              <a:spcBef>
                <a:spcPct val="20000"/>
              </a:spcBef>
              <a:spcAft>
                <a:spcPct val="0"/>
              </a:spcAft>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9pPr>
          </a:lstStyle>
          <a:p>
            <a:pPr algn="ctr" eaLnBrk="1" fontAlgn="auto" hangingPunct="1">
              <a:lnSpc>
                <a:spcPct val="90000"/>
              </a:lnSpc>
              <a:spcBef>
                <a:spcPts val="1000"/>
              </a:spcBef>
              <a:spcAft>
                <a:spcPts val="0"/>
              </a:spcAft>
            </a:pPr>
            <a:r>
              <a:rPr lang="en-US" sz="2800" b="1" dirty="0" smtClean="0">
                <a:solidFill>
                  <a:prstClr val="white"/>
                </a:solidFill>
                <a:latin typeface="Calibri" panose="020F0502020204030204" pitchFamily="34" charset="0"/>
                <a:cs typeface="Calibri" panose="020F0502020204030204" pitchFamily="34" charset="0"/>
              </a:rPr>
              <a:t>PC COGTA </a:t>
            </a:r>
            <a:endParaRPr lang="en-US" sz="2800" b="1" dirty="0">
              <a:solidFill>
                <a:prstClr val="white"/>
              </a:solidFill>
              <a:latin typeface="Calibri" panose="020F0502020204030204" pitchFamily="34" charset="0"/>
              <a:cs typeface="Calibri" panose="020F0502020204030204" pitchFamily="34" charset="0"/>
            </a:endParaRPr>
          </a:p>
          <a:p>
            <a:pPr algn="ctr" eaLnBrk="1" fontAlgn="auto" hangingPunct="1">
              <a:lnSpc>
                <a:spcPct val="90000"/>
              </a:lnSpc>
              <a:spcBef>
                <a:spcPts val="1000"/>
              </a:spcBef>
              <a:spcAft>
                <a:spcPts val="0"/>
              </a:spcAft>
            </a:pPr>
            <a:r>
              <a:rPr lang="en-US" sz="2800" b="1" dirty="0" smtClean="0">
                <a:solidFill>
                  <a:prstClr val="white"/>
                </a:solidFill>
                <a:latin typeface="Calibri" panose="020F0502020204030204" pitchFamily="34" charset="0"/>
                <a:cs typeface="Calibri" panose="020F0502020204030204" pitchFamily="34" charset="0"/>
              </a:rPr>
              <a:t>2 NOVEMBER </a:t>
            </a:r>
            <a:r>
              <a:rPr lang="en-US" sz="2800" b="1" dirty="0" smtClean="0">
                <a:solidFill>
                  <a:prstClr val="white"/>
                </a:solidFill>
                <a:latin typeface="Calibri" panose="020F0502020204030204" pitchFamily="34" charset="0"/>
                <a:cs typeface="Calibri" panose="020F0502020204030204" pitchFamily="34" charset="0"/>
              </a:rPr>
              <a:t>2022</a:t>
            </a:r>
            <a:endParaRPr lang="en-US" sz="2800" b="1" dirty="0">
              <a:solidFill>
                <a:schemeClr val="bg1"/>
              </a:solidFill>
              <a:latin typeface="+mj-lt"/>
            </a:endParaRPr>
          </a:p>
          <a:p>
            <a:pPr algn="ctr"/>
            <a:endParaRPr lang="en-ZA" sz="1600" dirty="0">
              <a:solidFill>
                <a:schemeClr val="bg1"/>
              </a:solidFill>
              <a:latin typeface="+mj-lt"/>
            </a:endParaRPr>
          </a:p>
        </p:txBody>
      </p:sp>
    </p:spTree>
    <p:extLst>
      <p:ext uri="{BB962C8B-B14F-4D97-AF65-F5344CB8AC3E}">
        <p14:creationId xmlns:p14="http://schemas.microsoft.com/office/powerpoint/2010/main" val="2188969008"/>
      </p:ext>
    </p:extLst>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289992" y="646425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sp>
        <p:nvSpPr>
          <p:cNvPr id="8" name="Rounded Rectangle 7"/>
          <p:cNvSpPr/>
          <p:nvPr/>
        </p:nvSpPr>
        <p:spPr>
          <a:xfrm>
            <a:off x="2423592" y="83185"/>
            <a:ext cx="7122167" cy="389822"/>
          </a:xfrm>
          <a:prstGeom prst="roundRect">
            <a:avLst>
              <a:gd name="adj" fmla="val 50000"/>
            </a:avLst>
          </a:prstGeom>
          <a:solidFill>
            <a:srgbClr val="00B050"/>
          </a:solidFill>
          <a:ln w="12700" cap="flat" cmpd="sng" algn="ctr">
            <a:solidFill>
              <a:srgbClr val="5B9BD5">
                <a:shade val="50000"/>
              </a:srgbClr>
            </a:solidFill>
            <a:prstDash val="solid"/>
            <a:miter lim="800000"/>
          </a:ln>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Calibri"/>
              <a:ea typeface="+mn-ea"/>
              <a:cs typeface="+mn-cs"/>
            </a:endParaRPr>
          </a:p>
          <a:p>
            <a:pPr algn="ctr" defTabSz="685800" fontAlgn="auto">
              <a:spcBef>
                <a:spcPts val="0"/>
              </a:spcBef>
              <a:spcAft>
                <a:spcPts val="0"/>
              </a:spcAft>
              <a:defRPr/>
            </a:pPr>
            <a:r>
              <a:rPr lang="en-US" sz="1600" b="1" dirty="0">
                <a:solidFill>
                  <a:prstClr val="white"/>
                </a:solidFill>
                <a:latin typeface="Calibri"/>
              </a:rPr>
              <a:t>Report on Focal Area 2: Municipal Financial Viability and Management</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ZA" sz="1600" b="1" i="0" u="none" strike="noStrike" kern="0" cap="none" spc="0" normalizeH="0" baseline="0" noProof="0" dirty="0">
              <a:ln>
                <a:noFill/>
              </a:ln>
              <a:solidFill>
                <a:srgbClr val="FFFFFF"/>
              </a:solidFill>
              <a:effectLst/>
              <a:uLnTx/>
              <a:uFillTx/>
              <a:latin typeface="Calibri"/>
              <a:ea typeface="+mn-ea"/>
              <a:cs typeface="Arial" panose="020B0604020202020204" pitchFamily="34" charset="0"/>
            </a:endParaRPr>
          </a:p>
        </p:txBody>
      </p:sp>
      <p:sp>
        <p:nvSpPr>
          <p:cNvPr id="7" name="Title 1"/>
          <p:cNvSpPr>
            <a:spLocks noGrp="1"/>
          </p:cNvSpPr>
          <p:nvPr>
            <p:ph type="title"/>
          </p:nvPr>
        </p:nvSpPr>
        <p:spPr>
          <a:xfrm>
            <a:off x="2001762" y="911009"/>
            <a:ext cx="8229600" cy="439944"/>
          </a:xfrm>
          <a:solidFill>
            <a:srgbClr val="92D050"/>
          </a:solidFill>
        </p:spPr>
        <p:txBody>
          <a:bodyPr>
            <a:normAutofit fontScale="90000"/>
          </a:bodyPr>
          <a:lstStyle/>
          <a:p>
            <a:pPr algn="ctr"/>
            <a:r>
              <a:rPr lang="en-US" altLang="en-US" sz="3200" b="1" dirty="0">
                <a:latin typeface="Arial" panose="020B0604020202020204" pitchFamily="34" charset="0"/>
                <a:cs typeface="Arial" panose="020B0604020202020204" pitchFamily="34" charset="0"/>
              </a:rPr>
              <a:t>RECURRING AUDIT ISSUES</a:t>
            </a:r>
            <a:endParaRPr lang="en-ZA" altLang="en-US" sz="3200" b="1" dirty="0">
              <a:latin typeface="Arial" panose="020B0604020202020204" pitchFamily="34" charset="0"/>
              <a:cs typeface="Arial" panose="020B0604020202020204" pitchFamily="34" charset="0"/>
            </a:endParaRPr>
          </a:p>
        </p:txBody>
      </p:sp>
      <p:sp>
        <p:nvSpPr>
          <p:cNvPr id="12" name="Content Placeholder 1"/>
          <p:cNvSpPr>
            <a:spLocks noGrp="1"/>
          </p:cNvSpPr>
          <p:nvPr>
            <p:ph idx="1"/>
          </p:nvPr>
        </p:nvSpPr>
        <p:spPr>
          <a:xfrm>
            <a:off x="1981200" y="1670253"/>
            <a:ext cx="8270724" cy="4595341"/>
          </a:xfrm>
        </p:spPr>
        <p:txBody>
          <a:bodyPr>
            <a:normAutofit/>
          </a:bodyPr>
          <a:lstStyle/>
          <a:p>
            <a:pPr>
              <a:lnSpc>
                <a:spcPct val="115000"/>
              </a:lnSpc>
              <a:spcBef>
                <a:spcPts val="0"/>
              </a:spcBef>
              <a:buFont typeface="Wingdings" panose="05000000000000000000" pitchFamily="2" charset="2"/>
              <a:buChar char="q"/>
              <a:tabLst>
                <a:tab pos="360045" algn="l"/>
              </a:tabLst>
            </a:pPr>
            <a:r>
              <a:rPr lang="en-US" sz="2000" dirty="0">
                <a:latin typeface="Arial" panose="020B0604020202020204" pitchFamily="34" charset="0"/>
                <a:cs typeface="Arial" panose="020B0604020202020204" pitchFamily="34" charset="0"/>
              </a:rPr>
              <a:t>UIFW</a:t>
            </a:r>
          </a:p>
          <a:p>
            <a:pPr marL="0" indent="0">
              <a:lnSpc>
                <a:spcPct val="115000"/>
              </a:lnSpc>
              <a:spcBef>
                <a:spcPts val="0"/>
              </a:spcBef>
              <a:buNone/>
              <a:tabLst>
                <a:tab pos="360045" algn="l"/>
              </a:tabLst>
            </a:pP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25000"/>
              </a:lnSpc>
              <a:spcBef>
                <a:spcPts val="0"/>
              </a:spcBef>
              <a:buFont typeface="Wingdings" panose="05000000000000000000" pitchFamily="2" charset="2"/>
              <a:buChar char="q"/>
              <a:tabLst>
                <a:tab pos="360045" algn="l"/>
              </a:tabLst>
            </a:pPr>
            <a:r>
              <a:rPr lang="en-US" sz="2000" dirty="0">
                <a:latin typeface="Arial" panose="020B0604020202020204" pitchFamily="34" charset="0"/>
                <a:cs typeface="Arial" panose="020B0604020202020204" pitchFamily="34" charset="0"/>
              </a:rPr>
              <a:t>Water Losses</a:t>
            </a:r>
          </a:p>
          <a:p>
            <a:pPr marL="0" indent="0">
              <a:lnSpc>
                <a:spcPct val="125000"/>
              </a:lnSpc>
              <a:spcBef>
                <a:spcPts val="0"/>
              </a:spcBef>
              <a:buNone/>
              <a:tabLst>
                <a:tab pos="360045" algn="l"/>
              </a:tabLst>
            </a:pPr>
            <a:endParaRPr lang="en-US" sz="2000" dirty="0">
              <a:latin typeface="Arial" panose="020B0604020202020204" pitchFamily="34" charset="0"/>
              <a:cs typeface="Arial" panose="020B0604020202020204" pitchFamily="34" charset="0"/>
            </a:endParaRPr>
          </a:p>
          <a:p>
            <a:pPr>
              <a:lnSpc>
                <a:spcPct val="145000"/>
              </a:lnSpc>
              <a:spcBef>
                <a:spcPts val="0"/>
              </a:spcBef>
              <a:buFont typeface="Wingdings" panose="05000000000000000000" pitchFamily="2" charset="2"/>
              <a:buChar char="q"/>
              <a:tabLst>
                <a:tab pos="360045" algn="l"/>
              </a:tabLst>
            </a:pPr>
            <a:r>
              <a:rPr lang="en-US" sz="2000" dirty="0">
                <a:latin typeface="Arial" panose="020B0604020202020204" pitchFamily="34" charset="0"/>
                <a:cs typeface="Arial" panose="020B0604020202020204" pitchFamily="34" charset="0"/>
              </a:rPr>
              <a:t>SCM – Service providers in service of the state</a:t>
            </a:r>
          </a:p>
          <a:p>
            <a:pPr marL="0" indent="0" algn="just">
              <a:lnSpc>
                <a:spcPct val="115000"/>
              </a:lnSpc>
              <a:spcBef>
                <a:spcPts val="0"/>
              </a:spcBef>
              <a:buNone/>
              <a:tabLst>
                <a:tab pos="360045" algn="l"/>
              </a:tabLst>
            </a:pPr>
            <a:r>
              <a:rPr lang="en-US" sz="2400" dirty="0">
                <a:latin typeface="Arial" panose="020B0604020202020204" pitchFamily="34" charset="0"/>
                <a:ea typeface="Calibri" panose="020F0502020204030204" pitchFamily="34" charset="0"/>
                <a:cs typeface="Arial" panose="020B0604020202020204" pitchFamily="34" charset="0"/>
              </a:rPr>
              <a:t> </a:t>
            </a:r>
          </a:p>
          <a:p>
            <a:pPr marL="0" indent="0" algn="just">
              <a:lnSpc>
                <a:spcPct val="115000"/>
              </a:lnSpc>
              <a:spcBef>
                <a:spcPts val="0"/>
              </a:spcBef>
              <a:buNone/>
              <a:tabLst>
                <a:tab pos="360045" algn="l"/>
              </a:tabLst>
            </a:pPr>
            <a:endParaRPr lang="en-US" sz="2000" dirty="0">
              <a:latin typeface="Arial" panose="020B0604020202020204" pitchFamily="34" charset="0"/>
              <a:cs typeface="Arial" panose="020B0604020202020204" pitchFamily="34" charset="0"/>
            </a:endParaRPr>
          </a:p>
          <a:p>
            <a:pPr marL="457200" indent="-457200" algn="just">
              <a:lnSpc>
                <a:spcPct val="115000"/>
              </a:lnSpc>
              <a:spcBef>
                <a:spcPts val="0"/>
              </a:spcBef>
              <a:buFont typeface="+mj-lt"/>
              <a:buAutoNum type="arabicPeriod"/>
              <a:tabLst>
                <a:tab pos="360045" algn="l"/>
              </a:tabLst>
            </a:pPr>
            <a:endParaRPr lang="en-US" sz="2400" dirty="0">
              <a:latin typeface="Arial" panose="020B0604020202020204" pitchFamily="34" charset="0"/>
              <a:ea typeface="Calibri" panose="020F0502020204030204" pitchFamily="34" charset="0"/>
              <a:cs typeface="Arial" panose="020B0604020202020204" pitchFamily="34" charset="0"/>
            </a:endParaRPr>
          </a:p>
          <a:p>
            <a:pPr marL="0" indent="0" algn="just">
              <a:lnSpc>
                <a:spcPct val="115000"/>
              </a:lnSpc>
              <a:spcBef>
                <a:spcPts val="0"/>
              </a:spcBef>
              <a:spcAft>
                <a:spcPts val="0"/>
              </a:spcAft>
              <a:buNone/>
              <a:tabLst>
                <a:tab pos="360045" algn="l"/>
              </a:tabLst>
            </a:pPr>
            <a:endParaRPr lang="en-US" sz="24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Bef>
                <a:spcPts val="0"/>
              </a:spcBef>
              <a:spcAft>
                <a:spcPts val="0"/>
              </a:spcAft>
              <a:buFont typeface="Symbol" panose="05050102010706020507" pitchFamily="18" charset="2"/>
              <a:buChar char=""/>
              <a:tabLst>
                <a:tab pos="360045" algn="l"/>
              </a:tabLst>
            </a:pPr>
            <a:endParaRPr lang="en-US" sz="24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Bef>
                <a:spcPts val="0"/>
              </a:spcBef>
              <a:spcAft>
                <a:spcPts val="0"/>
              </a:spcAft>
              <a:buFont typeface="Symbol" panose="05050102010706020507" pitchFamily="18" charset="2"/>
              <a:buChar char=""/>
              <a:tabLst>
                <a:tab pos="360045" algn="l"/>
              </a:tabLst>
            </a:pPr>
            <a:endParaRPr lang="en-US" sz="24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Bef>
                <a:spcPts val="0"/>
              </a:spcBef>
              <a:spcAft>
                <a:spcPts val="0"/>
              </a:spcAft>
              <a:buFont typeface="Symbol" panose="05050102010706020507" pitchFamily="18" charset="2"/>
              <a:buChar char=""/>
              <a:tabLst>
                <a:tab pos="360045" algn="l"/>
              </a:tabLst>
            </a:pPr>
            <a:endParaRPr lang="en-US" sz="2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28180076"/>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289992" y="646425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sp>
        <p:nvSpPr>
          <p:cNvPr id="8" name="Rounded Rectangle 7"/>
          <p:cNvSpPr/>
          <p:nvPr/>
        </p:nvSpPr>
        <p:spPr>
          <a:xfrm>
            <a:off x="2423592" y="83185"/>
            <a:ext cx="7122167" cy="389822"/>
          </a:xfrm>
          <a:prstGeom prst="roundRect">
            <a:avLst>
              <a:gd name="adj" fmla="val 50000"/>
            </a:avLst>
          </a:prstGeom>
          <a:solidFill>
            <a:srgbClr val="00B050"/>
          </a:solidFill>
          <a:ln w="12700" cap="flat" cmpd="sng" algn="ctr">
            <a:solidFill>
              <a:srgbClr val="5B9BD5">
                <a:shade val="50000"/>
              </a:srgbClr>
            </a:solidFill>
            <a:prstDash val="solid"/>
            <a:miter lim="800000"/>
          </a:ln>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Calibri"/>
              <a:ea typeface="+mn-ea"/>
              <a:cs typeface="+mn-cs"/>
            </a:endParaRPr>
          </a:p>
          <a:p>
            <a:pPr algn="ctr" defTabSz="685800" fontAlgn="auto">
              <a:spcBef>
                <a:spcPts val="0"/>
              </a:spcBef>
              <a:spcAft>
                <a:spcPts val="0"/>
              </a:spcAft>
              <a:defRPr/>
            </a:pPr>
            <a:r>
              <a:rPr lang="en-US" sz="1600" b="1" dirty="0">
                <a:solidFill>
                  <a:prstClr val="white"/>
                </a:solidFill>
                <a:latin typeface="Calibri"/>
              </a:rPr>
              <a:t>Report on Focal Area 2: Municipal Financial Viability and Management</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ZA" sz="1600" b="1" i="0" u="none" strike="noStrike" kern="0" cap="none" spc="0" normalizeH="0" baseline="0" noProof="0" dirty="0">
              <a:ln>
                <a:noFill/>
              </a:ln>
              <a:solidFill>
                <a:srgbClr val="FFFFFF"/>
              </a:solidFill>
              <a:effectLst/>
              <a:uLnTx/>
              <a:uFillTx/>
              <a:latin typeface="Calibri"/>
              <a:ea typeface="+mn-ea"/>
              <a:cs typeface="Arial" panose="020B0604020202020204" pitchFamily="34" charset="0"/>
            </a:endParaRPr>
          </a:p>
        </p:txBody>
      </p:sp>
      <p:graphicFrame>
        <p:nvGraphicFramePr>
          <p:cNvPr id="7" name="Content Placeholder 1"/>
          <p:cNvGraphicFramePr>
            <a:graphicFrameLocks noGrp="1"/>
          </p:cNvGraphicFramePr>
          <p:nvPr>
            <p:ph idx="1"/>
            <p:extLst>
              <p:ext uri="{D42A27DB-BD31-4B8C-83A1-F6EECF244321}">
                <p14:modId xmlns:p14="http://schemas.microsoft.com/office/powerpoint/2010/main" val="2048142969"/>
              </p:ext>
            </p:extLst>
          </p:nvPr>
        </p:nvGraphicFramePr>
        <p:xfrm>
          <a:off x="335360" y="521408"/>
          <a:ext cx="11422632" cy="6017505"/>
        </p:xfrm>
        <a:graphic>
          <a:graphicData uri="http://schemas.openxmlformats.org/drawingml/2006/table">
            <a:tbl>
              <a:tblPr firstRow="1" bandRow="1">
                <a:tableStyleId>{00A15C55-8517-42AA-B614-E9B94910E393}</a:tableStyleId>
              </a:tblPr>
              <a:tblGrid>
                <a:gridCol w="3958396">
                  <a:extLst>
                    <a:ext uri="{9D8B030D-6E8A-4147-A177-3AD203B41FA5}">
                      <a16:colId xmlns:a16="http://schemas.microsoft.com/office/drawing/2014/main" val="1935557552"/>
                    </a:ext>
                  </a:extLst>
                </a:gridCol>
                <a:gridCol w="1733846">
                  <a:extLst>
                    <a:ext uri="{9D8B030D-6E8A-4147-A177-3AD203B41FA5}">
                      <a16:colId xmlns:a16="http://schemas.microsoft.com/office/drawing/2014/main" val="2897540068"/>
                    </a:ext>
                  </a:extLst>
                </a:gridCol>
                <a:gridCol w="5730390">
                  <a:extLst>
                    <a:ext uri="{9D8B030D-6E8A-4147-A177-3AD203B41FA5}">
                      <a16:colId xmlns:a16="http://schemas.microsoft.com/office/drawing/2014/main" val="407725458"/>
                    </a:ext>
                  </a:extLst>
                </a:gridCol>
              </a:tblGrid>
              <a:tr h="314599">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altLang="en-US" sz="2400" dirty="0" smtClean="0"/>
                        <a:t>FINANCIAL VIABILITY</a:t>
                      </a:r>
                    </a:p>
                    <a:p>
                      <a:pPr marL="0">
                        <a:spcBef>
                          <a:spcPts val="0"/>
                        </a:spcBef>
                        <a:spcAft>
                          <a:spcPts val="0"/>
                        </a:spcAft>
                      </a:pPr>
                      <a:endParaRPr lang="en-US" sz="1100" dirty="0">
                        <a:latin typeface="Arial" panose="020B0604020202020204" pitchFamily="34" charset="0"/>
                        <a:cs typeface="Arial" panose="020B0604020202020204" pitchFamily="34" charset="0"/>
                      </a:endParaRPr>
                    </a:p>
                  </a:txBody>
                  <a:tcPr/>
                </a:tc>
                <a:tc hMerge="1">
                  <a:txBody>
                    <a:bodyPr/>
                    <a:lstStyle/>
                    <a:p>
                      <a:endParaRPr lang="en-US" sz="1000" dirty="0">
                        <a:latin typeface="Arial" panose="020B0604020202020204" pitchFamily="34" charset="0"/>
                        <a:cs typeface="Arial" panose="020B0604020202020204" pitchFamily="34" charset="0"/>
                      </a:endParaRPr>
                    </a:p>
                  </a:txBody>
                  <a:tcPr/>
                </a:tc>
                <a:tc hMerge="1">
                  <a:txBody>
                    <a:bodyPr/>
                    <a:lstStyle/>
                    <a:p>
                      <a:endParaRPr lang="en-US"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82781949"/>
                  </a:ext>
                </a:extLst>
              </a:tr>
              <a:tr h="272458">
                <a:tc>
                  <a:txBody>
                    <a:bodyPr/>
                    <a:lstStyle/>
                    <a:p>
                      <a:pPr marL="0">
                        <a:spcBef>
                          <a:spcPts val="0"/>
                        </a:spcBef>
                        <a:spcAft>
                          <a:spcPts val="0"/>
                        </a:spcAft>
                      </a:pPr>
                      <a:r>
                        <a:rPr lang="en-US" sz="1100" b="1" dirty="0"/>
                        <a:t>Financial</a:t>
                      </a:r>
                      <a:r>
                        <a:rPr lang="en-US" sz="1100" b="1" baseline="0" dirty="0"/>
                        <a:t> Indicators</a:t>
                      </a:r>
                      <a:endParaRPr lang="en-US" sz="1100" b="1" dirty="0">
                        <a:latin typeface="Arial" panose="020B0604020202020204" pitchFamily="34" charset="0"/>
                        <a:cs typeface="Arial" panose="020B0604020202020204" pitchFamily="34" charset="0"/>
                      </a:endParaRPr>
                    </a:p>
                  </a:txBody>
                  <a:tcPr/>
                </a:tc>
                <a:tc>
                  <a:txBody>
                    <a:bodyPr/>
                    <a:lstStyle/>
                    <a:p>
                      <a:pPr marL="0">
                        <a:spcBef>
                          <a:spcPts val="0"/>
                        </a:spcBef>
                        <a:spcAft>
                          <a:spcPts val="0"/>
                        </a:spcAft>
                      </a:pPr>
                      <a:r>
                        <a:rPr lang="en-US" sz="1100" b="1" dirty="0" smtClean="0"/>
                        <a:t>September 2022</a:t>
                      </a:r>
                      <a:endParaRPr lang="en-US" sz="1100" b="1" dirty="0">
                        <a:latin typeface="Arial" panose="020B0604020202020204" pitchFamily="34" charset="0"/>
                        <a:cs typeface="Arial" panose="020B0604020202020204" pitchFamily="34" charset="0"/>
                      </a:endParaRPr>
                    </a:p>
                  </a:txBody>
                  <a:tcPr/>
                </a:tc>
                <a:tc>
                  <a:txBody>
                    <a:bodyPr/>
                    <a:lstStyle/>
                    <a:p>
                      <a:pPr marL="0">
                        <a:spcBef>
                          <a:spcPts val="0"/>
                        </a:spcBef>
                        <a:spcAft>
                          <a:spcPts val="0"/>
                        </a:spcAft>
                      </a:pPr>
                      <a:r>
                        <a:rPr lang="en-US" sz="1100" b="1" dirty="0"/>
                        <a:t>Comments</a:t>
                      </a:r>
                      <a:endParaRPr lang="en-US" sz="11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38204211"/>
                  </a:ext>
                </a:extLst>
              </a:tr>
              <a:tr h="242532">
                <a:tc>
                  <a:txBody>
                    <a:bodyPr/>
                    <a:lstStyle/>
                    <a:p>
                      <a:pPr marL="0">
                        <a:spcBef>
                          <a:spcPts val="0"/>
                        </a:spcBef>
                        <a:spcAft>
                          <a:spcPts val="0"/>
                        </a:spcAft>
                      </a:pPr>
                      <a:r>
                        <a:rPr lang="en-US" sz="1100" dirty="0" smtClean="0"/>
                        <a:t>Cash </a:t>
                      </a:r>
                      <a:r>
                        <a:rPr lang="en-US" sz="1100" dirty="0"/>
                        <a:t>coverage</a:t>
                      </a:r>
                      <a:endParaRPr lang="en-US" sz="1100" b="1" dirty="0">
                        <a:latin typeface="Arial" panose="020B0604020202020204" pitchFamily="34" charset="0"/>
                        <a:cs typeface="Arial" panose="020B0604020202020204" pitchFamily="34" charset="0"/>
                      </a:endParaRPr>
                    </a:p>
                  </a:txBody>
                  <a:tcPr/>
                </a:tc>
                <a:tc>
                  <a:txBody>
                    <a:bodyPr/>
                    <a:lstStyle/>
                    <a:p>
                      <a:pPr marL="0" algn="ctr">
                        <a:spcBef>
                          <a:spcPts val="0"/>
                        </a:spcBef>
                        <a:spcAft>
                          <a:spcPts val="0"/>
                        </a:spcAft>
                      </a:pPr>
                      <a:r>
                        <a:rPr lang="en-US" sz="1100" dirty="0" smtClean="0"/>
                        <a:t>3.6</a:t>
                      </a:r>
                      <a:endParaRPr lang="en-US" sz="1100" dirty="0">
                        <a:latin typeface="Arial" panose="020B0604020202020204" pitchFamily="34" charset="0"/>
                        <a:cs typeface="Arial" panose="020B0604020202020204" pitchFamily="34" charset="0"/>
                      </a:endParaRPr>
                    </a:p>
                  </a:txBody>
                  <a:tcPr/>
                </a:tc>
                <a:tc>
                  <a:txBody>
                    <a:bodyPr/>
                    <a:lstStyle/>
                    <a:p>
                      <a:pPr marL="0">
                        <a:spcBef>
                          <a:spcPts val="0"/>
                        </a:spcBef>
                        <a:spcAft>
                          <a:spcPts val="0"/>
                        </a:spcAft>
                      </a:pPr>
                      <a:r>
                        <a:rPr lang="en-US" sz="1100" dirty="0"/>
                        <a:t>Cash coverage is </a:t>
                      </a:r>
                      <a:r>
                        <a:rPr lang="en-US" sz="1100" dirty="0" smtClean="0"/>
                        <a:t>above </a:t>
                      </a:r>
                      <a:r>
                        <a:rPr lang="en-US" sz="1100" dirty="0"/>
                        <a:t>the norm of 1-3 </a:t>
                      </a:r>
                      <a:r>
                        <a:rPr lang="en-US" sz="1100" dirty="0" smtClean="0"/>
                        <a:t>months</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4707541"/>
                  </a:ext>
                </a:extLst>
              </a:tr>
              <a:tr h="360261">
                <a:tc>
                  <a:txBody>
                    <a:bodyPr/>
                    <a:lstStyle/>
                    <a:p>
                      <a:pPr marL="0">
                        <a:spcBef>
                          <a:spcPts val="0"/>
                        </a:spcBef>
                        <a:spcAft>
                          <a:spcPts val="0"/>
                        </a:spcAft>
                      </a:pPr>
                      <a:r>
                        <a:rPr lang="en-US" sz="1100" dirty="0"/>
                        <a:t>Debt collection rate</a:t>
                      </a:r>
                      <a:endParaRPr lang="en-US" sz="1100" b="1" dirty="0">
                        <a:latin typeface="Arial" panose="020B0604020202020204" pitchFamily="34" charset="0"/>
                        <a:cs typeface="Arial" panose="020B0604020202020204" pitchFamily="34" charset="0"/>
                      </a:endParaRPr>
                    </a:p>
                  </a:txBody>
                  <a:tcPr/>
                </a:tc>
                <a:tc>
                  <a:txBody>
                    <a:bodyPr/>
                    <a:lstStyle/>
                    <a:p>
                      <a:pPr marL="0" algn="ctr">
                        <a:spcBef>
                          <a:spcPts val="0"/>
                        </a:spcBef>
                        <a:spcAft>
                          <a:spcPts val="0"/>
                        </a:spcAft>
                      </a:pPr>
                      <a:r>
                        <a:rPr lang="en-US" sz="1100" dirty="0" smtClean="0"/>
                        <a:t>50% average</a:t>
                      </a:r>
                      <a:r>
                        <a:rPr lang="en-US" sz="1100" baseline="0" dirty="0" smtClean="0"/>
                        <a:t> for the year</a:t>
                      </a:r>
                      <a:endParaRPr lang="en-US" sz="1100" dirty="0">
                        <a:latin typeface="Arial" panose="020B0604020202020204" pitchFamily="34" charset="0"/>
                        <a:cs typeface="Arial" panose="020B0604020202020204" pitchFamily="34" charset="0"/>
                      </a:endParaRPr>
                    </a:p>
                  </a:txBody>
                  <a:tcPr/>
                </a:tc>
                <a:tc>
                  <a:txBody>
                    <a:bodyPr/>
                    <a:lstStyle/>
                    <a:p>
                      <a:pPr marL="0">
                        <a:spcBef>
                          <a:spcPts val="0"/>
                        </a:spcBef>
                        <a:spcAft>
                          <a:spcPts val="0"/>
                        </a:spcAft>
                      </a:pPr>
                      <a:r>
                        <a:rPr lang="en-US" sz="1100" dirty="0"/>
                        <a:t>Collection rate on billed revenue is below the norm of 95%. The municipality is implementing the credit control policy to improve revenue collection</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37545886"/>
                  </a:ext>
                </a:extLst>
              </a:tr>
              <a:tr h="245769">
                <a:tc>
                  <a:txBody>
                    <a:bodyPr/>
                    <a:lstStyle/>
                    <a:p>
                      <a:pPr marL="0">
                        <a:spcBef>
                          <a:spcPts val="0"/>
                        </a:spcBef>
                        <a:spcAft>
                          <a:spcPts val="0"/>
                        </a:spcAft>
                      </a:pPr>
                      <a:r>
                        <a:rPr lang="en-US" sz="1100" dirty="0"/>
                        <a:t>% </a:t>
                      </a:r>
                      <a:r>
                        <a:rPr lang="en-US" sz="1100" dirty="0" smtClean="0"/>
                        <a:t>Debtors</a:t>
                      </a:r>
                      <a:r>
                        <a:rPr lang="en-US" sz="1100" baseline="0" dirty="0" smtClean="0"/>
                        <a:t> </a:t>
                      </a:r>
                      <a:r>
                        <a:rPr lang="en-US" sz="1100" baseline="0" dirty="0"/>
                        <a:t>&gt;90 days</a:t>
                      </a:r>
                      <a:endParaRPr lang="en-US" sz="1100" b="1" dirty="0">
                        <a:latin typeface="Arial" panose="020B0604020202020204" pitchFamily="34" charset="0"/>
                        <a:cs typeface="Arial" panose="020B0604020202020204" pitchFamily="34" charset="0"/>
                      </a:endParaRPr>
                    </a:p>
                  </a:txBody>
                  <a:tcPr/>
                </a:tc>
                <a:tc>
                  <a:txBody>
                    <a:bodyPr/>
                    <a:lstStyle/>
                    <a:p>
                      <a:pPr marL="0" algn="ctr">
                        <a:spcBef>
                          <a:spcPts val="0"/>
                        </a:spcBef>
                        <a:spcAft>
                          <a:spcPts val="0"/>
                        </a:spcAft>
                      </a:pPr>
                      <a:r>
                        <a:rPr lang="en-US" sz="1100" dirty="0" smtClean="0"/>
                        <a:t>86%</a:t>
                      </a:r>
                      <a:endParaRPr lang="en-US" sz="1100" dirty="0">
                        <a:latin typeface="Arial" panose="020B0604020202020204" pitchFamily="34" charset="0"/>
                        <a:cs typeface="Arial" panose="020B0604020202020204" pitchFamily="34" charset="0"/>
                      </a:endParaRPr>
                    </a:p>
                  </a:txBody>
                  <a:tcPr/>
                </a:tc>
                <a:tc>
                  <a:txBody>
                    <a:bodyPr/>
                    <a:lstStyle/>
                    <a:p>
                      <a:pPr marL="0">
                        <a:spcBef>
                          <a:spcPts val="0"/>
                        </a:spcBef>
                        <a:spcAft>
                          <a:spcPts val="0"/>
                        </a:spcAft>
                      </a:pPr>
                      <a:r>
                        <a:rPr lang="en-US" sz="1100" baseline="0" dirty="0" smtClean="0"/>
                        <a:t>Debtors over 90 days was</a:t>
                      </a:r>
                      <a:r>
                        <a:rPr lang="en-US" sz="1100" dirty="0" smtClean="0"/>
                        <a:t> R765 742 000 as at September 2022.</a:t>
                      </a:r>
                      <a:r>
                        <a:rPr lang="en-US" sz="1100" baseline="0" dirty="0" smtClean="0"/>
                        <a:t> </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89655473"/>
                  </a:ext>
                </a:extLst>
              </a:tr>
              <a:tr h="330280">
                <a:tc>
                  <a:txBody>
                    <a:bodyPr/>
                    <a:lstStyle/>
                    <a:p>
                      <a:pPr marL="0">
                        <a:spcBef>
                          <a:spcPts val="0"/>
                        </a:spcBef>
                        <a:spcAft>
                          <a:spcPts val="0"/>
                        </a:spcAft>
                      </a:pPr>
                      <a:r>
                        <a:rPr lang="en-US" sz="1100" dirty="0"/>
                        <a:t>Level of cash-backed grants (≥ 0)</a:t>
                      </a:r>
                      <a:endParaRPr lang="en-US" sz="1100" b="1" dirty="0">
                        <a:latin typeface="Arial" panose="020B0604020202020204" pitchFamily="34" charset="0"/>
                        <a:cs typeface="Arial" panose="020B0604020202020204" pitchFamily="34" charset="0"/>
                      </a:endParaRPr>
                    </a:p>
                  </a:txBody>
                  <a:tcPr/>
                </a:tc>
                <a:tc>
                  <a:txBody>
                    <a:bodyPr/>
                    <a:lstStyle/>
                    <a:p>
                      <a:pPr marL="0" algn="ctr">
                        <a:spcBef>
                          <a:spcPts val="0"/>
                        </a:spcBef>
                        <a:spcAft>
                          <a:spcPts val="0"/>
                        </a:spcAft>
                      </a:pPr>
                      <a:r>
                        <a:rPr lang="en-US" sz="1100" dirty="0" smtClean="0"/>
                        <a:t>259 187 348</a:t>
                      </a:r>
                      <a:endParaRPr lang="en-US" sz="1100" dirty="0">
                        <a:latin typeface="Arial" panose="020B0604020202020204" pitchFamily="34" charset="0"/>
                        <a:cs typeface="Arial" panose="020B0604020202020204" pitchFamily="34" charset="0"/>
                      </a:endParaRPr>
                    </a:p>
                  </a:txBody>
                  <a:tcPr/>
                </a:tc>
                <a:tc>
                  <a:txBody>
                    <a:bodyPr/>
                    <a:lstStyle/>
                    <a:p>
                      <a:pPr marL="0">
                        <a:spcBef>
                          <a:spcPts val="0"/>
                        </a:spcBef>
                        <a:spcAft>
                          <a:spcPts val="0"/>
                        </a:spcAft>
                      </a:pPr>
                      <a:r>
                        <a:rPr lang="en-US" sz="1100" dirty="0"/>
                        <a:t>Grants are </a:t>
                      </a:r>
                      <a:r>
                        <a:rPr lang="en-US" sz="1100" dirty="0" smtClean="0"/>
                        <a:t>cash-backed</a:t>
                      </a:r>
                      <a:r>
                        <a:rPr lang="en-US" sz="1100" dirty="0"/>
                        <a:t>. </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39842096"/>
                  </a:ext>
                </a:extLst>
              </a:tr>
              <a:tr h="252295">
                <a:tc>
                  <a:txBody>
                    <a:bodyPr/>
                    <a:lstStyle/>
                    <a:p>
                      <a:pPr marL="0">
                        <a:spcBef>
                          <a:spcPts val="0"/>
                        </a:spcBef>
                        <a:spcAft>
                          <a:spcPts val="0"/>
                        </a:spcAft>
                      </a:pPr>
                      <a:r>
                        <a:rPr lang="en-US" sz="1100" dirty="0" smtClean="0"/>
                        <a:t>Creditors </a:t>
                      </a:r>
                      <a:r>
                        <a:rPr lang="en-US" sz="1100" dirty="0"/>
                        <a:t>&gt;</a:t>
                      </a:r>
                      <a:r>
                        <a:rPr lang="en-US" sz="1100" dirty="0" smtClean="0"/>
                        <a:t>30 days %</a:t>
                      </a:r>
                      <a:endParaRPr lang="en-US" sz="1100" b="1" dirty="0">
                        <a:latin typeface="Arial" panose="020B0604020202020204" pitchFamily="34" charset="0"/>
                        <a:cs typeface="Arial" panose="020B0604020202020204" pitchFamily="34" charset="0"/>
                      </a:endParaRPr>
                    </a:p>
                  </a:txBody>
                  <a:tcPr/>
                </a:tc>
                <a:tc>
                  <a:txBody>
                    <a:bodyPr/>
                    <a:lstStyle/>
                    <a:p>
                      <a:pPr marL="0" algn="ctr">
                        <a:spcBef>
                          <a:spcPts val="0"/>
                        </a:spcBef>
                        <a:spcAft>
                          <a:spcPts val="0"/>
                        </a:spcAft>
                      </a:pPr>
                      <a:r>
                        <a:rPr lang="en-US" sz="1100" dirty="0" smtClean="0"/>
                        <a:t>22%</a:t>
                      </a:r>
                      <a:endParaRPr lang="en-US" sz="1100" dirty="0">
                        <a:latin typeface="Arial" panose="020B0604020202020204" pitchFamily="34" charset="0"/>
                        <a:cs typeface="Arial" panose="020B0604020202020204" pitchFamily="34" charset="0"/>
                      </a:endParaRPr>
                    </a:p>
                  </a:txBody>
                  <a:tcPr/>
                </a:tc>
                <a:tc>
                  <a:txBody>
                    <a:bodyPr/>
                    <a:lstStyle/>
                    <a:p>
                      <a:pPr marL="0">
                        <a:spcBef>
                          <a:spcPts val="0"/>
                        </a:spcBef>
                        <a:spcAft>
                          <a:spcPts val="0"/>
                        </a:spcAft>
                      </a:pPr>
                      <a:r>
                        <a:rPr lang="en-US" sz="1100" dirty="0"/>
                        <a:t>Creditors not paid within 30 </a:t>
                      </a:r>
                      <a:r>
                        <a:rPr lang="en-US" sz="1100" dirty="0" smtClean="0"/>
                        <a:t>days.</a:t>
                      </a:r>
                      <a:r>
                        <a:rPr lang="en-US" sz="1100" baseline="0" dirty="0" smtClean="0"/>
                        <a:t> R14,7m was outstanding for more than 30 days</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17862100"/>
                  </a:ext>
                </a:extLst>
              </a:tr>
              <a:tr h="252295">
                <a:tc>
                  <a:txBody>
                    <a:bodyPr/>
                    <a:lstStyle/>
                    <a:p>
                      <a:pPr marL="0">
                        <a:spcBef>
                          <a:spcPts val="0"/>
                        </a:spcBef>
                        <a:spcAft>
                          <a:spcPts val="0"/>
                        </a:spcAft>
                      </a:pPr>
                      <a:r>
                        <a:rPr lang="en-US" sz="1100" dirty="0"/>
                        <a:t>Eskom Debt in arrears</a:t>
                      </a:r>
                      <a:endParaRPr lang="en-US" sz="1100" b="1" dirty="0">
                        <a:latin typeface="Arial" panose="020B0604020202020204" pitchFamily="34" charset="0"/>
                        <a:cs typeface="Arial" panose="020B0604020202020204" pitchFamily="34" charset="0"/>
                      </a:endParaRPr>
                    </a:p>
                  </a:txBody>
                  <a:tcPr/>
                </a:tc>
                <a:tc>
                  <a:txBody>
                    <a:bodyPr/>
                    <a:lstStyle/>
                    <a:p>
                      <a:pPr marL="0" algn="ctr">
                        <a:spcBef>
                          <a:spcPts val="0"/>
                        </a:spcBef>
                        <a:spcAft>
                          <a:spcPts val="0"/>
                        </a:spcAft>
                      </a:pPr>
                      <a:r>
                        <a:rPr lang="en-US" sz="1100" dirty="0"/>
                        <a:t>0</a:t>
                      </a:r>
                      <a:endParaRPr lang="en-US" sz="1100" dirty="0">
                        <a:latin typeface="Arial" panose="020B0604020202020204" pitchFamily="34" charset="0"/>
                        <a:cs typeface="Arial" panose="020B0604020202020204" pitchFamily="34" charset="0"/>
                      </a:endParaRPr>
                    </a:p>
                  </a:txBody>
                  <a:tcPr/>
                </a:tc>
                <a:tc>
                  <a:txBody>
                    <a:bodyPr/>
                    <a:lstStyle/>
                    <a:p>
                      <a:pPr marL="0">
                        <a:spcBef>
                          <a:spcPts val="0"/>
                        </a:spcBef>
                        <a:spcAft>
                          <a:spcPts val="0"/>
                        </a:spcAft>
                      </a:pPr>
                      <a:r>
                        <a:rPr lang="en-US" sz="1100" dirty="0"/>
                        <a:t>No</a:t>
                      </a:r>
                      <a:r>
                        <a:rPr lang="en-US" sz="1100" baseline="0" dirty="0"/>
                        <a:t> Eskom Debt</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58873999"/>
                  </a:ext>
                </a:extLst>
              </a:tr>
              <a:tr h="252295">
                <a:tc>
                  <a:txBody>
                    <a:bodyPr/>
                    <a:lstStyle/>
                    <a:p>
                      <a:pPr marL="0">
                        <a:spcBef>
                          <a:spcPts val="0"/>
                        </a:spcBef>
                        <a:spcAft>
                          <a:spcPts val="0"/>
                        </a:spcAft>
                      </a:pPr>
                      <a:r>
                        <a:rPr lang="en-US" sz="1100" dirty="0"/>
                        <a:t>Water Debt in</a:t>
                      </a:r>
                      <a:r>
                        <a:rPr lang="en-US" sz="1100" baseline="0" dirty="0"/>
                        <a:t> arrears</a:t>
                      </a:r>
                      <a:endParaRPr lang="en-US" sz="1100" b="1" dirty="0">
                        <a:latin typeface="Arial" panose="020B0604020202020204" pitchFamily="34" charset="0"/>
                        <a:cs typeface="Arial" panose="020B0604020202020204" pitchFamily="34" charset="0"/>
                      </a:endParaRPr>
                    </a:p>
                  </a:txBody>
                  <a:tcPr/>
                </a:tc>
                <a:tc>
                  <a:txBody>
                    <a:bodyPr/>
                    <a:lstStyle/>
                    <a:p>
                      <a:pPr marL="0" algn="ctr">
                        <a:spcBef>
                          <a:spcPts val="0"/>
                        </a:spcBef>
                        <a:spcAft>
                          <a:spcPts val="0"/>
                        </a:spcAft>
                      </a:pPr>
                      <a:r>
                        <a:rPr lang="en-US" sz="1100" dirty="0" smtClean="0"/>
                        <a:t>129,84m</a:t>
                      </a:r>
                      <a:endParaRPr lang="en-US" sz="1100" dirty="0">
                        <a:latin typeface="Arial" panose="020B0604020202020204" pitchFamily="34" charset="0"/>
                        <a:cs typeface="Arial" panose="020B0604020202020204" pitchFamily="34" charset="0"/>
                      </a:endParaRPr>
                    </a:p>
                  </a:txBody>
                  <a:tcPr/>
                </a:tc>
                <a:tc>
                  <a:txBody>
                    <a:bodyPr/>
                    <a:lstStyle/>
                    <a:p>
                      <a:pPr marL="0">
                        <a:spcBef>
                          <a:spcPts val="0"/>
                        </a:spcBef>
                        <a:spcAft>
                          <a:spcPts val="0"/>
                        </a:spcAft>
                      </a:pPr>
                      <a:r>
                        <a:rPr lang="en-US" sz="1100" dirty="0" smtClean="0"/>
                        <a:t>Total debt outstanding for umgeni water as at</a:t>
                      </a:r>
                      <a:r>
                        <a:rPr lang="en-US" sz="1100" baseline="0" dirty="0" smtClean="0"/>
                        <a:t> 30 September 2022 was R161,4m. A payment arrangement is in place.</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488829"/>
                  </a:ext>
                </a:extLst>
              </a:tr>
              <a:tr h="303164">
                <a:tc>
                  <a:txBody>
                    <a:bodyPr/>
                    <a:lstStyle/>
                    <a:p>
                      <a:pPr marL="0">
                        <a:spcBef>
                          <a:spcPts val="0"/>
                        </a:spcBef>
                        <a:spcAft>
                          <a:spcPts val="0"/>
                        </a:spcAft>
                      </a:pPr>
                      <a:r>
                        <a:rPr lang="en-US" sz="1100" dirty="0"/>
                        <a:t>UIFW Opening balance (2020/2021)</a:t>
                      </a:r>
                      <a:endParaRPr lang="en-US" sz="1100" b="1" dirty="0">
                        <a:latin typeface="Arial" panose="020B0604020202020204" pitchFamily="34" charset="0"/>
                        <a:cs typeface="Arial" panose="020B0604020202020204" pitchFamily="34" charset="0"/>
                      </a:endParaRPr>
                    </a:p>
                  </a:txBody>
                  <a:tcPr/>
                </a:tc>
                <a:tc>
                  <a:txBody>
                    <a:bodyPr/>
                    <a:lstStyle/>
                    <a:p>
                      <a:pPr marL="0" algn="ctr" fontAlgn="b">
                        <a:spcBef>
                          <a:spcPts val="0"/>
                        </a:spcBef>
                        <a:spcAft>
                          <a:spcPts val="0"/>
                        </a:spcAft>
                      </a:pPr>
                      <a:r>
                        <a:rPr lang="en-ZA" sz="1100" u="none" strike="noStrike" dirty="0" smtClean="0">
                          <a:effectLst/>
                        </a:rPr>
                        <a:t>107 </a:t>
                      </a:r>
                      <a:r>
                        <a:rPr lang="en-ZA" sz="1100" u="none" strike="noStrike" dirty="0">
                          <a:effectLst/>
                        </a:rPr>
                        <a:t>564 571,00 </a:t>
                      </a:r>
                      <a:endParaRPr lang="en-ZA" sz="1100" b="0" i="0" u="none" strike="noStrike" dirty="0">
                        <a:solidFill>
                          <a:srgbClr val="000000"/>
                        </a:solidFill>
                        <a:effectLst/>
                        <a:latin typeface="Arial Narrow" panose="020B0606020202030204" pitchFamily="34" charset="0"/>
                      </a:endParaRPr>
                    </a:p>
                  </a:txBody>
                  <a:tcPr marL="0" marR="0" marT="0" marB="0" anchor="b"/>
                </a:tc>
                <a:tc rowSpan="4">
                  <a:txBody>
                    <a:bodyPr/>
                    <a:lstStyle/>
                    <a:p>
                      <a:pPr marL="0">
                        <a:spcBef>
                          <a:spcPts val="0"/>
                        </a:spcBef>
                        <a:spcAft>
                          <a:spcPts val="0"/>
                        </a:spcAft>
                      </a:pPr>
                      <a:r>
                        <a:rPr lang="en-US" sz="1100" dirty="0" smtClean="0"/>
                        <a:t>The municipality has addressed</a:t>
                      </a:r>
                      <a:r>
                        <a:rPr lang="en-US" sz="1100" baseline="0" dirty="0" smtClean="0"/>
                        <a:t> a significant R107,7m during the 21/22 financial year</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72941358"/>
                  </a:ext>
                </a:extLst>
              </a:tr>
              <a:tr h="303164">
                <a:tc>
                  <a:txBody>
                    <a:bodyPr/>
                    <a:lstStyle/>
                    <a:p>
                      <a:pPr marL="0">
                        <a:spcBef>
                          <a:spcPts val="0"/>
                        </a:spcBef>
                        <a:spcAft>
                          <a:spcPts val="0"/>
                        </a:spcAft>
                      </a:pPr>
                      <a:r>
                        <a:rPr lang="en-US" sz="1100" dirty="0"/>
                        <a:t>Incurred </a:t>
                      </a:r>
                      <a:endParaRPr lang="en-US" sz="1100" b="1" dirty="0">
                        <a:latin typeface="Arial" panose="020B0604020202020204" pitchFamily="34" charset="0"/>
                        <a:cs typeface="Arial" panose="020B0604020202020204" pitchFamily="34" charset="0"/>
                      </a:endParaRPr>
                    </a:p>
                  </a:txBody>
                  <a:tcPr/>
                </a:tc>
                <a:tc>
                  <a:txBody>
                    <a:bodyPr/>
                    <a:lstStyle/>
                    <a:p>
                      <a:pPr marL="0" algn="ctr" fontAlgn="b">
                        <a:spcBef>
                          <a:spcPts val="0"/>
                        </a:spcBef>
                        <a:spcAft>
                          <a:spcPts val="0"/>
                        </a:spcAft>
                      </a:pPr>
                      <a:r>
                        <a:rPr lang="en-ZA" sz="1100" u="none" strike="noStrike" dirty="0" smtClean="0">
                          <a:effectLst/>
                        </a:rPr>
                        <a:t>54 </a:t>
                      </a:r>
                      <a:r>
                        <a:rPr lang="en-ZA" sz="1100" u="none" strike="noStrike" dirty="0">
                          <a:effectLst/>
                        </a:rPr>
                        <a:t>199 932,00 </a:t>
                      </a:r>
                      <a:endParaRPr lang="en-ZA" sz="1100" b="0" i="0" u="none" strike="noStrike" dirty="0">
                        <a:solidFill>
                          <a:srgbClr val="000000"/>
                        </a:solidFill>
                        <a:effectLst/>
                        <a:latin typeface="Arial Narrow" panose="020B0606020202030204" pitchFamily="34" charset="0"/>
                      </a:endParaRPr>
                    </a:p>
                  </a:txBody>
                  <a:tcPr marL="0" marR="0" marT="0" marB="0" anchor="b"/>
                </a:tc>
                <a:tc vMerge="1">
                  <a:txBody>
                    <a:bodyPr/>
                    <a:lstStyle/>
                    <a:p>
                      <a:endParaRPr lang="en-US" dirty="0"/>
                    </a:p>
                  </a:txBody>
                  <a:tcPr/>
                </a:tc>
                <a:extLst>
                  <a:ext uri="{0D108BD9-81ED-4DB2-BD59-A6C34878D82A}">
                    <a16:rowId xmlns:a16="http://schemas.microsoft.com/office/drawing/2014/main" val="3985386120"/>
                  </a:ext>
                </a:extLst>
              </a:tr>
              <a:tr h="303164">
                <a:tc>
                  <a:txBody>
                    <a:bodyPr/>
                    <a:lstStyle/>
                    <a:p>
                      <a:pPr marL="0">
                        <a:spcBef>
                          <a:spcPts val="0"/>
                        </a:spcBef>
                        <a:spcAft>
                          <a:spcPts val="0"/>
                        </a:spcAft>
                      </a:pPr>
                      <a:r>
                        <a:rPr lang="en-US" sz="1100" dirty="0"/>
                        <a:t>UIFW</a:t>
                      </a:r>
                      <a:r>
                        <a:rPr lang="en-US" sz="1100" baseline="0" dirty="0"/>
                        <a:t> written-off</a:t>
                      </a:r>
                      <a:endParaRPr lang="en-US" sz="1100" b="1" dirty="0">
                        <a:latin typeface="Arial" panose="020B0604020202020204" pitchFamily="34" charset="0"/>
                        <a:cs typeface="Arial" panose="020B0604020202020204" pitchFamily="34" charset="0"/>
                      </a:endParaRPr>
                    </a:p>
                  </a:txBody>
                  <a:tcPr/>
                </a:tc>
                <a:tc>
                  <a:txBody>
                    <a:bodyPr/>
                    <a:lstStyle/>
                    <a:p>
                      <a:pPr marL="0" algn="ctr" fontAlgn="b">
                        <a:spcBef>
                          <a:spcPts val="0"/>
                        </a:spcBef>
                        <a:spcAft>
                          <a:spcPts val="0"/>
                        </a:spcAft>
                      </a:pPr>
                      <a:r>
                        <a:rPr lang="en-ZA" sz="1100" u="none" strike="noStrike" dirty="0" smtClean="0">
                          <a:effectLst/>
                        </a:rPr>
                        <a:t>-107 </a:t>
                      </a:r>
                      <a:r>
                        <a:rPr lang="en-ZA" sz="1100" u="none" strike="noStrike" dirty="0">
                          <a:effectLst/>
                        </a:rPr>
                        <a:t>732 012,00 </a:t>
                      </a:r>
                      <a:endParaRPr lang="en-ZA" sz="1100" b="0" i="0" u="none" strike="noStrike" dirty="0">
                        <a:solidFill>
                          <a:srgbClr val="000000"/>
                        </a:solidFill>
                        <a:effectLst/>
                        <a:latin typeface="Arial Narrow" panose="020B0606020202030204" pitchFamily="34" charset="0"/>
                      </a:endParaRPr>
                    </a:p>
                  </a:txBody>
                  <a:tcPr marL="0" marR="0" marT="0" marB="0" anchor="b"/>
                </a:tc>
                <a:tc vMerge="1">
                  <a:txBody>
                    <a:bodyPr/>
                    <a:lstStyle/>
                    <a:p>
                      <a:endParaRPr lang="en-US" dirty="0"/>
                    </a:p>
                  </a:txBody>
                  <a:tcPr/>
                </a:tc>
                <a:extLst>
                  <a:ext uri="{0D108BD9-81ED-4DB2-BD59-A6C34878D82A}">
                    <a16:rowId xmlns:a16="http://schemas.microsoft.com/office/drawing/2014/main" val="3261639135"/>
                  </a:ext>
                </a:extLst>
              </a:tr>
              <a:tr h="303164">
                <a:tc>
                  <a:txBody>
                    <a:bodyPr/>
                    <a:lstStyle/>
                    <a:p>
                      <a:pPr marL="0">
                        <a:spcBef>
                          <a:spcPts val="0"/>
                        </a:spcBef>
                        <a:spcAft>
                          <a:spcPts val="0"/>
                        </a:spcAft>
                      </a:pPr>
                      <a:r>
                        <a:rPr lang="en-US" sz="1100" dirty="0"/>
                        <a:t>Closing balance as at 30 June 2022</a:t>
                      </a:r>
                      <a:endParaRPr lang="en-US" sz="1100" b="1" dirty="0">
                        <a:latin typeface="Arial" panose="020B0604020202020204" pitchFamily="34" charset="0"/>
                        <a:cs typeface="Arial" panose="020B0604020202020204" pitchFamily="34" charset="0"/>
                      </a:endParaRPr>
                    </a:p>
                  </a:txBody>
                  <a:tcPr/>
                </a:tc>
                <a:tc>
                  <a:txBody>
                    <a:bodyPr/>
                    <a:lstStyle/>
                    <a:p>
                      <a:pPr marL="0" algn="ctr" fontAlgn="b">
                        <a:spcBef>
                          <a:spcPts val="0"/>
                        </a:spcBef>
                        <a:spcAft>
                          <a:spcPts val="0"/>
                        </a:spcAft>
                      </a:pPr>
                      <a:r>
                        <a:rPr lang="en-ZA" sz="1100" u="none" strike="noStrike" dirty="0" smtClean="0">
                          <a:effectLst/>
                        </a:rPr>
                        <a:t>54 </a:t>
                      </a:r>
                      <a:r>
                        <a:rPr lang="en-ZA" sz="1100" u="none" strike="noStrike" dirty="0">
                          <a:effectLst/>
                        </a:rPr>
                        <a:t>032 491,00 </a:t>
                      </a:r>
                      <a:endParaRPr lang="en-ZA" sz="1100" b="0" i="0" u="none" strike="noStrike" dirty="0">
                        <a:solidFill>
                          <a:srgbClr val="000000"/>
                        </a:solidFill>
                        <a:effectLst/>
                        <a:latin typeface="Arial Narrow" panose="020B0606020202030204" pitchFamily="34" charset="0"/>
                      </a:endParaRPr>
                    </a:p>
                  </a:txBody>
                  <a:tcPr marL="0" marR="0" marT="0" marB="0" anchor="b"/>
                </a:tc>
                <a:tc vMerge="1">
                  <a:txBody>
                    <a:bodyPr/>
                    <a:lstStyle/>
                    <a:p>
                      <a:endParaRPr lang="en-US" dirty="0"/>
                    </a:p>
                  </a:txBody>
                  <a:tcPr/>
                </a:tc>
                <a:extLst>
                  <a:ext uri="{0D108BD9-81ED-4DB2-BD59-A6C34878D82A}">
                    <a16:rowId xmlns:a16="http://schemas.microsoft.com/office/drawing/2014/main" val="3190540708"/>
                  </a:ext>
                </a:extLst>
              </a:tr>
              <a:tr h="242532">
                <a:tc>
                  <a:txBody>
                    <a:bodyPr/>
                    <a:lstStyle/>
                    <a:p>
                      <a:pPr marL="0">
                        <a:spcBef>
                          <a:spcPts val="0"/>
                        </a:spcBef>
                        <a:spcAft>
                          <a:spcPts val="0"/>
                        </a:spcAft>
                      </a:pPr>
                      <a:r>
                        <a:rPr lang="en-US" sz="1100" dirty="0"/>
                        <a:t>Funded  Budget</a:t>
                      </a:r>
                      <a:endParaRPr lang="en-US" sz="1100" b="1" dirty="0">
                        <a:latin typeface="Arial" panose="020B0604020202020204" pitchFamily="34" charset="0"/>
                        <a:cs typeface="Arial" panose="020B0604020202020204" pitchFamily="34" charset="0"/>
                      </a:endParaRPr>
                    </a:p>
                  </a:txBody>
                  <a:tcPr/>
                </a:tc>
                <a:tc>
                  <a:txBody>
                    <a:bodyPr/>
                    <a:lstStyle/>
                    <a:p>
                      <a:pPr marL="0" algn="ctr">
                        <a:spcBef>
                          <a:spcPts val="0"/>
                        </a:spcBef>
                        <a:spcAft>
                          <a:spcPts val="0"/>
                        </a:spcAft>
                      </a:pPr>
                      <a:r>
                        <a:rPr lang="en-US" sz="1100" dirty="0" smtClean="0"/>
                        <a:t>Funded</a:t>
                      </a:r>
                      <a:endParaRPr lang="en-US" sz="1100" dirty="0">
                        <a:latin typeface="Arial" panose="020B0604020202020204" pitchFamily="34" charset="0"/>
                        <a:cs typeface="Arial" panose="020B0604020202020204" pitchFamily="34" charset="0"/>
                      </a:endParaRPr>
                    </a:p>
                  </a:txBody>
                  <a:tcPr/>
                </a:tc>
                <a:tc>
                  <a:txBody>
                    <a:bodyPr/>
                    <a:lstStyle/>
                    <a:p>
                      <a:pPr marL="0">
                        <a:spcBef>
                          <a:spcPts val="0"/>
                        </a:spcBef>
                        <a:spcAft>
                          <a:spcPts val="0"/>
                        </a:spcAft>
                      </a:pP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96371875"/>
                  </a:ext>
                </a:extLst>
              </a:tr>
              <a:tr h="333205">
                <a:tc>
                  <a:txBody>
                    <a:bodyPr/>
                    <a:lstStyle/>
                    <a:p>
                      <a:pPr marL="0">
                        <a:spcBef>
                          <a:spcPts val="0"/>
                        </a:spcBef>
                        <a:spcAft>
                          <a:spcPts val="0"/>
                        </a:spcAft>
                      </a:pPr>
                      <a:r>
                        <a:rPr lang="en-US" sz="1100" dirty="0"/>
                        <a:t>Surplus/</a:t>
                      </a:r>
                      <a:r>
                        <a:rPr lang="en-US" sz="1100" baseline="0" dirty="0"/>
                        <a:t> Deficit</a:t>
                      </a:r>
                      <a:endParaRPr lang="en-US" sz="1100" b="1" dirty="0">
                        <a:latin typeface="Arial" panose="020B0604020202020204" pitchFamily="34" charset="0"/>
                        <a:cs typeface="Arial" panose="020B0604020202020204" pitchFamily="34" charset="0"/>
                      </a:endParaRPr>
                    </a:p>
                  </a:txBody>
                  <a:tcPr/>
                </a:tc>
                <a:tc>
                  <a:txBody>
                    <a:bodyPr/>
                    <a:lstStyle/>
                    <a:p>
                      <a:pPr marL="0" algn="ctr">
                        <a:spcBef>
                          <a:spcPts val="0"/>
                        </a:spcBef>
                        <a:spcAft>
                          <a:spcPts val="0"/>
                        </a:spcAft>
                      </a:pPr>
                      <a:r>
                        <a:rPr lang="en-US" sz="1100" dirty="0" smtClean="0"/>
                        <a:t>235,</a:t>
                      </a:r>
                      <a:r>
                        <a:rPr lang="en-US" sz="1100" baseline="0" dirty="0" smtClean="0"/>
                        <a:t>637,000</a:t>
                      </a:r>
                      <a:endParaRPr lang="en-US" sz="1100" dirty="0">
                        <a:latin typeface="Arial" panose="020B0604020202020204" pitchFamily="34" charset="0"/>
                        <a:cs typeface="Arial" panose="020B0604020202020204" pitchFamily="34" charset="0"/>
                      </a:endParaRPr>
                    </a:p>
                  </a:txBody>
                  <a:tcPr/>
                </a:tc>
                <a:tc>
                  <a:txBody>
                    <a:bodyPr/>
                    <a:lstStyle/>
                    <a:p>
                      <a:pPr marL="0">
                        <a:spcBef>
                          <a:spcPts val="0"/>
                        </a:spcBef>
                        <a:spcAft>
                          <a:spcPts val="0"/>
                        </a:spcAft>
                      </a:pPr>
                      <a:r>
                        <a:rPr lang="en-US" sz="1100" dirty="0"/>
                        <a:t>The municipality has </a:t>
                      </a:r>
                      <a:r>
                        <a:rPr lang="en-US" sz="1100" dirty="0" smtClean="0"/>
                        <a:t>an</a:t>
                      </a:r>
                      <a:r>
                        <a:rPr lang="en-US" sz="1100" baseline="0" dirty="0" smtClean="0"/>
                        <a:t> o</a:t>
                      </a:r>
                      <a:r>
                        <a:rPr lang="en-US" sz="1100" dirty="0" smtClean="0"/>
                        <a:t>perating </a:t>
                      </a:r>
                      <a:r>
                        <a:rPr lang="en-US" sz="1100" dirty="0"/>
                        <a:t>surplus which means the operating revenue</a:t>
                      </a:r>
                      <a:r>
                        <a:rPr lang="en-US" sz="1100" baseline="0" dirty="0"/>
                        <a:t> is more than the operating expenditure</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16892307"/>
                  </a:ext>
                </a:extLst>
              </a:tr>
              <a:tr h="264906">
                <a:tc>
                  <a:txBody>
                    <a:bodyPr/>
                    <a:lstStyle/>
                    <a:p>
                      <a:pPr marL="0">
                        <a:spcBef>
                          <a:spcPts val="0"/>
                        </a:spcBef>
                        <a:spcAft>
                          <a:spcPts val="0"/>
                        </a:spcAft>
                      </a:pPr>
                      <a:r>
                        <a:rPr lang="en-US" sz="1100" dirty="0"/>
                        <a:t>%Contracted</a:t>
                      </a:r>
                      <a:r>
                        <a:rPr lang="en-US" sz="1100" baseline="0" dirty="0"/>
                        <a:t> services </a:t>
                      </a:r>
                      <a:endParaRPr lang="en-US" sz="1100" b="1" dirty="0">
                        <a:latin typeface="Arial" panose="020B0604020202020204" pitchFamily="34" charset="0"/>
                        <a:cs typeface="Arial" panose="020B0604020202020204" pitchFamily="34" charset="0"/>
                      </a:endParaRPr>
                    </a:p>
                  </a:txBody>
                  <a:tcPr/>
                </a:tc>
                <a:tc>
                  <a:txBody>
                    <a:bodyPr/>
                    <a:lstStyle/>
                    <a:p>
                      <a:pPr marL="0" algn="ctr">
                        <a:spcBef>
                          <a:spcPts val="0"/>
                        </a:spcBef>
                        <a:spcAft>
                          <a:spcPts val="0"/>
                        </a:spcAft>
                      </a:pPr>
                      <a:r>
                        <a:rPr lang="en-US" sz="1100" dirty="0" smtClean="0"/>
                        <a:t>23%</a:t>
                      </a:r>
                      <a:endParaRPr lang="en-US" sz="1100" dirty="0">
                        <a:latin typeface="Arial" panose="020B0604020202020204" pitchFamily="34" charset="0"/>
                        <a:cs typeface="Arial" panose="020B0604020202020204" pitchFamily="34" charset="0"/>
                      </a:endParaRPr>
                    </a:p>
                  </a:txBody>
                  <a:tcPr/>
                </a:tc>
                <a:tc>
                  <a:txBody>
                    <a:bodyPr/>
                    <a:lstStyle/>
                    <a:p>
                      <a:pPr marL="0">
                        <a:spcBef>
                          <a:spcPts val="0"/>
                        </a:spcBef>
                        <a:spcAft>
                          <a:spcPts val="0"/>
                        </a:spcAft>
                      </a:pPr>
                      <a:r>
                        <a:rPr lang="en-US" sz="1100" dirty="0"/>
                        <a:t>Contracted services</a:t>
                      </a:r>
                      <a:r>
                        <a:rPr lang="en-US" sz="1100" baseline="0" dirty="0"/>
                        <a:t> </a:t>
                      </a:r>
                      <a:r>
                        <a:rPr lang="en-US" sz="1100" baseline="0" dirty="0" smtClean="0"/>
                        <a:t>significantly </a:t>
                      </a:r>
                      <a:r>
                        <a:rPr lang="en-US" sz="1100" baseline="0" dirty="0"/>
                        <a:t>above the norm of 5%.. </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54450193"/>
                  </a:ext>
                </a:extLst>
              </a:tr>
              <a:tr h="394114">
                <a:tc>
                  <a:txBody>
                    <a:bodyPr/>
                    <a:lstStyle/>
                    <a:p>
                      <a:pPr marL="0">
                        <a:spcBef>
                          <a:spcPts val="0"/>
                        </a:spcBef>
                        <a:spcAft>
                          <a:spcPts val="0"/>
                        </a:spcAft>
                      </a:pPr>
                      <a:r>
                        <a:rPr lang="en-US" sz="1100" dirty="0"/>
                        <a:t>Budgeted Repairs and Maintenance as a % of Property, Plant and Equipment</a:t>
                      </a:r>
                      <a:endParaRPr lang="en-US" sz="1100" b="1" dirty="0">
                        <a:latin typeface="Arial" panose="020B0604020202020204" pitchFamily="34" charset="0"/>
                        <a:cs typeface="Arial" panose="020B0604020202020204" pitchFamily="34" charset="0"/>
                      </a:endParaRPr>
                    </a:p>
                  </a:txBody>
                  <a:tcPr/>
                </a:tc>
                <a:tc>
                  <a:txBody>
                    <a:bodyPr/>
                    <a:lstStyle/>
                    <a:p>
                      <a:pPr marL="0" algn="ctr">
                        <a:spcBef>
                          <a:spcPts val="0"/>
                        </a:spcBef>
                        <a:spcAft>
                          <a:spcPts val="0"/>
                        </a:spcAft>
                      </a:pPr>
                      <a:r>
                        <a:rPr lang="en-US" sz="1100" dirty="0"/>
                        <a:t>5%</a:t>
                      </a:r>
                      <a:endParaRPr lang="en-US" sz="1100" dirty="0">
                        <a:latin typeface="Arial" panose="020B0604020202020204" pitchFamily="34" charset="0"/>
                        <a:cs typeface="Arial" panose="020B0604020202020204" pitchFamily="34" charset="0"/>
                      </a:endParaRPr>
                    </a:p>
                  </a:txBody>
                  <a:tcPr/>
                </a:tc>
                <a:tc>
                  <a:txBody>
                    <a:bodyPr/>
                    <a:lstStyle/>
                    <a:p>
                      <a:pPr marL="0">
                        <a:spcBef>
                          <a:spcPts val="0"/>
                        </a:spcBef>
                        <a:spcAft>
                          <a:spcPts val="0"/>
                        </a:spcAft>
                      </a:pPr>
                      <a:r>
                        <a:rPr lang="en-US" sz="1100" dirty="0"/>
                        <a:t>Repairs and maintenance budget is below the norm of 8%. This is due to cash flow challenges and that the municipality has an unfunded</a:t>
                      </a:r>
                      <a:r>
                        <a:rPr lang="en-US" sz="1100" baseline="0" dirty="0"/>
                        <a:t> budget</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10705619"/>
                  </a:ext>
                </a:extLst>
              </a:tr>
              <a:tr h="310085">
                <a:tc>
                  <a:txBody>
                    <a:bodyPr/>
                    <a:lstStyle/>
                    <a:p>
                      <a:pPr marL="0">
                        <a:spcBef>
                          <a:spcPts val="0"/>
                        </a:spcBef>
                        <a:spcAft>
                          <a:spcPts val="0"/>
                        </a:spcAft>
                      </a:pPr>
                      <a:r>
                        <a:rPr lang="en-US" sz="1100" dirty="0" smtClean="0"/>
                        <a:t>% Employee </a:t>
                      </a:r>
                      <a:r>
                        <a:rPr lang="en-US" sz="1100" dirty="0"/>
                        <a:t>related costs (ERC)</a:t>
                      </a:r>
                      <a:endParaRPr lang="en-US" sz="1100" b="1" dirty="0">
                        <a:latin typeface="Arial" panose="020B0604020202020204" pitchFamily="34" charset="0"/>
                        <a:cs typeface="Arial" panose="020B0604020202020204" pitchFamily="34" charset="0"/>
                      </a:endParaRPr>
                    </a:p>
                  </a:txBody>
                  <a:tcPr/>
                </a:tc>
                <a:tc>
                  <a:txBody>
                    <a:bodyPr/>
                    <a:lstStyle/>
                    <a:p>
                      <a:pPr marL="0" algn="ctr">
                        <a:spcBef>
                          <a:spcPts val="0"/>
                        </a:spcBef>
                        <a:spcAft>
                          <a:spcPts val="0"/>
                        </a:spcAft>
                      </a:pPr>
                      <a:r>
                        <a:rPr lang="en-US" sz="1100" dirty="0" smtClean="0"/>
                        <a:t>44%</a:t>
                      </a:r>
                      <a:endParaRPr lang="en-US" sz="1100" dirty="0">
                        <a:latin typeface="Arial" panose="020B0604020202020204" pitchFamily="34" charset="0"/>
                        <a:cs typeface="Arial" panose="020B0604020202020204" pitchFamily="34" charset="0"/>
                      </a:endParaRPr>
                    </a:p>
                  </a:txBody>
                  <a:tcPr/>
                </a:tc>
                <a:tc>
                  <a:txBody>
                    <a:bodyPr/>
                    <a:lstStyle/>
                    <a:p>
                      <a:pPr marL="0">
                        <a:spcBef>
                          <a:spcPts val="0"/>
                        </a:spcBef>
                        <a:spcAft>
                          <a:spcPts val="0"/>
                        </a:spcAft>
                      </a:pPr>
                      <a:r>
                        <a:rPr lang="en-US" sz="1100" dirty="0"/>
                        <a:t>Employee related cost </a:t>
                      </a:r>
                      <a:r>
                        <a:rPr lang="en-US" sz="1100" dirty="0" smtClean="0"/>
                        <a:t>above </a:t>
                      </a:r>
                      <a:r>
                        <a:rPr lang="en-US" sz="1100" dirty="0"/>
                        <a:t>the norm of between 25% and 40%</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16596123"/>
                  </a:ext>
                </a:extLst>
              </a:tr>
            </a:tbl>
          </a:graphicData>
        </a:graphic>
      </p:graphicFrame>
    </p:spTree>
    <p:extLst>
      <p:ext uri="{BB962C8B-B14F-4D97-AF65-F5344CB8AC3E}">
        <p14:creationId xmlns:p14="http://schemas.microsoft.com/office/powerpoint/2010/main" val="4147308330"/>
      </p:ext>
    </p:extLst>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289992" y="646425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sp>
        <p:nvSpPr>
          <p:cNvPr id="8" name="Rounded Rectangle 7"/>
          <p:cNvSpPr/>
          <p:nvPr/>
        </p:nvSpPr>
        <p:spPr>
          <a:xfrm>
            <a:off x="2423592" y="83185"/>
            <a:ext cx="7122167" cy="389822"/>
          </a:xfrm>
          <a:prstGeom prst="roundRect">
            <a:avLst>
              <a:gd name="adj" fmla="val 50000"/>
            </a:avLst>
          </a:prstGeom>
          <a:solidFill>
            <a:srgbClr val="00B050"/>
          </a:solidFill>
          <a:ln w="12700" cap="flat" cmpd="sng" algn="ctr">
            <a:solidFill>
              <a:srgbClr val="5B9BD5">
                <a:shade val="50000"/>
              </a:srgbClr>
            </a:solidFill>
            <a:prstDash val="solid"/>
            <a:miter lim="800000"/>
          </a:ln>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Calibri"/>
              <a:ea typeface="+mn-ea"/>
              <a:cs typeface="+mn-cs"/>
            </a:endParaRPr>
          </a:p>
          <a:p>
            <a:pPr algn="ctr" defTabSz="685800" fontAlgn="auto">
              <a:spcBef>
                <a:spcPts val="0"/>
              </a:spcBef>
              <a:spcAft>
                <a:spcPts val="0"/>
              </a:spcAft>
              <a:defRPr/>
            </a:pPr>
            <a:r>
              <a:rPr lang="en-US" sz="1600" b="1" dirty="0">
                <a:solidFill>
                  <a:prstClr val="white"/>
                </a:solidFill>
                <a:latin typeface="Calibri"/>
              </a:rPr>
              <a:t>Report on Focal Area 2: Municipal Financial Viability and Management</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ZA" sz="1600" b="1" i="0" u="none" strike="noStrike" kern="0" cap="none" spc="0" normalizeH="0" baseline="0" noProof="0" dirty="0">
              <a:ln>
                <a:noFill/>
              </a:ln>
              <a:solidFill>
                <a:srgbClr val="FFFFFF"/>
              </a:solidFill>
              <a:effectLst/>
              <a:uLnTx/>
              <a:uFillTx/>
              <a:latin typeface="Calibri"/>
              <a:ea typeface="+mn-ea"/>
              <a:cs typeface="Arial" panose="020B0604020202020204" pitchFamily="34" charset="0"/>
            </a:endParaRPr>
          </a:p>
        </p:txBody>
      </p:sp>
      <p:sp>
        <p:nvSpPr>
          <p:cNvPr id="12" name="Title 1"/>
          <p:cNvSpPr>
            <a:spLocks noGrp="1"/>
          </p:cNvSpPr>
          <p:nvPr>
            <p:ph type="title"/>
          </p:nvPr>
        </p:nvSpPr>
        <p:spPr>
          <a:xfrm>
            <a:off x="1930400" y="692696"/>
            <a:ext cx="8229600" cy="439944"/>
          </a:xfrm>
          <a:solidFill>
            <a:srgbClr val="92D050"/>
          </a:solidFill>
        </p:spPr>
        <p:txBody>
          <a:bodyPr vert="horz" wrap="square" lIns="91440" tIns="45720" rIns="91440" bIns="45720" numCol="1" rtlCol="0" anchor="ctr" anchorCtr="0" compatLnSpc="1">
            <a:prstTxWarp prst="textNoShape">
              <a:avLst/>
            </a:prstTxWarp>
            <a:noAutofit/>
          </a:bodyPr>
          <a:lstStyle/>
          <a:p>
            <a:pPr>
              <a:spcBef>
                <a:spcPts val="0"/>
              </a:spcBef>
              <a:tabLst>
                <a:tab pos="360045" algn="l"/>
              </a:tabLst>
            </a:pPr>
            <a:r>
              <a:rPr lang="en-ZA" altLang="en-US" sz="2000" b="1" dirty="0">
                <a:latin typeface="Arial" panose="020B0604020202020204" pitchFamily="34" charset="0"/>
                <a:ea typeface="Calibri" panose="020F0502020204030204" pitchFamily="34" charset="0"/>
              </a:rPr>
              <a:t>COGTA SUPPORT &amp; ADEQUACY OF AUDIT RESPONSE PLANS</a:t>
            </a:r>
          </a:p>
        </p:txBody>
      </p:sp>
      <p:sp>
        <p:nvSpPr>
          <p:cNvPr id="13" name="Content Placeholder 2"/>
          <p:cNvSpPr>
            <a:spLocks noGrp="1"/>
          </p:cNvSpPr>
          <p:nvPr>
            <p:ph idx="1"/>
          </p:nvPr>
        </p:nvSpPr>
        <p:spPr>
          <a:xfrm>
            <a:off x="839416" y="1315361"/>
            <a:ext cx="10873208" cy="5136404"/>
          </a:xfrm>
        </p:spPr>
        <p:txBody>
          <a:bodyPr>
            <a:noAutofit/>
          </a:bodyPr>
          <a:lstStyle/>
          <a:p>
            <a:pPr>
              <a:buFont typeface="Wingdings" panose="05000000000000000000" pitchFamily="2" charset="2"/>
              <a:buChar char="q"/>
            </a:pPr>
            <a:r>
              <a:rPr lang="en-US" sz="2400" dirty="0">
                <a:latin typeface="Arial" panose="020B0604020202020204" pitchFamily="34" charset="0"/>
                <a:cs typeface="Arial" panose="020B0604020202020204" pitchFamily="34" charset="0"/>
              </a:rPr>
              <a:t>The Audit Action Plan for Umgungundlovu District Municipality was assessed by CoGTA and found to be adequate</a:t>
            </a:r>
            <a:r>
              <a:rPr lang="en-US" sz="2400" dirty="0" smtClean="0">
                <a:latin typeface="Arial" panose="020B0604020202020204" pitchFamily="34" charset="0"/>
                <a:cs typeface="Arial" panose="020B0604020202020204" pitchFamily="34" charset="0"/>
              </a:rPr>
              <a:t>.</a:t>
            </a:r>
          </a:p>
          <a:p>
            <a:pPr marL="0" indent="0">
              <a:buNone/>
            </a:pPr>
            <a:endParaRPr lang="en-US" sz="24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2400" dirty="0">
                <a:latin typeface="Arial" panose="020B0604020202020204" pitchFamily="34" charset="0"/>
                <a:cs typeface="Arial" panose="020B0604020202020204" pitchFamily="34" charset="0"/>
              </a:rPr>
              <a:t>Support has been provided on an </a:t>
            </a:r>
            <a:r>
              <a:rPr lang="en-US" sz="2400" dirty="0" err="1">
                <a:latin typeface="Arial" panose="020B0604020202020204" pitchFamily="34" charset="0"/>
                <a:cs typeface="Arial" panose="020B0604020202020204" pitchFamily="34" charset="0"/>
              </a:rPr>
              <a:t>adhoc</a:t>
            </a:r>
            <a:r>
              <a:rPr lang="en-US" sz="2400" dirty="0">
                <a:latin typeface="Arial" panose="020B0604020202020204" pitchFamily="34" charset="0"/>
                <a:cs typeface="Arial" panose="020B0604020202020204" pitchFamily="34" charset="0"/>
              </a:rPr>
              <a:t> basis with issues raised by the AG as and when required</a:t>
            </a:r>
            <a:r>
              <a:rPr lang="en-US" sz="2400" dirty="0" smtClean="0">
                <a:latin typeface="Arial" panose="020B0604020202020204" pitchFamily="34" charset="0"/>
                <a:cs typeface="Arial" panose="020B0604020202020204" pitchFamily="34" charset="0"/>
              </a:rPr>
              <a:t>.</a:t>
            </a:r>
          </a:p>
          <a:p>
            <a:pPr marL="0" indent="0">
              <a:buNone/>
            </a:pPr>
            <a:endParaRPr lang="en-US" sz="24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2400" dirty="0">
                <a:latin typeface="Arial" panose="020B0604020202020204" pitchFamily="34" charset="0"/>
                <a:cs typeface="Arial" panose="020B0604020202020204" pitchFamily="34" charset="0"/>
              </a:rPr>
              <a:t>Government debt support provided via the Provincial Coordinating forum and focused meetings held with the district and departments.</a:t>
            </a:r>
          </a:p>
          <a:p>
            <a:pPr marL="0" indent="0">
              <a:buNone/>
            </a:pPr>
            <a:endParaRPr lang="en-ZA" b="1" dirty="0"/>
          </a:p>
          <a:p>
            <a:pPr marL="0" indent="0">
              <a:buNone/>
            </a:pPr>
            <a:endParaRPr lang="en-ZA" sz="2000" dirty="0"/>
          </a:p>
        </p:txBody>
      </p:sp>
    </p:spTree>
    <p:extLst>
      <p:ext uri="{BB962C8B-B14F-4D97-AF65-F5344CB8AC3E}">
        <p14:creationId xmlns:p14="http://schemas.microsoft.com/office/powerpoint/2010/main" val="20843605"/>
      </p:ext>
    </p:extLst>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289992" y="646425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sp>
        <p:nvSpPr>
          <p:cNvPr id="8" name="Rounded Rectangle 7"/>
          <p:cNvSpPr/>
          <p:nvPr/>
        </p:nvSpPr>
        <p:spPr>
          <a:xfrm>
            <a:off x="2423592" y="83185"/>
            <a:ext cx="7122167" cy="389822"/>
          </a:xfrm>
          <a:prstGeom prst="roundRect">
            <a:avLst>
              <a:gd name="adj" fmla="val 50000"/>
            </a:avLst>
          </a:prstGeom>
          <a:solidFill>
            <a:srgbClr val="00B050"/>
          </a:solidFill>
          <a:ln w="12700" cap="flat" cmpd="sng" algn="ctr">
            <a:solidFill>
              <a:srgbClr val="5B9BD5">
                <a:shade val="50000"/>
              </a:srgbClr>
            </a:solidFill>
            <a:prstDash val="solid"/>
            <a:miter lim="800000"/>
          </a:ln>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Calibri"/>
              <a:ea typeface="+mn-ea"/>
              <a:cs typeface="+mn-cs"/>
            </a:endParaRPr>
          </a:p>
          <a:p>
            <a:pPr algn="ctr" defTabSz="685800" fontAlgn="auto">
              <a:spcBef>
                <a:spcPts val="0"/>
              </a:spcBef>
              <a:spcAft>
                <a:spcPts val="0"/>
              </a:spcAft>
              <a:defRPr/>
            </a:pPr>
            <a:r>
              <a:rPr lang="en-US" sz="1600" b="1" dirty="0">
                <a:solidFill>
                  <a:prstClr val="white"/>
                </a:solidFill>
                <a:latin typeface="Calibri"/>
              </a:rPr>
              <a:t>Report on Focal Area 2: Municipal Financial Viability and Management</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ZA" sz="1600" b="1" i="0" u="none" strike="noStrike" kern="0" cap="none" spc="0" normalizeH="0" baseline="0" noProof="0" dirty="0">
              <a:ln>
                <a:noFill/>
              </a:ln>
              <a:solidFill>
                <a:srgbClr val="FFFFFF"/>
              </a:solidFill>
              <a:effectLst/>
              <a:uLnTx/>
              <a:uFillTx/>
              <a:latin typeface="Calibri"/>
              <a:ea typeface="+mn-ea"/>
              <a:cs typeface="Arial" panose="020B0604020202020204" pitchFamily="34" charset="0"/>
            </a:endParaRPr>
          </a:p>
        </p:txBody>
      </p:sp>
      <p:sp>
        <p:nvSpPr>
          <p:cNvPr id="12" name="Title 1"/>
          <p:cNvSpPr>
            <a:spLocks noGrp="1"/>
          </p:cNvSpPr>
          <p:nvPr>
            <p:ph type="title"/>
          </p:nvPr>
        </p:nvSpPr>
        <p:spPr>
          <a:xfrm>
            <a:off x="1930400" y="692696"/>
            <a:ext cx="8229600" cy="439944"/>
          </a:xfrm>
          <a:solidFill>
            <a:srgbClr val="92D050"/>
          </a:solidFill>
        </p:spPr>
        <p:txBody>
          <a:bodyPr vert="horz" wrap="square" lIns="91440" tIns="45720" rIns="91440" bIns="45720" numCol="1" rtlCol="0" anchor="ctr" anchorCtr="0" compatLnSpc="1">
            <a:prstTxWarp prst="textNoShape">
              <a:avLst/>
            </a:prstTxWarp>
            <a:noAutofit/>
          </a:bodyPr>
          <a:lstStyle/>
          <a:p>
            <a:pPr>
              <a:spcBef>
                <a:spcPts val="0"/>
              </a:spcBef>
              <a:tabLst>
                <a:tab pos="360045" algn="l"/>
              </a:tabLst>
            </a:pPr>
            <a:r>
              <a:rPr lang="en-US" altLang="en-US" sz="2000" b="1" dirty="0">
                <a:latin typeface="Arial" panose="020B0604020202020204" pitchFamily="34" charset="0"/>
                <a:ea typeface="Calibri" panose="020F0502020204030204" pitchFamily="34" charset="0"/>
              </a:rPr>
              <a:t>AUDIT OUTCOME TURNAROUND STAKEHOLDER ENGAGEMENT</a:t>
            </a:r>
            <a:endParaRPr lang="en-ZA" altLang="en-US" sz="2000" b="1" dirty="0">
              <a:latin typeface="Arial" panose="020B0604020202020204" pitchFamily="34" charset="0"/>
              <a:ea typeface="Calibri" panose="020F0502020204030204" pitchFamily="34" charset="0"/>
            </a:endParaRPr>
          </a:p>
        </p:txBody>
      </p:sp>
      <p:sp>
        <p:nvSpPr>
          <p:cNvPr id="13" name="Content Placeholder 2"/>
          <p:cNvSpPr>
            <a:spLocks noGrp="1"/>
          </p:cNvSpPr>
          <p:nvPr>
            <p:ph idx="1"/>
          </p:nvPr>
        </p:nvSpPr>
        <p:spPr>
          <a:xfrm>
            <a:off x="839416" y="1315361"/>
            <a:ext cx="10873208" cy="5136404"/>
          </a:xfrm>
        </p:spPr>
        <p:txBody>
          <a:bodyPr>
            <a:noAutofit/>
          </a:bodyPr>
          <a:lstStyle/>
          <a:p>
            <a:pPr>
              <a:lnSpc>
                <a:spcPct val="115000"/>
              </a:lnSpc>
              <a:spcBef>
                <a:spcPts val="0"/>
              </a:spcBef>
              <a:buFont typeface="Wingdings" panose="05000000000000000000" pitchFamily="2" charset="2"/>
              <a:buChar char="q"/>
              <a:tabLst>
                <a:tab pos="360045" algn="l"/>
              </a:tabLst>
            </a:pPr>
            <a:r>
              <a:rPr lang="en-US" sz="1800" dirty="0" err="1">
                <a:latin typeface="Arial" panose="020B0604020202020204" pitchFamily="34" charset="0"/>
                <a:cs typeface="Arial" panose="020B0604020202020204" pitchFamily="34" charset="0"/>
              </a:rPr>
              <a:t>CoGTA</a:t>
            </a:r>
            <a:r>
              <a:rPr lang="en-US" sz="1800" dirty="0">
                <a:latin typeface="Arial" panose="020B0604020202020204" pitchFamily="34" charset="0"/>
                <a:cs typeface="Arial" panose="020B0604020202020204" pitchFamily="34" charset="0"/>
              </a:rPr>
              <a:t>, Provincial Treasury and </a:t>
            </a:r>
            <a:r>
              <a:rPr lang="en-US" sz="1800" dirty="0" err="1">
                <a:latin typeface="Arial" panose="020B0604020202020204" pitchFamily="34" charset="0"/>
                <a:cs typeface="Arial" panose="020B0604020202020204" pitchFamily="34" charset="0"/>
              </a:rPr>
              <a:t>SALGA</a:t>
            </a:r>
            <a:r>
              <a:rPr lang="en-US" sz="1800" dirty="0">
                <a:latin typeface="Arial" panose="020B0604020202020204" pitchFamily="34" charset="0"/>
                <a:cs typeface="Arial" panose="020B0604020202020204" pitchFamily="34" charset="0"/>
              </a:rPr>
              <a:t> collaborated based on the analysis of results and crafted an Audit Outcome Improvement Plan on financial matters.</a:t>
            </a:r>
          </a:p>
          <a:p>
            <a:pPr>
              <a:buFont typeface="Wingdings" panose="05000000000000000000" pitchFamily="2" charset="2"/>
              <a:buChar char="q"/>
            </a:pPr>
            <a:r>
              <a:rPr lang="en-US" sz="2000" dirty="0"/>
              <a:t>The Provincial </a:t>
            </a:r>
            <a:r>
              <a:rPr lang="en-US" sz="2000" dirty="0" err="1"/>
              <a:t>OPCA</a:t>
            </a:r>
            <a:r>
              <a:rPr lang="en-US" sz="2000" dirty="0"/>
              <a:t> Steering Committee convened by </a:t>
            </a:r>
            <a:r>
              <a:rPr lang="en-US" sz="2000" dirty="0" err="1"/>
              <a:t>CoGTA</a:t>
            </a:r>
            <a:r>
              <a:rPr lang="en-US" sz="2000" dirty="0"/>
              <a:t> attended by Provincial Treasury, </a:t>
            </a:r>
            <a:r>
              <a:rPr lang="en-US" sz="2000" dirty="0" err="1"/>
              <a:t>SALGA</a:t>
            </a:r>
            <a:r>
              <a:rPr lang="en-US" sz="2000" dirty="0"/>
              <a:t> and </a:t>
            </a:r>
            <a:r>
              <a:rPr lang="en-US" sz="2000" dirty="0" err="1"/>
              <a:t>AGSA</a:t>
            </a:r>
            <a:r>
              <a:rPr lang="en-US" sz="2000" dirty="0"/>
              <a:t> was held on 30 March 2022 where: </a:t>
            </a:r>
          </a:p>
          <a:p>
            <a:pPr marL="693738" indent="-177800">
              <a:buFont typeface="Wingdings" panose="05000000000000000000" pitchFamily="2" charset="2"/>
              <a:buChar char="§"/>
              <a:tabLst>
                <a:tab pos="515938" algn="l"/>
              </a:tabLst>
            </a:pPr>
            <a:r>
              <a:rPr lang="en-ZA" sz="2000" dirty="0" err="1">
                <a:solidFill>
                  <a:prstClr val="black"/>
                </a:solidFill>
                <a:cs typeface="Arial" panose="020B0604020202020204" pitchFamily="34" charset="0"/>
              </a:rPr>
              <a:t>CoGTA</a:t>
            </a:r>
            <a:r>
              <a:rPr lang="en-ZA" sz="2000" dirty="0">
                <a:solidFill>
                  <a:prstClr val="black"/>
                </a:solidFill>
                <a:cs typeface="Arial" panose="020B0604020202020204" pitchFamily="34" charset="0"/>
              </a:rPr>
              <a:t>, Provincial Treasury and </a:t>
            </a:r>
            <a:r>
              <a:rPr lang="en-ZA" sz="2000" dirty="0" err="1">
                <a:solidFill>
                  <a:prstClr val="black"/>
                </a:solidFill>
                <a:cs typeface="Arial" panose="020B0604020202020204" pitchFamily="34" charset="0"/>
              </a:rPr>
              <a:t>SALGA</a:t>
            </a:r>
            <a:r>
              <a:rPr lang="en-ZA" sz="2000" dirty="0">
                <a:solidFill>
                  <a:prstClr val="black"/>
                </a:solidFill>
                <a:cs typeface="Arial" panose="020B0604020202020204" pitchFamily="34" charset="0"/>
              </a:rPr>
              <a:t> provided specific support activities on the 2020/2021 Audit Outcomes Turnaround plan;</a:t>
            </a:r>
          </a:p>
          <a:p>
            <a:pPr marL="515938" indent="-3175" defTabSz="693738">
              <a:buFont typeface="Wingdings" panose="05000000000000000000" pitchFamily="2" charset="2"/>
              <a:buChar char="§"/>
              <a:tabLst>
                <a:tab pos="515938" algn="l"/>
              </a:tabLst>
            </a:pPr>
            <a:r>
              <a:rPr lang="en-US" sz="2000" dirty="0">
                <a:solidFill>
                  <a:prstClr val="black"/>
                </a:solidFill>
                <a:cs typeface="Arial" panose="020B0604020202020204" pitchFamily="34" charset="0"/>
              </a:rPr>
              <a:t>Jointly reviewed the plan;</a:t>
            </a:r>
          </a:p>
          <a:p>
            <a:pPr marL="515938" indent="-3175" defTabSz="693738">
              <a:buFont typeface="Wingdings" panose="05000000000000000000" pitchFamily="2" charset="2"/>
              <a:buChar char="§"/>
              <a:tabLst>
                <a:tab pos="515938" algn="l"/>
              </a:tabLst>
            </a:pPr>
            <a:r>
              <a:rPr lang="en-US" sz="2000" dirty="0">
                <a:solidFill>
                  <a:prstClr val="black"/>
                </a:solidFill>
                <a:cs typeface="Arial" panose="020B0604020202020204" pitchFamily="34" charset="0"/>
              </a:rPr>
              <a:t>	</a:t>
            </a:r>
            <a:r>
              <a:rPr lang="en-ZA" sz="2000" dirty="0" err="1">
                <a:solidFill>
                  <a:prstClr val="black"/>
                </a:solidFill>
                <a:cs typeface="Arial" panose="020B0604020202020204" pitchFamily="34" charset="0"/>
              </a:rPr>
              <a:t>AGSA</a:t>
            </a:r>
            <a:r>
              <a:rPr lang="en-ZA" sz="2000" dirty="0">
                <a:solidFill>
                  <a:prstClr val="black"/>
                </a:solidFill>
                <a:cs typeface="Arial" panose="020B0604020202020204" pitchFamily="34" charset="0"/>
              </a:rPr>
              <a:t> provided progress on the material irregularities;</a:t>
            </a:r>
          </a:p>
          <a:p>
            <a:pPr>
              <a:buFont typeface="Wingdings" panose="05000000000000000000" pitchFamily="2" charset="2"/>
              <a:buChar char="q"/>
              <a:tabLst>
                <a:tab pos="633413" algn="l"/>
              </a:tabLst>
            </a:pPr>
            <a:r>
              <a:rPr lang="en-US" sz="2000" dirty="0" err="1"/>
              <a:t>AGSA</a:t>
            </a:r>
            <a:r>
              <a:rPr lang="en-US" sz="2000" dirty="0"/>
              <a:t> provided comments on the Audit Outcomes Turnaround Plan which were incorporated in the final plan.</a:t>
            </a:r>
          </a:p>
          <a:p>
            <a:pPr>
              <a:buFont typeface="Wingdings" panose="05000000000000000000" pitchFamily="2" charset="2"/>
              <a:buChar char="q"/>
              <a:tabLst>
                <a:tab pos="633413" algn="l"/>
              </a:tabLst>
            </a:pPr>
            <a:r>
              <a:rPr lang="en-ZA" sz="2000" dirty="0"/>
              <a:t>Auditor General and Provincial Treasury will be present at the MEC meeting with poor audit outcomes municipalities to be confirmed.</a:t>
            </a:r>
          </a:p>
          <a:p>
            <a:pPr>
              <a:buFont typeface="Wingdings" panose="05000000000000000000" pitchFamily="2" charset="2"/>
              <a:buChar char="q"/>
              <a:tabLst>
                <a:tab pos="633413" algn="l"/>
              </a:tabLst>
            </a:pPr>
            <a:r>
              <a:rPr lang="en-ZA" sz="2000" dirty="0"/>
              <a:t>Auditor General and Provincial Treasury will be present at the MEC meeting with municipalities with unfunded budgets to be confirmed</a:t>
            </a:r>
            <a:r>
              <a:rPr lang="en-ZA" sz="2000" dirty="0" smtClean="0"/>
              <a:t>.</a:t>
            </a:r>
            <a:endParaRPr lang="en-ZA" sz="2000" dirty="0"/>
          </a:p>
        </p:txBody>
      </p:sp>
    </p:spTree>
    <p:extLst>
      <p:ext uri="{BB962C8B-B14F-4D97-AF65-F5344CB8AC3E}">
        <p14:creationId xmlns:p14="http://schemas.microsoft.com/office/powerpoint/2010/main" val="2465863530"/>
      </p:ext>
    </p:extLst>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289992" y="646425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sp>
        <p:nvSpPr>
          <p:cNvPr id="8" name="Rounded Rectangle 7"/>
          <p:cNvSpPr/>
          <p:nvPr/>
        </p:nvSpPr>
        <p:spPr>
          <a:xfrm>
            <a:off x="2423592" y="83185"/>
            <a:ext cx="7122167" cy="389822"/>
          </a:xfrm>
          <a:prstGeom prst="roundRect">
            <a:avLst>
              <a:gd name="adj" fmla="val 50000"/>
            </a:avLst>
          </a:prstGeom>
          <a:solidFill>
            <a:srgbClr val="00B050"/>
          </a:solidFill>
          <a:ln w="12700" cap="flat" cmpd="sng" algn="ctr">
            <a:solidFill>
              <a:srgbClr val="5B9BD5">
                <a:shade val="50000"/>
              </a:srgbClr>
            </a:solidFill>
            <a:prstDash val="solid"/>
            <a:miter lim="800000"/>
          </a:ln>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Calibri"/>
              <a:ea typeface="+mn-ea"/>
              <a:cs typeface="+mn-cs"/>
            </a:endParaRPr>
          </a:p>
          <a:p>
            <a:pPr algn="ctr" defTabSz="685800" fontAlgn="auto">
              <a:spcBef>
                <a:spcPts val="0"/>
              </a:spcBef>
              <a:spcAft>
                <a:spcPts val="0"/>
              </a:spcAft>
              <a:defRPr/>
            </a:pPr>
            <a:r>
              <a:rPr lang="en-US" sz="1600" b="1" dirty="0">
                <a:solidFill>
                  <a:prstClr val="white"/>
                </a:solidFill>
                <a:latin typeface="Calibri"/>
              </a:rPr>
              <a:t>Report on Focal Area 2: Municipal Financial Viability and Management</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ZA" sz="1600" b="1" i="0" u="none" strike="noStrike" kern="0" cap="none" spc="0" normalizeH="0" baseline="0" noProof="0" dirty="0">
              <a:ln>
                <a:noFill/>
              </a:ln>
              <a:solidFill>
                <a:srgbClr val="FFFFFF"/>
              </a:solidFill>
              <a:effectLst/>
              <a:uLnTx/>
              <a:uFillTx/>
              <a:latin typeface="Calibri"/>
              <a:ea typeface="+mn-ea"/>
              <a:cs typeface="Arial" panose="020B0604020202020204" pitchFamily="34" charset="0"/>
            </a:endParaRPr>
          </a:p>
        </p:txBody>
      </p:sp>
      <p:sp>
        <p:nvSpPr>
          <p:cNvPr id="12" name="Title 1"/>
          <p:cNvSpPr>
            <a:spLocks noGrp="1"/>
          </p:cNvSpPr>
          <p:nvPr>
            <p:ph type="title"/>
          </p:nvPr>
        </p:nvSpPr>
        <p:spPr>
          <a:xfrm>
            <a:off x="1930400" y="692696"/>
            <a:ext cx="8229600" cy="439944"/>
          </a:xfrm>
          <a:solidFill>
            <a:srgbClr val="92D050"/>
          </a:solidFill>
        </p:spPr>
        <p:txBody>
          <a:bodyPr vert="horz" wrap="square" lIns="91440" tIns="45720" rIns="91440" bIns="45720" numCol="1" rtlCol="0" anchor="ctr" anchorCtr="0" compatLnSpc="1">
            <a:prstTxWarp prst="textNoShape">
              <a:avLst/>
            </a:prstTxWarp>
            <a:noAutofit/>
          </a:bodyPr>
          <a:lstStyle/>
          <a:p>
            <a:pPr>
              <a:spcBef>
                <a:spcPts val="0"/>
              </a:spcBef>
              <a:tabLst>
                <a:tab pos="360045" algn="l"/>
              </a:tabLst>
            </a:pPr>
            <a:r>
              <a:rPr lang="en-ZA" altLang="en-US" sz="2000" b="1" dirty="0">
                <a:latin typeface="Arial" panose="020B0604020202020204" pitchFamily="34" charset="0"/>
                <a:ea typeface="Calibri" panose="020F0502020204030204" pitchFamily="34" charset="0"/>
              </a:rPr>
              <a:t>STAKEHOLDER ROLES AND RESPONSIBILITIES</a:t>
            </a:r>
          </a:p>
        </p:txBody>
      </p:sp>
      <p:sp>
        <p:nvSpPr>
          <p:cNvPr id="13" name="Content Placeholder 2"/>
          <p:cNvSpPr>
            <a:spLocks noGrp="1"/>
          </p:cNvSpPr>
          <p:nvPr>
            <p:ph idx="1"/>
          </p:nvPr>
        </p:nvSpPr>
        <p:spPr>
          <a:xfrm>
            <a:off x="839417" y="1228371"/>
            <a:ext cx="10873208" cy="5136404"/>
          </a:xfrm>
        </p:spPr>
        <p:txBody>
          <a:bodyPr>
            <a:noAutofit/>
          </a:bodyPr>
          <a:lstStyle/>
          <a:p>
            <a:pPr marL="0" indent="0">
              <a:buNone/>
            </a:pPr>
            <a:endParaRPr lang="en-ZA" sz="2000" dirty="0"/>
          </a:p>
        </p:txBody>
      </p:sp>
      <p:graphicFrame>
        <p:nvGraphicFramePr>
          <p:cNvPr id="14" name="Content Placeholder 2"/>
          <p:cNvGraphicFramePr>
            <a:graphicFrameLocks/>
          </p:cNvGraphicFramePr>
          <p:nvPr>
            <p:extLst>
              <p:ext uri="{D42A27DB-BD31-4B8C-83A1-F6EECF244321}">
                <p14:modId xmlns:p14="http://schemas.microsoft.com/office/powerpoint/2010/main" val="975702939"/>
              </p:ext>
            </p:extLst>
          </p:nvPr>
        </p:nvGraphicFramePr>
        <p:xfrm>
          <a:off x="623392" y="1238796"/>
          <a:ext cx="11017224" cy="5221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0966099"/>
      </p:ext>
    </p:extLst>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289992" y="646425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sp>
        <p:nvSpPr>
          <p:cNvPr id="8" name="Rounded Rectangle 7"/>
          <p:cNvSpPr/>
          <p:nvPr/>
        </p:nvSpPr>
        <p:spPr>
          <a:xfrm>
            <a:off x="2423592" y="83185"/>
            <a:ext cx="7122167" cy="389822"/>
          </a:xfrm>
          <a:prstGeom prst="roundRect">
            <a:avLst>
              <a:gd name="adj" fmla="val 50000"/>
            </a:avLst>
          </a:prstGeom>
          <a:solidFill>
            <a:srgbClr val="00B050"/>
          </a:solidFill>
          <a:ln w="12700" cap="flat" cmpd="sng" algn="ctr">
            <a:solidFill>
              <a:srgbClr val="5B9BD5">
                <a:shade val="50000"/>
              </a:srgbClr>
            </a:solidFill>
            <a:prstDash val="solid"/>
            <a:miter lim="800000"/>
          </a:ln>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Calibri"/>
              <a:ea typeface="+mn-ea"/>
              <a:cs typeface="+mn-cs"/>
            </a:endParaRPr>
          </a:p>
          <a:p>
            <a:pPr algn="ctr" defTabSz="685800" fontAlgn="auto">
              <a:spcBef>
                <a:spcPts val="0"/>
              </a:spcBef>
              <a:spcAft>
                <a:spcPts val="0"/>
              </a:spcAft>
              <a:defRPr/>
            </a:pPr>
            <a:r>
              <a:rPr lang="en-US" sz="1600" b="1" dirty="0">
                <a:solidFill>
                  <a:prstClr val="white"/>
                </a:solidFill>
                <a:latin typeface="Calibri"/>
              </a:rPr>
              <a:t>Report on Focal Area 2: Municipal Financial Viability and Management</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ZA" sz="1600" b="1" i="0" u="none" strike="noStrike" kern="0" cap="none" spc="0" normalizeH="0" baseline="0" noProof="0" dirty="0">
              <a:ln>
                <a:noFill/>
              </a:ln>
              <a:solidFill>
                <a:srgbClr val="FFFFFF"/>
              </a:solidFill>
              <a:effectLst/>
              <a:uLnTx/>
              <a:uFillTx/>
              <a:latin typeface="Calibri"/>
              <a:ea typeface="+mn-ea"/>
              <a:cs typeface="Arial" panose="020B0604020202020204" pitchFamily="34" charset="0"/>
            </a:endParaRPr>
          </a:p>
        </p:txBody>
      </p:sp>
      <p:sp>
        <p:nvSpPr>
          <p:cNvPr id="12" name="Title 1"/>
          <p:cNvSpPr>
            <a:spLocks noGrp="1"/>
          </p:cNvSpPr>
          <p:nvPr>
            <p:ph type="title"/>
          </p:nvPr>
        </p:nvSpPr>
        <p:spPr>
          <a:xfrm>
            <a:off x="1930400" y="692696"/>
            <a:ext cx="8229600" cy="439944"/>
          </a:xfrm>
          <a:solidFill>
            <a:srgbClr val="92D050"/>
          </a:solidFill>
        </p:spPr>
        <p:txBody>
          <a:bodyPr vert="horz" wrap="square" lIns="91440" tIns="45720" rIns="91440" bIns="45720" numCol="1" rtlCol="0" anchor="ctr" anchorCtr="0" compatLnSpc="1">
            <a:prstTxWarp prst="textNoShape">
              <a:avLst/>
            </a:prstTxWarp>
            <a:noAutofit/>
          </a:bodyPr>
          <a:lstStyle/>
          <a:p>
            <a:pPr>
              <a:spcBef>
                <a:spcPts val="0"/>
              </a:spcBef>
              <a:tabLst>
                <a:tab pos="360045" algn="l"/>
              </a:tabLst>
            </a:pPr>
            <a:r>
              <a:rPr lang="en-ZA" altLang="en-US" sz="2000" b="1" dirty="0">
                <a:latin typeface="Arial" panose="020B0604020202020204" pitchFamily="34" charset="0"/>
                <a:ea typeface="Calibri" panose="020F0502020204030204" pitchFamily="34" charset="0"/>
              </a:rPr>
              <a:t>FOCUS AREAS</a:t>
            </a:r>
          </a:p>
        </p:txBody>
      </p:sp>
      <p:graphicFrame>
        <p:nvGraphicFramePr>
          <p:cNvPr id="14" name="Content Placeholder 5"/>
          <p:cNvGraphicFramePr>
            <a:graphicFrameLocks/>
          </p:cNvGraphicFramePr>
          <p:nvPr>
            <p:extLst>
              <p:ext uri="{D42A27DB-BD31-4B8C-83A1-F6EECF244321}">
                <p14:modId xmlns:p14="http://schemas.microsoft.com/office/powerpoint/2010/main" val="2163777828"/>
              </p:ext>
            </p:extLst>
          </p:nvPr>
        </p:nvGraphicFramePr>
        <p:xfrm>
          <a:off x="512067" y="1414300"/>
          <a:ext cx="10945216" cy="4658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9941123"/>
      </p:ext>
    </p:extLst>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289992" y="646425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sp>
        <p:nvSpPr>
          <p:cNvPr id="8" name="Rounded Rectangle 7"/>
          <p:cNvSpPr/>
          <p:nvPr/>
        </p:nvSpPr>
        <p:spPr>
          <a:xfrm>
            <a:off x="2423592" y="83185"/>
            <a:ext cx="7122167" cy="389822"/>
          </a:xfrm>
          <a:prstGeom prst="roundRect">
            <a:avLst>
              <a:gd name="adj" fmla="val 50000"/>
            </a:avLst>
          </a:prstGeom>
          <a:solidFill>
            <a:srgbClr val="00B050"/>
          </a:solidFill>
          <a:ln w="12700" cap="flat" cmpd="sng" algn="ctr">
            <a:solidFill>
              <a:srgbClr val="5B9BD5">
                <a:shade val="50000"/>
              </a:srgbClr>
            </a:solidFill>
            <a:prstDash val="solid"/>
            <a:miter lim="800000"/>
          </a:ln>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Calibri"/>
              <a:ea typeface="+mn-ea"/>
              <a:cs typeface="+mn-cs"/>
            </a:endParaRPr>
          </a:p>
          <a:p>
            <a:pPr algn="ctr" defTabSz="685800" fontAlgn="auto">
              <a:spcBef>
                <a:spcPts val="0"/>
              </a:spcBef>
              <a:spcAft>
                <a:spcPts val="0"/>
              </a:spcAft>
              <a:defRPr/>
            </a:pPr>
            <a:r>
              <a:rPr lang="en-US" sz="1600" b="1" dirty="0">
                <a:solidFill>
                  <a:prstClr val="white"/>
                </a:solidFill>
                <a:latin typeface="Calibri"/>
              </a:rPr>
              <a:t>Report on Focal Area 2: Municipal Financial Viability and Management</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ZA" sz="1600" b="1" i="0" u="none" strike="noStrike" kern="0" cap="none" spc="0" normalizeH="0" baseline="0" noProof="0" dirty="0">
              <a:ln>
                <a:noFill/>
              </a:ln>
              <a:solidFill>
                <a:srgbClr val="FFFFFF"/>
              </a:solidFill>
              <a:effectLst/>
              <a:uLnTx/>
              <a:uFillTx/>
              <a:latin typeface="Calibri"/>
              <a:ea typeface="+mn-ea"/>
              <a:cs typeface="Arial" panose="020B0604020202020204"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485316498"/>
              </p:ext>
            </p:extLst>
          </p:nvPr>
        </p:nvGraphicFramePr>
        <p:xfrm>
          <a:off x="479376" y="585492"/>
          <a:ext cx="11017225" cy="5934294"/>
        </p:xfrm>
        <a:graphic>
          <a:graphicData uri="http://schemas.openxmlformats.org/drawingml/2006/table">
            <a:tbl>
              <a:tblPr/>
              <a:tblGrid>
                <a:gridCol w="3820489">
                  <a:extLst>
                    <a:ext uri="{9D8B030D-6E8A-4147-A177-3AD203B41FA5}">
                      <a16:colId xmlns:a16="http://schemas.microsoft.com/office/drawing/2014/main" val="20000"/>
                    </a:ext>
                  </a:extLst>
                </a:gridCol>
                <a:gridCol w="1332729">
                  <a:extLst>
                    <a:ext uri="{9D8B030D-6E8A-4147-A177-3AD203B41FA5}">
                      <a16:colId xmlns:a16="http://schemas.microsoft.com/office/drawing/2014/main" val="20001"/>
                    </a:ext>
                  </a:extLst>
                </a:gridCol>
                <a:gridCol w="1243880">
                  <a:extLst>
                    <a:ext uri="{9D8B030D-6E8A-4147-A177-3AD203B41FA5}">
                      <a16:colId xmlns:a16="http://schemas.microsoft.com/office/drawing/2014/main" val="20002"/>
                    </a:ext>
                  </a:extLst>
                </a:gridCol>
                <a:gridCol w="2116036">
                  <a:extLst>
                    <a:ext uri="{9D8B030D-6E8A-4147-A177-3AD203B41FA5}">
                      <a16:colId xmlns:a16="http://schemas.microsoft.com/office/drawing/2014/main" val="20003"/>
                    </a:ext>
                  </a:extLst>
                </a:gridCol>
                <a:gridCol w="1138320">
                  <a:extLst>
                    <a:ext uri="{9D8B030D-6E8A-4147-A177-3AD203B41FA5}">
                      <a16:colId xmlns:a16="http://schemas.microsoft.com/office/drawing/2014/main" val="20004"/>
                    </a:ext>
                  </a:extLst>
                </a:gridCol>
                <a:gridCol w="1365771">
                  <a:extLst>
                    <a:ext uri="{9D8B030D-6E8A-4147-A177-3AD203B41FA5}">
                      <a16:colId xmlns:a16="http://schemas.microsoft.com/office/drawing/2014/main" val="20005"/>
                    </a:ext>
                  </a:extLst>
                </a:gridCol>
              </a:tblGrid>
              <a:tr h="206198">
                <a:tc gridSpan="6">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cs typeface="Calibri" panose="020F0502020204030204" pitchFamily="34" charset="0"/>
                        </a:rPr>
                        <a:t>AUDIT OUTCOMES TRUNAROUND PLAN</a:t>
                      </a:r>
                      <a:endParaRPr lang="en-US" sz="800" b="1" i="0" u="none" strike="noStrike" dirty="0">
                        <a:solidFill>
                          <a:srgbClr val="000000"/>
                        </a:solidFill>
                        <a:effectLst/>
                        <a:latin typeface="+mn-lt"/>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0426">
                <a:tc gridSpan="3">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cs typeface="Calibri" panose="020F0502020204030204" pitchFamily="34" charset="0"/>
                        </a:rPr>
                        <a:t>SHORT TERM</a:t>
                      </a:r>
                      <a:endParaRPr lang="en-US" sz="800" b="1" i="0" u="none" strike="noStrike" dirty="0">
                        <a:solidFill>
                          <a:srgbClr val="000000"/>
                        </a:solidFill>
                        <a:effectLst/>
                        <a:latin typeface="+mn-lt"/>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CC2E5"/>
                    </a:solidFill>
                  </a:tcPr>
                </a:tc>
                <a:tc hMerge="1">
                  <a:txBody>
                    <a:bodyPr/>
                    <a:lstStyle/>
                    <a:p>
                      <a:endParaRPr lang="en-US"/>
                    </a:p>
                  </a:txBody>
                  <a:tcPr/>
                </a:tc>
                <a:tc hMerge="1">
                  <a:txBody>
                    <a:bodyPr/>
                    <a:lstStyle/>
                    <a:p>
                      <a:endParaRPr lang="en-US"/>
                    </a:p>
                  </a:txBody>
                  <a:tcPr/>
                </a:tc>
                <a:tc gridSpan="3">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cs typeface="Calibri" panose="020F0502020204030204" pitchFamily="34" charset="0"/>
                        </a:rPr>
                        <a:t>MEDIUM</a:t>
                      </a:r>
                      <a:r>
                        <a:rPr lang="en-US" sz="800" b="1" i="0" u="none" strike="noStrike" baseline="0" dirty="0">
                          <a:solidFill>
                            <a:srgbClr val="000000"/>
                          </a:solidFill>
                          <a:effectLst/>
                          <a:latin typeface="+mn-lt"/>
                          <a:cs typeface="Calibri" panose="020F0502020204030204" pitchFamily="34" charset="0"/>
                        </a:rPr>
                        <a:t> -</a:t>
                      </a:r>
                      <a:r>
                        <a:rPr lang="en-US" sz="800" b="1" i="0" u="none" strike="noStrike" dirty="0">
                          <a:solidFill>
                            <a:srgbClr val="000000"/>
                          </a:solidFill>
                          <a:effectLst/>
                          <a:latin typeface="+mn-lt"/>
                          <a:cs typeface="Calibri" panose="020F0502020204030204" pitchFamily="34" charset="0"/>
                        </a:rPr>
                        <a:t> LONG TERM</a:t>
                      </a:r>
                      <a:endParaRPr lang="en-US" sz="800" b="1" i="0" u="none" strike="noStrike" dirty="0">
                        <a:solidFill>
                          <a:srgbClr val="000000"/>
                        </a:solidFill>
                        <a:effectLst/>
                        <a:latin typeface="+mn-lt"/>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2CC"/>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54992">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ctr"/>
                      <a:r>
                        <a:rPr lang="en-US" sz="800" b="1" i="0" u="none" strike="noStrike" dirty="0">
                          <a:solidFill>
                            <a:srgbClr val="000000"/>
                          </a:solidFill>
                          <a:effectLst/>
                          <a:latin typeface="+mn-lt"/>
                          <a:cs typeface="Calibri" panose="020F0502020204030204" pitchFamily="34" charset="0"/>
                        </a:rPr>
                        <a:t>SUPPORT INTERVENTION</a:t>
                      </a:r>
                      <a:endParaRPr lang="en-US" sz="800" b="1" i="0" u="none" strike="noStrike" dirty="0">
                        <a:solidFill>
                          <a:srgbClr val="000000"/>
                        </a:solidFill>
                        <a:effectLst/>
                        <a:latin typeface="+mn-lt"/>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ctr"/>
                      <a:r>
                        <a:rPr lang="en-US" sz="800" b="1" i="0" u="none" strike="noStrike" dirty="0">
                          <a:solidFill>
                            <a:srgbClr val="000000"/>
                          </a:solidFill>
                          <a:effectLst/>
                          <a:latin typeface="+mn-lt"/>
                          <a:cs typeface="Calibri" panose="020F0502020204030204" pitchFamily="34" charset="0"/>
                        </a:rPr>
                        <a:t>RESPONSIBLE </a:t>
                      </a:r>
                      <a:endParaRPr lang="en-US" sz="800" b="1" i="0" u="none" strike="noStrike" dirty="0">
                        <a:solidFill>
                          <a:srgbClr val="000000"/>
                        </a:solidFill>
                        <a:effectLst/>
                        <a:latin typeface="+mn-lt"/>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ctr"/>
                      <a:r>
                        <a:rPr lang="en-US" sz="800" b="1" i="0" u="none" strike="noStrike" dirty="0">
                          <a:solidFill>
                            <a:srgbClr val="000000"/>
                          </a:solidFill>
                          <a:effectLst/>
                          <a:latin typeface="+mn-lt"/>
                          <a:cs typeface="Calibri" panose="020F0502020204030204" pitchFamily="34" charset="0"/>
                        </a:rPr>
                        <a:t>TIMEFRAME</a:t>
                      </a:r>
                      <a:endParaRPr lang="en-US" sz="800" b="1" i="0" u="none" strike="noStrike" dirty="0">
                        <a:solidFill>
                          <a:srgbClr val="000000"/>
                        </a:solidFill>
                        <a:effectLst/>
                        <a:latin typeface="+mn-lt"/>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ctr"/>
                      <a:r>
                        <a:rPr lang="en-US" sz="800" b="1" i="0" u="none" strike="noStrike" dirty="0">
                          <a:solidFill>
                            <a:srgbClr val="000000"/>
                          </a:solidFill>
                          <a:effectLst/>
                          <a:latin typeface="+mn-lt"/>
                          <a:cs typeface="Calibri" panose="020F0502020204030204" pitchFamily="34" charset="0"/>
                        </a:rPr>
                        <a:t>SUPPORT INTERVENTION</a:t>
                      </a:r>
                      <a:endParaRPr lang="en-US" sz="800" b="1" i="0" u="none" strike="noStrike" dirty="0">
                        <a:solidFill>
                          <a:srgbClr val="000000"/>
                        </a:solidFill>
                        <a:effectLst/>
                        <a:latin typeface="+mn-lt"/>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ctr"/>
                      <a:r>
                        <a:rPr lang="en-US" sz="800" b="1" i="0" u="none" strike="noStrike" dirty="0">
                          <a:solidFill>
                            <a:srgbClr val="000000"/>
                          </a:solidFill>
                          <a:effectLst/>
                          <a:latin typeface="+mn-lt"/>
                          <a:cs typeface="Calibri" panose="020F0502020204030204" pitchFamily="34" charset="0"/>
                        </a:rPr>
                        <a:t>RESPONSIBLE</a:t>
                      </a:r>
                      <a:endParaRPr lang="en-US" sz="800" b="1" i="0" u="none" strike="noStrike" dirty="0">
                        <a:solidFill>
                          <a:srgbClr val="000000"/>
                        </a:solidFill>
                        <a:effectLst/>
                        <a:latin typeface="+mn-lt"/>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ctr"/>
                      <a:r>
                        <a:rPr lang="en-US" sz="800" b="1" i="0" u="none" strike="noStrike" dirty="0">
                          <a:solidFill>
                            <a:srgbClr val="000000"/>
                          </a:solidFill>
                          <a:effectLst/>
                          <a:latin typeface="+mn-lt"/>
                          <a:cs typeface="Calibri" panose="020F0502020204030204" pitchFamily="34" charset="0"/>
                        </a:rPr>
                        <a:t>TIMEFRAME</a:t>
                      </a:r>
                      <a:endParaRPr lang="en-US" sz="800" b="1" i="0" u="none" strike="noStrike" dirty="0">
                        <a:solidFill>
                          <a:srgbClr val="000000"/>
                        </a:solidFill>
                        <a:effectLst/>
                        <a:latin typeface="+mn-lt"/>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2CC"/>
                    </a:solidFill>
                  </a:tcPr>
                </a:tc>
                <a:extLst>
                  <a:ext uri="{0D108BD9-81ED-4DB2-BD59-A6C34878D82A}">
                    <a16:rowId xmlns:a16="http://schemas.microsoft.com/office/drawing/2014/main" val="10002"/>
                  </a:ext>
                </a:extLst>
              </a:tr>
              <a:tr h="256275">
                <a:tc>
                  <a:txBody>
                    <a:bodyPr/>
                    <a:lstStyle/>
                    <a:p>
                      <a:pPr algn="l" fontAlgn="ctr"/>
                      <a:r>
                        <a:rPr lang="en-US" sz="800" b="1" i="0" u="none" strike="noStrike" dirty="0">
                          <a:solidFill>
                            <a:srgbClr val="000000"/>
                          </a:solidFill>
                          <a:effectLst/>
                          <a:latin typeface="+mn-lt"/>
                          <a:cs typeface="Calibri" panose="020F0502020204030204" pitchFamily="34" charset="0"/>
                        </a:rPr>
                        <a:t>Pre-audit assessments</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800" b="1" i="0" u="none" strike="noStrike" dirty="0">
                          <a:solidFill>
                            <a:srgbClr val="000000"/>
                          </a:solidFill>
                          <a:effectLst/>
                          <a:latin typeface="+mn-lt"/>
                          <a:cs typeface="Calibri" panose="020F0502020204030204" pitchFamily="34" charset="0"/>
                        </a:rPr>
                        <a:t>PT</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800" b="1" i="0" u="none" strike="noStrike" dirty="0">
                          <a:solidFill>
                            <a:srgbClr val="000000"/>
                          </a:solidFill>
                          <a:effectLst/>
                          <a:latin typeface="+mn-lt"/>
                          <a:cs typeface="Calibri" panose="020F0502020204030204" pitchFamily="34" charset="0"/>
                        </a:rPr>
                        <a:t>31-Jul-22</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ctr"/>
                      <a:r>
                        <a:rPr lang="en-US" sz="800" b="1" i="0" u="none" strike="noStrike" dirty="0">
                          <a:solidFill>
                            <a:srgbClr val="000000"/>
                          </a:solidFill>
                          <a:effectLst/>
                          <a:latin typeface="+mn-lt"/>
                          <a:ea typeface="Wingdings" panose="05000000000000000000" pitchFamily="2" charset="2"/>
                          <a:cs typeface="Calibri" panose="020F0502020204030204" pitchFamily="34" charset="0"/>
                        </a:rPr>
                        <a:t>Government debt</a:t>
                      </a:r>
                      <a:r>
                        <a:rPr lang="en-US" sz="800" b="1" i="0" u="none" strike="noStrike" baseline="0" dirty="0">
                          <a:solidFill>
                            <a:srgbClr val="000000"/>
                          </a:solidFill>
                          <a:effectLst/>
                          <a:latin typeface="+mn-lt"/>
                          <a:ea typeface="Wingdings" panose="05000000000000000000" pitchFamily="2" charset="2"/>
                          <a:cs typeface="Calibri" panose="020F0502020204030204" pitchFamily="34" charset="0"/>
                        </a:rPr>
                        <a:t> – reconciliation and Department’s payment plans</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cs typeface="Calibri" panose="020F0502020204030204" pitchFamily="34" charset="0"/>
                        </a:rPr>
                        <a:t>CoGTA &amp; PT</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ea typeface="Wingdings" panose="05000000000000000000" pitchFamily="2" charset="2"/>
                          <a:cs typeface="Calibri" panose="020F0502020204030204" pitchFamily="34" charset="0"/>
                        </a:rPr>
                        <a:t>31</a:t>
                      </a:r>
                      <a:r>
                        <a:rPr lang="en-US" sz="800" b="1" i="0" u="none" strike="noStrike" baseline="0" dirty="0">
                          <a:solidFill>
                            <a:srgbClr val="000000"/>
                          </a:solidFill>
                          <a:effectLst/>
                          <a:latin typeface="+mn-lt"/>
                          <a:ea typeface="Wingdings" panose="05000000000000000000" pitchFamily="2" charset="2"/>
                          <a:cs typeface="Calibri" panose="020F0502020204030204" pitchFamily="34" charset="0"/>
                        </a:rPr>
                        <a:t>-Mar 23</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8944195"/>
                  </a:ext>
                </a:extLst>
              </a:tr>
              <a:tr h="293061">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ctr"/>
                      <a:r>
                        <a:rPr lang="en-US" sz="800" b="1" i="0" u="none" strike="noStrike" dirty="0">
                          <a:solidFill>
                            <a:srgbClr val="000000"/>
                          </a:solidFill>
                          <a:effectLst/>
                          <a:latin typeface="+mn-lt"/>
                          <a:ea typeface="Symbol" panose="05050102010706020507" pitchFamily="18" charset="2"/>
                          <a:cs typeface="Calibri" panose="020F0502020204030204" pitchFamily="34" charset="0"/>
                        </a:rPr>
                        <a:t>Audit readiness exercise</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ea typeface="Symbol" panose="05050102010706020507" pitchFamily="18" charset="2"/>
                          <a:cs typeface="Calibri" panose="020F0502020204030204" pitchFamily="34" charset="0"/>
                        </a:rPr>
                        <a:t>CoGTA</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ea typeface="Symbol" panose="05050102010706020507" pitchFamily="18" charset="2"/>
                          <a:cs typeface="Calibri" panose="020F0502020204030204" pitchFamily="34" charset="0"/>
                        </a:rPr>
                        <a:t>15-Aug</a:t>
                      </a:r>
                      <a:r>
                        <a:rPr lang="en-US" sz="800" b="1" i="0" u="none" strike="noStrike" baseline="0" dirty="0">
                          <a:solidFill>
                            <a:srgbClr val="000000"/>
                          </a:solidFill>
                          <a:effectLst/>
                          <a:latin typeface="+mn-lt"/>
                          <a:ea typeface="Symbol" panose="05050102010706020507" pitchFamily="18" charset="2"/>
                          <a:cs typeface="Calibri" panose="020F0502020204030204" pitchFamily="34" charset="0"/>
                        </a:rPr>
                        <a:t>-</a:t>
                      </a:r>
                      <a:r>
                        <a:rPr lang="en-US" sz="800" b="1" i="0" u="none" strike="noStrike" dirty="0">
                          <a:solidFill>
                            <a:srgbClr val="000000"/>
                          </a:solidFill>
                          <a:effectLst/>
                          <a:latin typeface="+mn-lt"/>
                          <a:ea typeface="Symbol" panose="05050102010706020507" pitchFamily="18" charset="2"/>
                          <a:cs typeface="Calibri" panose="020F0502020204030204" pitchFamily="34" charset="0"/>
                        </a:rPr>
                        <a:t>22</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mn-lt"/>
                          <a:ea typeface="Symbol" panose="05050102010706020507" pitchFamily="18" charset="2"/>
                          <a:cs typeface="Calibri" panose="020F0502020204030204" pitchFamily="34" charset="0"/>
                        </a:rPr>
                        <a:t>Audit action plans – multi-year post audit implementation</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cs typeface="Calibri" panose="020F0502020204030204" pitchFamily="34" charset="0"/>
                        </a:rPr>
                        <a:t> COGTA</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cs typeface="Calibri" panose="020F0502020204030204" pitchFamily="34" charset="0"/>
                        </a:rPr>
                        <a:t>31-Jan-23</a:t>
                      </a:r>
                      <a:r>
                        <a:rPr lang="en-US" sz="800" b="1" i="0" u="none" strike="noStrike" baseline="0" dirty="0">
                          <a:solidFill>
                            <a:srgbClr val="000000"/>
                          </a:solidFill>
                          <a:effectLst/>
                          <a:latin typeface="+mn-lt"/>
                          <a:cs typeface="Calibri" panose="020F0502020204030204" pitchFamily="34" charset="0"/>
                        </a:rPr>
                        <a:t> onward</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6275">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ctr"/>
                      <a:r>
                        <a:rPr lang="en-US" sz="800" b="1" i="0" u="none" strike="noStrike" dirty="0">
                          <a:solidFill>
                            <a:srgbClr val="000000"/>
                          </a:solidFill>
                          <a:effectLst/>
                          <a:latin typeface="+mn-lt"/>
                          <a:ea typeface="Wingdings" panose="05000000000000000000" pitchFamily="2" charset="2"/>
                          <a:cs typeface="Calibri" panose="020F0502020204030204" pitchFamily="34" charset="0"/>
                        </a:rPr>
                        <a:t>Training of Councillors/ MPAC</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ea typeface="Symbol" panose="05050102010706020507" pitchFamily="18" charset="2"/>
                          <a:cs typeface="Calibri" panose="020F0502020204030204" pitchFamily="34" charset="0"/>
                        </a:rPr>
                        <a:t>CoGTA</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ea typeface="Wingdings" panose="05000000000000000000" pitchFamily="2" charset="2"/>
                          <a:cs typeface="Calibri" panose="020F0502020204030204" pitchFamily="34" charset="0"/>
                        </a:rPr>
                        <a:t>30-</a:t>
                      </a:r>
                      <a:r>
                        <a:rPr lang="en-US" sz="800" b="1" i="0" u="none" strike="noStrike" baseline="0" dirty="0">
                          <a:solidFill>
                            <a:srgbClr val="000000"/>
                          </a:solidFill>
                          <a:effectLst/>
                          <a:latin typeface="+mn-lt"/>
                          <a:ea typeface="Wingdings" panose="05000000000000000000" pitchFamily="2" charset="2"/>
                          <a:cs typeface="Calibri" panose="020F0502020204030204" pitchFamily="34" charset="0"/>
                        </a:rPr>
                        <a:t> June </a:t>
                      </a:r>
                      <a:r>
                        <a:rPr lang="en-US" sz="800" b="1" i="0" u="none" strike="noStrike" dirty="0">
                          <a:solidFill>
                            <a:srgbClr val="000000"/>
                          </a:solidFill>
                          <a:effectLst/>
                          <a:latin typeface="+mn-lt"/>
                          <a:ea typeface="Wingdings" panose="05000000000000000000" pitchFamily="2" charset="2"/>
                          <a:cs typeface="Calibri" panose="020F0502020204030204" pitchFamily="34" charset="0"/>
                        </a:rPr>
                        <a:t>-22</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ctr"/>
                      <a:r>
                        <a:rPr lang="en-US" sz="800" b="1" i="0" u="none" strike="noStrike" dirty="0">
                          <a:solidFill>
                            <a:srgbClr val="000000"/>
                          </a:solidFill>
                          <a:effectLst/>
                          <a:latin typeface="+mn-lt"/>
                          <a:ea typeface="Symbol" panose="05050102010706020507" pitchFamily="18" charset="2"/>
                          <a:cs typeface="Calibri" panose="020F0502020204030204" pitchFamily="34" charset="0"/>
                        </a:rPr>
                        <a:t>Hand on support on revenue enhancement.</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cs typeface="Calibri" panose="020F0502020204030204" pitchFamily="34" charset="0"/>
                        </a:rPr>
                        <a:t>CoGTA</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cs typeface="Calibri" panose="020F0502020204030204" pitchFamily="34" charset="0"/>
                        </a:rPr>
                        <a:t>31-Mar-23</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81322">
                <a:tc>
                  <a:txBody>
                    <a:bodyPr/>
                    <a:lstStyle/>
                    <a:p>
                      <a:pPr algn="l" fontAlgn="ctr"/>
                      <a:r>
                        <a:rPr lang="en-US" sz="800" b="1" i="0" u="none" strike="noStrike" dirty="0">
                          <a:solidFill>
                            <a:srgbClr val="000000"/>
                          </a:solidFill>
                          <a:effectLst/>
                          <a:latin typeface="+mn-lt"/>
                          <a:cs typeface="Calibri" panose="020F0502020204030204" pitchFamily="34" charset="0"/>
                        </a:rPr>
                        <a:t>Internal Audit Training Review of  Interim Financial statements and Quarterly reviews on Performance Management Systems</a:t>
                      </a:r>
                    </a:p>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800" b="1" i="0" u="none" strike="noStrike" dirty="0">
                          <a:solidFill>
                            <a:srgbClr val="000000"/>
                          </a:solidFill>
                          <a:effectLst/>
                          <a:latin typeface="+mn-lt"/>
                          <a:cs typeface="Calibri" panose="020F0502020204030204" pitchFamily="34" charset="0"/>
                        </a:rPr>
                        <a:t>CoGTA,</a:t>
                      </a:r>
                      <a:r>
                        <a:rPr lang="en-US" sz="800" b="1" i="0" u="none" strike="noStrike" baseline="0" dirty="0">
                          <a:solidFill>
                            <a:srgbClr val="000000"/>
                          </a:solidFill>
                          <a:effectLst/>
                          <a:latin typeface="+mn-lt"/>
                          <a:cs typeface="Calibri" panose="020F0502020204030204" pitchFamily="34" charset="0"/>
                        </a:rPr>
                        <a:t> PT and SALGA partnered with CIGFARO</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800" b="1" i="0" u="none" strike="noStrike" dirty="0">
                          <a:solidFill>
                            <a:srgbClr val="000000"/>
                          </a:solidFill>
                          <a:effectLst/>
                          <a:latin typeface="+mn-lt"/>
                          <a:cs typeface="Calibri" panose="020F0502020204030204" pitchFamily="34" charset="0"/>
                        </a:rPr>
                        <a:t>24 &amp; 25 Mar-22</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ctr"/>
                      <a:r>
                        <a:rPr lang="en-US" sz="800" b="1" i="0" u="none" strike="noStrike" dirty="0">
                          <a:solidFill>
                            <a:srgbClr val="000000"/>
                          </a:solidFill>
                          <a:effectLst/>
                          <a:latin typeface="+mn-lt"/>
                          <a:ea typeface="Symbol" panose="05050102010706020507" pitchFamily="18" charset="2"/>
                          <a:cs typeface="Calibri" panose="020F0502020204030204" pitchFamily="34" charset="0"/>
                        </a:rPr>
                        <a:t>Data cleansing of consumer debt</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cs typeface="Calibri" panose="020F0502020204030204" pitchFamily="34" charset="0"/>
                        </a:rPr>
                        <a:t>CoGTA</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000000"/>
                          </a:solidFill>
                          <a:effectLst/>
                          <a:latin typeface="+mn-lt"/>
                          <a:ea typeface="+mn-ea"/>
                          <a:cs typeface="Calibri" panose="020F0502020204030204" pitchFamily="34" charset="0"/>
                        </a:rPr>
                        <a:t>31-Mar-23</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59787226"/>
                  </a:ext>
                </a:extLst>
              </a:tr>
              <a:tr h="213779">
                <a:tc>
                  <a:txBody>
                    <a:bodyPr/>
                    <a:lstStyle/>
                    <a:p>
                      <a:pPr algn="l" fontAlgn="ctr"/>
                      <a:r>
                        <a:rPr lang="en-US" sz="800" b="1" i="0" u="none" strike="noStrike" dirty="0">
                          <a:solidFill>
                            <a:srgbClr val="000000"/>
                          </a:solidFill>
                          <a:effectLst/>
                          <a:latin typeface="+mn-lt"/>
                          <a:cs typeface="Calibri" panose="020F0502020204030204" pitchFamily="34" charset="0"/>
                        </a:rPr>
                        <a:t>Monitoring the implementation of mSCOA</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800" b="1" i="0" u="none" strike="noStrike" dirty="0">
                          <a:solidFill>
                            <a:srgbClr val="000000"/>
                          </a:solidFill>
                          <a:effectLst/>
                          <a:latin typeface="+mn-lt"/>
                          <a:cs typeface="Calibri" panose="020F0502020204030204" pitchFamily="34" charset="0"/>
                        </a:rPr>
                        <a:t>PT</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800" b="1" i="0" u="none" strike="noStrike" dirty="0">
                          <a:solidFill>
                            <a:srgbClr val="000000"/>
                          </a:solidFill>
                          <a:effectLst/>
                          <a:latin typeface="+mn-lt"/>
                          <a:cs typeface="Calibri" panose="020F0502020204030204" pitchFamily="34" charset="0"/>
                        </a:rPr>
                        <a:t>30-Sept-22</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ctr"/>
                      <a:r>
                        <a:rPr lang="en-US" sz="800" b="1" i="0" u="none" strike="noStrike" dirty="0">
                          <a:solidFill>
                            <a:srgbClr val="000000"/>
                          </a:solidFill>
                          <a:effectLst/>
                          <a:latin typeface="+mn-lt"/>
                          <a:ea typeface="Symbol" panose="05050102010706020507" pitchFamily="18" charset="2"/>
                          <a:cs typeface="Calibri" panose="020F0502020204030204" pitchFamily="34" charset="0"/>
                        </a:rPr>
                        <a:t> UIFW Training</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ea typeface="Symbol" panose="05050102010706020507" pitchFamily="18" charset="2"/>
                          <a:cs typeface="Calibri" panose="020F0502020204030204" pitchFamily="34" charset="0"/>
                        </a:rPr>
                        <a:t>CoGTA  &amp; SALGA</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cs typeface="Calibri" panose="020F0502020204030204" pitchFamily="34" charset="0"/>
                        </a:rPr>
                        <a:t>31</a:t>
                      </a:r>
                      <a:r>
                        <a:rPr lang="en-US" sz="800" b="1" i="0" u="none" strike="noStrike" baseline="0" dirty="0">
                          <a:solidFill>
                            <a:srgbClr val="000000"/>
                          </a:solidFill>
                          <a:effectLst/>
                          <a:latin typeface="+mn-lt"/>
                          <a:cs typeface="Calibri" panose="020F0502020204030204" pitchFamily="34" charset="0"/>
                        </a:rPr>
                        <a:t>-Mar-23</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3010908376"/>
                  </a:ext>
                </a:extLst>
              </a:tr>
              <a:tr h="252757">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ctr"/>
                      <a:r>
                        <a:rPr lang="en-US" sz="800" b="1" i="0" u="none" strike="noStrike" dirty="0">
                          <a:solidFill>
                            <a:srgbClr val="000000"/>
                          </a:solidFill>
                          <a:effectLst/>
                          <a:latin typeface="+mn-lt"/>
                          <a:ea typeface="Symbol" panose="05050102010706020507" pitchFamily="18" charset="2"/>
                          <a:cs typeface="Calibri" panose="020F0502020204030204" pitchFamily="34" charset="0"/>
                        </a:rPr>
                        <a:t>Review of  draft Financial Statements (AFS)</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ea typeface="Symbol" panose="05050102010706020507" pitchFamily="18" charset="2"/>
                          <a:cs typeface="Calibri" panose="020F0502020204030204" pitchFamily="34" charset="0"/>
                        </a:rPr>
                        <a:t>CoGTA</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cs typeface="Calibri" panose="020F0502020204030204" pitchFamily="34" charset="0"/>
                        </a:rPr>
                        <a:t>31-Aug-22</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r>
                        <a:rPr lang="en-US" sz="800" b="1" dirty="0">
                          <a:latin typeface="+mn-lt"/>
                        </a:rPr>
                        <a:t>Deployment of Financial expert</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800" b="1" dirty="0">
                          <a:latin typeface="+mn-lt"/>
                        </a:rPr>
                        <a:t>CoGTA</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1" dirty="0">
                          <a:latin typeface="+mn-lt"/>
                        </a:rPr>
                        <a:t>30-Nov-23</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56275">
                <a:tc>
                  <a:txBody>
                    <a:bodyPr/>
                    <a:lstStyle/>
                    <a:p>
                      <a:pPr algn="l" fontAlgn="ctr"/>
                      <a:r>
                        <a:rPr lang="en-US" sz="800" b="1" i="0" u="none" strike="noStrike" dirty="0">
                          <a:solidFill>
                            <a:srgbClr val="000000"/>
                          </a:solidFill>
                          <a:effectLst/>
                          <a:latin typeface="+mn-lt"/>
                          <a:cs typeface="Calibri" panose="020F0502020204030204" pitchFamily="34" charset="0"/>
                        </a:rPr>
                        <a:t>Review  of AFS &amp; Working</a:t>
                      </a:r>
                      <a:r>
                        <a:rPr lang="en-US" sz="800" b="1" i="0" u="none" strike="noStrike" baseline="0" dirty="0">
                          <a:solidFill>
                            <a:srgbClr val="000000"/>
                          </a:solidFill>
                          <a:effectLst/>
                          <a:latin typeface="+mn-lt"/>
                          <a:cs typeface="Calibri" panose="020F0502020204030204" pitchFamily="34" charset="0"/>
                        </a:rPr>
                        <a:t> paper file</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800" b="1" i="0" u="none" strike="noStrike" dirty="0">
                          <a:solidFill>
                            <a:srgbClr val="000000"/>
                          </a:solidFill>
                          <a:effectLst/>
                          <a:latin typeface="+mn-lt"/>
                          <a:cs typeface="Calibri" panose="020F0502020204030204" pitchFamily="34" charset="0"/>
                        </a:rPr>
                        <a:t>PT</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800" b="1" i="0" u="none" strike="noStrike" dirty="0">
                          <a:solidFill>
                            <a:srgbClr val="000000"/>
                          </a:solidFill>
                          <a:effectLst/>
                          <a:latin typeface="+mn-lt"/>
                          <a:cs typeface="Calibri" panose="020F0502020204030204" pitchFamily="34" charset="0"/>
                        </a:rPr>
                        <a:t>30- Nov-22</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US" sz="800" b="1" dirty="0">
                          <a:latin typeface="+mn-lt"/>
                        </a:rPr>
                        <a:t>Deployment of Finance</a:t>
                      </a:r>
                      <a:r>
                        <a:rPr lang="en-US" sz="800" b="1" baseline="0" dirty="0">
                          <a:latin typeface="+mn-lt"/>
                        </a:rPr>
                        <a:t> </a:t>
                      </a:r>
                      <a:r>
                        <a:rPr lang="en-US" sz="800" b="1" dirty="0">
                          <a:latin typeface="+mn-lt"/>
                        </a:rPr>
                        <a:t>expert</a:t>
                      </a:r>
                    </a:p>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800" b="1" i="0" u="none" strike="noStrike" dirty="0">
                          <a:solidFill>
                            <a:srgbClr val="000000"/>
                          </a:solidFill>
                          <a:effectLst/>
                          <a:latin typeface="+mn-lt"/>
                          <a:cs typeface="Calibri" panose="020F0502020204030204" pitchFamily="34" charset="0"/>
                        </a:rPr>
                        <a:t>PT</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000000"/>
                          </a:solidFill>
                          <a:effectLst/>
                          <a:latin typeface="+mn-lt"/>
                          <a:ea typeface="+mn-ea"/>
                          <a:cs typeface="Calibri" panose="020F0502020204030204" pitchFamily="34" charset="0"/>
                        </a:rPr>
                        <a:t>31-Mar-23</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7949881"/>
                  </a:ext>
                </a:extLst>
              </a:tr>
              <a:tr h="256275">
                <a:tc>
                  <a:txBody>
                    <a:bodyPr/>
                    <a:lstStyle/>
                    <a:p>
                      <a:pPr algn="l" fontAlgn="ctr"/>
                      <a:r>
                        <a:rPr lang="en-US" sz="800" b="1" i="0" u="none" strike="noStrike" dirty="0">
                          <a:solidFill>
                            <a:srgbClr val="000000"/>
                          </a:solidFill>
                          <a:effectLst/>
                          <a:latin typeface="+mn-lt"/>
                          <a:cs typeface="Calibri" panose="020F0502020204030204" pitchFamily="34" charset="0"/>
                        </a:rPr>
                        <a:t>Financial Management Support</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800" b="1" i="0" u="none" strike="noStrike" dirty="0">
                          <a:solidFill>
                            <a:srgbClr val="000000"/>
                          </a:solidFill>
                          <a:effectLst/>
                          <a:latin typeface="+mn-lt"/>
                          <a:cs typeface="Calibri" panose="020F0502020204030204" pitchFamily="34" charset="0"/>
                        </a:rPr>
                        <a:t>PT</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800" b="1" i="0" u="none" strike="noStrike" dirty="0">
                          <a:solidFill>
                            <a:srgbClr val="000000"/>
                          </a:solidFill>
                          <a:effectLst/>
                          <a:latin typeface="+mn-lt"/>
                          <a:cs typeface="Calibri" panose="020F0502020204030204" pitchFamily="34" charset="0"/>
                        </a:rPr>
                        <a:t>30-Nov-22</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800" b="1" i="0" u="none" strike="noStrike" dirty="0">
                          <a:solidFill>
                            <a:srgbClr val="000000"/>
                          </a:solidFill>
                          <a:effectLst/>
                          <a:latin typeface="+mn-lt"/>
                          <a:cs typeface="Calibri" panose="020F0502020204030204" pitchFamily="34" charset="0"/>
                        </a:rPr>
                        <a:t>Deployment</a:t>
                      </a:r>
                      <a:r>
                        <a:rPr lang="en-US" sz="800" b="1" i="0" u="none" strike="noStrike" baseline="0" dirty="0">
                          <a:solidFill>
                            <a:srgbClr val="000000"/>
                          </a:solidFill>
                          <a:effectLst/>
                          <a:latin typeface="+mn-lt"/>
                          <a:cs typeface="Calibri" panose="020F0502020204030204" pitchFamily="34" charset="0"/>
                        </a:rPr>
                        <a:t> of Municipal revenue and debt management resources</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800" b="1" i="0" u="none" strike="noStrike" dirty="0">
                          <a:solidFill>
                            <a:srgbClr val="000000"/>
                          </a:solidFill>
                          <a:effectLst/>
                          <a:latin typeface="+mn-lt"/>
                          <a:cs typeface="Calibri" panose="020F0502020204030204" pitchFamily="34" charset="0"/>
                        </a:rPr>
                        <a:t>PT</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000000"/>
                          </a:solidFill>
                          <a:effectLst/>
                          <a:latin typeface="+mn-lt"/>
                          <a:ea typeface="+mn-ea"/>
                          <a:cs typeface="Calibri" panose="020F0502020204030204" pitchFamily="34" charset="0"/>
                        </a:rPr>
                        <a:t>31-Mar-23</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8007734"/>
                  </a:ext>
                </a:extLst>
              </a:tr>
              <a:tr h="330060">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ctr"/>
                      <a:r>
                        <a:rPr lang="en-US" sz="800" b="1" i="0" u="none" strike="noStrike" dirty="0">
                          <a:solidFill>
                            <a:srgbClr val="000000"/>
                          </a:solidFill>
                          <a:effectLst/>
                          <a:latin typeface="+mn-lt"/>
                          <a:ea typeface="Symbol" panose="05050102010706020507" pitchFamily="18" charset="2"/>
                          <a:cs typeface="Calibri" panose="020F0502020204030204" pitchFamily="34" charset="0"/>
                        </a:rPr>
                        <a:t>Audit action plans – Prior year issues</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ea typeface="Symbol" panose="05050102010706020507" pitchFamily="18" charset="2"/>
                          <a:cs typeface="Calibri" panose="020F0502020204030204" pitchFamily="34" charset="0"/>
                        </a:rPr>
                        <a:t>CoGTA </a:t>
                      </a:r>
                    </a:p>
                    <a:p>
                      <a:pPr algn="ctr" fontAlgn="ctr"/>
                      <a:r>
                        <a:rPr lang="en-US" sz="800" b="1" i="0" u="none" strike="noStrike" dirty="0">
                          <a:solidFill>
                            <a:srgbClr val="000000"/>
                          </a:solidFill>
                          <a:effectLst/>
                          <a:latin typeface="+mn-lt"/>
                          <a:cs typeface="Calibri" panose="020F0502020204030204" pitchFamily="34" charset="0"/>
                        </a:rPr>
                        <a:t>SALGA</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ea typeface="Symbol" panose="05050102010706020507" pitchFamily="18" charset="2"/>
                          <a:cs typeface="Calibri" panose="020F0502020204030204" pitchFamily="34" charset="0"/>
                        </a:rPr>
                        <a:t>31-Aug-22</a:t>
                      </a:r>
                    </a:p>
                    <a:p>
                      <a:pPr algn="ctr" fontAlgn="ctr"/>
                      <a:r>
                        <a:rPr lang="en-US" sz="800" b="1" i="0" u="none" strike="noStrike" dirty="0">
                          <a:solidFill>
                            <a:srgbClr val="000000"/>
                          </a:solidFill>
                          <a:effectLst/>
                          <a:latin typeface="+mn-lt"/>
                          <a:cs typeface="Calibri" panose="020F0502020204030204" pitchFamily="34" charset="0"/>
                        </a:rPr>
                        <a:t>30-Sept-22</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l" fontAlgn="ctr"/>
                      <a:r>
                        <a:rPr lang="en-US" sz="800" b="1" i="0" u="none" strike="noStrike" dirty="0">
                          <a:solidFill>
                            <a:srgbClr val="000000"/>
                          </a:solidFill>
                          <a:effectLst/>
                          <a:latin typeface="+mn-lt"/>
                          <a:cs typeface="Calibri" panose="020F0502020204030204" pitchFamily="34" charset="0"/>
                        </a:rPr>
                        <a:t>Support on policy and systems</a:t>
                      </a:r>
                      <a:r>
                        <a:rPr lang="en-US" sz="800" b="1" i="0" u="none" strike="noStrike" baseline="0" dirty="0">
                          <a:solidFill>
                            <a:srgbClr val="000000"/>
                          </a:solidFill>
                          <a:effectLst/>
                          <a:latin typeface="+mn-lt"/>
                          <a:cs typeface="Calibri" panose="020F0502020204030204" pitchFamily="34" charset="0"/>
                        </a:rPr>
                        <a:t> of delegations</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800" b="1" i="0" u="none" strike="noStrike" dirty="0">
                          <a:solidFill>
                            <a:srgbClr val="000000"/>
                          </a:solidFill>
                          <a:effectLst/>
                          <a:latin typeface="+mn-lt"/>
                          <a:cs typeface="Calibri" panose="020F0502020204030204" pitchFamily="34" charset="0"/>
                        </a:rPr>
                        <a:t>PT</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000000"/>
                          </a:solidFill>
                          <a:effectLst/>
                          <a:latin typeface="+mn-lt"/>
                          <a:ea typeface="+mn-ea"/>
                          <a:cs typeface="Calibri" panose="020F0502020204030204" pitchFamily="34" charset="0"/>
                        </a:rPr>
                        <a:t>31-Mar-23</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60706">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ctr"/>
                      <a:r>
                        <a:rPr lang="en-US" sz="800" b="1" i="0" u="none" strike="noStrike" dirty="0">
                          <a:solidFill>
                            <a:srgbClr val="000000"/>
                          </a:solidFill>
                          <a:effectLst/>
                          <a:latin typeface="+mn-lt"/>
                          <a:ea typeface="Symbol" panose="05050102010706020507" pitchFamily="18" charset="2"/>
                          <a:cs typeface="Calibri" panose="020F0502020204030204" pitchFamily="34" charset="0"/>
                        </a:rPr>
                        <a:t>Payment voucher audit</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ea typeface="Symbol" panose="05050102010706020507" pitchFamily="18" charset="2"/>
                          <a:cs typeface="Calibri" panose="020F0502020204030204" pitchFamily="34" charset="0"/>
                        </a:rPr>
                        <a:t>CoGTA</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ea typeface="Symbol" panose="05050102010706020507" pitchFamily="18" charset="2"/>
                          <a:cs typeface="Calibri" panose="020F0502020204030204" pitchFamily="34" charset="0"/>
                        </a:rPr>
                        <a:t>31-Aug-22</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ctr"/>
                      <a:r>
                        <a:rPr lang="en-US" sz="800" b="1" i="0" u="none" strike="noStrike" dirty="0">
                          <a:solidFill>
                            <a:srgbClr val="000000"/>
                          </a:solidFill>
                          <a:effectLst/>
                          <a:latin typeface="+mn-lt"/>
                          <a:ea typeface="Symbol" panose="05050102010706020507" pitchFamily="18" charset="2"/>
                          <a:cs typeface="Calibri" panose="020F0502020204030204" pitchFamily="34" charset="0"/>
                        </a:rPr>
                        <a:t>Addressing UIFW expenditure</a:t>
                      </a:r>
                      <a:r>
                        <a:rPr lang="en-US" sz="800" b="1" i="0" u="none" strike="noStrike" baseline="0" dirty="0">
                          <a:solidFill>
                            <a:srgbClr val="000000"/>
                          </a:solidFill>
                          <a:effectLst/>
                          <a:latin typeface="+mn-lt"/>
                          <a:ea typeface="Symbol" panose="05050102010706020507" pitchFamily="18" charset="2"/>
                          <a:cs typeface="Calibri" panose="020F0502020204030204" pitchFamily="34" charset="0"/>
                        </a:rPr>
                        <a:t> – resolution of cumulative total</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cs typeface="Calibri" panose="020F0502020204030204" pitchFamily="34" charset="0"/>
                        </a:rPr>
                        <a:t>CoGTA</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mn-lt"/>
                          <a:cs typeface="Calibri" panose="020F0502020204030204" pitchFamily="34" charset="0"/>
                        </a:rPr>
                        <a:t>01</a:t>
                      </a:r>
                      <a:r>
                        <a:rPr lang="en-US" sz="800" b="1" i="0" u="none" strike="noStrike" baseline="0" dirty="0">
                          <a:solidFill>
                            <a:srgbClr val="000000"/>
                          </a:solidFill>
                          <a:effectLst/>
                          <a:latin typeface="+mn-lt"/>
                          <a:cs typeface="Calibri" panose="020F0502020204030204" pitchFamily="34" charset="0"/>
                        </a:rPr>
                        <a:t>-Nov-22 onward</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075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ctr"/>
                      <a:r>
                        <a:rPr lang="en-US" sz="800" b="1" i="0" u="none" strike="noStrike" dirty="0">
                          <a:solidFill>
                            <a:srgbClr val="000000"/>
                          </a:solidFill>
                          <a:effectLst/>
                          <a:latin typeface="+mn-lt"/>
                          <a:ea typeface="Symbol" panose="05050102010706020507" pitchFamily="18" charset="2"/>
                          <a:cs typeface="Calibri" panose="020F0502020204030204" pitchFamily="34" charset="0"/>
                        </a:rPr>
                        <a:t>Monitoring</a:t>
                      </a:r>
                      <a:r>
                        <a:rPr lang="en-US" sz="800" b="1" i="0" u="none" strike="noStrike" baseline="0" dirty="0">
                          <a:solidFill>
                            <a:srgbClr val="000000"/>
                          </a:solidFill>
                          <a:effectLst/>
                          <a:latin typeface="+mn-lt"/>
                          <a:ea typeface="Symbol" panose="05050102010706020507" pitchFamily="18" charset="2"/>
                          <a:cs typeface="Calibri" panose="020F0502020204030204" pitchFamily="34" charset="0"/>
                        </a:rPr>
                        <a:t> of impl</a:t>
                      </a:r>
                      <a:r>
                        <a:rPr lang="en-US" sz="800" b="1" i="0" u="none" strike="noStrike" dirty="0">
                          <a:solidFill>
                            <a:srgbClr val="000000"/>
                          </a:solidFill>
                          <a:effectLst/>
                          <a:latin typeface="+mn-lt"/>
                          <a:ea typeface="Symbol" panose="05050102010706020507" pitchFamily="18" charset="2"/>
                          <a:cs typeface="Calibri" panose="020F0502020204030204" pitchFamily="34" charset="0"/>
                        </a:rPr>
                        <a:t>ementation</a:t>
                      </a:r>
                      <a:r>
                        <a:rPr lang="en-US" sz="800" b="1" i="0" u="none" strike="noStrike" baseline="0" dirty="0">
                          <a:solidFill>
                            <a:srgbClr val="000000"/>
                          </a:solidFill>
                          <a:effectLst/>
                          <a:latin typeface="+mn-lt"/>
                          <a:ea typeface="Symbol" panose="05050102010706020507" pitchFamily="18" charset="2"/>
                          <a:cs typeface="Calibri" panose="020F0502020204030204" pitchFamily="34" charset="0"/>
                        </a:rPr>
                        <a:t> </a:t>
                      </a:r>
                      <a:r>
                        <a:rPr lang="en-US" sz="800" b="1" i="0" u="none" strike="noStrike" dirty="0">
                          <a:solidFill>
                            <a:srgbClr val="000000"/>
                          </a:solidFill>
                          <a:effectLst/>
                          <a:latin typeface="+mn-lt"/>
                          <a:ea typeface="Symbol" panose="05050102010706020507" pitchFamily="18" charset="2"/>
                          <a:cs typeface="Calibri" panose="020F0502020204030204" pitchFamily="34" charset="0"/>
                        </a:rPr>
                        <a:t>UIFW strategy</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cs typeface="Calibri" panose="020F0502020204030204" pitchFamily="34" charset="0"/>
                        </a:rPr>
                        <a:t>CoGTA</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cs typeface="Calibri" panose="020F0502020204030204" pitchFamily="34" charset="0"/>
                        </a:rPr>
                        <a:t>30-June-22</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r>
                        <a:rPr lang="en-US" sz="800" b="1" dirty="0">
                          <a:latin typeface="+mn-lt"/>
                          <a:cs typeface="Calibri" panose="020F0502020204030204" pitchFamily="34" charset="0"/>
                        </a:rPr>
                        <a:t>Lobby for establishment </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800" b="1" dirty="0">
                          <a:latin typeface="+mn-lt"/>
                          <a:cs typeface="Calibri" panose="020F0502020204030204" pitchFamily="34" charset="0"/>
                        </a:rPr>
                        <a:t>SALGA</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1" dirty="0">
                          <a:latin typeface="+mn-lt"/>
                          <a:cs typeface="Calibri" panose="020F0502020204030204" pitchFamily="34" charset="0"/>
                        </a:rPr>
                        <a:t>31-Mar-23</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35544">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ctr"/>
                      <a:r>
                        <a:rPr lang="en-US" sz="800" b="1" i="0" u="none" strike="noStrike" dirty="0">
                          <a:solidFill>
                            <a:srgbClr val="000000"/>
                          </a:solidFill>
                          <a:effectLst/>
                          <a:latin typeface="+mn-lt"/>
                          <a:ea typeface="Symbol" panose="05050102010706020507" pitchFamily="18" charset="2"/>
                          <a:cs typeface="Calibri" panose="020F0502020204030204" pitchFamily="34" charset="0"/>
                        </a:rPr>
                        <a:t>Training on year</a:t>
                      </a:r>
                      <a:r>
                        <a:rPr lang="en-US" sz="800" b="1" i="0" u="none" strike="noStrike" baseline="0" dirty="0">
                          <a:solidFill>
                            <a:srgbClr val="000000"/>
                          </a:solidFill>
                          <a:effectLst/>
                          <a:latin typeface="+mn-lt"/>
                          <a:ea typeface="Symbol" panose="05050102010706020507" pitchFamily="18" charset="2"/>
                          <a:cs typeface="Calibri" panose="020F0502020204030204" pitchFamily="34" charset="0"/>
                        </a:rPr>
                        <a:t> end procedures</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ea typeface="Symbol" panose="05050102010706020507" pitchFamily="18" charset="2"/>
                          <a:cs typeface="Calibri" panose="020F0502020204030204" pitchFamily="34" charset="0"/>
                        </a:rPr>
                        <a:t>CoGTA  &amp; SALGA</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ea typeface="Symbol" panose="05050102010706020507" pitchFamily="18" charset="2"/>
                          <a:cs typeface="Calibri" panose="020F0502020204030204" pitchFamily="34" charset="0"/>
                        </a:rPr>
                        <a:t>30-June-22</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rowSpan="12" gridSpan="3">
                  <a:txBody>
                    <a:bodyPr/>
                    <a:lstStyle/>
                    <a:p>
                      <a:pPr algn="ctr"/>
                      <a:r>
                        <a:rPr lang="en-US" sz="1800" b="1" dirty="0"/>
                        <a:t> </a:t>
                      </a:r>
                      <a:r>
                        <a:rPr lang="en-US" sz="1800" b="1" dirty="0">
                          <a:solidFill>
                            <a:srgbClr val="009644"/>
                          </a:solidFill>
                        </a:rPr>
                        <a:t>Stakeholders</a:t>
                      </a:r>
                      <a:r>
                        <a:rPr lang="en-US" sz="1800" b="1" baseline="0" dirty="0">
                          <a:solidFill>
                            <a:srgbClr val="009644"/>
                          </a:solidFill>
                        </a:rPr>
                        <a:t> have provided details in the </a:t>
                      </a:r>
                      <a:r>
                        <a:rPr lang="en-US" sz="1800" b="1" dirty="0">
                          <a:solidFill>
                            <a:srgbClr val="009644"/>
                          </a:solidFill>
                        </a:rPr>
                        <a:t>plan,</a:t>
                      </a:r>
                      <a:r>
                        <a:rPr lang="en-US" sz="1800" b="1" baseline="0" dirty="0">
                          <a:solidFill>
                            <a:srgbClr val="009644"/>
                          </a:solidFill>
                        </a:rPr>
                        <a:t> </a:t>
                      </a:r>
                      <a:r>
                        <a:rPr lang="en-US" sz="1800" b="1" dirty="0">
                          <a:solidFill>
                            <a:srgbClr val="009644"/>
                          </a:solidFill>
                        </a:rPr>
                        <a:t>further broken down into specific</a:t>
                      </a:r>
                      <a:r>
                        <a:rPr lang="en-US" sz="1800" b="1" baseline="0" dirty="0">
                          <a:solidFill>
                            <a:srgbClr val="009644"/>
                          </a:solidFill>
                        </a:rPr>
                        <a:t> a</a:t>
                      </a:r>
                      <a:r>
                        <a:rPr lang="en-US" sz="1800" b="1" dirty="0">
                          <a:solidFill>
                            <a:srgbClr val="009644"/>
                          </a:solidFill>
                        </a:rPr>
                        <a:t>ctivities</a:t>
                      </a:r>
                      <a:r>
                        <a:rPr lang="en-US" sz="1800" b="1" baseline="0" dirty="0">
                          <a:solidFill>
                            <a:srgbClr val="009644"/>
                          </a:solidFill>
                        </a:rPr>
                        <a:t> with beneficiaries, timeframes and expected outcomes. </a:t>
                      </a:r>
                      <a:endParaRPr lang="en-US" sz="2000" b="1" dirty="0">
                        <a:solidFill>
                          <a:srgbClr val="009644"/>
                        </a:solidFill>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12" hMerge="1">
                  <a:txBody>
                    <a:bodyPr/>
                    <a:lstStyle/>
                    <a:p>
                      <a:endParaRPr lang="en-US" sz="800" dirty="0"/>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12" hMerge="1">
                  <a:txBody>
                    <a:bodyPr/>
                    <a:lstStyle/>
                    <a:p>
                      <a:endParaRPr lang="en-US" sz="800" dirty="0"/>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147709">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ctr"/>
                      <a:r>
                        <a:rPr lang="en-US" sz="800" b="1" i="0" u="none" strike="noStrike" dirty="0">
                          <a:solidFill>
                            <a:srgbClr val="000000"/>
                          </a:solidFill>
                          <a:effectLst/>
                          <a:latin typeface="+mn-lt"/>
                          <a:ea typeface="Symbol" panose="05050102010706020507" pitchFamily="18" charset="2"/>
                          <a:cs typeface="Calibri" panose="020F0502020204030204" pitchFamily="34" charset="0"/>
                        </a:rPr>
                        <a:t>IA &amp; RM Forum</a:t>
                      </a: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cs typeface="Calibri" panose="020F0502020204030204" pitchFamily="34" charset="0"/>
                        </a:rPr>
                        <a:t>CoGTA, SALGA &amp; PT</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ctr"/>
                      <a:r>
                        <a:rPr lang="en-US" sz="800" b="1" i="0" u="none" strike="noStrike" dirty="0">
                          <a:solidFill>
                            <a:srgbClr val="000000"/>
                          </a:solidFill>
                          <a:effectLst/>
                          <a:latin typeface="+mn-lt"/>
                          <a:cs typeface="Calibri" panose="020F0502020204030204" pitchFamily="34" charset="0"/>
                        </a:rPr>
                        <a:t>15-Dec-22</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vMerge="1">
                  <a:txBody>
                    <a:bodyPr/>
                    <a:lstStyle/>
                    <a:p>
                      <a:endParaRPr lang="en-US" sz="800" b="1" dirty="0">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vMerge="1">
                  <a:txBody>
                    <a:bodyPr/>
                    <a:lstStyle/>
                    <a:p>
                      <a:endParaRPr lang="en-US" sz="800" b="1" dirty="0">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lang="en-US" sz="800" b="1" dirty="0">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03198">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r>
                        <a:rPr lang="en-US" sz="800" b="1" dirty="0">
                          <a:latin typeface="+mn-lt"/>
                          <a:cs typeface="Calibri" panose="020F0502020204030204" pitchFamily="34" charset="0"/>
                        </a:rPr>
                        <a:t>Assessment on functionality of IA &amp;AC</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a:r>
                        <a:rPr lang="en-US" sz="800" b="1" dirty="0">
                          <a:latin typeface="+mn-lt"/>
                          <a:cs typeface="Calibri" panose="020F0502020204030204" pitchFamily="34" charset="0"/>
                        </a:rPr>
                        <a:t>CoGTA4</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a:r>
                        <a:rPr lang="en-US" sz="800" b="1" dirty="0">
                          <a:latin typeface="+mn-lt"/>
                          <a:cs typeface="Calibri" panose="020F0502020204030204" pitchFamily="34" charset="0"/>
                        </a:rPr>
                        <a:t>31-Dec-22</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vMerge="1">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vMerge="1">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03198">
                <a:tc>
                  <a:txBody>
                    <a:bodyPr/>
                    <a:lstStyle/>
                    <a:p>
                      <a:r>
                        <a:rPr lang="en-US" sz="800" b="1" dirty="0">
                          <a:latin typeface="+mn-lt"/>
                          <a:cs typeface="Calibri" panose="020F0502020204030204" pitchFamily="34" charset="0"/>
                        </a:rPr>
                        <a:t>Establish</a:t>
                      </a:r>
                      <a:r>
                        <a:rPr lang="en-US" sz="800" b="1" baseline="0" dirty="0">
                          <a:latin typeface="+mn-lt"/>
                          <a:cs typeface="Calibri" panose="020F0502020204030204" pitchFamily="34" charset="0"/>
                        </a:rPr>
                        <a:t> a Municipal debt collection Campaign</a:t>
                      </a:r>
                      <a:endParaRPr lang="en-US" sz="800" b="1" dirty="0">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1" dirty="0">
                          <a:latin typeface="+mn-lt"/>
                          <a:cs typeface="Calibri" panose="020F0502020204030204" pitchFamily="34" charset="0"/>
                        </a:rPr>
                        <a:t>SALGA</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1" dirty="0">
                          <a:latin typeface="+mn-lt"/>
                          <a:cs typeface="Calibri" panose="020F0502020204030204" pitchFamily="34" charset="0"/>
                        </a:rPr>
                        <a:t>30-June-22</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3"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477764"/>
                  </a:ext>
                </a:extLst>
              </a:tr>
              <a:tr h="203198">
                <a:tc>
                  <a:txBody>
                    <a:bodyPr/>
                    <a:lstStyle/>
                    <a:p>
                      <a:r>
                        <a:rPr lang="en-US" sz="800" b="1" dirty="0">
                          <a:latin typeface="+mn-lt"/>
                          <a:cs typeface="Calibri" panose="020F0502020204030204" pitchFamily="34" charset="0"/>
                        </a:rPr>
                        <a:t>Facilitate</a:t>
                      </a:r>
                      <a:r>
                        <a:rPr lang="en-US" sz="800" b="1" baseline="0" dirty="0">
                          <a:latin typeface="+mn-lt"/>
                          <a:cs typeface="Calibri" panose="020F0502020204030204" pitchFamily="34" charset="0"/>
                        </a:rPr>
                        <a:t> Municipal Leaders Development Programme</a:t>
                      </a:r>
                      <a:endParaRPr lang="en-US" sz="800" b="1" dirty="0">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1" dirty="0">
                          <a:latin typeface="+mn-lt"/>
                          <a:cs typeface="Calibri" panose="020F0502020204030204" pitchFamily="34" charset="0"/>
                        </a:rPr>
                        <a:t>SALGA</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1" dirty="0">
                          <a:latin typeface="+mn-lt"/>
                          <a:cs typeface="Calibri" panose="020F0502020204030204" pitchFamily="34" charset="0"/>
                        </a:rPr>
                        <a:t>30-June-22</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3"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6227798"/>
                  </a:ext>
                </a:extLst>
              </a:tr>
              <a:tr h="203198">
                <a:tc>
                  <a:txBody>
                    <a:bodyPr/>
                    <a:lstStyle/>
                    <a:p>
                      <a:r>
                        <a:rPr lang="en-US" sz="800" b="1" dirty="0">
                          <a:latin typeface="+mn-lt"/>
                          <a:cs typeface="Calibri" panose="020F0502020204030204" pitchFamily="34" charset="0"/>
                        </a:rPr>
                        <a:t>Facilitate Finance Interns Capacity Building Programme</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1" dirty="0">
                          <a:latin typeface="+mn-lt"/>
                          <a:cs typeface="Calibri" panose="020F0502020204030204" pitchFamily="34" charset="0"/>
                        </a:rPr>
                        <a:t>SALGA</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1" dirty="0">
                          <a:latin typeface="+mn-lt"/>
                          <a:cs typeface="Calibri" panose="020F0502020204030204" pitchFamily="34" charset="0"/>
                        </a:rPr>
                        <a:t>31-Dec-22</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63627722"/>
                  </a:ext>
                </a:extLst>
              </a:tr>
              <a:tr h="203198">
                <a:tc>
                  <a:txBody>
                    <a:bodyPr/>
                    <a:lstStyle/>
                    <a:p>
                      <a:r>
                        <a:rPr lang="en-US" sz="800" b="1" dirty="0">
                          <a:latin typeface="+mn-lt"/>
                          <a:cs typeface="Calibri" panose="020F0502020204030204" pitchFamily="34" charset="0"/>
                        </a:rPr>
                        <a:t>Capacity</a:t>
                      </a:r>
                      <a:r>
                        <a:rPr lang="en-US" sz="800" b="1" baseline="0" dirty="0">
                          <a:latin typeface="+mn-lt"/>
                          <a:cs typeface="Calibri" panose="020F0502020204030204" pitchFamily="34" charset="0"/>
                        </a:rPr>
                        <a:t> building conference for SCM &amp; Procurement</a:t>
                      </a:r>
                      <a:endParaRPr lang="en-US" sz="800" b="1" dirty="0">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1" dirty="0">
                          <a:latin typeface="+mn-lt"/>
                          <a:cs typeface="Calibri" panose="020F0502020204030204" pitchFamily="34" charset="0"/>
                        </a:rPr>
                        <a:t>SALGA</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1" dirty="0">
                          <a:latin typeface="+mn-lt"/>
                          <a:cs typeface="Calibri" panose="020F0502020204030204" pitchFamily="34" charset="0"/>
                        </a:rPr>
                        <a:t>30-Sept-22</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3"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987662"/>
                  </a:ext>
                </a:extLst>
              </a:tr>
              <a:tr h="203198">
                <a:tc>
                  <a:txBody>
                    <a:bodyPr/>
                    <a:lstStyle/>
                    <a:p>
                      <a:r>
                        <a:rPr lang="en-US" sz="800" b="1" dirty="0">
                          <a:latin typeface="+mn-lt"/>
                          <a:cs typeface="Calibri" panose="020F0502020204030204" pitchFamily="34" charset="0"/>
                        </a:rPr>
                        <a:t>Facilitate Local Government Revenue Summit</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1" dirty="0">
                          <a:latin typeface="+mn-lt"/>
                          <a:cs typeface="Calibri" panose="020F0502020204030204" pitchFamily="34" charset="0"/>
                        </a:rPr>
                        <a:t>SALGA</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1" dirty="0">
                          <a:latin typeface="+mn-lt"/>
                          <a:cs typeface="Calibri" panose="020F0502020204030204" pitchFamily="34" charset="0"/>
                        </a:rPr>
                        <a:t>31-Dec-22</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8683820"/>
                  </a:ext>
                </a:extLst>
              </a:tr>
              <a:tr h="256275">
                <a:tc>
                  <a:txBody>
                    <a:bodyPr/>
                    <a:lstStyle/>
                    <a:p>
                      <a:r>
                        <a:rPr lang="en-US" sz="800" b="1" dirty="0">
                          <a:latin typeface="+mn-lt"/>
                          <a:cs typeface="Calibri" panose="020F0502020204030204" pitchFamily="34" charset="0"/>
                        </a:rPr>
                        <a:t>Capacitate</a:t>
                      </a:r>
                      <a:r>
                        <a:rPr lang="en-US" sz="800" b="1" baseline="0" dirty="0">
                          <a:latin typeface="+mn-lt"/>
                          <a:cs typeface="Calibri" panose="020F0502020204030204" pitchFamily="34" charset="0"/>
                        </a:rPr>
                        <a:t> municipalities on Finance for non-finance managers and councilors through Summer School</a:t>
                      </a:r>
                      <a:endParaRPr lang="en-US" sz="800" b="1" dirty="0">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1" dirty="0">
                          <a:latin typeface="+mn-lt"/>
                          <a:cs typeface="Calibri" panose="020F0502020204030204" pitchFamily="34" charset="0"/>
                        </a:rPr>
                        <a:t>SALGA</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1" dirty="0">
                          <a:latin typeface="+mn-lt"/>
                          <a:cs typeface="Calibri" panose="020F0502020204030204" pitchFamily="34" charset="0"/>
                        </a:rPr>
                        <a:t>30-Sept-22</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3"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651558"/>
                  </a:ext>
                </a:extLst>
              </a:tr>
              <a:tr h="203198">
                <a:tc>
                  <a:txBody>
                    <a:bodyPr/>
                    <a:lstStyle/>
                    <a:p>
                      <a:r>
                        <a:rPr lang="en-US" sz="800" b="1" dirty="0">
                          <a:latin typeface="+mn-lt"/>
                          <a:cs typeface="Calibri" panose="020F0502020204030204" pitchFamily="34" charset="0"/>
                        </a:rPr>
                        <a:t>Provide hands</a:t>
                      </a:r>
                      <a:r>
                        <a:rPr lang="en-US" sz="800" b="1" baseline="0" dirty="0">
                          <a:latin typeface="+mn-lt"/>
                          <a:cs typeface="Calibri" panose="020F0502020204030204" pitchFamily="34" charset="0"/>
                        </a:rPr>
                        <a:t> on support to review Finance related policies</a:t>
                      </a:r>
                      <a:endParaRPr lang="en-US" sz="800" b="1" dirty="0">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1" dirty="0">
                          <a:latin typeface="+mn-lt"/>
                          <a:cs typeface="Calibri" panose="020F0502020204030204" pitchFamily="34" charset="0"/>
                        </a:rPr>
                        <a:t>SALGA</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1" dirty="0">
                          <a:latin typeface="+mn-lt"/>
                          <a:cs typeface="Calibri" panose="020F0502020204030204" pitchFamily="34" charset="0"/>
                        </a:rPr>
                        <a:t>30-Sept-22</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3"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2881708"/>
                  </a:ext>
                </a:extLst>
              </a:tr>
              <a:tr h="203198">
                <a:tc>
                  <a:txBody>
                    <a:bodyPr/>
                    <a:lstStyle/>
                    <a:p>
                      <a:r>
                        <a:rPr lang="en-US" sz="800" b="1" dirty="0">
                          <a:latin typeface="+mn-lt"/>
                          <a:cs typeface="Calibri" panose="020F0502020204030204" pitchFamily="34" charset="0"/>
                        </a:rPr>
                        <a:t>Provide support to municipalities with the review of SOPs</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1" dirty="0">
                          <a:latin typeface="+mn-lt"/>
                          <a:cs typeface="Calibri" panose="020F0502020204030204" pitchFamily="34" charset="0"/>
                        </a:rPr>
                        <a:t>SALGA</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1" dirty="0">
                          <a:latin typeface="+mn-lt"/>
                          <a:cs typeface="Calibri" panose="020F0502020204030204" pitchFamily="34" charset="0"/>
                        </a:rPr>
                        <a:t>30-Sept-22</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3"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8720269"/>
                  </a:ext>
                </a:extLst>
              </a:tr>
              <a:tr h="203198">
                <a:tc>
                  <a:txBody>
                    <a:bodyPr/>
                    <a:lstStyle/>
                    <a:p>
                      <a:r>
                        <a:rPr lang="en-US" sz="800" b="1" dirty="0">
                          <a:latin typeface="+mn-lt"/>
                          <a:cs typeface="Calibri" panose="020F0502020204030204" pitchFamily="34" charset="0"/>
                        </a:rPr>
                        <a:t>Monitor and advise municipalities on MFMA compliance</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1" dirty="0">
                          <a:latin typeface="+mn-lt"/>
                          <a:cs typeface="Calibri" panose="020F0502020204030204" pitchFamily="34" charset="0"/>
                        </a:rPr>
                        <a:t>SALGA</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1" dirty="0">
                          <a:latin typeface="+mn-lt"/>
                          <a:cs typeface="Calibri" panose="020F0502020204030204" pitchFamily="34" charset="0"/>
                        </a:rPr>
                        <a:t>31-Dec-22</a:t>
                      </a: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pPr algn="l" fontAlgn="ctr"/>
                      <a:endParaRPr lang="en-US" sz="800" b="1" i="0" u="none" strike="noStrike" dirty="0">
                        <a:solidFill>
                          <a:srgbClr val="000000"/>
                        </a:solidFill>
                        <a:effectLst/>
                        <a:latin typeface="+mn-lt"/>
                        <a:cs typeface="Calibri" panose="020F0502020204030204" pitchFamily="34" charset="0"/>
                      </a:endParaRPr>
                    </a:p>
                  </a:txBody>
                  <a:tcPr marL="6028" marR="6028" marT="6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8187757"/>
                  </a:ext>
                </a:extLst>
              </a:tr>
            </a:tbl>
          </a:graphicData>
        </a:graphic>
      </p:graphicFrame>
    </p:spTree>
    <p:extLst>
      <p:ext uri="{BB962C8B-B14F-4D97-AF65-F5344CB8AC3E}">
        <p14:creationId xmlns:p14="http://schemas.microsoft.com/office/powerpoint/2010/main" val="3697358897"/>
      </p:ext>
    </p:extLst>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289992" y="646425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sp>
        <p:nvSpPr>
          <p:cNvPr id="8" name="Rounded Rectangle 7"/>
          <p:cNvSpPr/>
          <p:nvPr/>
        </p:nvSpPr>
        <p:spPr>
          <a:xfrm>
            <a:off x="2423592" y="83185"/>
            <a:ext cx="7122167" cy="389822"/>
          </a:xfrm>
          <a:prstGeom prst="roundRect">
            <a:avLst>
              <a:gd name="adj" fmla="val 50000"/>
            </a:avLst>
          </a:prstGeom>
          <a:solidFill>
            <a:srgbClr val="00B050"/>
          </a:solidFill>
          <a:ln w="12700" cap="flat" cmpd="sng" algn="ctr">
            <a:solidFill>
              <a:srgbClr val="5B9BD5">
                <a:shade val="50000"/>
              </a:srgbClr>
            </a:solidFill>
            <a:prstDash val="solid"/>
            <a:miter lim="800000"/>
          </a:ln>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Calibri"/>
              <a:ea typeface="+mn-ea"/>
              <a:cs typeface="+mn-cs"/>
            </a:endParaRPr>
          </a:p>
          <a:p>
            <a:pPr algn="ctr" defTabSz="685800" fontAlgn="auto">
              <a:spcBef>
                <a:spcPts val="0"/>
              </a:spcBef>
              <a:spcAft>
                <a:spcPts val="0"/>
              </a:spcAft>
              <a:defRPr/>
            </a:pPr>
            <a:r>
              <a:rPr lang="en-US" sz="1600" b="1" dirty="0">
                <a:solidFill>
                  <a:prstClr val="white"/>
                </a:solidFill>
                <a:latin typeface="Calibri"/>
              </a:rPr>
              <a:t>Report on Focal Area 2: Municipal Financial Viability and Management</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ZA" sz="1600" b="1" i="0" u="none" strike="noStrike" kern="0" cap="none" spc="0" normalizeH="0" baseline="0" noProof="0" dirty="0">
              <a:ln>
                <a:noFill/>
              </a:ln>
              <a:solidFill>
                <a:srgbClr val="FFFFFF"/>
              </a:solidFill>
              <a:effectLst/>
              <a:uLnTx/>
              <a:uFillTx/>
              <a:latin typeface="Calibri"/>
              <a:ea typeface="+mn-ea"/>
              <a:cs typeface="Arial" panose="020B0604020202020204" pitchFamily="34" charset="0"/>
            </a:endParaRPr>
          </a:p>
        </p:txBody>
      </p:sp>
      <p:sp>
        <p:nvSpPr>
          <p:cNvPr id="12" name="Title 1"/>
          <p:cNvSpPr>
            <a:spLocks noGrp="1"/>
          </p:cNvSpPr>
          <p:nvPr>
            <p:ph type="title"/>
          </p:nvPr>
        </p:nvSpPr>
        <p:spPr>
          <a:xfrm>
            <a:off x="1930400" y="692696"/>
            <a:ext cx="8229600" cy="439944"/>
          </a:xfrm>
          <a:solidFill>
            <a:srgbClr val="92D050"/>
          </a:solidFill>
        </p:spPr>
        <p:txBody>
          <a:bodyPr vert="horz" wrap="square" lIns="91440" tIns="45720" rIns="91440" bIns="45720" numCol="1" rtlCol="0" anchor="ctr" anchorCtr="0" compatLnSpc="1">
            <a:prstTxWarp prst="textNoShape">
              <a:avLst/>
            </a:prstTxWarp>
            <a:noAutofit/>
          </a:bodyPr>
          <a:lstStyle/>
          <a:p>
            <a:pPr>
              <a:spcBef>
                <a:spcPts val="0"/>
              </a:spcBef>
              <a:tabLst>
                <a:tab pos="360045" algn="l"/>
              </a:tabLst>
            </a:pPr>
            <a:r>
              <a:rPr lang="en-US" sz="2000" b="1" dirty="0">
                <a:solidFill>
                  <a:prstClr val="black"/>
                </a:solidFill>
                <a:latin typeface="Arial" panose="020B0604020202020204" pitchFamily="34" charset="0"/>
                <a:ea typeface="Calibri" panose="020F0502020204030204" pitchFamily="34" charset="0"/>
                <a:cs typeface="Arial" panose="020B0604020202020204" pitchFamily="34" charset="0"/>
              </a:rPr>
              <a:t>MUNICIPAL RESPONSE AND COUNCIL </a:t>
            </a:r>
            <a:r>
              <a:rPr lang="en-US" sz="2000" b="1" dirty="0" smtClean="0">
                <a:solidFill>
                  <a:prstClr val="black"/>
                </a:solidFill>
                <a:latin typeface="Arial" panose="020B0604020202020204" pitchFamily="34" charset="0"/>
                <a:ea typeface="Calibri" panose="020F0502020204030204" pitchFamily="34" charset="0"/>
                <a:cs typeface="Arial" panose="020B0604020202020204" pitchFamily="34" charset="0"/>
              </a:rPr>
              <a:t>ACTIVITIES</a:t>
            </a:r>
            <a:endParaRPr lang="en-ZA" altLang="en-US" sz="2000" b="1" dirty="0">
              <a:latin typeface="Arial" panose="020B0604020202020204" pitchFamily="34" charset="0"/>
              <a:ea typeface="Calibri" panose="020F0502020204030204" pitchFamily="34" charset="0"/>
            </a:endParaRPr>
          </a:p>
        </p:txBody>
      </p:sp>
      <p:sp>
        <p:nvSpPr>
          <p:cNvPr id="13" name="Content Placeholder 2"/>
          <p:cNvSpPr>
            <a:spLocks noGrp="1"/>
          </p:cNvSpPr>
          <p:nvPr>
            <p:ph idx="1"/>
          </p:nvPr>
        </p:nvSpPr>
        <p:spPr>
          <a:xfrm>
            <a:off x="839416" y="1315361"/>
            <a:ext cx="10873208" cy="5136404"/>
          </a:xfrm>
        </p:spPr>
        <p:txBody>
          <a:bodyPr>
            <a:noAutofit/>
          </a:bodyPr>
          <a:lstStyle/>
          <a:p>
            <a:pPr algn="just">
              <a:lnSpc>
                <a:spcPct val="115000"/>
              </a:lnSpc>
              <a:spcBef>
                <a:spcPts val="0"/>
              </a:spcBef>
              <a:buFont typeface="Wingdings" panose="05000000000000000000" pitchFamily="2" charset="2"/>
              <a:buChar char="q"/>
              <a:tabLst>
                <a:tab pos="360045" algn="l"/>
              </a:tabLst>
            </a:pPr>
            <a:r>
              <a:rPr lang="en-ZA" sz="2400" dirty="0">
                <a:latin typeface="Arial" panose="020B0604020202020204" pitchFamily="34" charset="0"/>
                <a:ea typeface="Calibri" panose="020F0502020204030204" pitchFamily="34" charset="0"/>
                <a:cs typeface="Times New Roman" panose="02020603050405020304" pitchFamily="18" charset="0"/>
              </a:rPr>
              <a:t>Effective Audit Action Plans</a:t>
            </a:r>
          </a:p>
          <a:p>
            <a:pPr lvl="1" algn="just"/>
            <a:r>
              <a:rPr lang="en-ZA" sz="2000" dirty="0">
                <a:latin typeface="Arial" panose="020B0604020202020204" pitchFamily="34" charset="0"/>
                <a:cs typeface="Arial" panose="020B0604020202020204" pitchFamily="34" charset="0"/>
              </a:rPr>
              <a:t>Adhered to by management.</a:t>
            </a:r>
          </a:p>
          <a:p>
            <a:pPr lvl="1" algn="just"/>
            <a:r>
              <a:rPr lang="en-ZA" sz="2000" dirty="0">
                <a:latin typeface="Arial" panose="020B0604020202020204" pitchFamily="34" charset="0"/>
                <a:cs typeface="Arial" panose="020B0604020202020204" pitchFamily="34" charset="0"/>
              </a:rPr>
              <a:t>Diligently monitored by leadership at </a:t>
            </a:r>
            <a:r>
              <a:rPr lang="en-ZA" sz="2000" dirty="0" err="1">
                <a:latin typeface="Arial" panose="020B0604020202020204" pitchFamily="34" charset="0"/>
                <a:cs typeface="Arial" panose="020B0604020202020204" pitchFamily="34" charset="0"/>
              </a:rPr>
              <a:t>MPAC</a:t>
            </a:r>
            <a:r>
              <a:rPr lang="en-ZA" sz="2000" dirty="0">
                <a:latin typeface="Arial" panose="020B0604020202020204" pitchFamily="34" charset="0"/>
                <a:cs typeface="Arial" panose="020B0604020202020204" pitchFamily="34" charset="0"/>
              </a:rPr>
              <a:t>, Audit Committees and Council quarterly.</a:t>
            </a:r>
          </a:p>
          <a:p>
            <a:pPr algn="just">
              <a:lnSpc>
                <a:spcPct val="115000"/>
              </a:lnSpc>
              <a:spcBef>
                <a:spcPts val="0"/>
              </a:spcBef>
              <a:buFont typeface="Wingdings" panose="05000000000000000000" pitchFamily="2" charset="2"/>
              <a:buChar char="q"/>
              <a:tabLst>
                <a:tab pos="360045" algn="l"/>
              </a:tabLst>
            </a:pPr>
            <a:r>
              <a:rPr lang="en-ZA" sz="2400" dirty="0">
                <a:latin typeface="Arial" panose="020B0604020202020204" pitchFamily="34" charset="0"/>
                <a:ea typeface="Calibri" panose="020F0502020204030204" pitchFamily="34" charset="0"/>
                <a:cs typeface="Times New Roman" panose="02020603050405020304" pitchFamily="18" charset="0"/>
              </a:rPr>
              <a:t>Quarterly Reporting to Council on financial position and financial performance.</a:t>
            </a:r>
          </a:p>
          <a:p>
            <a:pPr algn="just">
              <a:lnSpc>
                <a:spcPct val="115000"/>
              </a:lnSpc>
              <a:spcBef>
                <a:spcPts val="0"/>
              </a:spcBef>
              <a:buFont typeface="Wingdings" panose="05000000000000000000" pitchFamily="2" charset="2"/>
              <a:buChar char="q"/>
              <a:tabLst>
                <a:tab pos="360045" algn="l"/>
              </a:tabLst>
            </a:pPr>
            <a:r>
              <a:rPr lang="en-US" sz="2400" dirty="0" err="1">
                <a:latin typeface="Arial" panose="020B0604020202020204" pitchFamily="34" charset="0"/>
                <a:ea typeface="Calibri" panose="020F0502020204030204" pitchFamily="34" charset="0"/>
                <a:cs typeface="Times New Roman" panose="02020603050405020304" pitchFamily="18" charset="0"/>
              </a:rPr>
              <a:t>MPAC</a:t>
            </a:r>
            <a:r>
              <a:rPr lang="en-US" sz="2400" dirty="0">
                <a:latin typeface="Arial" panose="020B0604020202020204" pitchFamily="34" charset="0"/>
                <a:ea typeface="Calibri" panose="020F0502020204030204" pitchFamily="34" charset="0"/>
                <a:cs typeface="Times New Roman" panose="02020603050405020304" pitchFamily="18" charset="0"/>
              </a:rPr>
              <a:t> Oversight Tool to be implemented and monitored by </a:t>
            </a:r>
            <a:r>
              <a:rPr lang="en-US" sz="2400" dirty="0" err="1">
                <a:latin typeface="Arial" panose="020B0604020202020204" pitchFamily="34" charset="0"/>
                <a:ea typeface="Calibri" panose="020F0502020204030204" pitchFamily="34" charset="0"/>
                <a:cs typeface="Times New Roman" panose="02020603050405020304" pitchFamily="18" charset="0"/>
              </a:rPr>
              <a:t>COGTA</a:t>
            </a:r>
            <a:r>
              <a:rPr lang="en-US" sz="2400" dirty="0">
                <a:latin typeface="Arial" panose="020B0604020202020204" pitchFamily="34" charset="0"/>
                <a:ea typeface="Calibri" panose="020F0502020204030204" pitchFamily="34" charset="0"/>
                <a:cs typeface="Times New Roman" panose="02020603050405020304" pitchFamily="18" charset="0"/>
              </a:rPr>
              <a:t> quarterly from quarter ending September 2022.</a:t>
            </a:r>
            <a:endParaRPr lang="en-ZA" sz="2400" dirty="0">
              <a:latin typeface="Arial" panose="020B0604020202020204" pitchFamily="34" charset="0"/>
              <a:ea typeface="Calibri" panose="020F0502020204030204" pitchFamily="34" charset="0"/>
              <a:cs typeface="Times New Roman" panose="02020603050405020304" pitchFamily="18" charset="0"/>
            </a:endParaRPr>
          </a:p>
          <a:p>
            <a:pPr marL="171450" lvl="3" algn="just">
              <a:lnSpc>
                <a:spcPct val="115000"/>
              </a:lnSpc>
              <a:spcBef>
                <a:spcPts val="0"/>
              </a:spcBef>
              <a:buFont typeface="Wingdings" panose="05000000000000000000" pitchFamily="2" charset="2"/>
              <a:buChar char="q"/>
              <a:tabLst>
                <a:tab pos="360045" algn="l"/>
              </a:tabLst>
            </a:pPr>
            <a:r>
              <a:rPr lang="en-US" sz="2400" dirty="0" err="1">
                <a:latin typeface="Arial" panose="020B0604020202020204" pitchFamily="34" charset="0"/>
                <a:ea typeface="Calibri" panose="020F0502020204030204" pitchFamily="34" charset="0"/>
                <a:cs typeface="Times New Roman" panose="02020603050405020304" pitchFamily="18" charset="0"/>
              </a:rPr>
              <a:t>COGTA</a:t>
            </a:r>
            <a:r>
              <a:rPr lang="en-US" sz="2400" dirty="0">
                <a:latin typeface="Arial" panose="020B0604020202020204" pitchFamily="34" charset="0"/>
                <a:ea typeface="Calibri" panose="020F0502020204030204" pitchFamily="34" charset="0"/>
                <a:cs typeface="Times New Roman" panose="02020603050405020304" pitchFamily="18" charset="0"/>
              </a:rPr>
              <a:t> to be invited to attend </a:t>
            </a:r>
            <a:r>
              <a:rPr lang="en-US" sz="2400" dirty="0" err="1">
                <a:latin typeface="Arial" panose="020B0604020202020204" pitchFamily="34" charset="0"/>
                <a:ea typeface="Calibri" panose="020F0502020204030204" pitchFamily="34" charset="0"/>
                <a:cs typeface="Times New Roman" panose="02020603050405020304" pitchFamily="18" charset="0"/>
              </a:rPr>
              <a:t>MPAC</a:t>
            </a:r>
            <a:r>
              <a:rPr lang="en-US" sz="2400" dirty="0">
                <a:latin typeface="Arial" panose="020B0604020202020204" pitchFamily="34" charset="0"/>
                <a:ea typeface="Calibri" panose="020F0502020204030204" pitchFamily="34" charset="0"/>
                <a:cs typeface="Times New Roman" panose="02020603050405020304" pitchFamily="18" charset="0"/>
              </a:rPr>
              <a:t> and Council meetings to provide hands on support and technical advice serving as on-the-job training.</a:t>
            </a:r>
          </a:p>
        </p:txBody>
      </p:sp>
    </p:spTree>
    <p:extLst>
      <p:ext uri="{BB962C8B-B14F-4D97-AF65-F5344CB8AC3E}">
        <p14:creationId xmlns:p14="http://schemas.microsoft.com/office/powerpoint/2010/main" val="2720619818"/>
      </p:ext>
    </p:extLst>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289992" y="646425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graphicFrame>
        <p:nvGraphicFramePr>
          <p:cNvPr id="7" name="Table 6"/>
          <p:cNvGraphicFramePr>
            <a:graphicFrameLocks noGrp="1"/>
          </p:cNvGraphicFramePr>
          <p:nvPr>
            <p:extLst>
              <p:ext uri="{D42A27DB-BD31-4B8C-83A1-F6EECF244321}">
                <p14:modId xmlns:p14="http://schemas.microsoft.com/office/powerpoint/2010/main" val="2668781841"/>
              </p:ext>
            </p:extLst>
          </p:nvPr>
        </p:nvGraphicFramePr>
        <p:xfrm>
          <a:off x="119336" y="596576"/>
          <a:ext cx="11737304" cy="5463540"/>
        </p:xfrm>
        <a:graphic>
          <a:graphicData uri="http://schemas.openxmlformats.org/drawingml/2006/table">
            <a:tbl>
              <a:tblPr firstRow="1" bandRow="1">
                <a:tableStyleId>{ED083AE6-46FA-4A59-8FB0-9F97EB10719F}</a:tableStyleId>
              </a:tblPr>
              <a:tblGrid>
                <a:gridCol w="2555059">
                  <a:extLst>
                    <a:ext uri="{9D8B030D-6E8A-4147-A177-3AD203B41FA5}">
                      <a16:colId xmlns:a16="http://schemas.microsoft.com/office/drawing/2014/main" val="66535668"/>
                    </a:ext>
                  </a:extLst>
                </a:gridCol>
                <a:gridCol w="9182245">
                  <a:extLst>
                    <a:ext uri="{9D8B030D-6E8A-4147-A177-3AD203B41FA5}">
                      <a16:colId xmlns:a16="http://schemas.microsoft.com/office/drawing/2014/main" val="1129115969"/>
                    </a:ext>
                  </a:extLst>
                </a:gridCol>
              </a:tblGrid>
              <a:tr h="251268">
                <a:tc>
                  <a:txBody>
                    <a:bodyPr/>
                    <a:lstStyle/>
                    <a:p>
                      <a:pPr algn="ctr"/>
                      <a:r>
                        <a:rPr lang="en-US" sz="1200" dirty="0"/>
                        <a:t>INDICATORS</a:t>
                      </a:r>
                      <a:endParaRPr lang="en-ZA"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ZA" sz="1200" dirty="0" smtClean="0"/>
                        <a:t>STATUS</a:t>
                      </a:r>
                      <a:endParaRPr lang="en-ZA"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52374735"/>
                  </a:ext>
                </a:extLst>
              </a:tr>
              <a:tr h="973928">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b="1" kern="0" dirty="0" smtClean="0">
                          <a:solidFill>
                            <a:schemeClr val="tx1"/>
                          </a:solidFill>
                          <a:latin typeface="+mn-lt"/>
                        </a:rPr>
                        <a:t>GRANT</a:t>
                      </a:r>
                      <a:r>
                        <a:rPr lang="en-US" sz="1200" b="1" kern="0" baseline="0" dirty="0" smtClean="0">
                          <a:solidFill>
                            <a:schemeClr val="tx1"/>
                          </a:solidFill>
                          <a:latin typeface="+mn-lt"/>
                        </a:rPr>
                        <a:t> PERFORMANCE </a:t>
                      </a:r>
                      <a:endParaRPr lang="en-US" sz="1200" b="1" kern="0" dirty="0" smtClean="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1" dirty="0" smtClean="0">
                          <a:latin typeface="+mn-lt"/>
                          <a:cs typeface="Calibri" panose="020F0502020204030204" pitchFamily="34" charset="0"/>
                        </a:rPr>
                        <a:t>RBIG</a:t>
                      </a:r>
                      <a:r>
                        <a:rPr lang="en-ZA" sz="1200" b="0" dirty="0" smtClean="0">
                          <a:latin typeface="+mn-lt"/>
                          <a:cs typeface="Calibri" panose="020F0502020204030204" pitchFamily="34" charset="0"/>
                        </a:rPr>
                        <a:t> – Greater Mpofana Bulk</a:t>
                      </a:r>
                      <a:r>
                        <a:rPr lang="en-ZA" sz="1200" b="0" baseline="0" dirty="0" smtClean="0">
                          <a:latin typeface="+mn-lt"/>
                          <a:cs typeface="Calibri" panose="020F0502020204030204" pitchFamily="34" charset="0"/>
                        </a:rPr>
                        <a:t> Water Scheme - </a:t>
                      </a:r>
                      <a:r>
                        <a:rPr lang="en-ZA" sz="1200" b="0" dirty="0" smtClean="0">
                          <a:latin typeface="+mn-lt"/>
                          <a:cs typeface="Calibri" panose="020F0502020204030204" pitchFamily="34" charset="0"/>
                        </a:rPr>
                        <a:t>– estimated</a:t>
                      </a:r>
                      <a:r>
                        <a:rPr lang="en-ZA" sz="1200" b="0" baseline="0" dirty="0" smtClean="0">
                          <a:latin typeface="+mn-lt"/>
                          <a:cs typeface="Calibri" panose="020F0502020204030204" pitchFamily="34" charset="0"/>
                        </a:rPr>
                        <a:t> project cost </a:t>
                      </a:r>
                      <a:r>
                        <a:rPr lang="en-ZA" sz="1200" b="0" dirty="0" smtClean="0">
                          <a:latin typeface="+mn-lt"/>
                          <a:cs typeface="Calibri" panose="020F0502020204030204" pitchFamily="34" charset="0"/>
                        </a:rPr>
                        <a:t>R954 million</a:t>
                      </a:r>
                      <a:r>
                        <a:rPr lang="en-ZA" sz="1200" b="0" baseline="0" dirty="0" smtClean="0">
                          <a:latin typeface="+mn-lt"/>
                          <a:cs typeface="Calibri" panose="020F0502020204030204" pitchFamily="34" charset="0"/>
                        </a:rPr>
                        <a:t>. Expenditure as a</a:t>
                      </a:r>
                      <a:r>
                        <a:rPr lang="en-ZA" sz="1200" b="0" dirty="0" smtClean="0">
                          <a:latin typeface="+mn-lt"/>
                          <a:cs typeface="Calibri" panose="020F0502020204030204" pitchFamily="34" charset="0"/>
                        </a:rPr>
                        <a:t>t 30 Sept 2022 is </a:t>
                      </a:r>
                      <a:r>
                        <a:rPr lang="en-ZA" sz="1200" b="0" baseline="0" dirty="0" smtClean="0">
                          <a:latin typeface="+mn-lt"/>
                          <a:cs typeface="Calibri" panose="020F0502020204030204" pitchFamily="34" charset="0"/>
                        </a:rPr>
                        <a:t>R937,1 million = 87% complete</a:t>
                      </a:r>
                      <a:r>
                        <a:rPr lang="en-ZA" sz="1200" b="0" dirty="0" smtClean="0">
                          <a:latin typeface="+mn-lt"/>
                          <a:cs typeface="Calibri" panose="020F0502020204030204" pitchFamily="34" charset="0"/>
                        </a:rPr>
                        <a:t>.</a:t>
                      </a:r>
                      <a:r>
                        <a:rPr lang="en-ZA" sz="1200" b="0" baseline="0" dirty="0" smtClean="0">
                          <a:latin typeface="+mn-lt"/>
                          <a:cs typeface="Calibri" panose="020F0502020204030204" pitchFamily="34" charset="0"/>
                        </a:rPr>
                        <a:t> Estimated completion in November 2026. Beneficiaries = </a:t>
                      </a:r>
                      <a:r>
                        <a:rPr lang="en-ZA" sz="1200" b="0" i="0" u="none" strike="noStrike" dirty="0" smtClean="0">
                          <a:solidFill>
                            <a:srgbClr val="000000"/>
                          </a:solidFill>
                          <a:effectLst/>
                          <a:latin typeface="+mn-lt"/>
                        </a:rPr>
                        <a:t>181 590</a:t>
                      </a:r>
                      <a:endParaRPr lang="en-ZA" sz="1200" b="0" dirty="0" smtClean="0">
                        <a:latin typeface="+mn-lt"/>
                        <a:cs typeface="Calibri" panose="020F050202020403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1" dirty="0" smtClean="0">
                          <a:latin typeface="+mn-lt"/>
                          <a:cs typeface="Calibri" panose="020F0502020204030204" pitchFamily="34" charset="0"/>
                        </a:rPr>
                        <a:t>RBIG</a:t>
                      </a:r>
                      <a:r>
                        <a:rPr lang="en-ZA" sz="1200" b="0" dirty="0" smtClean="0">
                          <a:latin typeface="+mn-lt"/>
                          <a:cs typeface="Calibri" panose="020F0502020204030204" pitchFamily="34" charset="0"/>
                        </a:rPr>
                        <a:t> - Umshwathi Bulk Water Scheme – estimated</a:t>
                      </a:r>
                      <a:r>
                        <a:rPr lang="en-ZA" sz="1200" b="0" baseline="0" dirty="0" smtClean="0">
                          <a:latin typeface="+mn-lt"/>
                          <a:cs typeface="Calibri" panose="020F0502020204030204" pitchFamily="34" charset="0"/>
                        </a:rPr>
                        <a:t> project cost </a:t>
                      </a:r>
                      <a:r>
                        <a:rPr lang="en-ZA" sz="1200" b="0" dirty="0" smtClean="0">
                          <a:latin typeface="+mn-lt"/>
                          <a:cs typeface="Calibri" panose="020F0502020204030204" pitchFamily="34" charset="0"/>
                        </a:rPr>
                        <a:t>R2.3</a:t>
                      </a:r>
                      <a:r>
                        <a:rPr lang="en-ZA" sz="1200" b="0" baseline="0" dirty="0" smtClean="0">
                          <a:latin typeface="+mn-lt"/>
                          <a:cs typeface="Calibri" panose="020F0502020204030204" pitchFamily="34" charset="0"/>
                        </a:rPr>
                        <a:t> billion. . Expenditure as at 30 Sept 2022 is R1 121 billion = 50% complete</a:t>
                      </a:r>
                      <a:r>
                        <a:rPr lang="en-ZA" sz="1200" b="0" dirty="0" smtClean="0">
                          <a:latin typeface="+mn-lt"/>
                          <a:cs typeface="Calibri" panose="020F0502020204030204" pitchFamily="34" charset="0"/>
                        </a:rPr>
                        <a:t>.</a:t>
                      </a:r>
                      <a:r>
                        <a:rPr lang="en-ZA" sz="1200" b="0" baseline="0" dirty="0" smtClean="0">
                          <a:latin typeface="+mn-lt"/>
                          <a:cs typeface="Calibri" panose="020F0502020204030204" pitchFamily="34" charset="0"/>
                        </a:rPr>
                        <a:t> Estimated completion in December 2026. Beneficiaries = </a:t>
                      </a:r>
                      <a:r>
                        <a:rPr lang="en-ZA" sz="1200" b="0" i="0" u="none" strike="noStrike" dirty="0" smtClean="0">
                          <a:solidFill>
                            <a:srgbClr val="000000"/>
                          </a:solidFill>
                          <a:effectLst/>
                          <a:latin typeface="+mn-lt"/>
                        </a:rPr>
                        <a:t>362 682</a:t>
                      </a:r>
                      <a:endParaRPr lang="en-ZA" sz="1200" b="0" dirty="0" smtClean="0">
                        <a:latin typeface="+mn-lt"/>
                        <a:cs typeface="Calibri" panose="020F050202020403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1" dirty="0" smtClean="0">
                          <a:latin typeface="+mn-lt"/>
                          <a:cs typeface="Calibri" panose="020F0502020204030204" pitchFamily="34" charset="0"/>
                        </a:rPr>
                        <a:t>WSIG </a:t>
                      </a:r>
                      <a:r>
                        <a:rPr lang="en-ZA" sz="1200" b="0" dirty="0" smtClean="0">
                          <a:latin typeface="+mn-lt"/>
                          <a:cs typeface="Calibri" panose="020F0502020204030204" pitchFamily="34" charset="0"/>
                        </a:rPr>
                        <a:t>– Umshwathi</a:t>
                      </a:r>
                      <a:r>
                        <a:rPr lang="en-ZA" sz="1200" b="0" baseline="0" dirty="0" smtClean="0">
                          <a:latin typeface="+mn-lt"/>
                          <a:cs typeface="Calibri" panose="020F0502020204030204" pitchFamily="34" charset="0"/>
                        </a:rPr>
                        <a:t> Link and Distribution Project – estimated project costs – R241 252 million. Transferred – </a:t>
                      </a:r>
                      <a:r>
                        <a:rPr lang="en-ZA" sz="1200" b="0" dirty="0" smtClean="0">
                          <a:latin typeface="+mn-lt"/>
                          <a:cs typeface="Calibri" panose="020F0502020204030204" pitchFamily="34" charset="0"/>
                        </a:rPr>
                        <a:t>R17 120 million.</a:t>
                      </a:r>
                      <a:r>
                        <a:rPr lang="en-ZA" sz="1200" b="0" baseline="0" dirty="0" smtClean="0">
                          <a:latin typeface="+mn-lt"/>
                          <a:cs typeface="Calibri" panose="020F0502020204030204" pitchFamily="34" charset="0"/>
                        </a:rPr>
                        <a:t> 20% of allocation spent as at 30 Sept 2022. </a:t>
                      </a:r>
                      <a:endParaRPr lang="en-ZA" sz="1200" b="0" dirty="0" smtClean="0">
                        <a:latin typeface="+mn-lt"/>
                        <a:cs typeface="Calibri" panose="020F0502020204030204" pitchFamily="34" charset="0"/>
                      </a:endParaRP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1" dirty="0" smtClean="0">
                          <a:latin typeface="+mn-lt"/>
                          <a:cs typeface="Calibri" panose="020F0502020204030204" pitchFamily="34" charset="0"/>
                        </a:rPr>
                        <a:t>MIG Expenditure </a:t>
                      </a:r>
                      <a:r>
                        <a:rPr lang="en-ZA" sz="1200" b="0" dirty="0" smtClean="0">
                          <a:latin typeface="+mn-lt"/>
                          <a:cs typeface="Calibri" panose="020F0502020204030204" pitchFamily="34" charset="0"/>
                        </a:rPr>
                        <a:t>–100% as at 30 June 2022 – the District received additional MIG funding of R25 million.  Current Mig Allocation</a:t>
                      </a:r>
                      <a:r>
                        <a:rPr lang="en-ZA" sz="1200" b="0" baseline="0" dirty="0" smtClean="0">
                          <a:latin typeface="+mn-lt"/>
                          <a:cs typeface="Calibri" panose="020F0502020204030204" pitchFamily="34" charset="0"/>
                        </a:rPr>
                        <a:t> is R116 867 million of which R43 056 million = 64% of transfer has been spent as at 30</a:t>
                      </a:r>
                      <a:r>
                        <a:rPr lang="en-ZA" sz="1200" b="0" dirty="0" smtClean="0">
                          <a:latin typeface="+mn-lt"/>
                          <a:cs typeface="Calibri" panose="020F0502020204030204" pitchFamily="34" charset="0"/>
                        </a:rPr>
                        <a:t> September 2022</a:t>
                      </a:r>
                      <a:r>
                        <a:rPr lang="en-ZA" sz="1200" b="0" baseline="0" dirty="0" smtClean="0">
                          <a:latin typeface="+mn-lt"/>
                          <a:cs typeface="Calibri" panose="020F0502020204030204" pitchFamily="34" charset="0"/>
                        </a:rPr>
                        <a:t>.  Overall the municipality is sitting at 37% expenditure of total allocation.  </a:t>
                      </a:r>
                      <a:r>
                        <a:rPr lang="en-US" sz="1200" b="0" dirty="0" smtClean="0">
                          <a:latin typeface="+mn-lt"/>
                          <a:cs typeface="Calibri" panose="020F0502020204030204" pitchFamily="34" charset="0"/>
                        </a:rPr>
                        <a:t>There are no additional areas of support required by the Municipality, and monthly support meetings will continue to take place. Trust Feeds AFA is awaiting SAC, and the DM still need to address comments raised by COGTA and MISA around the KwaMathwanya Phase 2 costing. These requirements will need to be addressed before the October MBPAC. The DM is expected to continue adhering to the Risk Adjusted Approach due to the continuation of projects. The DM is making progress with Data Cleansing, and a new submission will need to be provided to finalize this exercise. </a:t>
                      </a:r>
                      <a:endParaRPr lang="en-ZA" sz="1200" b="0" dirty="0" smtClean="0">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3729394"/>
                  </a:ext>
                </a:extLst>
              </a:tr>
              <a:tr h="482408">
                <a:tc>
                  <a:txBody>
                    <a:bodyPr/>
                    <a:lstStyle/>
                    <a:p>
                      <a:r>
                        <a:rPr lang="en-ZA" sz="1200" b="1" dirty="0" smtClean="0"/>
                        <a:t>Operation and Maintenance</a:t>
                      </a:r>
                      <a:endParaRPr lang="en-ZA"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latin typeface="+mn-lt"/>
                          <a:cs typeface="Calibri" panose="020F0502020204030204" pitchFamily="34" charset="0"/>
                        </a:rPr>
                        <a:t>Due to financial constraints the Municipality has not budgeted the 8% for </a:t>
                      </a:r>
                      <a:r>
                        <a:rPr lang="en-US" sz="1200" dirty="0" smtClean="0">
                          <a:solidFill>
                            <a:schemeClr val="tx1"/>
                          </a:solidFill>
                          <a:latin typeface="+mn-lt"/>
                          <a:cs typeface="Calibri" panose="020F0502020204030204" pitchFamily="34" charset="0"/>
                        </a:rPr>
                        <a:t>Operation and Maintenance </a:t>
                      </a:r>
                    </a:p>
                    <a:p>
                      <a:pPr marL="144000" marR="0" lvl="0" indent="-144000" algn="just" defTabSz="914400" rtl="0" eaLnBrk="1" fontAlgn="base" latinLnBrk="0" hangingPunct="1">
                        <a:lnSpc>
                          <a:spcPct val="110000"/>
                        </a:lnSpc>
                        <a:spcBef>
                          <a:spcPct val="0"/>
                        </a:spcBef>
                        <a:spcAft>
                          <a:spcPct val="0"/>
                        </a:spcAft>
                        <a:buClrTx/>
                        <a:buSzTx/>
                        <a:buFont typeface="Arial" panose="020B0604020202020204" pitchFamily="34" charset="0"/>
                        <a:buChar char="•"/>
                        <a:tabLst/>
                        <a:defRPr/>
                      </a:pPr>
                      <a:r>
                        <a:rPr kumimoji="0" lang="en-US" sz="1250" b="0" i="0" u="none" strike="noStrike" kern="1200" cap="none" spc="0" normalizeH="0" baseline="0" noProof="0" dirty="0" smtClean="0">
                          <a:ln>
                            <a:noFill/>
                          </a:ln>
                          <a:solidFill>
                            <a:prstClr val="black"/>
                          </a:solidFill>
                          <a:effectLst/>
                          <a:uLnTx/>
                          <a:uFillTx/>
                          <a:latin typeface="+mn-lt"/>
                          <a:cs typeface="Arial"/>
                        </a:rPr>
                        <a:t>To address </a:t>
                      </a:r>
                      <a:r>
                        <a:rPr lang="en-US" sz="1250" dirty="0" smtClean="0">
                          <a:solidFill>
                            <a:prstClr val="black"/>
                          </a:solidFill>
                          <a:latin typeface="+mn-lt"/>
                          <a:cs typeface="Arial"/>
                        </a:rPr>
                        <a:t>fundamental negative impact that results</a:t>
                      </a:r>
                      <a:r>
                        <a:rPr lang="en-US" sz="1250" baseline="0" dirty="0" smtClean="0">
                          <a:solidFill>
                            <a:prstClr val="black"/>
                          </a:solidFill>
                          <a:latin typeface="+mn-lt"/>
                          <a:cs typeface="Arial"/>
                        </a:rPr>
                        <a:t> from the </a:t>
                      </a:r>
                      <a:r>
                        <a:rPr lang="en-US" sz="1250" dirty="0" smtClean="0">
                          <a:solidFill>
                            <a:prstClr val="black"/>
                          </a:solidFill>
                          <a:latin typeface="+mn-lt"/>
                          <a:cs typeface="Arial"/>
                        </a:rPr>
                        <a:t>lack of infrastructure maintenance, COGTA</a:t>
                      </a:r>
                      <a:r>
                        <a:rPr lang="en-US" sz="1250" baseline="0" dirty="0" smtClean="0">
                          <a:solidFill>
                            <a:prstClr val="black"/>
                          </a:solidFill>
                          <a:latin typeface="+mn-lt"/>
                          <a:cs typeface="Arial"/>
                        </a:rPr>
                        <a:t> supports</a:t>
                      </a:r>
                      <a:r>
                        <a:rPr kumimoji="0" lang="en-US" sz="1250" b="0" i="0" u="none" strike="noStrike" kern="1200" cap="none" spc="0" normalizeH="0" baseline="0" noProof="0" dirty="0" smtClean="0">
                          <a:ln>
                            <a:noFill/>
                          </a:ln>
                          <a:solidFill>
                            <a:prstClr val="black"/>
                          </a:solidFill>
                          <a:effectLst/>
                          <a:uLnTx/>
                          <a:uFillTx/>
                          <a:latin typeface="+mn-lt"/>
                          <a:cs typeface="Arial"/>
                        </a:rPr>
                        <a:t> willing municipalities with preparation of Business Plans to access: </a:t>
                      </a:r>
                    </a:p>
                    <a:p>
                      <a:pPr marL="360000" marR="0" lvl="1" indent="-144000" algn="just" defTabSz="914400" rtl="0" eaLnBrk="1" fontAlgn="base" latinLnBrk="0" hangingPunct="1">
                        <a:lnSpc>
                          <a:spcPct val="110000"/>
                        </a:lnSpc>
                        <a:spcBef>
                          <a:spcPct val="0"/>
                        </a:spcBef>
                        <a:spcAft>
                          <a:spcPct val="0"/>
                        </a:spcAft>
                        <a:buClrTx/>
                        <a:buSzTx/>
                        <a:buFont typeface="Arial" panose="020B0604020202020204" pitchFamily="34" charset="0"/>
                        <a:buChar char="•"/>
                        <a:tabLst/>
                        <a:defRPr/>
                      </a:pPr>
                      <a:r>
                        <a:rPr kumimoji="0" lang="en-US" sz="1250" b="1" i="0" u="none" strike="noStrike" kern="1200" cap="none" spc="0" normalizeH="0" baseline="0" noProof="0" dirty="0" smtClean="0">
                          <a:ln>
                            <a:noFill/>
                          </a:ln>
                          <a:solidFill>
                            <a:prstClr val="black"/>
                          </a:solidFill>
                          <a:effectLst/>
                          <a:uLnTx/>
                          <a:uFillTx/>
                          <a:latin typeface="+mn-lt"/>
                          <a:cs typeface="Arial"/>
                        </a:rPr>
                        <a:t>5% of MIG for PMU; </a:t>
                      </a:r>
                    </a:p>
                    <a:p>
                      <a:pPr marL="360000" marR="0" lvl="1" indent="-144000" algn="just" defTabSz="914400" rtl="0" eaLnBrk="1" fontAlgn="base" latinLnBrk="0" hangingPunct="1">
                        <a:lnSpc>
                          <a:spcPct val="110000"/>
                        </a:lnSpc>
                        <a:spcBef>
                          <a:spcPct val="0"/>
                        </a:spcBef>
                        <a:spcAft>
                          <a:spcPct val="0"/>
                        </a:spcAft>
                        <a:buClrTx/>
                        <a:buSzTx/>
                        <a:buFont typeface="Arial" panose="020B0604020202020204" pitchFamily="34" charset="0"/>
                        <a:buChar char="•"/>
                        <a:tabLst/>
                        <a:defRPr/>
                      </a:pPr>
                      <a:r>
                        <a:rPr kumimoji="0" lang="en-US" sz="1250" b="1" i="0" u="none" strike="noStrike" kern="1200" cap="none" spc="0" normalizeH="0" baseline="0" noProof="0" dirty="0" smtClean="0">
                          <a:ln>
                            <a:noFill/>
                          </a:ln>
                          <a:solidFill>
                            <a:prstClr val="black"/>
                          </a:solidFill>
                          <a:effectLst/>
                          <a:uLnTx/>
                          <a:uFillTx/>
                          <a:latin typeface="+mn-lt"/>
                          <a:cs typeface="Arial"/>
                        </a:rPr>
                        <a:t>10% of MIG for O&amp;M; and </a:t>
                      </a:r>
                    </a:p>
                    <a:p>
                      <a:pPr marL="360000" marR="0" lvl="1" indent="-144000" algn="just" defTabSz="914400" rtl="0" eaLnBrk="1" fontAlgn="base" latinLnBrk="0" hangingPunct="1">
                        <a:lnSpc>
                          <a:spcPct val="110000"/>
                        </a:lnSpc>
                        <a:spcBef>
                          <a:spcPct val="0"/>
                        </a:spcBef>
                        <a:spcAft>
                          <a:spcPct val="0"/>
                        </a:spcAft>
                        <a:buClrTx/>
                        <a:buSzTx/>
                        <a:buFont typeface="Arial" panose="020B0604020202020204" pitchFamily="34" charset="0"/>
                        <a:buChar char="•"/>
                        <a:tabLst/>
                        <a:defRPr/>
                      </a:pPr>
                      <a:r>
                        <a:rPr kumimoji="0" lang="en-US" sz="1250" b="1" i="0" u="none" strike="noStrike" kern="1200" cap="none" spc="0" normalizeH="0" baseline="0" noProof="0" dirty="0" smtClean="0">
                          <a:ln>
                            <a:noFill/>
                          </a:ln>
                          <a:solidFill>
                            <a:prstClr val="black"/>
                          </a:solidFill>
                          <a:effectLst/>
                          <a:uLnTx/>
                          <a:uFillTx/>
                          <a:latin typeface="+mn-lt"/>
                          <a:cs typeface="Arial"/>
                        </a:rPr>
                        <a:t>5% of MIG for Asset Management</a:t>
                      </a:r>
                      <a:endParaRPr kumimoji="0" lang="en-US" sz="1250" b="1" i="0" u="none" strike="noStrike" kern="1200" cap="none" spc="0" normalizeH="0" baseline="0" noProof="0" dirty="0" smtClean="0">
                        <a:ln>
                          <a:noFill/>
                        </a:ln>
                        <a:solidFill>
                          <a:prstClr val="black"/>
                        </a:solidFill>
                        <a:effectLst/>
                        <a:uLnTx/>
                        <a:uFillTx/>
                        <a:latin typeface="+mn-lt"/>
                      </a:endParaRPr>
                    </a:p>
                    <a:p>
                      <a:pPr marL="144000" marR="0" lvl="0" indent="-144000" algn="l" defTabSz="914400" rtl="0" eaLnBrk="1" fontAlgn="base" latinLnBrk="0" hangingPunct="1">
                        <a:lnSpc>
                          <a:spcPct val="110000"/>
                        </a:lnSpc>
                        <a:spcBef>
                          <a:spcPct val="0"/>
                        </a:spcBef>
                        <a:spcAft>
                          <a:spcPct val="0"/>
                        </a:spcAft>
                        <a:buClrTx/>
                        <a:buSzTx/>
                        <a:buFont typeface="Arial" panose="020B0604020202020204" pitchFamily="34" charset="0"/>
                        <a:buChar char="•"/>
                        <a:tabLst/>
                        <a:defRPr/>
                      </a:pPr>
                      <a:r>
                        <a:rPr kumimoji="0" lang="en-US" sz="1250" b="0" i="0" u="none" strike="noStrike" kern="1200" cap="none" spc="0" normalizeH="0" baseline="0" noProof="0" dirty="0" smtClean="0">
                          <a:ln>
                            <a:noFill/>
                          </a:ln>
                          <a:solidFill>
                            <a:prstClr val="black"/>
                          </a:solidFill>
                          <a:effectLst/>
                          <a:uLnTx/>
                          <a:uFillTx/>
                          <a:latin typeface="+mn-lt"/>
                        </a:rPr>
                        <a:t>MISA, DWS, EDTEA and ESKOM have availed support in the form of project funding and technical professional support.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1928644"/>
                  </a:ext>
                </a:extLst>
              </a:tr>
              <a:tr h="987572">
                <a:tc>
                  <a:txBody>
                    <a:bodyPr/>
                    <a:lstStyle/>
                    <a:p>
                      <a:r>
                        <a:rPr lang="en-ZA" sz="1200" b="1" dirty="0" smtClean="0"/>
                        <a:t>LED</a:t>
                      </a:r>
                      <a:endParaRPr lang="en-ZA"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latin typeface="+mn-lt"/>
                          <a:cs typeface="Calibri" panose="020F0502020204030204" pitchFamily="34" charset="0"/>
                        </a:rPr>
                        <a:t>The</a:t>
                      </a:r>
                      <a:r>
                        <a:rPr lang="en-US" sz="1200" baseline="0" dirty="0" smtClean="0">
                          <a:solidFill>
                            <a:schemeClr val="tx1"/>
                          </a:solidFill>
                          <a:latin typeface="+mn-lt"/>
                          <a:cs typeface="Calibri" panose="020F0502020204030204" pitchFamily="34" charset="0"/>
                        </a:rPr>
                        <a:t> L</a:t>
                      </a:r>
                      <a:r>
                        <a:rPr lang="en-US" sz="1200" dirty="0" smtClean="0">
                          <a:solidFill>
                            <a:schemeClr val="tx1"/>
                          </a:solidFill>
                          <a:latin typeface="+mn-lt"/>
                          <a:cs typeface="Calibri" panose="020F0502020204030204" pitchFamily="34" charset="0"/>
                        </a:rPr>
                        <a:t>ED strategy was reviewed and adopted by Council and included in IDP and policy alignment was considered. </a:t>
                      </a:r>
                      <a:endParaRPr lang="en-ZA" sz="1200" dirty="0" smtClean="0">
                        <a:solidFill>
                          <a:schemeClr val="tx1"/>
                        </a:solidFill>
                        <a:latin typeface="+mn-lt"/>
                        <a:cs typeface="Calibri" panose="020F0502020204030204" pitchFamily="34" charset="0"/>
                      </a:endParaRPr>
                    </a:p>
                    <a:p>
                      <a:pPr marL="171450" lvl="0" indent="-171450">
                        <a:buFont typeface="Arial" panose="020B0604020202020204" pitchFamily="34" charset="0"/>
                        <a:buChar char="•"/>
                      </a:pPr>
                      <a:r>
                        <a:rPr lang="en-ZA" sz="1200" kern="1200" dirty="0" smtClean="0">
                          <a:solidFill>
                            <a:schemeClr val="dk1"/>
                          </a:solidFill>
                          <a:effectLst/>
                          <a:latin typeface="+mn-lt"/>
                          <a:ea typeface="+mn-ea"/>
                          <a:cs typeface="+mn-cs"/>
                        </a:rPr>
                        <a:t>There is an SDF in place adopted by Council which is older than 5 years. (November 2014)</a:t>
                      </a:r>
                    </a:p>
                    <a:p>
                      <a:pPr marL="171450" indent="-171450">
                        <a:buFont typeface="Arial" panose="020B0604020202020204" pitchFamily="34" charset="0"/>
                        <a:buChar char="•"/>
                      </a:pPr>
                      <a:r>
                        <a:rPr lang="en-ZA" sz="1200" kern="1200" dirty="0" smtClean="0">
                          <a:solidFill>
                            <a:schemeClr val="dk1"/>
                          </a:solidFill>
                          <a:effectLst/>
                          <a:latin typeface="+mn-lt"/>
                          <a:ea typeface="+mn-ea"/>
                          <a:cs typeface="+mn-cs"/>
                        </a:rPr>
                        <a:t>The SDF contains a long-term vision, the horizon/timeframe is not clearly specific</a:t>
                      </a:r>
                    </a:p>
                    <a:p>
                      <a:pPr marL="171450" indent="-171450">
                        <a:buFont typeface="Arial" panose="020B0604020202020204" pitchFamily="34" charset="0"/>
                        <a:buChar char="•"/>
                      </a:pPr>
                      <a:r>
                        <a:rPr lang="en-ZA" sz="1200" kern="1200" dirty="0" smtClean="0">
                          <a:solidFill>
                            <a:schemeClr val="dk1"/>
                          </a:solidFill>
                          <a:effectLst/>
                          <a:latin typeface="+mn-lt"/>
                          <a:ea typeface="+mn-ea"/>
                          <a:cs typeface="+mn-cs"/>
                        </a:rPr>
                        <a:t>The District municipality has established the IDP Steering Committee (Extended Management Committee)</a:t>
                      </a:r>
                      <a:r>
                        <a:rPr lang="en-ZA" sz="1200" i="1" kern="1200" dirty="0" smtClean="0">
                          <a:solidFill>
                            <a:schemeClr val="dk1"/>
                          </a:solidFill>
                          <a:effectLst/>
                          <a:latin typeface="+mn-lt"/>
                          <a:ea typeface="+mn-ea"/>
                          <a:cs typeface="+mn-cs"/>
                        </a:rPr>
                        <a:t> and </a:t>
                      </a:r>
                      <a:r>
                        <a:rPr lang="en-ZA" sz="1200" i="0" kern="1200" dirty="0" smtClean="0">
                          <a:solidFill>
                            <a:schemeClr val="dk1"/>
                          </a:solidFill>
                          <a:effectLst/>
                          <a:latin typeface="+mn-lt"/>
                          <a:ea typeface="+mn-ea"/>
                          <a:cs typeface="+mn-cs"/>
                        </a:rPr>
                        <a:t>t</a:t>
                      </a:r>
                      <a:r>
                        <a:rPr lang="en-ZA" sz="1200" kern="1200" dirty="0" smtClean="0">
                          <a:solidFill>
                            <a:schemeClr val="dk1"/>
                          </a:solidFill>
                          <a:effectLst/>
                          <a:latin typeface="+mn-lt"/>
                          <a:ea typeface="+mn-ea"/>
                          <a:cs typeface="+mn-cs"/>
                        </a:rPr>
                        <a:t>he IDP Sub- Cluster-Committee (IDP Managers/ Coordinators) The terms and references for IDP Sub-Committee are reflected on the 2023/24 IDP and Budget Process Plan </a:t>
                      </a:r>
                    </a:p>
                    <a:p>
                      <a:pPr marL="171450" indent="-171450">
                        <a:buFont typeface="Arial" panose="020B0604020202020204" pitchFamily="34" charset="0"/>
                        <a:buChar char="•"/>
                      </a:pPr>
                      <a:r>
                        <a:rPr lang="en-ZA" sz="1200" kern="1200" dirty="0" smtClean="0">
                          <a:solidFill>
                            <a:schemeClr val="dk1"/>
                          </a:solidFill>
                          <a:effectLst/>
                          <a:latin typeface="+mn-lt"/>
                          <a:ea typeface="+mn-ea"/>
                          <a:cs typeface="+mn-cs"/>
                        </a:rPr>
                        <a:t>The Steering Committee and IDP Sub Cluster are functional, and</a:t>
                      </a:r>
                      <a:r>
                        <a:rPr lang="en-ZA" sz="1200" kern="1200" baseline="0" dirty="0" smtClean="0">
                          <a:solidFill>
                            <a:schemeClr val="dk1"/>
                          </a:solidFill>
                          <a:effectLst/>
                          <a:latin typeface="+mn-lt"/>
                          <a:ea typeface="+mn-ea"/>
                          <a:cs typeface="+mn-cs"/>
                        </a:rPr>
                        <a:t> as</a:t>
                      </a:r>
                      <a:r>
                        <a:rPr lang="en-ZA" sz="1200" kern="1200" dirty="0" smtClean="0">
                          <a:solidFill>
                            <a:schemeClr val="dk1"/>
                          </a:solidFill>
                          <a:effectLst/>
                          <a:latin typeface="+mn-lt"/>
                          <a:ea typeface="+mn-ea"/>
                          <a:cs typeface="+mn-cs"/>
                        </a:rPr>
                        <a:t> a result, the municipality has submitted an adopted 2022/23 IDP to COGTA.</a:t>
                      </a:r>
                      <a:endParaRPr lang="en-ZA" sz="1200" b="0" u="none" dirty="0" smtClean="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8459076"/>
                  </a:ext>
                </a:extLst>
              </a:tr>
            </a:tbl>
          </a:graphicData>
        </a:graphic>
      </p:graphicFrame>
      <p:sp>
        <p:nvSpPr>
          <p:cNvPr id="8" name="Rounded Rectangle 7"/>
          <p:cNvSpPr/>
          <p:nvPr/>
        </p:nvSpPr>
        <p:spPr>
          <a:xfrm>
            <a:off x="2423592" y="83185"/>
            <a:ext cx="7122167" cy="389822"/>
          </a:xfrm>
          <a:prstGeom prst="roundRect">
            <a:avLst>
              <a:gd name="adj" fmla="val 50000"/>
            </a:avLst>
          </a:prstGeom>
          <a:solidFill>
            <a:srgbClr val="00B050"/>
          </a:solidFill>
          <a:ln w="12700" cap="flat" cmpd="sng" algn="ctr">
            <a:solidFill>
              <a:srgbClr val="5B9BD5">
                <a:shade val="50000"/>
              </a:srgbClr>
            </a:solidFill>
            <a:prstDash val="solid"/>
            <a:miter lim="800000"/>
          </a:ln>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a:ea typeface="+mn-ea"/>
                <a:cs typeface="+mn-cs"/>
              </a:rPr>
              <a:t>Report on Focal Area </a:t>
            </a:r>
            <a:r>
              <a:rPr kumimoji="0" lang="en-US" sz="1600" b="0" i="0" u="none" strike="noStrike" kern="1200" cap="none" spc="0" normalizeH="0" baseline="0" noProof="0" dirty="0" smtClean="0">
                <a:ln>
                  <a:noFill/>
                </a:ln>
                <a:solidFill>
                  <a:prstClr val="white"/>
                </a:solidFill>
                <a:effectLst/>
                <a:uLnTx/>
                <a:uFillTx/>
                <a:latin typeface="Calibri"/>
                <a:ea typeface="+mn-ea"/>
                <a:cs typeface="+mn-cs"/>
              </a:rPr>
              <a:t>3: Service</a:t>
            </a:r>
            <a:r>
              <a:rPr kumimoji="0" lang="en-US" sz="1600" b="0" i="0" u="none" strike="noStrike" kern="1200" cap="none" spc="0" normalizeH="0" noProof="0" dirty="0" smtClean="0">
                <a:ln>
                  <a:noFill/>
                </a:ln>
                <a:solidFill>
                  <a:prstClr val="white"/>
                </a:solidFill>
                <a:effectLst/>
                <a:uLnTx/>
                <a:uFillTx/>
                <a:latin typeface="Calibri"/>
                <a:ea typeface="+mn-ea"/>
                <a:cs typeface="+mn-cs"/>
              </a:rPr>
              <a:t> Delivery</a:t>
            </a:r>
            <a:endParaRPr kumimoji="0" lang="en-ZA"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ZA" sz="1600" b="1" i="0" u="none" strike="noStrike" kern="0" cap="none" spc="0" normalizeH="0" baseline="0" noProof="0" dirty="0">
              <a:ln>
                <a:noFill/>
              </a:ln>
              <a:solidFill>
                <a:srgbClr val="FFFFFF"/>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1212470793"/>
      </p:ext>
    </p:extLst>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6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16" name="Slide Number Placeholder 3"/>
          <p:cNvSpPr txBox="1">
            <a:spLocks/>
          </p:cNvSpPr>
          <p:nvPr/>
        </p:nvSpPr>
        <p:spPr>
          <a:xfrm>
            <a:off x="14554" y="6468494"/>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sp>
        <p:nvSpPr>
          <p:cNvPr id="6" name="TextBox 5"/>
          <p:cNvSpPr txBox="1"/>
          <p:nvPr/>
        </p:nvSpPr>
        <p:spPr>
          <a:xfrm>
            <a:off x="407368" y="1142731"/>
            <a:ext cx="11469569" cy="5437864"/>
          </a:xfrm>
          <a:prstGeom prst="rect">
            <a:avLst/>
          </a:prstGeom>
          <a:no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rPr>
              <a:t>STATE OF WASTE MANAGEMENT IN KZN</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prstClr val="black"/>
                </a:solidFill>
                <a:effectLst/>
                <a:uLnTx/>
                <a:uFillTx/>
                <a:latin typeface="Calibri"/>
              </a:rPr>
              <a:t>In the state of waste report (National Waste Management Strategy, 2020), the national department of environmental affairs reported that South Africa faced several challenges with respect to waste management. </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prstClr val="black"/>
                </a:solidFill>
                <a:effectLst/>
                <a:uLnTx/>
                <a:uFillTx/>
                <a:latin typeface="Calibri"/>
              </a:rPr>
              <a:t>These challenges include:</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prstClr val="black"/>
                </a:solidFill>
                <a:effectLst/>
                <a:uLnTx/>
                <a:uFillTx/>
                <a:latin typeface="Calibri"/>
              </a:rPr>
              <a:t>Littering and illegal dumping</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prstClr val="black"/>
                </a:solidFill>
                <a:effectLst/>
                <a:uLnTx/>
                <a:uFillTx/>
                <a:latin typeface="Calibri"/>
              </a:rPr>
              <a:t>Low levels of separation at source</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prstClr val="black"/>
                </a:solidFill>
                <a:effectLst/>
                <a:uLnTx/>
                <a:uFillTx/>
                <a:latin typeface="Calibri"/>
              </a:rPr>
              <a:t>Lack of infrastructure for recycling</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prstClr val="black"/>
                </a:solidFill>
                <a:effectLst/>
                <a:uLnTx/>
                <a:uFillTx/>
                <a:latin typeface="Calibri"/>
              </a:rPr>
              <a:t>Lack of a recycling culture</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prstClr val="black"/>
                </a:solidFill>
                <a:effectLst/>
                <a:uLnTx/>
                <a:uFillTx/>
                <a:latin typeface="Calibri"/>
              </a:rPr>
              <a:t>Backlogs in waste service delivery</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prstClr val="black"/>
                </a:solidFill>
                <a:effectLst/>
                <a:uLnTx/>
                <a:uFillTx/>
                <a:latin typeface="Calibri"/>
              </a:rPr>
              <a:t>Inconsistent waste collection</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prstClr val="black"/>
                </a:solidFill>
                <a:effectLst/>
                <a:uLnTx/>
                <a:uFillTx/>
                <a:latin typeface="Calibri"/>
              </a:rPr>
              <a:t>Pertinent challenges due to non-compliance to permit conditions</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prstClr val="black"/>
                </a:solidFill>
                <a:effectLst/>
                <a:uLnTx/>
                <a:uFillTx/>
                <a:latin typeface="Calibri"/>
              </a:rPr>
              <a:t>Burning in landfills</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prstClr val="black"/>
                </a:solidFill>
                <a:effectLst/>
                <a:uLnTx/>
                <a:uFillTx/>
                <a:latin typeface="Calibri"/>
              </a:rPr>
              <a:t>Lack of support and cooperation for service providers working with waste in some municipalities</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prstClr val="black"/>
                </a:solidFill>
                <a:effectLst/>
                <a:uLnTx/>
                <a:uFillTx/>
                <a:latin typeface="Calibri"/>
              </a:rPr>
              <a:t>Lack of education and awareness in some districts; and </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ZA" sz="1400" b="1" i="0" u="none" strike="noStrike" kern="1200" cap="none" spc="0" normalizeH="0" baseline="0" noProof="0" dirty="0">
                <a:ln>
                  <a:noFill/>
                </a:ln>
                <a:solidFill>
                  <a:prstClr val="black"/>
                </a:solidFill>
                <a:effectLst/>
                <a:uLnTx/>
                <a:uFillTx/>
                <a:latin typeface="Calibri"/>
              </a:rPr>
              <a:t>Waste sector not prioritised in some municipal IDPs and budgeting. </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ZA" sz="1400" b="1" i="0" u="none" strike="noStrike" kern="1200" cap="none" spc="0" normalizeH="0" baseline="0" noProof="0" dirty="0">
                <a:ln>
                  <a:noFill/>
                </a:ln>
                <a:solidFill>
                  <a:prstClr val="black"/>
                </a:solidFill>
                <a:effectLst/>
                <a:uLnTx/>
                <a:uFillTx/>
                <a:latin typeface="Calibri"/>
              </a:rPr>
              <a:t>The culture of littering and illegal dumping is becoming prominent over the years, </a:t>
            </a:r>
            <a:r>
              <a:rPr kumimoji="0" lang="en-ZA" sz="1400" b="1" i="0" u="none" strike="noStrike" kern="1200" cap="none" spc="0" normalizeH="0" baseline="0" noProof="0" dirty="0" smtClean="0">
                <a:ln>
                  <a:noFill/>
                </a:ln>
                <a:solidFill>
                  <a:prstClr val="black"/>
                </a:solidFill>
                <a:effectLst/>
                <a:uLnTx/>
                <a:uFillTx/>
                <a:latin typeface="Calibri"/>
              </a:rPr>
              <a:t>rendering </a:t>
            </a:r>
            <a:r>
              <a:rPr kumimoji="0" lang="en-ZA" sz="1400" b="1" i="0" u="none" strike="noStrike" kern="1200" cap="none" spc="0" normalizeH="0" baseline="0" noProof="0" dirty="0">
                <a:ln>
                  <a:noFill/>
                </a:ln>
                <a:solidFill>
                  <a:prstClr val="black"/>
                </a:solidFill>
                <a:effectLst/>
                <a:uLnTx/>
                <a:uFillTx/>
                <a:latin typeface="Calibri"/>
              </a:rPr>
              <a:t>spaces </a:t>
            </a:r>
            <a:r>
              <a:rPr kumimoji="0" lang="en-ZA" sz="1400" b="1" i="0" u="none" strike="noStrike" kern="1200" cap="none" spc="0" normalizeH="0" baseline="0" noProof="0" dirty="0" smtClean="0">
                <a:ln>
                  <a:noFill/>
                </a:ln>
                <a:solidFill>
                  <a:prstClr val="black"/>
                </a:solidFill>
                <a:effectLst/>
                <a:uLnTx/>
                <a:uFillTx/>
                <a:latin typeface="Calibri"/>
              </a:rPr>
              <a:t>to be very </a:t>
            </a:r>
            <a:r>
              <a:rPr kumimoji="0" lang="en-ZA" sz="1400" b="1" i="0" u="none" strike="noStrike" kern="1200" cap="none" spc="0" normalizeH="0" baseline="0" noProof="0" dirty="0">
                <a:ln>
                  <a:noFill/>
                </a:ln>
                <a:solidFill>
                  <a:prstClr val="black"/>
                </a:solidFill>
                <a:effectLst/>
                <a:uLnTx/>
                <a:uFillTx/>
                <a:latin typeface="Calibri"/>
              </a:rPr>
              <a:t>polluted, from land to sea. </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ZA" sz="1400" b="1" i="0" u="none" strike="noStrike" kern="1200" cap="none" spc="0" normalizeH="0" baseline="0" noProof="0" dirty="0">
                <a:ln>
                  <a:noFill/>
                </a:ln>
                <a:solidFill>
                  <a:prstClr val="black"/>
                </a:solidFill>
                <a:effectLst/>
                <a:uLnTx/>
                <a:uFillTx/>
                <a:latin typeface="Calibri"/>
              </a:rPr>
              <a:t>This requires a paradigm shift in terms of </a:t>
            </a:r>
            <a:r>
              <a:rPr kumimoji="0" lang="en-ZA" sz="1400" b="1" i="0" u="none" strike="noStrike" kern="1200" cap="none" spc="0" normalizeH="0" baseline="0" noProof="0" dirty="0" smtClean="0">
                <a:ln>
                  <a:noFill/>
                </a:ln>
                <a:solidFill>
                  <a:prstClr val="black"/>
                </a:solidFill>
                <a:effectLst/>
                <a:uLnTx/>
                <a:uFillTx/>
                <a:latin typeface="Calibri"/>
              </a:rPr>
              <a:t>behaviour </a:t>
            </a:r>
            <a:r>
              <a:rPr kumimoji="0" lang="en-ZA" sz="1400" b="1" i="0" u="none" strike="noStrike" kern="1200" cap="none" spc="0" normalizeH="0" baseline="0" noProof="0" dirty="0">
                <a:ln>
                  <a:noFill/>
                </a:ln>
                <a:solidFill>
                  <a:prstClr val="black"/>
                </a:solidFill>
                <a:effectLst/>
                <a:uLnTx/>
                <a:uFillTx/>
                <a:latin typeface="Calibri"/>
              </a:rPr>
              <a:t>and attitudes through greater awareness of the environmental hazards and impact of waste. </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ZA" sz="1400" b="1" i="0" u="none" strike="noStrike" kern="1200" cap="none" spc="0" normalizeH="0" baseline="0" noProof="0" dirty="0">
                <a:ln>
                  <a:noFill/>
                </a:ln>
                <a:solidFill>
                  <a:prstClr val="black"/>
                </a:solidFill>
                <a:effectLst/>
                <a:uLnTx/>
                <a:uFillTx/>
                <a:latin typeface="Calibri"/>
              </a:rPr>
              <a:t>The recent impact of illegal dumping became more pronounced during the April 2022 floods.</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prstClr val="black"/>
                </a:solidFill>
                <a:effectLst/>
                <a:uLnTx/>
                <a:uFillTx/>
                <a:latin typeface="Calibri"/>
              </a:rPr>
              <a:t>EDTEA has seen a need to recognise and address the very different circumstances and waste management challenges that exist between and within municipalities.</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prstClr val="black"/>
                </a:solidFill>
                <a:effectLst/>
                <a:uLnTx/>
                <a:uFillTx/>
                <a:latin typeface="Calibri"/>
              </a:rPr>
              <a:t> Recognising the challenges that the local government is facing, EDTEA seeks to support municipalities through Waste Economy Support Programme (WESP), Cleanest Municipality Competition (CMC) as well as creation of temporary job opportunities through the Expanded Public Works Programme (EPWP). </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a:rPr>
              <a:t>KZN COGTA will partner with EDTEA to combine its Back to Basics Cleanup Campaigns with </a:t>
            </a:r>
            <a:r>
              <a:rPr lang="en-US" sz="1400" dirty="0" smtClean="0">
                <a:solidFill>
                  <a:prstClr val="black"/>
                </a:solidFill>
                <a:latin typeface="Calibri"/>
              </a:rPr>
              <a:t>the EDTEA Waste Economy Support Programme (WESP)</a:t>
            </a:r>
            <a:r>
              <a:rPr kumimoji="0" lang="en-US" sz="1400" b="0" i="0" u="none" strike="noStrike" kern="1200" cap="none" spc="0" normalizeH="0" baseline="0" noProof="0" dirty="0" smtClean="0">
                <a:ln>
                  <a:noFill/>
                </a:ln>
                <a:solidFill>
                  <a:prstClr val="black"/>
                </a:solidFill>
                <a:effectLst/>
                <a:uLnTx/>
                <a:uFillTx/>
                <a:latin typeface="Calibri"/>
              </a:rPr>
              <a:t> </a:t>
            </a:r>
            <a:r>
              <a:rPr kumimoji="0" lang="en-US" sz="1400" b="0" i="0" u="none" strike="noStrike" kern="1200" cap="none" spc="0" normalizeH="0" baseline="0" noProof="0" dirty="0">
                <a:ln>
                  <a:noFill/>
                </a:ln>
                <a:solidFill>
                  <a:prstClr val="black"/>
                </a:solidFill>
                <a:effectLst/>
                <a:uLnTx/>
                <a:uFillTx/>
                <a:latin typeface="Calibri"/>
              </a:rPr>
              <a:t>programme</a:t>
            </a:r>
            <a:r>
              <a:rPr kumimoji="0" lang="en-US" sz="1400" b="0" i="0" u="none" strike="noStrike" kern="1200" cap="none" spc="0" normalizeH="0" baseline="0" noProof="0" dirty="0" smtClean="0">
                <a:ln>
                  <a:noFill/>
                </a:ln>
                <a:solidFill>
                  <a:prstClr val="black"/>
                </a:solidFill>
                <a:effectLst/>
                <a:uLnTx/>
                <a:uFillTx/>
                <a:latin typeface="Calibri"/>
              </a:rPr>
              <a:t>.</a:t>
            </a:r>
            <a:endParaRPr kumimoji="0" lang="en-ZA" sz="1400" b="0" i="0" u="none" strike="noStrike" kern="1200" cap="none" spc="0" normalizeH="0" baseline="0" noProof="0" dirty="0">
              <a:ln>
                <a:noFill/>
              </a:ln>
              <a:solidFill>
                <a:prstClr val="black"/>
              </a:solidFill>
              <a:effectLst/>
              <a:uLnTx/>
              <a:uFillTx/>
              <a:latin typeface="Calibri"/>
            </a:endParaRPr>
          </a:p>
        </p:txBody>
      </p:sp>
      <p:sp>
        <p:nvSpPr>
          <p:cNvPr id="12" name="Rounded Rectangle 11"/>
          <p:cNvSpPr/>
          <p:nvPr/>
        </p:nvSpPr>
        <p:spPr>
          <a:xfrm>
            <a:off x="2578813" y="113017"/>
            <a:ext cx="6685539" cy="435664"/>
          </a:xfrm>
          <a:prstGeom prst="roundRect">
            <a:avLst>
              <a:gd name="adj" fmla="val 50000"/>
            </a:avLst>
          </a:prstGeom>
          <a:solidFill>
            <a:srgbClr val="00B050"/>
          </a:solidFill>
          <a:ln w="12700" cap="flat" cmpd="sng" algn="ctr">
            <a:solidFill>
              <a:srgbClr val="5B9BD5">
                <a:shade val="50000"/>
              </a:srgbClr>
            </a:solidFill>
            <a:prstDash val="solid"/>
            <a:miter lim="800000"/>
          </a:ln>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a:ea typeface="+mn-ea"/>
                <a:cs typeface="+mn-cs"/>
              </a:rPr>
              <a:t>Report on Focal Area 3: Service </a:t>
            </a:r>
            <a:r>
              <a:rPr kumimoji="0" lang="en-US" sz="1600" b="0" i="0" u="none" strike="noStrike" kern="1200" cap="none" spc="0" normalizeH="0" baseline="0" noProof="0" dirty="0" smtClean="0">
                <a:ln>
                  <a:noFill/>
                </a:ln>
                <a:solidFill>
                  <a:prstClr val="white"/>
                </a:solidFill>
                <a:effectLst/>
                <a:uLnTx/>
                <a:uFillTx/>
                <a:latin typeface="Calibri"/>
                <a:ea typeface="+mn-ea"/>
                <a:cs typeface="+mn-cs"/>
              </a:rPr>
              <a:t>Delivery</a:t>
            </a:r>
            <a:endParaRPr kumimoji="0" lang="en-US" sz="16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ZA" sz="1600" b="1" i="0" u="none" strike="noStrike" kern="0" cap="none" spc="0" normalizeH="0" baseline="0" noProof="0" dirty="0">
              <a:ln>
                <a:noFill/>
              </a:ln>
              <a:solidFill>
                <a:srgbClr val="FFFFFF"/>
              </a:solidFill>
              <a:effectLst/>
              <a:uLnTx/>
              <a:uFillTx/>
              <a:latin typeface="Calibri"/>
              <a:ea typeface="+mn-ea"/>
              <a:cs typeface="Arial" panose="020B0604020202020204" pitchFamily="34" charset="0"/>
            </a:endParaRPr>
          </a:p>
        </p:txBody>
      </p:sp>
      <p:sp>
        <p:nvSpPr>
          <p:cNvPr id="8" name="TextBox 7"/>
          <p:cNvSpPr txBox="1"/>
          <p:nvPr/>
        </p:nvSpPr>
        <p:spPr>
          <a:xfrm>
            <a:off x="1464662" y="666610"/>
            <a:ext cx="8913840" cy="400110"/>
          </a:xfrm>
          <a:prstGeom prst="rect">
            <a:avLst/>
          </a:prstGeom>
          <a:solidFill>
            <a:schemeClr val="accent6">
              <a:lumMod val="20000"/>
              <a:lumOff val="80000"/>
            </a:schemeClr>
          </a:solidFill>
          <a:ln>
            <a:solidFill>
              <a:schemeClr val="tx1"/>
            </a:solid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rPr>
              <a:t>STATE OF </a:t>
            </a:r>
            <a:r>
              <a:rPr lang="en-US" sz="2000" b="1" dirty="0">
                <a:solidFill>
                  <a:prstClr val="black"/>
                </a:solidFill>
                <a:latin typeface="Calibri"/>
              </a:rPr>
              <a:t>WASTE MANAGEMENT</a:t>
            </a:r>
            <a:r>
              <a:rPr kumimoji="0" lang="en-US" sz="2000" b="1" i="0" u="none" strike="noStrike" kern="1200" cap="none" spc="0" normalizeH="0" baseline="0" noProof="0" dirty="0">
                <a:ln>
                  <a:noFill/>
                </a:ln>
                <a:solidFill>
                  <a:prstClr val="black"/>
                </a:solidFill>
                <a:effectLst/>
                <a:uLnTx/>
                <a:uFillTx/>
                <a:latin typeface="Calibri"/>
              </a:rPr>
              <a:t> IN </a:t>
            </a:r>
            <a:r>
              <a:rPr kumimoji="0" lang="en-US" sz="2000" b="1" i="0" u="none" strike="noStrike" kern="1200" cap="none" spc="0" normalizeH="0" baseline="0" noProof="0" dirty="0" smtClean="0">
                <a:ln>
                  <a:noFill/>
                </a:ln>
                <a:solidFill>
                  <a:prstClr val="black"/>
                </a:solidFill>
                <a:effectLst/>
                <a:uLnTx/>
                <a:uFillTx/>
                <a:latin typeface="Calibri"/>
              </a:rPr>
              <a:t>KZN</a:t>
            </a:r>
            <a:endParaRPr kumimoji="0" lang="en-US" sz="2000" b="1" i="0" u="none" strike="noStrike" kern="1200" cap="none" spc="0" normalizeH="0" baseline="0" noProof="0" dirty="0">
              <a:ln>
                <a:noFill/>
              </a:ln>
              <a:solidFill>
                <a:prstClr val="black"/>
              </a:solidFill>
              <a:effectLst/>
              <a:uLnTx/>
              <a:uFillTx/>
              <a:latin typeface="Calibri"/>
            </a:endParaRPr>
          </a:p>
        </p:txBody>
      </p:sp>
      <p:graphicFrame>
        <p:nvGraphicFramePr>
          <p:cNvPr id="2" name="Table 1"/>
          <p:cNvGraphicFramePr>
            <a:graphicFrameLocks noGrp="1"/>
          </p:cNvGraphicFramePr>
          <p:nvPr>
            <p:extLst>
              <p:ext uri="{D42A27DB-BD31-4B8C-83A1-F6EECF244321}">
                <p14:modId xmlns:p14="http://schemas.microsoft.com/office/powerpoint/2010/main" val="1864913135"/>
              </p:ext>
            </p:extLst>
          </p:nvPr>
        </p:nvGraphicFramePr>
        <p:xfrm>
          <a:off x="4943872" y="2132856"/>
          <a:ext cx="6408712" cy="887434"/>
        </p:xfrm>
        <a:graphic>
          <a:graphicData uri="http://schemas.openxmlformats.org/drawingml/2006/table">
            <a:tbl>
              <a:tblPr firstRow="1" bandRow="1">
                <a:tableStyleId>{F5AB1C69-6EDB-4FF4-983F-18BD219EF322}</a:tableStyleId>
              </a:tblPr>
              <a:tblGrid>
                <a:gridCol w="2448272">
                  <a:extLst>
                    <a:ext uri="{9D8B030D-6E8A-4147-A177-3AD203B41FA5}">
                      <a16:colId xmlns:a16="http://schemas.microsoft.com/office/drawing/2014/main" val="3474570434"/>
                    </a:ext>
                  </a:extLst>
                </a:gridCol>
                <a:gridCol w="3960440">
                  <a:extLst>
                    <a:ext uri="{9D8B030D-6E8A-4147-A177-3AD203B41FA5}">
                      <a16:colId xmlns:a16="http://schemas.microsoft.com/office/drawing/2014/main" val="4208252941"/>
                    </a:ext>
                  </a:extLst>
                </a:gridCol>
              </a:tblGrid>
              <a:tr h="443717">
                <a:tc>
                  <a:txBody>
                    <a:bodyPr/>
                    <a:lstStyle/>
                    <a:p>
                      <a:pPr>
                        <a:lnSpc>
                          <a:spcPct val="115000"/>
                        </a:lnSpc>
                        <a:spcAft>
                          <a:spcPts val="1000"/>
                        </a:spcAft>
                      </a:pPr>
                      <a:r>
                        <a:rPr lang="en-ZA" sz="2000" dirty="0">
                          <a:effectLst/>
                        </a:rPr>
                        <a:t>District</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n-ZA" sz="2000" dirty="0">
                          <a:effectLst/>
                        </a:rPr>
                        <a:t>No. of illegal dumps (known)</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069785389"/>
                  </a:ext>
                </a:extLst>
              </a:tr>
              <a:tr h="443717">
                <a:tc>
                  <a:txBody>
                    <a:bodyPr/>
                    <a:lstStyle/>
                    <a:p>
                      <a:pPr>
                        <a:lnSpc>
                          <a:spcPct val="115000"/>
                        </a:lnSpc>
                        <a:spcAft>
                          <a:spcPts val="1000"/>
                        </a:spcAft>
                      </a:pPr>
                      <a:r>
                        <a:rPr lang="en-ZA" sz="2000" b="1" dirty="0">
                          <a:effectLst/>
                        </a:rPr>
                        <a:t>Umgungundlovu</a:t>
                      </a:r>
                      <a:endParaRPr lang="en-ZA" sz="2000" b="1"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FFFF00"/>
                    </a:solidFill>
                  </a:tcPr>
                </a:tc>
                <a:tc>
                  <a:txBody>
                    <a:bodyPr/>
                    <a:lstStyle/>
                    <a:p>
                      <a:pPr algn="ctr">
                        <a:lnSpc>
                          <a:spcPct val="115000"/>
                        </a:lnSpc>
                        <a:spcAft>
                          <a:spcPts val="1000"/>
                        </a:spcAft>
                      </a:pPr>
                      <a:r>
                        <a:rPr lang="en-ZA" sz="2000" b="1" dirty="0">
                          <a:effectLst/>
                        </a:rPr>
                        <a:t>20</a:t>
                      </a:r>
                      <a:endParaRPr lang="en-ZA" sz="2000" b="1"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FFFF00"/>
                    </a:solidFill>
                  </a:tcPr>
                </a:tc>
                <a:extLst>
                  <a:ext uri="{0D108BD9-81ED-4DB2-BD59-A6C34878D82A}">
                    <a16:rowId xmlns:a16="http://schemas.microsoft.com/office/drawing/2014/main" val="826191405"/>
                  </a:ext>
                </a:extLst>
              </a:tr>
            </a:tbl>
          </a:graphicData>
        </a:graphic>
      </p:graphicFrame>
    </p:spTree>
    <p:extLst>
      <p:ext uri="{BB962C8B-B14F-4D97-AF65-F5344CB8AC3E}">
        <p14:creationId xmlns:p14="http://schemas.microsoft.com/office/powerpoint/2010/main" val="4127181050"/>
      </p:ext>
    </p:ext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2</a:t>
            </a:fld>
            <a:endParaRPr lang="en-US" altLang="en-US" sz="1600" dirty="0">
              <a:solidFill>
                <a:prstClr val="white"/>
              </a:solidFill>
            </a:endParaRP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schemeClr val="tx1"/>
                </a:solidFill>
                <a:latin typeface="Arial"/>
                <a:cs typeface="Arial"/>
              </a:rPr>
              <a:pPr algn="l"/>
              <a:t>2</a:t>
            </a:fld>
            <a:endParaRPr lang="en-US" altLang="en-US" dirty="0">
              <a:solidFill>
                <a:schemeClr val="tx1"/>
              </a:solidFill>
              <a:latin typeface="Arial"/>
              <a:cs typeface="Arial"/>
            </a:endParaRPr>
          </a:p>
        </p:txBody>
      </p:sp>
      <p:sp>
        <p:nvSpPr>
          <p:cNvPr id="7" name="Rounded Rectangle 6"/>
          <p:cNvSpPr/>
          <p:nvPr/>
        </p:nvSpPr>
        <p:spPr>
          <a:xfrm>
            <a:off x="3143672" y="146283"/>
            <a:ext cx="6480720" cy="463550"/>
          </a:xfrm>
          <a:prstGeom prst="roundRect">
            <a:avLst/>
          </a:prstGeom>
          <a:solidFill>
            <a:srgbClr val="00B050"/>
          </a:solidFill>
        </p:spPr>
        <p:style>
          <a:lnRef idx="1">
            <a:schemeClr val="accent4"/>
          </a:lnRef>
          <a:fillRef idx="3">
            <a:schemeClr val="accent4"/>
          </a:fillRef>
          <a:effectRef idx="2">
            <a:schemeClr val="accent4"/>
          </a:effectRef>
          <a:fontRef idx="minor">
            <a:schemeClr val="lt1"/>
          </a:fontRef>
        </p:style>
        <p:txBody>
          <a:bodyPr anchor="ctr"/>
          <a:lstStyle/>
          <a:p>
            <a:pPr algn="ctr" eaLnBrk="1" hangingPunct="1">
              <a:defRPr/>
            </a:pPr>
            <a:r>
              <a:rPr lang="en-US" sz="2800" b="1" dirty="0">
                <a:solidFill>
                  <a:srgbClr val="FFFFFF"/>
                </a:solidFill>
                <a:latin typeface="+mj-lt"/>
                <a:cs typeface="Arial" panose="020B0604020202020204" pitchFamily="34" charset="0"/>
              </a:rPr>
              <a:t>CONTENTS</a:t>
            </a:r>
            <a:endParaRPr lang="en-ZA" sz="2800" b="1" dirty="0">
              <a:solidFill>
                <a:srgbClr val="FFFFFF"/>
              </a:solidFill>
              <a:latin typeface="+mj-lt"/>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35562060"/>
              </p:ext>
            </p:extLst>
          </p:nvPr>
        </p:nvGraphicFramePr>
        <p:xfrm>
          <a:off x="512618" y="594925"/>
          <a:ext cx="11200006" cy="4480529"/>
        </p:xfrm>
        <a:graphic>
          <a:graphicData uri="http://schemas.openxmlformats.org/drawingml/2006/table">
            <a:tbl>
              <a:tblPr firstRow="1" bandRow="1">
                <a:tableStyleId>{C4B1156A-380E-4F78-BDF5-A606A8083BF9}</a:tableStyleId>
              </a:tblPr>
              <a:tblGrid>
                <a:gridCol w="9979493">
                  <a:extLst>
                    <a:ext uri="{9D8B030D-6E8A-4147-A177-3AD203B41FA5}">
                      <a16:colId xmlns:a16="http://schemas.microsoft.com/office/drawing/2014/main" val="2432123447"/>
                    </a:ext>
                  </a:extLst>
                </a:gridCol>
                <a:gridCol w="1220513">
                  <a:extLst>
                    <a:ext uri="{9D8B030D-6E8A-4147-A177-3AD203B41FA5}">
                      <a16:colId xmlns:a16="http://schemas.microsoft.com/office/drawing/2014/main" val="776833818"/>
                    </a:ext>
                  </a:extLst>
                </a:gridCol>
              </a:tblGrid>
              <a:tr h="362064">
                <a:tc>
                  <a:txBody>
                    <a:bodyPr/>
                    <a:lstStyle/>
                    <a:p>
                      <a:pPr algn="ctr"/>
                      <a:r>
                        <a:rPr lang="en-US" b="1" dirty="0"/>
                        <a:t>ITEMS</a:t>
                      </a:r>
                      <a:endParaRPr lang="en-ZA" b="1" dirty="0"/>
                    </a:p>
                  </a:txBody>
                  <a:tcPr/>
                </a:tc>
                <a:tc>
                  <a:txBody>
                    <a:bodyPr/>
                    <a:lstStyle/>
                    <a:p>
                      <a:pPr algn="ctr"/>
                      <a:r>
                        <a:rPr lang="en-US" b="1" dirty="0"/>
                        <a:t>SLIDE NO.</a:t>
                      </a:r>
                      <a:endParaRPr lang="en-ZA" b="1" dirty="0"/>
                    </a:p>
                  </a:txBody>
                  <a:tcPr/>
                </a:tc>
                <a:extLst>
                  <a:ext uri="{0D108BD9-81ED-4DB2-BD59-A6C34878D82A}">
                    <a16:rowId xmlns:a16="http://schemas.microsoft.com/office/drawing/2014/main" val="4133775380"/>
                  </a:ext>
                </a:extLst>
              </a:tr>
              <a:tr h="3620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BACKGROUND</a:t>
                      </a:r>
                      <a:endParaRPr lang="en-ZA" b="1" dirty="0"/>
                    </a:p>
                  </a:txBody>
                  <a:tcPr/>
                </a:tc>
                <a:tc>
                  <a:txBody>
                    <a:bodyPr/>
                    <a:lstStyle/>
                    <a:p>
                      <a:pPr algn="ctr"/>
                      <a:r>
                        <a:rPr lang="en-US" b="1" dirty="0" smtClean="0"/>
                        <a:t>3</a:t>
                      </a:r>
                      <a:endParaRPr lang="en-ZA" b="1" dirty="0"/>
                    </a:p>
                  </a:txBody>
                  <a:tcPr/>
                </a:tc>
                <a:extLst>
                  <a:ext uri="{0D108BD9-81ED-4DB2-BD59-A6C34878D82A}">
                    <a16:rowId xmlns:a16="http://schemas.microsoft.com/office/drawing/2014/main" val="3004627811"/>
                  </a:ext>
                </a:extLst>
              </a:tr>
              <a:tr h="259209">
                <a:tc>
                  <a:txBody>
                    <a:bodyPr/>
                    <a:lstStyle/>
                    <a:p>
                      <a:pPr>
                        <a:lnSpc>
                          <a:spcPct val="50000"/>
                        </a:lnSpc>
                      </a:pPr>
                      <a:endParaRPr lang="en-ZA" sz="1100" b="1" dirty="0"/>
                    </a:p>
                  </a:txBody>
                  <a:tcPr/>
                </a:tc>
                <a:tc>
                  <a:txBody>
                    <a:bodyPr/>
                    <a:lstStyle/>
                    <a:p>
                      <a:pPr algn="ctr">
                        <a:lnSpc>
                          <a:spcPct val="50000"/>
                        </a:lnSpc>
                      </a:pPr>
                      <a:endParaRPr lang="en-ZA" sz="1100" b="1" dirty="0"/>
                    </a:p>
                  </a:txBody>
                  <a:tcPr/>
                </a:tc>
                <a:extLst>
                  <a:ext uri="{0D108BD9-81ED-4DB2-BD59-A6C34878D82A}">
                    <a16:rowId xmlns:a16="http://schemas.microsoft.com/office/drawing/2014/main" val="3035364906"/>
                  </a:ext>
                </a:extLst>
              </a:tr>
              <a:tr h="6184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u="none" strike="noStrike" kern="0" cap="none" spc="0" normalizeH="0" baseline="0" noProof="0" dirty="0">
                          <a:ln>
                            <a:noFill/>
                          </a:ln>
                          <a:effectLst/>
                          <a:uLnTx/>
                          <a:uFillTx/>
                        </a:rPr>
                        <a:t>FOCAL AREA</a:t>
                      </a:r>
                      <a:r>
                        <a:rPr kumimoji="0" lang="en-US" sz="1800" b="1" u="none" strike="noStrike" kern="0" cap="none" spc="0" normalizeH="0" noProof="0" dirty="0">
                          <a:ln>
                            <a:noFill/>
                          </a:ln>
                          <a:effectLst/>
                          <a:uLnTx/>
                          <a:uFillTx/>
                        </a:rPr>
                        <a:t> 1</a:t>
                      </a:r>
                      <a:r>
                        <a:rPr kumimoji="0" lang="en-US" sz="1800" b="1" u="none" strike="noStrike" kern="0" cap="none" spc="0" normalizeH="0" baseline="0" noProof="0" dirty="0">
                          <a:ln>
                            <a:noFill/>
                          </a:ln>
                          <a:effectLst/>
                          <a:uLnTx/>
                          <a:uFillTx/>
                        </a:rPr>
                        <a:t>: REPORT ON THE STATE OF GOVERNANCE, POLITICAL AND ADMINISTRATIVE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u="none" strike="noStrike" kern="0" cap="none" spc="0" normalizeH="0" baseline="0" noProof="0" dirty="0">
                          <a:ln>
                            <a:noFill/>
                          </a:ln>
                          <a:effectLst/>
                          <a:uLnTx/>
                          <a:uFillTx/>
                        </a:rPr>
                        <a:t>                            STABILITY </a:t>
                      </a:r>
                      <a:endParaRPr kumimoji="0" lang="en-US" sz="1800" b="1" i="0" u="none" strike="noStrike" kern="0" cap="none" spc="0" normalizeH="0" baseline="0" noProof="0" dirty="0">
                        <a:ln>
                          <a:noFill/>
                        </a:ln>
                        <a:solidFill>
                          <a:schemeClr val="tx1"/>
                        </a:solidFill>
                        <a:effectLst/>
                        <a:uLnTx/>
                        <a:uFillTx/>
                        <a:latin typeface="+mn-lt"/>
                        <a:ea typeface="+mn-ea"/>
                        <a:cs typeface="Arial" panose="020B0604020202020204" pitchFamily="34" charset="0"/>
                      </a:endParaRPr>
                    </a:p>
                  </a:txBody>
                  <a:tcPr/>
                </a:tc>
                <a:tc>
                  <a:txBody>
                    <a:bodyPr/>
                    <a:lstStyle/>
                    <a:p>
                      <a:pPr algn="ctr"/>
                      <a:r>
                        <a:rPr lang="en-US" b="1" dirty="0" smtClean="0"/>
                        <a:t>4 – 5</a:t>
                      </a:r>
                      <a:endParaRPr lang="en-ZA" b="1" dirty="0"/>
                    </a:p>
                  </a:txBody>
                  <a:tcPr/>
                </a:tc>
                <a:extLst>
                  <a:ext uri="{0D108BD9-81ED-4DB2-BD59-A6C34878D82A}">
                    <a16:rowId xmlns:a16="http://schemas.microsoft.com/office/drawing/2014/main" val="2698553765"/>
                  </a:ext>
                </a:extLst>
              </a:tr>
              <a:tr h="250331">
                <a:tc>
                  <a:txBody>
                    <a:bodyPr/>
                    <a:lstStyle/>
                    <a:p>
                      <a:endParaRPr lang="en-ZA" sz="1100" b="1" dirty="0"/>
                    </a:p>
                  </a:txBody>
                  <a:tcPr/>
                </a:tc>
                <a:tc>
                  <a:txBody>
                    <a:bodyPr/>
                    <a:lstStyle/>
                    <a:p>
                      <a:pPr algn="ctr"/>
                      <a:endParaRPr lang="en-ZA" sz="1100" b="1" dirty="0">
                        <a:solidFill>
                          <a:schemeClr val="tx1"/>
                        </a:solidFill>
                      </a:endParaRPr>
                    </a:p>
                  </a:txBody>
                  <a:tcPr/>
                </a:tc>
                <a:extLst>
                  <a:ext uri="{0D108BD9-81ED-4DB2-BD59-A6C34878D82A}">
                    <a16:rowId xmlns:a16="http://schemas.microsoft.com/office/drawing/2014/main" val="2677269918"/>
                  </a:ext>
                </a:extLst>
              </a:tr>
              <a:tr h="4424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1" u="none" strike="noStrike" kern="1200" cap="none" spc="0" normalizeH="0" baseline="0" noProof="0" dirty="0">
                          <a:ln>
                            <a:noFill/>
                          </a:ln>
                          <a:effectLst/>
                          <a:uLnTx/>
                          <a:uFillTx/>
                        </a:rPr>
                        <a:t>FOCAL AREA 2: THE STATE OF </a:t>
                      </a:r>
                      <a:r>
                        <a:rPr kumimoji="0" lang="en-US" sz="1800" b="1" u="none" strike="noStrike" kern="1200" cap="none" spc="0" normalizeH="0" baseline="0" noProof="0" dirty="0">
                          <a:ln>
                            <a:noFill/>
                          </a:ln>
                          <a:effectLst/>
                          <a:uLnTx/>
                          <a:uFillTx/>
                        </a:rPr>
                        <a:t>FINANCIAL VIABILITY AND </a:t>
                      </a:r>
                      <a:r>
                        <a:rPr kumimoji="0" lang="en-US" sz="1800" b="1" u="none" strike="noStrike" kern="1200" cap="none" spc="0" normalizeH="0" baseline="0" noProof="0" dirty="0" smtClean="0">
                          <a:ln>
                            <a:noFill/>
                          </a:ln>
                          <a:effectLst/>
                          <a:uLnTx/>
                          <a:uFillTx/>
                        </a:rPr>
                        <a:t>MANAGEMENT</a:t>
                      </a:r>
                      <a:endParaRPr lang="en-ZA" b="1" dirty="0">
                        <a:solidFill>
                          <a:schemeClr val="tx1"/>
                        </a:solidFill>
                      </a:endParaRPr>
                    </a:p>
                  </a:txBody>
                  <a:tcPr/>
                </a:tc>
                <a:tc>
                  <a:txBody>
                    <a:bodyPr/>
                    <a:lstStyle/>
                    <a:p>
                      <a:pPr algn="ctr"/>
                      <a:r>
                        <a:rPr lang="en-US" b="1" dirty="0" smtClean="0"/>
                        <a:t>6 - 17</a:t>
                      </a:r>
                      <a:endParaRPr lang="en-ZA" b="1" dirty="0"/>
                    </a:p>
                  </a:txBody>
                  <a:tcPr/>
                </a:tc>
                <a:extLst>
                  <a:ext uri="{0D108BD9-81ED-4DB2-BD59-A6C34878D82A}">
                    <a16:rowId xmlns:a16="http://schemas.microsoft.com/office/drawing/2014/main" val="1181058285"/>
                  </a:ext>
                </a:extLst>
              </a:tr>
              <a:tr h="250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sz="1000" b="1" dirty="0"/>
                    </a:p>
                  </a:txBody>
                  <a:tcPr/>
                </a:tc>
                <a:tc>
                  <a:txBody>
                    <a:bodyPr/>
                    <a:lstStyle/>
                    <a:p>
                      <a:pPr algn="ctr"/>
                      <a:endParaRPr lang="en-ZA" sz="1100" b="1" dirty="0"/>
                    </a:p>
                  </a:txBody>
                  <a:tcPr/>
                </a:tc>
                <a:extLst>
                  <a:ext uri="{0D108BD9-81ED-4DB2-BD59-A6C34878D82A}">
                    <a16:rowId xmlns:a16="http://schemas.microsoft.com/office/drawing/2014/main" val="87424539"/>
                  </a:ext>
                </a:extLst>
              </a:tr>
              <a:tr h="4289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1" u="none" strike="noStrike" kern="1200" cap="none" spc="0" normalizeH="0" baseline="0" noProof="0" dirty="0">
                          <a:ln>
                            <a:noFill/>
                          </a:ln>
                          <a:effectLst/>
                          <a:uLnTx/>
                          <a:uFillTx/>
                        </a:rPr>
                        <a:t>FOCAL AREA 3: SERVICE DELIVERY AND SOCIO-ECONOMIC DEVELOPMENT </a:t>
                      </a:r>
                      <a:endParaRPr kumimoji="0" lang="en-ZA" sz="1800" b="1"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txBody>
                  <a:tcPr/>
                </a:tc>
                <a:tc>
                  <a:txBody>
                    <a:bodyPr/>
                    <a:lstStyle/>
                    <a:p>
                      <a:pPr algn="ctr"/>
                      <a:r>
                        <a:rPr lang="en-US" b="1" dirty="0" smtClean="0">
                          <a:solidFill>
                            <a:schemeClr val="tx1"/>
                          </a:solidFill>
                        </a:rPr>
                        <a:t>18 – 21</a:t>
                      </a:r>
                      <a:endParaRPr lang="en-ZA" b="1" dirty="0">
                        <a:solidFill>
                          <a:schemeClr val="tx1"/>
                        </a:solidFill>
                      </a:endParaRPr>
                    </a:p>
                  </a:txBody>
                  <a:tcPr/>
                </a:tc>
                <a:extLst>
                  <a:ext uri="{0D108BD9-81ED-4DB2-BD59-A6C34878D82A}">
                    <a16:rowId xmlns:a16="http://schemas.microsoft.com/office/drawing/2014/main" val="3371799623"/>
                  </a:ext>
                </a:extLst>
              </a:tr>
              <a:tr h="353242">
                <a:tc>
                  <a:txBody>
                    <a:bodyPr/>
                    <a:lstStyle/>
                    <a:p>
                      <a:endParaRPr lang="en-ZA" sz="1100" b="1" dirty="0"/>
                    </a:p>
                  </a:txBody>
                  <a:tcPr/>
                </a:tc>
                <a:tc>
                  <a:txBody>
                    <a:bodyPr/>
                    <a:lstStyle/>
                    <a:p>
                      <a:pPr algn="ctr"/>
                      <a:endParaRPr lang="en-ZA" sz="1000" b="1" dirty="0"/>
                    </a:p>
                  </a:txBody>
                  <a:tcPr/>
                </a:tc>
                <a:extLst>
                  <a:ext uri="{0D108BD9-81ED-4DB2-BD59-A6C34878D82A}">
                    <a16:rowId xmlns:a16="http://schemas.microsoft.com/office/drawing/2014/main" val="2063517808"/>
                  </a:ext>
                </a:extLst>
              </a:tr>
              <a:tr h="4381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MUNICIPAL</a:t>
                      </a:r>
                      <a:r>
                        <a:rPr lang="en-US" b="1" baseline="0" dirty="0"/>
                        <a:t> SUPPORT AND </a:t>
                      </a:r>
                      <a:r>
                        <a:rPr lang="en-US" b="1" baseline="0" dirty="0" smtClean="0"/>
                        <a:t>INTERVENTION PLANS   (MSIPs)</a:t>
                      </a:r>
                      <a:endParaRPr lang="en-ZA" b="1" dirty="0"/>
                    </a:p>
                  </a:txBody>
                  <a:tcPr/>
                </a:tc>
                <a:tc>
                  <a:txBody>
                    <a:bodyPr/>
                    <a:lstStyle/>
                    <a:p>
                      <a:pPr algn="ctr"/>
                      <a:r>
                        <a:rPr lang="en-US" b="1" dirty="0" smtClean="0">
                          <a:solidFill>
                            <a:schemeClr val="tx1"/>
                          </a:solidFill>
                        </a:rPr>
                        <a:t>22</a:t>
                      </a:r>
                      <a:endParaRPr lang="en-ZA" b="1" dirty="0">
                        <a:solidFill>
                          <a:schemeClr val="tx1"/>
                        </a:solidFill>
                      </a:endParaRPr>
                    </a:p>
                  </a:txBody>
                  <a:tcPr/>
                </a:tc>
                <a:extLst>
                  <a:ext uri="{0D108BD9-81ED-4DB2-BD59-A6C34878D82A}">
                    <a16:rowId xmlns:a16="http://schemas.microsoft.com/office/drawing/2014/main" val="2595033802"/>
                  </a:ext>
                </a:extLst>
              </a:tr>
              <a:tr h="303058">
                <a:tc>
                  <a:txBody>
                    <a:bodyPr/>
                    <a:lstStyle/>
                    <a:p>
                      <a:endParaRPr lang="en-ZA" sz="1100" b="1" dirty="0"/>
                    </a:p>
                  </a:txBody>
                  <a:tcPr/>
                </a:tc>
                <a:tc>
                  <a:txBody>
                    <a:bodyPr/>
                    <a:lstStyle/>
                    <a:p>
                      <a:pPr algn="ctr"/>
                      <a:endParaRPr lang="en-ZA" sz="1100" b="1" dirty="0"/>
                    </a:p>
                  </a:txBody>
                  <a:tcPr/>
                </a:tc>
                <a:extLst>
                  <a:ext uri="{0D108BD9-81ED-4DB2-BD59-A6C34878D82A}">
                    <a16:rowId xmlns:a16="http://schemas.microsoft.com/office/drawing/2014/main" val="3076750772"/>
                  </a:ext>
                </a:extLst>
              </a:tr>
              <a:tr h="315344">
                <a:tc>
                  <a:txBody>
                    <a:bodyPr/>
                    <a:lstStyle/>
                    <a:p>
                      <a:r>
                        <a:rPr lang="en-US" b="1" dirty="0"/>
                        <a:t>RECOMMENDATIONS</a:t>
                      </a:r>
                      <a:endParaRPr lang="en-ZA" b="1" dirty="0"/>
                    </a:p>
                  </a:txBody>
                  <a:tcPr/>
                </a:tc>
                <a:tc>
                  <a:txBody>
                    <a:bodyPr/>
                    <a:lstStyle/>
                    <a:p>
                      <a:pPr algn="ctr"/>
                      <a:r>
                        <a:rPr lang="en-US" b="1" dirty="0" smtClean="0"/>
                        <a:t>23</a:t>
                      </a:r>
                      <a:endParaRPr lang="en-ZA" b="1" dirty="0"/>
                    </a:p>
                  </a:txBody>
                  <a:tcPr/>
                </a:tc>
                <a:extLst>
                  <a:ext uri="{0D108BD9-81ED-4DB2-BD59-A6C34878D82A}">
                    <a16:rowId xmlns:a16="http://schemas.microsoft.com/office/drawing/2014/main" val="941149200"/>
                  </a:ext>
                </a:extLst>
              </a:tr>
            </a:tbl>
          </a:graphicData>
        </a:graphic>
      </p:graphicFrame>
    </p:spTree>
    <p:extLst>
      <p:ext uri="{BB962C8B-B14F-4D97-AF65-F5344CB8AC3E}">
        <p14:creationId xmlns:p14="http://schemas.microsoft.com/office/powerpoint/2010/main" val="559228990"/>
      </p:ext>
    </p:extLst>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sp>
        <p:nvSpPr>
          <p:cNvPr id="12" name="Rounded Rectangle 11"/>
          <p:cNvSpPr/>
          <p:nvPr/>
        </p:nvSpPr>
        <p:spPr>
          <a:xfrm>
            <a:off x="2534275" y="114459"/>
            <a:ext cx="6730077" cy="434221"/>
          </a:xfrm>
          <a:prstGeom prst="roundRect">
            <a:avLst>
              <a:gd name="adj" fmla="val 50000"/>
            </a:avLst>
          </a:prstGeom>
          <a:solidFill>
            <a:srgbClr val="00B050"/>
          </a:solidFill>
          <a:ln w="12700" cap="flat" cmpd="sng" algn="ctr">
            <a:solidFill>
              <a:srgbClr val="5B9BD5">
                <a:shade val="50000"/>
              </a:srgbClr>
            </a:solidFill>
            <a:prstDash val="solid"/>
            <a:miter lim="800000"/>
          </a:ln>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a:ea typeface="+mn-ea"/>
                <a:cs typeface="+mn-cs"/>
              </a:rPr>
              <a:t>Report on Focal Area 3: Service </a:t>
            </a:r>
            <a:r>
              <a:rPr kumimoji="0" lang="en-US" sz="1600" b="0" i="0" u="none" strike="noStrike" kern="1200" cap="none" spc="0" normalizeH="0" baseline="0" noProof="0" dirty="0" smtClean="0">
                <a:ln>
                  <a:noFill/>
                </a:ln>
                <a:solidFill>
                  <a:prstClr val="white"/>
                </a:solidFill>
                <a:effectLst/>
                <a:uLnTx/>
                <a:uFillTx/>
                <a:latin typeface="Calibri"/>
                <a:ea typeface="+mn-ea"/>
                <a:cs typeface="+mn-cs"/>
              </a:rPr>
              <a:t>Delivery</a:t>
            </a:r>
            <a:endParaRPr kumimoji="0" lang="en-US" sz="16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ZA" sz="1600" b="1" i="0" u="none" strike="noStrike" kern="0" cap="none" spc="0" normalizeH="0" baseline="0" noProof="0" dirty="0">
              <a:ln>
                <a:noFill/>
              </a:ln>
              <a:solidFill>
                <a:srgbClr val="FFFFFF"/>
              </a:solidFill>
              <a:effectLst/>
              <a:uLnTx/>
              <a:uFillTx/>
              <a:latin typeface="Calibri"/>
              <a:ea typeface="+mn-ea"/>
              <a:cs typeface="Arial" panose="020B0604020202020204" pitchFamily="34" charset="0"/>
            </a:endParaRPr>
          </a:p>
        </p:txBody>
      </p:sp>
      <p:sp>
        <p:nvSpPr>
          <p:cNvPr id="13" name="Rounded Rectangle 12"/>
          <p:cNvSpPr/>
          <p:nvPr/>
        </p:nvSpPr>
        <p:spPr>
          <a:xfrm>
            <a:off x="839416" y="769230"/>
            <a:ext cx="10460408" cy="586454"/>
          </a:xfrm>
          <a:prstGeom prst="roundRect">
            <a:avLst/>
          </a:prstGeom>
          <a:solidFill>
            <a:srgbClr val="00A546"/>
          </a:solidFill>
          <a:ln w="12700" cap="flat" cmpd="sng" algn="ctr">
            <a:solidFill>
              <a:srgbClr val="5B9BD5">
                <a:shade val="50000"/>
              </a:srgbClr>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ZA" sz="2000" b="1" i="0" u="none" strike="noStrike" kern="0" cap="none" spc="0" normalizeH="0" baseline="0" noProof="0" dirty="0" smtClean="0">
                <a:ln>
                  <a:noFill/>
                </a:ln>
                <a:solidFill>
                  <a:prstClr val="white"/>
                </a:solidFill>
                <a:effectLst/>
                <a:uLnTx/>
                <a:uFillTx/>
                <a:latin typeface="Calibri" panose="020F0502020204030204"/>
                <a:ea typeface="+mn-ea"/>
              </a:rPr>
              <a:t>STATUS </a:t>
            </a:r>
            <a:r>
              <a:rPr kumimoji="0" lang="en-ZA" sz="2000" b="1" i="0" u="none" strike="noStrike" kern="0" cap="none" spc="0" normalizeH="0" baseline="0" noProof="0" dirty="0">
                <a:ln>
                  <a:noFill/>
                </a:ln>
                <a:solidFill>
                  <a:prstClr val="white"/>
                </a:solidFill>
                <a:effectLst/>
                <a:uLnTx/>
                <a:uFillTx/>
                <a:latin typeface="Calibri" panose="020F0502020204030204"/>
                <a:ea typeface="+mn-ea"/>
              </a:rPr>
              <a:t>OF DISASTER </a:t>
            </a:r>
            <a:r>
              <a:rPr kumimoji="0" lang="en-ZA" sz="2000" b="1" i="0" u="none" strike="noStrike" kern="0" cap="none" spc="0" normalizeH="0" baseline="0" noProof="0" dirty="0" smtClean="0">
                <a:ln>
                  <a:noFill/>
                </a:ln>
                <a:solidFill>
                  <a:prstClr val="white"/>
                </a:solidFill>
                <a:effectLst/>
                <a:uLnTx/>
                <a:uFillTx/>
                <a:latin typeface="Calibri" panose="020F0502020204030204"/>
                <a:ea typeface="+mn-ea"/>
              </a:rPr>
              <a:t>MANAGEMENT IN UMGUNGUNDLOVU</a:t>
            </a:r>
            <a:endParaRPr kumimoji="0" lang="en-ZA" sz="2000" b="1" i="0" u="none" strike="noStrike" kern="0" cap="none" spc="0" normalizeH="0" baseline="0" noProof="0" dirty="0">
              <a:ln>
                <a:noFill/>
              </a:ln>
              <a:solidFill>
                <a:srgbClr val="FFFFFF"/>
              </a:solidFill>
              <a:effectLst/>
              <a:uLnTx/>
              <a:uFillTx/>
              <a:ea typeface="+mn-ea"/>
              <a:cs typeface="Arial" panose="020B0604020202020204"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1058187808"/>
              </p:ext>
            </p:extLst>
          </p:nvPr>
        </p:nvGraphicFramePr>
        <p:xfrm>
          <a:off x="407368" y="1535841"/>
          <a:ext cx="11498143" cy="2369469"/>
        </p:xfrm>
        <a:graphic>
          <a:graphicData uri="http://schemas.openxmlformats.org/drawingml/2006/table">
            <a:tbl>
              <a:tblPr firstRow="1" firstCol="1" bandRow="1"/>
              <a:tblGrid>
                <a:gridCol w="1549082">
                  <a:extLst>
                    <a:ext uri="{9D8B030D-6E8A-4147-A177-3AD203B41FA5}">
                      <a16:colId xmlns:a16="http://schemas.microsoft.com/office/drawing/2014/main" val="3138671172"/>
                    </a:ext>
                  </a:extLst>
                </a:gridCol>
                <a:gridCol w="542860">
                  <a:extLst>
                    <a:ext uri="{9D8B030D-6E8A-4147-A177-3AD203B41FA5}">
                      <a16:colId xmlns:a16="http://schemas.microsoft.com/office/drawing/2014/main" val="612747929"/>
                    </a:ext>
                  </a:extLst>
                </a:gridCol>
                <a:gridCol w="542860">
                  <a:extLst>
                    <a:ext uri="{9D8B030D-6E8A-4147-A177-3AD203B41FA5}">
                      <a16:colId xmlns:a16="http://schemas.microsoft.com/office/drawing/2014/main" val="1576818737"/>
                    </a:ext>
                  </a:extLst>
                </a:gridCol>
                <a:gridCol w="542860">
                  <a:extLst>
                    <a:ext uri="{9D8B030D-6E8A-4147-A177-3AD203B41FA5}">
                      <a16:colId xmlns:a16="http://schemas.microsoft.com/office/drawing/2014/main" val="2478016715"/>
                    </a:ext>
                  </a:extLst>
                </a:gridCol>
                <a:gridCol w="542860">
                  <a:extLst>
                    <a:ext uri="{9D8B030D-6E8A-4147-A177-3AD203B41FA5}">
                      <a16:colId xmlns:a16="http://schemas.microsoft.com/office/drawing/2014/main" val="1218603050"/>
                    </a:ext>
                  </a:extLst>
                </a:gridCol>
                <a:gridCol w="542860">
                  <a:extLst>
                    <a:ext uri="{9D8B030D-6E8A-4147-A177-3AD203B41FA5}">
                      <a16:colId xmlns:a16="http://schemas.microsoft.com/office/drawing/2014/main" val="2839139337"/>
                    </a:ext>
                  </a:extLst>
                </a:gridCol>
                <a:gridCol w="542860">
                  <a:extLst>
                    <a:ext uri="{9D8B030D-6E8A-4147-A177-3AD203B41FA5}">
                      <a16:colId xmlns:a16="http://schemas.microsoft.com/office/drawing/2014/main" val="1006303862"/>
                    </a:ext>
                  </a:extLst>
                </a:gridCol>
                <a:gridCol w="573565">
                  <a:extLst>
                    <a:ext uri="{9D8B030D-6E8A-4147-A177-3AD203B41FA5}">
                      <a16:colId xmlns:a16="http://schemas.microsoft.com/office/drawing/2014/main" val="2509887063"/>
                    </a:ext>
                  </a:extLst>
                </a:gridCol>
                <a:gridCol w="542860">
                  <a:extLst>
                    <a:ext uri="{9D8B030D-6E8A-4147-A177-3AD203B41FA5}">
                      <a16:colId xmlns:a16="http://schemas.microsoft.com/office/drawing/2014/main" val="563358543"/>
                    </a:ext>
                  </a:extLst>
                </a:gridCol>
                <a:gridCol w="542860">
                  <a:extLst>
                    <a:ext uri="{9D8B030D-6E8A-4147-A177-3AD203B41FA5}">
                      <a16:colId xmlns:a16="http://schemas.microsoft.com/office/drawing/2014/main" val="1979024999"/>
                    </a:ext>
                  </a:extLst>
                </a:gridCol>
                <a:gridCol w="542860">
                  <a:extLst>
                    <a:ext uri="{9D8B030D-6E8A-4147-A177-3AD203B41FA5}">
                      <a16:colId xmlns:a16="http://schemas.microsoft.com/office/drawing/2014/main" val="2796828819"/>
                    </a:ext>
                  </a:extLst>
                </a:gridCol>
                <a:gridCol w="542860">
                  <a:extLst>
                    <a:ext uri="{9D8B030D-6E8A-4147-A177-3AD203B41FA5}">
                      <a16:colId xmlns:a16="http://schemas.microsoft.com/office/drawing/2014/main" val="3691256477"/>
                    </a:ext>
                  </a:extLst>
                </a:gridCol>
                <a:gridCol w="542860">
                  <a:extLst>
                    <a:ext uri="{9D8B030D-6E8A-4147-A177-3AD203B41FA5}">
                      <a16:colId xmlns:a16="http://schemas.microsoft.com/office/drawing/2014/main" val="1278540547"/>
                    </a:ext>
                  </a:extLst>
                </a:gridCol>
                <a:gridCol w="542860">
                  <a:extLst>
                    <a:ext uri="{9D8B030D-6E8A-4147-A177-3AD203B41FA5}">
                      <a16:colId xmlns:a16="http://schemas.microsoft.com/office/drawing/2014/main" val="1606440799"/>
                    </a:ext>
                  </a:extLst>
                </a:gridCol>
                <a:gridCol w="542860">
                  <a:extLst>
                    <a:ext uri="{9D8B030D-6E8A-4147-A177-3AD203B41FA5}">
                      <a16:colId xmlns:a16="http://schemas.microsoft.com/office/drawing/2014/main" val="719931772"/>
                    </a:ext>
                  </a:extLst>
                </a:gridCol>
                <a:gridCol w="542860">
                  <a:extLst>
                    <a:ext uri="{9D8B030D-6E8A-4147-A177-3AD203B41FA5}">
                      <a16:colId xmlns:a16="http://schemas.microsoft.com/office/drawing/2014/main" val="3305665799"/>
                    </a:ext>
                  </a:extLst>
                </a:gridCol>
                <a:gridCol w="542860">
                  <a:extLst>
                    <a:ext uri="{9D8B030D-6E8A-4147-A177-3AD203B41FA5}">
                      <a16:colId xmlns:a16="http://schemas.microsoft.com/office/drawing/2014/main" val="410716804"/>
                    </a:ext>
                  </a:extLst>
                </a:gridCol>
                <a:gridCol w="699514">
                  <a:extLst>
                    <a:ext uri="{9D8B030D-6E8A-4147-A177-3AD203B41FA5}">
                      <a16:colId xmlns:a16="http://schemas.microsoft.com/office/drawing/2014/main" val="20017"/>
                    </a:ext>
                  </a:extLst>
                </a:gridCol>
                <a:gridCol w="533082">
                  <a:extLst>
                    <a:ext uri="{9D8B030D-6E8A-4147-A177-3AD203B41FA5}">
                      <a16:colId xmlns:a16="http://schemas.microsoft.com/office/drawing/2014/main" val="20018"/>
                    </a:ext>
                  </a:extLst>
                </a:gridCol>
              </a:tblGrid>
              <a:tr h="126101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a:lnSpc>
                          <a:spcPct val="115000"/>
                        </a:lnSpc>
                        <a:spcAft>
                          <a:spcPts val="0"/>
                        </a:spcAft>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lnSpc>
                          <a:spcPct val="115000"/>
                        </a:lnSpc>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Disaster Management Centre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lnSpc>
                          <a:spcPct val="115000"/>
                        </a:lnSpc>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Head/Manager</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lnSpc>
                          <a:spcPct val="115000"/>
                        </a:lnSpc>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DM Staff</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lnSpc>
                          <a:spcPct val="115000"/>
                        </a:lnSpc>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DM Vehicles</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lnSpc>
                          <a:spcPct val="115000"/>
                        </a:lnSpc>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DM Policy Framework</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lnSpc>
                          <a:spcPct val="115000"/>
                        </a:lnSpc>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DM Plan</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lnSpc>
                          <a:spcPct val="115000"/>
                        </a:lnSpc>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Fire Bylaws</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lnSpc>
                          <a:spcPct val="115000"/>
                        </a:lnSpc>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MoUs</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lnSpc>
                          <a:spcPct val="115000"/>
                        </a:lnSpc>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IM &amp; Communication System</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lnSpc>
                          <a:spcPct val="115000"/>
                        </a:lnSpc>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Emergency Numbers</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lnSpc>
                          <a:spcPct val="115000"/>
                        </a:lnSpc>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Advisory Forum</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lnSpc>
                          <a:spcPct val="115000"/>
                        </a:lnSpc>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DM Volunteers</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lnSpc>
                          <a:spcPct val="115000"/>
                        </a:lnSpc>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Chief Fire Officer</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lnSpc>
                          <a:spcPct val="115000"/>
                        </a:lnSpc>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Firefighters</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lnSpc>
                          <a:spcPct val="115000"/>
                        </a:lnSpc>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Fire &amp; Rescue Resources</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lnSpc>
                          <a:spcPct val="115000"/>
                        </a:lnSpc>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Budget</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lnSpc>
                          <a:spcPct val="115000"/>
                        </a:lnSpc>
                        <a:spcAft>
                          <a:spcPts val="0"/>
                        </a:spcAft>
                      </a:pPr>
                      <a:r>
                        <a:rPr lang="en-ZA"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Score</a:t>
                      </a:r>
                    </a:p>
                  </a:txBody>
                  <a:tcPr marL="68580" marR="68580" marT="0" marB="0" vert="vert270" anchor="ctr">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a:lnSpc>
                          <a:spcPct val="115000"/>
                        </a:lnSpc>
                        <a:spcAft>
                          <a:spcPts val="0"/>
                        </a:spcAft>
                      </a:pPr>
                      <a:r>
                        <a:rPr lang="en-ZA"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p>
                  </a:txBody>
                  <a:tcPr marL="68580" marR="68580" marT="0" marB="0" vert="vert270" anchor="ctr">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6952116"/>
                  </a:ext>
                </a:extLst>
              </a:tr>
              <a:tr h="848171">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a:lnSpc>
                          <a:spcPct val="115000"/>
                        </a:lnSpc>
                        <a:spcAft>
                          <a:spcPts val="1000"/>
                        </a:spcAft>
                      </a:pPr>
                      <a:r>
                        <a:rPr lang="en-ZA" sz="16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Umgungundlovu </a:t>
                      </a:r>
                    </a:p>
                  </a:txBody>
                  <a:tcPr marL="68580" marR="68580" marT="0" marB="0" anchor="b">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en-ZA" sz="2800" b="1" i="0" u="none" strike="noStrike" kern="1200" cap="none" spc="0" normalizeH="0" baseline="0" noProof="0" dirty="0">
                          <a:ln>
                            <a:noFill/>
                          </a:ln>
                          <a:solidFill>
                            <a:srgbClr val="FFC00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kumimoji="0" lang="en-ZA" sz="2800" b="1" i="0" u="none" strike="noStrike" kern="1200" cap="none" spc="0" normalizeH="0" baseline="0" noProof="0" dirty="0">
                        <a:ln>
                          <a:noFill/>
                        </a:ln>
                        <a:solidFill>
                          <a:srgbClr val="FFC000"/>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en-ZA" sz="2800" b="1" i="0" u="none" strike="noStrike" kern="1200" cap="none" spc="0" normalizeH="0" baseline="0" noProof="0" dirty="0">
                          <a:ln>
                            <a:noFill/>
                          </a:ln>
                          <a:solidFill>
                            <a:srgbClr val="FFC00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kumimoji="0" lang="en-ZA" sz="2800" b="1" i="0" u="none" strike="noStrike" kern="1200" cap="none" spc="0" normalizeH="0" baseline="0" noProof="0" dirty="0">
                        <a:ln>
                          <a:noFill/>
                        </a:ln>
                        <a:solidFill>
                          <a:srgbClr val="FFC000"/>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15000"/>
                        </a:lnSpc>
                        <a:spcBef>
                          <a:spcPts val="0"/>
                        </a:spcBef>
                        <a:spcAft>
                          <a:spcPts val="1000"/>
                        </a:spcAft>
                        <a:buClrTx/>
                        <a:buSzTx/>
                        <a:buFontTx/>
                        <a:buNone/>
                        <a:tabLst/>
                        <a:defRPr/>
                      </a:pPr>
                      <a:endParaRPr kumimoji="0" lang="en-ZA" sz="2800" b="1"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L="0" marR="0" lvl="0" indent="0" algn="ctr" defTabSz="914400" rtl="0" eaLnBrk="1" fontAlgn="auto" latinLnBrk="0" hangingPunct="1">
                        <a:lnSpc>
                          <a:spcPct val="115000"/>
                        </a:lnSpc>
                        <a:spcBef>
                          <a:spcPts val="0"/>
                        </a:spcBef>
                        <a:spcAft>
                          <a:spcPts val="1000"/>
                        </a:spcAft>
                        <a:buClrTx/>
                        <a:buSzTx/>
                        <a:buFontTx/>
                        <a:buNone/>
                        <a:tabLst/>
                        <a:defRPr/>
                      </a:pPr>
                      <a:endParaRPr kumimoji="0" lang="en-ZA" sz="2800" b="1" i="0" u="none" strike="noStrike" kern="1200" cap="none" spc="0" normalizeH="0" baseline="0" noProof="0" dirty="0">
                        <a:ln>
                          <a:noFill/>
                        </a:ln>
                        <a:solidFill>
                          <a:srgbClr val="FFC00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txBody>
                  <a:tcPr marL="68580" marR="68580" marT="0" marB="0" anchor="b">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en-ZA" sz="2800" b="1"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kumimoji="0" lang="en-ZA" sz="2800" b="1"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en-ZA" sz="2800" b="1"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kumimoji="0" lang="en-ZA" sz="2800" b="1"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en-ZA" sz="2800" b="1" i="0" u="none" strike="noStrike" kern="1200" cap="none" spc="0" normalizeH="0" baseline="0" noProof="0" dirty="0">
                          <a:ln>
                            <a:noFill/>
                          </a:ln>
                          <a:solidFill>
                            <a:srgbClr val="FFC00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kumimoji="0" lang="en-ZA" sz="2800" b="1" i="0" u="none" strike="noStrike" kern="1200" cap="none" spc="0" normalizeH="0" baseline="0" noProof="0" dirty="0">
                        <a:ln>
                          <a:noFill/>
                        </a:ln>
                        <a:solidFill>
                          <a:srgbClr val="FFC000"/>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15000"/>
                        </a:lnSpc>
                        <a:spcBef>
                          <a:spcPts val="0"/>
                        </a:spcBef>
                        <a:spcAft>
                          <a:spcPts val="1000"/>
                        </a:spcAft>
                        <a:buClrTx/>
                        <a:buSzTx/>
                        <a:buFontTx/>
                        <a:buNone/>
                        <a:tabLst/>
                        <a:defRPr/>
                      </a:pPr>
                      <a:r>
                        <a:rPr lang="en-ZA"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a:t>
                      </a:r>
                      <a:endParaRPr lang="en-ZA" sz="2000" b="0" kern="12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en-ZA" sz="2800" b="1" i="0" u="none" strike="noStrike" kern="1200" cap="none" spc="0" normalizeH="0" baseline="0" noProof="0" dirty="0">
                          <a:ln>
                            <a:noFill/>
                          </a:ln>
                          <a:solidFill>
                            <a:srgbClr val="FFC00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kumimoji="0" lang="en-ZA" sz="2800" b="1" i="0" u="none" strike="noStrike" kern="1200" cap="none" spc="0" normalizeH="0" baseline="0" noProof="0" dirty="0">
                        <a:ln>
                          <a:noFill/>
                        </a:ln>
                        <a:solidFill>
                          <a:srgbClr val="FFC000"/>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en-ZA" sz="2800" b="1" i="0" u="none" strike="noStrike" kern="1200" cap="none" spc="0" normalizeH="0" baseline="0" noProof="0" dirty="0">
                          <a:ln>
                            <a:noFill/>
                          </a:ln>
                          <a:solidFill>
                            <a:srgbClr val="00A44B"/>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kumimoji="0" lang="en-ZA" sz="2800" b="1" i="0" u="none" strike="noStrike" kern="1200" cap="none" spc="0" normalizeH="0" baseline="0" noProof="0" dirty="0">
                        <a:ln>
                          <a:noFill/>
                        </a:ln>
                        <a:solidFill>
                          <a:srgbClr val="00A44B"/>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en-ZA" sz="2800" b="1"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kumimoji="0" lang="en-ZA" sz="2800" b="1"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en-ZA" sz="2800" b="1"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kumimoji="0" lang="en-ZA" sz="2800" b="1"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en-ZA" sz="28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kumimoji="0" lang="en-ZA" sz="28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en-ZA" sz="2800" b="1"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kumimoji="0" lang="en-ZA" sz="2800" b="1"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en-ZA" sz="2800" b="1"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kumimoji="0" lang="en-ZA" sz="2800" b="1"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en-ZA" sz="2800" b="1"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p>
                  </a:txBody>
                  <a:tcPr marL="68580" marR="68580" marT="0" marB="0" anchor="b">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en-ZA" sz="2800" b="1"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p>
                  </a:txBody>
                  <a:tcPr marL="68580" marR="68580" marT="0" marB="0" anchor="b">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71755" algn="ctr" defTabSz="914400" rtl="0" eaLnBrk="1" latinLnBrk="0" hangingPunct="1">
                        <a:lnSpc>
                          <a:spcPct val="115000"/>
                        </a:lnSpc>
                        <a:spcAft>
                          <a:spcPts val="1000"/>
                        </a:spcAft>
                      </a:pPr>
                      <a:endParaRPr lang="en-ZA" sz="14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71755" algn="ctr" defTabSz="914400" rtl="0" eaLnBrk="1" latinLnBrk="0" hangingPunct="1">
                        <a:lnSpc>
                          <a:spcPct val="115000"/>
                        </a:lnSpc>
                        <a:spcAft>
                          <a:spcPts val="1000"/>
                        </a:spcAft>
                      </a:pPr>
                      <a:r>
                        <a:rPr lang="en-ZA" sz="14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21/29</a:t>
                      </a:r>
                    </a:p>
                  </a:txBody>
                  <a:tcPr marL="68580" marR="68580" marT="0" marB="0" anchor="ctr">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71755" algn="ctr" defTabSz="914400" rtl="0" eaLnBrk="1" latinLnBrk="0" hangingPunct="1">
                        <a:lnSpc>
                          <a:spcPct val="115000"/>
                        </a:lnSpc>
                        <a:spcAft>
                          <a:spcPts val="1000"/>
                        </a:spcAft>
                      </a:pPr>
                      <a:endParaRPr lang="en-ZA" sz="14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71755" algn="ctr" defTabSz="914400" rtl="0" eaLnBrk="1" latinLnBrk="0" hangingPunct="1">
                        <a:lnSpc>
                          <a:spcPct val="115000"/>
                        </a:lnSpc>
                        <a:spcAft>
                          <a:spcPts val="1000"/>
                        </a:spcAft>
                      </a:pPr>
                      <a:r>
                        <a:rPr lang="en-ZA" sz="14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72%</a:t>
                      </a:r>
                    </a:p>
                  </a:txBody>
                  <a:tcPr marL="68580" marR="68580" marT="0" marB="0" anchor="ctr">
                    <a:lnL w="12700" cap="flat" cmpd="sng" algn="ctr">
                      <a:solidFill>
                        <a:srgbClr val="98B954"/>
                      </a:solidFill>
                      <a:prstDash val="solid"/>
                      <a:round/>
                      <a:headEnd type="none" w="med" len="med"/>
                      <a:tailEnd type="none" w="med" len="med"/>
                    </a:lnL>
                    <a:lnR w="12700" cap="flat" cmpd="sng" algn="ctr">
                      <a:solidFill>
                        <a:srgbClr val="98B954"/>
                      </a:solidFill>
                      <a:prstDash val="solid"/>
                      <a:round/>
                      <a:headEnd type="none" w="med" len="med"/>
                      <a:tailEnd type="none" w="med" len="med"/>
                    </a:lnR>
                    <a:lnT w="12700" cap="flat" cmpd="sng" algn="ctr">
                      <a:solidFill>
                        <a:srgbClr val="98B954"/>
                      </a:solidFill>
                      <a:prstDash val="solid"/>
                      <a:round/>
                      <a:headEnd type="none" w="med" len="med"/>
                      <a:tailEnd type="none" w="med" len="med"/>
                    </a:lnT>
                    <a:lnB w="12700" cap="flat" cmpd="sng" algn="ctr">
                      <a:solidFill>
                        <a:srgbClr val="98B95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1776577"/>
                  </a:ext>
                </a:extLst>
              </a:tr>
            </a:tbl>
          </a:graphicData>
        </a:graphic>
      </p:graphicFrame>
      <p:sp>
        <p:nvSpPr>
          <p:cNvPr id="2" name="Rectangle 1"/>
          <p:cNvSpPr/>
          <p:nvPr/>
        </p:nvSpPr>
        <p:spPr>
          <a:xfrm>
            <a:off x="212041" y="3955262"/>
            <a:ext cx="11693470" cy="2492990"/>
          </a:xfrm>
          <a:prstGeom prst="rect">
            <a:avLst/>
          </a:prstGeom>
        </p:spPr>
        <p:txBody>
          <a:bodyPr wrap="square">
            <a:spAutoFit/>
          </a:bodyPr>
          <a:lstStyle/>
          <a:p>
            <a:r>
              <a:rPr lang="en-US" sz="1300" b="1" dirty="0">
                <a:latin typeface="+mn-lt"/>
              </a:rPr>
              <a:t>Section 43 of the Disaster Management Act 57 of </a:t>
            </a:r>
            <a:r>
              <a:rPr lang="en-US" sz="1300" b="1" dirty="0" smtClean="0">
                <a:latin typeface="+mn-lt"/>
              </a:rPr>
              <a:t>2002 states: </a:t>
            </a:r>
            <a:r>
              <a:rPr lang="en-US" sz="1300" b="1" dirty="0">
                <a:latin typeface="+mn-lt"/>
              </a:rPr>
              <a:t>-</a:t>
            </a:r>
          </a:p>
          <a:p>
            <a:r>
              <a:rPr lang="en-US" sz="1300" dirty="0" smtClean="0">
                <a:latin typeface="+mn-lt"/>
              </a:rPr>
              <a:t> </a:t>
            </a:r>
            <a:r>
              <a:rPr lang="en-US" sz="1300" dirty="0">
                <a:latin typeface="+mn-lt"/>
              </a:rPr>
              <a:t/>
            </a:r>
            <a:br>
              <a:rPr lang="en-US" sz="1300" dirty="0">
                <a:latin typeface="+mn-lt"/>
              </a:rPr>
            </a:br>
            <a:r>
              <a:rPr lang="en-US" sz="1300" i="1" dirty="0">
                <a:latin typeface="+mn-lt"/>
              </a:rPr>
              <a:t>43. (1) Each metropolitan and each district municipality must establish in </a:t>
            </a:r>
            <a:r>
              <a:rPr lang="en-US" sz="1300" i="1" dirty="0" smtClean="0">
                <a:latin typeface="+mn-lt"/>
              </a:rPr>
              <a:t>its administration </a:t>
            </a:r>
            <a:r>
              <a:rPr lang="en-US" sz="1300" i="1" dirty="0">
                <a:latin typeface="+mn-lt"/>
              </a:rPr>
              <a:t>a disaster management centre for its municipal area.</a:t>
            </a:r>
            <a:br>
              <a:rPr lang="en-US" sz="1300" i="1" dirty="0">
                <a:latin typeface="+mn-lt"/>
              </a:rPr>
            </a:br>
            <a:r>
              <a:rPr lang="en-US" sz="1300" i="1" dirty="0">
                <a:latin typeface="+mn-lt"/>
              </a:rPr>
              <a:t/>
            </a:r>
            <a:br>
              <a:rPr lang="en-US" sz="1300" i="1" dirty="0">
                <a:latin typeface="+mn-lt"/>
              </a:rPr>
            </a:br>
            <a:r>
              <a:rPr lang="en-US" sz="1300" i="1" dirty="0">
                <a:latin typeface="+mn-lt"/>
              </a:rPr>
              <a:t>(2) A district municipality-</a:t>
            </a:r>
            <a:br>
              <a:rPr lang="en-US" sz="1300" i="1" dirty="0">
                <a:latin typeface="+mn-lt"/>
              </a:rPr>
            </a:br>
            <a:r>
              <a:rPr lang="en-US" sz="1300" i="1" dirty="0" smtClean="0">
                <a:latin typeface="+mn-lt"/>
              </a:rPr>
              <a:t>( </a:t>
            </a:r>
            <a:r>
              <a:rPr lang="en-US" sz="1300" i="1" dirty="0">
                <a:latin typeface="+mn-lt"/>
              </a:rPr>
              <a:t>a ) must establish its disaster management centre after consultation with the local</a:t>
            </a:r>
            <a:br>
              <a:rPr lang="en-US" sz="1300" i="1" dirty="0">
                <a:latin typeface="+mn-lt"/>
              </a:rPr>
            </a:br>
            <a:r>
              <a:rPr lang="en-US" sz="1300" i="1" dirty="0">
                <a:latin typeface="+mn-lt"/>
              </a:rPr>
              <a:t>(b) may operate such centre in partnership with those local municipalities</a:t>
            </a:r>
            <a:r>
              <a:rPr lang="en-US" sz="1300" i="1" dirty="0" smtClean="0">
                <a:latin typeface="+mn-lt"/>
              </a:rPr>
              <a:t>.</a:t>
            </a:r>
          </a:p>
          <a:p>
            <a:endParaRPr lang="en-ZA" sz="1300" i="1" dirty="0">
              <a:latin typeface="+mn-lt"/>
            </a:endParaRPr>
          </a:p>
          <a:p>
            <a:pPr marL="171450" indent="-171450" algn="just">
              <a:buFont typeface="Arial" panose="020B0604020202020204" pitchFamily="34" charset="0"/>
              <a:buChar char="•"/>
            </a:pPr>
            <a:r>
              <a:rPr lang="en-US" sz="1300" dirty="0" smtClean="0">
                <a:latin typeface="+mn-lt"/>
                <a:cs typeface="Calibri" panose="020F0502020204030204" pitchFamily="34" charset="0"/>
              </a:rPr>
              <a:t>UMDM Disaster </a:t>
            </a:r>
            <a:r>
              <a:rPr lang="en-US" sz="1300" dirty="0">
                <a:latin typeface="+mn-lt"/>
                <a:cs typeface="Calibri" panose="020F0502020204030204" pitchFamily="34" charset="0"/>
              </a:rPr>
              <a:t>Management Centre – R3 million </a:t>
            </a:r>
            <a:r>
              <a:rPr lang="en-US" sz="1300" dirty="0" smtClean="0">
                <a:latin typeface="+mn-lt"/>
                <a:cs typeface="Calibri" panose="020F0502020204030204" pitchFamily="34" charset="0"/>
              </a:rPr>
              <a:t>was </a:t>
            </a:r>
            <a:r>
              <a:rPr lang="en-US" sz="1300" dirty="0">
                <a:latin typeface="+mn-lt"/>
                <a:cs typeface="Calibri" panose="020F0502020204030204" pitchFamily="34" charset="0"/>
              </a:rPr>
              <a:t>reported to have been set aside </a:t>
            </a:r>
            <a:r>
              <a:rPr lang="en-US" sz="1300" dirty="0" smtClean="0">
                <a:latin typeface="+mn-lt"/>
                <a:cs typeface="Calibri" panose="020F0502020204030204" pitchFamily="34" charset="0"/>
              </a:rPr>
              <a:t>by the District for </a:t>
            </a:r>
            <a:r>
              <a:rPr lang="en-US" sz="1300" dirty="0">
                <a:latin typeface="+mn-lt"/>
                <a:cs typeface="Calibri" panose="020F0502020204030204" pitchFamily="34" charset="0"/>
              </a:rPr>
              <a:t>the planning of Disaster Management Centre, however </a:t>
            </a:r>
            <a:r>
              <a:rPr lang="en-US" sz="1300" dirty="0" smtClean="0">
                <a:latin typeface="+mn-lt"/>
                <a:cs typeface="Calibri" panose="020F0502020204030204" pitchFamily="34" charset="0"/>
              </a:rPr>
              <a:t>slow </a:t>
            </a:r>
            <a:r>
              <a:rPr lang="en-US" sz="1300" dirty="0">
                <a:latin typeface="+mn-lt"/>
                <a:cs typeface="Calibri" panose="020F0502020204030204" pitchFamily="34" charset="0"/>
              </a:rPr>
              <a:t>progress in respect of the identification of land has been made.  Cogta does not fund the planning stage of </a:t>
            </a:r>
            <a:r>
              <a:rPr lang="en-US" sz="1300" dirty="0" smtClean="0">
                <a:latin typeface="+mn-lt"/>
                <a:cs typeface="Calibri" panose="020F0502020204030204" pitchFamily="34" charset="0"/>
              </a:rPr>
              <a:t>a Disaster </a:t>
            </a:r>
            <a:r>
              <a:rPr lang="en-US" sz="1300" dirty="0">
                <a:latin typeface="+mn-lt"/>
                <a:cs typeface="Calibri" panose="020F0502020204030204" pitchFamily="34" charset="0"/>
              </a:rPr>
              <a:t>Management Centre and </a:t>
            </a:r>
            <a:r>
              <a:rPr lang="en-US" sz="1300" dirty="0" smtClean="0">
                <a:latin typeface="+mn-lt"/>
                <a:cs typeface="Calibri" panose="020F0502020204030204" pitchFamily="34" charset="0"/>
              </a:rPr>
              <a:t>although a business plan has been submitted and an amount of R5 million rand has been allocated by Cogta in the 2023/24 to assist with the construction of the Disaster Management Centre, the District needs to complete the planning phase and provide financial contribution to the project. </a:t>
            </a:r>
            <a:endParaRPr lang="en-US" sz="1300" dirty="0">
              <a:latin typeface="+mn-lt"/>
              <a:cs typeface="Calibri" panose="020F0502020204030204" pitchFamily="34" charset="0"/>
            </a:endParaRPr>
          </a:p>
        </p:txBody>
      </p:sp>
    </p:spTree>
    <p:extLst>
      <p:ext uri="{BB962C8B-B14F-4D97-AF65-F5344CB8AC3E}">
        <p14:creationId xmlns:p14="http://schemas.microsoft.com/office/powerpoint/2010/main" val="3311942956"/>
      </p:ext>
    </p:extLst>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sp>
        <p:nvSpPr>
          <p:cNvPr id="12" name="Rounded Rectangle 11"/>
          <p:cNvSpPr/>
          <p:nvPr/>
        </p:nvSpPr>
        <p:spPr>
          <a:xfrm>
            <a:off x="2534275" y="114459"/>
            <a:ext cx="6730077" cy="434221"/>
          </a:xfrm>
          <a:prstGeom prst="roundRect">
            <a:avLst>
              <a:gd name="adj" fmla="val 50000"/>
            </a:avLst>
          </a:prstGeom>
          <a:solidFill>
            <a:srgbClr val="00B050"/>
          </a:solidFill>
          <a:ln w="12700" cap="flat" cmpd="sng" algn="ctr">
            <a:solidFill>
              <a:srgbClr val="5B9BD5">
                <a:shade val="50000"/>
              </a:srgbClr>
            </a:solidFill>
            <a:prstDash val="solid"/>
            <a:miter lim="800000"/>
          </a:ln>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a:ea typeface="+mn-ea"/>
                <a:cs typeface="+mn-cs"/>
              </a:rPr>
              <a:t>Report on Focal Area 3: Service </a:t>
            </a:r>
            <a:r>
              <a:rPr kumimoji="0" lang="en-US" sz="1600" b="0" i="0" u="none" strike="noStrike" kern="1200" cap="none" spc="0" normalizeH="0" baseline="0" noProof="0" dirty="0" smtClean="0">
                <a:ln>
                  <a:noFill/>
                </a:ln>
                <a:solidFill>
                  <a:prstClr val="white"/>
                </a:solidFill>
                <a:effectLst/>
                <a:uLnTx/>
                <a:uFillTx/>
                <a:latin typeface="Calibri"/>
                <a:ea typeface="+mn-ea"/>
                <a:cs typeface="+mn-cs"/>
              </a:rPr>
              <a:t>Delivery</a:t>
            </a:r>
            <a:endParaRPr kumimoji="0" lang="en-US" sz="16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ZA" sz="1600" b="1" i="0" u="none" strike="noStrike" kern="0" cap="none" spc="0" normalizeH="0" baseline="0" noProof="0" dirty="0">
              <a:ln>
                <a:noFill/>
              </a:ln>
              <a:solidFill>
                <a:srgbClr val="FFFFFF"/>
              </a:solidFill>
              <a:effectLst/>
              <a:uLnTx/>
              <a:uFillTx/>
              <a:latin typeface="Calibri"/>
              <a:ea typeface="+mn-ea"/>
              <a:cs typeface="Arial" panose="020B0604020202020204" pitchFamily="34" charset="0"/>
            </a:endParaRPr>
          </a:p>
        </p:txBody>
      </p:sp>
      <p:sp>
        <p:nvSpPr>
          <p:cNvPr id="13" name="Rounded Rectangle 12"/>
          <p:cNvSpPr/>
          <p:nvPr/>
        </p:nvSpPr>
        <p:spPr>
          <a:xfrm>
            <a:off x="839416" y="769230"/>
            <a:ext cx="10460408" cy="586454"/>
          </a:xfrm>
          <a:prstGeom prst="roundRect">
            <a:avLst/>
          </a:prstGeom>
          <a:solidFill>
            <a:srgbClr val="00A546"/>
          </a:solidFill>
          <a:ln w="12700" cap="flat" cmpd="sng" algn="ctr">
            <a:solidFill>
              <a:srgbClr val="5B9BD5">
                <a:shade val="50000"/>
              </a:srgbClr>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ZA" sz="2000" b="1" i="0" u="none" strike="noStrike" kern="0" cap="none" spc="0" normalizeH="0" baseline="0" noProof="0" dirty="0" smtClean="0">
                <a:ln>
                  <a:noFill/>
                </a:ln>
                <a:solidFill>
                  <a:prstClr val="white"/>
                </a:solidFill>
                <a:effectLst/>
                <a:uLnTx/>
                <a:uFillTx/>
                <a:latin typeface="Calibri" panose="020F0502020204030204"/>
                <a:ea typeface="+mn-ea"/>
              </a:rPr>
              <a:t>STATUS </a:t>
            </a:r>
            <a:r>
              <a:rPr kumimoji="0" lang="en-ZA" sz="2000" b="1" i="0" u="none" strike="noStrike" kern="0" cap="none" spc="0" normalizeH="0" baseline="0" noProof="0" dirty="0">
                <a:ln>
                  <a:noFill/>
                </a:ln>
                <a:solidFill>
                  <a:prstClr val="white"/>
                </a:solidFill>
                <a:effectLst/>
                <a:uLnTx/>
                <a:uFillTx/>
                <a:latin typeface="Calibri" panose="020F0502020204030204"/>
                <a:ea typeface="+mn-ea"/>
              </a:rPr>
              <a:t>OF DISASTER </a:t>
            </a:r>
            <a:r>
              <a:rPr kumimoji="0" lang="en-ZA" sz="2000" b="1" i="0" u="none" strike="noStrike" kern="0" cap="none" spc="0" normalizeH="0" baseline="0" noProof="0" dirty="0" smtClean="0">
                <a:ln>
                  <a:noFill/>
                </a:ln>
                <a:solidFill>
                  <a:prstClr val="white"/>
                </a:solidFill>
                <a:effectLst/>
                <a:uLnTx/>
                <a:uFillTx/>
                <a:latin typeface="Calibri" panose="020F0502020204030204"/>
                <a:ea typeface="+mn-ea"/>
              </a:rPr>
              <a:t>MANAGEMENT IN UMGUNGUNDLOVU</a:t>
            </a:r>
            <a:endParaRPr kumimoji="0" lang="en-ZA" sz="2000" b="1" i="0" u="none" strike="noStrike" kern="0" cap="none" spc="0" normalizeH="0" baseline="0" noProof="0" dirty="0">
              <a:ln>
                <a:noFill/>
              </a:ln>
              <a:solidFill>
                <a:srgbClr val="FFFFFF"/>
              </a:solidFill>
              <a:effectLst/>
              <a:uLnTx/>
              <a:uFillTx/>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917891097"/>
              </p:ext>
            </p:extLst>
          </p:nvPr>
        </p:nvGraphicFramePr>
        <p:xfrm>
          <a:off x="479376" y="1844824"/>
          <a:ext cx="10972800" cy="3241994"/>
        </p:xfrm>
        <a:graphic>
          <a:graphicData uri="http://schemas.openxmlformats.org/drawingml/2006/table">
            <a:tbl>
              <a:tblPr firstRow="1" bandRow="1">
                <a:tableStyleId>{00A15C55-8517-42AA-B614-E9B94910E393}</a:tableStyleId>
              </a:tblPr>
              <a:tblGrid>
                <a:gridCol w="1148198">
                  <a:extLst>
                    <a:ext uri="{9D8B030D-6E8A-4147-A177-3AD203B41FA5}">
                      <a16:colId xmlns:a16="http://schemas.microsoft.com/office/drawing/2014/main" val="1978400671"/>
                    </a:ext>
                  </a:extLst>
                </a:gridCol>
                <a:gridCol w="9824602">
                  <a:extLst>
                    <a:ext uri="{9D8B030D-6E8A-4147-A177-3AD203B41FA5}">
                      <a16:colId xmlns:a16="http://schemas.microsoft.com/office/drawing/2014/main" val="1718788360"/>
                    </a:ext>
                  </a:extLst>
                </a:gridCol>
              </a:tblGrid>
              <a:tr h="0">
                <a:tc gridSpan="2">
                  <a:txBody>
                    <a:bodyPr/>
                    <a:lstStyle/>
                    <a:p>
                      <a:pPr algn="ctr">
                        <a:lnSpc>
                          <a:spcPct val="107000"/>
                        </a:lnSpc>
                        <a:spcAft>
                          <a:spcPts val="0"/>
                        </a:spcAft>
                      </a:pPr>
                      <a:r>
                        <a:rPr lang="en-ZA" sz="1400">
                          <a:effectLst/>
                        </a:rPr>
                        <a:t>STATUS OF DISASTER MANAGEMENT</a:t>
                      </a:r>
                      <a:endParaRPr lang="en-ZA" sz="1400">
                        <a:effectLst/>
                        <a:latin typeface="Calibri" panose="020F0502020204030204" pitchFamily="34" charset="0"/>
                        <a:ea typeface="Calibri" panose="020F0502020204030204" pitchFamily="34" charset="0"/>
                        <a:cs typeface="Arial" panose="020B0604020202020204" pitchFamily="34" charset="0"/>
                      </a:endParaRPr>
                    </a:p>
                  </a:txBody>
                  <a:tcPr/>
                </a:tc>
                <a:tc hMerge="1">
                  <a:txBody>
                    <a:bodyPr/>
                    <a:lstStyle/>
                    <a:p>
                      <a:endParaRPr lang="en-ZA"/>
                    </a:p>
                  </a:txBody>
                  <a:tcPr/>
                </a:tc>
                <a:extLst>
                  <a:ext uri="{0D108BD9-81ED-4DB2-BD59-A6C34878D82A}">
                    <a16:rowId xmlns:a16="http://schemas.microsoft.com/office/drawing/2014/main" val="2131846848"/>
                  </a:ext>
                </a:extLst>
              </a:tr>
              <a:tr h="0">
                <a:tc>
                  <a:txBody>
                    <a:bodyPr/>
                    <a:lstStyle/>
                    <a:p>
                      <a:pPr algn="ctr">
                        <a:lnSpc>
                          <a:spcPct val="107000"/>
                        </a:lnSpc>
                        <a:spcAft>
                          <a:spcPts val="0"/>
                        </a:spcAft>
                      </a:pPr>
                      <a:r>
                        <a:rPr lang="en-ZA" sz="1400">
                          <a:effectLst/>
                        </a:rPr>
                        <a:t>Status</a:t>
                      </a:r>
                      <a:endParaRPr lang="en-ZA" sz="14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ctr">
                        <a:lnSpc>
                          <a:spcPct val="107000"/>
                        </a:lnSpc>
                        <a:spcAft>
                          <a:spcPts val="0"/>
                        </a:spcAft>
                      </a:pPr>
                      <a:r>
                        <a:rPr lang="en-ZA" sz="1400">
                          <a:effectLst/>
                        </a:rPr>
                        <a:t>Challenges</a:t>
                      </a:r>
                      <a:endParaRPr lang="en-ZA" sz="1400">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997556579"/>
                  </a:ext>
                </a:extLst>
              </a:tr>
              <a:tr h="0">
                <a:tc>
                  <a:txBody>
                    <a:bodyPr/>
                    <a:lstStyle/>
                    <a:p>
                      <a:pPr algn="ctr">
                        <a:lnSpc>
                          <a:spcPct val="107000"/>
                        </a:lnSpc>
                        <a:spcAft>
                          <a:spcPts val="0"/>
                        </a:spcAft>
                      </a:pPr>
                      <a:r>
                        <a:rPr lang="en-ZA" sz="1400">
                          <a:effectLst/>
                        </a:rPr>
                        <a:t>72%</a:t>
                      </a:r>
                      <a:endParaRPr lang="en-ZA" sz="1400">
                        <a:effectLst/>
                        <a:latin typeface="Calibri" panose="020F0502020204030204" pitchFamily="34" charset="0"/>
                        <a:ea typeface="Calibri" panose="020F0502020204030204" pitchFamily="34" charset="0"/>
                        <a:cs typeface="Arial" panose="020B0604020202020204" pitchFamily="34" charset="0"/>
                      </a:endParaRPr>
                    </a:p>
                  </a:txBody>
                  <a:tcPr anchor="ctr"/>
                </a:tc>
                <a:tc>
                  <a:txBody>
                    <a:bodyPr/>
                    <a:lstStyle/>
                    <a:p>
                      <a:pPr marL="342900" lvl="0" indent="-342900">
                        <a:lnSpc>
                          <a:spcPct val="107000"/>
                        </a:lnSpc>
                        <a:spcAft>
                          <a:spcPts val="0"/>
                        </a:spcAft>
                        <a:buFont typeface="Wingdings" panose="05000000000000000000" pitchFamily="2" charset="2"/>
                        <a:buChar char=""/>
                      </a:pPr>
                      <a:r>
                        <a:rPr lang="en-US" sz="1400" dirty="0">
                          <a:effectLst/>
                        </a:rPr>
                        <a:t>Local municipalities are functioning below the required minimum standards: Inadequate Specialized Equipment, Vehicles, Fire Stations, Personnel and Training.</a:t>
                      </a:r>
                      <a:endParaRPr lang="en-ZA" sz="1400" dirty="0">
                        <a:effectLst/>
                      </a:endParaRPr>
                    </a:p>
                    <a:p>
                      <a:pPr marL="342900" lvl="0" indent="-342900">
                        <a:lnSpc>
                          <a:spcPct val="107000"/>
                        </a:lnSpc>
                        <a:spcAft>
                          <a:spcPts val="0"/>
                        </a:spcAft>
                        <a:buFont typeface="Wingdings" panose="05000000000000000000" pitchFamily="2" charset="2"/>
                        <a:buChar char=""/>
                      </a:pPr>
                      <a:r>
                        <a:rPr lang="en-US" sz="1400" dirty="0">
                          <a:effectLst/>
                        </a:rPr>
                        <a:t>No establishment of Fire Services in six local Municipalities. The Fire Services Function is centralized and district fire chief is responsible for delivery of fire services function to six local municipalities, except Msunduzi Municipality which has its own fire services </a:t>
                      </a:r>
                      <a:endParaRPr lang="en-ZA" sz="1400" dirty="0">
                        <a:effectLst/>
                      </a:endParaRPr>
                    </a:p>
                    <a:p>
                      <a:pPr marL="342900" lvl="0" indent="-342900">
                        <a:lnSpc>
                          <a:spcPct val="107000"/>
                        </a:lnSpc>
                        <a:spcAft>
                          <a:spcPts val="0"/>
                        </a:spcAft>
                        <a:buFont typeface="Wingdings" panose="05000000000000000000" pitchFamily="2" charset="2"/>
                        <a:buChar char=""/>
                      </a:pPr>
                      <a:r>
                        <a:rPr lang="en-US" sz="1400" dirty="0">
                          <a:effectLst/>
                        </a:rPr>
                        <a:t>Inadequate capacity and functionality of fire safety and prevention unit – only one person is assigned to do fire safety and prevention activities for the entire district. </a:t>
                      </a:r>
                      <a:endParaRPr lang="en-ZA" sz="1400" dirty="0">
                        <a:effectLst/>
                      </a:endParaRPr>
                    </a:p>
                    <a:p>
                      <a:pPr marL="342900" lvl="0" indent="-342900">
                        <a:lnSpc>
                          <a:spcPct val="107000"/>
                        </a:lnSpc>
                        <a:spcAft>
                          <a:spcPts val="0"/>
                        </a:spcAft>
                        <a:buFont typeface="Wingdings" panose="05000000000000000000" pitchFamily="2" charset="2"/>
                        <a:buChar char=""/>
                      </a:pPr>
                      <a:r>
                        <a:rPr lang="en-US" sz="1400" dirty="0">
                          <a:effectLst/>
                        </a:rPr>
                        <a:t>Insufficient budget for disaster management, fire &amp; rescue services</a:t>
                      </a:r>
                      <a:endParaRPr lang="en-ZA" sz="1400" dirty="0">
                        <a:effectLst/>
                      </a:endParaRPr>
                    </a:p>
                    <a:p>
                      <a:pPr marL="342900" lvl="0" indent="-342900">
                        <a:lnSpc>
                          <a:spcPct val="107000"/>
                        </a:lnSpc>
                        <a:spcAft>
                          <a:spcPts val="0"/>
                        </a:spcAft>
                        <a:buFont typeface="Wingdings" panose="05000000000000000000" pitchFamily="2" charset="2"/>
                        <a:buChar char=""/>
                      </a:pPr>
                      <a:r>
                        <a:rPr lang="en-US" sz="1400" dirty="0">
                          <a:effectLst/>
                        </a:rPr>
                        <a:t>Lack of compliant Disaster Management Centre for the district in line with the National Guidelines for minimum infrastructure requirements on the establishment of disaster management centers.</a:t>
                      </a:r>
                      <a:endParaRPr lang="en-ZA" sz="1400" dirty="0">
                        <a:effectLst/>
                      </a:endParaRPr>
                    </a:p>
                    <a:p>
                      <a:pPr marL="342900" lvl="0" indent="-342900">
                        <a:lnSpc>
                          <a:spcPct val="107000"/>
                        </a:lnSpc>
                        <a:spcAft>
                          <a:spcPts val="0"/>
                        </a:spcAft>
                        <a:buFont typeface="Wingdings" panose="05000000000000000000" pitchFamily="2" charset="2"/>
                        <a:buChar char=""/>
                      </a:pPr>
                      <a:r>
                        <a:rPr lang="en-US" sz="1400" dirty="0">
                          <a:effectLst/>
                        </a:rPr>
                        <a:t> Out-dated disaster management plan </a:t>
                      </a:r>
                      <a:endParaRPr lang="en-ZA" sz="1400" dirty="0">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184413629"/>
                  </a:ext>
                </a:extLst>
              </a:tr>
            </a:tbl>
          </a:graphicData>
        </a:graphic>
      </p:graphicFrame>
    </p:spTree>
    <p:extLst>
      <p:ext uri="{BB962C8B-B14F-4D97-AF65-F5344CB8AC3E}">
        <p14:creationId xmlns:p14="http://schemas.microsoft.com/office/powerpoint/2010/main" val="3231339688"/>
      </p:ext>
    </p:extLst>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968896" y="6368101"/>
            <a:ext cx="284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1F14A1-08B7-4520-B50B-850F7C166A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Oval 39"/>
          <p:cNvSpPr/>
          <p:nvPr/>
        </p:nvSpPr>
        <p:spPr>
          <a:xfrm>
            <a:off x="1626040" y="1370923"/>
            <a:ext cx="917893" cy="87111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6345" cap="flat">
            <a:solidFill>
              <a:srgbClr val="FFFFFF"/>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n-US" sz="2160" b="0" i="0" u="none" strike="noStrike" kern="1200" cap="none" spc="0" normalizeH="0" baseline="0" noProof="0" dirty="0">
              <a:ln>
                <a:noFill/>
              </a:ln>
              <a:solidFill>
                <a:srgbClr val="FFFFFF"/>
              </a:solidFill>
              <a:effectLst/>
              <a:uLnTx/>
              <a:uFillTx/>
              <a:latin typeface="Arial"/>
              <a:ea typeface="+mn-ea"/>
              <a:cs typeface="+mn-cs"/>
            </a:endParaRPr>
          </a:p>
        </p:txBody>
      </p:sp>
      <p:graphicFrame>
        <p:nvGraphicFramePr>
          <p:cNvPr id="30" name="Table 34"/>
          <p:cNvGraphicFramePr>
            <a:graphicFrameLocks noGrp="1"/>
          </p:cNvGraphicFramePr>
          <p:nvPr>
            <p:extLst>
              <p:ext uri="{D42A27DB-BD31-4B8C-83A1-F6EECF244321}">
                <p14:modId xmlns:p14="http://schemas.microsoft.com/office/powerpoint/2010/main" val="1397130049"/>
              </p:ext>
            </p:extLst>
          </p:nvPr>
        </p:nvGraphicFramePr>
        <p:xfrm>
          <a:off x="539546" y="655735"/>
          <a:ext cx="11089233" cy="5662590"/>
        </p:xfrm>
        <a:graphic>
          <a:graphicData uri="http://schemas.openxmlformats.org/drawingml/2006/table">
            <a:tbl>
              <a:tblPr firstRow="1">
                <a:tableStyleId>{93296810-A885-4BE3-A3E7-6D5BEEA58F35}</a:tableStyleId>
              </a:tblPr>
              <a:tblGrid>
                <a:gridCol w="1794558">
                  <a:extLst>
                    <a:ext uri="{9D8B030D-6E8A-4147-A177-3AD203B41FA5}">
                      <a16:colId xmlns:a16="http://schemas.microsoft.com/office/drawing/2014/main" val="3328950131"/>
                    </a:ext>
                  </a:extLst>
                </a:gridCol>
                <a:gridCol w="1503523">
                  <a:extLst>
                    <a:ext uri="{9D8B030D-6E8A-4147-A177-3AD203B41FA5}">
                      <a16:colId xmlns:a16="http://schemas.microsoft.com/office/drawing/2014/main" val="4144107488"/>
                    </a:ext>
                  </a:extLst>
                </a:gridCol>
                <a:gridCol w="2089809">
                  <a:extLst>
                    <a:ext uri="{9D8B030D-6E8A-4147-A177-3AD203B41FA5}">
                      <a16:colId xmlns:a16="http://schemas.microsoft.com/office/drawing/2014/main" val="2650786023"/>
                    </a:ext>
                  </a:extLst>
                </a:gridCol>
                <a:gridCol w="5701343">
                  <a:extLst>
                    <a:ext uri="{9D8B030D-6E8A-4147-A177-3AD203B41FA5}">
                      <a16:colId xmlns:a16="http://schemas.microsoft.com/office/drawing/2014/main" val="1552252923"/>
                    </a:ext>
                  </a:extLst>
                </a:gridCol>
              </a:tblGrid>
              <a:tr h="247064">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lang="en-US" sz="1400" b="1" baseline="0" dirty="0" smtClean="0">
                          <a:solidFill>
                            <a:schemeClr val="tx1"/>
                          </a:solidFill>
                          <a:effectLst/>
                          <a:latin typeface="+mn-lt"/>
                          <a:cs typeface="Arial" panose="020B0604020202020204" pitchFamily="34" charset="0"/>
                        </a:rPr>
                        <a:t>UMGUNGUNDLOVU </a:t>
                      </a:r>
                      <a:r>
                        <a:rPr lang="en-US" sz="1400" b="1" baseline="0" dirty="0">
                          <a:solidFill>
                            <a:schemeClr val="tx1"/>
                          </a:solidFill>
                          <a:effectLst/>
                          <a:latin typeface="+mn-lt"/>
                          <a:cs typeface="Arial" panose="020B0604020202020204" pitchFamily="34" charset="0"/>
                        </a:rPr>
                        <a:t>– </a:t>
                      </a:r>
                      <a:r>
                        <a:rPr lang="en-US" sz="1400" b="1" dirty="0">
                          <a:solidFill>
                            <a:schemeClr val="tx1"/>
                          </a:solidFill>
                          <a:effectLst/>
                          <a:latin typeface="+mn-lt"/>
                          <a:cs typeface="Arial" panose="020B0604020202020204" pitchFamily="34" charset="0"/>
                        </a:rPr>
                        <a:t>SUPPORT PER KEY FOCAL AREA</a:t>
                      </a:r>
                      <a:endParaRPr lang="en-US" sz="1400" b="1" dirty="0">
                        <a:solidFill>
                          <a:schemeClr val="tx1"/>
                        </a:solidFill>
                        <a:effectLst/>
                        <a:latin typeface="+mn-lt"/>
                        <a:ea typeface="Calibri" panose="020F0502020204030204" pitchFamily="34" charset="0"/>
                        <a:cs typeface="Arial" panose="020B0604020202020204" pitchFamily="34" charset="0"/>
                      </a:endParaRPr>
                    </a:p>
                  </a:txBody>
                  <a:tcPr marL="9528" marR="9528"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vl="0" algn="l">
                        <a:lnSpc>
                          <a:spcPct val="90000"/>
                        </a:lnSpc>
                        <a:buNone/>
                      </a:pPr>
                      <a:endParaRPr lang="en-GB" sz="1100" b="0" i="0" dirty="0">
                        <a:latin typeface="Arial" panose="020B0604020202020204" pitchFamily="34" charset="0"/>
                        <a:cs typeface="Arial" panose="020B0604020202020204" pitchFamily="34" charset="0"/>
                      </a:endParaRPr>
                    </a:p>
                  </a:txBody>
                  <a:tcPr marL="35999" marR="35999" marT="35999" marB="359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endParaRPr lang="en-GB" sz="1100" b="1" i="0" u="none" strike="noStrike" kern="1200" cap="none" spc="0" baseline="0" dirty="0">
                        <a:solidFill>
                          <a:srgbClr val="595959"/>
                        </a:solidFill>
                        <a:uFillTx/>
                        <a:latin typeface="Arial" panose="020B0604020202020204" pitchFamily="34" charset="0"/>
                        <a:ea typeface="ＭＳ Ｐゴシック"/>
                        <a:cs typeface="Arial" panose="020B0604020202020204" pitchFamily="34" charset="0"/>
                      </a:endParaRPr>
                    </a:p>
                  </a:txBody>
                  <a:tcPr marL="35999" marR="35999" marT="35999" marB="359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endParaRPr lang="en-GB" sz="1100" b="1" i="0" u="none" strike="noStrike" kern="1200" cap="none" spc="0" baseline="0" dirty="0">
                        <a:solidFill>
                          <a:srgbClr val="595959"/>
                        </a:solidFill>
                        <a:uFillTx/>
                        <a:latin typeface="Arial" panose="020B0604020202020204" pitchFamily="34" charset="0"/>
                        <a:ea typeface="ＭＳ Ｐゴシック"/>
                        <a:cs typeface="Arial" panose="020B0604020202020204" pitchFamily="34" charset="0"/>
                      </a:endParaRPr>
                    </a:p>
                  </a:txBody>
                  <a:tcPr marL="35999" marR="35999" marT="35999" marB="35999" anchor="ct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998815405"/>
                  </a:ext>
                </a:extLst>
              </a:tr>
              <a:tr h="2483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lang="en-US" sz="1400" b="1" u="none" strike="noStrike" kern="1200" cap="none" spc="0" baseline="0" dirty="0">
                          <a:solidFill>
                            <a:schemeClr val="tx1"/>
                          </a:solidFill>
                          <a:uFillTx/>
                          <a:latin typeface="+mn-lt"/>
                          <a:cs typeface="Arial" panose="020B0604020202020204" pitchFamily="34" charset="0"/>
                        </a:rPr>
                        <a:t>POLITICAL AND GOVERNANCE</a:t>
                      </a:r>
                      <a:endParaRPr lang="en-GB" sz="1400" b="1" u="none" strike="noStrike" kern="1200" cap="none" spc="0" baseline="0" dirty="0">
                        <a:solidFill>
                          <a:schemeClr val="tx1"/>
                        </a:solidFill>
                        <a:uFillTx/>
                        <a:latin typeface="+mn-lt"/>
                        <a:cs typeface="Arial" panose="020B0604020202020204" pitchFamily="34" charset="0"/>
                      </a:endParaRPr>
                    </a:p>
                  </a:txBody>
                  <a:tcPr marL="9528" marR="9528" marT="952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1400" b="1" u="none" strike="noStrike" kern="1200" cap="none" spc="0" baseline="0" dirty="0">
                          <a:solidFill>
                            <a:schemeClr val="tx1"/>
                          </a:solidFill>
                          <a:uFillTx/>
                          <a:latin typeface="+mn-lt"/>
                          <a:cs typeface="Arial" panose="020B0604020202020204" pitchFamily="34" charset="0"/>
                        </a:rPr>
                        <a:t>ADMINISTRATIVE</a:t>
                      </a:r>
                      <a:endParaRPr lang="en-GB" sz="1400" b="1" u="none" strike="noStrike" kern="1200" cap="none" spc="0" baseline="0" dirty="0">
                        <a:solidFill>
                          <a:schemeClr val="tx1"/>
                        </a:solidFill>
                        <a:uFillTx/>
                        <a:latin typeface="+mn-lt"/>
                        <a:cs typeface="Arial" panose="020B0604020202020204" pitchFamily="34" charset="0"/>
                      </a:endParaRPr>
                    </a:p>
                  </a:txBody>
                  <a:tcPr marL="35999" marR="35999" marT="35999" marB="359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1400" b="1" u="none" strike="noStrike" kern="1200" cap="none" spc="0" baseline="0" dirty="0">
                          <a:solidFill>
                            <a:schemeClr val="tx1"/>
                          </a:solidFill>
                          <a:uFillTx/>
                          <a:latin typeface="+mn-lt"/>
                          <a:cs typeface="Arial" panose="020B0604020202020204" pitchFamily="34" charset="0"/>
                        </a:rPr>
                        <a:t>FINANCIAL  MANAGEMENT</a:t>
                      </a:r>
                      <a:endParaRPr lang="en-GB" sz="1400" b="1" i="0" u="none" strike="noStrike" kern="1200" cap="none" spc="0" baseline="0" dirty="0">
                        <a:solidFill>
                          <a:schemeClr val="tx1"/>
                        </a:solidFill>
                        <a:uFillTx/>
                        <a:latin typeface="+mn-lt"/>
                        <a:ea typeface="ＭＳ Ｐゴシック"/>
                        <a:cs typeface="Arial" panose="020B0604020202020204" pitchFamily="34" charset="0"/>
                      </a:endParaRPr>
                    </a:p>
                  </a:txBody>
                  <a:tcPr marL="35999" marR="35999" marT="35999" marB="359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1400" b="1" u="none" strike="noStrike" kern="1200" cap="none" spc="0" baseline="0" dirty="0">
                          <a:solidFill>
                            <a:schemeClr val="tx1"/>
                          </a:solidFill>
                          <a:uFillTx/>
                          <a:latin typeface="+mn-lt"/>
                          <a:cs typeface="Arial" panose="020B0604020202020204" pitchFamily="34" charset="0"/>
                        </a:rPr>
                        <a:t>SERVICE DELIVERY &amp; LED</a:t>
                      </a:r>
                      <a:endParaRPr lang="en-GB" sz="1400" b="1" u="none" strike="noStrike" kern="1200" cap="none" spc="0" baseline="0" dirty="0">
                        <a:solidFill>
                          <a:schemeClr val="tx1"/>
                        </a:solidFill>
                        <a:uFillTx/>
                        <a:latin typeface="+mn-lt"/>
                        <a:cs typeface="Arial" panose="020B0604020202020204" pitchFamily="34" charset="0"/>
                      </a:endParaRPr>
                    </a:p>
                  </a:txBody>
                  <a:tcPr marL="35999" marR="35999" marT="35999" marB="359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745801577"/>
                  </a:ext>
                </a:extLst>
              </a:tr>
              <a:tr h="4905158">
                <a:tc>
                  <a:txBody>
                    <a:bodyPr/>
                    <a:lstStyle/>
                    <a:p>
                      <a:pPr marL="0" lvl="0" indent="0">
                        <a:buFont typeface="Arial" panose="020B0604020202020204" pitchFamily="34" charset="0"/>
                        <a:buNone/>
                      </a:pPr>
                      <a:r>
                        <a:rPr lang="en-US" sz="1400" b="1" u="sng" kern="1200" dirty="0">
                          <a:solidFill>
                            <a:schemeClr val="tx1"/>
                          </a:solidFill>
                          <a:effectLst/>
                          <a:latin typeface="+mn-lt"/>
                          <a:ea typeface="+mn-ea"/>
                          <a:cs typeface="Arial" panose="020B0604020202020204" pitchFamily="34" charset="0"/>
                        </a:rPr>
                        <a:t>PROVINCIAL</a:t>
                      </a:r>
                      <a:r>
                        <a:rPr lang="en-US" sz="1400" b="1" u="sng" kern="1200" baseline="0" dirty="0">
                          <a:solidFill>
                            <a:schemeClr val="tx1"/>
                          </a:solidFill>
                          <a:effectLst/>
                          <a:latin typeface="+mn-lt"/>
                          <a:ea typeface="+mn-ea"/>
                          <a:cs typeface="Arial" panose="020B0604020202020204" pitchFamily="34" charset="0"/>
                        </a:rPr>
                        <a:t> COGTA SUPPORT</a:t>
                      </a:r>
                      <a:endParaRPr lang="en-US" sz="1400" b="1" u="sng" kern="1200" dirty="0">
                        <a:solidFill>
                          <a:schemeClr val="tx1"/>
                        </a:solidFill>
                        <a:effectLst/>
                        <a:latin typeface="+mn-lt"/>
                        <a:ea typeface="+mn-ea"/>
                        <a:cs typeface="Arial" panose="020B0604020202020204" pitchFamily="34" charset="0"/>
                      </a:endParaRPr>
                    </a:p>
                    <a:p>
                      <a:pPr marL="171450" lvl="0" indent="-171450">
                        <a:buFont typeface="Arial" panose="020B0604020202020204" pitchFamily="34" charset="0"/>
                        <a:buChar char="•"/>
                      </a:pPr>
                      <a:r>
                        <a:rPr lang="en-US" sz="1400" kern="1200" dirty="0">
                          <a:solidFill>
                            <a:schemeClr val="tx1"/>
                          </a:solidFill>
                          <a:effectLst/>
                          <a:latin typeface="+mn-lt"/>
                          <a:ea typeface="+mn-ea"/>
                          <a:cs typeface="Arial" panose="020B0604020202020204" pitchFamily="34" charset="0"/>
                        </a:rPr>
                        <a:t>Intense training and hands-on support for governance structures &amp; MPAC to capacitate the Committees to deal with UIFW </a:t>
                      </a:r>
                      <a:endParaRPr lang="en-ZA" sz="1400" kern="1200" dirty="0">
                        <a:solidFill>
                          <a:schemeClr val="tx1"/>
                        </a:solidFill>
                        <a:effectLst/>
                        <a:latin typeface="+mn-lt"/>
                        <a:ea typeface="+mn-ea"/>
                        <a:cs typeface="Arial" panose="020B0604020202020204" pitchFamily="34" charset="0"/>
                      </a:endParaRPr>
                    </a:p>
                    <a:p>
                      <a:pPr marL="171450" lvl="0" indent="-171450">
                        <a:buFont typeface="Arial" panose="020B0604020202020204" pitchFamily="34" charset="0"/>
                        <a:buChar char="•"/>
                      </a:pPr>
                      <a:r>
                        <a:rPr lang="en-US" sz="1400" kern="1200" dirty="0" smtClean="0">
                          <a:solidFill>
                            <a:schemeClr val="tx1"/>
                          </a:solidFill>
                          <a:effectLst/>
                          <a:latin typeface="+mn-lt"/>
                          <a:ea typeface="+mn-ea"/>
                          <a:cs typeface="Arial" panose="020B0604020202020204" pitchFamily="34" charset="0"/>
                        </a:rPr>
                        <a:t>Councilor </a:t>
                      </a:r>
                      <a:r>
                        <a:rPr lang="en-US" sz="1400" kern="1200" dirty="0">
                          <a:solidFill>
                            <a:schemeClr val="tx1"/>
                          </a:solidFill>
                          <a:effectLst/>
                          <a:latin typeface="+mn-lt"/>
                          <a:ea typeface="+mn-ea"/>
                          <a:cs typeface="Arial" panose="020B0604020202020204" pitchFamily="34" charset="0"/>
                        </a:rPr>
                        <a:t>Orientation</a:t>
                      </a:r>
                      <a:endParaRPr lang="en-ZA" sz="1400" kern="1200" dirty="0">
                        <a:solidFill>
                          <a:schemeClr val="tx1"/>
                        </a:solidFill>
                        <a:effectLst/>
                        <a:latin typeface="+mn-lt"/>
                        <a:ea typeface="+mn-ea"/>
                        <a:cs typeface="Arial" panose="020B0604020202020204" pitchFamily="34" charset="0"/>
                      </a:endParaRPr>
                    </a:p>
                  </a:txBody>
                  <a:tcPr marL="9528" marR="9528" marT="952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buFont typeface="Arial" panose="020B0604020202020204" pitchFamily="34" charset="0"/>
                        <a:buNone/>
                      </a:pPr>
                      <a:r>
                        <a:rPr lang="en-US" sz="1400" b="1" u="sng" kern="1200" dirty="0">
                          <a:solidFill>
                            <a:schemeClr val="tx1"/>
                          </a:solidFill>
                          <a:effectLst/>
                          <a:latin typeface="+mn-lt"/>
                          <a:ea typeface="+mn-ea"/>
                          <a:cs typeface="Arial" panose="020B0604020202020204" pitchFamily="34" charset="0"/>
                        </a:rPr>
                        <a:t>PROVINCIAL COGTA SUPPORT</a:t>
                      </a:r>
                    </a:p>
                    <a:p>
                      <a:pPr marL="171450" lvl="0" indent="-171450">
                        <a:buFont typeface="Arial" panose="020B0604020202020204" pitchFamily="34" charset="0"/>
                        <a:buChar char="•"/>
                      </a:pPr>
                      <a:r>
                        <a:rPr lang="en-US" sz="1400" kern="1200" dirty="0">
                          <a:solidFill>
                            <a:schemeClr val="tx1"/>
                          </a:solidFill>
                          <a:effectLst/>
                          <a:latin typeface="+mn-lt"/>
                          <a:ea typeface="+mn-ea"/>
                          <a:cs typeface="Arial" panose="020B0604020202020204" pitchFamily="34" charset="0"/>
                        </a:rPr>
                        <a:t>Support during</a:t>
                      </a:r>
                      <a:r>
                        <a:rPr lang="en-US" sz="1400" kern="1200" baseline="0" dirty="0">
                          <a:solidFill>
                            <a:schemeClr val="tx1"/>
                          </a:solidFill>
                          <a:effectLst/>
                          <a:latin typeface="+mn-lt"/>
                          <a:ea typeface="+mn-ea"/>
                          <a:cs typeface="Arial" panose="020B0604020202020204" pitchFamily="34" charset="0"/>
                        </a:rPr>
                        <a:t> the recruitment processes of senior managers (screening, shortlisting, interviews)</a:t>
                      </a:r>
                      <a:endParaRPr lang="en-ZA" sz="1400" kern="1200" dirty="0">
                        <a:solidFill>
                          <a:schemeClr val="tx1"/>
                        </a:solidFill>
                        <a:effectLst/>
                        <a:latin typeface="+mn-lt"/>
                        <a:ea typeface="+mn-ea"/>
                        <a:cs typeface="Arial" panose="020B0604020202020204" pitchFamily="34" charset="0"/>
                      </a:endParaRPr>
                    </a:p>
                  </a:txBody>
                  <a:tcPr marL="35999" marR="35999" marT="35999" marB="359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ct val="107000"/>
                        </a:lnSpc>
                        <a:spcAft>
                          <a:spcPts val="0"/>
                        </a:spcAft>
                        <a:buFont typeface="Arial" panose="020B0604020202020204" pitchFamily="34" charset="0"/>
                        <a:buNone/>
                      </a:pPr>
                      <a:r>
                        <a:rPr lang="en-US" sz="1400" b="1" u="sng" dirty="0" smtClean="0">
                          <a:solidFill>
                            <a:schemeClr val="tx1"/>
                          </a:solidFill>
                          <a:effectLst/>
                          <a:latin typeface="+mn-lt"/>
                          <a:ea typeface="Calibri" panose="020F0502020204030204" pitchFamily="34" charset="0"/>
                          <a:cs typeface="Arial" panose="020B0604020202020204" pitchFamily="34" charset="0"/>
                        </a:rPr>
                        <a:t>PROVINCIAL</a:t>
                      </a:r>
                      <a:r>
                        <a:rPr lang="en-US" sz="1400" b="1" u="sng" baseline="0" dirty="0" smtClean="0">
                          <a:solidFill>
                            <a:schemeClr val="tx1"/>
                          </a:solidFill>
                          <a:effectLst/>
                          <a:latin typeface="+mn-lt"/>
                          <a:ea typeface="Calibri" panose="020F0502020204030204" pitchFamily="34" charset="0"/>
                          <a:cs typeface="Arial" panose="020B0604020202020204" pitchFamily="34" charset="0"/>
                        </a:rPr>
                        <a:t> COGTA SUPPORT:</a:t>
                      </a:r>
                    </a:p>
                    <a:p>
                      <a:pPr marL="144000" indent="-144000">
                        <a:lnSpc>
                          <a:spcPct val="107000"/>
                        </a:lnSpc>
                        <a:spcAft>
                          <a:spcPts val="0"/>
                        </a:spcAft>
                        <a:buFont typeface="Arial" panose="020B0604020202020204" pitchFamily="34" charset="0"/>
                        <a:buChar char="•"/>
                      </a:pPr>
                      <a:r>
                        <a:rPr lang="en-US" sz="1400" b="0" u="none" baseline="0" dirty="0" smtClean="0">
                          <a:solidFill>
                            <a:schemeClr val="tx1"/>
                          </a:solidFill>
                          <a:effectLst/>
                          <a:latin typeface="+mn-lt"/>
                          <a:ea typeface="Calibri" panose="020F0502020204030204" pitchFamily="34" charset="0"/>
                          <a:cs typeface="Arial" panose="020B0604020202020204" pitchFamily="34" charset="0"/>
                        </a:rPr>
                        <a:t>Section 154 support on financial management and reporting.</a:t>
                      </a:r>
                      <a:endParaRPr lang="en-US" sz="1400" b="0" u="none" dirty="0" smtClean="0">
                        <a:solidFill>
                          <a:schemeClr val="tx1"/>
                        </a:solidFill>
                        <a:effectLst/>
                        <a:latin typeface="+mn-lt"/>
                        <a:ea typeface="Calibri" panose="020F0502020204030204" pitchFamily="34" charset="0"/>
                        <a:cs typeface="Arial" panose="020B0604020202020204" pitchFamily="34" charset="0"/>
                      </a:endParaRPr>
                    </a:p>
                    <a:p>
                      <a:pPr marL="0" indent="0">
                        <a:lnSpc>
                          <a:spcPct val="107000"/>
                        </a:lnSpc>
                        <a:spcAft>
                          <a:spcPts val="0"/>
                        </a:spcAft>
                        <a:buFont typeface="Arial" panose="020B0604020202020204" pitchFamily="34" charset="0"/>
                        <a:buNone/>
                      </a:pPr>
                      <a:endParaRPr lang="en-US" sz="1400" b="1" u="sng" dirty="0" smtClean="0">
                        <a:solidFill>
                          <a:schemeClr val="tx1"/>
                        </a:solidFill>
                        <a:effectLst/>
                        <a:latin typeface="+mn-lt"/>
                        <a:ea typeface="Calibri" panose="020F0502020204030204" pitchFamily="34" charset="0"/>
                        <a:cs typeface="Arial" panose="020B0604020202020204" pitchFamily="34" charset="0"/>
                      </a:endParaRPr>
                    </a:p>
                    <a:p>
                      <a:pPr marL="0" indent="0">
                        <a:lnSpc>
                          <a:spcPct val="107000"/>
                        </a:lnSpc>
                        <a:spcAft>
                          <a:spcPts val="0"/>
                        </a:spcAft>
                        <a:buFont typeface="Arial" panose="020B0604020202020204" pitchFamily="34" charset="0"/>
                        <a:buNone/>
                      </a:pPr>
                      <a:r>
                        <a:rPr lang="en-US" sz="1400" b="1" u="sng" dirty="0" smtClean="0">
                          <a:solidFill>
                            <a:schemeClr val="tx1"/>
                          </a:solidFill>
                          <a:effectLst/>
                          <a:latin typeface="+mn-lt"/>
                          <a:ea typeface="Calibri" panose="020F0502020204030204" pitchFamily="34" charset="0"/>
                          <a:cs typeface="Arial" panose="020B0604020202020204" pitchFamily="34" charset="0"/>
                        </a:rPr>
                        <a:t>PROVINCIAL </a:t>
                      </a:r>
                      <a:r>
                        <a:rPr lang="en-US" sz="1400" b="1" u="sng" dirty="0">
                          <a:solidFill>
                            <a:schemeClr val="tx1"/>
                          </a:solidFill>
                          <a:effectLst/>
                          <a:latin typeface="+mn-lt"/>
                          <a:ea typeface="Calibri" panose="020F0502020204030204" pitchFamily="34" charset="0"/>
                          <a:cs typeface="Arial" panose="020B0604020202020204" pitchFamily="34" charset="0"/>
                        </a:rPr>
                        <a:t>TREASURY</a:t>
                      </a:r>
                    </a:p>
                    <a:p>
                      <a:pPr marL="144000" indent="-144000">
                        <a:lnSpc>
                          <a:spcPct val="107000"/>
                        </a:lnSpc>
                        <a:spcAft>
                          <a:spcPts val="0"/>
                        </a:spcAft>
                        <a:buFont typeface="Arial" panose="020B0604020202020204" pitchFamily="34" charset="0"/>
                        <a:buChar char="•"/>
                      </a:pPr>
                      <a:r>
                        <a:rPr lang="en-US" sz="1400" dirty="0">
                          <a:solidFill>
                            <a:schemeClr val="tx1"/>
                          </a:solidFill>
                          <a:effectLst/>
                          <a:latin typeface="+mn-lt"/>
                          <a:ea typeface="Calibri" panose="020F0502020204030204" pitchFamily="34" charset="0"/>
                          <a:cs typeface="Arial" panose="020B0604020202020204" pitchFamily="34" charset="0"/>
                        </a:rPr>
                        <a:t>Budget Support </a:t>
                      </a:r>
                    </a:p>
                    <a:p>
                      <a:pPr marL="144000" indent="-144000">
                        <a:lnSpc>
                          <a:spcPct val="107000"/>
                        </a:lnSpc>
                        <a:spcAft>
                          <a:spcPts val="0"/>
                        </a:spcAft>
                        <a:buFont typeface="Arial" panose="020B0604020202020204" pitchFamily="34" charset="0"/>
                        <a:buChar char="•"/>
                      </a:pPr>
                      <a:r>
                        <a:rPr lang="en-US" sz="1400" dirty="0">
                          <a:solidFill>
                            <a:schemeClr val="tx1"/>
                          </a:solidFill>
                          <a:effectLst/>
                          <a:latin typeface="+mn-lt"/>
                          <a:ea typeface="Calibri" panose="020F0502020204030204" pitchFamily="34" charset="0"/>
                          <a:cs typeface="Arial" panose="020B0604020202020204" pitchFamily="34" charset="0"/>
                        </a:rPr>
                        <a:t>SCM support </a:t>
                      </a:r>
                    </a:p>
                    <a:p>
                      <a:pPr marL="144000" indent="-144000">
                        <a:lnSpc>
                          <a:spcPct val="107000"/>
                        </a:lnSpc>
                        <a:spcAft>
                          <a:spcPts val="0"/>
                        </a:spcAft>
                        <a:buFont typeface="Arial" panose="020B0604020202020204" pitchFamily="34" charset="0"/>
                        <a:buChar char="•"/>
                      </a:pPr>
                      <a:r>
                        <a:rPr lang="en-US" sz="1400" dirty="0">
                          <a:solidFill>
                            <a:schemeClr val="tx1"/>
                          </a:solidFill>
                          <a:effectLst/>
                          <a:latin typeface="+mn-lt"/>
                          <a:ea typeface="Calibri" panose="020F0502020204030204" pitchFamily="34" charset="0"/>
                          <a:cs typeface="Arial" panose="020B0604020202020204" pitchFamily="34" charset="0"/>
                        </a:rPr>
                        <a:t>Asset</a:t>
                      </a:r>
                      <a:r>
                        <a:rPr lang="en-US" sz="1400" baseline="0" dirty="0">
                          <a:solidFill>
                            <a:schemeClr val="tx1"/>
                          </a:solidFill>
                          <a:effectLst/>
                          <a:latin typeface="+mn-lt"/>
                          <a:ea typeface="Calibri" panose="020F0502020204030204" pitchFamily="34" charset="0"/>
                          <a:cs typeface="Arial" panose="020B0604020202020204" pitchFamily="34" charset="0"/>
                        </a:rPr>
                        <a:t> Management Support </a:t>
                      </a:r>
                    </a:p>
                    <a:p>
                      <a:pPr marL="144000" indent="-144000">
                        <a:lnSpc>
                          <a:spcPct val="107000"/>
                        </a:lnSpc>
                        <a:spcAft>
                          <a:spcPts val="0"/>
                        </a:spcAft>
                        <a:buFont typeface="Arial" panose="020B0604020202020204" pitchFamily="34" charset="0"/>
                        <a:buChar char="•"/>
                      </a:pPr>
                      <a:r>
                        <a:rPr lang="en-ZA" sz="1400" b="0" kern="1200" dirty="0">
                          <a:solidFill>
                            <a:schemeClr val="tx1"/>
                          </a:solidFill>
                          <a:effectLst/>
                          <a:latin typeface="+mn-lt"/>
                          <a:ea typeface="+mn-ea"/>
                          <a:cs typeface="Arial" panose="020B0604020202020204" pitchFamily="34" charset="0"/>
                        </a:rPr>
                        <a:t>Support on Risk Management and Audit </a:t>
                      </a:r>
                      <a:r>
                        <a:rPr lang="en-ZA" sz="1400" b="0" kern="1200" dirty="0" smtClean="0">
                          <a:solidFill>
                            <a:schemeClr val="tx1"/>
                          </a:solidFill>
                          <a:effectLst/>
                          <a:latin typeface="+mn-lt"/>
                          <a:ea typeface="+mn-ea"/>
                          <a:cs typeface="Arial" panose="020B0604020202020204" pitchFamily="34" charset="0"/>
                        </a:rPr>
                        <a:t>Committee capacity building</a:t>
                      </a:r>
                      <a:endParaRPr lang="en-ZA" sz="1400" b="0" kern="1200" dirty="0">
                        <a:solidFill>
                          <a:schemeClr val="tx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i="0" u="sng" strike="noStrike" kern="1200" dirty="0">
                          <a:solidFill>
                            <a:schemeClr val="tx1"/>
                          </a:solidFill>
                          <a:effectLst/>
                          <a:latin typeface="+mn-lt"/>
                          <a:ea typeface="+mn-ea"/>
                          <a:cs typeface="+mn-cs"/>
                        </a:rPr>
                        <a:t>PROVINCIAL</a:t>
                      </a:r>
                      <a:r>
                        <a:rPr lang="en-US" sz="1400" b="1" i="0" u="sng" strike="noStrike" kern="1200" baseline="0" dirty="0">
                          <a:solidFill>
                            <a:schemeClr val="tx1"/>
                          </a:solidFill>
                          <a:effectLst/>
                          <a:latin typeface="+mn-lt"/>
                          <a:ea typeface="+mn-ea"/>
                          <a:cs typeface="+mn-cs"/>
                        </a:rPr>
                        <a:t> COGTA INTERVENTIONS</a:t>
                      </a:r>
                      <a:endParaRPr lang="en-ZA" sz="1400" b="1" i="0" u="sng" strike="noStrike" kern="1200" dirty="0">
                        <a:solidFill>
                          <a:schemeClr val="tx1"/>
                        </a:solidFill>
                        <a:effectLst/>
                        <a:latin typeface="+mn-lt"/>
                        <a:ea typeface="+mn-ea"/>
                        <a:cs typeface="+mn-cs"/>
                      </a:endParaRPr>
                    </a:p>
                    <a:p>
                      <a:pPr marL="108000" marR="0" indent="-108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i="0" u="none" strike="noStrike" kern="1200" dirty="0" smtClean="0">
                          <a:solidFill>
                            <a:schemeClr val="tx1"/>
                          </a:solidFill>
                          <a:effectLst/>
                          <a:latin typeface="+mn-lt"/>
                          <a:ea typeface="+mn-ea"/>
                          <a:cs typeface="+mn-cs"/>
                        </a:rPr>
                        <a:t>2022/23 FYR 3,5 million </a:t>
                      </a:r>
                      <a:r>
                        <a:rPr lang="en-US" sz="1400" b="0" i="0" u="none" strike="noStrike" kern="1200" dirty="0" smtClean="0">
                          <a:solidFill>
                            <a:schemeClr val="tx1"/>
                          </a:solidFill>
                          <a:effectLst/>
                          <a:latin typeface="+mn-lt"/>
                          <a:ea typeface="+mn-ea"/>
                          <a:cs typeface="+mn-cs"/>
                        </a:rPr>
                        <a:t>–</a:t>
                      </a:r>
                      <a:r>
                        <a:rPr lang="en-US" sz="1400" b="0" i="0" u="none" strike="noStrike" kern="1200" baseline="0" dirty="0" smtClean="0">
                          <a:solidFill>
                            <a:schemeClr val="tx1"/>
                          </a:solidFill>
                          <a:effectLst/>
                          <a:latin typeface="+mn-lt"/>
                          <a:ea typeface="+mn-ea"/>
                          <a:cs typeface="+mn-cs"/>
                        </a:rPr>
                        <a:t> </a:t>
                      </a:r>
                      <a:r>
                        <a:rPr lang="en-US" sz="1400" b="0" i="0" u="none" strike="noStrike" kern="1200" dirty="0" smtClean="0">
                          <a:solidFill>
                            <a:schemeClr val="tx1"/>
                          </a:solidFill>
                          <a:effectLst/>
                          <a:latin typeface="+mn-lt"/>
                          <a:ea typeface="+mn-ea"/>
                          <a:cs typeface="+mn-cs"/>
                        </a:rPr>
                        <a:t>Uguga Water Treatment Works for</a:t>
                      </a:r>
                      <a:r>
                        <a:rPr lang="en-US" sz="1400" b="0" i="0" u="none" strike="noStrike" kern="1200" baseline="0" dirty="0" smtClean="0">
                          <a:solidFill>
                            <a:schemeClr val="tx1"/>
                          </a:solidFill>
                          <a:effectLst/>
                          <a:latin typeface="+mn-lt"/>
                          <a:ea typeface="+mn-ea"/>
                          <a:cs typeface="+mn-cs"/>
                        </a:rPr>
                        <a:t> </a:t>
                      </a:r>
                      <a:r>
                        <a:rPr lang="en-US" sz="1400" b="0" i="0" u="none" strike="noStrike" kern="1200" dirty="0" smtClean="0">
                          <a:solidFill>
                            <a:schemeClr val="tx1"/>
                          </a:solidFill>
                          <a:effectLst/>
                          <a:latin typeface="+mn-lt"/>
                          <a:ea typeface="+mn-ea"/>
                          <a:cs typeface="+mn-cs"/>
                        </a:rPr>
                        <a:t>refurbishment</a:t>
                      </a:r>
                      <a:r>
                        <a:rPr lang="en-US" sz="1400" b="0" i="0" u="none" strike="noStrike" kern="1200" baseline="0" dirty="0" smtClean="0">
                          <a:solidFill>
                            <a:schemeClr val="tx1"/>
                          </a:solidFill>
                          <a:effectLst/>
                          <a:latin typeface="+mn-lt"/>
                          <a:ea typeface="+mn-ea"/>
                          <a:cs typeface="+mn-cs"/>
                        </a:rPr>
                        <a:t> of pumps in the</a:t>
                      </a:r>
                      <a:r>
                        <a:rPr lang="en-US" sz="1400" b="0" i="0" u="none" strike="noStrike" kern="1200" dirty="0" smtClean="0">
                          <a:solidFill>
                            <a:schemeClr val="tx1"/>
                          </a:solidFill>
                          <a:effectLst/>
                          <a:latin typeface="+mn-lt"/>
                          <a:ea typeface="+mn-ea"/>
                          <a:cs typeface="+mn-cs"/>
                        </a:rPr>
                        <a:t> WWTW Plant </a:t>
                      </a:r>
                      <a:endParaRPr lang="en-US" sz="1400" b="1" dirty="0" smtClean="0">
                        <a:solidFill>
                          <a:schemeClr val="tx1"/>
                        </a:solidFill>
                        <a:latin typeface="+mn-lt"/>
                        <a:ea typeface="Times New Roman" panose="02020603050405020304" pitchFamily="18" charset="0"/>
                      </a:endParaRPr>
                    </a:p>
                    <a:p>
                      <a:pPr marL="108000" marR="0" indent="-108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smtClean="0">
                          <a:solidFill>
                            <a:schemeClr val="tx1"/>
                          </a:solidFill>
                          <a:latin typeface="+mn-lt"/>
                          <a:ea typeface="Times New Roman" panose="02020603050405020304" pitchFamily="18" charset="0"/>
                        </a:rPr>
                        <a:t>2023/24</a:t>
                      </a:r>
                      <a:r>
                        <a:rPr lang="en-US" sz="1400" b="1" baseline="0" dirty="0" smtClean="0">
                          <a:solidFill>
                            <a:schemeClr val="tx1"/>
                          </a:solidFill>
                          <a:latin typeface="+mn-lt"/>
                          <a:ea typeface="Times New Roman" panose="02020603050405020304" pitchFamily="18" charset="0"/>
                        </a:rPr>
                        <a:t> </a:t>
                      </a:r>
                      <a:r>
                        <a:rPr lang="en-US" sz="1400" b="1" baseline="0" dirty="0">
                          <a:solidFill>
                            <a:schemeClr val="tx1"/>
                          </a:solidFill>
                          <a:latin typeface="+mn-lt"/>
                          <a:ea typeface="Times New Roman" panose="02020603050405020304" pitchFamily="18" charset="0"/>
                        </a:rPr>
                        <a:t>FY – R5 000 000</a:t>
                      </a:r>
                      <a:r>
                        <a:rPr lang="en-US" sz="1400" baseline="0" dirty="0">
                          <a:solidFill>
                            <a:schemeClr val="tx1"/>
                          </a:solidFill>
                          <a:latin typeface="+mn-lt"/>
                          <a:ea typeface="Times New Roman" panose="02020603050405020304" pitchFamily="18" charset="0"/>
                        </a:rPr>
                        <a:t> for construction of a District Disaster Management </a:t>
                      </a:r>
                      <a:r>
                        <a:rPr lang="en-US" sz="1400" baseline="0" dirty="0" smtClean="0">
                          <a:solidFill>
                            <a:schemeClr val="tx1"/>
                          </a:solidFill>
                          <a:latin typeface="+mn-lt"/>
                          <a:ea typeface="Times New Roman" panose="02020603050405020304" pitchFamily="18" charset="0"/>
                        </a:rPr>
                        <a:t>Centre</a:t>
                      </a:r>
                    </a:p>
                    <a:p>
                      <a:pPr marL="108000" marR="0" indent="-108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1" dirty="0" smtClean="0">
                          <a:latin typeface="+mn-lt"/>
                          <a:cs typeface="Calibri" panose="020F0502020204030204" pitchFamily="34" charset="0"/>
                        </a:rPr>
                        <a:t>MIG Expenditure </a:t>
                      </a:r>
                      <a:r>
                        <a:rPr lang="en-ZA" sz="1400" b="0" dirty="0" smtClean="0">
                          <a:latin typeface="+mn-lt"/>
                          <a:cs typeface="Calibri" panose="020F0502020204030204" pitchFamily="34" charset="0"/>
                        </a:rPr>
                        <a:t>–100% as at 30 June 2022 – the District received additional MIG funding of R25 million.  Current Mig Allocation</a:t>
                      </a:r>
                      <a:r>
                        <a:rPr lang="en-ZA" sz="1400" b="0" baseline="0" dirty="0" smtClean="0">
                          <a:latin typeface="+mn-lt"/>
                          <a:cs typeface="Calibri" panose="020F0502020204030204" pitchFamily="34" charset="0"/>
                        </a:rPr>
                        <a:t> is R116 867 million of which R43 056 million = 64% of transfer has been spent as at 30</a:t>
                      </a:r>
                      <a:r>
                        <a:rPr lang="en-ZA" sz="1400" b="0" dirty="0" smtClean="0">
                          <a:latin typeface="+mn-lt"/>
                          <a:cs typeface="Calibri" panose="020F0502020204030204" pitchFamily="34" charset="0"/>
                        </a:rPr>
                        <a:t> September 2022</a:t>
                      </a:r>
                      <a:r>
                        <a:rPr lang="en-ZA" sz="1400" b="0" baseline="0" dirty="0" smtClean="0">
                          <a:latin typeface="+mn-lt"/>
                          <a:cs typeface="Calibri" panose="020F0502020204030204" pitchFamily="34" charset="0"/>
                        </a:rPr>
                        <a:t>. </a:t>
                      </a:r>
                      <a:endParaRPr lang="en-US" sz="1400" baseline="0" dirty="0" smtClean="0">
                        <a:solidFill>
                          <a:schemeClr val="tx1"/>
                        </a:solidFill>
                        <a:effectLst/>
                        <a:latin typeface="+mn-lt"/>
                        <a:ea typeface="Calibri" panose="020F0502020204030204" pitchFamily="34" charset="0"/>
                        <a:cs typeface="Times New Roman" panose="02020603050405020304" pitchFamily="18" charset="0"/>
                      </a:endParaRPr>
                    </a:p>
                    <a:p>
                      <a:pPr marL="108000" marR="0" indent="-108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0" kern="1200" dirty="0" smtClean="0">
                        <a:solidFill>
                          <a:schemeClr val="tx1"/>
                        </a:solidFill>
                        <a:effectLst/>
                        <a:latin typeface="+mn-lt"/>
                        <a:ea typeface="+mn-ea"/>
                        <a:cs typeface="Arial" panose="020B0604020202020204" pitchFamily="34" charset="0"/>
                      </a:endParaRPr>
                    </a:p>
                    <a:p>
                      <a:r>
                        <a:rPr lang="en-US" sz="1400" b="1" u="sng" kern="1200" dirty="0" smtClean="0">
                          <a:solidFill>
                            <a:schemeClr val="tx1"/>
                          </a:solidFill>
                          <a:effectLst/>
                          <a:latin typeface="+mn-lt"/>
                          <a:ea typeface="+mn-ea"/>
                          <a:cs typeface="Arial" panose="020B0604020202020204" pitchFamily="34" charset="0"/>
                        </a:rPr>
                        <a:t>DWS WATER SERVCE</a:t>
                      </a:r>
                      <a:r>
                        <a:rPr lang="en-US" sz="1400" b="1" u="sng" kern="1200" baseline="0" dirty="0" smtClean="0">
                          <a:solidFill>
                            <a:schemeClr val="tx1"/>
                          </a:solidFill>
                          <a:effectLst/>
                          <a:latin typeface="+mn-lt"/>
                          <a:ea typeface="+mn-ea"/>
                          <a:cs typeface="Arial" panose="020B0604020202020204" pitchFamily="34" charset="0"/>
                        </a:rPr>
                        <a:t> DELIVERY INTERVENTIONS</a:t>
                      </a:r>
                      <a:endParaRPr lang="en-US" sz="1400" b="1" u="sng" kern="1200" dirty="0">
                        <a:solidFill>
                          <a:schemeClr val="tx1"/>
                        </a:solidFill>
                        <a:effectLst/>
                        <a:latin typeface="+mn-lt"/>
                        <a:ea typeface="+mn-ea"/>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1" dirty="0" smtClean="0">
                          <a:latin typeface="+mn-lt"/>
                          <a:cs typeface="Calibri" panose="020F0502020204030204" pitchFamily="34" charset="0"/>
                        </a:rPr>
                        <a:t>RBIG</a:t>
                      </a:r>
                      <a:r>
                        <a:rPr lang="en-ZA" sz="1400" b="0" dirty="0" smtClean="0">
                          <a:latin typeface="+mn-lt"/>
                          <a:cs typeface="Calibri" panose="020F0502020204030204" pitchFamily="34" charset="0"/>
                        </a:rPr>
                        <a:t> – Greater Mpofana Bulk</a:t>
                      </a:r>
                      <a:r>
                        <a:rPr lang="en-ZA" sz="1400" b="0" baseline="0" dirty="0" smtClean="0">
                          <a:latin typeface="+mn-lt"/>
                          <a:cs typeface="Calibri" panose="020F0502020204030204" pitchFamily="34" charset="0"/>
                        </a:rPr>
                        <a:t> Water Scheme - </a:t>
                      </a:r>
                      <a:r>
                        <a:rPr lang="en-ZA" sz="1400" b="0" dirty="0" smtClean="0">
                          <a:latin typeface="+mn-lt"/>
                          <a:cs typeface="Calibri" panose="020F0502020204030204" pitchFamily="34" charset="0"/>
                        </a:rPr>
                        <a:t>– estimated</a:t>
                      </a:r>
                      <a:r>
                        <a:rPr lang="en-ZA" sz="1400" b="0" baseline="0" dirty="0" smtClean="0">
                          <a:latin typeface="+mn-lt"/>
                          <a:cs typeface="Calibri" panose="020F0502020204030204" pitchFamily="34" charset="0"/>
                        </a:rPr>
                        <a:t> project cost </a:t>
                      </a:r>
                      <a:r>
                        <a:rPr lang="en-ZA" sz="1400" b="0" dirty="0" smtClean="0">
                          <a:latin typeface="+mn-lt"/>
                          <a:cs typeface="Calibri" panose="020F0502020204030204" pitchFamily="34" charset="0"/>
                        </a:rPr>
                        <a:t>R954 million</a:t>
                      </a:r>
                      <a:r>
                        <a:rPr lang="en-ZA" sz="1400" b="0" baseline="0" dirty="0" smtClean="0">
                          <a:latin typeface="+mn-lt"/>
                          <a:cs typeface="Calibri" panose="020F0502020204030204" pitchFamily="34" charset="0"/>
                        </a:rPr>
                        <a:t>. Expenditure as a</a:t>
                      </a:r>
                      <a:r>
                        <a:rPr lang="en-ZA" sz="1400" b="0" dirty="0" smtClean="0">
                          <a:latin typeface="+mn-lt"/>
                          <a:cs typeface="Calibri" panose="020F0502020204030204" pitchFamily="34" charset="0"/>
                        </a:rPr>
                        <a:t>t 30 Sept 2022 is </a:t>
                      </a:r>
                      <a:r>
                        <a:rPr lang="en-ZA" sz="1400" b="0" baseline="0" dirty="0" smtClean="0">
                          <a:latin typeface="+mn-lt"/>
                          <a:cs typeface="Calibri" panose="020F0502020204030204" pitchFamily="34" charset="0"/>
                        </a:rPr>
                        <a:t>R937,1 million = 87% complete</a:t>
                      </a:r>
                      <a:r>
                        <a:rPr lang="en-ZA" sz="1400" b="0" dirty="0" smtClean="0">
                          <a:latin typeface="+mn-lt"/>
                          <a:cs typeface="Calibri" panose="020F0502020204030204" pitchFamily="34" charset="0"/>
                        </a:rPr>
                        <a:t>.</a:t>
                      </a:r>
                      <a:r>
                        <a:rPr lang="en-ZA" sz="1400" b="0" baseline="0" dirty="0" smtClean="0">
                          <a:latin typeface="+mn-lt"/>
                          <a:cs typeface="Calibri" panose="020F0502020204030204" pitchFamily="34" charset="0"/>
                        </a:rPr>
                        <a:t> Estimated completion in November 2026. Beneficiaries = </a:t>
                      </a:r>
                      <a:r>
                        <a:rPr lang="en-ZA" sz="1400" b="0" i="0" u="none" strike="noStrike" dirty="0" smtClean="0">
                          <a:solidFill>
                            <a:srgbClr val="000000"/>
                          </a:solidFill>
                          <a:effectLst/>
                          <a:latin typeface="+mn-lt"/>
                        </a:rPr>
                        <a:t>181 590</a:t>
                      </a:r>
                      <a:endParaRPr lang="en-ZA" sz="1400" b="0" dirty="0" smtClean="0">
                        <a:latin typeface="+mn-lt"/>
                        <a:cs typeface="Calibri" panose="020F050202020403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1" dirty="0" smtClean="0">
                          <a:latin typeface="+mn-lt"/>
                          <a:cs typeface="Calibri" panose="020F0502020204030204" pitchFamily="34" charset="0"/>
                        </a:rPr>
                        <a:t>RBIG</a:t>
                      </a:r>
                      <a:r>
                        <a:rPr lang="en-ZA" sz="1400" b="0" dirty="0" smtClean="0">
                          <a:latin typeface="+mn-lt"/>
                          <a:cs typeface="Calibri" panose="020F0502020204030204" pitchFamily="34" charset="0"/>
                        </a:rPr>
                        <a:t> - Umshwathi Bulk Water Scheme – estimated</a:t>
                      </a:r>
                      <a:r>
                        <a:rPr lang="en-ZA" sz="1400" b="0" baseline="0" dirty="0" smtClean="0">
                          <a:latin typeface="+mn-lt"/>
                          <a:cs typeface="Calibri" panose="020F0502020204030204" pitchFamily="34" charset="0"/>
                        </a:rPr>
                        <a:t> project cost </a:t>
                      </a:r>
                      <a:r>
                        <a:rPr lang="en-ZA" sz="1400" b="0" dirty="0" smtClean="0">
                          <a:latin typeface="+mn-lt"/>
                          <a:cs typeface="Calibri" panose="020F0502020204030204" pitchFamily="34" charset="0"/>
                        </a:rPr>
                        <a:t>R2.3</a:t>
                      </a:r>
                      <a:r>
                        <a:rPr lang="en-ZA" sz="1400" b="0" baseline="0" dirty="0" smtClean="0">
                          <a:latin typeface="+mn-lt"/>
                          <a:cs typeface="Calibri" panose="020F0502020204030204" pitchFamily="34" charset="0"/>
                        </a:rPr>
                        <a:t> billion. . Expenditure as at 30 Sept 2022 is R1 1 billion = 50% complete</a:t>
                      </a:r>
                      <a:r>
                        <a:rPr lang="en-ZA" sz="1400" b="0" dirty="0" smtClean="0">
                          <a:latin typeface="+mn-lt"/>
                          <a:cs typeface="Calibri" panose="020F0502020204030204" pitchFamily="34" charset="0"/>
                        </a:rPr>
                        <a:t>.</a:t>
                      </a:r>
                      <a:r>
                        <a:rPr lang="en-ZA" sz="1400" b="0" baseline="0" dirty="0" smtClean="0">
                          <a:latin typeface="+mn-lt"/>
                          <a:cs typeface="Calibri" panose="020F0502020204030204" pitchFamily="34" charset="0"/>
                        </a:rPr>
                        <a:t> Estimated completion in December 2026. Beneficiaries = </a:t>
                      </a:r>
                      <a:r>
                        <a:rPr lang="en-ZA" sz="1400" b="0" i="0" u="none" strike="noStrike" dirty="0" smtClean="0">
                          <a:solidFill>
                            <a:srgbClr val="000000"/>
                          </a:solidFill>
                          <a:effectLst/>
                          <a:latin typeface="+mn-lt"/>
                        </a:rPr>
                        <a:t>362 682</a:t>
                      </a:r>
                      <a:endParaRPr lang="en-ZA" sz="1400" b="0" dirty="0" smtClean="0">
                        <a:latin typeface="+mn-lt"/>
                        <a:cs typeface="Calibri" panose="020F0502020204030204" pitchFamily="34" charset="0"/>
                      </a:endParaRPr>
                    </a:p>
                    <a:p>
                      <a:pPr marL="171450" indent="-171450">
                        <a:buFont typeface="Arial" panose="020B0604020202020204" pitchFamily="34" charset="0"/>
                        <a:buChar char="•"/>
                      </a:pPr>
                      <a:r>
                        <a:rPr lang="en-US" sz="1400" b="1" u="sng" dirty="0" smtClean="0">
                          <a:solidFill>
                            <a:schemeClr val="tx1"/>
                          </a:solidFill>
                          <a:effectLst/>
                          <a:latin typeface="+mn-lt"/>
                          <a:ea typeface="Calibri" panose="020F0502020204030204" pitchFamily="34" charset="0"/>
                          <a:cs typeface="Times New Roman" panose="02020603050405020304" pitchFamily="18" charset="0"/>
                        </a:rPr>
                        <a:t>WSIG</a:t>
                      </a:r>
                      <a:r>
                        <a:rPr lang="en-US" sz="1400" b="1" u="sng" baseline="0" dirty="0" smtClean="0">
                          <a:solidFill>
                            <a:schemeClr val="tx1"/>
                          </a:solidFill>
                          <a:effectLst/>
                          <a:latin typeface="+mn-lt"/>
                          <a:ea typeface="Calibri" panose="020F0502020204030204" pitchFamily="34" charset="0"/>
                          <a:cs typeface="Times New Roman" panose="02020603050405020304" pitchFamily="18" charset="0"/>
                        </a:rPr>
                        <a:t> </a:t>
                      </a:r>
                      <a:r>
                        <a:rPr lang="en-US" sz="1400" b="1" u="sng" dirty="0" smtClean="0">
                          <a:solidFill>
                            <a:schemeClr val="tx1"/>
                          </a:solidFill>
                          <a:effectLst/>
                          <a:latin typeface="+mn-lt"/>
                          <a:ea typeface="Calibri" panose="020F0502020204030204" pitchFamily="34" charset="0"/>
                          <a:cs typeface="Times New Roman" panose="02020603050405020304" pitchFamily="18" charset="0"/>
                        </a:rPr>
                        <a:t>MTEF ALLOCATION - </a:t>
                      </a:r>
                      <a:r>
                        <a:rPr lang="en-US" sz="1400" dirty="0" smtClean="0">
                          <a:solidFill>
                            <a:schemeClr val="tx1"/>
                          </a:solidFill>
                          <a:effectLst/>
                          <a:latin typeface="+mn-lt"/>
                          <a:ea typeface="Calibri" panose="020F0502020204030204" pitchFamily="34" charset="0"/>
                          <a:cs typeface="Times New Roman" panose="02020603050405020304" pitchFamily="18" charset="0"/>
                        </a:rPr>
                        <a:t>2022/23 – R85</a:t>
                      </a:r>
                      <a:r>
                        <a:rPr lang="en-US" sz="1400" baseline="0" dirty="0" smtClean="0">
                          <a:solidFill>
                            <a:schemeClr val="tx1"/>
                          </a:solidFill>
                          <a:effectLst/>
                          <a:latin typeface="+mn-lt"/>
                          <a:ea typeface="Calibri" panose="020F0502020204030204" pitchFamily="34" charset="0"/>
                          <a:cs typeface="Times New Roman" panose="02020603050405020304" pitchFamily="18" charset="0"/>
                        </a:rPr>
                        <a:t> 600 000 ; </a:t>
                      </a:r>
                      <a:r>
                        <a:rPr lang="en-US" sz="1400" dirty="0" smtClean="0">
                          <a:solidFill>
                            <a:schemeClr val="tx1"/>
                          </a:solidFill>
                          <a:effectLst/>
                          <a:latin typeface="+mn-lt"/>
                          <a:ea typeface="Calibri" panose="020F0502020204030204" pitchFamily="34" charset="0"/>
                          <a:cs typeface="Times New Roman" panose="02020603050405020304" pitchFamily="18" charset="0"/>
                        </a:rPr>
                        <a:t>2023/24</a:t>
                      </a:r>
                      <a:r>
                        <a:rPr lang="en-US" sz="1400" baseline="0" dirty="0" smtClean="0">
                          <a:solidFill>
                            <a:schemeClr val="tx1"/>
                          </a:solidFill>
                          <a:effectLst/>
                          <a:latin typeface="+mn-lt"/>
                          <a:ea typeface="Calibri" panose="020F0502020204030204" pitchFamily="34" charset="0"/>
                          <a:cs typeface="Times New Roman" panose="02020603050405020304" pitchFamily="18" charset="0"/>
                        </a:rPr>
                        <a:t> – R90 650 000 ; 2023/24 – R90 054 000</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1" dirty="0" smtClean="0">
                          <a:latin typeface="+mn-lt"/>
                          <a:cs typeface="Calibri" panose="020F0502020204030204" pitchFamily="34" charset="0"/>
                        </a:rPr>
                        <a:t>WSIG </a:t>
                      </a:r>
                      <a:r>
                        <a:rPr lang="en-ZA" sz="1400" b="0" dirty="0" smtClean="0">
                          <a:latin typeface="+mn-lt"/>
                          <a:cs typeface="Calibri" panose="020F0502020204030204" pitchFamily="34" charset="0"/>
                        </a:rPr>
                        <a:t>– Umshwathi</a:t>
                      </a:r>
                      <a:r>
                        <a:rPr lang="en-ZA" sz="1400" b="0" baseline="0" dirty="0" smtClean="0">
                          <a:latin typeface="+mn-lt"/>
                          <a:cs typeface="Calibri" panose="020F0502020204030204" pitchFamily="34" charset="0"/>
                        </a:rPr>
                        <a:t> Link and Distribution Project – estimated project costs – R241 252 million. Transferred – </a:t>
                      </a:r>
                      <a:r>
                        <a:rPr lang="en-ZA" sz="1400" b="0" dirty="0" smtClean="0">
                          <a:latin typeface="+mn-lt"/>
                          <a:cs typeface="Calibri" panose="020F0502020204030204" pitchFamily="34" charset="0"/>
                        </a:rPr>
                        <a:t>R17, 120 million.</a:t>
                      </a:r>
                      <a:r>
                        <a:rPr lang="en-ZA" sz="1400" b="0" baseline="0" dirty="0" smtClean="0">
                          <a:latin typeface="+mn-lt"/>
                          <a:cs typeface="Calibri" panose="020F0502020204030204" pitchFamily="34" charset="0"/>
                        </a:rPr>
                        <a:t> 20% of allocation spent as at 30 Sept 2022. </a:t>
                      </a:r>
                      <a:endParaRPr lang="en-ZA" sz="1400" b="0" dirty="0" smtClean="0">
                        <a:latin typeface="+mn-lt"/>
                        <a:cs typeface="Calibri" panose="020F0502020204030204" pitchFamily="34" charset="0"/>
                      </a:endParaRPr>
                    </a:p>
                  </a:txBody>
                  <a:tcPr marL="35999" marR="35999" marT="35999" marB="359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0512155"/>
                  </a:ext>
                </a:extLst>
              </a:tr>
            </a:tbl>
          </a:graphicData>
        </a:graphic>
      </p:graphicFrame>
      <p:sp>
        <p:nvSpPr>
          <p:cNvPr id="10" name="Rounded Rectangle 9"/>
          <p:cNvSpPr/>
          <p:nvPr/>
        </p:nvSpPr>
        <p:spPr>
          <a:xfrm>
            <a:off x="2543933" y="86432"/>
            <a:ext cx="7080460" cy="246224"/>
          </a:xfrm>
          <a:prstGeom prst="roundRect">
            <a:avLst>
              <a:gd name="adj" fmla="val 50000"/>
            </a:avLst>
          </a:prstGeom>
          <a:solidFill>
            <a:srgbClr val="00B050"/>
          </a:solidFill>
          <a:ln w="12700" cap="flat" cmpd="sng" algn="ctr">
            <a:solidFill>
              <a:srgbClr val="5B9BD5">
                <a:shade val="50000"/>
              </a:srgbClr>
            </a:solidFill>
            <a:prstDash val="solid"/>
            <a:miter lim="8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0" cap="none" spc="0" normalizeH="0" baseline="0" noProof="0" dirty="0">
                <a:ln>
                  <a:noFill/>
                </a:ln>
                <a:solidFill>
                  <a:srgbClr val="FFFFFF"/>
                </a:solidFill>
                <a:effectLst/>
                <a:uLnTx/>
                <a:uFillTx/>
                <a:latin typeface="Calibri Light" panose="020F0302020204030204"/>
                <a:ea typeface="+mn-ea"/>
                <a:cs typeface="Arial" panose="020B0604020202020204" pitchFamily="34" charset="0"/>
              </a:rPr>
              <a:t>MUNICIPAL SUPPORT AND INTERVENTION PLANS (MSIPs) </a:t>
            </a:r>
          </a:p>
        </p:txBody>
      </p:sp>
    </p:spTree>
    <p:extLst>
      <p:ext uri="{BB962C8B-B14F-4D97-AF65-F5344CB8AC3E}">
        <p14:creationId xmlns:p14="http://schemas.microsoft.com/office/powerpoint/2010/main" val="3761400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2256928" y="6356391"/>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1F14A1-08B7-4520-B50B-850F7C166A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Rounded Rectangle 8"/>
          <p:cNvSpPr/>
          <p:nvPr/>
        </p:nvSpPr>
        <p:spPr>
          <a:xfrm>
            <a:off x="2475272" y="68105"/>
            <a:ext cx="7272808" cy="289894"/>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marR="0" lvl="1" indent="0" algn="ctr" defTabSz="914400" rtl="0" eaLnBrk="1" fontAlgn="auto" latinLnBrk="0" hangingPunct="1">
              <a:lnSpc>
                <a:spcPct val="90000"/>
              </a:lnSpc>
              <a:spcBef>
                <a:spcPts val="1000"/>
              </a:spcBef>
              <a:spcAft>
                <a:spcPts val="0"/>
              </a:spcAft>
              <a:buClrTx/>
              <a:buSzTx/>
              <a:buFontTx/>
              <a:buNone/>
              <a:tabLst/>
              <a:defRPr/>
            </a:pPr>
            <a:r>
              <a:rPr lang="en-GB" sz="2800" b="1" dirty="0">
                <a:solidFill>
                  <a:prstClr val="white"/>
                </a:solidFill>
                <a:latin typeface="+mj-lt"/>
                <a:cs typeface="Arial" panose="020B0604020202020204" pitchFamily="34" charset="0"/>
              </a:rPr>
              <a:t>RECOMMENDATIONS</a:t>
            </a:r>
            <a:endParaRPr kumimoji="0" lang="en-GB" sz="2800" b="1" i="0" u="none" strike="noStrike" kern="1200" cap="none" spc="0" normalizeH="0" baseline="0" noProof="0" dirty="0">
              <a:ln>
                <a:noFill/>
              </a:ln>
              <a:solidFill>
                <a:prstClr val="white"/>
              </a:solidFill>
              <a:effectLst/>
              <a:uLnTx/>
              <a:uFillTx/>
              <a:latin typeface="+mj-lt"/>
              <a:ea typeface="+mn-ea"/>
              <a:cs typeface="Arial" panose="020B0604020202020204" pitchFamily="34" charset="0"/>
            </a:endParaRPr>
          </a:p>
        </p:txBody>
      </p:sp>
      <p:sp>
        <p:nvSpPr>
          <p:cNvPr id="7" name="Content Placeholder 3"/>
          <p:cNvSpPr>
            <a:spLocks noGrp="1"/>
          </p:cNvSpPr>
          <p:nvPr>
            <p:ph idx="1"/>
          </p:nvPr>
        </p:nvSpPr>
        <p:spPr>
          <a:xfrm>
            <a:off x="623392" y="692696"/>
            <a:ext cx="10796684" cy="6251825"/>
          </a:xfrm>
        </p:spPr>
        <p:txBody>
          <a:bodyPr>
            <a:noAutofit/>
          </a:bodyPr>
          <a:lstStyle/>
          <a:p>
            <a:pPr marL="0" indent="0" algn="just">
              <a:lnSpc>
                <a:spcPct val="140000"/>
              </a:lnSpc>
              <a:buNone/>
            </a:pPr>
            <a:r>
              <a:rPr lang="en-US" sz="2000" b="1" dirty="0">
                <a:latin typeface="+mn-lt"/>
              </a:rPr>
              <a:t>It is </a:t>
            </a:r>
            <a:r>
              <a:rPr lang="en-US" sz="2000" b="1" dirty="0" smtClean="0">
                <a:latin typeface="+mn-lt"/>
              </a:rPr>
              <a:t>recommended that:</a:t>
            </a:r>
            <a:endParaRPr lang="en-US" sz="2000" b="1" dirty="0">
              <a:latin typeface="+mn-lt"/>
            </a:endParaRPr>
          </a:p>
          <a:p>
            <a:pPr marL="342900" indent="-342900" algn="just">
              <a:lnSpc>
                <a:spcPct val="140000"/>
              </a:lnSpc>
              <a:buFont typeface="+mj-lt"/>
              <a:buAutoNum type="arabicPeriod"/>
            </a:pPr>
            <a:r>
              <a:rPr lang="en-US" sz="2000" b="1" dirty="0" smtClean="0">
                <a:latin typeface="+mn-lt"/>
              </a:rPr>
              <a:t>The </a:t>
            </a:r>
            <a:r>
              <a:rPr lang="en-US" sz="2000" b="1" dirty="0">
                <a:latin typeface="+mn-lt"/>
              </a:rPr>
              <a:t>report on the </a:t>
            </a:r>
            <a:r>
              <a:rPr lang="en-US" sz="2000" b="1" dirty="0" smtClean="0">
                <a:latin typeface="+mn-lt"/>
              </a:rPr>
              <a:t>state </a:t>
            </a:r>
            <a:r>
              <a:rPr lang="en-US" sz="2000" b="1" dirty="0">
                <a:latin typeface="+mn-lt"/>
              </a:rPr>
              <a:t>of the </a:t>
            </a:r>
            <a:r>
              <a:rPr lang="en-US" sz="2000" b="1" dirty="0" smtClean="0">
                <a:latin typeface="+mn-lt"/>
              </a:rPr>
              <a:t>Umgungundlovu District, be noted.</a:t>
            </a:r>
          </a:p>
          <a:p>
            <a:pPr marL="342900" indent="-342900" algn="just">
              <a:lnSpc>
                <a:spcPct val="140000"/>
              </a:lnSpc>
              <a:buFont typeface="+mj-lt"/>
              <a:buAutoNum type="arabicPeriod"/>
            </a:pPr>
            <a:r>
              <a:rPr lang="en-US" sz="2000" b="1" dirty="0" smtClean="0">
                <a:latin typeface="+mn-lt"/>
              </a:rPr>
              <a:t>The commendable state of the District in attaining positive unqualified audit outcomes for the 2019/20 and 2020/21 audit, and clean audit on performance, be noted.</a:t>
            </a:r>
          </a:p>
          <a:p>
            <a:pPr marL="342900" indent="-342900" algn="just">
              <a:lnSpc>
                <a:spcPct val="140000"/>
              </a:lnSpc>
              <a:buFont typeface="+mj-lt"/>
              <a:buAutoNum type="arabicPeriod"/>
            </a:pPr>
            <a:r>
              <a:rPr lang="en-US" sz="2000" b="1" dirty="0" smtClean="0">
                <a:latin typeface="+mn-lt"/>
              </a:rPr>
              <a:t>In compliance with Section 43 of the Disaster Management Act 57 of 2002, urgent attention be provided to progressing the establishment of a Disaster Management Centre</a:t>
            </a:r>
          </a:p>
          <a:p>
            <a:pPr marL="342900" indent="-342900" algn="just">
              <a:lnSpc>
                <a:spcPct val="140000"/>
              </a:lnSpc>
              <a:buFont typeface="+mj-lt"/>
              <a:buAutoNum type="arabicPeriod"/>
            </a:pPr>
            <a:r>
              <a:rPr lang="en-US" sz="2000" b="1" dirty="0" smtClean="0">
                <a:latin typeface="+mn-lt"/>
              </a:rPr>
              <a:t>COGTA </a:t>
            </a:r>
            <a:r>
              <a:rPr lang="en-US" sz="2000" b="1" dirty="0">
                <a:latin typeface="+mn-lt"/>
              </a:rPr>
              <a:t>continue monitoring municipal performance and supporting </a:t>
            </a:r>
            <a:r>
              <a:rPr lang="en-US" sz="2000" b="1" dirty="0" smtClean="0">
                <a:latin typeface="+mn-lt"/>
              </a:rPr>
              <a:t>the District </a:t>
            </a:r>
            <a:r>
              <a:rPr lang="en-US" sz="2000" b="1" dirty="0">
                <a:latin typeface="+mn-lt"/>
              </a:rPr>
              <a:t>in accordance with its constitutional </a:t>
            </a:r>
            <a:r>
              <a:rPr lang="en-US" sz="2000" b="1" dirty="0" smtClean="0">
                <a:latin typeface="+mn-lt"/>
              </a:rPr>
              <a:t>mandate</a:t>
            </a:r>
            <a:r>
              <a:rPr lang="en-US" sz="2000" b="1" dirty="0">
                <a:latin typeface="+mn-lt"/>
              </a:rPr>
              <a:t>.</a:t>
            </a:r>
          </a:p>
        </p:txBody>
      </p:sp>
    </p:spTree>
    <p:extLst>
      <p:ext uri="{BB962C8B-B14F-4D97-AF65-F5344CB8AC3E}">
        <p14:creationId xmlns:p14="http://schemas.microsoft.com/office/powerpoint/2010/main" val="3287930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
        <p:nvSpPr>
          <p:cNvPr id="2" name="Rectangle 1"/>
          <p:cNvSpPr/>
          <p:nvPr/>
        </p:nvSpPr>
        <p:spPr>
          <a:xfrm>
            <a:off x="2135560" y="2132857"/>
            <a:ext cx="7848872" cy="1015663"/>
          </a:xfrm>
          <a:prstGeom prst="rect">
            <a:avLst/>
          </a:prstGeom>
        </p:spPr>
        <p:txBody>
          <a:bodyPr wrap="square">
            <a:spAutoFit/>
          </a:bodyPr>
          <a:lstStyle/>
          <a:p>
            <a:pPr algn="ctr"/>
            <a:r>
              <a:rPr lang="en-US" sz="6000" b="1" dirty="0">
                <a:solidFill>
                  <a:srgbClr val="FFFFFF"/>
                </a:solidFill>
                <a:latin typeface="Arial"/>
                <a:cs typeface="Arial"/>
              </a:rPr>
              <a:t>THANK YOU</a:t>
            </a:r>
            <a:endParaRPr lang="en-ZA" sz="6000" dirty="0">
              <a:solidFill>
                <a:srgbClr val="FFFFFF"/>
              </a:solidFill>
              <a:latin typeface="Arial"/>
              <a:cs typeface="Arial"/>
            </a:endParaRPr>
          </a:p>
        </p:txBody>
      </p:sp>
      <p:sp>
        <p:nvSpPr>
          <p:cNvPr id="3" name="Slide Number Placeholder 2"/>
          <p:cNvSpPr>
            <a:spLocks noGrp="1"/>
          </p:cNvSpPr>
          <p:nvPr>
            <p:ph type="sldNum" sz="quarter" idx="12"/>
          </p:nvPr>
        </p:nvSpPr>
        <p:spPr/>
        <p:txBody>
          <a:bodyPr/>
          <a:lstStyle/>
          <a:p>
            <a:fld id="{4F3A2FD1-091E-4E14-B5E1-3309D4850A6F}" type="slidenum">
              <a:rPr lang="en-US" altLang="en-US" smtClean="0"/>
              <a:pPr/>
              <a:t>24</a:t>
            </a:fld>
            <a:endParaRPr lang="en-US" altLang="en-US" dirty="0"/>
          </a:p>
        </p:txBody>
      </p:sp>
    </p:spTree>
    <p:extLst>
      <p:ext uri="{BB962C8B-B14F-4D97-AF65-F5344CB8AC3E}">
        <p14:creationId xmlns:p14="http://schemas.microsoft.com/office/powerpoint/2010/main" val="1113835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defTabSz="685800">
              <a:defRPr/>
            </a:pPr>
            <a:fld id="{2DDF82E0-F617-466A-8989-E6F91EEE8384}" type="slidenum">
              <a:rPr lang="en-US" altLang="en-US">
                <a:solidFill>
                  <a:prstClr val="white"/>
                </a:solidFill>
              </a:rPr>
              <a:pPr defTabSz="685800">
                <a:defRPr/>
              </a:pPr>
              <a:t>3</a:t>
            </a:fld>
            <a:endParaRPr lang="en-US" altLang="en-US" dirty="0">
              <a:solidFill>
                <a:prstClr val="white"/>
              </a:solidFill>
            </a:endParaRPr>
          </a:p>
        </p:txBody>
      </p:sp>
      <p:sp>
        <p:nvSpPr>
          <p:cNvPr id="16" name="Slide Number Placeholder 3"/>
          <p:cNvSpPr txBox="1">
            <a:spLocks/>
          </p:cNvSpPr>
          <p:nvPr/>
        </p:nvSpPr>
        <p:spPr>
          <a:xfrm>
            <a:off x="119336" y="6401991"/>
            <a:ext cx="1600200" cy="273844"/>
          </a:xfrm>
          <a:prstGeom prst="rect">
            <a:avLst/>
          </a:prstGeom>
        </p:spPr>
        <p:txBody>
          <a:bodyPr vert="horz" wrap="square" lIns="68580" tIns="34290" rIns="68580" bIns="3429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defTabSz="685800">
              <a:defRPr/>
            </a:pPr>
            <a:fld id="{5D312F24-582A-4117-A0B2-A1DD2489FD11}" type="slidenum">
              <a:rPr lang="en-US" altLang="en-US" sz="900">
                <a:solidFill>
                  <a:prstClr val="black"/>
                </a:solidFill>
                <a:latin typeface="Arial"/>
                <a:cs typeface="Arial"/>
              </a:rPr>
              <a:pPr algn="l" defTabSz="685800">
                <a:defRPr/>
              </a:pPr>
              <a:t>3</a:t>
            </a:fld>
            <a:endParaRPr lang="en-US" altLang="en-US" sz="900" dirty="0">
              <a:solidFill>
                <a:prstClr val="black"/>
              </a:solidFill>
              <a:latin typeface="Arial"/>
              <a:cs typeface="Arial"/>
            </a:endParaRPr>
          </a:p>
        </p:txBody>
      </p:sp>
      <p:sp>
        <p:nvSpPr>
          <p:cNvPr id="8" name="Rounded Rectangle 7"/>
          <p:cNvSpPr/>
          <p:nvPr/>
        </p:nvSpPr>
        <p:spPr>
          <a:xfrm>
            <a:off x="2783632" y="19594"/>
            <a:ext cx="6353909" cy="235969"/>
          </a:xfrm>
          <a:prstGeom prst="roundRect">
            <a:avLst>
              <a:gd name="adj" fmla="val 50000"/>
            </a:avLst>
          </a:prstGeom>
          <a:solidFill>
            <a:srgbClr val="00B050"/>
          </a:solidFill>
          <a:ln w="12700" cap="flat" cmpd="sng" algn="ctr">
            <a:solidFill>
              <a:srgbClr val="5B9BD5">
                <a:shade val="50000"/>
              </a:srgbClr>
            </a:solidFill>
            <a:prstDash val="solid"/>
            <a:miter lim="800000"/>
          </a:ln>
          <a:effectLst/>
        </p:spPr>
        <p:txBody>
          <a:bodyPr anchor="ctr"/>
          <a:lstStyle/>
          <a:p>
            <a:pPr algn="ctr" defTabSz="685800" fontAlgn="auto">
              <a:spcBef>
                <a:spcPts val="0"/>
              </a:spcBef>
              <a:spcAft>
                <a:spcPts val="0"/>
              </a:spcAft>
              <a:defRPr/>
            </a:pPr>
            <a:endParaRPr lang="en-US" sz="2400" dirty="0">
              <a:solidFill>
                <a:prstClr val="black"/>
              </a:solidFill>
              <a:latin typeface="+mj-lt"/>
            </a:endParaRPr>
          </a:p>
          <a:p>
            <a:pPr algn="ctr" defTabSz="685800" fontAlgn="auto">
              <a:spcBef>
                <a:spcPts val="0"/>
              </a:spcBef>
              <a:spcAft>
                <a:spcPts val="0"/>
              </a:spcAft>
              <a:defRPr/>
            </a:pPr>
            <a:r>
              <a:rPr lang="en-US" sz="2400" dirty="0">
                <a:solidFill>
                  <a:prstClr val="white"/>
                </a:solidFill>
                <a:latin typeface="+mj-lt"/>
              </a:rPr>
              <a:t>BACKGROUND</a:t>
            </a:r>
          </a:p>
          <a:p>
            <a:pPr algn="ctr" defTabSz="685800" fontAlgn="auto">
              <a:spcBef>
                <a:spcPts val="0"/>
              </a:spcBef>
              <a:spcAft>
                <a:spcPts val="0"/>
              </a:spcAft>
              <a:defRPr/>
            </a:pPr>
            <a:endParaRPr lang="en-ZA" sz="2400" b="1" kern="0" dirty="0">
              <a:solidFill>
                <a:srgbClr val="FFFFFF"/>
              </a:solidFill>
              <a:latin typeface="+mj-lt"/>
              <a:cs typeface="Arial" panose="020B0604020202020204" pitchFamily="34" charset="0"/>
            </a:endParaRPr>
          </a:p>
        </p:txBody>
      </p:sp>
      <p:sp>
        <p:nvSpPr>
          <p:cNvPr id="6" name="TextBox 5"/>
          <p:cNvSpPr txBox="1"/>
          <p:nvPr/>
        </p:nvSpPr>
        <p:spPr>
          <a:xfrm>
            <a:off x="623392" y="523420"/>
            <a:ext cx="11175032" cy="6093976"/>
          </a:xfrm>
          <a:prstGeom prst="rect">
            <a:avLst/>
          </a:prstGeom>
          <a:noFill/>
        </p:spPr>
        <p:txBody>
          <a:bodyPr wrap="square" rtlCol="0">
            <a:spAutoFit/>
          </a:bodyPr>
          <a:lstStyle/>
          <a:p>
            <a:pPr lvl="0" eaLnBrk="0" hangingPunct="0"/>
            <a:r>
              <a:rPr lang="en-ZA" altLang="en-US" sz="1300" b="1" dirty="0">
                <a:ea typeface="Times New Roman" panose="02020603050405020304" pitchFamily="18" charset="0"/>
                <a:cs typeface="Times New Roman" panose="02020603050405020304" pitchFamily="18" charset="0"/>
              </a:rPr>
              <a:t>Location of the Municipality </a:t>
            </a:r>
          </a:p>
          <a:p>
            <a:pPr lvl="0" eaLnBrk="0" hangingPunct="0"/>
            <a:endParaRPr lang="en-ZA" altLang="en-US" sz="1300" dirty="0">
              <a:ea typeface="Calibri" panose="020F0502020204030204" pitchFamily="34" charset="0"/>
              <a:cs typeface="Arial" panose="020B0604020202020204" pitchFamily="34" charset="0"/>
            </a:endParaRPr>
          </a:p>
          <a:p>
            <a:pPr lvl="0" eaLnBrk="0" hangingPunct="0"/>
            <a:r>
              <a:rPr lang="en-ZA" altLang="en-US" sz="1300" dirty="0">
                <a:ea typeface="Calibri" panose="020F0502020204030204" pitchFamily="34" charset="0"/>
                <a:cs typeface="Arial" panose="020B0604020202020204" pitchFamily="34" charset="0"/>
              </a:rPr>
              <a:t>The uMgungundlovu District Municipality (DC22) is one of the 10 Districts that are located in KwaZulu-Natal (KZN), approximately 80 </a:t>
            </a:r>
            <a:r>
              <a:rPr lang="en-ZA" altLang="en-US" sz="1300" dirty="0" err="1">
                <a:ea typeface="Calibri" panose="020F0502020204030204" pitchFamily="34" charset="0"/>
                <a:cs typeface="Arial" panose="020B0604020202020204" pitchFamily="34" charset="0"/>
              </a:rPr>
              <a:t>kilometers</a:t>
            </a:r>
            <a:r>
              <a:rPr lang="en-ZA" altLang="en-US" sz="1300" dirty="0">
                <a:ea typeface="Calibri" panose="020F0502020204030204" pitchFamily="34" charset="0"/>
                <a:cs typeface="Arial" panose="020B0604020202020204" pitchFamily="34" charset="0"/>
              </a:rPr>
              <a:t> south of the City of Durban and central to the </a:t>
            </a:r>
            <a:r>
              <a:rPr lang="en-ZA" altLang="en-US" sz="1300" dirty="0" err="1">
                <a:ea typeface="Calibri" panose="020F0502020204030204" pitchFamily="34" charset="0"/>
                <a:cs typeface="Arial" panose="020B0604020202020204" pitchFamily="34" charset="0"/>
              </a:rPr>
              <a:t>KZN</a:t>
            </a:r>
            <a:r>
              <a:rPr lang="en-ZA" altLang="en-US" sz="1300" dirty="0">
                <a:ea typeface="Calibri" panose="020F0502020204030204" pitchFamily="34" charset="0"/>
                <a:cs typeface="Arial" panose="020B0604020202020204" pitchFamily="34" charset="0"/>
              </a:rPr>
              <a:t> Midlands. The District area is all but bisected by the </a:t>
            </a:r>
            <a:r>
              <a:rPr lang="en-ZA" altLang="en-US" sz="1300" dirty="0" err="1">
                <a:ea typeface="Calibri" panose="020F0502020204030204" pitchFamily="34" charset="0"/>
                <a:cs typeface="Arial" panose="020B0604020202020204" pitchFamily="34" charset="0"/>
              </a:rPr>
              <a:t>N3</a:t>
            </a:r>
            <a:r>
              <a:rPr lang="en-ZA" altLang="en-US" sz="1300" dirty="0">
                <a:ea typeface="Calibri" panose="020F0502020204030204" pitchFamily="34" charset="0"/>
                <a:cs typeface="Arial" panose="020B0604020202020204" pitchFamily="34" charset="0"/>
              </a:rPr>
              <a:t> which is a major transport/movement route and serves as a link between </a:t>
            </a:r>
            <a:r>
              <a:rPr lang="en-ZA" altLang="en-US" sz="1300" dirty="0" err="1">
                <a:ea typeface="Calibri" panose="020F0502020204030204" pitchFamily="34" charset="0"/>
                <a:cs typeface="Arial" panose="020B0604020202020204" pitchFamily="34" charset="0"/>
              </a:rPr>
              <a:t>KZN</a:t>
            </a:r>
            <a:r>
              <a:rPr lang="en-ZA" altLang="en-US" sz="1300" dirty="0">
                <a:ea typeface="Calibri" panose="020F0502020204030204" pitchFamily="34" charset="0"/>
                <a:cs typeface="Arial" panose="020B0604020202020204" pitchFamily="34" charset="0"/>
              </a:rPr>
              <a:t> and Gauteng</a:t>
            </a:r>
            <a:r>
              <a:rPr lang="en-ZA" altLang="en-US" sz="1300" dirty="0" smtClean="0">
                <a:ea typeface="Calibri" panose="020F0502020204030204" pitchFamily="34" charset="0"/>
                <a:cs typeface="Arial" panose="020B0604020202020204" pitchFamily="34" charset="0"/>
              </a:rPr>
              <a:t>.  The </a:t>
            </a:r>
            <a:r>
              <a:rPr lang="en-ZA" altLang="en-US" sz="1300" dirty="0">
                <a:ea typeface="Calibri" panose="020F0502020204030204" pitchFamily="34" charset="0"/>
                <a:cs typeface="Arial" panose="020B0604020202020204" pitchFamily="34" charset="0"/>
              </a:rPr>
              <a:t>District consists of seven Local Municipalities, namely: </a:t>
            </a:r>
            <a:r>
              <a:rPr lang="en-ZA" altLang="en-US" sz="1300" dirty="0" err="1">
                <a:ea typeface="Calibri" panose="020F0502020204030204" pitchFamily="34" charset="0"/>
                <a:cs typeface="Arial" panose="020B0604020202020204" pitchFamily="34" charset="0"/>
              </a:rPr>
              <a:t>Msunduzi</a:t>
            </a:r>
            <a:r>
              <a:rPr lang="en-ZA" altLang="en-US" sz="1300" dirty="0">
                <a:ea typeface="Calibri" panose="020F0502020204030204" pitchFamily="34" charset="0"/>
                <a:cs typeface="Arial" panose="020B0604020202020204" pitchFamily="34" charset="0"/>
              </a:rPr>
              <a:t>; </a:t>
            </a:r>
            <a:r>
              <a:rPr lang="en-ZA" altLang="en-US" sz="1300" dirty="0" err="1">
                <a:ea typeface="Calibri" panose="020F0502020204030204" pitchFamily="34" charset="0"/>
                <a:cs typeface="Arial" panose="020B0604020202020204" pitchFamily="34" charset="0"/>
              </a:rPr>
              <a:t>Impendle</a:t>
            </a:r>
            <a:r>
              <a:rPr lang="en-ZA" altLang="en-US" sz="1300" dirty="0">
                <a:ea typeface="Calibri" panose="020F0502020204030204" pitchFamily="34" charset="0"/>
                <a:cs typeface="Arial" panose="020B0604020202020204" pitchFamily="34" charset="0"/>
              </a:rPr>
              <a:t>; Umshwathi; </a:t>
            </a:r>
            <a:r>
              <a:rPr lang="en-ZA" altLang="en-US" sz="1300" dirty="0" err="1">
                <a:ea typeface="Calibri" panose="020F0502020204030204" pitchFamily="34" charset="0"/>
                <a:cs typeface="Arial" panose="020B0604020202020204" pitchFamily="34" charset="0"/>
              </a:rPr>
              <a:t>Mkhambathini</a:t>
            </a:r>
            <a:r>
              <a:rPr lang="en-ZA" altLang="en-US" sz="1300" dirty="0">
                <a:ea typeface="Calibri" panose="020F0502020204030204" pitchFamily="34" charset="0"/>
                <a:cs typeface="Arial" panose="020B0604020202020204" pitchFamily="34" charset="0"/>
              </a:rPr>
              <a:t>; Mpofana; Umngeni; and the Richmond Local Municipality</a:t>
            </a:r>
            <a:r>
              <a:rPr lang="en-ZA" altLang="en-US" sz="1300" dirty="0" smtClean="0">
                <a:ea typeface="Calibri" panose="020F0502020204030204" pitchFamily="34" charset="0"/>
                <a:cs typeface="Arial" panose="020B0604020202020204" pitchFamily="34" charset="0"/>
              </a:rPr>
              <a:t>.  UMgungundlovu </a:t>
            </a:r>
            <a:r>
              <a:rPr lang="en-ZA" altLang="en-US" sz="1300" dirty="0">
                <a:ea typeface="Calibri" panose="020F0502020204030204" pitchFamily="34" charset="0"/>
                <a:cs typeface="Arial" panose="020B0604020202020204" pitchFamily="34" charset="0"/>
              </a:rPr>
              <a:t>District Municipality is a Category C Municipality, with its seat in Pietermaritzburg. Its area of jurisdiction covers seven local municipalities.</a:t>
            </a:r>
            <a:r>
              <a:rPr lang="en-ZA" altLang="en-US" sz="1300" dirty="0"/>
              <a:t>  </a:t>
            </a:r>
            <a:r>
              <a:rPr lang="en-ZA" altLang="en-US" sz="1300" dirty="0">
                <a:ea typeface="Calibri" panose="020F0502020204030204" pitchFamily="34" charset="0"/>
                <a:cs typeface="Arial" panose="020B0604020202020204" pitchFamily="34" charset="0"/>
              </a:rPr>
              <a:t>The District covers about 9514.594 square </a:t>
            </a:r>
            <a:r>
              <a:rPr lang="en-ZA" altLang="en-US" sz="1300" dirty="0" err="1">
                <a:ea typeface="Calibri" panose="020F0502020204030204" pitchFamily="34" charset="0"/>
                <a:cs typeface="Arial" panose="020B0604020202020204" pitchFamily="34" charset="0"/>
              </a:rPr>
              <a:t>kilometers</a:t>
            </a:r>
            <a:r>
              <a:rPr lang="en-ZA" altLang="en-US" sz="1300" dirty="0">
                <a:ea typeface="Calibri" panose="020F0502020204030204" pitchFamily="34" charset="0"/>
                <a:cs typeface="Arial" panose="020B0604020202020204" pitchFamily="34" charset="0"/>
              </a:rPr>
              <a:t>, it has a population of 1,017,763 (one million, 17 thousand, seven hundred and sixty-three) according to Census 2011. The District constitutes about 10% of the Province of KwaZulu-Natal and it is number two in size after EThekwini Metro.</a:t>
            </a:r>
            <a:endParaRPr lang="en-ZA" altLang="en-US" sz="1300" b="1" dirty="0">
              <a:ea typeface="Times New Roman" panose="02020603050405020304" pitchFamily="18" charset="0"/>
              <a:cs typeface="Times New Roman" panose="02020603050405020304" pitchFamily="18" charset="0"/>
            </a:endParaRPr>
          </a:p>
          <a:p>
            <a:pPr lvl="0" eaLnBrk="0" hangingPunct="0"/>
            <a:endParaRPr lang="en-ZA" altLang="en-US" sz="1300" b="1" dirty="0" bmk="">
              <a:ea typeface="Times New Roman" panose="02020603050405020304" pitchFamily="18" charset="0"/>
              <a:cs typeface="Times New Roman" panose="02020603050405020304" pitchFamily="18" charset="0"/>
            </a:endParaRPr>
          </a:p>
          <a:p>
            <a:pPr lvl="0" eaLnBrk="0" hangingPunct="0"/>
            <a:r>
              <a:rPr lang="en-ZA" altLang="en-US" sz="1300" b="1" dirty="0" bmk="">
                <a:ea typeface="Times New Roman" panose="02020603050405020304" pitchFamily="18" charset="0"/>
                <a:cs typeface="Times New Roman" panose="02020603050405020304" pitchFamily="18" charset="0"/>
              </a:rPr>
              <a:t>Political Make-up and Council Structures</a:t>
            </a:r>
          </a:p>
          <a:p>
            <a:pPr lvl="0" eaLnBrk="0" hangingPunct="0">
              <a:buFontTx/>
              <a:buChar char="•"/>
            </a:pPr>
            <a:endParaRPr lang="en-ZA" altLang="en-US" sz="1300" b="1" dirty="0" bmk="">
              <a:ea typeface="Times New Roman" panose="02020603050405020304" pitchFamily="18" charset="0"/>
              <a:cs typeface="Times New Roman" panose="02020603050405020304" pitchFamily="18" charset="0"/>
            </a:endParaRPr>
          </a:p>
          <a:p>
            <a:pPr lvl="0" eaLnBrk="0" hangingPunct="0"/>
            <a:r>
              <a:rPr lang="en-ZA" altLang="en-US" sz="1300" b="1" dirty="0" bmk="">
                <a:ea typeface="Times New Roman" panose="02020603050405020304" pitchFamily="18" charset="0"/>
                <a:cs typeface="Times New Roman" panose="02020603050405020304" pitchFamily="18" charset="0"/>
              </a:rPr>
              <a:t>The Council</a:t>
            </a:r>
          </a:p>
          <a:p>
            <a:pPr lvl="0" eaLnBrk="0" hangingPunct="0"/>
            <a:r>
              <a:rPr lang="en-ZA" altLang="en-US" sz="1300" dirty="0" bmk="">
                <a:ea typeface="Times New Roman" panose="02020603050405020304" pitchFamily="18" charset="0"/>
                <a:cs typeface="Arial" panose="020B0604020202020204" pitchFamily="34" charset="0"/>
              </a:rPr>
              <a:t>uMgungundlovu District Municipal Council is made up of forty-seven (47) </a:t>
            </a:r>
            <a:r>
              <a:rPr lang="en-ZA" altLang="en-US" sz="1300" dirty="0" smtClean="0" bmk="">
                <a:ea typeface="Times New Roman" panose="02020603050405020304" pitchFamily="18" charset="0"/>
                <a:cs typeface="Arial" panose="020B0604020202020204" pitchFamily="34" charset="0"/>
              </a:rPr>
              <a:t>Councillors and there are nine </a:t>
            </a:r>
            <a:r>
              <a:rPr lang="en-ZA" altLang="en-US" sz="1300" dirty="0" bmk="">
                <a:ea typeface="Times New Roman" panose="02020603050405020304" pitchFamily="18" charset="0"/>
                <a:cs typeface="Arial" panose="020B0604020202020204" pitchFamily="34" charset="0"/>
              </a:rPr>
              <a:t>(9) Traditional leaders who sit in the uMgungundlovu municipal council.</a:t>
            </a:r>
            <a:endParaRPr lang="en-ZA" altLang="en-US" sz="1300" dirty="0" bmk=""/>
          </a:p>
          <a:p>
            <a:pPr lvl="0" eaLnBrk="0" hangingPunct="0"/>
            <a:endParaRPr lang="en-ZA" altLang="en-US" sz="1300" dirty="0" smtClean="0" bmk="">
              <a:ea typeface="Times New Roman" panose="02020603050405020304" pitchFamily="18" charset="0"/>
              <a:cs typeface="Arial" panose="020B0604020202020204" pitchFamily="34" charset="0"/>
            </a:endParaRPr>
          </a:p>
          <a:p>
            <a:pPr lvl="0" eaLnBrk="0" hangingPunct="0"/>
            <a:r>
              <a:rPr lang="en-ZA" altLang="en-US" sz="1300" dirty="0" smtClean="0" bmk="">
                <a:ea typeface="Times New Roman" panose="02020603050405020304" pitchFamily="18" charset="0"/>
                <a:cs typeface="Arial" panose="020B0604020202020204" pitchFamily="34" charset="0"/>
              </a:rPr>
              <a:t>Office Bearers </a:t>
            </a:r>
            <a:r>
              <a:rPr lang="en-ZA" altLang="en-US" sz="1300" dirty="0" bmk="">
                <a:ea typeface="Times New Roman" panose="02020603050405020304" pitchFamily="18" charset="0"/>
                <a:cs typeface="Arial" panose="020B0604020202020204" pitchFamily="34" charset="0"/>
              </a:rPr>
              <a:t>for the </a:t>
            </a:r>
            <a:r>
              <a:rPr lang="en-ZA" altLang="en-US" sz="1300" dirty="0" err="1" bmk="">
                <a:ea typeface="Times New Roman" panose="02020603050405020304" pitchFamily="18" charset="0"/>
                <a:cs typeface="Arial" panose="020B0604020202020204" pitchFamily="34" charset="0"/>
              </a:rPr>
              <a:t>Umgungundlovu</a:t>
            </a:r>
            <a:r>
              <a:rPr lang="en-ZA" altLang="en-US" sz="1300" dirty="0" bmk="">
                <a:ea typeface="Times New Roman" panose="02020603050405020304" pitchFamily="18" charset="0"/>
                <a:cs typeface="Arial" panose="020B0604020202020204" pitchFamily="34" charset="0"/>
              </a:rPr>
              <a:t> District are as follows: </a:t>
            </a:r>
            <a:r>
              <a:rPr lang="en-ZA" altLang="en-US" sz="1300" dirty="0" smtClean="0" bmk="">
                <a:ea typeface="Times New Roman" panose="02020603050405020304" pitchFamily="18" charset="0"/>
                <a:cs typeface="Arial" panose="020B0604020202020204" pitchFamily="34" charset="0"/>
              </a:rPr>
              <a:t>-</a:t>
            </a:r>
            <a:endParaRPr lang="en-ZA" altLang="en-US" sz="1300" dirty="0" bmk=""/>
          </a:p>
          <a:p>
            <a:pPr lvl="0" eaLnBrk="0" hangingPunct="0"/>
            <a:r>
              <a:rPr lang="en-US" altLang="en-US" sz="1300" dirty="0" bmk="">
                <a:ea typeface="Calibri" panose="020F0502020204030204" pitchFamily="34" charset="0"/>
                <a:cs typeface="Arial" panose="020B0604020202020204" pitchFamily="34" charset="0"/>
              </a:rPr>
              <a:t>Speaker	</a:t>
            </a:r>
            <a:r>
              <a:rPr lang="en-US" altLang="en-US" sz="1300" dirty="0" smtClean="0" bmk="">
                <a:ea typeface="Calibri" panose="020F0502020204030204" pitchFamily="34" charset="0"/>
                <a:cs typeface="Arial" panose="020B0604020202020204" pitchFamily="34" charset="0"/>
              </a:rPr>
              <a:t>	: </a:t>
            </a:r>
            <a:r>
              <a:rPr lang="en-US" altLang="en-US" sz="1300" dirty="0" bmk="">
                <a:ea typeface="Calibri" panose="020F0502020204030204" pitchFamily="34" charset="0"/>
                <a:cs typeface="Arial" panose="020B0604020202020204" pitchFamily="34" charset="0"/>
              </a:rPr>
              <a:t>	Cllr </a:t>
            </a:r>
            <a:r>
              <a:rPr lang="en-US" altLang="en-US" sz="1300" dirty="0" err="1" bmk="">
                <a:ea typeface="Calibri" panose="020F0502020204030204" pitchFamily="34" charset="0"/>
                <a:cs typeface="Arial" panose="020B0604020202020204" pitchFamily="34" charset="0"/>
              </a:rPr>
              <a:t>Ms</a:t>
            </a:r>
            <a:r>
              <a:rPr lang="en-US" altLang="en-US" sz="1300" dirty="0" bmk="">
                <a:ea typeface="Calibri" panose="020F0502020204030204" pitchFamily="34" charset="0"/>
                <a:cs typeface="Arial" panose="020B0604020202020204" pitchFamily="34" charset="0"/>
              </a:rPr>
              <a:t> N </a:t>
            </a:r>
            <a:r>
              <a:rPr lang="en-US" altLang="en-US" sz="1300" dirty="0" err="1" bmk="">
                <a:ea typeface="Calibri" panose="020F0502020204030204" pitchFamily="34" charset="0"/>
                <a:cs typeface="Arial" panose="020B0604020202020204" pitchFamily="34" charset="0"/>
              </a:rPr>
              <a:t>Gabela</a:t>
            </a:r>
            <a:r>
              <a:rPr lang="en-US" altLang="en-US" sz="1300" dirty="0" bmk="">
                <a:ea typeface="Calibri" panose="020F0502020204030204" pitchFamily="34" charset="0"/>
                <a:cs typeface="Arial" panose="020B0604020202020204" pitchFamily="34" charset="0"/>
              </a:rPr>
              <a:t> (ANC)</a:t>
            </a:r>
            <a:endParaRPr lang="en-ZA" altLang="en-US" sz="1300" dirty="0" bmk=""/>
          </a:p>
          <a:p>
            <a:pPr lvl="0" eaLnBrk="0" hangingPunct="0"/>
            <a:r>
              <a:rPr lang="en-US" altLang="en-US" sz="1300" dirty="0" bmk="">
                <a:ea typeface="Calibri" panose="020F0502020204030204" pitchFamily="34" charset="0"/>
                <a:cs typeface="Arial" panose="020B0604020202020204" pitchFamily="34" charset="0"/>
              </a:rPr>
              <a:t>Mayor	</a:t>
            </a:r>
            <a:r>
              <a:rPr lang="en-US" altLang="en-US" sz="1300" dirty="0" smtClean="0" bmk="">
                <a:ea typeface="Calibri" panose="020F0502020204030204" pitchFamily="34" charset="0"/>
                <a:cs typeface="Arial" panose="020B0604020202020204" pitchFamily="34" charset="0"/>
              </a:rPr>
              <a:t>	:</a:t>
            </a:r>
            <a:r>
              <a:rPr lang="en-US" altLang="en-US" sz="1300" dirty="0" bmk="">
                <a:ea typeface="Calibri" panose="020F0502020204030204" pitchFamily="34" charset="0"/>
                <a:cs typeface="Arial" panose="020B0604020202020204" pitchFamily="34" charset="0"/>
              </a:rPr>
              <a:t> 	Cllr  M Zuma </a:t>
            </a:r>
            <a:endParaRPr lang="en-ZA" altLang="en-US" sz="1300" dirty="0" bmk=""/>
          </a:p>
          <a:p>
            <a:pPr lvl="0" eaLnBrk="0" hangingPunct="0"/>
            <a:r>
              <a:rPr lang="en-US" altLang="en-US" sz="1300" dirty="0" bmk="">
                <a:ea typeface="Calibri" panose="020F0502020204030204" pitchFamily="34" charset="0"/>
                <a:cs typeface="Arial" panose="020B0604020202020204" pitchFamily="34" charset="0"/>
              </a:rPr>
              <a:t>Deputy Mayor	: 	Cllr </a:t>
            </a:r>
            <a:r>
              <a:rPr lang="en-US" altLang="en-US" sz="1300" dirty="0" err="1" bmk="">
                <a:ea typeface="Calibri" panose="020F0502020204030204" pitchFamily="34" charset="0"/>
                <a:cs typeface="Arial" panose="020B0604020202020204" pitchFamily="34" charset="0"/>
              </a:rPr>
              <a:t>Ms</a:t>
            </a:r>
            <a:r>
              <a:rPr lang="en-US" altLang="en-US" sz="1300" dirty="0" bmk="">
                <a:ea typeface="Calibri" panose="020F0502020204030204" pitchFamily="34" charset="0"/>
                <a:cs typeface="Arial" panose="020B0604020202020204" pitchFamily="34" charset="0"/>
              </a:rPr>
              <a:t> AS Mabaso (ANC)</a:t>
            </a:r>
            <a:endParaRPr lang="en-ZA" altLang="en-US" sz="1300" dirty="0" bmk=""/>
          </a:p>
          <a:p>
            <a:pPr lvl="0" eaLnBrk="0" hangingPunct="0"/>
            <a:r>
              <a:rPr lang="en-US" altLang="en-US" sz="1300" dirty="0" bmk="">
                <a:ea typeface="Calibri" panose="020F0502020204030204" pitchFamily="34" charset="0"/>
                <a:cs typeface="Arial" panose="020B0604020202020204" pitchFamily="34" charset="0"/>
              </a:rPr>
              <a:t>Whip	</a:t>
            </a:r>
            <a:r>
              <a:rPr lang="en-US" altLang="en-US" sz="1300" dirty="0" smtClean="0" bmk="">
                <a:ea typeface="Calibri" panose="020F0502020204030204" pitchFamily="34" charset="0"/>
                <a:cs typeface="Arial" panose="020B0604020202020204" pitchFamily="34" charset="0"/>
              </a:rPr>
              <a:t>	: </a:t>
            </a:r>
            <a:r>
              <a:rPr lang="en-US" altLang="en-US" sz="1300" dirty="0" bmk="">
                <a:ea typeface="Calibri" panose="020F0502020204030204" pitchFamily="34" charset="0"/>
                <a:cs typeface="Arial" panose="020B0604020202020204" pitchFamily="34" charset="0"/>
              </a:rPr>
              <a:t>	Cllr S Majozi (ANC)</a:t>
            </a:r>
            <a:endParaRPr lang="en-ZA" altLang="en-US" sz="1300" dirty="0" bmk=""/>
          </a:p>
          <a:p>
            <a:pPr lvl="0" eaLnBrk="0" hangingPunct="0"/>
            <a:endParaRPr lang="en-ZA" altLang="en-US" sz="1300" dirty="0" smtClean="0" bmk="">
              <a:ea typeface="Times New Roman" panose="02020603050405020304" pitchFamily="18" charset="0"/>
              <a:cs typeface="Arial" panose="020B0604020202020204" pitchFamily="34" charset="0"/>
            </a:endParaRPr>
          </a:p>
          <a:p>
            <a:pPr lvl="0" eaLnBrk="0" hangingPunct="0"/>
            <a:r>
              <a:rPr lang="en-ZA" altLang="en-US" sz="1300" dirty="0" smtClean="0" bmk="">
                <a:ea typeface="Times New Roman" panose="02020603050405020304" pitchFamily="18" charset="0"/>
                <a:cs typeface="Arial" panose="020B0604020202020204" pitchFamily="34" charset="0"/>
              </a:rPr>
              <a:t>The </a:t>
            </a:r>
            <a:r>
              <a:rPr lang="en-ZA" altLang="en-US" sz="1300" dirty="0" bmk="">
                <a:ea typeface="Times New Roman" panose="02020603050405020304" pitchFamily="18" charset="0"/>
                <a:cs typeface="Arial" panose="020B0604020202020204" pitchFamily="34" charset="0"/>
              </a:rPr>
              <a:t>Executive Committee is made up of 9 </a:t>
            </a:r>
            <a:r>
              <a:rPr lang="en-ZA" altLang="en-US" sz="1300" dirty="0" smtClean="0" bmk="">
                <a:ea typeface="Times New Roman" panose="02020603050405020304" pitchFamily="18" charset="0"/>
                <a:cs typeface="Arial" panose="020B0604020202020204" pitchFamily="34" charset="0"/>
              </a:rPr>
              <a:t>members.</a:t>
            </a:r>
          </a:p>
          <a:p>
            <a:pPr lvl="0" eaLnBrk="0" hangingPunct="0"/>
            <a:endParaRPr lang="en-ZA" altLang="en-US" sz="1300" dirty="0" bmk="">
              <a:ea typeface="Times New Roman" panose="02020603050405020304" pitchFamily="18" charset="0"/>
              <a:cs typeface="Arial" panose="020B0604020202020204" pitchFamily="34" charset="0"/>
            </a:endParaRPr>
          </a:p>
          <a:p>
            <a:pPr lvl="0" eaLnBrk="0" hangingPunct="0"/>
            <a:r>
              <a:rPr lang="en-ZA" altLang="en-US" sz="1300" dirty="0" smtClean="0" bmk="">
                <a:ea typeface="Times New Roman" panose="02020603050405020304" pitchFamily="18" charset="0"/>
                <a:cs typeface="Arial" panose="020B0604020202020204" pitchFamily="34" charset="0"/>
              </a:rPr>
              <a:t>There </a:t>
            </a:r>
            <a:r>
              <a:rPr lang="en-ZA" altLang="en-US" sz="1300" dirty="0" bmk="">
                <a:ea typeface="Times New Roman" panose="02020603050405020304" pitchFamily="18" charset="0"/>
                <a:cs typeface="Arial" panose="020B0604020202020204" pitchFamily="34" charset="0"/>
              </a:rPr>
              <a:t>are 4 Portfolio Committees that report to the Executive Committee: - </a:t>
            </a:r>
            <a:endParaRPr lang="en-ZA" altLang="en-US" sz="1300" dirty="0" bmk=""/>
          </a:p>
          <a:p>
            <a:pPr lvl="0" eaLnBrk="0" hangingPunct="0">
              <a:buFontTx/>
              <a:buChar char="•"/>
            </a:pPr>
            <a:r>
              <a:rPr lang="en-ZA" altLang="en-US" sz="1300" dirty="0" bmk="">
                <a:ea typeface="Times New Roman" panose="02020603050405020304" pitchFamily="18" charset="0"/>
                <a:cs typeface="Arial" panose="020B0604020202020204" pitchFamily="34" charset="0"/>
              </a:rPr>
              <a:t>Human Resource and Sound Governance</a:t>
            </a:r>
            <a:endParaRPr lang="en-ZA" altLang="en-US" sz="1300" dirty="0" bmk=""/>
          </a:p>
          <a:p>
            <a:pPr lvl="0" eaLnBrk="0" hangingPunct="0">
              <a:buFontTx/>
              <a:buChar char="•"/>
            </a:pPr>
            <a:r>
              <a:rPr lang="en-ZA" altLang="en-US" sz="1300" dirty="0" bmk="">
                <a:ea typeface="Times New Roman" panose="02020603050405020304" pitchFamily="18" charset="0"/>
                <a:cs typeface="Arial" panose="020B0604020202020204" pitchFamily="34" charset="0"/>
              </a:rPr>
              <a:t>Finance</a:t>
            </a:r>
            <a:endParaRPr lang="en-ZA" altLang="en-US" sz="1300" dirty="0" bmk=""/>
          </a:p>
          <a:p>
            <a:pPr lvl="0" eaLnBrk="0" hangingPunct="0">
              <a:buFontTx/>
              <a:buChar char="•"/>
            </a:pPr>
            <a:r>
              <a:rPr lang="en-ZA" altLang="en-US" sz="1300" dirty="0" bmk="">
                <a:ea typeface="Times New Roman" panose="02020603050405020304" pitchFamily="18" charset="0"/>
                <a:cs typeface="Arial" panose="020B0604020202020204" pitchFamily="34" charset="0"/>
              </a:rPr>
              <a:t>Economic Development and Planning</a:t>
            </a:r>
            <a:endParaRPr lang="en-ZA" altLang="en-US" sz="1300" dirty="0" bmk=""/>
          </a:p>
          <a:p>
            <a:pPr lvl="0" eaLnBrk="0" hangingPunct="0">
              <a:buFontTx/>
              <a:buChar char="•"/>
            </a:pPr>
            <a:r>
              <a:rPr lang="en-ZA" altLang="en-US" sz="1300" dirty="0" bmk="">
                <a:ea typeface="Times New Roman" panose="02020603050405020304" pitchFamily="18" charset="0"/>
                <a:cs typeface="Arial" panose="020B0604020202020204" pitchFamily="34" charset="0"/>
              </a:rPr>
              <a:t>Community Services</a:t>
            </a:r>
            <a:endParaRPr lang="en-ZA" altLang="en-US" sz="1300" b="1" dirty="0" bmk="">
              <a:ea typeface="Times New Roman" panose="02020603050405020304" pitchFamily="18" charset="0"/>
              <a:cs typeface="Times New Roman" panose="02020603050405020304" pitchFamily="18" charset="0"/>
            </a:endParaRPr>
          </a:p>
          <a:p>
            <a:pPr lvl="0" eaLnBrk="0" hangingPunct="0"/>
            <a:endParaRPr lang="en-ZA" sz="1300" dirty="0"/>
          </a:p>
        </p:txBody>
      </p:sp>
    </p:spTree>
    <p:extLst>
      <p:ext uri="{BB962C8B-B14F-4D97-AF65-F5344CB8AC3E}">
        <p14:creationId xmlns:p14="http://schemas.microsoft.com/office/powerpoint/2010/main" val="3001460512"/>
      </p:ext>
    </p:extLst>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289992" y="646425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graphicFrame>
        <p:nvGraphicFramePr>
          <p:cNvPr id="7" name="Table 6"/>
          <p:cNvGraphicFramePr>
            <a:graphicFrameLocks noGrp="1"/>
          </p:cNvGraphicFramePr>
          <p:nvPr>
            <p:extLst>
              <p:ext uri="{D42A27DB-BD31-4B8C-83A1-F6EECF244321}">
                <p14:modId xmlns:p14="http://schemas.microsoft.com/office/powerpoint/2010/main" val="1576864913"/>
              </p:ext>
            </p:extLst>
          </p:nvPr>
        </p:nvGraphicFramePr>
        <p:xfrm>
          <a:off x="191344" y="692698"/>
          <a:ext cx="11593288" cy="5982582"/>
        </p:xfrm>
        <a:graphic>
          <a:graphicData uri="http://schemas.openxmlformats.org/drawingml/2006/table">
            <a:tbl>
              <a:tblPr firstRow="1" bandRow="1">
                <a:tableStyleId>{ED083AE6-46FA-4A59-8FB0-9F97EB10719F}</a:tableStyleId>
              </a:tblPr>
              <a:tblGrid>
                <a:gridCol w="1887188">
                  <a:extLst>
                    <a:ext uri="{9D8B030D-6E8A-4147-A177-3AD203B41FA5}">
                      <a16:colId xmlns:a16="http://schemas.microsoft.com/office/drawing/2014/main" val="66535668"/>
                    </a:ext>
                  </a:extLst>
                </a:gridCol>
                <a:gridCol w="9706100">
                  <a:extLst>
                    <a:ext uri="{9D8B030D-6E8A-4147-A177-3AD203B41FA5}">
                      <a16:colId xmlns:a16="http://schemas.microsoft.com/office/drawing/2014/main" val="1129115969"/>
                    </a:ext>
                  </a:extLst>
                </a:gridCol>
              </a:tblGrid>
              <a:tr h="236151">
                <a:tc>
                  <a:txBody>
                    <a:bodyPr/>
                    <a:lstStyle/>
                    <a:p>
                      <a:pPr algn="ctr"/>
                      <a:r>
                        <a:rPr lang="en-US" sz="1000" dirty="0"/>
                        <a:t>INDICATORS</a:t>
                      </a:r>
                      <a:endParaRPr lang="en-ZA"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ZA" sz="1000" dirty="0" smtClean="0"/>
                        <a:t>STATUS</a:t>
                      </a:r>
                      <a:endParaRPr lang="en-ZA"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52374735"/>
                  </a:ext>
                </a:extLst>
              </a:tr>
              <a:tr h="764270">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000" b="1" kern="0" baseline="0" dirty="0"/>
                        <a:t>COUNCIL and EXCO</a:t>
                      </a:r>
                      <a:endParaRPr lang="en-US" sz="1000" b="1" kern="0" dirty="0">
                        <a:solidFill>
                          <a:prstClr val="black"/>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smtClean="0"/>
                        <a:t>The municipal council and council structures for </a:t>
                      </a:r>
                      <a:r>
                        <a:rPr lang="en-US" sz="1000" b="0" baseline="0" dirty="0" err="1" smtClean="0"/>
                        <a:t>Umgungundlovu</a:t>
                      </a:r>
                      <a:r>
                        <a:rPr lang="en-US" sz="1000" b="0" baseline="0" dirty="0" smtClean="0"/>
                        <a:t> District have been stable since they were inaugurated after the 2021 Local Government Elections</a:t>
                      </a:r>
                    </a:p>
                    <a:p>
                      <a:pPr marL="171450" marR="0" lvl="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000" b="0" i="0" u="none" strike="noStrike" baseline="0" dirty="0" smtClean="0">
                          <a:solidFill>
                            <a:schemeClr val="tx1"/>
                          </a:solidFill>
                          <a:effectLst/>
                          <a:latin typeface="+mn-lt"/>
                          <a:cs typeface="Calibri" panose="020F0502020204030204" pitchFamily="34" charset="0"/>
                        </a:rPr>
                        <a:t>Newly elected councillors attended SALGA ICIP training and COGTA orientation workshop held </a:t>
                      </a:r>
                      <a:r>
                        <a:rPr lang="en-US" sz="1000" b="0" i="0" u="none" strike="noStrike" baseline="0" dirty="0" smtClean="0">
                          <a:solidFill>
                            <a:srgbClr val="000000"/>
                          </a:solidFill>
                          <a:effectLst/>
                          <a:latin typeface="+mn-lt"/>
                          <a:cs typeface="Calibri" panose="020F0502020204030204" pitchFamily="34" charset="0"/>
                        </a:rPr>
                        <a:t>on 12 – 14 April 2022</a:t>
                      </a:r>
                      <a:endParaRPr lang="en-US" sz="1000" baseline="0" dirty="0" smtClean="0">
                        <a:solidFill>
                          <a:schemeClr val="tx1"/>
                        </a:solidFill>
                      </a:endParaRPr>
                    </a:p>
                    <a:p>
                      <a:pPr marL="171450" marR="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000" b="0" i="0" u="none" strike="noStrike" baseline="0" dirty="0" smtClean="0">
                          <a:solidFill>
                            <a:srgbClr val="000000"/>
                          </a:solidFill>
                          <a:effectLst/>
                          <a:latin typeface="+mn-lt"/>
                          <a:cs typeface="Calibri" panose="020F0502020204030204" pitchFamily="34" charset="0"/>
                        </a:rPr>
                        <a:t>Cllr skills audit 100% (19/19 completed)</a:t>
                      </a:r>
                    </a:p>
                    <a:p>
                      <a:pPr marL="171450" marR="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ZA" sz="1000" b="0" kern="1200" dirty="0" smtClean="0">
                          <a:solidFill>
                            <a:schemeClr val="tx1"/>
                          </a:solidFill>
                          <a:effectLst/>
                          <a:latin typeface="+mn-lt"/>
                          <a:ea typeface="+mn-ea"/>
                          <a:cs typeface="Calibri" panose="020F0502020204030204" pitchFamily="34" charset="0"/>
                        </a:rPr>
                        <a:t>DDM Hubs and clusters are stable – however, reporting from clusters needs to improve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3729394"/>
                  </a:ext>
                </a:extLst>
              </a:tr>
              <a:tr h="1121716">
                <a:tc>
                  <a:txBody>
                    <a:bodyPr/>
                    <a:lstStyle/>
                    <a:p>
                      <a:r>
                        <a:rPr lang="en-US" sz="1000" b="1" dirty="0"/>
                        <a:t>MPAC</a:t>
                      </a:r>
                      <a:endParaRPr lang="en-ZA" sz="1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Calibri" panose="020F0502020204030204" pitchFamily="34" charset="0"/>
                          <a:cs typeface="Calibri" panose="020F0502020204030204" pitchFamily="34" charset="0"/>
                        </a:rPr>
                        <a:t>MPAC has undergone training by COGTA on 18 and 19 May 2022 </a:t>
                      </a:r>
                    </a:p>
                    <a:p>
                      <a:pPr marL="171450" marR="0" lvl="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0" lang="en-ZA" sz="1000" b="0" i="0" u="none" strike="noStrike" kern="1200" cap="none" spc="0" normalizeH="0" baseline="0" noProof="0" dirty="0" smtClean="0">
                          <a:ln>
                            <a:noFill/>
                          </a:ln>
                          <a:solidFill>
                            <a:prstClr val="black"/>
                          </a:solidFill>
                          <a:effectLst/>
                          <a:uLnTx/>
                          <a:uFillTx/>
                          <a:latin typeface="+mn-lt"/>
                          <a:ea typeface="+mn-ea"/>
                          <a:cs typeface="+mn-cs"/>
                        </a:rPr>
                        <a:t>The MPAC Workshops are aimed at equipping Councillors with requisite skills to </a:t>
                      </a:r>
                      <a:r>
                        <a:rPr kumimoji="0" lang="en-ZA" sz="1000" b="0" i="0" u="sng" strike="noStrike" kern="1200" cap="none" spc="0" normalizeH="0" baseline="0" noProof="0" dirty="0" smtClean="0">
                          <a:ln>
                            <a:noFill/>
                          </a:ln>
                          <a:solidFill>
                            <a:prstClr val="black"/>
                          </a:solidFill>
                          <a:effectLst/>
                          <a:uLnTx/>
                          <a:uFillTx/>
                          <a:latin typeface="+mn-lt"/>
                          <a:ea typeface="+mn-ea"/>
                          <a:cs typeface="+mn-cs"/>
                        </a:rPr>
                        <a:t>Analyse Financial Statements</a:t>
                      </a:r>
                      <a:r>
                        <a:rPr kumimoji="0" lang="en-ZA" sz="1000" b="0" i="0" u="none" strike="noStrike" kern="1200" cap="none" spc="0" normalizeH="0" baseline="0" noProof="0" dirty="0" smtClean="0">
                          <a:ln>
                            <a:noFill/>
                          </a:ln>
                          <a:solidFill>
                            <a:prstClr val="black"/>
                          </a:solidFill>
                          <a:effectLst/>
                          <a:uLnTx/>
                          <a:uFillTx/>
                          <a:latin typeface="+mn-lt"/>
                          <a:ea typeface="+mn-ea"/>
                          <a:cs typeface="+mn-cs"/>
                        </a:rPr>
                        <a:t> (AFS); deal with the </a:t>
                      </a:r>
                      <a:r>
                        <a:rPr kumimoji="0" lang="en-ZA" sz="1000" b="0" i="0" u="sng" strike="noStrike" kern="1200" cap="none" spc="0" normalizeH="0" baseline="0" noProof="0" dirty="0" smtClean="0">
                          <a:ln>
                            <a:noFill/>
                          </a:ln>
                          <a:solidFill>
                            <a:prstClr val="black"/>
                          </a:solidFill>
                          <a:effectLst/>
                          <a:uLnTx/>
                          <a:uFillTx/>
                          <a:latin typeface="+mn-lt"/>
                          <a:ea typeface="+mn-ea"/>
                          <a:cs typeface="+mn-cs"/>
                        </a:rPr>
                        <a:t>UIFW</a:t>
                      </a:r>
                      <a:r>
                        <a:rPr kumimoji="0" lang="en-ZA" sz="1000" b="0" i="0" u="none" strike="noStrike" kern="1200" cap="none" spc="0" normalizeH="0" baseline="0" noProof="0" dirty="0" smtClean="0">
                          <a:ln>
                            <a:noFill/>
                          </a:ln>
                          <a:solidFill>
                            <a:prstClr val="black"/>
                          </a:solidFill>
                          <a:effectLst/>
                          <a:uLnTx/>
                          <a:uFillTx/>
                          <a:latin typeface="+mn-lt"/>
                          <a:ea typeface="+mn-ea"/>
                          <a:cs typeface="+mn-cs"/>
                        </a:rPr>
                        <a:t> (Unauthorised, Irregular, Fruitless and Wasteful) expenditures; as well as provide them with in-depth understanding of the </a:t>
                      </a:r>
                      <a:r>
                        <a:rPr kumimoji="0" lang="en-ZA" sz="1000" b="0" i="0" u="sng" strike="noStrike" kern="1200" cap="none" spc="0" normalizeH="0" baseline="0" noProof="0" dirty="0" smtClean="0">
                          <a:ln>
                            <a:noFill/>
                          </a:ln>
                          <a:solidFill>
                            <a:prstClr val="black"/>
                          </a:solidFill>
                          <a:effectLst/>
                          <a:uLnTx/>
                          <a:uFillTx/>
                          <a:latin typeface="+mn-lt"/>
                          <a:ea typeface="+mn-ea"/>
                          <a:cs typeface="+mn-cs"/>
                        </a:rPr>
                        <a:t>Roles, Functions, Powers and Authority of the MPAC</a:t>
                      </a:r>
                      <a:r>
                        <a:rPr kumimoji="0" lang="en-ZA" sz="1000" b="0" i="0" u="none" strike="noStrike" kern="1200" cap="none" spc="0" normalizeH="0" baseline="0" noProof="0" dirty="0" smtClean="0">
                          <a:ln>
                            <a:noFill/>
                          </a:ln>
                          <a:solidFill>
                            <a:prstClr val="black"/>
                          </a:solidFill>
                          <a:effectLst/>
                          <a:uLnTx/>
                          <a:uFillTx/>
                          <a:latin typeface="+mn-lt"/>
                          <a:ea typeface="+mn-ea"/>
                          <a:cs typeface="+mn-cs"/>
                        </a:rPr>
                        <a:t>. </a:t>
                      </a:r>
                      <a:endParaRPr kumimoji="0" lang="en-US" sz="1000" b="0" i="0" u="none" strike="noStrike" kern="1200" cap="none" spc="0" normalizeH="0" baseline="0" noProof="0" dirty="0" smtClean="0">
                        <a:ln>
                          <a:noFill/>
                        </a:ln>
                        <a:solidFill>
                          <a:schemeClr val="tx1"/>
                        </a:solidFill>
                        <a:effectLst/>
                        <a:uLnTx/>
                        <a:uFillTx/>
                        <a:latin typeface="+mn-lt"/>
                        <a:ea typeface="Calibri" panose="020F0502020204030204" pitchFamily="34" charset="0"/>
                        <a:cs typeface="Calibri" panose="020F0502020204030204" pitchFamily="34" charset="0"/>
                      </a:endParaRPr>
                    </a:p>
                    <a:p>
                      <a:pPr marL="171450" marR="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solidFill>
                            <a:schemeClr val="tx1"/>
                          </a:solidFill>
                        </a:rPr>
                        <a:t>MPAC</a:t>
                      </a:r>
                      <a:r>
                        <a:rPr lang="en-US" sz="1000" baseline="0" dirty="0" smtClean="0">
                          <a:solidFill>
                            <a:schemeClr val="tx1"/>
                          </a:solidFill>
                        </a:rPr>
                        <a:t> has developed Annual Work Plans which reflect the timeframes in the MFMA for planning and budgeting cycles and the Annual Work Plans have been approved by Municipal Councils</a:t>
                      </a:r>
                    </a:p>
                    <a:p>
                      <a:pPr marL="171450" indent="-171450" algn="just">
                        <a:buFont typeface="Arial" panose="020B0604020202020204" pitchFamily="34" charset="0"/>
                        <a:buChar char="•"/>
                      </a:pPr>
                      <a:r>
                        <a:rPr lang="en-US" sz="1000" baseline="0" dirty="0" err="1" smtClean="0">
                          <a:solidFill>
                            <a:schemeClr val="tx1"/>
                          </a:solidFill>
                        </a:rPr>
                        <a:t>MPAC</a:t>
                      </a:r>
                      <a:r>
                        <a:rPr lang="en-US" sz="1000" baseline="0" dirty="0" smtClean="0">
                          <a:solidFill>
                            <a:schemeClr val="tx1"/>
                          </a:solidFill>
                        </a:rPr>
                        <a:t> meetings that have been convened since inauguration are as follows:</a:t>
                      </a:r>
                    </a:p>
                    <a:p>
                      <a:pPr marL="360000" lvl="1" indent="-171450" algn="just">
                        <a:buFont typeface="Arial" panose="020B0604020202020204" pitchFamily="34" charset="0"/>
                        <a:buChar char="•"/>
                      </a:pPr>
                      <a:r>
                        <a:rPr lang="en-US" sz="1000" b="1" baseline="0" dirty="0" smtClean="0">
                          <a:solidFill>
                            <a:schemeClr val="tx1"/>
                          </a:solidFill>
                        </a:rPr>
                        <a:t>9 </a:t>
                      </a:r>
                      <a:r>
                        <a:rPr lang="en-US" sz="1000" b="0" baseline="0" dirty="0" smtClean="0">
                          <a:solidFill>
                            <a:schemeClr val="tx1"/>
                          </a:solidFill>
                        </a:rPr>
                        <a:t>meetings convened by</a:t>
                      </a:r>
                      <a:r>
                        <a:rPr lang="en-US" sz="1000" b="1" baseline="0" dirty="0" smtClean="0">
                          <a:solidFill>
                            <a:schemeClr val="tx1"/>
                          </a:solidFill>
                        </a:rPr>
                        <a:t> </a:t>
                      </a:r>
                      <a:r>
                        <a:rPr lang="en-US" sz="1000" b="1" baseline="0" dirty="0" err="1" smtClean="0">
                          <a:solidFill>
                            <a:schemeClr val="tx1"/>
                          </a:solidFill>
                        </a:rPr>
                        <a:t>Umgungundlovu</a:t>
                      </a:r>
                      <a:r>
                        <a:rPr lang="en-US" sz="1000" b="1" baseline="0" dirty="0" smtClean="0">
                          <a:solidFill>
                            <a:schemeClr val="tx1"/>
                          </a:solidFill>
                        </a:rPr>
                        <a:t>  </a:t>
                      </a:r>
                      <a:r>
                        <a:rPr lang="en-US" sz="1000" b="0" baseline="0" dirty="0" err="1" smtClean="0">
                          <a:solidFill>
                            <a:schemeClr val="tx1"/>
                          </a:solidFill>
                        </a:rPr>
                        <a:t>MPAC</a:t>
                      </a:r>
                      <a:endParaRPr lang="en-US" sz="1000" b="0"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1928644"/>
                  </a:ext>
                </a:extLst>
              </a:tr>
              <a:tr h="425936">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000" b="1" kern="0" dirty="0" smtClean="0">
                          <a:solidFill>
                            <a:prstClr val="black"/>
                          </a:solidFill>
                          <a:latin typeface="+mn-lt"/>
                        </a:rPr>
                        <a:t>SECTION 106 INVESTIGATION</a:t>
                      </a:r>
                      <a:endParaRPr lang="en-US" sz="1000" b="1" kern="0" dirty="0">
                        <a:solidFill>
                          <a:prstClr val="black"/>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000" b="0" i="0" u="none" strike="noStrike" baseline="0" dirty="0" smtClean="0">
                          <a:solidFill>
                            <a:srgbClr val="000000"/>
                          </a:solidFill>
                          <a:effectLst/>
                          <a:latin typeface="+mn-lt"/>
                          <a:cs typeface="Calibri" panose="020F0502020204030204" pitchFamily="34" charset="0"/>
                        </a:rPr>
                        <a:t>The Section 106 report was tabled before Council on 29 September 2022 and the municipality was given 21 days to submit to </a:t>
                      </a:r>
                      <a:r>
                        <a:rPr lang="en-US" sz="1000" b="0" i="0" u="none" strike="noStrike" baseline="0" dirty="0" err="1" smtClean="0">
                          <a:solidFill>
                            <a:srgbClr val="000000"/>
                          </a:solidFill>
                          <a:effectLst/>
                          <a:latin typeface="+mn-lt"/>
                          <a:cs typeface="Calibri" panose="020F0502020204030204" pitchFamily="34" charset="0"/>
                        </a:rPr>
                        <a:t>Cogta</a:t>
                      </a:r>
                      <a:r>
                        <a:rPr lang="en-US" sz="1000" b="0" i="0" u="none" strike="noStrike" baseline="0" dirty="0" smtClean="0">
                          <a:solidFill>
                            <a:srgbClr val="000000"/>
                          </a:solidFill>
                          <a:effectLst/>
                          <a:latin typeface="+mn-lt"/>
                          <a:cs typeface="Calibri" panose="020F0502020204030204" pitchFamily="34" charset="0"/>
                        </a:rPr>
                        <a:t> the Council resolution and an implementation plan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9372745"/>
                  </a:ext>
                </a:extLst>
              </a:tr>
              <a:tr h="531339">
                <a:tc>
                  <a:txBody>
                    <a:bodyPr/>
                    <a:lstStyle/>
                    <a:p>
                      <a:r>
                        <a:rPr lang="en-ZA" sz="1000" b="1" dirty="0" smtClean="0"/>
                        <a:t>Rapid Response</a:t>
                      </a:r>
                      <a:endParaRPr lang="en-ZA" sz="1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ZA" sz="1000" dirty="0" smtClean="0">
                          <a:latin typeface="+mn-lt"/>
                          <a:cs typeface="Calibri" panose="020F0502020204030204" pitchFamily="34" charset="0"/>
                        </a:rPr>
                        <a:t>Municipal Rapid Response has been established.</a:t>
                      </a:r>
                      <a:endParaRPr lang="en-US" sz="1000" u="none" kern="1200" baseline="0" dirty="0" smtClean="0">
                        <a:solidFill>
                          <a:schemeClr val="tx1"/>
                        </a:solidFill>
                        <a:latin typeface="+mn-lt"/>
                        <a:ea typeface="+mn-ea"/>
                        <a:cs typeface="Arial" panose="020B0604020202020204" pitchFamily="34" charset="0"/>
                      </a:endParaRPr>
                    </a:p>
                    <a:p>
                      <a:pPr marL="171450" marR="0" lvl="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000" u="none" kern="1200" baseline="0" dirty="0" smtClean="0">
                          <a:solidFill>
                            <a:schemeClr val="tx1"/>
                          </a:solidFill>
                          <a:latin typeface="+mn-lt"/>
                          <a:ea typeface="+mn-ea"/>
                          <a:cs typeface="Arial" panose="020B0604020202020204" pitchFamily="34" charset="0"/>
                        </a:rPr>
                        <a:t>COGTA Rapid Response facilitated the establishment of the </a:t>
                      </a:r>
                      <a:r>
                        <a:rPr lang="en-US" sz="1000" b="0" u="none" kern="1200" baseline="0" dirty="0" smtClean="0">
                          <a:solidFill>
                            <a:schemeClr val="tx1"/>
                          </a:solidFill>
                          <a:latin typeface="+mn-lt"/>
                          <a:ea typeface="+mn-ea"/>
                          <a:cs typeface="Arial" panose="020B0604020202020204" pitchFamily="34" charset="0"/>
                        </a:rPr>
                        <a:t>uMgungundlovu / ESKOM War Room to address the challenges faced by ESKOM in finishing the electricity bulk line from ILM, Mpofana, Umgeni, Msunduzi and Richmond. This construction </a:t>
                      </a:r>
                      <a:r>
                        <a:rPr lang="en-US" sz="1000" u="none" kern="1200" baseline="0" dirty="0" smtClean="0">
                          <a:solidFill>
                            <a:schemeClr val="tx1"/>
                          </a:solidFill>
                          <a:latin typeface="+mn-lt"/>
                          <a:ea typeface="+mn-ea"/>
                          <a:cs typeface="Arial" panose="020B0604020202020204" pitchFamily="34" charset="0"/>
                        </a:rPr>
                        <a:t>was facing a lot of disruptions that have since been addressed through the war room.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8459076"/>
                  </a:ext>
                </a:extLst>
              </a:tr>
              <a:tr h="12693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0" baseline="0" dirty="0" smtClean="0">
                          <a:solidFill>
                            <a:schemeClr val="tx1"/>
                          </a:solidFill>
                        </a:rPr>
                        <a:t>VACANCIES IN MUNICIPAL SENIOR MANAGEMENT POSITIONS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just">
                        <a:buFont typeface="Arial" panose="020B0604020202020204" pitchFamily="34" charset="0"/>
                        <a:buChar char="•"/>
                      </a:pPr>
                      <a:r>
                        <a:rPr lang="en-ZA" sz="1000" kern="1200" dirty="0" smtClean="0">
                          <a:solidFill>
                            <a:schemeClr val="dk1"/>
                          </a:solidFill>
                          <a:effectLst/>
                          <a:latin typeface="+mn-lt"/>
                          <a:ea typeface="+mn-ea"/>
                          <a:cs typeface="+mn-cs"/>
                        </a:rPr>
                        <a:t>There are currently 2 Senior Management vacancies: - </a:t>
                      </a:r>
                    </a:p>
                    <a:p>
                      <a:pPr marL="171450" indent="-171450" algn="just">
                        <a:buFont typeface="Arial" panose="020B0604020202020204" pitchFamily="34" charset="0"/>
                        <a:buChar char="•"/>
                      </a:pPr>
                      <a:r>
                        <a:rPr lang="en-ZA" sz="1000" kern="1200" dirty="0" smtClean="0">
                          <a:solidFill>
                            <a:schemeClr val="dk1"/>
                          </a:solidFill>
                          <a:effectLst/>
                          <a:latin typeface="+mn-lt"/>
                          <a:ea typeface="+mn-ea"/>
                          <a:cs typeface="+mn-cs"/>
                        </a:rPr>
                        <a:t>Economic Development and  Planning - Council appointed on 06 October 2022. </a:t>
                      </a:r>
                    </a:p>
                    <a:p>
                      <a:pPr marL="171450" indent="-171450" algn="just">
                        <a:buFont typeface="Arial" panose="020B0604020202020204" pitchFamily="34" charset="0"/>
                        <a:buChar char="•"/>
                      </a:pPr>
                      <a:r>
                        <a:rPr lang="en-ZA" sz="1000" kern="1200" dirty="0" smtClean="0">
                          <a:solidFill>
                            <a:schemeClr val="dk1"/>
                          </a:solidFill>
                          <a:effectLst/>
                          <a:latin typeface="+mn-lt"/>
                          <a:ea typeface="+mn-ea"/>
                          <a:cs typeface="+mn-cs"/>
                        </a:rPr>
                        <a:t>Community Services - Interviews were held 12 October 2022. Competency assessments are underway.</a:t>
                      </a:r>
                    </a:p>
                    <a:p>
                      <a:pPr marL="171450" indent="-171450" algn="just">
                        <a:buFont typeface="Arial" panose="020B0604020202020204" pitchFamily="34" charset="0"/>
                        <a:buChar char="•"/>
                      </a:pPr>
                      <a:r>
                        <a:rPr lang="en-US" sz="1000" baseline="0" dirty="0" smtClean="0">
                          <a:solidFill>
                            <a:schemeClr val="tx1"/>
                          </a:solidFill>
                          <a:latin typeface="+mn-lt"/>
                        </a:rPr>
                        <a:t>Senior Managers’ employment contracts expiring as follows:</a:t>
                      </a:r>
                    </a:p>
                    <a:p>
                      <a:pPr marL="349250" indent="-171450" algn="just">
                        <a:buFont typeface="Arial" panose="020B0604020202020204" pitchFamily="34" charset="0"/>
                        <a:buChar char="•"/>
                      </a:pPr>
                      <a:r>
                        <a:rPr lang="en-US" sz="1000" dirty="0" smtClean="0">
                          <a:solidFill>
                            <a:schemeClr val="tx1"/>
                          </a:solidFill>
                          <a:latin typeface="+mn-lt"/>
                        </a:rPr>
                        <a:t>Municipal Manager – 30 November 2022 – Recruitment process has commenced and the advert closed on 09 September 2022</a:t>
                      </a:r>
                    </a:p>
                    <a:p>
                      <a:pPr marL="349250" indent="-171450" algn="just">
                        <a:buFont typeface="Arial" panose="020B0604020202020204" pitchFamily="34" charset="0"/>
                        <a:buChar char="•"/>
                      </a:pPr>
                      <a:r>
                        <a:rPr lang="en-US" sz="1000" dirty="0" smtClean="0">
                          <a:solidFill>
                            <a:schemeClr val="tx1"/>
                          </a:solidFill>
                          <a:latin typeface="+mn-lt"/>
                        </a:rPr>
                        <a:t>CFO – 30 October 2022  - report submitted to Exco</a:t>
                      </a:r>
                      <a:r>
                        <a:rPr lang="en-US" sz="1000" baseline="0" dirty="0" smtClean="0">
                          <a:solidFill>
                            <a:schemeClr val="tx1"/>
                          </a:solidFill>
                          <a:latin typeface="+mn-lt"/>
                        </a:rPr>
                        <a:t> on 22 September 2022 to commence with the recruitment process and Council approved the report on 6 October 2022 – approval has been granted for the current CFO to act for a period not exceeding 3 months as an interim measure.</a:t>
                      </a:r>
                      <a:endParaRPr lang="en-US" sz="1000" dirty="0" smtClean="0">
                        <a:solidFill>
                          <a:schemeClr val="tx1"/>
                        </a:solidFill>
                        <a:latin typeface="+mn-lt"/>
                      </a:endParaRPr>
                    </a:p>
                    <a:p>
                      <a:pPr marL="349250" indent="-171450" algn="just">
                        <a:buFont typeface="Arial" panose="020B0604020202020204" pitchFamily="34" charset="0"/>
                        <a:buChar char="•"/>
                      </a:pPr>
                      <a:r>
                        <a:rPr lang="en-US" sz="1000" dirty="0" smtClean="0">
                          <a:solidFill>
                            <a:schemeClr val="tx1"/>
                          </a:solidFill>
                          <a:latin typeface="+mn-lt"/>
                        </a:rPr>
                        <a:t>Head of Corporate Services –</a:t>
                      </a:r>
                      <a:r>
                        <a:rPr lang="en-US" sz="1000" baseline="0" dirty="0" smtClean="0">
                          <a:solidFill>
                            <a:schemeClr val="tx1"/>
                          </a:solidFill>
                          <a:latin typeface="+mn-lt"/>
                        </a:rPr>
                        <a:t> 28 February 2024</a:t>
                      </a:r>
                      <a:endParaRPr lang="en-US" sz="100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769598"/>
                  </a:ext>
                </a:extLst>
              </a:tr>
              <a:tr h="1531016">
                <a:tc>
                  <a:txBody>
                    <a:bodyPr/>
                    <a:lstStyle/>
                    <a:p>
                      <a:r>
                        <a:rPr lang="en-ZA" sz="1000" b="1" dirty="0" smtClean="0"/>
                        <a:t>DISTRICT</a:t>
                      </a:r>
                      <a:r>
                        <a:rPr lang="en-ZA" sz="1000" b="1" baseline="0" dirty="0" smtClean="0"/>
                        <a:t> DEVELOPMENT MODEL </a:t>
                      </a:r>
                      <a:endParaRPr lang="en-ZA" sz="1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ZA" sz="1000" b="0" dirty="0" smtClean="0">
                          <a:solidFill>
                            <a:schemeClr val="tx1"/>
                          </a:solidFill>
                        </a:rPr>
                        <a:t>UMDM</a:t>
                      </a:r>
                      <a:r>
                        <a:rPr lang="en-ZA" sz="1000" b="0" baseline="0" dirty="0" smtClean="0">
                          <a:solidFill>
                            <a:schemeClr val="tx1"/>
                          </a:solidFill>
                        </a:rPr>
                        <a:t> </a:t>
                      </a:r>
                      <a:r>
                        <a:rPr lang="en-ZA" sz="1000" b="0" dirty="0" smtClean="0">
                          <a:solidFill>
                            <a:schemeClr val="tx1"/>
                          </a:solidFill>
                        </a:rPr>
                        <a:t>Political &amp; Technical Hubs as</a:t>
                      </a:r>
                      <a:r>
                        <a:rPr lang="en-ZA" sz="1000" b="0" baseline="0" dirty="0" smtClean="0">
                          <a:solidFill>
                            <a:schemeClr val="tx1"/>
                          </a:solidFill>
                        </a:rPr>
                        <a:t> well as Clusters have been reconstituted post the LGE </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ZA" sz="1000" b="0" dirty="0" smtClean="0">
                          <a:solidFill>
                            <a:schemeClr val="tx1"/>
                          </a:solidFill>
                        </a:rPr>
                        <a:t>UMDM One Plan was adopted by the Political Hub on 25 June 2021</a:t>
                      </a:r>
                      <a:r>
                        <a:rPr lang="en-ZA" sz="1000" b="0" baseline="0" dirty="0" smtClean="0">
                          <a:solidFill>
                            <a:schemeClr val="tx1"/>
                          </a:solidFill>
                        </a:rPr>
                        <a:t> and is in process of review.</a:t>
                      </a:r>
                      <a:endParaRPr lang="en-US" sz="1000" b="0" baseline="0" dirty="0" smtClean="0">
                        <a:solidFill>
                          <a:schemeClr val="tx1"/>
                        </a:solidFill>
                      </a:endParaRPr>
                    </a:p>
                    <a:p>
                      <a:pPr marL="0" indent="0">
                        <a:buFont typeface="Wingdings" panose="05000000000000000000" pitchFamily="2" charset="2"/>
                        <a:buNone/>
                      </a:pPr>
                      <a:r>
                        <a:rPr lang="en-US" sz="1000" b="0" baseline="0" dirty="0" smtClean="0">
                          <a:solidFill>
                            <a:schemeClr val="tx1"/>
                          </a:solidFill>
                        </a:rPr>
                        <a:t>UMDM DDM structures remain functional and had scheduled Hubs and Cluster meetings as follows:</a:t>
                      </a:r>
                    </a:p>
                    <a:p>
                      <a:pPr marL="144000" indent="-144000">
                        <a:buFont typeface="Arial" panose="020B0604020202020204" pitchFamily="34" charset="0"/>
                        <a:buChar char="•"/>
                      </a:pPr>
                      <a:r>
                        <a:rPr lang="en-US" sz="1000" b="0" baseline="0" dirty="0" smtClean="0">
                          <a:solidFill>
                            <a:schemeClr val="tx1"/>
                          </a:solidFill>
                        </a:rPr>
                        <a:t>Political Hub :  19 August 2022, 23 September 2022, 21 October 2022</a:t>
                      </a:r>
                    </a:p>
                    <a:p>
                      <a:pPr marL="144000" indent="-144000">
                        <a:buFont typeface="Arial" panose="020B0604020202020204" pitchFamily="34" charset="0"/>
                        <a:buChar char="•"/>
                      </a:pPr>
                      <a:r>
                        <a:rPr lang="en-US" sz="1000" b="0" baseline="0" dirty="0" smtClean="0">
                          <a:solidFill>
                            <a:schemeClr val="tx1"/>
                          </a:solidFill>
                        </a:rPr>
                        <a:t>Technical Hub : 19 August 2022, 29 August 2022, 08 September 2022, 21 September 2022</a:t>
                      </a:r>
                    </a:p>
                    <a:p>
                      <a:pPr marL="144000" indent="-144000">
                        <a:buFont typeface="Arial" panose="020B0604020202020204" pitchFamily="34" charset="0"/>
                        <a:buChar char="•"/>
                      </a:pPr>
                      <a:r>
                        <a:rPr lang="en-US" sz="1000" b="0" baseline="0" dirty="0" smtClean="0">
                          <a:solidFill>
                            <a:schemeClr val="tx1"/>
                          </a:solidFill>
                        </a:rPr>
                        <a:t>Social Cluster : 12 September 2022, 11 October 2022</a:t>
                      </a:r>
                    </a:p>
                    <a:p>
                      <a:pPr marL="144000" indent="-144000">
                        <a:buFont typeface="Arial" panose="020B0604020202020204" pitchFamily="34" charset="0"/>
                        <a:buChar char="•"/>
                      </a:pPr>
                      <a:r>
                        <a:rPr lang="en-US" sz="1000" b="0" baseline="0" dirty="0" smtClean="0">
                          <a:solidFill>
                            <a:schemeClr val="tx1"/>
                          </a:solidFill>
                        </a:rPr>
                        <a:t>GSCID Cluster : 03 August 2022, 26 September 2022, 03 October 2022</a:t>
                      </a:r>
                    </a:p>
                    <a:p>
                      <a:pPr marL="144000" indent="-144000">
                        <a:buFont typeface="Arial" panose="020B0604020202020204" pitchFamily="34" charset="0"/>
                        <a:buChar char="•"/>
                      </a:pPr>
                      <a:r>
                        <a:rPr lang="en-US" sz="1000" b="0" baseline="0" dirty="0" smtClean="0">
                          <a:solidFill>
                            <a:schemeClr val="tx1"/>
                          </a:solidFill>
                        </a:rPr>
                        <a:t>ESID Cluster : 19 July 2022, 16 August 2022</a:t>
                      </a:r>
                    </a:p>
                    <a:p>
                      <a:pPr marL="144000" indent="-144000">
                        <a:buFont typeface="Arial" panose="020B0604020202020204" pitchFamily="34" charset="0"/>
                        <a:buChar char="•"/>
                      </a:pPr>
                      <a:r>
                        <a:rPr lang="en-US" sz="1000" b="0" baseline="0" dirty="0" smtClean="0">
                          <a:solidFill>
                            <a:schemeClr val="tx1"/>
                          </a:solidFill>
                        </a:rPr>
                        <a:t>JCPS Cluster :  12 September 2022, 18 October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9963107"/>
                  </a:ext>
                </a:extLst>
              </a:tr>
            </a:tbl>
          </a:graphicData>
        </a:graphic>
      </p:graphicFrame>
      <p:sp>
        <p:nvSpPr>
          <p:cNvPr id="8" name="Rounded Rectangle 7"/>
          <p:cNvSpPr/>
          <p:nvPr/>
        </p:nvSpPr>
        <p:spPr>
          <a:xfrm>
            <a:off x="2927648" y="60556"/>
            <a:ext cx="7122167" cy="389822"/>
          </a:xfrm>
          <a:prstGeom prst="roundRect">
            <a:avLst>
              <a:gd name="adj" fmla="val 50000"/>
            </a:avLst>
          </a:prstGeom>
          <a:solidFill>
            <a:srgbClr val="00B050"/>
          </a:solidFill>
          <a:ln w="12700" cap="flat" cmpd="sng" algn="ctr">
            <a:solidFill>
              <a:srgbClr val="5B9BD5">
                <a:shade val="50000"/>
              </a:srgbClr>
            </a:solidFill>
            <a:prstDash val="solid"/>
            <a:miter lim="800000"/>
          </a:ln>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a:ea typeface="+mn-ea"/>
                <a:cs typeface="+mn-cs"/>
              </a:rPr>
              <a:t>Report on Focal Area 1: Governance, Political and Administrative Stability</a:t>
            </a:r>
            <a:endParaRPr kumimoji="0" lang="en-ZA"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ZA" sz="1600" b="1" i="0" u="none" strike="noStrike" kern="0" cap="none" spc="0" normalizeH="0" baseline="0" noProof="0" dirty="0">
              <a:ln>
                <a:noFill/>
              </a:ln>
              <a:solidFill>
                <a:srgbClr val="FFFFFF"/>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495653861"/>
      </p:ext>
    </p:extLst>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217984" y="6370395"/>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sp>
        <p:nvSpPr>
          <p:cNvPr id="15" name="Title 1"/>
          <p:cNvSpPr txBox="1">
            <a:spLocks/>
          </p:cNvSpPr>
          <p:nvPr/>
        </p:nvSpPr>
        <p:spPr>
          <a:xfrm>
            <a:off x="3553633" y="74304"/>
            <a:ext cx="5130845" cy="403895"/>
          </a:xfrm>
          <a:prstGeom prst="rect">
            <a:avLst/>
          </a:prstGeom>
          <a:solidFill>
            <a:srgbClr val="008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r" defTabSz="914400" rtl="0" eaLnBrk="1" fontAlgn="base" latinLnBrk="0" hangingPunct="1">
              <a:lnSpc>
                <a:spcPct val="9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UMGUNGUDLOVU DISTRICT MUNICIPALITY</a:t>
            </a:r>
            <a:endParaRPr kumimoji="0" lang="en-ZA" sz="18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235136242"/>
              </p:ext>
            </p:extLst>
          </p:nvPr>
        </p:nvGraphicFramePr>
        <p:xfrm>
          <a:off x="479376" y="836712"/>
          <a:ext cx="11233248" cy="5581644"/>
        </p:xfrm>
        <a:graphic>
          <a:graphicData uri="http://schemas.openxmlformats.org/drawingml/2006/table">
            <a:tbl>
              <a:tblPr firstRow="1" bandRow="1">
                <a:tableStyleId>{ED083AE6-46FA-4A59-8FB0-9F97EB10719F}</a:tableStyleId>
              </a:tblPr>
              <a:tblGrid>
                <a:gridCol w="2569054">
                  <a:extLst>
                    <a:ext uri="{9D8B030D-6E8A-4147-A177-3AD203B41FA5}">
                      <a16:colId xmlns:a16="http://schemas.microsoft.com/office/drawing/2014/main" val="1138011627"/>
                    </a:ext>
                  </a:extLst>
                </a:gridCol>
                <a:gridCol w="8664194">
                  <a:extLst>
                    <a:ext uri="{9D8B030D-6E8A-4147-A177-3AD203B41FA5}">
                      <a16:colId xmlns:a16="http://schemas.microsoft.com/office/drawing/2014/main" val="253703926"/>
                    </a:ext>
                  </a:extLst>
                </a:gridCol>
              </a:tblGrid>
              <a:tr h="432048">
                <a:tc>
                  <a:txBody>
                    <a:bodyPr/>
                    <a:lstStyle/>
                    <a:p>
                      <a:pPr algn="ctr"/>
                      <a:r>
                        <a:rPr lang="en-US" sz="1400" dirty="0"/>
                        <a:t>INDICATORS</a:t>
                      </a:r>
                      <a:endParaRPr lang="en-Z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400" dirty="0" smtClean="0"/>
                        <a:t>STATUS</a:t>
                      </a:r>
                      <a:endParaRPr lang="en-Z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6307455"/>
                  </a:ext>
                </a:extLst>
              </a:tr>
              <a:tr h="93610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b="1" kern="0" dirty="0" smtClean="0">
                          <a:solidFill>
                            <a:schemeClr val="tx1"/>
                          </a:solidFill>
                          <a:latin typeface="+mn-lt"/>
                        </a:rPr>
                        <a:t>ACHIEVEMENT</a:t>
                      </a:r>
                      <a:r>
                        <a:rPr lang="en-US" sz="1200" b="1" kern="0" baseline="0" dirty="0" smtClean="0">
                          <a:solidFill>
                            <a:schemeClr val="tx1"/>
                          </a:solidFill>
                          <a:latin typeface="+mn-lt"/>
                        </a:rPr>
                        <a:t> OF SDBIP ANNUAL TARGETS FOR 2021/22 FY AND </a:t>
                      </a:r>
                      <a:r>
                        <a:rPr lang="en-ZA" sz="1200" b="1" dirty="0" smtClean="0"/>
                        <a:t>PERFORMANCE</a:t>
                      </a:r>
                      <a:r>
                        <a:rPr lang="en-ZA" sz="1200" b="1" baseline="0" dirty="0" smtClean="0"/>
                        <a:t> INFORMATION AUDIT OUTCOMES </a:t>
                      </a:r>
                      <a:endParaRPr lang="en-ZA" sz="1200" b="1" dirty="0" smtClean="0"/>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b="1" kern="0" dirty="0" smtClean="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1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Chapter 7 of the Municipal Finance Management Act (MFMA)</a:t>
                      </a:r>
                      <a:r>
                        <a:rPr kumimoji="0" lang="en-ZA"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is dedicated to the Mayor’s responsibilities and Chapter 8 is dedicated to responsibilities of municipal officials.</a:t>
                      </a:r>
                    </a:p>
                    <a:p>
                      <a:pPr marL="0" lvl="0" indent="0">
                        <a:buFont typeface="+mj-lt"/>
                        <a:buNone/>
                      </a:pPr>
                      <a:r>
                        <a:rPr lang="en-US" sz="1100" b="1" u="sng" baseline="0" dirty="0" smtClean="0"/>
                        <a:t>Section 69 – Responsibilities of the Accounting Officers</a:t>
                      </a:r>
                    </a:p>
                    <a:p>
                      <a:pPr marL="342900" lvl="0" indent="-342900">
                        <a:lnSpc>
                          <a:spcPct val="90000"/>
                        </a:lnSpc>
                        <a:buFont typeface="+mj-lt"/>
                        <a:buAutoNum type="arabicParenR" startAt="3"/>
                      </a:pPr>
                      <a:r>
                        <a:rPr lang="en-US" sz="1100" b="0" u="none" baseline="0" dirty="0" smtClean="0"/>
                        <a:t>The accounting officer </a:t>
                      </a:r>
                      <a:r>
                        <a:rPr lang="en-US" sz="1100" b="1" u="none" baseline="0" dirty="0" smtClean="0"/>
                        <a:t>MUST</a:t>
                      </a:r>
                      <a:r>
                        <a:rPr lang="en-US" sz="1100" b="0" u="none" baseline="0" dirty="0" smtClean="0"/>
                        <a:t> no later than </a:t>
                      </a:r>
                      <a:r>
                        <a:rPr lang="en-US" sz="1100" b="1" u="none" baseline="0" dirty="0" smtClean="0"/>
                        <a:t>14 days </a:t>
                      </a:r>
                      <a:r>
                        <a:rPr lang="en-US" sz="1100" b="0" u="none" baseline="0" dirty="0" smtClean="0"/>
                        <a:t>after the approval of an annual budget, submit to the Mayor:-</a:t>
                      </a:r>
                    </a:p>
                    <a:p>
                      <a:pPr marL="800100" lvl="1" indent="-342900">
                        <a:lnSpc>
                          <a:spcPct val="90000"/>
                        </a:lnSpc>
                        <a:buFont typeface="+mj-lt"/>
                        <a:buAutoNum type="alphaLcParenR"/>
                      </a:pPr>
                      <a:r>
                        <a:rPr lang="en-US" sz="1100" b="0" u="none" baseline="0" dirty="0" smtClean="0"/>
                        <a:t>A draft </a:t>
                      </a:r>
                      <a:r>
                        <a:rPr lang="en-US" sz="1100" b="1" u="none" baseline="0" dirty="0" smtClean="0"/>
                        <a:t>Service Delivery and Budget Implementation Plan (SDBIP); </a:t>
                      </a:r>
                      <a:r>
                        <a:rPr lang="en-US" sz="1100" b="0" u="none" baseline="0" dirty="0" smtClean="0"/>
                        <a:t>and </a:t>
                      </a:r>
                    </a:p>
                    <a:p>
                      <a:pPr marL="800100" lvl="1" indent="-342900">
                        <a:lnSpc>
                          <a:spcPct val="90000"/>
                        </a:lnSpc>
                        <a:buFont typeface="+mj-lt"/>
                        <a:buAutoNum type="alphaLcParenR"/>
                      </a:pPr>
                      <a:r>
                        <a:rPr lang="en-US" sz="1100" b="0" u="none" baseline="0" dirty="0" smtClean="0"/>
                        <a:t>Drafts of the annual Performance Agreements for the Municipal Manager and all senior managers reporting directly to the Municipal Manager.</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1" u="sng" baseline="0" dirty="0" smtClean="0"/>
                        <a:t>Section 53 – Responsibilities of the Mayors</a:t>
                      </a:r>
                    </a:p>
                    <a:p>
                      <a:pPr marL="342900" lvl="0" indent="-342900">
                        <a:buFont typeface="+mj-lt"/>
                        <a:buAutoNum type="arabicParenR"/>
                      </a:pPr>
                      <a:r>
                        <a:rPr lang="en-US" sz="1100" b="0" u="none" baseline="0" dirty="0" smtClean="0"/>
                        <a:t>The Mayor of a municipality </a:t>
                      </a:r>
                      <a:r>
                        <a:rPr lang="en-US" sz="1100" b="1" u="none" baseline="0" dirty="0" smtClean="0"/>
                        <a:t>MUST:-</a:t>
                      </a:r>
                    </a:p>
                    <a:p>
                      <a:pPr marL="540000" lvl="1" indent="-180000">
                        <a:lnSpc>
                          <a:spcPct val="90000"/>
                        </a:lnSpc>
                        <a:buFont typeface="+mj-lt"/>
                        <a:buAutoNum type="alphaLcParenR" startAt="3"/>
                      </a:pPr>
                      <a:r>
                        <a:rPr lang="en-US" sz="1100" b="0" u="none" baseline="0" dirty="0" smtClean="0"/>
                        <a:t>Take all reasonable steps to ensure:-</a:t>
                      </a:r>
                    </a:p>
                    <a:p>
                      <a:pPr marL="540000" lvl="2" indent="-180000">
                        <a:lnSpc>
                          <a:spcPct val="90000"/>
                        </a:lnSpc>
                        <a:buFont typeface="+mj-lt"/>
                        <a:buAutoNum type="romanLcPeriod"/>
                      </a:pPr>
                      <a:r>
                        <a:rPr lang="en-US" sz="1100" b="0" u="none" baseline="0" dirty="0" smtClean="0"/>
                        <a:t>That the municipality’s </a:t>
                      </a:r>
                      <a:r>
                        <a:rPr lang="en-US" sz="1100" b="1" u="none" baseline="0" dirty="0" smtClean="0"/>
                        <a:t>SDBIP</a:t>
                      </a:r>
                      <a:r>
                        <a:rPr lang="en-US" sz="1100" b="0" u="none" baseline="0" dirty="0" smtClean="0"/>
                        <a:t> is approved by the Mayor within 28 days after the approval of the budget.</a:t>
                      </a:r>
                    </a:p>
                    <a:p>
                      <a:pPr marL="540000" lvl="2" indent="-180000">
                        <a:lnSpc>
                          <a:spcPct val="90000"/>
                        </a:lnSpc>
                        <a:buFont typeface="+mj-lt"/>
                        <a:buAutoNum type="romanLcPeriod"/>
                      </a:pPr>
                      <a:r>
                        <a:rPr lang="en-US" sz="1100" b="0" u="none" baseline="0" dirty="0" smtClean="0"/>
                        <a:t>That the annual performance agreements for the MM and senior managers comply with the MSA and MFMA and are linked to the measurable performance objectives approved with the budget and to the SDBIP</a:t>
                      </a:r>
                    </a:p>
                    <a:p>
                      <a:pPr marL="400050" lvl="0" indent="-400050">
                        <a:lnSpc>
                          <a:spcPct val="90000"/>
                        </a:lnSpc>
                        <a:buFont typeface="+mj-lt"/>
                        <a:buAutoNum type="arabicParenR"/>
                      </a:pPr>
                      <a:r>
                        <a:rPr lang="en-US" sz="1100" b="0" u="none" baseline="0" dirty="0" smtClean="0"/>
                        <a:t>The Mayor</a:t>
                      </a:r>
                      <a:r>
                        <a:rPr lang="en-US" sz="1100" b="1" u="none" baseline="0" dirty="0" smtClean="0"/>
                        <a:t> MUST </a:t>
                      </a:r>
                      <a:r>
                        <a:rPr lang="en-US" sz="1100" b="0" u="none" baseline="0" dirty="0" smtClean="0"/>
                        <a:t>promptly report to the Council and the MEC for Finance in the province any delay in the approval of the budget, SDBIP or signing of performance agreements.</a:t>
                      </a:r>
                    </a:p>
                    <a:p>
                      <a:pPr marL="800100" lvl="1" indent="-342900">
                        <a:lnSpc>
                          <a:spcPct val="90000"/>
                        </a:lnSpc>
                        <a:buFont typeface="+mj-lt"/>
                        <a:buAutoNum type="alphaLcParenR"/>
                      </a:pPr>
                      <a:r>
                        <a:rPr lang="en-US" sz="1100" b="0" u="none" baseline="0" dirty="0" smtClean="0"/>
                        <a:t>Manager.</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1" u="sng" baseline="0" dirty="0" smtClean="0"/>
                        <a:t>Section 58 – Municipalities with Executive Committees</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0" u="none" baseline="0" dirty="0" smtClean="0"/>
                        <a:t>The powers and functions assigned by this Act to the Mayor </a:t>
                      </a:r>
                      <a:r>
                        <a:rPr lang="en-US" sz="1100" b="1" u="none" baseline="0" dirty="0" smtClean="0"/>
                        <a:t>MUST</a:t>
                      </a:r>
                      <a:r>
                        <a:rPr lang="en-US" sz="1100" b="0" u="none" baseline="0" dirty="0" smtClean="0"/>
                        <a:t>, in the case of municipalities which have Executive Committees be exercised by the Mayor in consultation with the Executive Committee.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aseline="0" dirty="0" smtClean="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aseline="0" dirty="0" smtClean="0">
                          <a:solidFill>
                            <a:schemeClr val="tx1"/>
                          </a:solidFill>
                          <a:latin typeface="+mn-lt"/>
                          <a:cs typeface="Arial" panose="020B0604020202020204" pitchFamily="34" charset="0"/>
                        </a:rPr>
                        <a:t>The Mayor has approved and signed the Service Delivery and Budget Implementation Plan for the 2022/23 Financial Year, and submitted same to COGTA.</a:t>
                      </a:r>
                      <a:r>
                        <a:rPr kumimoji="0" lang="en-ZA" sz="1100" b="0" i="0" u="none" strike="noStrike" kern="1200" cap="none" spc="0" normalizeH="0" baseline="0" noProof="0" dirty="0" smtClean="0">
                          <a:ln>
                            <a:noFill/>
                          </a:ln>
                          <a:solidFill>
                            <a:srgbClr val="FF0000"/>
                          </a:solidFill>
                          <a:effectLst/>
                          <a:uLnTx/>
                          <a:uFillTx/>
                          <a:latin typeface="+mn-lt"/>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ZA" sz="1100" b="0" i="0" u="none" strike="noStrike" kern="1200" cap="none" spc="0" normalizeH="0" baseline="0" noProof="0" dirty="0" smtClean="0">
                        <a:ln>
                          <a:noFill/>
                        </a:ln>
                        <a:solidFill>
                          <a:srgbClr val="FF0000"/>
                        </a:solidFill>
                        <a:effectLst/>
                        <a:uLnTx/>
                        <a:uFillTx/>
                        <a:latin typeface="+mn-lt"/>
                        <a:ea typeface="+mn-ea"/>
                        <a:cs typeface="Arial" panose="020B0604020202020204" pitchFamily="34" charset="0"/>
                      </a:endParaRPr>
                    </a:p>
                    <a:p>
                      <a:pPr marL="171450" marR="0" lvl="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100" b="1" i="0" u="none" strike="noStrike" dirty="0" smtClean="0">
                          <a:solidFill>
                            <a:srgbClr val="000000"/>
                          </a:solidFill>
                          <a:effectLst/>
                          <a:latin typeface="+mn-lt"/>
                        </a:rPr>
                        <a:t>2018/2019 Audit Outcome - </a:t>
                      </a:r>
                      <a:r>
                        <a:rPr lang="en-ZA" sz="1100" b="1" dirty="0" smtClean="0">
                          <a:solidFill>
                            <a:srgbClr val="FF0000"/>
                          </a:solidFill>
                          <a:effectLst/>
                          <a:latin typeface="+mn-lt"/>
                        </a:rPr>
                        <a:t>QUALIFIED</a:t>
                      </a:r>
                      <a:endParaRPr lang="en-US" sz="1100" b="1" i="0" u="none" strike="noStrike" dirty="0" smtClean="0">
                        <a:solidFill>
                          <a:srgbClr val="000000"/>
                        </a:solidFill>
                        <a:effectLst/>
                        <a:latin typeface="+mn-lt"/>
                      </a:endParaRPr>
                    </a:p>
                    <a:p>
                      <a:pPr marL="171450" marR="0" lvl="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100" b="1" i="0" u="none" strike="noStrike" dirty="0" smtClean="0">
                          <a:solidFill>
                            <a:srgbClr val="000000"/>
                          </a:solidFill>
                          <a:effectLst/>
                          <a:latin typeface="+mn-lt"/>
                        </a:rPr>
                        <a:t>2019/2020 Audit Outcome - </a:t>
                      </a:r>
                      <a:r>
                        <a:rPr lang="en-ZA" sz="1100" b="1" dirty="0" smtClean="0">
                          <a:solidFill>
                            <a:srgbClr val="FF0000"/>
                          </a:solidFill>
                          <a:effectLst/>
                          <a:latin typeface="+mn-lt"/>
                        </a:rPr>
                        <a:t>QUALIFIED</a:t>
                      </a:r>
                      <a:endParaRPr lang="en-US" sz="1100" b="1" i="0" u="none" strike="noStrike" dirty="0" smtClean="0">
                        <a:solidFill>
                          <a:srgbClr val="000000"/>
                        </a:solidFill>
                        <a:effectLst/>
                        <a:latin typeface="+mn-lt"/>
                      </a:endParaRPr>
                    </a:p>
                    <a:p>
                      <a:pPr marL="171450" marR="0" lvl="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100" b="1" i="0" u="none" strike="noStrike" dirty="0" smtClean="0">
                          <a:solidFill>
                            <a:srgbClr val="000000"/>
                          </a:solidFill>
                          <a:effectLst/>
                          <a:latin typeface="+mn-lt"/>
                        </a:rPr>
                        <a:t>2020/2021  Audit Outcome - </a:t>
                      </a:r>
                      <a:r>
                        <a:rPr lang="en-ZA" sz="1100" b="1" dirty="0" smtClean="0">
                          <a:solidFill>
                            <a:srgbClr val="00B050"/>
                          </a:solidFill>
                          <a:effectLst/>
                          <a:latin typeface="+mn-lt"/>
                        </a:rPr>
                        <a:t>CLEAN</a:t>
                      </a:r>
                      <a:endParaRPr lang="en-US" sz="1100" b="1" i="0" u="none" strike="noStrike" dirty="0" smtClean="0">
                        <a:solidFill>
                          <a:srgbClr val="000000"/>
                        </a:solidFill>
                        <a:effectLst/>
                        <a:latin typeface="+mn-lt"/>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u="none" strike="noStrike" baseline="0" dirty="0" smtClean="0">
                          <a:effectLst/>
                          <a:latin typeface="+mn-lt"/>
                        </a:rPr>
                        <a:t>The audit on performance over a 3 year trend shows the improvement of Umgungundlovu</a:t>
                      </a:r>
                      <a:r>
                        <a:rPr lang="en-US" sz="1100" b="1" u="none" strike="noStrike" baseline="0" dirty="0" smtClean="0">
                          <a:effectLst/>
                          <a:latin typeface="+mn-lt"/>
                        </a:rPr>
                        <a:t> </a:t>
                      </a:r>
                      <a:r>
                        <a:rPr lang="en-US" sz="1100" b="0" u="none" strike="noStrike" baseline="0" dirty="0" smtClean="0">
                          <a:effectLst/>
                          <a:latin typeface="+mn-lt"/>
                        </a:rPr>
                        <a:t>from Qualified to a Clean audit which  is commendable.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dirty="0" smtClean="0">
                          <a:latin typeface="+mn-lt"/>
                          <a:cs typeface="Calibri" panose="020F0502020204030204" pitchFamily="34" charset="0"/>
                        </a:rPr>
                        <a:t>In the 2021/22 financial year only 61% of performance targets were met as at 30 June 2022. </a:t>
                      </a:r>
                      <a:r>
                        <a:rPr kumimoji="0" lang="en-US" sz="1100" b="0" i="0" u="none" strike="noStrike" kern="1200" cap="none" spc="0" normalizeH="0" baseline="0" noProof="0" dirty="0" smtClean="0">
                          <a:ln>
                            <a:noFill/>
                          </a:ln>
                          <a:solidFill>
                            <a:prstClr val="black"/>
                          </a:solidFill>
                          <a:effectLst/>
                          <a:uLnTx/>
                          <a:uFillTx/>
                          <a:latin typeface="+mn-lt"/>
                          <a:ea typeface="Calibri" panose="020F0502020204030204" pitchFamily="34" charset="0"/>
                          <a:cs typeface="Times New Roman" panose="02020603050405020304" pitchFamily="18" charset="0"/>
                        </a:rPr>
                        <a:t>Majority of unachieved targets (39%) have been incorporated into the SDBIP for the 2022/23 financial year with the associated corrective measures. Some unachieved targets have been removed or reprioritized due to lack of budget / funding.</a:t>
                      </a:r>
                      <a:endParaRPr kumimoji="0" lang="en-ZA" sz="1100" b="0" i="0" u="none" strike="noStrike" kern="1200" cap="none" spc="0" normalizeH="0" baseline="0" noProof="0" dirty="0" smtClean="0">
                        <a:ln>
                          <a:noFill/>
                        </a:ln>
                        <a:solidFill>
                          <a:srgbClr val="FF0000"/>
                        </a:solidFill>
                        <a:effectLst/>
                        <a:uLnTx/>
                        <a:uFillTx/>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ZA" sz="1100" b="0" i="0" u="none" strike="noStrike" kern="1200" cap="none" spc="0" normalizeH="0" baseline="0" noProof="0" dirty="0" smtClean="0">
                        <a:ln>
                          <a:noFill/>
                        </a:ln>
                        <a:solidFill>
                          <a:srgbClr val="FF0000"/>
                        </a:solidFill>
                        <a:effectLst/>
                        <a:uLnTx/>
                        <a:uFillTx/>
                        <a:latin typeface="+mn-lt"/>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6645065"/>
                  </a:ext>
                </a:extLst>
              </a:tr>
            </a:tbl>
          </a:graphicData>
        </a:graphic>
      </p:graphicFrame>
    </p:spTree>
    <p:extLst>
      <p:ext uri="{BB962C8B-B14F-4D97-AF65-F5344CB8AC3E}">
        <p14:creationId xmlns:p14="http://schemas.microsoft.com/office/powerpoint/2010/main" val="3995410075"/>
      </p:ext>
    </p:extLst>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289992" y="646425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sp>
        <p:nvSpPr>
          <p:cNvPr id="8" name="Rounded Rectangle 7"/>
          <p:cNvSpPr/>
          <p:nvPr/>
        </p:nvSpPr>
        <p:spPr>
          <a:xfrm>
            <a:off x="2423592" y="83185"/>
            <a:ext cx="7122167" cy="389822"/>
          </a:xfrm>
          <a:prstGeom prst="roundRect">
            <a:avLst>
              <a:gd name="adj" fmla="val 50000"/>
            </a:avLst>
          </a:prstGeom>
          <a:solidFill>
            <a:srgbClr val="00B050"/>
          </a:solidFill>
          <a:ln w="12700" cap="flat" cmpd="sng" algn="ctr">
            <a:solidFill>
              <a:srgbClr val="5B9BD5">
                <a:shade val="50000"/>
              </a:srgbClr>
            </a:solidFill>
            <a:prstDash val="solid"/>
            <a:miter lim="800000"/>
          </a:ln>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Calibri"/>
              <a:ea typeface="+mn-ea"/>
              <a:cs typeface="+mn-cs"/>
            </a:endParaRPr>
          </a:p>
          <a:p>
            <a:pPr algn="ctr" defTabSz="685800" fontAlgn="auto">
              <a:spcBef>
                <a:spcPts val="0"/>
              </a:spcBef>
              <a:spcAft>
                <a:spcPts val="0"/>
              </a:spcAft>
              <a:defRPr/>
            </a:pPr>
            <a:r>
              <a:rPr lang="en-US" sz="1600" b="1" dirty="0">
                <a:solidFill>
                  <a:prstClr val="white"/>
                </a:solidFill>
                <a:latin typeface="Calibri"/>
              </a:rPr>
              <a:t>Report on Focal Area 2: Municipal Financial Viability and Management</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ZA" sz="1600" b="1" i="0" u="none" strike="noStrike" kern="0" cap="none" spc="0" normalizeH="0" baseline="0" noProof="0" dirty="0">
              <a:ln>
                <a:noFill/>
              </a:ln>
              <a:solidFill>
                <a:srgbClr val="FFFFFF"/>
              </a:solidFill>
              <a:effectLst/>
              <a:uLnTx/>
              <a:uFillTx/>
              <a:latin typeface="Calibri"/>
              <a:ea typeface="+mn-ea"/>
              <a:cs typeface="Arial" panose="020B0604020202020204" pitchFamily="34" charset="0"/>
            </a:endParaRPr>
          </a:p>
        </p:txBody>
      </p:sp>
      <p:sp>
        <p:nvSpPr>
          <p:cNvPr id="2" name="Rectangle 1"/>
          <p:cNvSpPr/>
          <p:nvPr/>
        </p:nvSpPr>
        <p:spPr>
          <a:xfrm>
            <a:off x="695400" y="692696"/>
            <a:ext cx="10801200" cy="4893647"/>
          </a:xfrm>
          <a:prstGeom prst="rect">
            <a:avLst/>
          </a:prstGeom>
        </p:spPr>
        <p:txBody>
          <a:bodyPr wrap="square">
            <a:spAutoFit/>
          </a:bodyPr>
          <a:lstStyle/>
          <a:p>
            <a:pPr marL="0" indent="0">
              <a:buNone/>
            </a:pPr>
            <a:r>
              <a:rPr lang="en-ZA" sz="2400" b="1" dirty="0">
                <a:ea typeface="Calibri" panose="020F0502020204030204" pitchFamily="34" charset="0"/>
              </a:rPr>
              <a:t>LEGISLATIVE MANDATE</a:t>
            </a:r>
            <a:endParaRPr lang="en-ZA" altLang="en-US" sz="2400" b="1" dirty="0">
              <a:ea typeface="Calibri" panose="020F0502020204030204" pitchFamily="34" charset="0"/>
            </a:endParaRPr>
          </a:p>
          <a:p>
            <a:pPr marL="0" indent="0">
              <a:buNone/>
            </a:pPr>
            <a:r>
              <a:rPr lang="en-US" sz="2400" b="1" i="1" dirty="0">
                <a:solidFill>
                  <a:prstClr val="black"/>
                </a:solidFill>
              </a:rPr>
              <a:t>Municipal </a:t>
            </a:r>
            <a:r>
              <a:rPr lang="en-US" sz="2400" b="1" i="1" dirty="0">
                <a:solidFill>
                  <a:prstClr val="black"/>
                </a:solidFill>
                <a:cs typeface="Arial" panose="020B0604020202020204" pitchFamily="34" charset="0"/>
              </a:rPr>
              <a:t>Finance</a:t>
            </a:r>
            <a:r>
              <a:rPr lang="en-US" sz="2400" b="1" i="1" dirty="0">
                <a:solidFill>
                  <a:prstClr val="black"/>
                </a:solidFill>
              </a:rPr>
              <a:t> Management Act</a:t>
            </a:r>
          </a:p>
          <a:p>
            <a:pPr marL="0" indent="0">
              <a:buNone/>
            </a:pPr>
            <a:r>
              <a:rPr lang="en-US" sz="2400" b="1" i="1" dirty="0">
                <a:solidFill>
                  <a:prstClr val="black"/>
                </a:solidFill>
              </a:rPr>
              <a:t>SECTION 131. ISSUES RAISED BY THE AUDITOR GENERAL IN AUDIT REPORTS</a:t>
            </a:r>
            <a:endParaRPr lang="en-ZA" sz="2400" dirty="0">
              <a:solidFill>
                <a:prstClr val="black"/>
              </a:solidFill>
            </a:endParaRPr>
          </a:p>
          <a:p>
            <a:pPr marL="0" indent="0">
              <a:buNone/>
            </a:pPr>
            <a:r>
              <a:rPr lang="en-US" sz="2400" i="1" dirty="0">
                <a:solidFill>
                  <a:prstClr val="black"/>
                </a:solidFill>
              </a:rPr>
              <a:t>(2)The </a:t>
            </a:r>
            <a:r>
              <a:rPr lang="en-US" sz="2400" b="1" i="1" dirty="0">
                <a:solidFill>
                  <a:srgbClr val="FF0000"/>
                </a:solidFill>
              </a:rPr>
              <a:t>MEC for local government in the province must </a:t>
            </a:r>
            <a:r>
              <a:rPr lang="en-US" sz="2400" i="1" dirty="0">
                <a:solidFill>
                  <a:prstClr val="black"/>
                </a:solidFill>
              </a:rPr>
              <a:t>– </a:t>
            </a:r>
            <a:endParaRPr lang="en-ZA" sz="2400" dirty="0">
              <a:solidFill>
                <a:prstClr val="black"/>
              </a:solidFill>
            </a:endParaRPr>
          </a:p>
          <a:p>
            <a:pPr marL="400050" lvl="1" indent="0">
              <a:buNone/>
            </a:pPr>
            <a:r>
              <a:rPr lang="en-US" sz="2400" i="1" dirty="0">
                <a:solidFill>
                  <a:prstClr val="black"/>
                </a:solidFill>
              </a:rPr>
              <a:t>(a) </a:t>
            </a:r>
            <a:r>
              <a:rPr lang="en-US" sz="2400" i="1" dirty="0">
                <a:solidFill>
                  <a:srgbClr val="FF0000"/>
                </a:solidFill>
              </a:rPr>
              <a:t>Assess all annual financial statements </a:t>
            </a:r>
            <a:r>
              <a:rPr lang="en-US" sz="2400" i="1" dirty="0">
                <a:solidFill>
                  <a:prstClr val="black"/>
                </a:solidFill>
              </a:rPr>
              <a:t>of municipalities in the province, the </a:t>
            </a:r>
            <a:r>
              <a:rPr lang="en-US" sz="2400" i="1" dirty="0">
                <a:solidFill>
                  <a:srgbClr val="FF0000"/>
                </a:solidFill>
              </a:rPr>
              <a:t>audit reports </a:t>
            </a:r>
            <a:r>
              <a:rPr lang="en-US" sz="2400" i="1" dirty="0">
                <a:solidFill>
                  <a:prstClr val="black"/>
                </a:solidFill>
              </a:rPr>
              <a:t>on such statements and </a:t>
            </a:r>
            <a:r>
              <a:rPr lang="en-US" sz="2400" i="1" dirty="0">
                <a:solidFill>
                  <a:srgbClr val="FF0000"/>
                </a:solidFill>
              </a:rPr>
              <a:t>any responses of municipalities </a:t>
            </a:r>
            <a:r>
              <a:rPr lang="en-US" sz="2400" i="1" dirty="0">
                <a:solidFill>
                  <a:prstClr val="black"/>
                </a:solidFill>
              </a:rPr>
              <a:t>to such audit reports , and </a:t>
            </a:r>
            <a:r>
              <a:rPr lang="en-US" sz="2400" i="1" dirty="0">
                <a:solidFill>
                  <a:srgbClr val="FF0000"/>
                </a:solidFill>
              </a:rPr>
              <a:t>determine whether municipalities have adequately addressed any issues raised by the Auditor-General </a:t>
            </a:r>
            <a:r>
              <a:rPr lang="en-US" sz="2400" i="1" dirty="0">
                <a:solidFill>
                  <a:prstClr val="black"/>
                </a:solidFill>
              </a:rPr>
              <a:t>in audit reports; and</a:t>
            </a:r>
            <a:endParaRPr lang="en-ZA" sz="2400" dirty="0">
              <a:solidFill>
                <a:prstClr val="black"/>
              </a:solidFill>
            </a:endParaRPr>
          </a:p>
          <a:p>
            <a:pPr marL="400050" lvl="1" indent="0">
              <a:buNone/>
            </a:pPr>
            <a:r>
              <a:rPr lang="en-US" sz="2400" i="1" dirty="0">
                <a:solidFill>
                  <a:prstClr val="black"/>
                </a:solidFill>
              </a:rPr>
              <a:t>(b)</a:t>
            </a:r>
            <a:r>
              <a:rPr lang="en-US" sz="2400" i="1" dirty="0">
                <a:solidFill>
                  <a:srgbClr val="FF0000"/>
                </a:solidFill>
              </a:rPr>
              <a:t>Report to the provincial legislature any </a:t>
            </a:r>
            <a:r>
              <a:rPr lang="en-US" sz="2400" i="1" u="sng" dirty="0">
                <a:solidFill>
                  <a:srgbClr val="FF0000"/>
                </a:solidFill>
              </a:rPr>
              <a:t>omission</a:t>
            </a:r>
            <a:r>
              <a:rPr lang="en-US" sz="2400" i="1" dirty="0">
                <a:solidFill>
                  <a:srgbClr val="FF0000"/>
                </a:solidFill>
              </a:rPr>
              <a:t> </a:t>
            </a:r>
            <a:r>
              <a:rPr lang="en-US" sz="2400" i="1" dirty="0">
                <a:solidFill>
                  <a:prstClr val="black"/>
                </a:solidFill>
              </a:rPr>
              <a:t>by a municipality to adequately address those issues within 60 days.</a:t>
            </a:r>
          </a:p>
          <a:p>
            <a:r>
              <a:rPr lang="en-US" sz="2400" dirty="0">
                <a:solidFill>
                  <a:prstClr val="black"/>
                </a:solidFill>
              </a:rPr>
              <a:t>The report of the MEC was submitted by statutory deadline of 31 May and was tabled in the Provincial Legislature on 02 June 2022.</a:t>
            </a:r>
            <a:endParaRPr lang="en-ZA" dirty="0"/>
          </a:p>
        </p:txBody>
      </p:sp>
    </p:spTree>
    <p:extLst>
      <p:ext uri="{BB962C8B-B14F-4D97-AF65-F5344CB8AC3E}">
        <p14:creationId xmlns:p14="http://schemas.microsoft.com/office/powerpoint/2010/main" val="1147378020"/>
      </p:ext>
    </p:extLst>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289992" y="646425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sp>
        <p:nvSpPr>
          <p:cNvPr id="8" name="Rounded Rectangle 7"/>
          <p:cNvSpPr/>
          <p:nvPr/>
        </p:nvSpPr>
        <p:spPr>
          <a:xfrm>
            <a:off x="2423592" y="83185"/>
            <a:ext cx="7122167" cy="389822"/>
          </a:xfrm>
          <a:prstGeom prst="roundRect">
            <a:avLst>
              <a:gd name="adj" fmla="val 50000"/>
            </a:avLst>
          </a:prstGeom>
          <a:solidFill>
            <a:srgbClr val="00B050"/>
          </a:solidFill>
          <a:ln w="12700" cap="flat" cmpd="sng" algn="ctr">
            <a:solidFill>
              <a:srgbClr val="5B9BD5">
                <a:shade val="50000"/>
              </a:srgbClr>
            </a:solidFill>
            <a:prstDash val="solid"/>
            <a:miter lim="800000"/>
          </a:ln>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Calibri"/>
              <a:ea typeface="+mn-ea"/>
              <a:cs typeface="+mn-cs"/>
            </a:endParaRPr>
          </a:p>
          <a:p>
            <a:pPr algn="ctr" defTabSz="685800" fontAlgn="auto">
              <a:spcBef>
                <a:spcPts val="0"/>
              </a:spcBef>
              <a:spcAft>
                <a:spcPts val="0"/>
              </a:spcAft>
              <a:defRPr/>
            </a:pPr>
            <a:r>
              <a:rPr lang="en-US" sz="1600" b="1" dirty="0">
                <a:solidFill>
                  <a:prstClr val="white"/>
                </a:solidFill>
                <a:latin typeface="Calibri"/>
              </a:rPr>
              <a:t>Report on Focal Area 2: Municipal Financial Viability and Management</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ZA" sz="1600" b="1" i="0" u="none" strike="noStrike" kern="0" cap="none" spc="0" normalizeH="0" baseline="0" noProof="0" dirty="0">
              <a:ln>
                <a:noFill/>
              </a:ln>
              <a:solidFill>
                <a:srgbClr val="FFFFFF"/>
              </a:solidFill>
              <a:effectLst/>
              <a:uLnTx/>
              <a:uFillTx/>
              <a:latin typeface="Calibri"/>
              <a:ea typeface="+mn-ea"/>
              <a:cs typeface="Arial" panose="020B0604020202020204" pitchFamily="34" charset="0"/>
            </a:endParaRPr>
          </a:p>
        </p:txBody>
      </p:sp>
      <p:sp>
        <p:nvSpPr>
          <p:cNvPr id="7" name="Title 1"/>
          <p:cNvSpPr txBox="1">
            <a:spLocks/>
          </p:cNvSpPr>
          <p:nvPr/>
        </p:nvSpPr>
        <p:spPr>
          <a:xfrm>
            <a:off x="541175" y="800265"/>
            <a:ext cx="10887000" cy="439944"/>
          </a:xfrm>
          <a:prstGeom prst="rect">
            <a:avLst/>
          </a:prstGeom>
          <a:solidFill>
            <a:srgbClr val="92D050"/>
          </a:solidFill>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spcAft>
                <a:spcPts val="0"/>
              </a:spcAft>
              <a:tabLst>
                <a:tab pos="360045" algn="l"/>
              </a:tabLst>
            </a:pPr>
            <a:r>
              <a:rPr lang="en-ZA" sz="2000" b="1" dirty="0">
                <a:latin typeface="Arial" panose="020B0604020202020204" pitchFamily="34" charset="0"/>
                <a:ea typeface="Calibri" panose="020F0502020204030204" pitchFamily="34" charset="0"/>
              </a:rPr>
              <a:t>AUDIT OUTCOMES AND PROGRESS ON AUDIT ACTION PLANS</a:t>
            </a:r>
            <a:endParaRPr lang="en-ZA" altLang="en-US" sz="2000" b="1" dirty="0">
              <a:latin typeface="Arial" panose="020B0604020202020204" pitchFamily="34" charset="0"/>
              <a:ea typeface="Calibri" panose="020F0502020204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980644753"/>
              </p:ext>
            </p:extLst>
          </p:nvPr>
        </p:nvGraphicFramePr>
        <p:xfrm>
          <a:off x="1487488" y="1556792"/>
          <a:ext cx="9425316" cy="793421"/>
        </p:xfrm>
        <a:graphic>
          <a:graphicData uri="http://schemas.openxmlformats.org/drawingml/2006/table">
            <a:tbl>
              <a:tblPr firstRow="1" bandRow="1">
                <a:tableStyleId>{00A15C55-8517-42AA-B614-E9B94910E393}</a:tableStyleId>
              </a:tblPr>
              <a:tblGrid>
                <a:gridCol w="3141772">
                  <a:extLst>
                    <a:ext uri="{9D8B030D-6E8A-4147-A177-3AD203B41FA5}">
                      <a16:colId xmlns:a16="http://schemas.microsoft.com/office/drawing/2014/main" val="4063643163"/>
                    </a:ext>
                  </a:extLst>
                </a:gridCol>
                <a:gridCol w="3141772">
                  <a:extLst>
                    <a:ext uri="{9D8B030D-6E8A-4147-A177-3AD203B41FA5}">
                      <a16:colId xmlns:a16="http://schemas.microsoft.com/office/drawing/2014/main" val="3152942036"/>
                    </a:ext>
                  </a:extLst>
                </a:gridCol>
                <a:gridCol w="3141772">
                  <a:extLst>
                    <a:ext uri="{9D8B030D-6E8A-4147-A177-3AD203B41FA5}">
                      <a16:colId xmlns:a16="http://schemas.microsoft.com/office/drawing/2014/main" val="3217312429"/>
                    </a:ext>
                  </a:extLst>
                </a:gridCol>
              </a:tblGrid>
              <a:tr h="321989">
                <a:tc>
                  <a:txBody>
                    <a:bodyPr/>
                    <a:lstStyle/>
                    <a:p>
                      <a:r>
                        <a:rPr lang="en-US" sz="1800" dirty="0"/>
                        <a:t>2018/2019</a:t>
                      </a:r>
                      <a:endParaRPr lang="en-US" sz="1800" dirty="0">
                        <a:latin typeface="Arial" panose="020B0604020202020204" pitchFamily="34" charset="0"/>
                        <a:cs typeface="Arial" panose="020B0604020202020204" pitchFamily="34" charset="0"/>
                      </a:endParaRPr>
                    </a:p>
                  </a:txBody>
                  <a:tcPr/>
                </a:tc>
                <a:tc>
                  <a:txBody>
                    <a:bodyPr/>
                    <a:lstStyle/>
                    <a:p>
                      <a:r>
                        <a:rPr lang="en-US" sz="1800" dirty="0"/>
                        <a:t>2019/2020</a:t>
                      </a:r>
                      <a:endParaRPr lang="en-US" sz="1800" dirty="0">
                        <a:latin typeface="Arial" panose="020B0604020202020204" pitchFamily="34" charset="0"/>
                        <a:cs typeface="Arial" panose="020B0604020202020204" pitchFamily="34" charset="0"/>
                      </a:endParaRPr>
                    </a:p>
                  </a:txBody>
                  <a:tcPr/>
                </a:tc>
                <a:tc>
                  <a:txBody>
                    <a:bodyPr/>
                    <a:lstStyle/>
                    <a:p>
                      <a:r>
                        <a:rPr lang="en-US" sz="1800" dirty="0"/>
                        <a:t>2020/2021</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86219555"/>
                  </a:ext>
                </a:extLst>
              </a:tr>
              <a:tr h="427661">
                <a:tc>
                  <a:txBody>
                    <a:bodyPr/>
                    <a:lstStyle/>
                    <a:p>
                      <a:pPr algn="ctr" fontAlgn="b"/>
                      <a:r>
                        <a:rPr lang="en-US" sz="1800" u="none" strike="noStrike" dirty="0" smtClean="0">
                          <a:effectLst/>
                        </a:rPr>
                        <a:t>Qualified</a:t>
                      </a:r>
                      <a:endParaRPr lang="en-US" sz="18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800" u="none" strike="noStrike" dirty="0" smtClean="0">
                          <a:effectLst/>
                        </a:rPr>
                        <a:t>Unqualified</a:t>
                      </a:r>
                      <a:endParaRPr lang="en-US" sz="18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800" u="none" strike="noStrike" dirty="0" smtClean="0">
                          <a:effectLst/>
                        </a:rPr>
                        <a:t>Unqualified</a:t>
                      </a:r>
                      <a:endParaRPr lang="en-US" sz="18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3739252849"/>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218060236"/>
              </p:ext>
            </p:extLst>
          </p:nvPr>
        </p:nvGraphicFramePr>
        <p:xfrm>
          <a:off x="514027" y="2564904"/>
          <a:ext cx="10914148" cy="3528391"/>
        </p:xfrm>
        <a:graphic>
          <a:graphicData uri="http://schemas.openxmlformats.org/drawingml/2006/table">
            <a:tbl>
              <a:tblPr>
                <a:tableStyleId>{775DCB02-9BB8-47FD-8907-85C794F793BA}</a:tableStyleId>
              </a:tblPr>
              <a:tblGrid>
                <a:gridCol w="2284310">
                  <a:extLst>
                    <a:ext uri="{9D8B030D-6E8A-4147-A177-3AD203B41FA5}">
                      <a16:colId xmlns:a16="http://schemas.microsoft.com/office/drawing/2014/main" val="1506696405"/>
                    </a:ext>
                  </a:extLst>
                </a:gridCol>
                <a:gridCol w="1628271">
                  <a:extLst>
                    <a:ext uri="{9D8B030D-6E8A-4147-A177-3AD203B41FA5}">
                      <a16:colId xmlns:a16="http://schemas.microsoft.com/office/drawing/2014/main" val="1961092649"/>
                    </a:ext>
                  </a:extLst>
                </a:gridCol>
                <a:gridCol w="1750391">
                  <a:extLst>
                    <a:ext uri="{9D8B030D-6E8A-4147-A177-3AD203B41FA5}">
                      <a16:colId xmlns:a16="http://schemas.microsoft.com/office/drawing/2014/main" val="62965564"/>
                    </a:ext>
                  </a:extLst>
                </a:gridCol>
                <a:gridCol w="1424738">
                  <a:extLst>
                    <a:ext uri="{9D8B030D-6E8A-4147-A177-3AD203B41FA5}">
                      <a16:colId xmlns:a16="http://schemas.microsoft.com/office/drawing/2014/main" val="3454954762"/>
                    </a:ext>
                  </a:extLst>
                </a:gridCol>
                <a:gridCol w="1913219">
                  <a:extLst>
                    <a:ext uri="{9D8B030D-6E8A-4147-A177-3AD203B41FA5}">
                      <a16:colId xmlns:a16="http://schemas.microsoft.com/office/drawing/2014/main" val="2127211124"/>
                    </a:ext>
                  </a:extLst>
                </a:gridCol>
                <a:gridCol w="1913219">
                  <a:extLst>
                    <a:ext uri="{9D8B030D-6E8A-4147-A177-3AD203B41FA5}">
                      <a16:colId xmlns:a16="http://schemas.microsoft.com/office/drawing/2014/main" val="2906666410"/>
                    </a:ext>
                  </a:extLst>
                </a:gridCol>
              </a:tblGrid>
              <a:tr h="485858">
                <a:tc gridSpan="6">
                  <a:txBody>
                    <a:bodyPr/>
                    <a:lstStyle/>
                    <a:p>
                      <a:pPr algn="ctr" fontAlgn="b"/>
                      <a:r>
                        <a:rPr lang="en-US" sz="1600" b="1" u="none" strike="noStrike" dirty="0">
                          <a:solidFill>
                            <a:schemeClr val="tx1"/>
                          </a:solidFill>
                          <a:effectLst/>
                        </a:rPr>
                        <a:t>NUMBER OF AUDIT ISSUES RAISED AND  </a:t>
                      </a:r>
                      <a:r>
                        <a:rPr lang="en-US" sz="1600" b="1" u="none" strike="noStrike" dirty="0" smtClean="0">
                          <a:solidFill>
                            <a:schemeClr val="tx1"/>
                          </a:solidFill>
                          <a:effectLst/>
                        </a:rPr>
                        <a:t>STATUS – 2020/2021</a:t>
                      </a:r>
                      <a:endParaRPr lang="en-US" sz="1600" b="1" i="0" u="none" strike="noStrike" dirty="0">
                        <a:solidFill>
                          <a:schemeClr val="tx1"/>
                        </a:solidFill>
                        <a:effectLst/>
                        <a:latin typeface="Calibri" panose="020F0502020204030204" pitchFamily="34" charset="0"/>
                      </a:endParaRPr>
                    </a:p>
                  </a:txBody>
                  <a:tcPr marL="6350" marR="6350" marT="6350" marB="0" anchor="ct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pPr algn="ctr" fontAlgn="b"/>
                      <a:endParaRPr lang="en-US" sz="16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548720917"/>
                  </a:ext>
                </a:extLst>
              </a:tr>
              <a:tr h="992290">
                <a:tc>
                  <a:txBody>
                    <a:bodyPr/>
                    <a:lstStyle/>
                    <a:p>
                      <a:pPr algn="l" fontAlgn="b"/>
                      <a:r>
                        <a:rPr lang="en-ZA" sz="1600" u="none" strike="noStrike" dirty="0">
                          <a:effectLst/>
                        </a:rPr>
                        <a:t> </a:t>
                      </a:r>
                    </a:p>
                    <a:p>
                      <a:pPr algn="ctr" fontAlgn="b"/>
                      <a:r>
                        <a:rPr lang="en-ZA" sz="1600" u="none" strike="noStrike" dirty="0">
                          <a:effectLst/>
                        </a:rPr>
                        <a:t> </a:t>
                      </a:r>
                      <a:endParaRPr lang="en-ZA"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ZA" sz="1600" u="none" strike="noStrike" dirty="0">
                          <a:effectLst/>
                        </a:rPr>
                        <a:t>NUMBER OF ISSUES RAISED</a:t>
                      </a:r>
                      <a:endParaRPr lang="en-ZA"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ZA" sz="1600" u="none" strike="noStrike" dirty="0">
                          <a:effectLst/>
                        </a:rPr>
                        <a:t>NUMBER OF ISSUES IN-PROGRESS</a:t>
                      </a:r>
                      <a:endParaRPr lang="en-ZA"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ZA" sz="1600" u="none" strike="noStrike" dirty="0">
                          <a:effectLst/>
                        </a:rPr>
                        <a:t>NUMBER OF ISSUES RESOLVED</a:t>
                      </a:r>
                      <a:endParaRPr lang="en-ZA"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ZA" sz="1600" u="none" strike="noStrike" dirty="0">
                          <a:effectLst/>
                        </a:rPr>
                        <a:t>NUMBER OF ISSUES NOT</a:t>
                      </a:r>
                      <a:r>
                        <a:rPr lang="en-ZA" sz="1600" u="none" strike="noStrike" baseline="0" dirty="0">
                          <a:effectLst/>
                        </a:rPr>
                        <a:t> </a:t>
                      </a:r>
                      <a:r>
                        <a:rPr lang="en-ZA" sz="1600" u="none" strike="noStrike" dirty="0">
                          <a:effectLst/>
                        </a:rPr>
                        <a:t>RESOLVED</a:t>
                      </a:r>
                      <a:endParaRPr lang="en-ZA"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ZA" sz="1600" u="none" strike="noStrike" dirty="0">
                          <a:effectLst/>
                        </a:rPr>
                        <a:t>% AUDIT ISSUES</a:t>
                      </a:r>
                      <a:r>
                        <a:rPr lang="en-ZA" sz="1600" u="none" strike="noStrike" baseline="0" dirty="0">
                          <a:effectLst/>
                        </a:rPr>
                        <a:t> RESOLVED</a:t>
                      </a:r>
                      <a:endParaRPr lang="en-ZA" sz="16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962325609"/>
                  </a:ext>
                </a:extLst>
              </a:tr>
              <a:tr h="768015">
                <a:tc>
                  <a:txBody>
                    <a:bodyPr/>
                    <a:lstStyle/>
                    <a:p>
                      <a:pPr algn="l" fontAlgn="b"/>
                      <a:r>
                        <a:rPr lang="en-ZA" sz="1600" u="none" strike="noStrike" dirty="0">
                          <a:effectLst/>
                        </a:rPr>
                        <a:t>AUDIT REPORT</a:t>
                      </a:r>
                    </a:p>
                    <a:p>
                      <a:pPr algn="l" fontAlgn="b"/>
                      <a:r>
                        <a:rPr lang="en-ZA" sz="1600" u="none" strike="noStrike" dirty="0">
                          <a:effectLst/>
                        </a:rPr>
                        <a:t> </a:t>
                      </a:r>
                      <a:endParaRPr lang="en-ZA"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ZA" sz="1600" u="none" strike="noStrike" dirty="0" smtClean="0">
                          <a:effectLst/>
                        </a:rPr>
                        <a:t>4 (includes emphasis of matter items)</a:t>
                      </a:r>
                      <a:endParaRPr lang="en-ZA"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ZA" sz="1600" u="none" strike="noStrike" dirty="0" smtClean="0">
                          <a:effectLst/>
                        </a:rPr>
                        <a:t>1 (emphasis of matter</a:t>
                      </a:r>
                      <a:r>
                        <a:rPr lang="en-ZA" sz="1600" u="none" strike="noStrike" baseline="0" dirty="0" smtClean="0">
                          <a:effectLst/>
                        </a:rPr>
                        <a:t> items)</a:t>
                      </a:r>
                      <a:endParaRPr lang="en-ZA"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ZA" sz="1600" u="none" strike="noStrike" dirty="0" smtClean="0">
                          <a:effectLst/>
                        </a:rPr>
                        <a:t>3</a:t>
                      </a:r>
                      <a:endParaRPr lang="en-ZA"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ZA" sz="1600" u="none" strike="noStrike" dirty="0" smtClean="0">
                          <a:effectLst/>
                        </a:rPr>
                        <a:t>0</a:t>
                      </a:r>
                      <a:endParaRPr lang="en-ZA"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ZA" sz="1600" u="none" strike="noStrike" dirty="0" smtClean="0">
                          <a:effectLst/>
                        </a:rPr>
                        <a:t>75%</a:t>
                      </a:r>
                      <a:endParaRPr lang="en-ZA" sz="16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615157746"/>
                  </a:ext>
                </a:extLst>
              </a:tr>
              <a:tr h="768015">
                <a:tc>
                  <a:txBody>
                    <a:bodyPr/>
                    <a:lstStyle/>
                    <a:p>
                      <a:pPr algn="l" fontAlgn="b"/>
                      <a:r>
                        <a:rPr lang="en-ZA" sz="1600" u="none" strike="noStrike" dirty="0">
                          <a:effectLst/>
                        </a:rPr>
                        <a:t>MANAGEMENT LETTER/ REPORT</a:t>
                      </a:r>
                    </a:p>
                    <a:p>
                      <a:pPr algn="l" fontAlgn="b"/>
                      <a:r>
                        <a:rPr lang="en-ZA" sz="1600" u="none" strike="noStrike" dirty="0">
                          <a:effectLst/>
                        </a:rPr>
                        <a:t> </a:t>
                      </a:r>
                      <a:endParaRPr lang="en-ZA"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ZA" sz="1600" u="none" strike="noStrike" dirty="0" smtClean="0">
                          <a:effectLst/>
                        </a:rPr>
                        <a:t>13</a:t>
                      </a:r>
                      <a:endParaRPr lang="en-ZA"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ZA" sz="1600" u="none" strike="noStrike" dirty="0" smtClean="0">
                          <a:effectLst/>
                        </a:rPr>
                        <a:t>6</a:t>
                      </a:r>
                      <a:endParaRPr lang="en-ZA"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ZA" sz="1600" u="none" strike="noStrike" dirty="0" smtClean="0">
                          <a:effectLst/>
                        </a:rPr>
                        <a:t>7</a:t>
                      </a:r>
                      <a:endParaRPr lang="en-ZA"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ZA" sz="1600" u="none" strike="noStrike" dirty="0" smtClean="0">
                          <a:effectLst/>
                        </a:rPr>
                        <a:t>0</a:t>
                      </a:r>
                      <a:endParaRPr lang="en-ZA"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ZA" sz="1600" u="none" strike="noStrike" dirty="0" smtClean="0">
                          <a:effectLst/>
                        </a:rPr>
                        <a:t>54%</a:t>
                      </a:r>
                      <a:endParaRPr lang="en-ZA" sz="16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462834482"/>
                  </a:ext>
                </a:extLst>
              </a:tr>
              <a:tr h="514213">
                <a:tc>
                  <a:txBody>
                    <a:bodyPr/>
                    <a:lstStyle/>
                    <a:p>
                      <a:pPr algn="l" fontAlgn="b"/>
                      <a:r>
                        <a:rPr lang="en-ZA" sz="1600" u="none" strike="noStrike" dirty="0">
                          <a:effectLst/>
                        </a:rPr>
                        <a:t> TOTAL</a:t>
                      </a:r>
                    </a:p>
                    <a:p>
                      <a:pPr algn="l" fontAlgn="b"/>
                      <a:r>
                        <a:rPr lang="en-ZA" sz="1600" u="none" strike="noStrike" dirty="0">
                          <a:effectLst/>
                        </a:rPr>
                        <a:t> </a:t>
                      </a:r>
                      <a:endParaRPr lang="en-ZA"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ZA" sz="1600" u="none" strike="noStrike" dirty="0" smtClean="0">
                          <a:effectLst/>
                        </a:rPr>
                        <a:t>17</a:t>
                      </a:r>
                      <a:endParaRPr lang="en-ZA"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ZA" sz="1600" u="none" strike="noStrike" dirty="0" smtClean="0">
                          <a:effectLst/>
                        </a:rPr>
                        <a:t>7</a:t>
                      </a:r>
                      <a:endParaRPr lang="en-ZA"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ZA" sz="1600" u="none" strike="noStrike" dirty="0" smtClean="0">
                          <a:effectLst/>
                        </a:rPr>
                        <a:t>10</a:t>
                      </a:r>
                      <a:endParaRPr lang="en-ZA"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ZA" sz="1600" u="none" strike="noStrike" dirty="0" smtClean="0">
                          <a:effectLst/>
                        </a:rPr>
                        <a:t>0</a:t>
                      </a:r>
                      <a:endParaRPr lang="en-ZA"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ZA" sz="1600" u="none" strike="noStrike" dirty="0" smtClean="0">
                          <a:effectLst/>
                        </a:rPr>
                        <a:t>59%</a:t>
                      </a:r>
                      <a:endParaRPr lang="en-ZA" sz="16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67608725"/>
                  </a:ext>
                </a:extLst>
              </a:tr>
            </a:tbl>
          </a:graphicData>
        </a:graphic>
      </p:graphicFrame>
    </p:spTree>
    <p:extLst>
      <p:ext uri="{BB962C8B-B14F-4D97-AF65-F5344CB8AC3E}">
        <p14:creationId xmlns:p14="http://schemas.microsoft.com/office/powerpoint/2010/main" val="2872163875"/>
      </p:ext>
    </p:extLst>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289992" y="646425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sp>
        <p:nvSpPr>
          <p:cNvPr id="8" name="Rounded Rectangle 7"/>
          <p:cNvSpPr/>
          <p:nvPr/>
        </p:nvSpPr>
        <p:spPr>
          <a:xfrm>
            <a:off x="2423592" y="83185"/>
            <a:ext cx="7122167" cy="389822"/>
          </a:xfrm>
          <a:prstGeom prst="roundRect">
            <a:avLst>
              <a:gd name="adj" fmla="val 50000"/>
            </a:avLst>
          </a:prstGeom>
          <a:solidFill>
            <a:srgbClr val="00B050"/>
          </a:solidFill>
          <a:ln w="12700" cap="flat" cmpd="sng" algn="ctr">
            <a:solidFill>
              <a:srgbClr val="5B9BD5">
                <a:shade val="50000"/>
              </a:srgbClr>
            </a:solidFill>
            <a:prstDash val="solid"/>
            <a:miter lim="800000"/>
          </a:ln>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Calibri"/>
              <a:ea typeface="+mn-ea"/>
              <a:cs typeface="+mn-cs"/>
            </a:endParaRPr>
          </a:p>
          <a:p>
            <a:pPr algn="ctr" defTabSz="685800" fontAlgn="auto">
              <a:spcBef>
                <a:spcPts val="0"/>
              </a:spcBef>
              <a:spcAft>
                <a:spcPts val="0"/>
              </a:spcAft>
              <a:defRPr/>
            </a:pPr>
            <a:r>
              <a:rPr lang="en-US" sz="1600" b="1" dirty="0">
                <a:solidFill>
                  <a:prstClr val="white"/>
                </a:solidFill>
                <a:latin typeface="Calibri"/>
              </a:rPr>
              <a:t>Report on Focal Area 2: Municipal Financial Viability and Management</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ZA" sz="1600" b="1" i="0" u="none" strike="noStrike" kern="0" cap="none" spc="0" normalizeH="0" baseline="0" noProof="0" dirty="0">
              <a:ln>
                <a:noFill/>
              </a:ln>
              <a:solidFill>
                <a:srgbClr val="FFFFFF"/>
              </a:solidFill>
              <a:effectLst/>
              <a:uLnTx/>
              <a:uFillTx/>
              <a:latin typeface="Calibri"/>
              <a:ea typeface="+mn-ea"/>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648087860"/>
              </p:ext>
            </p:extLst>
          </p:nvPr>
        </p:nvGraphicFramePr>
        <p:xfrm>
          <a:off x="335360" y="544238"/>
          <a:ext cx="11521282" cy="5931711"/>
        </p:xfrm>
        <a:graphic>
          <a:graphicData uri="http://schemas.openxmlformats.org/drawingml/2006/table">
            <a:tbl>
              <a:tblPr firstRow="1" bandRow="1">
                <a:tableStyleId>{00A15C55-8517-42AA-B614-E9B94910E393}</a:tableStyleId>
              </a:tblPr>
              <a:tblGrid>
                <a:gridCol w="1773560">
                  <a:extLst>
                    <a:ext uri="{9D8B030D-6E8A-4147-A177-3AD203B41FA5}">
                      <a16:colId xmlns:a16="http://schemas.microsoft.com/office/drawing/2014/main" val="422735078"/>
                    </a:ext>
                  </a:extLst>
                </a:gridCol>
                <a:gridCol w="3367813">
                  <a:extLst>
                    <a:ext uri="{9D8B030D-6E8A-4147-A177-3AD203B41FA5}">
                      <a16:colId xmlns:a16="http://schemas.microsoft.com/office/drawing/2014/main" val="532137249"/>
                    </a:ext>
                  </a:extLst>
                </a:gridCol>
                <a:gridCol w="3688971">
                  <a:extLst>
                    <a:ext uri="{9D8B030D-6E8A-4147-A177-3AD203B41FA5}">
                      <a16:colId xmlns:a16="http://schemas.microsoft.com/office/drawing/2014/main" val="2175054893"/>
                    </a:ext>
                  </a:extLst>
                </a:gridCol>
                <a:gridCol w="2690938">
                  <a:extLst>
                    <a:ext uri="{9D8B030D-6E8A-4147-A177-3AD203B41FA5}">
                      <a16:colId xmlns:a16="http://schemas.microsoft.com/office/drawing/2014/main" val="3246721484"/>
                    </a:ext>
                  </a:extLst>
                </a:gridCol>
              </a:tblGrid>
              <a:tr h="449577">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400" dirty="0" smtClean="0"/>
                        <a:t>SIGNIFICANT AUDIT REPORT ISSUES</a:t>
                      </a:r>
                      <a:endParaRPr lang="en-ZA" altLang="en-US" sz="1400" dirty="0" smtClean="0"/>
                    </a:p>
                    <a:p>
                      <a:endParaRPr lang="en-US" sz="1200" dirty="0">
                        <a:latin typeface="Arial" panose="020B0604020202020204" pitchFamily="34" charset="0"/>
                        <a:cs typeface="Arial" panose="020B0604020202020204" pitchFamily="34" charset="0"/>
                      </a:endParaRPr>
                    </a:p>
                  </a:txBody>
                  <a:tcPr/>
                </a:tc>
                <a:tc hMerge="1">
                  <a:txBody>
                    <a:bodyPr/>
                    <a:lstStyle/>
                    <a:p>
                      <a:endParaRPr lang="en-US" sz="1400" dirty="0">
                        <a:latin typeface="Arial" panose="020B0604020202020204" pitchFamily="34" charset="0"/>
                        <a:cs typeface="Arial" panose="020B0604020202020204" pitchFamily="34" charset="0"/>
                      </a:endParaRPr>
                    </a:p>
                  </a:txBody>
                  <a:tcPr/>
                </a:tc>
                <a:tc hMerge="1">
                  <a:txBody>
                    <a:bodyPr/>
                    <a:lstStyle/>
                    <a:p>
                      <a:endParaRPr lang="en-US" sz="1400" dirty="0">
                        <a:latin typeface="Arial" panose="020B0604020202020204" pitchFamily="34" charset="0"/>
                        <a:cs typeface="Arial" panose="020B0604020202020204" pitchFamily="34" charset="0"/>
                      </a:endParaRPr>
                    </a:p>
                  </a:txBody>
                  <a:tcPr/>
                </a:tc>
                <a:tc hMerge="1">
                  <a:txBody>
                    <a:bodyPr/>
                    <a:lstStyle/>
                    <a:p>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6499494"/>
                  </a:ext>
                </a:extLst>
              </a:tr>
              <a:tr h="449577">
                <a:tc>
                  <a:txBody>
                    <a:bodyPr/>
                    <a:lstStyle/>
                    <a:p>
                      <a:r>
                        <a:rPr lang="en-US" sz="1400" b="1" dirty="0"/>
                        <a:t>Nature</a:t>
                      </a:r>
                      <a:r>
                        <a:rPr lang="en-US" sz="1400" b="1" baseline="0" dirty="0"/>
                        <a:t> of audit query</a:t>
                      </a:r>
                      <a:endParaRPr lang="en-US" sz="1400" b="1" dirty="0">
                        <a:latin typeface="Arial" panose="020B0604020202020204" pitchFamily="34" charset="0"/>
                        <a:cs typeface="Arial" panose="020B0604020202020204" pitchFamily="34" charset="0"/>
                      </a:endParaRPr>
                    </a:p>
                  </a:txBody>
                  <a:tcPr/>
                </a:tc>
                <a:tc>
                  <a:txBody>
                    <a:bodyPr/>
                    <a:lstStyle/>
                    <a:p>
                      <a:r>
                        <a:rPr lang="en-US" sz="1400" b="1" dirty="0"/>
                        <a:t>Audit Query</a:t>
                      </a:r>
                      <a:endParaRPr lang="en-US" sz="1400" b="1" dirty="0">
                        <a:latin typeface="Arial" panose="020B0604020202020204" pitchFamily="34" charset="0"/>
                        <a:cs typeface="Arial" panose="020B0604020202020204" pitchFamily="34" charset="0"/>
                      </a:endParaRPr>
                    </a:p>
                  </a:txBody>
                  <a:tcPr/>
                </a:tc>
                <a:tc>
                  <a:txBody>
                    <a:bodyPr/>
                    <a:lstStyle/>
                    <a:p>
                      <a:r>
                        <a:rPr lang="en-US" sz="1400" b="1" dirty="0"/>
                        <a:t>Remedial action</a:t>
                      </a:r>
                      <a:endParaRPr lang="en-US" sz="1400" b="1" dirty="0">
                        <a:latin typeface="Arial" panose="020B0604020202020204" pitchFamily="34" charset="0"/>
                        <a:cs typeface="Arial" panose="020B0604020202020204" pitchFamily="34" charset="0"/>
                      </a:endParaRPr>
                    </a:p>
                  </a:txBody>
                  <a:tcPr/>
                </a:tc>
                <a:tc>
                  <a:txBody>
                    <a:bodyPr/>
                    <a:lstStyle/>
                    <a:p>
                      <a:r>
                        <a:rPr lang="en-US" sz="1400" b="1" dirty="0"/>
                        <a:t>Status</a:t>
                      </a:r>
                      <a:endParaRPr lang="en-US" sz="1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649171"/>
                  </a:ext>
                </a:extLst>
              </a:tr>
              <a:tr h="4925871">
                <a:tc>
                  <a:txBody>
                    <a:bodyPr/>
                    <a:lstStyle/>
                    <a:p>
                      <a:r>
                        <a:rPr lang="en-US" sz="1400" b="1" dirty="0" smtClean="0"/>
                        <a:t>Reasonable steps not taken to prevent unauthorized and irregular expenditure</a:t>
                      </a:r>
                      <a:endParaRPr lang="en-US" sz="1400" b="1" dirty="0">
                        <a:latin typeface="Arial" panose="020B0604020202020204" pitchFamily="34" charset="0"/>
                        <a:cs typeface="Arial" panose="020B0604020202020204" pitchFamily="34" charset="0"/>
                      </a:endParaRPr>
                    </a:p>
                  </a:txBody>
                  <a:tcPr/>
                </a:tc>
                <a:tc>
                  <a:txBody>
                    <a:bodyPr/>
                    <a:lstStyle/>
                    <a:p>
                      <a:pPr marL="268288" marR="0" lvl="0" indent="-268288" algn="l" defTabSz="685800" rtl="0" eaLnBrk="1" fontAlgn="auto" latinLnBrk="0" hangingPunct="1">
                        <a:lnSpc>
                          <a:spcPct val="100000"/>
                        </a:lnSpc>
                        <a:spcBef>
                          <a:spcPts val="0"/>
                        </a:spcBef>
                        <a:spcAft>
                          <a:spcPts val="0"/>
                        </a:spcAft>
                        <a:buClrTx/>
                        <a:buSzTx/>
                        <a:buFontTx/>
                        <a:buNone/>
                        <a:tabLst/>
                        <a:defRPr/>
                      </a:pPr>
                      <a:r>
                        <a:rPr lang="en-US" sz="1400" dirty="0"/>
                        <a:t> </a:t>
                      </a:r>
                      <a:r>
                        <a:rPr lang="en-US" sz="1400" dirty="0" smtClean="0"/>
                        <a:t>1.	Unauthorised expenditure</a:t>
                      </a:r>
                    </a:p>
                    <a:p>
                      <a:pPr marL="268288" marR="0" lvl="0" indent="-268288" algn="l" defTabSz="685800" rtl="0" eaLnBrk="1" fontAlgn="auto" latinLnBrk="0" hangingPunct="1">
                        <a:lnSpc>
                          <a:spcPct val="100000"/>
                        </a:lnSpc>
                        <a:spcBef>
                          <a:spcPts val="0"/>
                        </a:spcBef>
                        <a:spcAft>
                          <a:spcPts val="0"/>
                        </a:spcAft>
                        <a:buClrTx/>
                        <a:buSzTx/>
                        <a:buFontTx/>
                        <a:buNone/>
                        <a:tabLst/>
                        <a:defRPr/>
                      </a:pPr>
                      <a:endParaRPr lang="en-US" sz="1400" dirty="0" smtClean="0"/>
                    </a:p>
                    <a:p>
                      <a:pPr marL="268288" marR="0" lvl="0" indent="0" algn="l" defTabSz="685800" rtl="0" eaLnBrk="1" fontAlgn="auto" latinLnBrk="0" hangingPunct="1">
                        <a:lnSpc>
                          <a:spcPct val="100000"/>
                        </a:lnSpc>
                        <a:spcBef>
                          <a:spcPts val="0"/>
                        </a:spcBef>
                        <a:spcAft>
                          <a:spcPts val="0"/>
                        </a:spcAft>
                        <a:buClrTx/>
                        <a:buSzTx/>
                        <a:buFontTx/>
                        <a:buNone/>
                        <a:tabLst/>
                        <a:defRPr/>
                      </a:pPr>
                      <a:r>
                        <a:rPr lang="en-US" sz="1400" dirty="0" smtClean="0"/>
                        <a:t>Effective and appropriate steps were not taken to prevent the re-occurrence of </a:t>
                      </a:r>
                      <a:r>
                        <a:rPr lang="en-US" sz="1400" dirty="0" err="1" smtClean="0"/>
                        <a:t>unauthorised</a:t>
                      </a:r>
                      <a:r>
                        <a:rPr lang="en-US" sz="1400" dirty="0" smtClean="0"/>
                        <a:t> expenditure relating to the non-cash items as follows:</a:t>
                      </a:r>
                    </a:p>
                    <a:p>
                      <a:pPr marL="268288" marR="0" lvl="0" indent="-268288" algn="l" defTabSz="685800" rtl="0" eaLnBrk="1" fontAlgn="auto" latinLnBrk="0" hangingPunct="1">
                        <a:lnSpc>
                          <a:spcPct val="100000"/>
                        </a:lnSpc>
                        <a:spcBef>
                          <a:spcPts val="0"/>
                        </a:spcBef>
                        <a:spcAft>
                          <a:spcPts val="0"/>
                        </a:spcAft>
                        <a:buClrTx/>
                        <a:buSzTx/>
                        <a:buFontTx/>
                        <a:buNone/>
                        <a:tabLst/>
                        <a:defRPr/>
                      </a:pPr>
                      <a:endParaRPr lang="en-US" sz="14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lang="en-US" sz="1400" dirty="0" smtClean="0"/>
                        <a:t>2.	Irregular expenditure</a:t>
                      </a:r>
                    </a:p>
                    <a:p>
                      <a:pPr marL="268288" marR="0" lvl="0" indent="0" algn="l" defTabSz="685800" rtl="0" eaLnBrk="1" fontAlgn="auto" latinLnBrk="0" hangingPunct="1">
                        <a:lnSpc>
                          <a:spcPct val="100000"/>
                        </a:lnSpc>
                        <a:spcBef>
                          <a:spcPts val="0"/>
                        </a:spcBef>
                        <a:spcAft>
                          <a:spcPts val="0"/>
                        </a:spcAft>
                        <a:buClrTx/>
                        <a:buSzTx/>
                        <a:buFontTx/>
                        <a:buNone/>
                        <a:tabLst/>
                        <a:defRPr/>
                      </a:pPr>
                      <a:r>
                        <a:rPr lang="en-US" sz="1400" dirty="0" smtClean="0"/>
                        <a:t>Effective and appropriate steps were not taken to prevent the re-occurrence of irregular expenditure on Note 44 amounting to R9 653 693 as follows:</a:t>
                      </a:r>
                    </a:p>
                    <a:p>
                      <a:pPr marL="268288" marR="0" lvl="0" indent="-268288" algn="l" defTabSz="685800" rtl="0" eaLnBrk="1" fontAlgn="auto" latinLnBrk="0" hangingPunct="1">
                        <a:lnSpc>
                          <a:spcPct val="100000"/>
                        </a:lnSpc>
                        <a:spcBef>
                          <a:spcPts val="0"/>
                        </a:spcBef>
                        <a:spcAft>
                          <a:spcPts val="0"/>
                        </a:spcAft>
                        <a:buClrTx/>
                        <a:buSzTx/>
                        <a:buFontTx/>
                        <a:buNone/>
                        <a:tabLst/>
                        <a:defRPr/>
                      </a:pPr>
                      <a:endParaRPr lang="en-US" sz="1400" dirty="0" smtClean="0"/>
                    </a:p>
                    <a:p>
                      <a:pPr marL="268288" marR="0" lvl="0" indent="-88900" algn="l" defTabSz="685800" rtl="0" eaLnBrk="1" fontAlgn="auto" latinLnBrk="0" hangingPunct="1">
                        <a:lnSpc>
                          <a:spcPct val="100000"/>
                        </a:lnSpc>
                        <a:spcBef>
                          <a:spcPts val="0"/>
                        </a:spcBef>
                        <a:spcAft>
                          <a:spcPts val="0"/>
                        </a:spcAft>
                        <a:buClrTx/>
                        <a:buSzTx/>
                        <a:buFontTx/>
                        <a:buNone/>
                        <a:tabLst/>
                        <a:defRPr/>
                      </a:pPr>
                      <a:r>
                        <a:rPr lang="en-US" sz="1400" dirty="0" smtClean="0"/>
                        <a:t>This results in a non-compliance with laws and regulations.</a:t>
                      </a:r>
                      <a:endParaRPr lang="en-US" sz="140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US" sz="1400" dirty="0" smtClean="0"/>
                        <a:t>Monthly contracts report to details stage of procurement for contracts due to expire within six months.</a:t>
                      </a:r>
                    </a:p>
                    <a:p>
                      <a:pPr marL="171450" indent="-171450">
                        <a:buFont typeface="Arial" panose="020B0604020202020204" pitchFamily="34" charset="0"/>
                        <a:buChar char="•"/>
                      </a:pPr>
                      <a:r>
                        <a:rPr lang="en-US" sz="1400" dirty="0" smtClean="0"/>
                        <a:t>Contract variation form to be amended to quantify contract spending and applicable variation limitations.</a:t>
                      </a:r>
                    </a:p>
                    <a:p>
                      <a:pPr marL="171450" indent="-171450">
                        <a:buFont typeface="Arial" panose="020B0604020202020204" pitchFamily="34" charset="0"/>
                        <a:buChar char="•"/>
                      </a:pPr>
                      <a:r>
                        <a:rPr lang="en-US" sz="1400" dirty="0" smtClean="0"/>
                        <a:t>Procurement processes to commence at 9 months in advance up from 6 months.</a:t>
                      </a:r>
                    </a:p>
                    <a:p>
                      <a:pPr marL="171450" indent="-171450">
                        <a:buFont typeface="Arial" panose="020B0604020202020204" pitchFamily="34" charset="0"/>
                        <a:buChar char="•"/>
                      </a:pPr>
                      <a:r>
                        <a:rPr lang="en-US" sz="1400" dirty="0" smtClean="0"/>
                        <a:t>Full analysis of expense accounts and classifications thereof for mid-year assessment which will inform the adjustment budget which will be in line with nature of expenditure.</a:t>
                      </a:r>
                    </a:p>
                    <a:p>
                      <a:pPr marL="171450" indent="-171450">
                        <a:buFont typeface="Arial" panose="020B0604020202020204" pitchFamily="34" charset="0"/>
                        <a:buChar char="•"/>
                      </a:pPr>
                      <a:r>
                        <a:rPr lang="en-US" sz="1400" dirty="0" smtClean="0"/>
                        <a:t>Budget and Actual comparative will be analyzed during the preparation of the preliminary annual financial statements which will be subjected to audit. All possible unauthorized expenditure will be investigated timeously to allow for remedial steps where necessary</a:t>
                      </a:r>
                      <a:endParaRPr lang="en-US" sz="1400" dirty="0">
                        <a:latin typeface="Arial" panose="020B0604020202020204" pitchFamily="34" charset="0"/>
                        <a:cs typeface="Arial" panose="020B0604020202020204" pitchFamily="34" charset="0"/>
                      </a:endParaRPr>
                    </a:p>
                  </a:txBody>
                  <a:tcPr/>
                </a:tc>
                <a:tc>
                  <a:txBody>
                    <a:bodyPr/>
                    <a:lstStyle/>
                    <a:p>
                      <a:r>
                        <a:rPr lang="en-US" sz="1400" dirty="0"/>
                        <a:t>Complete : </a:t>
                      </a:r>
                      <a:r>
                        <a:rPr lang="en-US" sz="1400" dirty="0" smtClean="0"/>
                        <a:t>In comparison with the prior year, Internal Audit noted that irregular expenditure reduced significantly and historical UIFWE have been accordingly addressed in accordance with the MFMA and the Accounting Officer implemented consequence management and internal controls have been enhanced.</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15595948"/>
                  </a:ext>
                </a:extLst>
              </a:tr>
            </a:tbl>
          </a:graphicData>
        </a:graphic>
      </p:graphicFrame>
    </p:spTree>
    <p:extLst>
      <p:ext uri="{BB962C8B-B14F-4D97-AF65-F5344CB8AC3E}">
        <p14:creationId xmlns:p14="http://schemas.microsoft.com/office/powerpoint/2010/main" val="3452297700"/>
      </p:ext>
    </p:extLst>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289992" y="646425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sp>
        <p:nvSpPr>
          <p:cNvPr id="8" name="Rounded Rectangle 7"/>
          <p:cNvSpPr/>
          <p:nvPr/>
        </p:nvSpPr>
        <p:spPr>
          <a:xfrm>
            <a:off x="2423592" y="83185"/>
            <a:ext cx="7122167" cy="389822"/>
          </a:xfrm>
          <a:prstGeom prst="roundRect">
            <a:avLst>
              <a:gd name="adj" fmla="val 50000"/>
            </a:avLst>
          </a:prstGeom>
          <a:solidFill>
            <a:srgbClr val="00B050"/>
          </a:solidFill>
          <a:ln w="12700" cap="flat" cmpd="sng" algn="ctr">
            <a:solidFill>
              <a:srgbClr val="5B9BD5">
                <a:shade val="50000"/>
              </a:srgbClr>
            </a:solidFill>
            <a:prstDash val="solid"/>
            <a:miter lim="800000"/>
          </a:ln>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Calibri"/>
              <a:ea typeface="+mn-ea"/>
              <a:cs typeface="+mn-cs"/>
            </a:endParaRPr>
          </a:p>
          <a:p>
            <a:pPr algn="ctr" defTabSz="685800" fontAlgn="auto">
              <a:spcBef>
                <a:spcPts val="0"/>
              </a:spcBef>
              <a:spcAft>
                <a:spcPts val="0"/>
              </a:spcAft>
              <a:defRPr/>
            </a:pPr>
            <a:r>
              <a:rPr lang="en-US" sz="1600" b="1" dirty="0">
                <a:solidFill>
                  <a:prstClr val="white"/>
                </a:solidFill>
                <a:latin typeface="Calibri"/>
              </a:rPr>
              <a:t>Report on Focal Area 2: Municipal Financial Viability and Management</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ZA" sz="1600" b="1" i="0" u="none" strike="noStrike" kern="0" cap="none" spc="0" normalizeH="0" baseline="0" noProof="0" dirty="0">
              <a:ln>
                <a:noFill/>
              </a:ln>
              <a:solidFill>
                <a:srgbClr val="FFFFFF"/>
              </a:solidFill>
              <a:effectLst/>
              <a:uLnTx/>
              <a:uFillTx/>
              <a:latin typeface="Calibri"/>
              <a:ea typeface="+mn-ea"/>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946203790"/>
              </p:ext>
            </p:extLst>
          </p:nvPr>
        </p:nvGraphicFramePr>
        <p:xfrm>
          <a:off x="289992" y="620688"/>
          <a:ext cx="11521282" cy="5863128"/>
        </p:xfrm>
        <a:graphic>
          <a:graphicData uri="http://schemas.openxmlformats.org/drawingml/2006/table">
            <a:tbl>
              <a:tblPr firstRow="1" bandRow="1">
                <a:tableStyleId>{00A15C55-8517-42AA-B614-E9B94910E393}</a:tableStyleId>
              </a:tblPr>
              <a:tblGrid>
                <a:gridCol w="2043189">
                  <a:extLst>
                    <a:ext uri="{9D8B030D-6E8A-4147-A177-3AD203B41FA5}">
                      <a16:colId xmlns:a16="http://schemas.microsoft.com/office/drawing/2014/main" val="422735078"/>
                    </a:ext>
                  </a:extLst>
                </a:gridCol>
                <a:gridCol w="3098184">
                  <a:extLst>
                    <a:ext uri="{9D8B030D-6E8A-4147-A177-3AD203B41FA5}">
                      <a16:colId xmlns:a16="http://schemas.microsoft.com/office/drawing/2014/main" val="532137249"/>
                    </a:ext>
                  </a:extLst>
                </a:gridCol>
                <a:gridCol w="2857150">
                  <a:extLst>
                    <a:ext uri="{9D8B030D-6E8A-4147-A177-3AD203B41FA5}">
                      <a16:colId xmlns:a16="http://schemas.microsoft.com/office/drawing/2014/main" val="2175054893"/>
                    </a:ext>
                  </a:extLst>
                </a:gridCol>
                <a:gridCol w="3522759">
                  <a:extLst>
                    <a:ext uri="{9D8B030D-6E8A-4147-A177-3AD203B41FA5}">
                      <a16:colId xmlns:a16="http://schemas.microsoft.com/office/drawing/2014/main" val="3246721484"/>
                    </a:ext>
                  </a:extLst>
                </a:gridCol>
              </a:tblGrid>
              <a:tr h="449577">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400" dirty="0" smtClean="0"/>
                        <a:t>SIGNIFICANT AUDIT REPORT ISSUES</a:t>
                      </a:r>
                      <a:endParaRPr lang="en-ZA" altLang="en-US" sz="1400" dirty="0" smtClean="0"/>
                    </a:p>
                    <a:p>
                      <a:endParaRPr lang="en-US" sz="1200" dirty="0">
                        <a:latin typeface="Arial" panose="020B0604020202020204" pitchFamily="34" charset="0"/>
                        <a:cs typeface="Arial" panose="020B0604020202020204" pitchFamily="34" charset="0"/>
                      </a:endParaRPr>
                    </a:p>
                  </a:txBody>
                  <a:tcPr/>
                </a:tc>
                <a:tc hMerge="1">
                  <a:txBody>
                    <a:bodyPr/>
                    <a:lstStyle/>
                    <a:p>
                      <a:endParaRPr lang="en-US" sz="1400" dirty="0">
                        <a:latin typeface="Arial" panose="020B0604020202020204" pitchFamily="34" charset="0"/>
                        <a:cs typeface="Arial" panose="020B0604020202020204" pitchFamily="34" charset="0"/>
                      </a:endParaRPr>
                    </a:p>
                  </a:txBody>
                  <a:tcPr/>
                </a:tc>
                <a:tc hMerge="1">
                  <a:txBody>
                    <a:bodyPr/>
                    <a:lstStyle/>
                    <a:p>
                      <a:endParaRPr lang="en-US" sz="1400" dirty="0">
                        <a:latin typeface="Arial" panose="020B0604020202020204" pitchFamily="34" charset="0"/>
                        <a:cs typeface="Arial" panose="020B0604020202020204" pitchFamily="34" charset="0"/>
                      </a:endParaRPr>
                    </a:p>
                  </a:txBody>
                  <a:tcPr/>
                </a:tc>
                <a:tc hMerge="1">
                  <a:txBody>
                    <a:bodyPr/>
                    <a:lstStyle/>
                    <a:p>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6499494"/>
                  </a:ext>
                </a:extLst>
              </a:tr>
              <a:tr h="449577">
                <a:tc>
                  <a:txBody>
                    <a:bodyPr/>
                    <a:lstStyle/>
                    <a:p>
                      <a:r>
                        <a:rPr lang="en-US" sz="1200" b="1" dirty="0"/>
                        <a:t>Nature</a:t>
                      </a:r>
                      <a:r>
                        <a:rPr lang="en-US" sz="1200" b="1" baseline="0" dirty="0"/>
                        <a:t> of audit query</a:t>
                      </a:r>
                      <a:endParaRPr lang="en-US" sz="1200" b="1" dirty="0">
                        <a:latin typeface="Arial" panose="020B0604020202020204" pitchFamily="34" charset="0"/>
                        <a:cs typeface="Arial" panose="020B0604020202020204" pitchFamily="34" charset="0"/>
                      </a:endParaRPr>
                    </a:p>
                  </a:txBody>
                  <a:tcPr/>
                </a:tc>
                <a:tc>
                  <a:txBody>
                    <a:bodyPr/>
                    <a:lstStyle/>
                    <a:p>
                      <a:r>
                        <a:rPr lang="en-US" sz="1200" b="1" dirty="0"/>
                        <a:t>Audit Query</a:t>
                      </a:r>
                      <a:endParaRPr lang="en-US" sz="1200" b="1" dirty="0">
                        <a:latin typeface="Arial" panose="020B0604020202020204" pitchFamily="34" charset="0"/>
                        <a:cs typeface="Arial" panose="020B0604020202020204" pitchFamily="34" charset="0"/>
                      </a:endParaRPr>
                    </a:p>
                  </a:txBody>
                  <a:tcPr/>
                </a:tc>
                <a:tc>
                  <a:txBody>
                    <a:bodyPr/>
                    <a:lstStyle/>
                    <a:p>
                      <a:r>
                        <a:rPr lang="en-US" sz="1200" b="1" dirty="0"/>
                        <a:t>Remedial action</a:t>
                      </a:r>
                      <a:endParaRPr lang="en-US" sz="1200" b="1" dirty="0">
                        <a:latin typeface="Arial" panose="020B0604020202020204" pitchFamily="34" charset="0"/>
                        <a:cs typeface="Arial" panose="020B0604020202020204" pitchFamily="34" charset="0"/>
                      </a:endParaRPr>
                    </a:p>
                  </a:txBody>
                  <a:tcPr/>
                </a:tc>
                <a:tc>
                  <a:txBody>
                    <a:bodyPr/>
                    <a:lstStyle/>
                    <a:p>
                      <a:r>
                        <a:rPr lang="en-US" sz="1200" b="1" dirty="0"/>
                        <a:t>Status</a:t>
                      </a:r>
                      <a:endParaRPr lang="en-US" sz="1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649171"/>
                  </a:ext>
                </a:extLst>
              </a:tr>
              <a:tr h="4925871">
                <a:tc>
                  <a:txBody>
                    <a:bodyPr/>
                    <a:lstStyle/>
                    <a:p>
                      <a:r>
                        <a:rPr lang="en-US" sz="1600" b="1" dirty="0" smtClean="0">
                          <a:latin typeface="Arial" panose="020B0604020202020204" pitchFamily="34" charset="0"/>
                          <a:cs typeface="Arial" panose="020B0604020202020204" pitchFamily="34" charset="0"/>
                        </a:rPr>
                        <a:t>Water meters estimated for excessive periods</a:t>
                      </a:r>
                      <a:endParaRPr lang="en-US" sz="1600" b="1"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The following debtors were identified with billings based on estimates for the year from the unread meter report. The meter readings for the whole year were obtained for these debtors and noted that some months were based on estimates and not actual readings.</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1. Draw a report of estimated meter readings on a monthly basis after billing. </a:t>
                      </a:r>
                    </a:p>
                    <a:p>
                      <a:endParaRPr lang="en-US" sz="1600" dirty="0" smtClean="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2. </a:t>
                      </a:r>
                      <a:r>
                        <a:rPr lang="en-US" sz="1600" dirty="0" err="1" smtClean="0">
                          <a:latin typeface="Arial" panose="020B0604020202020204" pitchFamily="34" charset="0"/>
                          <a:cs typeface="Arial" panose="020B0604020202020204" pitchFamily="34" charset="0"/>
                        </a:rPr>
                        <a:t>Prioritise</a:t>
                      </a:r>
                      <a:r>
                        <a:rPr lang="en-US" sz="1600" dirty="0" smtClean="0">
                          <a:latin typeface="Arial" panose="020B0604020202020204" pitchFamily="34" charset="0"/>
                          <a:cs typeface="Arial" panose="020B0604020202020204" pitchFamily="34" charset="0"/>
                        </a:rPr>
                        <a:t> estimated meters for reading on the following month. </a:t>
                      </a:r>
                      <a:endParaRPr lang="en-US" sz="1600" dirty="0">
                        <a:latin typeface="Arial" panose="020B0604020202020204" pitchFamily="34" charset="0"/>
                        <a:cs typeface="Arial" panose="020B0604020202020204" pitchFamily="34" charset="0"/>
                      </a:endParaRPr>
                    </a:p>
                  </a:txBody>
                  <a:tcPr/>
                </a:tc>
                <a:tc>
                  <a:txBody>
                    <a:bodyPr/>
                    <a:lstStyle/>
                    <a:p>
                      <a:r>
                        <a:rPr lang="en-US" sz="1600" b="0" dirty="0" smtClean="0">
                          <a:latin typeface="Arial" panose="020B0604020202020204" pitchFamily="34" charset="0"/>
                          <a:cs typeface="Arial" panose="020B0604020202020204" pitchFamily="34" charset="0"/>
                        </a:rPr>
                        <a:t>Complete: Additional (13) meter readers have been appointed and trained. The municipality is going to ensure that on a particular a month an entire area will be read to prevent estimating for more than three months</a:t>
                      </a:r>
                      <a:endParaRPr lang="en-US" sz="16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15595948"/>
                  </a:ext>
                </a:extLst>
              </a:tr>
            </a:tbl>
          </a:graphicData>
        </a:graphic>
      </p:graphicFrame>
    </p:spTree>
    <p:extLst>
      <p:ext uri="{BB962C8B-B14F-4D97-AF65-F5344CB8AC3E}">
        <p14:creationId xmlns:p14="http://schemas.microsoft.com/office/powerpoint/2010/main" val="3814988946"/>
      </p:ext>
    </p:extLst>
  </p:cSld>
  <p:clrMapOvr>
    <a:masterClrMapping/>
  </p:clrMapOvr>
  <p:transition>
    <p:wipe/>
  </p:transition>
</p:sld>
</file>

<file path=ppt/theme/theme1.xml><?xml version="1.0" encoding="utf-8"?>
<a:theme xmlns:a="http://schemas.openxmlformats.org/drawingml/2006/main" name="1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6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DF6390BD-357C-4CC2-8104-D5B77F01D36F}">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36117</TotalTime>
  <Words>4421</Words>
  <Application>Microsoft Office PowerPoint</Application>
  <PresentationFormat>Widescreen</PresentationFormat>
  <Paragraphs>625</Paragraphs>
  <Slides>24</Slides>
  <Notes>3</Notes>
  <HiddenSlides>0</HiddenSlides>
  <MMClips>0</MMClips>
  <ScaleCrop>false</ScaleCrop>
  <HeadingPairs>
    <vt:vector size="6" baseType="variant">
      <vt:variant>
        <vt:lpstr>Fonts Used</vt:lpstr>
      </vt:variant>
      <vt:variant>
        <vt:i4>10</vt:i4>
      </vt:variant>
      <vt:variant>
        <vt:lpstr>Theme</vt:lpstr>
      </vt:variant>
      <vt:variant>
        <vt:i4>5</vt:i4>
      </vt:variant>
      <vt:variant>
        <vt:lpstr>Slide Titles</vt:lpstr>
      </vt:variant>
      <vt:variant>
        <vt:i4>24</vt:i4>
      </vt:variant>
    </vt:vector>
  </HeadingPairs>
  <TitlesOfParts>
    <vt:vector size="39" baseType="lpstr">
      <vt:lpstr>ＭＳ Ｐゴシック</vt:lpstr>
      <vt:lpstr>Arial</vt:lpstr>
      <vt:lpstr>Arial Black</vt:lpstr>
      <vt:lpstr>Arial Narrow</vt:lpstr>
      <vt:lpstr>Calibri</vt:lpstr>
      <vt:lpstr>Calibri Light</vt:lpstr>
      <vt:lpstr>Symbol</vt:lpstr>
      <vt:lpstr>Times New Roman</vt:lpstr>
      <vt:lpstr>Verdana</vt:lpstr>
      <vt:lpstr>Wingdings</vt:lpstr>
      <vt:lpstr>1_Office Theme</vt:lpstr>
      <vt:lpstr>21_Office Theme</vt:lpstr>
      <vt:lpstr>44_Office Theme</vt:lpstr>
      <vt:lpstr>46_Office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RECURRING AUDIT ISSUES</vt:lpstr>
      <vt:lpstr>PowerPoint Presentation</vt:lpstr>
      <vt:lpstr>COGTA SUPPORT &amp; ADEQUACY OF AUDIT RESPONSE PLANS</vt:lpstr>
      <vt:lpstr>AUDIT OUTCOME TURNAROUND STAKEHOLDER ENGAGEMENT</vt:lpstr>
      <vt:lpstr>STAKEHOLDER ROLES AND RESPONSIBILITIES</vt:lpstr>
      <vt:lpstr>FOCUS AREAS</vt:lpstr>
      <vt:lpstr>PowerPoint Presentation</vt:lpstr>
      <vt:lpstr>MUNICIPAL RESPONSE AND COUNCIL ACTIVITIES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UMDM &amp; HGDM</dc:title>
  <dc:creator>Buhle Ally</dc:creator>
  <cp:lastModifiedBy>Shereen Cassiem</cp:lastModifiedBy>
  <cp:revision>2279</cp:revision>
  <cp:lastPrinted>2020-03-17T19:37:08Z</cp:lastPrinted>
  <dcterms:created xsi:type="dcterms:W3CDTF">2011-10-05T05:43:47Z</dcterms:created>
  <dcterms:modified xsi:type="dcterms:W3CDTF">2022-11-01T12:56:31Z</dcterms:modified>
</cp:coreProperties>
</file>