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4"/>
  </p:sldMasterIdLst>
  <p:notesMasterIdLst>
    <p:notesMasterId r:id="rId19"/>
  </p:notesMasterIdLst>
  <p:sldIdLst>
    <p:sldId id="271" r:id="rId5"/>
    <p:sldId id="7571" r:id="rId6"/>
    <p:sldId id="7576" r:id="rId7"/>
    <p:sldId id="7577" r:id="rId8"/>
    <p:sldId id="7567" r:id="rId9"/>
    <p:sldId id="7568" r:id="rId10"/>
    <p:sldId id="7569" r:id="rId11"/>
    <p:sldId id="7578" r:id="rId12"/>
    <p:sldId id="7579" r:id="rId13"/>
    <p:sldId id="7580" r:id="rId14"/>
    <p:sldId id="7581" r:id="rId15"/>
    <p:sldId id="7582" r:id="rId16"/>
    <p:sldId id="7573" r:id="rId17"/>
    <p:sldId id="7494" r:id="rId18"/>
  </p:sldIdLst>
  <p:sldSz cx="12192000" cy="6858000"/>
  <p:notesSz cx="6794500" cy="9931400"/>
  <p:embeddedFontLst>
    <p:embeddedFont>
      <p:font typeface="Copperplate Gothic Bold" panose="020E0705020206020404" pitchFamily="34" charset="0"/>
      <p:regular r:id="rId20"/>
    </p:embeddedFont>
    <p:embeddedFont>
      <p:font typeface="ＭＳ Ｐゴシック" panose="020B0600070205080204" pitchFamily="34" charset="-128"/>
      <p:regular r:id="rId21"/>
    </p:embeddedFont>
    <p:embeddedFont>
      <p:font typeface="Calibri" panose="020F0502020204030204" pitchFamily="34" charset="0"/>
      <p:regular r:id="rId22"/>
      <p:bold r:id="rId23"/>
      <p:italic r:id="rId24"/>
      <p:boldItalic r:id="rId25"/>
    </p:embeddedFont>
    <p:embeddedFont>
      <p:font typeface="Gill Sans MT" panose="020B0502020104020203" pitchFamily="34" charset="0"/>
      <p:regular r:id="rId26"/>
      <p:bold r:id="rId27"/>
      <p:italic r:id="rId28"/>
      <p:boldItalic r:id="rId29"/>
    </p:embeddedFont>
    <p:embeddedFont>
      <p:font typeface="Arial Narrow" panose="020B0606020202030204" pitchFamily="34" charset="0"/>
      <p:regular r:id="rId30"/>
      <p:bold r:id="rId31"/>
      <p:italic r:id="rId32"/>
      <p:boldItalic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ti Kgomo" initials="PK" lastIdx="2" clrIdx="0">
    <p:extLst>
      <p:ext uri="{19B8F6BF-5375-455C-9EA6-DF929625EA0E}">
        <p15:presenceInfo xmlns:p15="http://schemas.microsoft.com/office/powerpoint/2012/main" userId="S::Mapatane.Kgomo@misa.gov.za::2c0676fd-ee12-4083-927c-a160c817b90d" providerId="AD"/>
      </p:ext>
    </p:extLst>
  </p:cmAuthor>
  <p:cmAuthor id="2" name="Luntu Ndalasi" initials="LN" lastIdx="2" clrIdx="1">
    <p:extLst>
      <p:ext uri="{19B8F6BF-5375-455C-9EA6-DF929625EA0E}">
        <p15:presenceInfo xmlns:p15="http://schemas.microsoft.com/office/powerpoint/2012/main" userId="Luntu Ndalasi"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EEDF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442" autoAdjust="0"/>
    <p:restoredTop sz="96327"/>
  </p:normalViewPr>
  <p:slideViewPr>
    <p:cSldViewPr snapToGrid="0" snapToObjects="1">
      <p:cViewPr varScale="1">
        <p:scale>
          <a:sx n="73" d="100"/>
          <a:sy n="73" d="100"/>
        </p:scale>
        <p:origin x="762" y="78"/>
      </p:cViewPr>
      <p:guideLst/>
    </p:cSldViewPr>
  </p:slideViewPr>
  <p:notesTextViewPr>
    <p:cViewPr>
      <p:scale>
        <a:sx n="1" d="1"/>
        <a:sy n="1" d="1"/>
      </p:scale>
      <p:origin x="0" y="0"/>
    </p:cViewPr>
  </p:notesTextViewPr>
  <p:sorterViewPr>
    <p:cViewPr>
      <p:scale>
        <a:sx n="100" d="100"/>
        <a:sy n="100" d="100"/>
      </p:scale>
      <p:origin x="0" y="-134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7.fntdata"/><Relationship Id="rId21" Type="http://schemas.openxmlformats.org/officeDocument/2006/relationships/font" Target="fonts/font2.fntdata"/><Relationship Id="rId34"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6.fntdata"/><Relationship Id="rId33" Type="http://schemas.openxmlformats.org/officeDocument/2006/relationships/font" Target="fonts/font14.fntdata"/><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5.fntdata"/><Relationship Id="rId32" Type="http://schemas.openxmlformats.org/officeDocument/2006/relationships/font" Target="fonts/font13.fntdata"/><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notesMaster" Target="notesMasters/notesMaster1.xml"/><Relationship Id="rId31" Type="http://schemas.openxmlformats.org/officeDocument/2006/relationships/font" Target="fonts/font12.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024" cy="498635"/>
          </a:xfrm>
          <a:prstGeom prst="rect">
            <a:avLst/>
          </a:prstGeom>
        </p:spPr>
        <p:txBody>
          <a:bodyPr vert="horz" lIns="91431" tIns="45715" rIns="91431" bIns="45715" rtlCol="0"/>
          <a:lstStyle>
            <a:lvl1pPr algn="l">
              <a:defRPr sz="1200"/>
            </a:lvl1pPr>
          </a:lstStyle>
          <a:p>
            <a:endParaRPr lang="en-ZA" dirty="0"/>
          </a:p>
        </p:txBody>
      </p:sp>
      <p:sp>
        <p:nvSpPr>
          <p:cNvPr id="3" name="Date Placeholder 2"/>
          <p:cNvSpPr>
            <a:spLocks noGrp="1"/>
          </p:cNvSpPr>
          <p:nvPr>
            <p:ph type="dt" idx="1"/>
          </p:nvPr>
        </p:nvSpPr>
        <p:spPr>
          <a:xfrm>
            <a:off x="3847890" y="0"/>
            <a:ext cx="2945024" cy="498635"/>
          </a:xfrm>
          <a:prstGeom prst="rect">
            <a:avLst/>
          </a:prstGeom>
        </p:spPr>
        <p:txBody>
          <a:bodyPr vert="horz" lIns="91431" tIns="45715" rIns="91431" bIns="45715" rtlCol="0"/>
          <a:lstStyle>
            <a:lvl1pPr algn="r">
              <a:defRPr sz="1200"/>
            </a:lvl1pPr>
          </a:lstStyle>
          <a:p>
            <a:fld id="{C3C6F429-32C5-49F8-B9A8-5396FD7A68DA}" type="datetimeFigureOut">
              <a:rPr lang="en-ZA" smtClean="0"/>
              <a:t>2022/11/01</a:t>
            </a:fld>
            <a:endParaRPr lang="en-ZA" dirty="0"/>
          </a:p>
        </p:txBody>
      </p:sp>
      <p:sp>
        <p:nvSpPr>
          <p:cNvPr id="4" name="Slide Image Placeholder 3"/>
          <p:cNvSpPr>
            <a:spLocks noGrp="1" noRot="1" noChangeAspect="1"/>
          </p:cNvSpPr>
          <p:nvPr>
            <p:ph type="sldImg" idx="2"/>
          </p:nvPr>
        </p:nvSpPr>
        <p:spPr>
          <a:xfrm>
            <a:off x="419100" y="1241425"/>
            <a:ext cx="5956300" cy="3351213"/>
          </a:xfrm>
          <a:prstGeom prst="rect">
            <a:avLst/>
          </a:prstGeom>
          <a:noFill/>
          <a:ln w="12700">
            <a:solidFill>
              <a:prstClr val="black"/>
            </a:solidFill>
          </a:ln>
        </p:spPr>
        <p:txBody>
          <a:bodyPr vert="horz" lIns="91431" tIns="45715" rIns="91431" bIns="45715" rtlCol="0" anchor="ctr"/>
          <a:lstStyle/>
          <a:p>
            <a:endParaRPr lang="en-ZA" dirty="0"/>
          </a:p>
        </p:txBody>
      </p:sp>
      <p:sp>
        <p:nvSpPr>
          <p:cNvPr id="5" name="Notes Placeholder 4"/>
          <p:cNvSpPr>
            <a:spLocks noGrp="1"/>
          </p:cNvSpPr>
          <p:nvPr>
            <p:ph type="body" sz="quarter" idx="3"/>
          </p:nvPr>
        </p:nvSpPr>
        <p:spPr>
          <a:xfrm>
            <a:off x="679134" y="4779904"/>
            <a:ext cx="5436234" cy="3909675"/>
          </a:xfrm>
          <a:prstGeom prst="rect">
            <a:avLst/>
          </a:prstGeom>
        </p:spPr>
        <p:txBody>
          <a:bodyPr vert="horz" lIns="91431" tIns="45715" rIns="91431" bIns="45715"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9432767"/>
            <a:ext cx="2945024" cy="498635"/>
          </a:xfrm>
          <a:prstGeom prst="rect">
            <a:avLst/>
          </a:prstGeom>
        </p:spPr>
        <p:txBody>
          <a:bodyPr vert="horz" lIns="91431" tIns="45715" rIns="91431" bIns="45715" rtlCol="0" anchor="b"/>
          <a:lstStyle>
            <a:lvl1pPr algn="l">
              <a:defRPr sz="1200"/>
            </a:lvl1pPr>
          </a:lstStyle>
          <a:p>
            <a:endParaRPr lang="en-ZA" dirty="0"/>
          </a:p>
        </p:txBody>
      </p:sp>
      <p:sp>
        <p:nvSpPr>
          <p:cNvPr id="7" name="Slide Number Placeholder 6"/>
          <p:cNvSpPr>
            <a:spLocks noGrp="1"/>
          </p:cNvSpPr>
          <p:nvPr>
            <p:ph type="sldNum" sz="quarter" idx="5"/>
          </p:nvPr>
        </p:nvSpPr>
        <p:spPr>
          <a:xfrm>
            <a:off x="3847890" y="9432767"/>
            <a:ext cx="2945024" cy="498635"/>
          </a:xfrm>
          <a:prstGeom prst="rect">
            <a:avLst/>
          </a:prstGeom>
        </p:spPr>
        <p:txBody>
          <a:bodyPr vert="horz" lIns="91431" tIns="45715" rIns="91431" bIns="45715" rtlCol="0" anchor="b"/>
          <a:lstStyle>
            <a:lvl1pPr algn="r">
              <a:defRPr sz="1200"/>
            </a:lvl1pPr>
          </a:lstStyle>
          <a:p>
            <a:fld id="{F5079815-5F72-4389-919D-0C4B22FFCB71}" type="slidenum">
              <a:rPr lang="en-ZA" smtClean="0"/>
              <a:t>‹#›</a:t>
            </a:fld>
            <a:endParaRPr lang="en-ZA" dirty="0"/>
          </a:p>
        </p:txBody>
      </p:sp>
    </p:spTree>
    <p:extLst>
      <p:ext uri="{BB962C8B-B14F-4D97-AF65-F5344CB8AC3E}">
        <p14:creationId xmlns:p14="http://schemas.microsoft.com/office/powerpoint/2010/main" val="15398370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2.jp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2.jp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2.jp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72ECC0C-510C-5E48-AF0D-A97BF27AD213}"/>
              </a:ext>
            </a:extLst>
          </p:cNvPr>
          <p:cNvPicPr>
            <a:picLocks noChangeAspect="1"/>
          </p:cNvPicPr>
          <p:nvPr userDrawn="1"/>
        </p:nvPicPr>
        <p:blipFill>
          <a:blip r:embed="rId2"/>
          <a:srcRect/>
          <a:stretch/>
        </p:blipFill>
        <p:spPr>
          <a:xfrm>
            <a:off x="0" y="0"/>
            <a:ext cx="12192000" cy="6858000"/>
          </a:xfrm>
          <a:prstGeom prst="rect">
            <a:avLst/>
          </a:prstGeom>
        </p:spPr>
      </p:pic>
      <p:sp>
        <p:nvSpPr>
          <p:cNvPr id="20" name="Text Placeholder 19">
            <a:extLst>
              <a:ext uri="{FF2B5EF4-FFF2-40B4-BE49-F238E27FC236}">
                <a16:creationId xmlns:a16="http://schemas.microsoft.com/office/drawing/2014/main" id="{18A5A4AE-3708-D54B-9903-5205548851A9}"/>
              </a:ext>
            </a:extLst>
          </p:cNvPr>
          <p:cNvSpPr>
            <a:spLocks noGrp="1"/>
          </p:cNvSpPr>
          <p:nvPr>
            <p:ph type="body" sz="quarter" idx="13" hasCustomPrompt="1"/>
          </p:nvPr>
        </p:nvSpPr>
        <p:spPr>
          <a:xfrm>
            <a:off x="1755444" y="3132892"/>
            <a:ext cx="8681110" cy="1520328"/>
          </a:xfrm>
          <a:prstGeom prst="rect">
            <a:avLst/>
          </a:prstGeom>
          <a:noFill/>
        </p:spPr>
        <p:txBody>
          <a:bodyPr anchor="ctr"/>
          <a:lstStyle>
            <a:lvl1pPr algn="ctr">
              <a:lnSpc>
                <a:spcPts val="4200"/>
              </a:lnSpc>
              <a:buNone/>
              <a:defRPr sz="2800" b="1" i="0" u="none">
                <a:solidFill>
                  <a:schemeClr val="accent2"/>
                </a:solidFill>
                <a:latin typeface="Gill Sans MT" panose="020B0502020104020203" pitchFamily="34" charset="77"/>
              </a:defRPr>
            </a:lvl1pPr>
            <a:lvl2pPr>
              <a:buNone/>
              <a:defRPr>
                <a:latin typeface="Gill Sans MT" panose="020B0502020104020203" pitchFamily="34" charset="77"/>
              </a:defRPr>
            </a:lvl2pPr>
            <a:lvl3pPr>
              <a:buNone/>
              <a:defRPr>
                <a:latin typeface="Gill Sans MT" panose="020B0502020104020203" pitchFamily="34" charset="77"/>
              </a:defRPr>
            </a:lvl3pPr>
            <a:lvl4pPr>
              <a:buNone/>
              <a:defRPr>
                <a:latin typeface="Gill Sans MT" panose="020B0502020104020203" pitchFamily="34" charset="77"/>
              </a:defRPr>
            </a:lvl4pPr>
            <a:lvl5pPr>
              <a:buNone/>
              <a:defRPr>
                <a:latin typeface="Gill Sans MT" panose="020B0502020104020203" pitchFamily="34" charset="77"/>
              </a:defRPr>
            </a:lvl5pPr>
          </a:lstStyle>
          <a:p>
            <a:pPr lvl="0"/>
            <a:r>
              <a:rPr lang="en-GB" dirty="0"/>
              <a:t>ADD PRESENTATION TITLE HERE </a:t>
            </a:r>
          </a:p>
        </p:txBody>
      </p:sp>
      <p:sp>
        <p:nvSpPr>
          <p:cNvPr id="26" name="Text Placeholder 25">
            <a:extLst>
              <a:ext uri="{FF2B5EF4-FFF2-40B4-BE49-F238E27FC236}">
                <a16:creationId xmlns:a16="http://schemas.microsoft.com/office/drawing/2014/main" id="{75E4678B-EFFA-9A45-B059-056813AE3EE2}"/>
              </a:ext>
            </a:extLst>
          </p:cNvPr>
          <p:cNvSpPr>
            <a:spLocks noGrp="1"/>
          </p:cNvSpPr>
          <p:nvPr>
            <p:ph type="body" sz="quarter" idx="15" hasCustomPrompt="1"/>
          </p:nvPr>
        </p:nvSpPr>
        <p:spPr>
          <a:xfrm>
            <a:off x="1712056" y="5564054"/>
            <a:ext cx="8937523" cy="310203"/>
          </a:xfrm>
          <a:prstGeom prst="rect">
            <a:avLst/>
          </a:prstGeom>
        </p:spPr>
        <p:txBody>
          <a:bodyPr/>
          <a:lstStyle>
            <a:lvl1pPr algn="ctr">
              <a:buNone/>
              <a:defRPr sz="1800" b="0" i="0">
                <a:solidFill>
                  <a:schemeClr val="tx1">
                    <a:lumMod val="65000"/>
                    <a:lumOff val="35000"/>
                  </a:schemeClr>
                </a:solidFill>
                <a:latin typeface="Gill Sans MT" panose="020B0502020104020203" pitchFamily="34" charset="77"/>
              </a:defRPr>
            </a:lvl1pPr>
          </a:lstStyle>
          <a:p>
            <a:pPr lvl="0"/>
            <a:r>
              <a:rPr lang="en-GB" dirty="0"/>
              <a:t>To Whom | Presenter Name | Date</a:t>
            </a:r>
          </a:p>
        </p:txBody>
      </p:sp>
      <p:pic>
        <p:nvPicPr>
          <p:cNvPr id="10" name="Picture 9">
            <a:extLst>
              <a:ext uri="{FF2B5EF4-FFF2-40B4-BE49-F238E27FC236}">
                <a16:creationId xmlns:a16="http://schemas.microsoft.com/office/drawing/2014/main" id="{8F67059D-9A0D-1B4D-90A7-A06B738AC6B9}"/>
              </a:ext>
            </a:extLst>
          </p:cNvPr>
          <p:cNvPicPr>
            <a:picLocks noChangeAspect="1"/>
          </p:cNvPicPr>
          <p:nvPr userDrawn="1"/>
        </p:nvPicPr>
        <p:blipFill>
          <a:blip r:embed="rId3"/>
          <a:srcRect/>
          <a:stretch/>
        </p:blipFill>
        <p:spPr>
          <a:xfrm>
            <a:off x="11405296" y="6225219"/>
            <a:ext cx="567055" cy="508947"/>
          </a:xfrm>
          <a:prstGeom prst="rect">
            <a:avLst/>
          </a:prstGeom>
        </p:spPr>
      </p:pic>
      <p:cxnSp>
        <p:nvCxnSpPr>
          <p:cNvPr id="17" name="Straight Connector 16">
            <a:extLst>
              <a:ext uri="{FF2B5EF4-FFF2-40B4-BE49-F238E27FC236}">
                <a16:creationId xmlns:a16="http://schemas.microsoft.com/office/drawing/2014/main" id="{2BF4CFBC-EBCD-4E4F-804D-43ED054C575C}"/>
              </a:ext>
            </a:extLst>
          </p:cNvPr>
          <p:cNvCxnSpPr>
            <a:cxnSpLocks/>
          </p:cNvCxnSpPr>
          <p:nvPr userDrawn="1"/>
        </p:nvCxnSpPr>
        <p:spPr>
          <a:xfrm>
            <a:off x="2429572" y="2392906"/>
            <a:ext cx="7502487"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D9D41E40-B815-F844-ACF1-D07175B385F4}"/>
              </a:ext>
            </a:extLst>
          </p:cNvPr>
          <p:cNvCxnSpPr>
            <a:cxnSpLocks/>
          </p:cNvCxnSpPr>
          <p:nvPr userDrawn="1"/>
        </p:nvCxnSpPr>
        <p:spPr>
          <a:xfrm>
            <a:off x="2429573" y="5330019"/>
            <a:ext cx="7502487"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180B3B4D-4090-41A3-BAF7-4F8AA0BBD52D}"/>
              </a:ext>
            </a:extLst>
          </p:cNvPr>
          <p:cNvPicPr>
            <a:picLocks noChangeAspect="1"/>
          </p:cNvPicPr>
          <p:nvPr userDrawn="1"/>
        </p:nvPicPr>
        <p:blipFill>
          <a:blip r:embed="rId4"/>
          <a:srcRect/>
          <a:stretch/>
        </p:blipFill>
        <p:spPr>
          <a:xfrm>
            <a:off x="3926299" y="202910"/>
            <a:ext cx="3974294" cy="1450011"/>
          </a:xfrm>
          <a:prstGeom prst="rect">
            <a:avLst/>
          </a:prstGeom>
        </p:spPr>
      </p:pic>
      <p:sp>
        <p:nvSpPr>
          <p:cNvPr id="13" name="Slide Number Placeholder 11">
            <a:extLst>
              <a:ext uri="{FF2B5EF4-FFF2-40B4-BE49-F238E27FC236}">
                <a16:creationId xmlns:a16="http://schemas.microsoft.com/office/drawing/2014/main" id="{538102B2-D1DA-4EC0-A923-2AD8995DB1C6}"/>
              </a:ext>
            </a:extLst>
          </p:cNvPr>
          <p:cNvSpPr txBox="1">
            <a:spLocks/>
          </p:cNvSpPr>
          <p:nvPr userDrawn="1"/>
        </p:nvSpPr>
        <p:spPr>
          <a:xfrm>
            <a:off x="-105296" y="6373704"/>
            <a:ext cx="3441469" cy="365125"/>
          </a:xfrm>
          <a:prstGeom prst="rect">
            <a:avLst/>
          </a:prstGeom>
        </p:spPr>
        <p:txBody>
          <a:bodyPr/>
          <a:lstStyle>
            <a:defPPr>
              <a:defRPr lang="en-US"/>
            </a:defPPr>
            <a:lvl1pPr marL="0" algn="ctr" defTabSz="914400" rtl="0" eaLnBrk="1" latinLnBrk="0" hangingPunct="1">
              <a:defRPr sz="14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schemeClr val="accent2">
                    <a:lumMod val="50000"/>
                  </a:schemeClr>
                </a:solidFill>
                <a:latin typeface="Copperplate Gothic Bold" panose="020E0705020206020404" pitchFamily="34" charset="0"/>
              </a:rPr>
              <a:t>DISTRICT DEVELOPMENT MODEL</a:t>
            </a:r>
          </a:p>
        </p:txBody>
      </p:sp>
    </p:spTree>
    <p:extLst>
      <p:ext uri="{BB962C8B-B14F-4D97-AF65-F5344CB8AC3E}">
        <p14:creationId xmlns:p14="http://schemas.microsoft.com/office/powerpoint/2010/main" val="25364403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C7B3AC2E-1437-0F4A-B6D9-C73A1B4AB017}"/>
              </a:ext>
            </a:extLst>
          </p:cNvPr>
          <p:cNvPicPr>
            <a:picLocks noChangeAspect="1"/>
          </p:cNvPicPr>
          <p:nvPr userDrawn="1"/>
        </p:nvPicPr>
        <p:blipFill>
          <a:blip r:embed="rId2"/>
          <a:srcRect l="4002" r="4002"/>
          <a:stretch/>
        </p:blipFill>
        <p:spPr>
          <a:xfrm>
            <a:off x="0" y="0"/>
            <a:ext cx="12192000" cy="681037"/>
          </a:xfrm>
          <a:prstGeom prst="rect">
            <a:avLst/>
          </a:prstGeom>
        </p:spPr>
      </p:pic>
      <p:sp>
        <p:nvSpPr>
          <p:cNvPr id="2" name="Title 1">
            <a:extLst>
              <a:ext uri="{FF2B5EF4-FFF2-40B4-BE49-F238E27FC236}">
                <a16:creationId xmlns:a16="http://schemas.microsoft.com/office/drawing/2014/main" id="{B9BB9720-9CF0-9642-834C-C41C9539A4A4}"/>
              </a:ext>
            </a:extLst>
          </p:cNvPr>
          <p:cNvSpPr>
            <a:spLocks noGrp="1"/>
          </p:cNvSpPr>
          <p:nvPr>
            <p:ph type="title" hasCustomPrompt="1"/>
          </p:nvPr>
        </p:nvSpPr>
        <p:spPr>
          <a:xfrm>
            <a:off x="498684" y="109452"/>
            <a:ext cx="11205636" cy="571585"/>
          </a:xfrm>
          <a:prstGeom prst="rect">
            <a:avLst/>
          </a:prstGeom>
        </p:spPr>
        <p:txBody>
          <a:bodyPr/>
          <a:lstStyle>
            <a:lvl1pPr algn="l">
              <a:defRPr sz="2400" b="0" i="0" cap="all" baseline="0">
                <a:solidFill>
                  <a:schemeClr val="tx1">
                    <a:lumMod val="75000"/>
                    <a:lumOff val="25000"/>
                  </a:schemeClr>
                </a:solidFill>
                <a:latin typeface="+mn-lt"/>
              </a:defRPr>
            </a:lvl1pPr>
          </a:lstStyle>
          <a:p>
            <a:r>
              <a:rPr lang="en-GB" dirty="0"/>
              <a:t>Click to ADD title</a:t>
            </a:r>
            <a:endParaRPr lang="en-US" dirty="0"/>
          </a:p>
        </p:txBody>
      </p:sp>
      <p:sp>
        <p:nvSpPr>
          <p:cNvPr id="16" name="Slide Number Placeholder 11">
            <a:extLst>
              <a:ext uri="{FF2B5EF4-FFF2-40B4-BE49-F238E27FC236}">
                <a16:creationId xmlns:a16="http://schemas.microsoft.com/office/drawing/2014/main" id="{C849C03B-FFA0-864E-92FD-6539E5B2E75E}"/>
              </a:ext>
            </a:extLst>
          </p:cNvPr>
          <p:cNvSpPr txBox="1">
            <a:spLocks/>
          </p:cNvSpPr>
          <p:nvPr userDrawn="1"/>
        </p:nvSpPr>
        <p:spPr>
          <a:xfrm>
            <a:off x="10681854" y="6435598"/>
            <a:ext cx="1022465" cy="365125"/>
          </a:xfrm>
          <a:prstGeom prst="rect">
            <a:avLst/>
          </a:prstGeom>
        </p:spPr>
        <p:txBody>
          <a:bodyPr/>
          <a:lstStyle>
            <a:defPPr>
              <a:defRPr lang="en-US"/>
            </a:defPPr>
            <a:lvl1pPr marL="0" algn="ctr" defTabSz="914400" rtl="0" eaLnBrk="1" latinLnBrk="0" hangingPunct="1">
              <a:defRPr sz="14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DE41146E-9C06-9F49-A71B-5E154561DE30}" type="slidenum">
              <a:rPr lang="en-US" smtClean="0"/>
              <a:pPr algn="r"/>
              <a:t>‹#›</a:t>
            </a:fld>
            <a:endParaRPr lang="en-US" dirty="0"/>
          </a:p>
        </p:txBody>
      </p:sp>
      <p:pic>
        <p:nvPicPr>
          <p:cNvPr id="13" name="Picture 12">
            <a:extLst>
              <a:ext uri="{FF2B5EF4-FFF2-40B4-BE49-F238E27FC236}">
                <a16:creationId xmlns:a16="http://schemas.microsoft.com/office/drawing/2014/main" id="{51AFAE71-9C12-E44B-9B26-B11C929C4052}"/>
              </a:ext>
            </a:extLst>
          </p:cNvPr>
          <p:cNvPicPr>
            <a:picLocks noChangeAspect="1"/>
          </p:cNvPicPr>
          <p:nvPr userDrawn="1"/>
        </p:nvPicPr>
        <p:blipFill>
          <a:blip r:embed="rId3"/>
          <a:srcRect/>
          <a:stretch/>
        </p:blipFill>
        <p:spPr>
          <a:xfrm>
            <a:off x="498684" y="6238442"/>
            <a:ext cx="1616736" cy="589862"/>
          </a:xfrm>
          <a:prstGeom prst="rect">
            <a:avLst/>
          </a:prstGeom>
        </p:spPr>
      </p:pic>
      <p:sp>
        <p:nvSpPr>
          <p:cNvPr id="8" name="Slide Number Placeholder 11">
            <a:extLst>
              <a:ext uri="{FF2B5EF4-FFF2-40B4-BE49-F238E27FC236}">
                <a16:creationId xmlns:a16="http://schemas.microsoft.com/office/drawing/2014/main" id="{39362617-C9E6-4FDE-B70E-C0C732FC5C59}"/>
              </a:ext>
            </a:extLst>
          </p:cNvPr>
          <p:cNvSpPr txBox="1">
            <a:spLocks/>
          </p:cNvSpPr>
          <p:nvPr userDrawn="1"/>
        </p:nvSpPr>
        <p:spPr>
          <a:xfrm>
            <a:off x="4375265" y="6475819"/>
            <a:ext cx="3441469" cy="365125"/>
          </a:xfrm>
          <a:prstGeom prst="rect">
            <a:avLst/>
          </a:prstGeom>
        </p:spPr>
        <p:txBody>
          <a:bodyPr/>
          <a:lstStyle>
            <a:defPPr>
              <a:defRPr lang="en-US"/>
            </a:defPPr>
            <a:lvl1pPr marL="0" algn="ctr" defTabSz="914400" rtl="0" eaLnBrk="1" latinLnBrk="0" hangingPunct="1">
              <a:defRPr sz="14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schemeClr val="accent2">
                    <a:lumMod val="50000"/>
                  </a:schemeClr>
                </a:solidFill>
                <a:latin typeface="Copperplate Gothic Bold" panose="020E0705020206020404" pitchFamily="34" charset="0"/>
              </a:rPr>
              <a:t>DISTRICT DEVELOPMENT MODEL</a:t>
            </a:r>
          </a:p>
        </p:txBody>
      </p:sp>
      <p:sp>
        <p:nvSpPr>
          <p:cNvPr id="9" name="Content Placeholder 3">
            <a:extLst>
              <a:ext uri="{FF2B5EF4-FFF2-40B4-BE49-F238E27FC236}">
                <a16:creationId xmlns:a16="http://schemas.microsoft.com/office/drawing/2014/main" id="{EE9D14CF-1D0B-4A2E-9E66-9A10386040A2}"/>
              </a:ext>
            </a:extLst>
          </p:cNvPr>
          <p:cNvSpPr>
            <a:spLocks noGrp="1"/>
          </p:cNvSpPr>
          <p:nvPr>
            <p:ph sz="half" idx="2" hasCustomPrompt="1"/>
          </p:nvPr>
        </p:nvSpPr>
        <p:spPr>
          <a:xfrm>
            <a:off x="498684" y="814647"/>
            <a:ext cx="11205636" cy="5325681"/>
          </a:xfrm>
          <a:prstGeom prst="rect">
            <a:avLst/>
          </a:prstGeom>
        </p:spPr>
        <p:txBody>
          <a:bodyPr/>
          <a:lstStyle>
            <a:lvl1pPr>
              <a:defRPr sz="2000"/>
            </a:lvl1pPr>
            <a:lvl2pPr>
              <a:defRPr sz="1800"/>
            </a:lvl2pPr>
            <a:lvl3pPr>
              <a:defRPr sz="1800"/>
            </a:lvl3pPr>
          </a:lstStyle>
          <a:p>
            <a:pPr lvl="0"/>
            <a:r>
              <a:rPr lang="en-GB" dirty="0"/>
              <a:t>Point 1</a:t>
            </a:r>
          </a:p>
          <a:p>
            <a:pPr lvl="1"/>
            <a:r>
              <a:rPr lang="en-GB" dirty="0"/>
              <a:t>Point 2</a:t>
            </a:r>
          </a:p>
          <a:p>
            <a:pPr lvl="2"/>
            <a:r>
              <a:rPr lang="en-GB" dirty="0"/>
              <a:t>Point 3</a:t>
            </a:r>
          </a:p>
        </p:txBody>
      </p:sp>
    </p:spTree>
    <p:extLst>
      <p:ext uri="{BB962C8B-B14F-4D97-AF65-F5344CB8AC3E}">
        <p14:creationId xmlns:p14="http://schemas.microsoft.com/office/powerpoint/2010/main" val="4917319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D110688-23E1-5240-B9BC-D4EC2A51F285}"/>
              </a:ext>
            </a:extLst>
          </p:cNvPr>
          <p:cNvPicPr>
            <a:picLocks noChangeAspect="1"/>
          </p:cNvPicPr>
          <p:nvPr userDrawn="1"/>
        </p:nvPicPr>
        <p:blipFill rotWithShape="1">
          <a:blip r:embed="rId2"/>
          <a:srcRect b="11165"/>
          <a:stretch/>
        </p:blipFill>
        <p:spPr>
          <a:xfrm>
            <a:off x="15631" y="0"/>
            <a:ext cx="12192000" cy="6092328"/>
          </a:xfrm>
          <a:prstGeom prst="rect">
            <a:avLst/>
          </a:prstGeom>
        </p:spPr>
      </p:pic>
      <p:sp>
        <p:nvSpPr>
          <p:cNvPr id="20" name="Text Placeholder 19">
            <a:extLst>
              <a:ext uri="{FF2B5EF4-FFF2-40B4-BE49-F238E27FC236}">
                <a16:creationId xmlns:a16="http://schemas.microsoft.com/office/drawing/2014/main" id="{18A5A4AE-3708-D54B-9903-5205548851A9}"/>
              </a:ext>
            </a:extLst>
          </p:cNvPr>
          <p:cNvSpPr>
            <a:spLocks noGrp="1"/>
          </p:cNvSpPr>
          <p:nvPr>
            <p:ph type="body" sz="quarter" idx="13" hasCustomPrompt="1"/>
          </p:nvPr>
        </p:nvSpPr>
        <p:spPr>
          <a:xfrm>
            <a:off x="780399" y="2865439"/>
            <a:ext cx="10586720" cy="589858"/>
          </a:xfrm>
          <a:prstGeom prst="rect">
            <a:avLst/>
          </a:prstGeom>
        </p:spPr>
        <p:txBody>
          <a:bodyPr/>
          <a:lstStyle>
            <a:lvl1pPr algn="ctr">
              <a:buNone/>
              <a:defRPr sz="3500" b="1" i="0" u="none">
                <a:solidFill>
                  <a:schemeClr val="accent2"/>
                </a:solidFill>
                <a:latin typeface="Gill Sans MT" panose="020B0502020104020203" pitchFamily="34" charset="77"/>
              </a:defRPr>
            </a:lvl1pPr>
            <a:lvl2pPr>
              <a:buNone/>
              <a:defRPr>
                <a:latin typeface="Gill Sans MT" panose="020B0502020104020203" pitchFamily="34" charset="77"/>
              </a:defRPr>
            </a:lvl2pPr>
            <a:lvl3pPr>
              <a:buNone/>
              <a:defRPr>
                <a:latin typeface="Gill Sans MT" panose="020B0502020104020203" pitchFamily="34" charset="77"/>
              </a:defRPr>
            </a:lvl3pPr>
            <a:lvl4pPr>
              <a:buNone/>
              <a:defRPr>
                <a:latin typeface="Gill Sans MT" panose="020B0502020104020203" pitchFamily="34" charset="77"/>
              </a:defRPr>
            </a:lvl4pPr>
            <a:lvl5pPr>
              <a:buNone/>
              <a:defRPr>
                <a:latin typeface="Gill Sans MT" panose="020B0502020104020203" pitchFamily="34" charset="77"/>
              </a:defRPr>
            </a:lvl5pPr>
          </a:lstStyle>
          <a:p>
            <a:pPr lvl="0"/>
            <a:r>
              <a:rPr lang="en-GB" dirty="0"/>
              <a:t>ADD SECTION BREAK TITLE</a:t>
            </a:r>
          </a:p>
          <a:p>
            <a:pPr lvl="1"/>
            <a:endParaRPr lang="en-US" dirty="0"/>
          </a:p>
        </p:txBody>
      </p:sp>
      <p:cxnSp>
        <p:nvCxnSpPr>
          <p:cNvPr id="28" name="Straight Connector 27">
            <a:extLst>
              <a:ext uri="{FF2B5EF4-FFF2-40B4-BE49-F238E27FC236}">
                <a16:creationId xmlns:a16="http://schemas.microsoft.com/office/drawing/2014/main" id="{F79A047A-8B61-E048-BF5B-F056E75509E9}"/>
              </a:ext>
            </a:extLst>
          </p:cNvPr>
          <p:cNvCxnSpPr>
            <a:cxnSpLocks/>
          </p:cNvCxnSpPr>
          <p:nvPr userDrawn="1"/>
        </p:nvCxnSpPr>
        <p:spPr>
          <a:xfrm>
            <a:off x="3293892" y="3415969"/>
            <a:ext cx="5445211"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40A58D35-01AD-384E-B073-154A9AC6DA05}"/>
              </a:ext>
            </a:extLst>
          </p:cNvPr>
          <p:cNvCxnSpPr>
            <a:cxnSpLocks/>
          </p:cNvCxnSpPr>
          <p:nvPr userDrawn="1"/>
        </p:nvCxnSpPr>
        <p:spPr>
          <a:xfrm>
            <a:off x="3318605" y="2842587"/>
            <a:ext cx="5371071"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6" name="Slide Number Placeholder 11">
            <a:extLst>
              <a:ext uri="{FF2B5EF4-FFF2-40B4-BE49-F238E27FC236}">
                <a16:creationId xmlns:a16="http://schemas.microsoft.com/office/drawing/2014/main" id="{B23F1392-F971-134D-9E73-C2BA4982FFE7}"/>
              </a:ext>
            </a:extLst>
          </p:cNvPr>
          <p:cNvSpPr txBox="1">
            <a:spLocks/>
          </p:cNvSpPr>
          <p:nvPr userDrawn="1"/>
        </p:nvSpPr>
        <p:spPr>
          <a:xfrm>
            <a:off x="4724400" y="6356350"/>
            <a:ext cx="2743200" cy="365125"/>
          </a:xfrm>
          <a:prstGeom prst="rect">
            <a:avLst/>
          </a:prstGeom>
        </p:spPr>
        <p:txBody>
          <a:bodyPr/>
          <a:lstStyle>
            <a:defPPr>
              <a:defRPr lang="en-US"/>
            </a:defPPr>
            <a:lvl1pPr marL="0" algn="ctr" defTabSz="914400" rtl="0" eaLnBrk="1" latinLnBrk="0" hangingPunct="1">
              <a:defRPr sz="14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E41146E-9C06-9F49-A71B-5E154561DE30}" type="slidenum">
              <a:rPr lang="en-US" smtClean="0"/>
              <a:pPr/>
              <a:t>‹#›</a:t>
            </a:fld>
            <a:endParaRPr lang="en-US" dirty="0"/>
          </a:p>
        </p:txBody>
      </p:sp>
      <p:pic>
        <p:nvPicPr>
          <p:cNvPr id="8" name="Picture 7">
            <a:extLst>
              <a:ext uri="{FF2B5EF4-FFF2-40B4-BE49-F238E27FC236}">
                <a16:creationId xmlns:a16="http://schemas.microsoft.com/office/drawing/2014/main" id="{C96C399F-5629-8247-A198-7FB3283E8589}"/>
              </a:ext>
            </a:extLst>
          </p:cNvPr>
          <p:cNvPicPr>
            <a:picLocks noChangeAspect="1"/>
          </p:cNvPicPr>
          <p:nvPr userDrawn="1"/>
        </p:nvPicPr>
        <p:blipFill>
          <a:blip r:embed="rId3"/>
          <a:srcRect/>
          <a:stretch/>
        </p:blipFill>
        <p:spPr>
          <a:xfrm>
            <a:off x="498684" y="6171599"/>
            <a:ext cx="1616736" cy="589862"/>
          </a:xfrm>
          <a:prstGeom prst="rect">
            <a:avLst/>
          </a:prstGeom>
        </p:spPr>
      </p:pic>
      <p:pic>
        <p:nvPicPr>
          <p:cNvPr id="11" name="Picture 10">
            <a:extLst>
              <a:ext uri="{FF2B5EF4-FFF2-40B4-BE49-F238E27FC236}">
                <a16:creationId xmlns:a16="http://schemas.microsoft.com/office/drawing/2014/main" id="{A2033DEE-4368-F643-BA4A-DDCDC70A054B}"/>
              </a:ext>
            </a:extLst>
          </p:cNvPr>
          <p:cNvPicPr>
            <a:picLocks noChangeAspect="1"/>
          </p:cNvPicPr>
          <p:nvPr userDrawn="1"/>
        </p:nvPicPr>
        <p:blipFill>
          <a:blip r:embed="rId4"/>
          <a:srcRect/>
          <a:stretch/>
        </p:blipFill>
        <p:spPr>
          <a:xfrm>
            <a:off x="10931470" y="6229882"/>
            <a:ext cx="567055" cy="508947"/>
          </a:xfrm>
          <a:prstGeom prst="rect">
            <a:avLst/>
          </a:prstGeom>
        </p:spPr>
      </p:pic>
    </p:spTree>
    <p:extLst>
      <p:ext uri="{BB962C8B-B14F-4D97-AF65-F5344CB8AC3E}">
        <p14:creationId xmlns:p14="http://schemas.microsoft.com/office/powerpoint/2010/main" val="33296903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362A62A-54B5-F747-81FE-566FD9A0B3B3}"/>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9B0CCECC-E1E4-EF4F-94F2-323A9164F7FC}"/>
              </a:ext>
            </a:extLst>
          </p:cNvPr>
          <p:cNvPicPr>
            <a:picLocks noChangeAspect="1"/>
          </p:cNvPicPr>
          <p:nvPr userDrawn="1"/>
        </p:nvPicPr>
        <p:blipFill>
          <a:blip r:embed="rId3"/>
          <a:srcRect/>
          <a:stretch/>
        </p:blipFill>
        <p:spPr>
          <a:xfrm>
            <a:off x="498684" y="6171599"/>
            <a:ext cx="1616736" cy="589862"/>
          </a:xfrm>
          <a:prstGeom prst="rect">
            <a:avLst/>
          </a:prstGeom>
        </p:spPr>
      </p:pic>
      <p:pic>
        <p:nvPicPr>
          <p:cNvPr id="8" name="Picture 7">
            <a:extLst>
              <a:ext uri="{FF2B5EF4-FFF2-40B4-BE49-F238E27FC236}">
                <a16:creationId xmlns:a16="http://schemas.microsoft.com/office/drawing/2014/main" id="{B57C5FF6-C185-0445-B3BA-EBA41B9A81D3}"/>
              </a:ext>
            </a:extLst>
          </p:cNvPr>
          <p:cNvPicPr>
            <a:picLocks noChangeAspect="1"/>
          </p:cNvPicPr>
          <p:nvPr userDrawn="1"/>
        </p:nvPicPr>
        <p:blipFill>
          <a:blip r:embed="rId4"/>
          <a:srcRect/>
          <a:stretch/>
        </p:blipFill>
        <p:spPr>
          <a:xfrm>
            <a:off x="10931470" y="6229882"/>
            <a:ext cx="567055" cy="508947"/>
          </a:xfrm>
          <a:prstGeom prst="rect">
            <a:avLst/>
          </a:prstGeom>
        </p:spPr>
      </p:pic>
    </p:spTree>
    <p:extLst>
      <p:ext uri="{BB962C8B-B14F-4D97-AF65-F5344CB8AC3E}">
        <p14:creationId xmlns:p14="http://schemas.microsoft.com/office/powerpoint/2010/main" val="33246979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C7B3AC2E-1437-0F4A-B6D9-C73A1B4AB017}"/>
              </a:ext>
            </a:extLst>
          </p:cNvPr>
          <p:cNvPicPr>
            <a:picLocks noChangeAspect="1"/>
          </p:cNvPicPr>
          <p:nvPr userDrawn="1"/>
        </p:nvPicPr>
        <p:blipFill>
          <a:blip r:embed="rId2"/>
          <a:srcRect l="4002" r="4002"/>
          <a:stretch/>
        </p:blipFill>
        <p:spPr>
          <a:xfrm>
            <a:off x="0" y="0"/>
            <a:ext cx="12192000" cy="681037"/>
          </a:xfrm>
          <a:prstGeom prst="rect">
            <a:avLst/>
          </a:prstGeom>
        </p:spPr>
      </p:pic>
      <p:sp>
        <p:nvSpPr>
          <p:cNvPr id="2" name="Title 1">
            <a:extLst>
              <a:ext uri="{FF2B5EF4-FFF2-40B4-BE49-F238E27FC236}">
                <a16:creationId xmlns:a16="http://schemas.microsoft.com/office/drawing/2014/main" id="{B9BB9720-9CF0-9642-834C-C41C9539A4A4}"/>
              </a:ext>
            </a:extLst>
          </p:cNvPr>
          <p:cNvSpPr>
            <a:spLocks noGrp="1"/>
          </p:cNvSpPr>
          <p:nvPr>
            <p:ph type="title" hasCustomPrompt="1"/>
          </p:nvPr>
        </p:nvSpPr>
        <p:spPr>
          <a:xfrm>
            <a:off x="498684" y="173460"/>
            <a:ext cx="11179510" cy="409925"/>
          </a:xfrm>
          <a:prstGeom prst="rect">
            <a:avLst/>
          </a:prstGeom>
        </p:spPr>
        <p:txBody>
          <a:bodyPr/>
          <a:lstStyle>
            <a:lvl1pPr algn="l">
              <a:defRPr sz="2400" b="0" i="0" cap="all" baseline="0">
                <a:solidFill>
                  <a:schemeClr val="tx1">
                    <a:lumMod val="75000"/>
                    <a:lumOff val="25000"/>
                  </a:schemeClr>
                </a:solidFill>
                <a:latin typeface="Gill Sans MT" panose="020B0502020104020203" pitchFamily="34" charset="77"/>
              </a:defRPr>
            </a:lvl1pPr>
          </a:lstStyle>
          <a:p>
            <a:r>
              <a:rPr lang="en-GB" dirty="0"/>
              <a:t>Click to ADD title</a:t>
            </a:r>
            <a:endParaRPr lang="en-US" dirty="0"/>
          </a:p>
        </p:txBody>
      </p:sp>
      <p:sp>
        <p:nvSpPr>
          <p:cNvPr id="9" name="Content Placeholder 3">
            <a:extLst>
              <a:ext uri="{FF2B5EF4-FFF2-40B4-BE49-F238E27FC236}">
                <a16:creationId xmlns:a16="http://schemas.microsoft.com/office/drawing/2014/main" id="{EE9D14CF-1D0B-4A2E-9E66-9A10386040A2}"/>
              </a:ext>
            </a:extLst>
          </p:cNvPr>
          <p:cNvSpPr>
            <a:spLocks noGrp="1"/>
          </p:cNvSpPr>
          <p:nvPr>
            <p:ph sz="half" idx="2" hasCustomPrompt="1"/>
          </p:nvPr>
        </p:nvSpPr>
        <p:spPr>
          <a:xfrm>
            <a:off x="498684" y="756845"/>
            <a:ext cx="11179510" cy="5376574"/>
          </a:xfrm>
          <a:prstGeom prst="rect">
            <a:avLst/>
          </a:prstGeom>
        </p:spPr>
        <p:txBody>
          <a:bodyPr/>
          <a:lstStyle>
            <a:lvl1pPr>
              <a:defRPr sz="1800"/>
            </a:lvl1pPr>
            <a:lvl2pPr>
              <a:defRPr sz="1800"/>
            </a:lvl2pPr>
            <a:lvl3pPr>
              <a:defRPr sz="1800"/>
            </a:lvl3pPr>
          </a:lstStyle>
          <a:p>
            <a:pPr lvl="0"/>
            <a:r>
              <a:rPr lang="en-GB" dirty="0"/>
              <a:t>Point 1</a:t>
            </a:r>
          </a:p>
          <a:p>
            <a:pPr lvl="1"/>
            <a:r>
              <a:rPr lang="en-GB" dirty="0"/>
              <a:t>Point 2</a:t>
            </a:r>
          </a:p>
          <a:p>
            <a:pPr lvl="2"/>
            <a:r>
              <a:rPr lang="en-GB" dirty="0"/>
              <a:t>Point 3</a:t>
            </a:r>
          </a:p>
        </p:txBody>
      </p:sp>
      <p:sp>
        <p:nvSpPr>
          <p:cNvPr id="8" name="Slide Number Placeholder 11">
            <a:extLst>
              <a:ext uri="{FF2B5EF4-FFF2-40B4-BE49-F238E27FC236}">
                <a16:creationId xmlns:a16="http://schemas.microsoft.com/office/drawing/2014/main" id="{7BB72711-4F9F-6041-8A85-B061F1D7CC50}"/>
              </a:ext>
            </a:extLst>
          </p:cNvPr>
          <p:cNvSpPr txBox="1">
            <a:spLocks/>
          </p:cNvSpPr>
          <p:nvPr userDrawn="1"/>
        </p:nvSpPr>
        <p:spPr>
          <a:xfrm>
            <a:off x="4724400" y="6356350"/>
            <a:ext cx="2743200" cy="365125"/>
          </a:xfrm>
          <a:prstGeom prst="rect">
            <a:avLst/>
          </a:prstGeom>
        </p:spPr>
        <p:txBody>
          <a:bodyPr/>
          <a:lstStyle>
            <a:defPPr>
              <a:defRPr lang="en-US"/>
            </a:defPPr>
            <a:lvl1pPr marL="0" algn="ctr" defTabSz="914400" rtl="0" eaLnBrk="1" latinLnBrk="0" hangingPunct="1">
              <a:defRPr sz="14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E41146E-9C06-9F49-A71B-5E154561DE30}" type="slidenum">
              <a:rPr lang="en-US" smtClean="0"/>
              <a:pPr/>
              <a:t>‹#›</a:t>
            </a:fld>
            <a:endParaRPr lang="en-US" dirty="0"/>
          </a:p>
        </p:txBody>
      </p:sp>
      <p:pic>
        <p:nvPicPr>
          <p:cNvPr id="10" name="Picture 9">
            <a:extLst>
              <a:ext uri="{FF2B5EF4-FFF2-40B4-BE49-F238E27FC236}">
                <a16:creationId xmlns:a16="http://schemas.microsoft.com/office/drawing/2014/main" id="{790F1560-8196-F649-971B-AF11839923E0}"/>
              </a:ext>
            </a:extLst>
          </p:cNvPr>
          <p:cNvPicPr>
            <a:picLocks noChangeAspect="1"/>
          </p:cNvPicPr>
          <p:nvPr userDrawn="1"/>
        </p:nvPicPr>
        <p:blipFill>
          <a:blip r:embed="rId3"/>
          <a:srcRect/>
          <a:stretch/>
        </p:blipFill>
        <p:spPr>
          <a:xfrm>
            <a:off x="498684" y="6231071"/>
            <a:ext cx="1503852" cy="548677"/>
          </a:xfrm>
          <a:prstGeom prst="rect">
            <a:avLst/>
          </a:prstGeom>
        </p:spPr>
      </p:pic>
      <p:pic>
        <p:nvPicPr>
          <p:cNvPr id="11" name="Picture 10">
            <a:extLst>
              <a:ext uri="{FF2B5EF4-FFF2-40B4-BE49-F238E27FC236}">
                <a16:creationId xmlns:a16="http://schemas.microsoft.com/office/drawing/2014/main" id="{B25D9C0C-770C-7449-82A6-F7276E8DFAF9}"/>
              </a:ext>
            </a:extLst>
          </p:cNvPr>
          <p:cNvPicPr>
            <a:picLocks noChangeAspect="1"/>
          </p:cNvPicPr>
          <p:nvPr userDrawn="1"/>
        </p:nvPicPr>
        <p:blipFill>
          <a:blip r:embed="rId4"/>
          <a:srcRect/>
          <a:stretch/>
        </p:blipFill>
        <p:spPr>
          <a:xfrm>
            <a:off x="10991088" y="6243176"/>
            <a:ext cx="553284" cy="496587"/>
          </a:xfrm>
          <a:prstGeom prst="rect">
            <a:avLst/>
          </a:prstGeom>
        </p:spPr>
      </p:pic>
    </p:spTree>
    <p:extLst>
      <p:ext uri="{BB962C8B-B14F-4D97-AF65-F5344CB8AC3E}">
        <p14:creationId xmlns:p14="http://schemas.microsoft.com/office/powerpoint/2010/main" val="318763559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52953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9" r:id="rId3"/>
    <p:sldLayoutId id="2147483660" r:id="rId4"/>
    <p:sldLayoutId id="2147483661"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BF150E4-CD0D-2147-BD01-936532EDC0F2}"/>
              </a:ext>
            </a:extLst>
          </p:cNvPr>
          <p:cNvSpPr>
            <a:spLocks noGrp="1"/>
          </p:cNvSpPr>
          <p:nvPr>
            <p:ph type="body" sz="quarter" idx="13"/>
          </p:nvPr>
        </p:nvSpPr>
        <p:spPr>
          <a:xfrm>
            <a:off x="1755444" y="2661920"/>
            <a:ext cx="8937522" cy="2428240"/>
          </a:xfrm>
        </p:spPr>
        <p:txBody>
          <a:bodyPr/>
          <a:lstStyle/>
          <a:p>
            <a:r>
              <a:rPr lang="en-US" dirty="0"/>
              <a:t>PRESENTATION TO THE PORTIFOLIO COMMITTEE ON STATE OF UMGUGUNDLOVU DISTRICT MUNICIPALITY </a:t>
            </a:r>
          </a:p>
        </p:txBody>
      </p:sp>
      <p:sp>
        <p:nvSpPr>
          <p:cNvPr id="3" name="Text Placeholder 2">
            <a:extLst>
              <a:ext uri="{FF2B5EF4-FFF2-40B4-BE49-F238E27FC236}">
                <a16:creationId xmlns:a16="http://schemas.microsoft.com/office/drawing/2014/main" id="{C360F1A8-600F-A446-AF6A-1BADD7726357}"/>
              </a:ext>
            </a:extLst>
          </p:cNvPr>
          <p:cNvSpPr>
            <a:spLocks noGrp="1"/>
          </p:cNvSpPr>
          <p:nvPr>
            <p:ph type="body" sz="quarter" idx="15"/>
          </p:nvPr>
        </p:nvSpPr>
        <p:spPr/>
        <p:txBody>
          <a:bodyPr/>
          <a:lstStyle/>
          <a:p>
            <a:r>
              <a:rPr lang="en-US" b="1" dirty="0"/>
              <a:t>Date: 02 November 2022 </a:t>
            </a:r>
            <a:br>
              <a:rPr lang="en-US" b="1" dirty="0"/>
            </a:br>
            <a:r>
              <a:rPr lang="en-US" b="1" dirty="0"/>
              <a:t>Presenter: Mr Mpho Mogale</a:t>
            </a:r>
          </a:p>
        </p:txBody>
      </p:sp>
    </p:spTree>
    <p:extLst>
      <p:ext uri="{BB962C8B-B14F-4D97-AF65-F5344CB8AC3E}">
        <p14:creationId xmlns:p14="http://schemas.microsoft.com/office/powerpoint/2010/main" val="27665502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F1028E45-E784-551C-FE27-3DD86D967C9B}"/>
              </a:ext>
            </a:extLst>
          </p:cNvPr>
          <p:cNvSpPr>
            <a:spLocks noGrp="1"/>
          </p:cNvSpPr>
          <p:nvPr>
            <p:ph type="title"/>
          </p:nvPr>
        </p:nvSpPr>
        <p:spPr>
          <a:xfrm>
            <a:off x="0" y="0"/>
            <a:ext cx="12192000" cy="677333"/>
          </a:xfrm>
        </p:spPr>
        <p:txBody>
          <a:bodyPr/>
          <a:lstStyle/>
          <a:p>
            <a:pPr algn="ctr"/>
            <a:r>
              <a:rPr lang="en-GB" b="1" dirty="0">
                <a:solidFill>
                  <a:schemeClr val="accent2"/>
                </a:solidFill>
              </a:rPr>
              <a:t>Report on Focal Area 2: Municipal Financial Viability and Management</a:t>
            </a:r>
            <a:endParaRPr lang="en-ZA" b="1" dirty="0">
              <a:solidFill>
                <a:schemeClr val="accent2"/>
              </a:solidFill>
            </a:endParaRPr>
          </a:p>
        </p:txBody>
      </p:sp>
      <p:graphicFrame>
        <p:nvGraphicFramePr>
          <p:cNvPr id="5" name="Content Placeholder 1">
            <a:extLst>
              <a:ext uri="{FF2B5EF4-FFF2-40B4-BE49-F238E27FC236}">
                <a16:creationId xmlns:a16="http://schemas.microsoft.com/office/drawing/2014/main" id="{79BF3B3A-3966-6FDD-B8C7-226FB7E354CD}"/>
              </a:ext>
            </a:extLst>
          </p:cNvPr>
          <p:cNvGraphicFramePr>
            <a:graphicFrameLocks/>
          </p:cNvGraphicFramePr>
          <p:nvPr>
            <p:extLst>
              <p:ext uri="{D42A27DB-BD31-4B8C-83A1-F6EECF244321}">
                <p14:modId xmlns:p14="http://schemas.microsoft.com/office/powerpoint/2010/main" val="1568917867"/>
              </p:ext>
            </p:extLst>
          </p:nvPr>
        </p:nvGraphicFramePr>
        <p:xfrm>
          <a:off x="90311" y="656344"/>
          <a:ext cx="12022667" cy="5699760"/>
        </p:xfrm>
        <a:graphic>
          <a:graphicData uri="http://schemas.openxmlformats.org/drawingml/2006/table">
            <a:tbl>
              <a:tblPr firstRow="1" bandRow="1"/>
              <a:tblGrid>
                <a:gridCol w="3285067">
                  <a:extLst>
                    <a:ext uri="{9D8B030D-6E8A-4147-A177-3AD203B41FA5}">
                      <a16:colId xmlns:a16="http://schemas.microsoft.com/office/drawing/2014/main" val="1935557552"/>
                    </a:ext>
                  </a:extLst>
                </a:gridCol>
                <a:gridCol w="2156178">
                  <a:extLst>
                    <a:ext uri="{9D8B030D-6E8A-4147-A177-3AD203B41FA5}">
                      <a16:colId xmlns:a16="http://schemas.microsoft.com/office/drawing/2014/main" val="2897540068"/>
                    </a:ext>
                  </a:extLst>
                </a:gridCol>
                <a:gridCol w="6581422">
                  <a:extLst>
                    <a:ext uri="{9D8B030D-6E8A-4147-A177-3AD203B41FA5}">
                      <a16:colId xmlns:a16="http://schemas.microsoft.com/office/drawing/2014/main" val="407725458"/>
                    </a:ext>
                  </a:extLst>
                </a:gridCol>
              </a:tblGrid>
              <a:tr h="567862">
                <a:tc gridSpan="3">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altLang="en-US" sz="2400" dirty="0"/>
                        <a:t>FINANCIAL VIABILITY</a:t>
                      </a:r>
                    </a:p>
                    <a:p>
                      <a:pPr marL="0">
                        <a:spcBef>
                          <a:spcPts val="0"/>
                        </a:spcBef>
                        <a:spcAft>
                          <a:spcPts val="0"/>
                        </a:spcAft>
                      </a:pPr>
                      <a:endParaRPr lang="en-US" sz="1100" dirty="0">
                        <a:latin typeface="Arial" panose="020B0604020202020204" pitchFamily="34" charset="0"/>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FFC000"/>
                    </a:solidFill>
                  </a:tcPr>
                </a:tc>
                <a:tc hMerge="1">
                  <a:txBody>
                    <a:bodyPr/>
                    <a:lstStyle/>
                    <a:p>
                      <a:endParaRPr lang="en-US" sz="1000" dirty="0">
                        <a:latin typeface="Arial" panose="020B0604020202020204" pitchFamily="34" charset="0"/>
                        <a:cs typeface="Arial" panose="020B0604020202020204" pitchFamily="34" charset="0"/>
                      </a:endParaRPr>
                    </a:p>
                  </a:txBody>
                  <a:tcPr/>
                </a:tc>
                <a:tc hMerge="1">
                  <a:txBody>
                    <a:bodyPr/>
                    <a:lstStyle/>
                    <a:p>
                      <a:endParaRPr lang="en-US" sz="1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082781949"/>
                  </a:ext>
                </a:extLst>
              </a:tr>
              <a:tr h="235455">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spcBef>
                          <a:spcPts val="0"/>
                        </a:spcBef>
                        <a:spcAft>
                          <a:spcPts val="0"/>
                        </a:spcAft>
                      </a:pPr>
                      <a:r>
                        <a:rPr lang="en-US" sz="1100" b="1" dirty="0"/>
                        <a:t>Financial</a:t>
                      </a:r>
                      <a:r>
                        <a:rPr lang="en-US" sz="1100" b="1" baseline="0" dirty="0"/>
                        <a:t> Indicators</a:t>
                      </a:r>
                      <a:endParaRPr lang="en-US" sz="1100" b="1" dirty="0">
                        <a:latin typeface="Arial" panose="020B0604020202020204" pitchFamily="34" charset="0"/>
                        <a:cs typeface="Arial" panose="020B0604020202020204" pitchFamily="34" charset="0"/>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C000">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spcBef>
                          <a:spcPts val="0"/>
                        </a:spcBef>
                        <a:spcAft>
                          <a:spcPts val="0"/>
                        </a:spcAft>
                      </a:pPr>
                      <a:r>
                        <a:rPr lang="en-US" sz="1100" b="1" dirty="0"/>
                        <a:t>September 2022</a:t>
                      </a:r>
                      <a:endParaRPr lang="en-US" sz="1100" b="1" dirty="0">
                        <a:latin typeface="Arial" panose="020B0604020202020204" pitchFamily="34" charset="0"/>
                        <a:cs typeface="Arial" panose="020B0604020202020204" pitchFamily="34" charset="0"/>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C000">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spcBef>
                          <a:spcPts val="0"/>
                        </a:spcBef>
                        <a:spcAft>
                          <a:spcPts val="0"/>
                        </a:spcAft>
                      </a:pPr>
                      <a:r>
                        <a:rPr lang="en-US" sz="1100" b="1" dirty="0"/>
                        <a:t>Comments</a:t>
                      </a:r>
                      <a:endParaRPr lang="en-US" sz="1100" b="1" dirty="0">
                        <a:latin typeface="Arial" panose="020B0604020202020204" pitchFamily="34" charset="0"/>
                        <a:cs typeface="Arial" panose="020B0604020202020204" pitchFamily="34" charset="0"/>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C000">
                        <a:tint val="40000"/>
                      </a:srgbClr>
                    </a:solidFill>
                  </a:tcPr>
                </a:tc>
                <a:extLst>
                  <a:ext uri="{0D108BD9-81ED-4DB2-BD59-A6C34878D82A}">
                    <a16:rowId xmlns:a16="http://schemas.microsoft.com/office/drawing/2014/main" val="2638204211"/>
                  </a:ext>
                </a:extLst>
              </a:tr>
              <a:tr h="235455">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spcBef>
                          <a:spcPts val="0"/>
                        </a:spcBef>
                        <a:spcAft>
                          <a:spcPts val="0"/>
                        </a:spcAft>
                      </a:pPr>
                      <a:r>
                        <a:rPr lang="en-US" sz="1100" dirty="0"/>
                        <a:t>Cash coverage</a:t>
                      </a:r>
                      <a:endParaRPr lang="en-US" sz="1100" b="1" dirty="0">
                        <a:latin typeface="Arial" panose="020B0604020202020204" pitchFamily="34" charset="0"/>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C000">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lgn="ctr">
                        <a:spcBef>
                          <a:spcPts val="0"/>
                        </a:spcBef>
                        <a:spcAft>
                          <a:spcPts val="0"/>
                        </a:spcAft>
                      </a:pPr>
                      <a:r>
                        <a:rPr lang="en-US" sz="1100" dirty="0"/>
                        <a:t>3.6</a:t>
                      </a:r>
                      <a:endParaRPr lang="en-US" sz="1100" dirty="0">
                        <a:latin typeface="Arial" panose="020B0604020202020204" pitchFamily="34" charset="0"/>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C000">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spcBef>
                          <a:spcPts val="0"/>
                        </a:spcBef>
                        <a:spcAft>
                          <a:spcPts val="0"/>
                        </a:spcAft>
                      </a:pPr>
                      <a:r>
                        <a:rPr lang="en-US" sz="1100" dirty="0"/>
                        <a:t>Cash coverage is above the norm of 1-3 months</a:t>
                      </a:r>
                      <a:endParaRPr lang="en-US" sz="1100" dirty="0">
                        <a:latin typeface="Arial" panose="020B0604020202020204" pitchFamily="34" charset="0"/>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C000">
                        <a:tint val="20000"/>
                      </a:srgbClr>
                    </a:solidFill>
                  </a:tcPr>
                </a:tc>
                <a:extLst>
                  <a:ext uri="{0D108BD9-81ED-4DB2-BD59-A6C34878D82A}">
                    <a16:rowId xmlns:a16="http://schemas.microsoft.com/office/drawing/2014/main" val="264707541"/>
                  </a:ext>
                </a:extLst>
              </a:tr>
              <a:tr h="387808">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spcBef>
                          <a:spcPts val="0"/>
                        </a:spcBef>
                        <a:spcAft>
                          <a:spcPts val="0"/>
                        </a:spcAft>
                      </a:pPr>
                      <a:r>
                        <a:rPr lang="en-US" sz="1100" dirty="0"/>
                        <a:t>Debt collection rate</a:t>
                      </a:r>
                      <a:endParaRPr lang="en-US" sz="1100" b="1" dirty="0">
                        <a:latin typeface="Arial" panose="020B0604020202020204" pitchFamily="34" charset="0"/>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C000">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lgn="ctr">
                        <a:spcBef>
                          <a:spcPts val="0"/>
                        </a:spcBef>
                        <a:spcAft>
                          <a:spcPts val="0"/>
                        </a:spcAft>
                      </a:pPr>
                      <a:r>
                        <a:rPr lang="en-US" sz="1100" dirty="0"/>
                        <a:t>50% average</a:t>
                      </a:r>
                      <a:r>
                        <a:rPr lang="en-US" sz="1100" baseline="0" dirty="0"/>
                        <a:t> for the year</a:t>
                      </a:r>
                      <a:endParaRPr lang="en-US" sz="1100" dirty="0">
                        <a:latin typeface="Arial" panose="020B0604020202020204" pitchFamily="34" charset="0"/>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C000">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spcBef>
                          <a:spcPts val="0"/>
                        </a:spcBef>
                        <a:spcAft>
                          <a:spcPts val="0"/>
                        </a:spcAft>
                      </a:pPr>
                      <a:r>
                        <a:rPr lang="en-US" sz="1100" dirty="0"/>
                        <a:t>Collection rate on billed revenue is below the norm of 95%. The municipality is implementing the credit control policy to improve revenue collection</a:t>
                      </a:r>
                      <a:endParaRPr lang="en-US" sz="1100" dirty="0">
                        <a:latin typeface="Arial" panose="020B0604020202020204" pitchFamily="34" charset="0"/>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C000">
                        <a:tint val="40000"/>
                      </a:srgbClr>
                    </a:solidFill>
                  </a:tcPr>
                </a:tc>
                <a:extLst>
                  <a:ext uri="{0D108BD9-81ED-4DB2-BD59-A6C34878D82A}">
                    <a16:rowId xmlns:a16="http://schemas.microsoft.com/office/drawing/2014/main" val="4037545886"/>
                  </a:ext>
                </a:extLst>
              </a:tr>
              <a:tr h="235455">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spcBef>
                          <a:spcPts val="0"/>
                        </a:spcBef>
                        <a:spcAft>
                          <a:spcPts val="0"/>
                        </a:spcAft>
                      </a:pPr>
                      <a:r>
                        <a:rPr lang="en-US" sz="1100" dirty="0"/>
                        <a:t>% Debtors</a:t>
                      </a:r>
                      <a:r>
                        <a:rPr lang="en-US" sz="1100" baseline="0" dirty="0"/>
                        <a:t> &gt;90 days</a:t>
                      </a:r>
                      <a:endParaRPr lang="en-US" sz="1100" b="1" dirty="0">
                        <a:latin typeface="Arial" panose="020B0604020202020204" pitchFamily="34" charset="0"/>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C000">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lgn="ctr">
                        <a:spcBef>
                          <a:spcPts val="0"/>
                        </a:spcBef>
                        <a:spcAft>
                          <a:spcPts val="0"/>
                        </a:spcAft>
                      </a:pPr>
                      <a:r>
                        <a:rPr lang="en-US" sz="1100" dirty="0"/>
                        <a:t>86%</a:t>
                      </a:r>
                      <a:endParaRPr lang="en-US" sz="1100" dirty="0">
                        <a:latin typeface="Arial" panose="020B0604020202020204" pitchFamily="34" charset="0"/>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C000">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spcBef>
                          <a:spcPts val="0"/>
                        </a:spcBef>
                        <a:spcAft>
                          <a:spcPts val="0"/>
                        </a:spcAft>
                      </a:pPr>
                      <a:r>
                        <a:rPr lang="en-US" sz="1100" baseline="0" dirty="0"/>
                        <a:t>Debtors over 90 days was</a:t>
                      </a:r>
                      <a:r>
                        <a:rPr lang="en-US" sz="1100" dirty="0"/>
                        <a:t> R765 742 000 as at September 2022.</a:t>
                      </a:r>
                      <a:r>
                        <a:rPr lang="en-US" sz="1100" baseline="0" dirty="0"/>
                        <a:t> </a:t>
                      </a:r>
                      <a:endParaRPr lang="en-US" sz="1100" dirty="0">
                        <a:latin typeface="Arial" panose="020B0604020202020204" pitchFamily="34" charset="0"/>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C000">
                        <a:tint val="20000"/>
                      </a:srgbClr>
                    </a:solidFill>
                  </a:tcPr>
                </a:tc>
                <a:extLst>
                  <a:ext uri="{0D108BD9-81ED-4DB2-BD59-A6C34878D82A}">
                    <a16:rowId xmlns:a16="http://schemas.microsoft.com/office/drawing/2014/main" val="489655473"/>
                  </a:ext>
                </a:extLst>
              </a:tr>
              <a:tr h="235455">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spcBef>
                          <a:spcPts val="0"/>
                        </a:spcBef>
                        <a:spcAft>
                          <a:spcPts val="0"/>
                        </a:spcAft>
                      </a:pPr>
                      <a:r>
                        <a:rPr lang="en-US" sz="1100" dirty="0"/>
                        <a:t>Level of cash-backed grants (≥ 0)</a:t>
                      </a:r>
                      <a:endParaRPr lang="en-US" sz="1100" b="1" dirty="0">
                        <a:latin typeface="Arial" panose="020B0604020202020204" pitchFamily="34" charset="0"/>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C000">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lgn="ctr">
                        <a:spcBef>
                          <a:spcPts val="0"/>
                        </a:spcBef>
                        <a:spcAft>
                          <a:spcPts val="0"/>
                        </a:spcAft>
                      </a:pPr>
                      <a:r>
                        <a:rPr lang="en-US" sz="1100" dirty="0"/>
                        <a:t>259 187 348</a:t>
                      </a:r>
                      <a:endParaRPr lang="en-US" sz="1100" dirty="0">
                        <a:latin typeface="Arial" panose="020B0604020202020204" pitchFamily="34" charset="0"/>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C000">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spcBef>
                          <a:spcPts val="0"/>
                        </a:spcBef>
                        <a:spcAft>
                          <a:spcPts val="0"/>
                        </a:spcAft>
                      </a:pPr>
                      <a:r>
                        <a:rPr lang="en-US" sz="1100" dirty="0"/>
                        <a:t>Grants are cash-backed. </a:t>
                      </a:r>
                      <a:endParaRPr lang="en-US" sz="1100" dirty="0">
                        <a:latin typeface="Arial" panose="020B0604020202020204" pitchFamily="34" charset="0"/>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C000">
                        <a:tint val="40000"/>
                      </a:srgbClr>
                    </a:solidFill>
                  </a:tcPr>
                </a:tc>
                <a:extLst>
                  <a:ext uri="{0D108BD9-81ED-4DB2-BD59-A6C34878D82A}">
                    <a16:rowId xmlns:a16="http://schemas.microsoft.com/office/drawing/2014/main" val="3839842096"/>
                  </a:ext>
                </a:extLst>
              </a:tr>
              <a:tr h="235455">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spcBef>
                          <a:spcPts val="0"/>
                        </a:spcBef>
                        <a:spcAft>
                          <a:spcPts val="0"/>
                        </a:spcAft>
                      </a:pPr>
                      <a:r>
                        <a:rPr lang="en-US" sz="1100" dirty="0"/>
                        <a:t>Creditors &gt;30 days %</a:t>
                      </a:r>
                      <a:endParaRPr lang="en-US" sz="1100" b="1" dirty="0">
                        <a:latin typeface="Arial" panose="020B0604020202020204" pitchFamily="34" charset="0"/>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C000">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lgn="ctr">
                        <a:spcBef>
                          <a:spcPts val="0"/>
                        </a:spcBef>
                        <a:spcAft>
                          <a:spcPts val="0"/>
                        </a:spcAft>
                      </a:pPr>
                      <a:r>
                        <a:rPr lang="en-US" sz="1100" dirty="0"/>
                        <a:t>22%</a:t>
                      </a:r>
                      <a:endParaRPr lang="en-US" sz="1100" dirty="0">
                        <a:latin typeface="Arial" panose="020B0604020202020204" pitchFamily="34" charset="0"/>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C000">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spcBef>
                          <a:spcPts val="0"/>
                        </a:spcBef>
                        <a:spcAft>
                          <a:spcPts val="0"/>
                        </a:spcAft>
                      </a:pPr>
                      <a:r>
                        <a:rPr lang="en-US" sz="1100" dirty="0"/>
                        <a:t>Creditors not paid within 30 days.</a:t>
                      </a:r>
                      <a:r>
                        <a:rPr lang="en-US" sz="1100" baseline="0" dirty="0"/>
                        <a:t> R14,7m was outstanding for more than 30 days</a:t>
                      </a:r>
                      <a:endParaRPr lang="en-US" sz="1100" dirty="0">
                        <a:latin typeface="Arial" panose="020B0604020202020204" pitchFamily="34" charset="0"/>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C000">
                        <a:tint val="20000"/>
                      </a:srgbClr>
                    </a:solidFill>
                  </a:tcPr>
                </a:tc>
                <a:extLst>
                  <a:ext uri="{0D108BD9-81ED-4DB2-BD59-A6C34878D82A}">
                    <a16:rowId xmlns:a16="http://schemas.microsoft.com/office/drawing/2014/main" val="3017862100"/>
                  </a:ext>
                </a:extLst>
              </a:tr>
              <a:tr h="235455">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spcBef>
                          <a:spcPts val="0"/>
                        </a:spcBef>
                        <a:spcAft>
                          <a:spcPts val="0"/>
                        </a:spcAft>
                      </a:pPr>
                      <a:r>
                        <a:rPr lang="en-US" sz="1100" dirty="0"/>
                        <a:t>Eskom Debt in arrears</a:t>
                      </a:r>
                      <a:endParaRPr lang="en-US" sz="1100" b="1" dirty="0">
                        <a:latin typeface="Arial" panose="020B0604020202020204" pitchFamily="34" charset="0"/>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C000">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lgn="ctr">
                        <a:spcBef>
                          <a:spcPts val="0"/>
                        </a:spcBef>
                        <a:spcAft>
                          <a:spcPts val="0"/>
                        </a:spcAft>
                      </a:pPr>
                      <a:r>
                        <a:rPr lang="en-US" sz="1100" dirty="0"/>
                        <a:t>0</a:t>
                      </a:r>
                      <a:endParaRPr lang="en-US" sz="1100" dirty="0">
                        <a:latin typeface="Arial" panose="020B0604020202020204" pitchFamily="34" charset="0"/>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C000">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spcBef>
                          <a:spcPts val="0"/>
                        </a:spcBef>
                        <a:spcAft>
                          <a:spcPts val="0"/>
                        </a:spcAft>
                      </a:pPr>
                      <a:r>
                        <a:rPr lang="en-US" sz="1100" dirty="0"/>
                        <a:t>No</a:t>
                      </a:r>
                      <a:r>
                        <a:rPr lang="en-US" sz="1100" baseline="0" dirty="0"/>
                        <a:t> Eskom Debt</a:t>
                      </a:r>
                      <a:endParaRPr lang="en-US" sz="1100" dirty="0">
                        <a:latin typeface="Arial" panose="020B0604020202020204" pitchFamily="34" charset="0"/>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C000">
                        <a:tint val="40000"/>
                      </a:srgbClr>
                    </a:solidFill>
                  </a:tcPr>
                </a:tc>
                <a:extLst>
                  <a:ext uri="{0D108BD9-81ED-4DB2-BD59-A6C34878D82A}">
                    <a16:rowId xmlns:a16="http://schemas.microsoft.com/office/drawing/2014/main" val="2758873999"/>
                  </a:ext>
                </a:extLst>
              </a:tr>
              <a:tr h="387808">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spcBef>
                          <a:spcPts val="0"/>
                        </a:spcBef>
                        <a:spcAft>
                          <a:spcPts val="0"/>
                        </a:spcAft>
                      </a:pPr>
                      <a:r>
                        <a:rPr lang="en-US" sz="1100" dirty="0"/>
                        <a:t>Water Debt in</a:t>
                      </a:r>
                      <a:r>
                        <a:rPr lang="en-US" sz="1100" baseline="0" dirty="0"/>
                        <a:t> arrears</a:t>
                      </a:r>
                      <a:endParaRPr lang="en-US" sz="1100" b="1" dirty="0">
                        <a:latin typeface="Arial" panose="020B0604020202020204" pitchFamily="34" charset="0"/>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C000">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lgn="ctr">
                        <a:spcBef>
                          <a:spcPts val="0"/>
                        </a:spcBef>
                        <a:spcAft>
                          <a:spcPts val="0"/>
                        </a:spcAft>
                      </a:pPr>
                      <a:r>
                        <a:rPr lang="en-US" sz="1100" dirty="0"/>
                        <a:t>129,84m</a:t>
                      </a:r>
                      <a:endParaRPr lang="en-US" sz="1100" dirty="0">
                        <a:latin typeface="Arial" panose="020B0604020202020204" pitchFamily="34" charset="0"/>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C000">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spcBef>
                          <a:spcPts val="0"/>
                        </a:spcBef>
                        <a:spcAft>
                          <a:spcPts val="0"/>
                        </a:spcAft>
                      </a:pPr>
                      <a:r>
                        <a:rPr lang="en-US" sz="1100" dirty="0"/>
                        <a:t>Total debt outstanding for umgeni water as at</a:t>
                      </a:r>
                      <a:r>
                        <a:rPr lang="en-US" sz="1100" baseline="0" dirty="0"/>
                        <a:t> 30 September 2022 was R161,4m. A payment arrangement is in place.</a:t>
                      </a:r>
                      <a:endParaRPr lang="en-US" sz="1100" dirty="0">
                        <a:latin typeface="Arial" panose="020B0604020202020204" pitchFamily="34" charset="0"/>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C000">
                        <a:tint val="20000"/>
                      </a:srgbClr>
                    </a:solidFill>
                  </a:tcPr>
                </a:tc>
                <a:extLst>
                  <a:ext uri="{0D108BD9-81ED-4DB2-BD59-A6C34878D82A}">
                    <a16:rowId xmlns:a16="http://schemas.microsoft.com/office/drawing/2014/main" val="41488829"/>
                  </a:ext>
                </a:extLst>
              </a:tr>
              <a:tr h="235455">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spcBef>
                          <a:spcPts val="0"/>
                        </a:spcBef>
                        <a:spcAft>
                          <a:spcPts val="0"/>
                        </a:spcAft>
                      </a:pPr>
                      <a:r>
                        <a:rPr lang="en-US" sz="1100" dirty="0"/>
                        <a:t>UIFW Opening balance (2020/2021)</a:t>
                      </a:r>
                      <a:endParaRPr lang="en-US" sz="1100" b="1" dirty="0">
                        <a:latin typeface="Arial" panose="020B0604020202020204" pitchFamily="34" charset="0"/>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C000">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lgn="ctr" fontAlgn="b">
                        <a:spcBef>
                          <a:spcPts val="0"/>
                        </a:spcBef>
                        <a:spcAft>
                          <a:spcPts val="0"/>
                        </a:spcAft>
                      </a:pPr>
                      <a:r>
                        <a:rPr lang="en-ZA" sz="1100" u="none" strike="noStrike" dirty="0">
                          <a:effectLst/>
                        </a:rPr>
                        <a:t>107 564 571,00 </a:t>
                      </a:r>
                      <a:endParaRPr lang="en-ZA" sz="1100" b="0" i="0" u="none" strike="noStrike" dirty="0">
                        <a:solidFill>
                          <a:srgbClr val="000000"/>
                        </a:solidFill>
                        <a:effectLst/>
                        <a:latin typeface="Arial Narrow" panose="020B0606020202030204" pitchFamily="34" charset="0"/>
                      </a:endParaRPr>
                    </a:p>
                  </a:txBody>
                  <a:tcPr marL="0" marR="0" marT="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C000">
                        <a:tint val="40000"/>
                      </a:srgbClr>
                    </a:solidFill>
                  </a:tcPr>
                </a:tc>
                <a:tc rowSpan="4">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spcBef>
                          <a:spcPts val="0"/>
                        </a:spcBef>
                        <a:spcAft>
                          <a:spcPts val="0"/>
                        </a:spcAft>
                      </a:pPr>
                      <a:r>
                        <a:rPr lang="en-US" sz="1100" dirty="0"/>
                        <a:t>The municipality has addressed</a:t>
                      </a:r>
                      <a:r>
                        <a:rPr lang="en-US" sz="1100" baseline="0" dirty="0"/>
                        <a:t> a significant R107,7m during the 21/22 financial year</a:t>
                      </a:r>
                      <a:endParaRPr lang="en-US" sz="1100" dirty="0">
                        <a:latin typeface="Arial" panose="020B0604020202020204" pitchFamily="34" charset="0"/>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C000">
                        <a:tint val="40000"/>
                      </a:srgbClr>
                    </a:solidFill>
                  </a:tcPr>
                </a:tc>
                <a:extLst>
                  <a:ext uri="{0D108BD9-81ED-4DB2-BD59-A6C34878D82A}">
                    <a16:rowId xmlns:a16="http://schemas.microsoft.com/office/drawing/2014/main" val="3572941358"/>
                  </a:ext>
                </a:extLst>
              </a:tr>
              <a:tr h="235455">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spcBef>
                          <a:spcPts val="0"/>
                        </a:spcBef>
                        <a:spcAft>
                          <a:spcPts val="0"/>
                        </a:spcAft>
                      </a:pPr>
                      <a:r>
                        <a:rPr lang="en-US" sz="1100" dirty="0"/>
                        <a:t>Incurred </a:t>
                      </a:r>
                      <a:endParaRPr lang="en-US" sz="1100" b="1" dirty="0">
                        <a:latin typeface="Arial" panose="020B0604020202020204" pitchFamily="34" charset="0"/>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C000">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lgn="ctr" fontAlgn="b">
                        <a:spcBef>
                          <a:spcPts val="0"/>
                        </a:spcBef>
                        <a:spcAft>
                          <a:spcPts val="0"/>
                        </a:spcAft>
                      </a:pPr>
                      <a:r>
                        <a:rPr lang="en-ZA" sz="1100" u="none" strike="noStrike" dirty="0">
                          <a:effectLst/>
                        </a:rPr>
                        <a:t>54 199 932,00 </a:t>
                      </a:r>
                      <a:endParaRPr lang="en-ZA" sz="1100" b="0" i="0" u="none" strike="noStrike" dirty="0">
                        <a:solidFill>
                          <a:srgbClr val="000000"/>
                        </a:solidFill>
                        <a:effectLst/>
                        <a:latin typeface="Arial Narrow" panose="020B0606020202030204" pitchFamily="34" charset="0"/>
                      </a:endParaRPr>
                    </a:p>
                  </a:txBody>
                  <a:tcPr marL="0" marR="0" marT="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C000">
                        <a:tint val="20000"/>
                      </a:srgbClr>
                    </a:solidFill>
                  </a:tcPr>
                </a:tc>
                <a:tc vMerge="1">
                  <a:txBody>
                    <a:bodyPr/>
                    <a:lstStyle/>
                    <a:p>
                      <a:endParaRPr lang="en-US" dirty="0"/>
                    </a:p>
                  </a:txBody>
                  <a:tcPr/>
                </a:tc>
                <a:extLst>
                  <a:ext uri="{0D108BD9-81ED-4DB2-BD59-A6C34878D82A}">
                    <a16:rowId xmlns:a16="http://schemas.microsoft.com/office/drawing/2014/main" val="3985386120"/>
                  </a:ext>
                </a:extLst>
              </a:tr>
              <a:tr h="235455">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spcBef>
                          <a:spcPts val="0"/>
                        </a:spcBef>
                        <a:spcAft>
                          <a:spcPts val="0"/>
                        </a:spcAft>
                      </a:pPr>
                      <a:r>
                        <a:rPr lang="en-US" sz="1100" dirty="0"/>
                        <a:t>UIFW</a:t>
                      </a:r>
                      <a:r>
                        <a:rPr lang="en-US" sz="1100" baseline="0" dirty="0"/>
                        <a:t> written-off</a:t>
                      </a:r>
                      <a:endParaRPr lang="en-US" sz="1100" b="1" dirty="0">
                        <a:latin typeface="Arial" panose="020B0604020202020204" pitchFamily="34" charset="0"/>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C000">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lgn="ctr" fontAlgn="b">
                        <a:spcBef>
                          <a:spcPts val="0"/>
                        </a:spcBef>
                        <a:spcAft>
                          <a:spcPts val="0"/>
                        </a:spcAft>
                      </a:pPr>
                      <a:r>
                        <a:rPr lang="en-ZA" sz="1100" u="none" strike="noStrike" dirty="0">
                          <a:effectLst/>
                        </a:rPr>
                        <a:t>-107 732 012,00 </a:t>
                      </a:r>
                      <a:endParaRPr lang="en-ZA" sz="1100" b="0" i="0" u="none" strike="noStrike" dirty="0">
                        <a:solidFill>
                          <a:srgbClr val="000000"/>
                        </a:solidFill>
                        <a:effectLst/>
                        <a:latin typeface="Arial Narrow" panose="020B0606020202030204" pitchFamily="34" charset="0"/>
                      </a:endParaRPr>
                    </a:p>
                  </a:txBody>
                  <a:tcPr marL="0" marR="0" marT="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C000">
                        <a:tint val="40000"/>
                      </a:srgbClr>
                    </a:solidFill>
                  </a:tcPr>
                </a:tc>
                <a:tc vMerge="1">
                  <a:txBody>
                    <a:bodyPr/>
                    <a:lstStyle/>
                    <a:p>
                      <a:endParaRPr lang="en-US" dirty="0"/>
                    </a:p>
                  </a:txBody>
                  <a:tcPr/>
                </a:tc>
                <a:extLst>
                  <a:ext uri="{0D108BD9-81ED-4DB2-BD59-A6C34878D82A}">
                    <a16:rowId xmlns:a16="http://schemas.microsoft.com/office/drawing/2014/main" val="3261639135"/>
                  </a:ext>
                </a:extLst>
              </a:tr>
              <a:tr h="235455">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spcBef>
                          <a:spcPts val="0"/>
                        </a:spcBef>
                        <a:spcAft>
                          <a:spcPts val="0"/>
                        </a:spcAft>
                      </a:pPr>
                      <a:r>
                        <a:rPr lang="en-US" sz="1100" dirty="0"/>
                        <a:t>Closing balance as at 30 June 2022</a:t>
                      </a:r>
                      <a:endParaRPr lang="en-US" sz="1100" b="1" dirty="0">
                        <a:latin typeface="Arial" panose="020B0604020202020204" pitchFamily="34" charset="0"/>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C000">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lgn="ctr" fontAlgn="b">
                        <a:spcBef>
                          <a:spcPts val="0"/>
                        </a:spcBef>
                        <a:spcAft>
                          <a:spcPts val="0"/>
                        </a:spcAft>
                      </a:pPr>
                      <a:r>
                        <a:rPr lang="en-ZA" sz="1100" u="none" strike="noStrike" dirty="0">
                          <a:effectLst/>
                        </a:rPr>
                        <a:t>54 032 491,00 </a:t>
                      </a:r>
                      <a:endParaRPr lang="en-ZA" sz="1100" b="0" i="0" u="none" strike="noStrike" dirty="0">
                        <a:solidFill>
                          <a:srgbClr val="000000"/>
                        </a:solidFill>
                        <a:effectLst/>
                        <a:latin typeface="Arial Narrow" panose="020B0606020202030204" pitchFamily="34" charset="0"/>
                      </a:endParaRPr>
                    </a:p>
                  </a:txBody>
                  <a:tcPr marL="0" marR="0" marT="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C000">
                        <a:tint val="20000"/>
                      </a:srgbClr>
                    </a:solidFill>
                  </a:tcPr>
                </a:tc>
                <a:tc vMerge="1">
                  <a:txBody>
                    <a:bodyPr/>
                    <a:lstStyle/>
                    <a:p>
                      <a:endParaRPr lang="en-US" dirty="0"/>
                    </a:p>
                  </a:txBody>
                  <a:tcPr/>
                </a:tc>
                <a:extLst>
                  <a:ext uri="{0D108BD9-81ED-4DB2-BD59-A6C34878D82A}">
                    <a16:rowId xmlns:a16="http://schemas.microsoft.com/office/drawing/2014/main" val="3190540708"/>
                  </a:ext>
                </a:extLst>
              </a:tr>
              <a:tr h="235455">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spcBef>
                          <a:spcPts val="0"/>
                        </a:spcBef>
                        <a:spcAft>
                          <a:spcPts val="0"/>
                        </a:spcAft>
                      </a:pPr>
                      <a:r>
                        <a:rPr lang="en-US" sz="1100" dirty="0"/>
                        <a:t>Funded  Budget</a:t>
                      </a:r>
                      <a:endParaRPr lang="en-US" sz="1100" b="1" dirty="0">
                        <a:latin typeface="Arial" panose="020B0604020202020204" pitchFamily="34" charset="0"/>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C000">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lgn="ctr">
                        <a:spcBef>
                          <a:spcPts val="0"/>
                        </a:spcBef>
                        <a:spcAft>
                          <a:spcPts val="0"/>
                        </a:spcAft>
                      </a:pPr>
                      <a:r>
                        <a:rPr lang="en-US" sz="1100" dirty="0"/>
                        <a:t>Funded</a:t>
                      </a:r>
                      <a:endParaRPr lang="en-US" sz="1100" dirty="0">
                        <a:latin typeface="Arial" panose="020B0604020202020204" pitchFamily="34" charset="0"/>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C000">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spcBef>
                          <a:spcPts val="0"/>
                        </a:spcBef>
                        <a:spcAft>
                          <a:spcPts val="0"/>
                        </a:spcAft>
                      </a:pPr>
                      <a:endParaRPr lang="en-US" sz="1100" dirty="0">
                        <a:latin typeface="Arial" panose="020B0604020202020204" pitchFamily="34" charset="0"/>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C000">
                        <a:tint val="40000"/>
                      </a:srgbClr>
                    </a:solidFill>
                  </a:tcPr>
                </a:tc>
                <a:extLst>
                  <a:ext uri="{0D108BD9-81ED-4DB2-BD59-A6C34878D82A}">
                    <a16:rowId xmlns:a16="http://schemas.microsoft.com/office/drawing/2014/main" val="3096371875"/>
                  </a:ext>
                </a:extLst>
              </a:tr>
              <a:tr h="387808">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spcBef>
                          <a:spcPts val="0"/>
                        </a:spcBef>
                        <a:spcAft>
                          <a:spcPts val="0"/>
                        </a:spcAft>
                      </a:pPr>
                      <a:r>
                        <a:rPr lang="en-US" sz="1100" dirty="0"/>
                        <a:t>Surplus/</a:t>
                      </a:r>
                      <a:r>
                        <a:rPr lang="en-US" sz="1100" baseline="0" dirty="0"/>
                        <a:t> Deficit</a:t>
                      </a:r>
                      <a:endParaRPr lang="en-US" sz="1100" b="1" dirty="0">
                        <a:latin typeface="Arial" panose="020B0604020202020204" pitchFamily="34" charset="0"/>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C000">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lgn="ctr">
                        <a:spcBef>
                          <a:spcPts val="0"/>
                        </a:spcBef>
                        <a:spcAft>
                          <a:spcPts val="0"/>
                        </a:spcAft>
                      </a:pPr>
                      <a:r>
                        <a:rPr lang="en-US" sz="1100" dirty="0"/>
                        <a:t>235,</a:t>
                      </a:r>
                      <a:r>
                        <a:rPr lang="en-US" sz="1100" baseline="0" dirty="0"/>
                        <a:t>637,000</a:t>
                      </a:r>
                      <a:endParaRPr lang="en-US" sz="1100" dirty="0">
                        <a:latin typeface="Arial" panose="020B0604020202020204" pitchFamily="34" charset="0"/>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C000">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spcBef>
                          <a:spcPts val="0"/>
                        </a:spcBef>
                        <a:spcAft>
                          <a:spcPts val="0"/>
                        </a:spcAft>
                      </a:pPr>
                      <a:r>
                        <a:rPr lang="en-US" sz="1100" dirty="0"/>
                        <a:t>The municipality has an</a:t>
                      </a:r>
                      <a:r>
                        <a:rPr lang="en-US" sz="1100" baseline="0" dirty="0"/>
                        <a:t> o</a:t>
                      </a:r>
                      <a:r>
                        <a:rPr lang="en-US" sz="1100" dirty="0"/>
                        <a:t>perating surplus which means the operating revenue</a:t>
                      </a:r>
                      <a:r>
                        <a:rPr lang="en-US" sz="1100" baseline="0" dirty="0"/>
                        <a:t> is more than the operating expenditure</a:t>
                      </a:r>
                      <a:endParaRPr lang="en-US" sz="1100" dirty="0">
                        <a:latin typeface="Arial" panose="020B0604020202020204" pitchFamily="34" charset="0"/>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C000">
                        <a:tint val="20000"/>
                      </a:srgbClr>
                    </a:solidFill>
                  </a:tcPr>
                </a:tc>
                <a:extLst>
                  <a:ext uri="{0D108BD9-81ED-4DB2-BD59-A6C34878D82A}">
                    <a16:rowId xmlns:a16="http://schemas.microsoft.com/office/drawing/2014/main" val="3716892307"/>
                  </a:ext>
                </a:extLst>
              </a:tr>
              <a:tr h="235455">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spcBef>
                          <a:spcPts val="0"/>
                        </a:spcBef>
                        <a:spcAft>
                          <a:spcPts val="0"/>
                        </a:spcAft>
                      </a:pPr>
                      <a:r>
                        <a:rPr lang="en-US" sz="1100" dirty="0"/>
                        <a:t>%Contracted</a:t>
                      </a:r>
                      <a:r>
                        <a:rPr lang="en-US" sz="1100" baseline="0" dirty="0"/>
                        <a:t> services </a:t>
                      </a:r>
                      <a:endParaRPr lang="en-US" sz="1100" b="1" dirty="0">
                        <a:latin typeface="Arial" panose="020B0604020202020204" pitchFamily="34" charset="0"/>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C000">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lgn="ctr">
                        <a:spcBef>
                          <a:spcPts val="0"/>
                        </a:spcBef>
                        <a:spcAft>
                          <a:spcPts val="0"/>
                        </a:spcAft>
                      </a:pPr>
                      <a:r>
                        <a:rPr lang="en-US" sz="1100" dirty="0"/>
                        <a:t>23%</a:t>
                      </a:r>
                      <a:endParaRPr lang="en-US" sz="1100" dirty="0">
                        <a:latin typeface="Arial" panose="020B0604020202020204" pitchFamily="34" charset="0"/>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C000">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spcBef>
                          <a:spcPts val="0"/>
                        </a:spcBef>
                        <a:spcAft>
                          <a:spcPts val="0"/>
                        </a:spcAft>
                      </a:pPr>
                      <a:r>
                        <a:rPr lang="en-US" sz="1100" dirty="0"/>
                        <a:t>Contracted services</a:t>
                      </a:r>
                      <a:r>
                        <a:rPr lang="en-US" sz="1100" baseline="0" dirty="0"/>
                        <a:t> significantly above the norm of 5%.. </a:t>
                      </a:r>
                      <a:endParaRPr lang="en-US" sz="1100" dirty="0">
                        <a:latin typeface="Arial" panose="020B0604020202020204" pitchFamily="34" charset="0"/>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C000">
                        <a:tint val="40000"/>
                      </a:srgbClr>
                    </a:solidFill>
                  </a:tcPr>
                </a:tc>
                <a:extLst>
                  <a:ext uri="{0D108BD9-81ED-4DB2-BD59-A6C34878D82A}">
                    <a16:rowId xmlns:a16="http://schemas.microsoft.com/office/drawing/2014/main" val="1054450193"/>
                  </a:ext>
                </a:extLst>
              </a:tr>
              <a:tr h="387808">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spcBef>
                          <a:spcPts val="0"/>
                        </a:spcBef>
                        <a:spcAft>
                          <a:spcPts val="0"/>
                        </a:spcAft>
                      </a:pPr>
                      <a:r>
                        <a:rPr lang="en-US" sz="1100" dirty="0"/>
                        <a:t>Budgeted Repairs and Maintenance as a % of Property, Plant and Equipment</a:t>
                      </a:r>
                      <a:endParaRPr lang="en-US" sz="1100" b="1" dirty="0">
                        <a:latin typeface="Arial" panose="020B0604020202020204" pitchFamily="34" charset="0"/>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C000">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lgn="ctr">
                        <a:spcBef>
                          <a:spcPts val="0"/>
                        </a:spcBef>
                        <a:spcAft>
                          <a:spcPts val="0"/>
                        </a:spcAft>
                      </a:pPr>
                      <a:r>
                        <a:rPr lang="en-US" sz="1100" dirty="0"/>
                        <a:t>5%</a:t>
                      </a:r>
                      <a:endParaRPr lang="en-US" sz="1100" dirty="0">
                        <a:latin typeface="Arial" panose="020B0604020202020204" pitchFamily="34" charset="0"/>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C000">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spcBef>
                          <a:spcPts val="0"/>
                        </a:spcBef>
                        <a:spcAft>
                          <a:spcPts val="0"/>
                        </a:spcAft>
                      </a:pPr>
                      <a:r>
                        <a:rPr lang="en-US" sz="1100" dirty="0"/>
                        <a:t>Repairs and maintenance budget is below the norm of 8%. This is due to cash flow challenges and that the municipality has an unfunded</a:t>
                      </a:r>
                      <a:r>
                        <a:rPr lang="en-US" sz="1100" baseline="0" dirty="0"/>
                        <a:t> budget</a:t>
                      </a:r>
                      <a:endParaRPr lang="en-US" sz="1100" dirty="0">
                        <a:latin typeface="Arial" panose="020B0604020202020204" pitchFamily="34" charset="0"/>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C000">
                        <a:tint val="20000"/>
                      </a:srgbClr>
                    </a:solidFill>
                  </a:tcPr>
                </a:tc>
                <a:extLst>
                  <a:ext uri="{0D108BD9-81ED-4DB2-BD59-A6C34878D82A}">
                    <a16:rowId xmlns:a16="http://schemas.microsoft.com/office/drawing/2014/main" val="3510705619"/>
                  </a:ext>
                </a:extLst>
              </a:tr>
              <a:tr h="235455">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spcBef>
                          <a:spcPts val="0"/>
                        </a:spcBef>
                        <a:spcAft>
                          <a:spcPts val="0"/>
                        </a:spcAft>
                      </a:pPr>
                      <a:r>
                        <a:rPr lang="en-US" sz="1100" dirty="0"/>
                        <a:t>% Employee related costs (ERC)</a:t>
                      </a:r>
                      <a:endParaRPr lang="en-US" sz="1100" b="1" dirty="0">
                        <a:latin typeface="Arial" panose="020B0604020202020204" pitchFamily="34" charset="0"/>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C000">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lgn="ctr">
                        <a:spcBef>
                          <a:spcPts val="0"/>
                        </a:spcBef>
                        <a:spcAft>
                          <a:spcPts val="0"/>
                        </a:spcAft>
                      </a:pPr>
                      <a:r>
                        <a:rPr lang="en-US" sz="1100" dirty="0"/>
                        <a:t>44%</a:t>
                      </a:r>
                      <a:endParaRPr lang="en-US" sz="1100" dirty="0">
                        <a:latin typeface="Arial" panose="020B0604020202020204" pitchFamily="34" charset="0"/>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C000">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spcBef>
                          <a:spcPts val="0"/>
                        </a:spcBef>
                        <a:spcAft>
                          <a:spcPts val="0"/>
                        </a:spcAft>
                      </a:pPr>
                      <a:r>
                        <a:rPr lang="en-US" sz="1100" dirty="0"/>
                        <a:t>Employee related cost above the norm of between 25% and 40%</a:t>
                      </a:r>
                      <a:endParaRPr lang="en-US" sz="1100" dirty="0">
                        <a:latin typeface="Arial" panose="020B0604020202020204" pitchFamily="34" charset="0"/>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C000">
                        <a:tint val="40000"/>
                      </a:srgbClr>
                    </a:solidFill>
                  </a:tcPr>
                </a:tc>
                <a:extLst>
                  <a:ext uri="{0D108BD9-81ED-4DB2-BD59-A6C34878D82A}">
                    <a16:rowId xmlns:a16="http://schemas.microsoft.com/office/drawing/2014/main" val="2516596123"/>
                  </a:ext>
                </a:extLst>
              </a:tr>
            </a:tbl>
          </a:graphicData>
        </a:graphic>
      </p:graphicFrame>
    </p:spTree>
    <p:extLst>
      <p:ext uri="{BB962C8B-B14F-4D97-AF65-F5344CB8AC3E}">
        <p14:creationId xmlns:p14="http://schemas.microsoft.com/office/powerpoint/2010/main" val="15125204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F1028E45-E784-551C-FE27-3DD86D967C9B}"/>
              </a:ext>
            </a:extLst>
          </p:cNvPr>
          <p:cNvSpPr>
            <a:spLocks noGrp="1"/>
          </p:cNvSpPr>
          <p:nvPr>
            <p:ph type="title"/>
          </p:nvPr>
        </p:nvSpPr>
        <p:spPr>
          <a:xfrm>
            <a:off x="0" y="0"/>
            <a:ext cx="12192000" cy="677333"/>
          </a:xfrm>
        </p:spPr>
        <p:txBody>
          <a:bodyPr/>
          <a:lstStyle/>
          <a:p>
            <a:pPr algn="ctr"/>
            <a:r>
              <a:rPr lang="en-GB" b="1" dirty="0">
                <a:solidFill>
                  <a:schemeClr val="accent2"/>
                </a:solidFill>
              </a:rPr>
              <a:t>Report on Focal Area 3: Service Delivery</a:t>
            </a:r>
            <a:endParaRPr lang="en-ZA" b="1" dirty="0">
              <a:solidFill>
                <a:schemeClr val="accent2"/>
              </a:solidFill>
            </a:endParaRPr>
          </a:p>
        </p:txBody>
      </p:sp>
      <p:graphicFrame>
        <p:nvGraphicFramePr>
          <p:cNvPr id="2" name="Table 1">
            <a:extLst>
              <a:ext uri="{FF2B5EF4-FFF2-40B4-BE49-F238E27FC236}">
                <a16:creationId xmlns:a16="http://schemas.microsoft.com/office/drawing/2014/main" id="{7C7206D3-149D-3703-E184-FFF45DFF3EC7}"/>
              </a:ext>
            </a:extLst>
          </p:cNvPr>
          <p:cNvGraphicFramePr>
            <a:graphicFrameLocks noGrp="1"/>
          </p:cNvGraphicFramePr>
          <p:nvPr>
            <p:extLst>
              <p:ext uri="{D42A27DB-BD31-4B8C-83A1-F6EECF244321}">
                <p14:modId xmlns:p14="http://schemas.microsoft.com/office/powerpoint/2010/main" val="1554435826"/>
              </p:ext>
            </p:extLst>
          </p:nvPr>
        </p:nvGraphicFramePr>
        <p:xfrm>
          <a:off x="119336" y="677333"/>
          <a:ext cx="11737304" cy="5829300"/>
        </p:xfrm>
        <a:graphic>
          <a:graphicData uri="http://schemas.openxmlformats.org/drawingml/2006/table">
            <a:tbl>
              <a:tblPr firstRow="1" bandRow="1">
                <a:tableStyleId>{ED083AE6-46FA-4A59-8FB0-9F97EB10719F}</a:tableStyleId>
              </a:tblPr>
              <a:tblGrid>
                <a:gridCol w="2555059">
                  <a:extLst>
                    <a:ext uri="{9D8B030D-6E8A-4147-A177-3AD203B41FA5}">
                      <a16:colId xmlns:a16="http://schemas.microsoft.com/office/drawing/2014/main" val="66535668"/>
                    </a:ext>
                  </a:extLst>
                </a:gridCol>
                <a:gridCol w="9182245">
                  <a:extLst>
                    <a:ext uri="{9D8B030D-6E8A-4147-A177-3AD203B41FA5}">
                      <a16:colId xmlns:a16="http://schemas.microsoft.com/office/drawing/2014/main" val="1129115969"/>
                    </a:ext>
                  </a:extLst>
                </a:gridCol>
              </a:tblGrid>
              <a:tr h="251268">
                <a:tc>
                  <a:txBody>
                    <a:bodyPr/>
                    <a:lstStyle/>
                    <a:p>
                      <a:pPr algn="ctr"/>
                      <a:r>
                        <a:rPr lang="en-US" sz="1200" dirty="0"/>
                        <a:t>INDICATORS</a:t>
                      </a:r>
                      <a:endParaRPr lang="en-ZA"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ZA" sz="1200" dirty="0"/>
                        <a:t>STATUS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552374735"/>
                  </a:ext>
                </a:extLst>
              </a:tr>
              <a:tr h="966899">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200" b="1" kern="0" dirty="0">
                          <a:solidFill>
                            <a:schemeClr val="tx1"/>
                          </a:solidFill>
                          <a:latin typeface="+mn-lt"/>
                        </a:rPr>
                        <a:t>GRANT</a:t>
                      </a:r>
                      <a:r>
                        <a:rPr lang="en-US" sz="1200" b="1" kern="0" baseline="0" dirty="0">
                          <a:solidFill>
                            <a:schemeClr val="tx1"/>
                          </a:solidFill>
                          <a:latin typeface="+mn-lt"/>
                        </a:rPr>
                        <a:t> PERFORMANCE </a:t>
                      </a:r>
                      <a:endParaRPr lang="en-US" sz="1200" b="1" kern="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200" b="1" dirty="0">
                          <a:latin typeface="+mn-lt"/>
                          <a:cs typeface="Calibri" panose="020F0502020204030204" pitchFamily="34" charset="0"/>
                        </a:rPr>
                        <a:t>RBIG</a:t>
                      </a:r>
                      <a:r>
                        <a:rPr lang="en-ZA" sz="1200" b="0" dirty="0">
                          <a:latin typeface="+mn-lt"/>
                          <a:cs typeface="Calibri" panose="020F0502020204030204" pitchFamily="34" charset="0"/>
                        </a:rPr>
                        <a:t> – Greater Mpofana Bulk</a:t>
                      </a:r>
                      <a:r>
                        <a:rPr lang="en-ZA" sz="1200" b="0" baseline="0" dirty="0">
                          <a:latin typeface="+mn-lt"/>
                          <a:cs typeface="Calibri" panose="020F0502020204030204" pitchFamily="34" charset="0"/>
                        </a:rPr>
                        <a:t> Water Scheme - </a:t>
                      </a:r>
                      <a:r>
                        <a:rPr lang="en-ZA" sz="1200" b="0" dirty="0">
                          <a:latin typeface="+mn-lt"/>
                          <a:cs typeface="Calibri" panose="020F0502020204030204" pitchFamily="34" charset="0"/>
                        </a:rPr>
                        <a:t>– estimated</a:t>
                      </a:r>
                      <a:r>
                        <a:rPr lang="en-ZA" sz="1200" b="0" baseline="0" dirty="0">
                          <a:latin typeface="+mn-lt"/>
                          <a:cs typeface="Calibri" panose="020F0502020204030204" pitchFamily="34" charset="0"/>
                        </a:rPr>
                        <a:t> project cost </a:t>
                      </a:r>
                      <a:r>
                        <a:rPr lang="en-ZA" sz="1200" b="0" dirty="0">
                          <a:latin typeface="+mn-lt"/>
                          <a:cs typeface="Calibri" panose="020F0502020204030204" pitchFamily="34" charset="0"/>
                        </a:rPr>
                        <a:t>R954 million</a:t>
                      </a:r>
                      <a:r>
                        <a:rPr lang="en-ZA" sz="1200" b="0" baseline="0" dirty="0">
                          <a:latin typeface="+mn-lt"/>
                          <a:cs typeface="Calibri" panose="020F0502020204030204" pitchFamily="34" charset="0"/>
                        </a:rPr>
                        <a:t>. Expenditure as a</a:t>
                      </a:r>
                      <a:r>
                        <a:rPr lang="en-ZA" sz="1200" b="0" dirty="0">
                          <a:latin typeface="+mn-lt"/>
                          <a:cs typeface="Calibri" panose="020F0502020204030204" pitchFamily="34" charset="0"/>
                        </a:rPr>
                        <a:t>t 30 Sept 2022 is </a:t>
                      </a:r>
                      <a:r>
                        <a:rPr lang="en-ZA" sz="1200" b="0" baseline="0" dirty="0">
                          <a:latin typeface="+mn-lt"/>
                          <a:cs typeface="Calibri" panose="020F0502020204030204" pitchFamily="34" charset="0"/>
                        </a:rPr>
                        <a:t>R937,1 million = 87% complete</a:t>
                      </a:r>
                      <a:r>
                        <a:rPr lang="en-ZA" sz="1200" b="0" dirty="0">
                          <a:latin typeface="+mn-lt"/>
                          <a:cs typeface="Calibri" panose="020F0502020204030204" pitchFamily="34" charset="0"/>
                        </a:rPr>
                        <a:t>.</a:t>
                      </a:r>
                      <a:r>
                        <a:rPr lang="en-ZA" sz="1200" b="0" baseline="0" dirty="0">
                          <a:latin typeface="+mn-lt"/>
                          <a:cs typeface="Calibri" panose="020F0502020204030204" pitchFamily="34" charset="0"/>
                        </a:rPr>
                        <a:t> Estimated completion in November 2026. Beneficiaries = </a:t>
                      </a:r>
                      <a:r>
                        <a:rPr lang="en-ZA" sz="1200" b="0" i="0" u="none" strike="noStrike" dirty="0">
                          <a:solidFill>
                            <a:srgbClr val="000000"/>
                          </a:solidFill>
                          <a:effectLst/>
                          <a:latin typeface="+mn-lt"/>
                        </a:rPr>
                        <a:t>181 590</a:t>
                      </a:r>
                      <a:endParaRPr lang="en-ZA" sz="1200" b="0" dirty="0">
                        <a:latin typeface="+mn-lt"/>
                        <a:cs typeface="Calibri" panose="020F0502020204030204" pitchFamily="34" charset="0"/>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200" b="1" dirty="0">
                          <a:latin typeface="+mn-lt"/>
                          <a:cs typeface="Calibri" panose="020F0502020204030204" pitchFamily="34" charset="0"/>
                        </a:rPr>
                        <a:t>RBIG</a:t>
                      </a:r>
                      <a:r>
                        <a:rPr lang="en-ZA" sz="1200" b="0" dirty="0">
                          <a:latin typeface="+mn-lt"/>
                          <a:cs typeface="Calibri" panose="020F0502020204030204" pitchFamily="34" charset="0"/>
                        </a:rPr>
                        <a:t> - Umshwathi Bulk Water Scheme – estimated</a:t>
                      </a:r>
                      <a:r>
                        <a:rPr lang="en-ZA" sz="1200" b="0" baseline="0" dirty="0">
                          <a:latin typeface="+mn-lt"/>
                          <a:cs typeface="Calibri" panose="020F0502020204030204" pitchFamily="34" charset="0"/>
                        </a:rPr>
                        <a:t> project cost </a:t>
                      </a:r>
                      <a:r>
                        <a:rPr lang="en-ZA" sz="1200" b="0" dirty="0">
                          <a:latin typeface="+mn-lt"/>
                          <a:cs typeface="Calibri" panose="020F0502020204030204" pitchFamily="34" charset="0"/>
                        </a:rPr>
                        <a:t>R2.3</a:t>
                      </a:r>
                      <a:r>
                        <a:rPr lang="en-ZA" sz="1200" b="0" baseline="0" dirty="0">
                          <a:latin typeface="+mn-lt"/>
                          <a:cs typeface="Calibri" panose="020F0502020204030204" pitchFamily="34" charset="0"/>
                        </a:rPr>
                        <a:t> billion. . Expenditure as at 30 Sept 2022 is R1 121 billion = 50% complete</a:t>
                      </a:r>
                      <a:r>
                        <a:rPr lang="en-ZA" sz="1200" b="0" dirty="0">
                          <a:latin typeface="+mn-lt"/>
                          <a:cs typeface="Calibri" panose="020F0502020204030204" pitchFamily="34" charset="0"/>
                        </a:rPr>
                        <a:t>.</a:t>
                      </a:r>
                      <a:r>
                        <a:rPr lang="en-ZA" sz="1200" b="0" baseline="0" dirty="0">
                          <a:latin typeface="+mn-lt"/>
                          <a:cs typeface="Calibri" panose="020F0502020204030204" pitchFamily="34" charset="0"/>
                        </a:rPr>
                        <a:t> Estimated completion in December 2026. Beneficiaries = </a:t>
                      </a:r>
                      <a:r>
                        <a:rPr lang="en-ZA" sz="1200" b="0" i="0" u="none" strike="noStrike" dirty="0">
                          <a:solidFill>
                            <a:srgbClr val="000000"/>
                          </a:solidFill>
                          <a:effectLst/>
                          <a:latin typeface="+mn-lt"/>
                        </a:rPr>
                        <a:t>362 682</a:t>
                      </a:r>
                      <a:endParaRPr lang="en-ZA" sz="1200" b="0" dirty="0">
                        <a:latin typeface="+mn-lt"/>
                        <a:cs typeface="Calibri" panose="020F0502020204030204" pitchFamily="34" charset="0"/>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200" b="1" dirty="0">
                          <a:latin typeface="+mn-lt"/>
                          <a:cs typeface="Calibri" panose="020F0502020204030204" pitchFamily="34" charset="0"/>
                        </a:rPr>
                        <a:t>WSIG </a:t>
                      </a:r>
                      <a:r>
                        <a:rPr lang="en-ZA" sz="1200" b="0" dirty="0">
                          <a:latin typeface="+mn-lt"/>
                          <a:cs typeface="Calibri" panose="020F0502020204030204" pitchFamily="34" charset="0"/>
                        </a:rPr>
                        <a:t>– Umshwathi</a:t>
                      </a:r>
                      <a:r>
                        <a:rPr lang="en-ZA" sz="1200" b="0" baseline="0" dirty="0">
                          <a:latin typeface="+mn-lt"/>
                          <a:cs typeface="Calibri" panose="020F0502020204030204" pitchFamily="34" charset="0"/>
                        </a:rPr>
                        <a:t> Link and Distribution Project – estimated project costs – R241 252 million. Transferred – </a:t>
                      </a:r>
                      <a:r>
                        <a:rPr lang="en-ZA" sz="1200" b="0" dirty="0">
                          <a:latin typeface="+mn-lt"/>
                          <a:cs typeface="Calibri" panose="020F0502020204030204" pitchFamily="34" charset="0"/>
                        </a:rPr>
                        <a:t>R17 120 million.</a:t>
                      </a:r>
                      <a:r>
                        <a:rPr lang="en-ZA" sz="1200" b="0" baseline="0" dirty="0">
                          <a:latin typeface="+mn-lt"/>
                          <a:cs typeface="Calibri" panose="020F0502020204030204" pitchFamily="34" charset="0"/>
                        </a:rPr>
                        <a:t> 20% of allocation spent as at 30 Sept 2022. </a:t>
                      </a:r>
                      <a:endParaRPr lang="en-ZA" sz="1200" b="0" dirty="0">
                        <a:latin typeface="+mn-lt"/>
                        <a:cs typeface="Calibri" panose="020F0502020204030204" pitchFamily="34" charset="0"/>
                      </a:endParaRPr>
                    </a:p>
                    <a:p>
                      <a:pPr marL="171450" marR="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200" b="1" dirty="0">
                          <a:latin typeface="+mn-lt"/>
                          <a:cs typeface="Calibri" panose="020F0502020204030204" pitchFamily="34" charset="0"/>
                        </a:rPr>
                        <a:t>MIG Expenditure </a:t>
                      </a:r>
                      <a:r>
                        <a:rPr lang="en-ZA" sz="1200" b="0" dirty="0">
                          <a:latin typeface="+mn-lt"/>
                          <a:cs typeface="Calibri" panose="020F0502020204030204" pitchFamily="34" charset="0"/>
                        </a:rPr>
                        <a:t>–100% as at 30 June 2022 – the District received additional MIG funding of R25 million.  Current Mig Allocation</a:t>
                      </a:r>
                      <a:r>
                        <a:rPr lang="en-ZA" sz="1200" b="0" baseline="0" dirty="0">
                          <a:latin typeface="+mn-lt"/>
                          <a:cs typeface="Calibri" panose="020F0502020204030204" pitchFamily="34" charset="0"/>
                        </a:rPr>
                        <a:t> is R116 867 million of which R43 056 million = 64% of transfer has been spent as at 30</a:t>
                      </a:r>
                      <a:r>
                        <a:rPr lang="en-ZA" sz="1200" b="0" dirty="0">
                          <a:latin typeface="+mn-lt"/>
                          <a:cs typeface="Calibri" panose="020F0502020204030204" pitchFamily="34" charset="0"/>
                        </a:rPr>
                        <a:t> September 2022</a:t>
                      </a:r>
                      <a:r>
                        <a:rPr lang="en-ZA" sz="1200" b="0" baseline="0" dirty="0">
                          <a:latin typeface="+mn-lt"/>
                          <a:cs typeface="Calibri" panose="020F0502020204030204" pitchFamily="34" charset="0"/>
                        </a:rPr>
                        <a:t>.  Overall the municipality is sitting at 37% expenditure of total allocation.  </a:t>
                      </a:r>
                      <a:r>
                        <a:rPr lang="en-US" sz="1200" b="0" dirty="0">
                          <a:latin typeface="+mn-lt"/>
                          <a:cs typeface="Calibri" panose="020F0502020204030204" pitchFamily="34" charset="0"/>
                        </a:rPr>
                        <a:t>There are no additional areas of support required by the Municipality, and monthly support meetings will continue to take place. Trust Feeds AFA is awaiting SAC, and the DM still need to address comments raised by COGTA and MISA around the KwaMathwanya Phase 2 costing. These requirements will need to be addressed before the October MBPAC. The DM is expected to continue adhering to the Risk Adjusted Approach due to the continuation of projects. The DM is making progress with Data Cleansing, and a new submission will need to be provided to finalize this exercise. </a:t>
                      </a:r>
                      <a:endParaRPr lang="en-ZA" sz="1200" b="0" dirty="0">
                        <a:latin typeface="+mn-lt"/>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13729394"/>
                  </a:ext>
                </a:extLst>
              </a:tr>
              <a:tr h="482408">
                <a:tc>
                  <a:txBody>
                    <a:bodyPr/>
                    <a:lstStyle/>
                    <a:p>
                      <a:r>
                        <a:rPr lang="en-ZA" sz="1200" b="1" dirty="0"/>
                        <a:t>Operation and Maintenance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marR="0" lvl="0" indent="-171450" algn="just"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mn-lt"/>
                          <a:cs typeface="Calibri" panose="020F0502020204030204" pitchFamily="34" charset="0"/>
                        </a:rPr>
                        <a:t>Due to financial constraints the Municipality has not budgeted the 8% for </a:t>
                      </a:r>
                      <a:r>
                        <a:rPr lang="en-US" sz="1200" dirty="0">
                          <a:solidFill>
                            <a:schemeClr val="tx1"/>
                          </a:solidFill>
                          <a:latin typeface="+mn-lt"/>
                          <a:cs typeface="Calibri" panose="020F0502020204030204" pitchFamily="34" charset="0"/>
                        </a:rPr>
                        <a:t>Operation and Maintenance </a:t>
                      </a:r>
                    </a:p>
                    <a:p>
                      <a:pPr marL="144000" marR="0" lvl="0" indent="-144000" algn="just" defTabSz="914400" rtl="0" eaLnBrk="1" fontAlgn="base" latinLnBrk="0" hangingPunct="1">
                        <a:lnSpc>
                          <a:spcPct val="110000"/>
                        </a:lnSpc>
                        <a:spcBef>
                          <a:spcPct val="0"/>
                        </a:spcBef>
                        <a:spcAft>
                          <a:spcPct val="0"/>
                        </a:spcAft>
                        <a:buClrTx/>
                        <a:buSzTx/>
                        <a:buFont typeface="Arial" panose="020B0604020202020204" pitchFamily="34" charset="0"/>
                        <a:buChar char="•"/>
                        <a:tabLst/>
                        <a:defRPr/>
                      </a:pPr>
                      <a:r>
                        <a:rPr kumimoji="0" lang="en-US" sz="1250" b="0" i="0" u="none" strike="noStrike" kern="1200" cap="none" spc="0" normalizeH="0" baseline="0" noProof="0" dirty="0">
                          <a:ln>
                            <a:noFill/>
                          </a:ln>
                          <a:solidFill>
                            <a:prstClr val="black"/>
                          </a:solidFill>
                          <a:effectLst/>
                          <a:uLnTx/>
                          <a:uFillTx/>
                          <a:latin typeface="+mn-lt"/>
                          <a:cs typeface="Arial"/>
                        </a:rPr>
                        <a:t>To address </a:t>
                      </a:r>
                      <a:r>
                        <a:rPr lang="en-US" sz="1250" dirty="0">
                          <a:solidFill>
                            <a:prstClr val="black"/>
                          </a:solidFill>
                          <a:latin typeface="+mn-lt"/>
                          <a:cs typeface="Arial"/>
                        </a:rPr>
                        <a:t>fundamental negative impact that results</a:t>
                      </a:r>
                      <a:r>
                        <a:rPr lang="en-US" sz="1250" baseline="0" dirty="0">
                          <a:solidFill>
                            <a:prstClr val="black"/>
                          </a:solidFill>
                          <a:latin typeface="+mn-lt"/>
                          <a:cs typeface="Arial"/>
                        </a:rPr>
                        <a:t> from the </a:t>
                      </a:r>
                      <a:r>
                        <a:rPr lang="en-US" sz="1250" dirty="0">
                          <a:solidFill>
                            <a:prstClr val="black"/>
                          </a:solidFill>
                          <a:latin typeface="+mn-lt"/>
                          <a:cs typeface="Arial"/>
                        </a:rPr>
                        <a:t>lack of infrastructure maintenance, COGTA</a:t>
                      </a:r>
                      <a:r>
                        <a:rPr lang="en-US" sz="1250" baseline="0" dirty="0">
                          <a:solidFill>
                            <a:prstClr val="black"/>
                          </a:solidFill>
                          <a:latin typeface="+mn-lt"/>
                          <a:cs typeface="Arial"/>
                        </a:rPr>
                        <a:t> supports</a:t>
                      </a:r>
                      <a:r>
                        <a:rPr kumimoji="0" lang="en-US" sz="1250" b="0" i="0" u="none" strike="noStrike" kern="1200" cap="none" spc="0" normalizeH="0" baseline="0" noProof="0" dirty="0">
                          <a:ln>
                            <a:noFill/>
                          </a:ln>
                          <a:solidFill>
                            <a:prstClr val="black"/>
                          </a:solidFill>
                          <a:effectLst/>
                          <a:uLnTx/>
                          <a:uFillTx/>
                          <a:latin typeface="+mn-lt"/>
                          <a:cs typeface="Arial"/>
                        </a:rPr>
                        <a:t> willing municipalities with preparation of Business Plans to access: </a:t>
                      </a:r>
                    </a:p>
                    <a:p>
                      <a:pPr marL="360000" marR="0" lvl="1" indent="-144000" algn="just" defTabSz="914400" rtl="0" eaLnBrk="1" fontAlgn="base" latinLnBrk="0" hangingPunct="1">
                        <a:lnSpc>
                          <a:spcPct val="110000"/>
                        </a:lnSpc>
                        <a:spcBef>
                          <a:spcPct val="0"/>
                        </a:spcBef>
                        <a:spcAft>
                          <a:spcPct val="0"/>
                        </a:spcAft>
                        <a:buClrTx/>
                        <a:buSzTx/>
                        <a:buFont typeface="Arial" panose="020B0604020202020204" pitchFamily="34" charset="0"/>
                        <a:buChar char="•"/>
                        <a:tabLst/>
                        <a:defRPr/>
                      </a:pPr>
                      <a:r>
                        <a:rPr kumimoji="0" lang="en-US" sz="1250" b="1" i="0" u="none" strike="noStrike" kern="1200" cap="none" spc="0" normalizeH="0" baseline="0" noProof="0" dirty="0">
                          <a:ln>
                            <a:noFill/>
                          </a:ln>
                          <a:solidFill>
                            <a:prstClr val="black"/>
                          </a:solidFill>
                          <a:effectLst/>
                          <a:uLnTx/>
                          <a:uFillTx/>
                          <a:latin typeface="+mn-lt"/>
                          <a:cs typeface="Arial"/>
                        </a:rPr>
                        <a:t>5% of MIG for PMU; </a:t>
                      </a:r>
                    </a:p>
                    <a:p>
                      <a:pPr marL="360000" marR="0" lvl="1" indent="-144000" algn="just" defTabSz="914400" rtl="0" eaLnBrk="1" fontAlgn="base" latinLnBrk="0" hangingPunct="1">
                        <a:lnSpc>
                          <a:spcPct val="110000"/>
                        </a:lnSpc>
                        <a:spcBef>
                          <a:spcPct val="0"/>
                        </a:spcBef>
                        <a:spcAft>
                          <a:spcPct val="0"/>
                        </a:spcAft>
                        <a:buClrTx/>
                        <a:buSzTx/>
                        <a:buFont typeface="Arial" panose="020B0604020202020204" pitchFamily="34" charset="0"/>
                        <a:buChar char="•"/>
                        <a:tabLst/>
                        <a:defRPr/>
                      </a:pPr>
                      <a:r>
                        <a:rPr kumimoji="0" lang="en-US" sz="1250" b="1" i="0" u="none" strike="noStrike" kern="1200" cap="none" spc="0" normalizeH="0" baseline="0" noProof="0" dirty="0">
                          <a:ln>
                            <a:noFill/>
                          </a:ln>
                          <a:solidFill>
                            <a:prstClr val="black"/>
                          </a:solidFill>
                          <a:effectLst/>
                          <a:uLnTx/>
                          <a:uFillTx/>
                          <a:latin typeface="+mn-lt"/>
                          <a:cs typeface="Arial"/>
                        </a:rPr>
                        <a:t>10% of MIG for O&amp;M; and </a:t>
                      </a:r>
                    </a:p>
                    <a:p>
                      <a:pPr marL="360000" marR="0" lvl="1" indent="-144000" algn="just" defTabSz="914400" rtl="0" eaLnBrk="1" fontAlgn="base" latinLnBrk="0" hangingPunct="1">
                        <a:lnSpc>
                          <a:spcPct val="110000"/>
                        </a:lnSpc>
                        <a:spcBef>
                          <a:spcPct val="0"/>
                        </a:spcBef>
                        <a:spcAft>
                          <a:spcPct val="0"/>
                        </a:spcAft>
                        <a:buClrTx/>
                        <a:buSzTx/>
                        <a:buFont typeface="Arial" panose="020B0604020202020204" pitchFamily="34" charset="0"/>
                        <a:buChar char="•"/>
                        <a:tabLst/>
                        <a:defRPr/>
                      </a:pPr>
                      <a:r>
                        <a:rPr kumimoji="0" lang="en-US" sz="1250" b="1" i="0" u="none" strike="noStrike" kern="1200" cap="none" spc="0" normalizeH="0" baseline="0" noProof="0" dirty="0">
                          <a:ln>
                            <a:noFill/>
                          </a:ln>
                          <a:solidFill>
                            <a:prstClr val="black"/>
                          </a:solidFill>
                          <a:effectLst/>
                          <a:uLnTx/>
                          <a:uFillTx/>
                          <a:latin typeface="+mn-lt"/>
                          <a:cs typeface="Arial"/>
                        </a:rPr>
                        <a:t>5% of MIG for Asset Management</a:t>
                      </a:r>
                      <a:endParaRPr kumimoji="0" lang="en-US" sz="1250" b="1" i="0" u="none" strike="noStrike" kern="1200" cap="none" spc="0" normalizeH="0" baseline="0" noProof="0" dirty="0">
                        <a:ln>
                          <a:noFill/>
                        </a:ln>
                        <a:solidFill>
                          <a:prstClr val="black"/>
                        </a:solidFill>
                        <a:effectLst/>
                        <a:uLnTx/>
                        <a:uFillTx/>
                        <a:latin typeface="+mn-lt"/>
                      </a:endParaRPr>
                    </a:p>
                    <a:p>
                      <a:pPr marL="144000" marR="0" lvl="0" indent="-144000" algn="l" defTabSz="914400" rtl="0" eaLnBrk="1" fontAlgn="base" latinLnBrk="0" hangingPunct="1">
                        <a:lnSpc>
                          <a:spcPct val="110000"/>
                        </a:lnSpc>
                        <a:spcBef>
                          <a:spcPct val="0"/>
                        </a:spcBef>
                        <a:spcAft>
                          <a:spcPct val="0"/>
                        </a:spcAft>
                        <a:buClrTx/>
                        <a:buSzTx/>
                        <a:buFont typeface="Arial" panose="020B0604020202020204" pitchFamily="34" charset="0"/>
                        <a:buChar char="•"/>
                        <a:tabLst/>
                        <a:defRPr/>
                      </a:pPr>
                      <a:r>
                        <a:rPr kumimoji="0" lang="en-US" sz="1250" b="0" i="0" u="none" strike="noStrike" kern="1200" cap="none" spc="0" normalizeH="0" baseline="0" noProof="0" dirty="0">
                          <a:ln>
                            <a:noFill/>
                          </a:ln>
                          <a:solidFill>
                            <a:prstClr val="black"/>
                          </a:solidFill>
                          <a:effectLst/>
                          <a:uLnTx/>
                          <a:uFillTx/>
                          <a:latin typeface="+mn-lt"/>
                        </a:rPr>
                        <a:t>MISA, DWS, EDTEA and ESKOM have availed support in the form of project funding and technical professional support.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61928644"/>
                  </a:ext>
                </a:extLst>
              </a:tr>
              <a:tr h="987572">
                <a:tc>
                  <a:txBody>
                    <a:bodyPr/>
                    <a:lstStyle/>
                    <a:p>
                      <a:r>
                        <a:rPr lang="en-ZA" sz="1200" b="1" dirty="0"/>
                        <a:t>LED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mn-lt"/>
                          <a:cs typeface="Calibri" panose="020F0502020204030204" pitchFamily="34" charset="0"/>
                        </a:rPr>
                        <a:t>The</a:t>
                      </a:r>
                      <a:r>
                        <a:rPr lang="en-US" sz="1200" baseline="0" dirty="0">
                          <a:solidFill>
                            <a:schemeClr val="tx1"/>
                          </a:solidFill>
                          <a:latin typeface="+mn-lt"/>
                          <a:cs typeface="Calibri" panose="020F0502020204030204" pitchFamily="34" charset="0"/>
                        </a:rPr>
                        <a:t> L</a:t>
                      </a:r>
                      <a:r>
                        <a:rPr lang="en-US" sz="1200" dirty="0">
                          <a:solidFill>
                            <a:schemeClr val="tx1"/>
                          </a:solidFill>
                          <a:latin typeface="+mn-lt"/>
                          <a:cs typeface="Calibri" panose="020F0502020204030204" pitchFamily="34" charset="0"/>
                        </a:rPr>
                        <a:t>ED strategy was reviewed and adopted by Council and included in IDP and policy alignment was considered. </a:t>
                      </a:r>
                      <a:endParaRPr lang="en-ZA" sz="1200" dirty="0">
                        <a:solidFill>
                          <a:schemeClr val="tx1"/>
                        </a:solidFill>
                        <a:latin typeface="+mn-lt"/>
                        <a:cs typeface="Calibri" panose="020F0502020204030204" pitchFamily="34" charset="0"/>
                      </a:endParaRPr>
                    </a:p>
                    <a:p>
                      <a:pPr marL="171450" lvl="0" indent="-171450">
                        <a:buFont typeface="Arial" panose="020B0604020202020204" pitchFamily="34" charset="0"/>
                        <a:buChar char="•"/>
                      </a:pPr>
                      <a:r>
                        <a:rPr lang="en-ZA" sz="1200" kern="1200" dirty="0">
                          <a:solidFill>
                            <a:schemeClr val="dk1"/>
                          </a:solidFill>
                          <a:effectLst/>
                          <a:latin typeface="+mn-lt"/>
                          <a:ea typeface="+mn-ea"/>
                          <a:cs typeface="+mn-cs"/>
                        </a:rPr>
                        <a:t>There is an SDF in place adopted by Council which is older than 5 years. (November 2014)</a:t>
                      </a:r>
                    </a:p>
                    <a:p>
                      <a:pPr marL="171450" indent="-171450">
                        <a:buFont typeface="Arial" panose="020B0604020202020204" pitchFamily="34" charset="0"/>
                        <a:buChar char="•"/>
                      </a:pPr>
                      <a:r>
                        <a:rPr lang="en-ZA" sz="1200" kern="1200" dirty="0">
                          <a:solidFill>
                            <a:schemeClr val="dk1"/>
                          </a:solidFill>
                          <a:effectLst/>
                          <a:latin typeface="+mn-lt"/>
                          <a:ea typeface="+mn-ea"/>
                          <a:cs typeface="+mn-cs"/>
                        </a:rPr>
                        <a:t>The SDF contains a long-term vision, the horizon/timeframe is not clearly specific</a:t>
                      </a:r>
                    </a:p>
                    <a:p>
                      <a:pPr marL="171450" indent="-171450">
                        <a:buFont typeface="Arial" panose="020B0604020202020204" pitchFamily="34" charset="0"/>
                        <a:buChar char="•"/>
                      </a:pPr>
                      <a:r>
                        <a:rPr lang="en-ZA" sz="1200" kern="1200" dirty="0">
                          <a:solidFill>
                            <a:schemeClr val="dk1"/>
                          </a:solidFill>
                          <a:effectLst/>
                          <a:latin typeface="+mn-lt"/>
                          <a:ea typeface="+mn-ea"/>
                          <a:cs typeface="+mn-cs"/>
                        </a:rPr>
                        <a:t>The District municipality has established the IDP Steering Committee (Extended Management Committee)</a:t>
                      </a:r>
                      <a:r>
                        <a:rPr lang="en-ZA" sz="1200" i="1" kern="1200" dirty="0">
                          <a:solidFill>
                            <a:schemeClr val="dk1"/>
                          </a:solidFill>
                          <a:effectLst/>
                          <a:latin typeface="+mn-lt"/>
                          <a:ea typeface="+mn-ea"/>
                          <a:cs typeface="+mn-cs"/>
                        </a:rPr>
                        <a:t> and </a:t>
                      </a:r>
                      <a:r>
                        <a:rPr lang="en-ZA" sz="1200" i="0" kern="1200" dirty="0">
                          <a:solidFill>
                            <a:schemeClr val="dk1"/>
                          </a:solidFill>
                          <a:effectLst/>
                          <a:latin typeface="+mn-lt"/>
                          <a:ea typeface="+mn-ea"/>
                          <a:cs typeface="+mn-cs"/>
                        </a:rPr>
                        <a:t>t</a:t>
                      </a:r>
                      <a:r>
                        <a:rPr lang="en-ZA" sz="1200" kern="1200" dirty="0">
                          <a:solidFill>
                            <a:schemeClr val="dk1"/>
                          </a:solidFill>
                          <a:effectLst/>
                          <a:latin typeface="+mn-lt"/>
                          <a:ea typeface="+mn-ea"/>
                          <a:cs typeface="+mn-cs"/>
                        </a:rPr>
                        <a:t>he IDP Sub- Cluster-Committee (IDP Managers/ Coordinators) The terms and references for IDP Sub-Committee are reflected on the 2023/24 IDP and Budget Process Plan </a:t>
                      </a:r>
                    </a:p>
                    <a:p>
                      <a:pPr marL="171450" indent="-171450">
                        <a:buFont typeface="Arial" panose="020B0604020202020204" pitchFamily="34" charset="0"/>
                        <a:buChar char="•"/>
                      </a:pPr>
                      <a:r>
                        <a:rPr lang="en-ZA" sz="1200" kern="1200" dirty="0">
                          <a:solidFill>
                            <a:schemeClr val="dk1"/>
                          </a:solidFill>
                          <a:effectLst/>
                          <a:latin typeface="+mn-lt"/>
                          <a:ea typeface="+mn-ea"/>
                          <a:cs typeface="+mn-cs"/>
                        </a:rPr>
                        <a:t>The Steering Committee and IDP Sub Cluster are functional, and</a:t>
                      </a:r>
                      <a:r>
                        <a:rPr lang="en-ZA" sz="1200" kern="1200" baseline="0" dirty="0">
                          <a:solidFill>
                            <a:schemeClr val="dk1"/>
                          </a:solidFill>
                          <a:effectLst/>
                          <a:latin typeface="+mn-lt"/>
                          <a:ea typeface="+mn-ea"/>
                          <a:cs typeface="+mn-cs"/>
                        </a:rPr>
                        <a:t> as</a:t>
                      </a:r>
                      <a:r>
                        <a:rPr lang="en-ZA" sz="1200" kern="1200" dirty="0">
                          <a:solidFill>
                            <a:schemeClr val="dk1"/>
                          </a:solidFill>
                          <a:effectLst/>
                          <a:latin typeface="+mn-lt"/>
                          <a:ea typeface="+mn-ea"/>
                          <a:cs typeface="+mn-cs"/>
                        </a:rPr>
                        <a:t> a result, the municipality has submitted an adopted 2022/23 IDP to COGTA.</a:t>
                      </a:r>
                      <a:endParaRPr lang="en-ZA" sz="1200" b="0" u="none" dirty="0">
                        <a:solidFill>
                          <a:schemeClr val="tx1"/>
                        </a:solidFill>
                        <a:latin typeface="+mn-lt"/>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28459076"/>
                  </a:ext>
                </a:extLst>
              </a:tr>
            </a:tbl>
          </a:graphicData>
        </a:graphic>
      </p:graphicFrame>
    </p:spTree>
    <p:extLst>
      <p:ext uri="{BB962C8B-B14F-4D97-AF65-F5344CB8AC3E}">
        <p14:creationId xmlns:p14="http://schemas.microsoft.com/office/powerpoint/2010/main" val="40429355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F1028E45-E784-551C-FE27-3DD86D967C9B}"/>
              </a:ext>
            </a:extLst>
          </p:cNvPr>
          <p:cNvSpPr>
            <a:spLocks noGrp="1"/>
          </p:cNvSpPr>
          <p:nvPr>
            <p:ph type="title"/>
          </p:nvPr>
        </p:nvSpPr>
        <p:spPr>
          <a:xfrm>
            <a:off x="0" y="0"/>
            <a:ext cx="12192000" cy="677333"/>
          </a:xfrm>
        </p:spPr>
        <p:txBody>
          <a:bodyPr/>
          <a:lstStyle/>
          <a:p>
            <a:pPr algn="ctr"/>
            <a:r>
              <a:rPr lang="en-GB" b="1" dirty="0">
                <a:solidFill>
                  <a:schemeClr val="accent2"/>
                </a:solidFill>
              </a:rPr>
              <a:t>Report on Focal Area 3: Service Delivery</a:t>
            </a:r>
            <a:endParaRPr lang="en-ZA" b="1" dirty="0">
              <a:solidFill>
                <a:schemeClr val="accent2"/>
              </a:solidFill>
            </a:endParaRPr>
          </a:p>
        </p:txBody>
      </p:sp>
      <p:sp>
        <p:nvSpPr>
          <p:cNvPr id="3" name="Rounded Rectangle 4">
            <a:extLst>
              <a:ext uri="{FF2B5EF4-FFF2-40B4-BE49-F238E27FC236}">
                <a16:creationId xmlns:a16="http://schemas.microsoft.com/office/drawing/2014/main" id="{551410A7-7230-49C3-C5B9-52D8EBA7CC38}"/>
              </a:ext>
            </a:extLst>
          </p:cNvPr>
          <p:cNvSpPr/>
          <p:nvPr/>
        </p:nvSpPr>
        <p:spPr>
          <a:xfrm>
            <a:off x="154257" y="790359"/>
            <a:ext cx="11883488" cy="586454"/>
          </a:xfrm>
          <a:prstGeom prst="roundRect">
            <a:avLst/>
          </a:prstGeom>
          <a:solidFill>
            <a:srgbClr val="ED7D31">
              <a:lumMod val="60000"/>
              <a:lumOff val="40000"/>
            </a:srgbClr>
          </a:solidFill>
          <a:ln w="12700" cap="flat" cmpd="sng" algn="ctr">
            <a:solidFill>
              <a:srgbClr val="5B9BD5">
                <a:shade val="50000"/>
              </a:srgbClr>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ZA" sz="2000" b="1" i="0" u="none" strike="noStrike" kern="0" cap="none" spc="0" normalizeH="0" baseline="0" noProof="0" dirty="0">
                <a:ln>
                  <a:noFill/>
                </a:ln>
                <a:effectLst/>
                <a:uLnTx/>
                <a:uFillTx/>
                <a:latin typeface="Calibri" panose="020F0502020204030204"/>
              </a:rPr>
              <a:t>STATUS OF DISASTER MANAGEMENT IN UMGUNGUNDLOVU</a:t>
            </a:r>
            <a:endParaRPr kumimoji="0" lang="en-ZA" sz="2000" b="1" i="0" u="none" strike="noStrike" kern="0" cap="none" spc="0" normalizeH="0" baseline="0" noProof="0" dirty="0">
              <a:ln>
                <a:noFill/>
              </a:ln>
              <a:effectLst/>
              <a:uLnTx/>
              <a:uFillTx/>
              <a:latin typeface="Calibri" panose="020F0502020204030204"/>
              <a:cs typeface="Arial" panose="020B0604020202020204" pitchFamily="34" charset="0"/>
            </a:endParaRPr>
          </a:p>
        </p:txBody>
      </p:sp>
      <p:graphicFrame>
        <p:nvGraphicFramePr>
          <p:cNvPr id="4" name="Table 3">
            <a:extLst>
              <a:ext uri="{FF2B5EF4-FFF2-40B4-BE49-F238E27FC236}">
                <a16:creationId xmlns:a16="http://schemas.microsoft.com/office/drawing/2014/main" id="{2BB80896-1F1F-5154-DA93-BD26E0ECDD75}"/>
              </a:ext>
            </a:extLst>
          </p:cNvPr>
          <p:cNvGraphicFramePr>
            <a:graphicFrameLocks noGrp="1"/>
          </p:cNvGraphicFramePr>
          <p:nvPr>
            <p:extLst>
              <p:ext uri="{D42A27DB-BD31-4B8C-83A1-F6EECF244321}">
                <p14:modId xmlns:p14="http://schemas.microsoft.com/office/powerpoint/2010/main" val="3356274140"/>
              </p:ext>
            </p:extLst>
          </p:nvPr>
        </p:nvGraphicFramePr>
        <p:xfrm>
          <a:off x="154256" y="1343299"/>
          <a:ext cx="11883489" cy="3965067"/>
        </p:xfrm>
        <a:graphic>
          <a:graphicData uri="http://schemas.openxmlformats.org/drawingml/2006/table">
            <a:tbl>
              <a:tblPr firstRow="1" bandRow="1"/>
              <a:tblGrid>
                <a:gridCol w="2145745">
                  <a:extLst>
                    <a:ext uri="{9D8B030D-6E8A-4147-A177-3AD203B41FA5}">
                      <a16:colId xmlns:a16="http://schemas.microsoft.com/office/drawing/2014/main" val="3091505408"/>
                    </a:ext>
                  </a:extLst>
                </a:gridCol>
                <a:gridCol w="9737744">
                  <a:extLst>
                    <a:ext uri="{9D8B030D-6E8A-4147-A177-3AD203B41FA5}">
                      <a16:colId xmlns:a16="http://schemas.microsoft.com/office/drawing/2014/main" val="777869554"/>
                    </a:ext>
                  </a:extLst>
                </a:gridCol>
              </a:tblGrid>
              <a:tr h="370840">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lnSpc>
                          <a:spcPct val="107000"/>
                        </a:lnSpc>
                        <a:spcAft>
                          <a:spcPts val="0"/>
                        </a:spcAft>
                      </a:pPr>
                      <a:r>
                        <a:rPr lang="en-ZA" sz="1400" dirty="0">
                          <a:effectLst/>
                        </a:rPr>
                        <a:t>Status</a:t>
                      </a:r>
                      <a:endParaRPr lang="en-ZA" sz="1400" dirty="0">
                        <a:effectLst/>
                        <a:latin typeface="Calibri" panose="020F0502020204030204" pitchFamily="34" charset="0"/>
                        <a:ea typeface="Calibri" panose="020F0502020204030204" pitchFamily="34" charset="0"/>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ED7D31"/>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lnSpc>
                          <a:spcPct val="107000"/>
                        </a:lnSpc>
                        <a:spcAft>
                          <a:spcPts val="0"/>
                        </a:spcAft>
                      </a:pPr>
                      <a:r>
                        <a:rPr lang="en-ZA" sz="1400" dirty="0">
                          <a:effectLst/>
                        </a:rPr>
                        <a:t>Challenges</a:t>
                      </a:r>
                      <a:endParaRPr lang="en-ZA" sz="1400" dirty="0">
                        <a:effectLst/>
                        <a:latin typeface="Calibri" panose="020F0502020204030204" pitchFamily="34" charset="0"/>
                        <a:ea typeface="Calibri" panose="020F0502020204030204" pitchFamily="34" charset="0"/>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ED7D31"/>
                    </a:solidFill>
                  </a:tcPr>
                </a:tc>
                <a:extLst>
                  <a:ext uri="{0D108BD9-81ED-4DB2-BD59-A6C34878D82A}">
                    <a16:rowId xmlns:a16="http://schemas.microsoft.com/office/drawing/2014/main" val="29859368"/>
                  </a:ext>
                </a:extLst>
              </a:tr>
              <a:tr h="37084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ZA" sz="1800" dirty="0">
                          <a:effectLst/>
                        </a:rPr>
                        <a:t>72%</a:t>
                      </a:r>
                      <a:endParaRPr lang="en-ZA" sz="1800" dirty="0">
                        <a:effectLst/>
                        <a:latin typeface="Calibri" panose="020F0502020204030204" pitchFamily="34" charset="0"/>
                        <a:ea typeface="Calibri" panose="020F0502020204030204" pitchFamily="34" charset="0"/>
                        <a:cs typeface="Arial" panose="020B0604020202020204" pitchFamily="34" charset="0"/>
                      </a:endParaRPr>
                    </a:p>
                    <a:p>
                      <a:pPr algn="just"/>
                      <a:endParaRPr lang="en-US"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D7D31">
                        <a:lumMod val="20000"/>
                        <a:lumOff val="8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342900" lvl="0" indent="-342900" algn="just">
                        <a:lnSpc>
                          <a:spcPct val="107000"/>
                        </a:lnSpc>
                        <a:spcAft>
                          <a:spcPts val="0"/>
                        </a:spcAft>
                        <a:buFont typeface="Wingdings" panose="05000000000000000000" pitchFamily="2" charset="2"/>
                        <a:buChar char=""/>
                      </a:pPr>
                      <a:r>
                        <a:rPr lang="en-US" sz="1800" dirty="0">
                          <a:effectLst/>
                        </a:rPr>
                        <a:t>Local municipalities are functioning below the required minimum standards: Inadequate Specialized Equipment, Vehicles, Fire Stations, Personnel and Training.</a:t>
                      </a:r>
                      <a:endParaRPr lang="en-ZA" sz="1800" dirty="0">
                        <a:effectLst/>
                      </a:endParaRPr>
                    </a:p>
                    <a:p>
                      <a:pPr marL="342900" lvl="0" indent="-342900" algn="just">
                        <a:lnSpc>
                          <a:spcPct val="107000"/>
                        </a:lnSpc>
                        <a:spcAft>
                          <a:spcPts val="0"/>
                        </a:spcAft>
                        <a:buFont typeface="Wingdings" panose="05000000000000000000" pitchFamily="2" charset="2"/>
                        <a:buChar char=""/>
                      </a:pPr>
                      <a:r>
                        <a:rPr lang="en-US" sz="1800" dirty="0">
                          <a:effectLst/>
                        </a:rPr>
                        <a:t>No establishment of Fire Services in six local Municipalities. The Fire Services Function is centralized and district fire chief is responsible for delivery of fire services function to six local municipalities, except Msunduzi Municipality which has its own fire services </a:t>
                      </a:r>
                      <a:endParaRPr lang="en-ZA" sz="1800" dirty="0">
                        <a:effectLst/>
                      </a:endParaRPr>
                    </a:p>
                    <a:p>
                      <a:pPr marL="342900" lvl="0" indent="-342900" algn="just">
                        <a:lnSpc>
                          <a:spcPct val="107000"/>
                        </a:lnSpc>
                        <a:spcAft>
                          <a:spcPts val="0"/>
                        </a:spcAft>
                        <a:buFont typeface="Wingdings" panose="05000000000000000000" pitchFamily="2" charset="2"/>
                        <a:buChar char=""/>
                      </a:pPr>
                      <a:r>
                        <a:rPr lang="en-US" sz="1800" dirty="0">
                          <a:effectLst/>
                        </a:rPr>
                        <a:t>Inadequate capacity and functionality of fire safety and prevention unit – only one person is assigned to do fire safety and prevention activities for the entire district. </a:t>
                      </a:r>
                      <a:endParaRPr lang="en-ZA" sz="1800" dirty="0">
                        <a:effectLst/>
                      </a:endParaRPr>
                    </a:p>
                    <a:p>
                      <a:pPr marL="342900" lvl="0" indent="-342900" algn="just">
                        <a:lnSpc>
                          <a:spcPct val="107000"/>
                        </a:lnSpc>
                        <a:spcAft>
                          <a:spcPts val="0"/>
                        </a:spcAft>
                        <a:buFont typeface="Wingdings" panose="05000000000000000000" pitchFamily="2" charset="2"/>
                        <a:buChar char=""/>
                      </a:pPr>
                      <a:r>
                        <a:rPr lang="en-US" sz="1800" dirty="0">
                          <a:effectLst/>
                        </a:rPr>
                        <a:t>Insufficient budget for disaster management, fire &amp; rescue services</a:t>
                      </a:r>
                      <a:endParaRPr lang="en-ZA" sz="1800" dirty="0">
                        <a:effectLst/>
                      </a:endParaRPr>
                    </a:p>
                    <a:p>
                      <a:pPr marL="342900" lvl="0" indent="-342900" algn="just">
                        <a:lnSpc>
                          <a:spcPct val="107000"/>
                        </a:lnSpc>
                        <a:spcAft>
                          <a:spcPts val="0"/>
                        </a:spcAft>
                        <a:buFont typeface="Wingdings" panose="05000000000000000000" pitchFamily="2" charset="2"/>
                        <a:buChar char=""/>
                      </a:pPr>
                      <a:r>
                        <a:rPr lang="en-US" sz="1800" dirty="0">
                          <a:effectLst/>
                        </a:rPr>
                        <a:t>Lack of compliant Disaster Management Centre for the district in line with the National Guidelines for minimum infrastructure requirements on the establishment of disaster management centers.</a:t>
                      </a:r>
                      <a:endParaRPr lang="en-ZA" sz="1800" dirty="0">
                        <a:effectLst/>
                      </a:endParaRPr>
                    </a:p>
                    <a:p>
                      <a:pPr marL="342900" lvl="0" indent="-342900" algn="just">
                        <a:lnSpc>
                          <a:spcPct val="107000"/>
                        </a:lnSpc>
                        <a:spcAft>
                          <a:spcPts val="0"/>
                        </a:spcAft>
                        <a:buFont typeface="Wingdings" panose="05000000000000000000" pitchFamily="2" charset="2"/>
                        <a:buChar char=""/>
                      </a:pPr>
                      <a:r>
                        <a:rPr lang="en-US" sz="1800" dirty="0">
                          <a:effectLst/>
                        </a:rPr>
                        <a:t> Out-dated disaster management plan </a:t>
                      </a:r>
                      <a:endParaRPr lang="en-ZA" sz="1800" dirty="0">
                        <a:effectLst/>
                        <a:latin typeface="Calibri" panose="020F0502020204030204" pitchFamily="34" charset="0"/>
                        <a:ea typeface="Calibri" panose="020F0502020204030204" pitchFamily="34" charset="0"/>
                        <a:cs typeface="Arial" panose="020B0604020202020204" pitchFamily="34" charset="0"/>
                      </a:endParaRPr>
                    </a:p>
                    <a:p>
                      <a:pPr algn="just"/>
                      <a:endParaRPr lang="en-US"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D7D31">
                        <a:lumMod val="20000"/>
                        <a:lumOff val="80000"/>
                      </a:srgbClr>
                    </a:solidFill>
                  </a:tcPr>
                </a:tc>
                <a:extLst>
                  <a:ext uri="{0D108BD9-81ED-4DB2-BD59-A6C34878D82A}">
                    <a16:rowId xmlns:a16="http://schemas.microsoft.com/office/drawing/2014/main" val="2377514658"/>
                  </a:ext>
                </a:extLst>
              </a:tr>
            </a:tbl>
          </a:graphicData>
        </a:graphic>
      </p:graphicFrame>
    </p:spTree>
    <p:extLst>
      <p:ext uri="{BB962C8B-B14F-4D97-AF65-F5344CB8AC3E}">
        <p14:creationId xmlns:p14="http://schemas.microsoft.com/office/powerpoint/2010/main" val="42709159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160E3F-D402-8A64-881E-9C41C3D276B5}"/>
              </a:ext>
            </a:extLst>
          </p:cNvPr>
          <p:cNvSpPr>
            <a:spLocks noGrp="1"/>
          </p:cNvSpPr>
          <p:nvPr>
            <p:ph type="title"/>
          </p:nvPr>
        </p:nvSpPr>
        <p:spPr/>
        <p:txBody>
          <a:bodyPr/>
          <a:lstStyle/>
          <a:p>
            <a:pPr algn="ctr"/>
            <a:r>
              <a:rPr lang="en-US" sz="2000" b="1" dirty="0">
                <a:solidFill>
                  <a:schemeClr val="accent2"/>
                </a:solidFill>
              </a:rPr>
              <a:t>RECOMMENDATIONS</a:t>
            </a:r>
            <a:endParaRPr lang="en-ZA" sz="2000" b="1" dirty="0">
              <a:solidFill>
                <a:schemeClr val="accent2"/>
              </a:solidFill>
            </a:endParaRPr>
          </a:p>
        </p:txBody>
      </p:sp>
      <p:sp>
        <p:nvSpPr>
          <p:cNvPr id="3" name="Content Placeholder 2">
            <a:extLst>
              <a:ext uri="{FF2B5EF4-FFF2-40B4-BE49-F238E27FC236}">
                <a16:creationId xmlns:a16="http://schemas.microsoft.com/office/drawing/2014/main" id="{C6086947-3971-7DBF-B138-7F8D9C58818A}"/>
              </a:ext>
            </a:extLst>
          </p:cNvPr>
          <p:cNvSpPr>
            <a:spLocks noGrp="1"/>
          </p:cNvSpPr>
          <p:nvPr>
            <p:ph sz="half" idx="2"/>
          </p:nvPr>
        </p:nvSpPr>
        <p:spPr/>
        <p:txBody>
          <a:bodyPr/>
          <a:lstStyle/>
          <a:p>
            <a:pPr marL="0" indent="0">
              <a:lnSpc>
                <a:spcPct val="150000"/>
              </a:lnSpc>
              <a:buNone/>
            </a:pPr>
            <a:r>
              <a:rPr lang="en-ZA" dirty="0">
                <a:latin typeface="Arial" panose="020B0604020202020204" pitchFamily="34" charset="0"/>
                <a:cs typeface="Arial" panose="020B0604020202020204" pitchFamily="34" charset="0"/>
              </a:rPr>
              <a:t>It is recommended that Portfolio Committee note the State of uMgungundlovu District Municipality:</a:t>
            </a:r>
          </a:p>
          <a:p>
            <a:pPr>
              <a:lnSpc>
                <a:spcPct val="150000"/>
              </a:lnSpc>
            </a:pPr>
            <a:r>
              <a:rPr lang="en-US" dirty="0"/>
              <a:t>S</a:t>
            </a:r>
            <a:r>
              <a:rPr lang="en-US" sz="1800" dirty="0">
                <a:latin typeface="+mn-lt"/>
              </a:rPr>
              <a:t>tate of the District in attaining positive unqualified audit outcomes for the 2019/20 and 2020/21 audit, and clean audit on performance.</a:t>
            </a:r>
          </a:p>
          <a:p>
            <a:pPr marL="0" indent="0">
              <a:lnSpc>
                <a:spcPct val="150000"/>
              </a:lnSpc>
              <a:buNone/>
            </a:pPr>
            <a:endParaRPr lang="en-GB" dirty="0">
              <a:latin typeface="Arial" panose="020B0604020202020204" pitchFamily="34" charset="0"/>
              <a:cs typeface="Arial" panose="020B0604020202020204" pitchFamily="34" charset="0"/>
            </a:endParaRPr>
          </a:p>
          <a:p>
            <a:pPr>
              <a:lnSpc>
                <a:spcPct val="150000"/>
              </a:lnSpc>
            </a:pPr>
            <a:endParaRPr lang="en-ZA"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615621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50922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530AC-A9BB-41B1-A003-0301275EF23E}"/>
              </a:ext>
            </a:extLst>
          </p:cNvPr>
          <p:cNvSpPr>
            <a:spLocks noGrp="1"/>
          </p:cNvSpPr>
          <p:nvPr>
            <p:ph type="title"/>
          </p:nvPr>
        </p:nvSpPr>
        <p:spPr>
          <a:xfrm>
            <a:off x="71120" y="109452"/>
            <a:ext cx="11968480" cy="571585"/>
          </a:xfrm>
        </p:spPr>
        <p:txBody>
          <a:bodyPr/>
          <a:lstStyle/>
          <a:p>
            <a:pPr algn="ctr"/>
            <a:r>
              <a:rPr lang="en-GB" b="1" dirty="0"/>
              <a:t> </a:t>
            </a:r>
            <a:r>
              <a:rPr lang="en-GB" sz="3200" b="1" dirty="0">
                <a:solidFill>
                  <a:schemeClr val="accent2"/>
                </a:solidFill>
              </a:rPr>
              <a:t>PURPOSE AND INTRODUCTION</a:t>
            </a:r>
            <a:endParaRPr lang="en-ZA" sz="3200" b="1" dirty="0">
              <a:solidFill>
                <a:schemeClr val="accent2"/>
              </a:solidFill>
            </a:endParaRPr>
          </a:p>
        </p:txBody>
      </p:sp>
      <p:sp>
        <p:nvSpPr>
          <p:cNvPr id="4" name="Content Placeholder 2">
            <a:extLst>
              <a:ext uri="{FF2B5EF4-FFF2-40B4-BE49-F238E27FC236}">
                <a16:creationId xmlns:a16="http://schemas.microsoft.com/office/drawing/2014/main" id="{D4AADE13-5845-F42A-23DA-DB28E81B0032}"/>
              </a:ext>
            </a:extLst>
          </p:cNvPr>
          <p:cNvSpPr>
            <a:spLocks noGrp="1"/>
          </p:cNvSpPr>
          <p:nvPr>
            <p:ph sz="half" idx="2"/>
          </p:nvPr>
        </p:nvSpPr>
        <p:spPr>
          <a:xfrm>
            <a:off x="498684" y="756845"/>
            <a:ext cx="11179510" cy="5376574"/>
          </a:xfrm>
        </p:spPr>
        <p:txBody>
          <a:bodyPr>
            <a:normAutofit/>
          </a:bodyPr>
          <a:lstStyle/>
          <a:p>
            <a:pPr marL="342900" lvl="0" indent="-342900" algn="just">
              <a:buFont typeface="Symbol" panose="05050102010706020507" pitchFamily="18" charset="2"/>
              <a:buChar char=""/>
            </a:pPr>
            <a:endParaRPr lang="en-US" sz="1800" spc="0" dirty="0">
              <a:solidFill>
                <a:srgbClr val="001F00"/>
              </a:solidFill>
              <a:effectLst/>
              <a:latin typeface="Arial" panose="020B0604020202020204" pitchFamily="34" charset="0"/>
              <a:ea typeface="Times New Roman" panose="02020603050405020304" pitchFamily="18" charset="0"/>
              <a:cs typeface="Arial" panose="020B0604020202020204" pitchFamily="34" charset="0"/>
            </a:endParaRPr>
          </a:p>
          <a:p>
            <a:pPr marL="342900" indent="-342900" algn="just">
              <a:lnSpc>
                <a:spcPct val="150000"/>
              </a:lnSpc>
              <a:buFont typeface="Symbol" panose="05050102010706020507" pitchFamily="18" charset="2"/>
              <a:buChar char=""/>
            </a:pPr>
            <a:r>
              <a:rPr lang="en-GB" sz="2000" dirty="0">
                <a:latin typeface="Arial" panose="020B0604020202020204" pitchFamily="34" charset="0"/>
                <a:ea typeface="ＭＳ Ｐゴシック" charset="-128"/>
                <a:cs typeface="Arial" panose="020B0604020202020204" pitchFamily="34" charset="0"/>
              </a:rPr>
              <a:t>The purpose of this presentation is to </a:t>
            </a:r>
            <a:r>
              <a:rPr lang="en-GB" dirty="0">
                <a:latin typeface="Arial" panose="020B0604020202020204" pitchFamily="34" charset="0"/>
                <a:ea typeface="ＭＳ Ｐゴシック" charset="-128"/>
                <a:cs typeface="Arial" panose="020B0604020202020204" pitchFamily="34" charset="0"/>
              </a:rPr>
              <a:t>provide briefing to </a:t>
            </a:r>
            <a:r>
              <a:rPr lang="en-GB" sz="2000" dirty="0">
                <a:latin typeface="Arial" panose="020B0604020202020204" pitchFamily="34" charset="0"/>
                <a:ea typeface="ＭＳ Ｐゴシック" charset="-128"/>
                <a:cs typeface="Arial" panose="020B0604020202020204" pitchFamily="34" charset="0"/>
              </a:rPr>
              <a:t>the Portfolio Committee on Cooperative Governance and Traditional Affairs on the State of uMgungundlovu District Municipality.</a:t>
            </a:r>
            <a:endParaRPr lang="en-ZA"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266888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05CF9B8E-9FC4-C233-E9C8-9A36761707C3}"/>
              </a:ext>
            </a:extLst>
          </p:cNvPr>
          <p:cNvSpPr>
            <a:spLocks noGrp="1"/>
          </p:cNvSpPr>
          <p:nvPr>
            <p:ph sz="half" idx="2"/>
          </p:nvPr>
        </p:nvSpPr>
        <p:spPr>
          <a:xfrm>
            <a:off x="71120" y="681037"/>
            <a:ext cx="11846257" cy="5964536"/>
          </a:xfrm>
        </p:spPr>
        <p:txBody>
          <a:bodyPr>
            <a:normAutofit fontScale="40000" lnSpcReduction="20000"/>
          </a:bodyPr>
          <a:lstStyle/>
          <a:p>
            <a:pPr algn="just" eaLnBrk="0" hangingPunct="0">
              <a:lnSpc>
                <a:spcPct val="170000"/>
              </a:lnSpc>
            </a:pPr>
            <a:r>
              <a:rPr lang="en-ZA" altLang="en-US" sz="5600" dirty="0">
                <a:ea typeface="Calibri" panose="020F0502020204030204" pitchFamily="34" charset="0"/>
                <a:cs typeface="Arial" panose="020B0604020202020204" pitchFamily="34" charset="0"/>
              </a:rPr>
              <a:t>The uMgungundlovu District Municipality (DC22) is one of the 10 Districts that are located in KwaZulu-Natal (KZN), approximately 80 kilometers south of the City of Durban and central to the KZN Midlands. The District area is all but bisected by the N3 which is a major transport/movement route and serves as a link between KZN and Gauteng.  The District consists of seven Local Municipalities, namely: Msunduzi; Impendle; Umshwathi; Mkhambathini; Mpofana; Umngeni; and the Richmond Local Municipality.  </a:t>
            </a:r>
            <a:r>
              <a:rPr lang="en-ZA" altLang="en-US" sz="5600" dirty="0" err="1">
                <a:ea typeface="Calibri" panose="020F0502020204030204" pitchFamily="34" charset="0"/>
                <a:cs typeface="Arial" panose="020B0604020202020204" pitchFamily="34" charset="0"/>
              </a:rPr>
              <a:t>UMgungundlovu</a:t>
            </a:r>
            <a:r>
              <a:rPr lang="en-ZA" altLang="en-US" sz="5600" dirty="0">
                <a:ea typeface="Calibri" panose="020F0502020204030204" pitchFamily="34" charset="0"/>
                <a:cs typeface="Arial" panose="020B0604020202020204" pitchFamily="34" charset="0"/>
              </a:rPr>
              <a:t> District Municipality is a Category C Municipality, with its seat in Pietermaritzburg. Its area of jurisdiction covers seven local municipalities.</a:t>
            </a:r>
            <a:r>
              <a:rPr lang="en-ZA" altLang="en-US" sz="5600" dirty="0"/>
              <a:t>  </a:t>
            </a:r>
            <a:r>
              <a:rPr lang="en-ZA" altLang="en-US" sz="5600" dirty="0">
                <a:ea typeface="Calibri" panose="020F0502020204030204" pitchFamily="34" charset="0"/>
                <a:cs typeface="Arial" panose="020B0604020202020204" pitchFamily="34" charset="0"/>
              </a:rPr>
              <a:t>The District covers about 9514.594 square kilometers, it has a population of 1,017,763 (one million, 17 thousand, seven hundred and sixty-three) according to Census 2011. The District constitutes about 10% of the Province of KwaZulu-Natal and it is number two in size after EThekwini Metro.</a:t>
            </a:r>
            <a:endParaRPr lang="en-ZA" sz="2000" dirty="0">
              <a:latin typeface="Arial" panose="020B0604020202020204" pitchFamily="34" charset="0"/>
              <a:cs typeface="Arial" panose="020B0604020202020204" pitchFamily="34" charset="0"/>
            </a:endParaRPr>
          </a:p>
        </p:txBody>
      </p:sp>
      <p:sp>
        <p:nvSpPr>
          <p:cNvPr id="9" name="Title 1">
            <a:extLst>
              <a:ext uri="{FF2B5EF4-FFF2-40B4-BE49-F238E27FC236}">
                <a16:creationId xmlns:a16="http://schemas.microsoft.com/office/drawing/2014/main" id="{D4803E54-A972-5CE0-46C1-CBA731BBCEE9}"/>
              </a:ext>
            </a:extLst>
          </p:cNvPr>
          <p:cNvSpPr>
            <a:spLocks noGrp="1"/>
          </p:cNvSpPr>
          <p:nvPr>
            <p:ph type="title"/>
          </p:nvPr>
        </p:nvSpPr>
        <p:spPr>
          <a:xfrm>
            <a:off x="71120" y="109452"/>
            <a:ext cx="11968480" cy="571585"/>
          </a:xfrm>
        </p:spPr>
        <p:txBody>
          <a:bodyPr/>
          <a:lstStyle/>
          <a:p>
            <a:pPr algn="ctr"/>
            <a:r>
              <a:rPr lang="en-GB" b="1" dirty="0"/>
              <a:t> </a:t>
            </a:r>
            <a:r>
              <a:rPr lang="en-GB" sz="3200" b="1" dirty="0">
                <a:solidFill>
                  <a:schemeClr val="accent2"/>
                </a:solidFill>
              </a:rPr>
              <a:t>BACKGROUND</a:t>
            </a:r>
            <a:endParaRPr lang="en-ZA" sz="3200" b="1" dirty="0">
              <a:solidFill>
                <a:schemeClr val="accent2"/>
              </a:solidFill>
            </a:endParaRPr>
          </a:p>
        </p:txBody>
      </p:sp>
    </p:spTree>
    <p:extLst>
      <p:ext uri="{BB962C8B-B14F-4D97-AF65-F5344CB8AC3E}">
        <p14:creationId xmlns:p14="http://schemas.microsoft.com/office/powerpoint/2010/main" val="14766713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D4803E54-A972-5CE0-46C1-CBA731BBCEE9}"/>
              </a:ext>
            </a:extLst>
          </p:cNvPr>
          <p:cNvSpPr>
            <a:spLocks noGrp="1"/>
          </p:cNvSpPr>
          <p:nvPr>
            <p:ph type="title"/>
          </p:nvPr>
        </p:nvSpPr>
        <p:spPr>
          <a:xfrm>
            <a:off x="71120" y="109452"/>
            <a:ext cx="11968480" cy="571585"/>
          </a:xfrm>
        </p:spPr>
        <p:txBody>
          <a:bodyPr/>
          <a:lstStyle/>
          <a:p>
            <a:pPr algn="ctr"/>
            <a:r>
              <a:rPr lang="en-GB" b="1" dirty="0"/>
              <a:t> </a:t>
            </a:r>
            <a:r>
              <a:rPr lang="en-GB" sz="3200" b="1" dirty="0">
                <a:solidFill>
                  <a:schemeClr val="accent2"/>
                </a:solidFill>
              </a:rPr>
              <a:t>BACKGROUND Cont………..</a:t>
            </a:r>
            <a:endParaRPr lang="en-ZA" sz="3200" b="1" dirty="0">
              <a:solidFill>
                <a:schemeClr val="accent2"/>
              </a:solidFill>
            </a:endParaRPr>
          </a:p>
        </p:txBody>
      </p:sp>
      <p:sp>
        <p:nvSpPr>
          <p:cNvPr id="4" name="Content Placeholder 2">
            <a:extLst>
              <a:ext uri="{FF2B5EF4-FFF2-40B4-BE49-F238E27FC236}">
                <a16:creationId xmlns:a16="http://schemas.microsoft.com/office/drawing/2014/main" id="{6B5D0EF5-4C06-B73F-09D2-573689A5F39C}"/>
              </a:ext>
            </a:extLst>
          </p:cNvPr>
          <p:cNvSpPr>
            <a:spLocks noGrp="1"/>
          </p:cNvSpPr>
          <p:nvPr>
            <p:ph sz="half" idx="2"/>
          </p:nvPr>
        </p:nvSpPr>
        <p:spPr>
          <a:xfrm>
            <a:off x="259643" y="688622"/>
            <a:ext cx="11418551" cy="5486660"/>
          </a:xfrm>
        </p:spPr>
        <p:txBody>
          <a:bodyPr>
            <a:noAutofit/>
          </a:bodyPr>
          <a:lstStyle/>
          <a:p>
            <a:pPr marL="0" lvl="0" indent="0" eaLnBrk="0" hangingPunct="0">
              <a:lnSpc>
                <a:spcPct val="150000"/>
              </a:lnSpc>
              <a:spcBef>
                <a:spcPts val="0"/>
              </a:spcBef>
              <a:buNone/>
            </a:pPr>
            <a:r>
              <a:rPr lang="en-ZA" altLang="en-US" sz="1600" b="1" dirty="0" bmk="">
                <a:ea typeface="Times New Roman" panose="02020603050405020304" pitchFamily="18" charset="0"/>
                <a:cs typeface="Times New Roman" panose="02020603050405020304" pitchFamily="18" charset="0"/>
              </a:rPr>
              <a:t>Political Make-up and Council Structures</a:t>
            </a:r>
          </a:p>
          <a:p>
            <a:pPr lvl="0" eaLnBrk="0" hangingPunct="0">
              <a:lnSpc>
                <a:spcPct val="150000"/>
              </a:lnSpc>
              <a:spcBef>
                <a:spcPts val="0"/>
              </a:spcBef>
            </a:pPr>
            <a:r>
              <a:rPr lang="en-ZA" altLang="en-US" sz="1600" b="1" dirty="0" bmk="">
                <a:ea typeface="Times New Roman" panose="02020603050405020304" pitchFamily="18" charset="0"/>
                <a:cs typeface="Times New Roman" panose="02020603050405020304" pitchFamily="18" charset="0"/>
              </a:rPr>
              <a:t>The Council</a:t>
            </a:r>
          </a:p>
          <a:p>
            <a:pPr lvl="0" eaLnBrk="0" hangingPunct="0">
              <a:lnSpc>
                <a:spcPct val="150000"/>
              </a:lnSpc>
              <a:spcBef>
                <a:spcPts val="0"/>
              </a:spcBef>
            </a:pPr>
            <a:r>
              <a:rPr lang="en-ZA" altLang="en-US" sz="1600" dirty="0" bmk="">
                <a:ea typeface="Times New Roman" panose="02020603050405020304" pitchFamily="18" charset="0"/>
                <a:cs typeface="Arial" panose="020B0604020202020204" pitchFamily="34" charset="0"/>
              </a:rPr>
              <a:t>uMgungundlovu District Municipal Council is made up of forty-seven (47) Councillors and there are nine (9) Traditional leaders who sit in the uMgungundlovu municipal council.</a:t>
            </a:r>
          </a:p>
          <a:p>
            <a:pPr lvl="0" eaLnBrk="0" hangingPunct="0">
              <a:lnSpc>
                <a:spcPct val="150000"/>
              </a:lnSpc>
              <a:spcBef>
                <a:spcPts val="0"/>
              </a:spcBef>
            </a:pPr>
            <a:r>
              <a:rPr lang="en-ZA" altLang="en-US" sz="1600" dirty="0" bmk="">
                <a:ea typeface="Times New Roman" panose="02020603050405020304" pitchFamily="18" charset="0"/>
                <a:cs typeface="Arial" panose="020B0604020202020204" pitchFamily="34" charset="0"/>
              </a:rPr>
              <a:t>Office Bearers for the Umgungundlovu District are as follows: -</a:t>
            </a:r>
            <a:endParaRPr lang="en-ZA" altLang="en-US" sz="1600" dirty="0" bmk=""/>
          </a:p>
          <a:p>
            <a:pPr lvl="0" eaLnBrk="0" hangingPunct="0">
              <a:lnSpc>
                <a:spcPct val="150000"/>
              </a:lnSpc>
              <a:spcBef>
                <a:spcPts val="0"/>
              </a:spcBef>
            </a:pPr>
            <a:r>
              <a:rPr lang="en-US" altLang="en-US" sz="1600" dirty="0" bmk="">
                <a:ea typeface="Calibri" panose="020F0502020204030204" pitchFamily="34" charset="0"/>
                <a:cs typeface="Arial" panose="020B0604020202020204" pitchFamily="34" charset="0"/>
              </a:rPr>
              <a:t>Speaker		: 	Cllr Ms N Gabela (ANC)</a:t>
            </a:r>
            <a:endParaRPr lang="en-ZA" altLang="en-US" sz="1600" dirty="0" bmk=""/>
          </a:p>
          <a:p>
            <a:pPr lvl="0" eaLnBrk="0" hangingPunct="0">
              <a:lnSpc>
                <a:spcPct val="150000"/>
              </a:lnSpc>
              <a:spcBef>
                <a:spcPts val="0"/>
              </a:spcBef>
            </a:pPr>
            <a:r>
              <a:rPr lang="en-US" altLang="en-US" sz="1600" dirty="0" bmk="">
                <a:ea typeface="Calibri" panose="020F0502020204030204" pitchFamily="34" charset="0"/>
                <a:cs typeface="Arial" panose="020B0604020202020204" pitchFamily="34" charset="0"/>
              </a:rPr>
              <a:t>Mayor		: 	Cllr  M Zuma </a:t>
            </a:r>
            <a:endParaRPr lang="en-ZA" altLang="en-US" sz="1600" dirty="0" bmk=""/>
          </a:p>
          <a:p>
            <a:pPr lvl="0" eaLnBrk="0" hangingPunct="0">
              <a:lnSpc>
                <a:spcPct val="150000"/>
              </a:lnSpc>
              <a:spcBef>
                <a:spcPts val="0"/>
              </a:spcBef>
            </a:pPr>
            <a:r>
              <a:rPr lang="en-US" altLang="en-US" sz="1600" dirty="0" bmk="">
                <a:ea typeface="Calibri" panose="020F0502020204030204" pitchFamily="34" charset="0"/>
                <a:cs typeface="Arial" panose="020B0604020202020204" pitchFamily="34" charset="0"/>
              </a:rPr>
              <a:t>Deputy Mayor	: 	Cllr Ms AS Mabaso (ANC)</a:t>
            </a:r>
            <a:endParaRPr lang="en-ZA" altLang="en-US" sz="1600" dirty="0" bmk=""/>
          </a:p>
          <a:p>
            <a:pPr lvl="0" eaLnBrk="0" hangingPunct="0">
              <a:lnSpc>
                <a:spcPct val="150000"/>
              </a:lnSpc>
              <a:spcBef>
                <a:spcPts val="0"/>
              </a:spcBef>
            </a:pPr>
            <a:r>
              <a:rPr lang="en-US" altLang="en-US" sz="1600" dirty="0" bmk="">
                <a:ea typeface="Calibri" panose="020F0502020204030204" pitchFamily="34" charset="0"/>
                <a:cs typeface="Arial" panose="020B0604020202020204" pitchFamily="34" charset="0"/>
              </a:rPr>
              <a:t>Whip		: 	Cllr S Majozi (ANC)</a:t>
            </a:r>
            <a:endParaRPr lang="en-ZA" altLang="en-US" sz="1600" dirty="0" bmk="">
              <a:ea typeface="Times New Roman" panose="02020603050405020304" pitchFamily="18" charset="0"/>
              <a:cs typeface="Arial" panose="020B0604020202020204" pitchFamily="34" charset="0"/>
            </a:endParaRPr>
          </a:p>
          <a:p>
            <a:pPr lvl="0" eaLnBrk="0" hangingPunct="0">
              <a:lnSpc>
                <a:spcPct val="150000"/>
              </a:lnSpc>
              <a:spcBef>
                <a:spcPts val="0"/>
              </a:spcBef>
            </a:pPr>
            <a:r>
              <a:rPr lang="en-ZA" altLang="en-US" sz="1600" dirty="0" bmk="">
                <a:ea typeface="Times New Roman" panose="02020603050405020304" pitchFamily="18" charset="0"/>
                <a:cs typeface="Arial" panose="020B0604020202020204" pitchFamily="34" charset="0"/>
              </a:rPr>
              <a:t>The Executive Committee is made up of 9 members.</a:t>
            </a:r>
          </a:p>
          <a:p>
            <a:pPr lvl="0" eaLnBrk="0" hangingPunct="0">
              <a:lnSpc>
                <a:spcPct val="150000"/>
              </a:lnSpc>
              <a:spcBef>
                <a:spcPts val="0"/>
              </a:spcBef>
            </a:pPr>
            <a:r>
              <a:rPr lang="en-ZA" altLang="en-US" sz="1600" dirty="0" bmk="">
                <a:ea typeface="Times New Roman" panose="02020603050405020304" pitchFamily="18" charset="0"/>
                <a:cs typeface="Arial" panose="020B0604020202020204" pitchFamily="34" charset="0"/>
              </a:rPr>
              <a:t>There are 4 Portfolio Committees that report to the Executive Committee: - </a:t>
            </a:r>
            <a:endParaRPr lang="en-ZA" altLang="en-US" sz="1600" dirty="0" bmk=""/>
          </a:p>
          <a:p>
            <a:pPr lvl="0" eaLnBrk="0" hangingPunct="0">
              <a:lnSpc>
                <a:spcPct val="150000"/>
              </a:lnSpc>
              <a:spcBef>
                <a:spcPts val="0"/>
              </a:spcBef>
              <a:buFontTx/>
              <a:buChar char="•"/>
            </a:pPr>
            <a:r>
              <a:rPr lang="en-ZA" altLang="en-US" sz="1600" dirty="0" bmk="">
                <a:ea typeface="Times New Roman" panose="02020603050405020304" pitchFamily="18" charset="0"/>
                <a:cs typeface="Arial" panose="020B0604020202020204" pitchFamily="34" charset="0"/>
              </a:rPr>
              <a:t>Human Resource and Sound Governance</a:t>
            </a:r>
            <a:endParaRPr lang="en-ZA" altLang="en-US" sz="1600" dirty="0" bmk=""/>
          </a:p>
          <a:p>
            <a:pPr lvl="0" eaLnBrk="0" hangingPunct="0">
              <a:lnSpc>
                <a:spcPct val="150000"/>
              </a:lnSpc>
              <a:spcBef>
                <a:spcPts val="0"/>
              </a:spcBef>
              <a:buFontTx/>
              <a:buChar char="•"/>
            </a:pPr>
            <a:r>
              <a:rPr lang="en-ZA" altLang="en-US" sz="1600" dirty="0" bmk="">
                <a:ea typeface="Times New Roman" panose="02020603050405020304" pitchFamily="18" charset="0"/>
                <a:cs typeface="Arial" panose="020B0604020202020204" pitchFamily="34" charset="0"/>
              </a:rPr>
              <a:t>Finance</a:t>
            </a:r>
            <a:endParaRPr lang="en-ZA" altLang="en-US" sz="1600" dirty="0" bmk=""/>
          </a:p>
          <a:p>
            <a:pPr lvl="0" eaLnBrk="0" hangingPunct="0">
              <a:lnSpc>
                <a:spcPct val="150000"/>
              </a:lnSpc>
              <a:spcBef>
                <a:spcPts val="0"/>
              </a:spcBef>
              <a:buFontTx/>
              <a:buChar char="•"/>
            </a:pPr>
            <a:r>
              <a:rPr lang="en-ZA" altLang="en-US" sz="1600" dirty="0" bmk="">
                <a:ea typeface="Times New Roman" panose="02020603050405020304" pitchFamily="18" charset="0"/>
                <a:cs typeface="Arial" panose="020B0604020202020204" pitchFamily="34" charset="0"/>
              </a:rPr>
              <a:t>Economic Development and Planning</a:t>
            </a:r>
            <a:endParaRPr lang="en-ZA" altLang="en-US" sz="1600" dirty="0" bmk=""/>
          </a:p>
          <a:p>
            <a:pPr lvl="0" eaLnBrk="0" hangingPunct="0">
              <a:lnSpc>
                <a:spcPct val="150000"/>
              </a:lnSpc>
              <a:spcBef>
                <a:spcPts val="0"/>
              </a:spcBef>
              <a:buFontTx/>
              <a:buChar char="•"/>
            </a:pPr>
            <a:r>
              <a:rPr lang="en-ZA" altLang="en-US" sz="1600" dirty="0" bmk="">
                <a:ea typeface="Times New Roman" panose="02020603050405020304" pitchFamily="18" charset="0"/>
                <a:cs typeface="Arial" panose="020B0604020202020204" pitchFamily="34" charset="0"/>
              </a:rPr>
              <a:t>Community Services</a:t>
            </a:r>
            <a:endParaRPr lang="en-ZA" altLang="en-US" sz="1600" b="1" dirty="0" bmk="">
              <a:ea typeface="Times New Roman" panose="02020603050405020304" pitchFamily="18" charset="0"/>
              <a:cs typeface="Times New Roman" panose="02020603050405020304" pitchFamily="18" charset="0"/>
            </a:endParaRPr>
          </a:p>
          <a:p>
            <a:pPr algn="just"/>
            <a:endParaRPr lang="en-ZA" sz="1400" dirty="0">
              <a:effectLst/>
              <a:latin typeface="Arial" panose="020B0604020202020204" pitchFamily="34" charset="0"/>
              <a:ea typeface="Calibri" panose="020F0502020204030204" pitchFamily="34" charset="0"/>
              <a:cs typeface="Arial" panose="020B0604020202020204" pitchFamily="34" charset="0"/>
            </a:endParaRPr>
          </a:p>
          <a:p>
            <a:pPr marL="0" indent="0">
              <a:buNone/>
            </a:pPr>
            <a:endParaRPr lang="en-ZA"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805234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0C825178-9BD9-FEA8-465B-DF062F1C79D7}"/>
              </a:ext>
            </a:extLst>
          </p:cNvPr>
          <p:cNvSpPr>
            <a:spLocks noGrp="1"/>
          </p:cNvSpPr>
          <p:nvPr>
            <p:ph type="title"/>
          </p:nvPr>
        </p:nvSpPr>
        <p:spPr>
          <a:xfrm>
            <a:off x="173009" y="-1"/>
            <a:ext cx="11845980" cy="409925"/>
          </a:xfrm>
        </p:spPr>
        <p:txBody>
          <a:bodyPr>
            <a:normAutofit fontScale="90000"/>
          </a:bodyPr>
          <a:lstStyle/>
          <a:p>
            <a:pPr algn="ctr"/>
            <a:r>
              <a:rPr lang="en-GB" b="1" dirty="0">
                <a:solidFill>
                  <a:schemeClr val="accent2"/>
                </a:solidFill>
              </a:rPr>
              <a:t>Report on Focal Area 1: Governance, Political and Administrative Stability</a:t>
            </a:r>
            <a:endParaRPr lang="en-ZA" b="1" dirty="0">
              <a:solidFill>
                <a:schemeClr val="accent2"/>
              </a:solidFill>
            </a:endParaRPr>
          </a:p>
        </p:txBody>
      </p:sp>
      <p:graphicFrame>
        <p:nvGraphicFramePr>
          <p:cNvPr id="4" name="Table 3">
            <a:extLst>
              <a:ext uri="{FF2B5EF4-FFF2-40B4-BE49-F238E27FC236}">
                <a16:creationId xmlns:a16="http://schemas.microsoft.com/office/drawing/2014/main" id="{ADB87F90-595A-B7BD-2773-2F9F097C92EA}"/>
              </a:ext>
            </a:extLst>
          </p:cNvPr>
          <p:cNvGraphicFramePr>
            <a:graphicFrameLocks noGrp="1"/>
          </p:cNvGraphicFramePr>
          <p:nvPr>
            <p:extLst>
              <p:ext uri="{D42A27DB-BD31-4B8C-83A1-F6EECF244321}">
                <p14:modId xmlns:p14="http://schemas.microsoft.com/office/powerpoint/2010/main" val="1173660279"/>
              </p:ext>
            </p:extLst>
          </p:nvPr>
        </p:nvGraphicFramePr>
        <p:xfrm>
          <a:off x="79022" y="618796"/>
          <a:ext cx="11845981" cy="6243802"/>
        </p:xfrm>
        <a:graphic>
          <a:graphicData uri="http://schemas.openxmlformats.org/drawingml/2006/table">
            <a:tbl>
              <a:tblPr firstRow="1" bandRow="1"/>
              <a:tblGrid>
                <a:gridCol w="1928322">
                  <a:extLst>
                    <a:ext uri="{9D8B030D-6E8A-4147-A177-3AD203B41FA5}">
                      <a16:colId xmlns:a16="http://schemas.microsoft.com/office/drawing/2014/main" val="66535668"/>
                    </a:ext>
                  </a:extLst>
                </a:gridCol>
                <a:gridCol w="9917659">
                  <a:extLst>
                    <a:ext uri="{9D8B030D-6E8A-4147-A177-3AD203B41FA5}">
                      <a16:colId xmlns:a16="http://schemas.microsoft.com/office/drawing/2014/main" val="1129115969"/>
                    </a:ext>
                  </a:extLst>
                </a:gridCol>
              </a:tblGrid>
              <a:tr h="238290">
                <a:tc>
                  <a:txBody>
                    <a:bodyPr/>
                    <a:lstStyle>
                      <a:lvl1pPr marL="0" algn="l" defTabSz="914400" rtl="0" eaLnBrk="1" latinLnBrk="0" hangingPunct="1">
                        <a:defRPr sz="1800" b="1" kern="1200">
                          <a:solidFill>
                            <a:schemeClr val="tx1"/>
                          </a:solidFill>
                          <a:latin typeface="Calibri" panose="020F0502020204030204"/>
                        </a:defRPr>
                      </a:lvl1pPr>
                      <a:lvl2pPr marL="457200" algn="l" defTabSz="914400" rtl="0" eaLnBrk="1" latinLnBrk="0" hangingPunct="1">
                        <a:defRPr sz="1800" b="1" kern="1200">
                          <a:solidFill>
                            <a:schemeClr val="tx1"/>
                          </a:solidFill>
                          <a:latin typeface="Calibri" panose="020F0502020204030204"/>
                        </a:defRPr>
                      </a:lvl2pPr>
                      <a:lvl3pPr marL="914400" algn="l" defTabSz="914400" rtl="0" eaLnBrk="1" latinLnBrk="0" hangingPunct="1">
                        <a:defRPr sz="1800" b="1" kern="1200">
                          <a:solidFill>
                            <a:schemeClr val="tx1"/>
                          </a:solidFill>
                          <a:latin typeface="Calibri" panose="020F0502020204030204"/>
                        </a:defRPr>
                      </a:lvl3pPr>
                      <a:lvl4pPr marL="1371600" algn="l" defTabSz="914400" rtl="0" eaLnBrk="1" latinLnBrk="0" hangingPunct="1">
                        <a:defRPr sz="1800" b="1" kern="1200">
                          <a:solidFill>
                            <a:schemeClr val="tx1"/>
                          </a:solidFill>
                          <a:latin typeface="Calibri" panose="020F0502020204030204"/>
                        </a:defRPr>
                      </a:lvl4pPr>
                      <a:lvl5pPr marL="1828800" algn="l" defTabSz="914400" rtl="0" eaLnBrk="1" latinLnBrk="0" hangingPunct="1">
                        <a:defRPr sz="1800" b="1" kern="1200">
                          <a:solidFill>
                            <a:schemeClr val="tx1"/>
                          </a:solidFill>
                          <a:latin typeface="Calibri" panose="020F0502020204030204"/>
                        </a:defRPr>
                      </a:lvl5pPr>
                      <a:lvl6pPr marL="2286000" algn="l" defTabSz="914400" rtl="0" eaLnBrk="1" latinLnBrk="0" hangingPunct="1">
                        <a:defRPr sz="1800" b="1" kern="1200">
                          <a:solidFill>
                            <a:schemeClr val="tx1"/>
                          </a:solidFill>
                          <a:latin typeface="Calibri" panose="020F0502020204030204"/>
                        </a:defRPr>
                      </a:lvl6pPr>
                      <a:lvl7pPr marL="2743200" algn="l" defTabSz="914400" rtl="0" eaLnBrk="1" latinLnBrk="0" hangingPunct="1">
                        <a:defRPr sz="1800" b="1" kern="1200">
                          <a:solidFill>
                            <a:schemeClr val="tx1"/>
                          </a:solidFill>
                          <a:latin typeface="Calibri" panose="020F0502020204030204"/>
                        </a:defRPr>
                      </a:lvl7pPr>
                      <a:lvl8pPr marL="3200400" algn="l" defTabSz="914400" rtl="0" eaLnBrk="1" latinLnBrk="0" hangingPunct="1">
                        <a:defRPr sz="1800" b="1" kern="1200">
                          <a:solidFill>
                            <a:schemeClr val="tx1"/>
                          </a:solidFill>
                          <a:latin typeface="Calibri" panose="020F0502020204030204"/>
                        </a:defRPr>
                      </a:lvl8pPr>
                      <a:lvl9pPr marL="3657600" algn="l" defTabSz="914400" rtl="0" eaLnBrk="1" latinLnBrk="0" hangingPunct="1">
                        <a:defRPr sz="1800" b="1" kern="1200">
                          <a:solidFill>
                            <a:schemeClr val="tx1"/>
                          </a:solidFill>
                          <a:latin typeface="Calibri" panose="020F0502020204030204"/>
                        </a:defRPr>
                      </a:lvl9pPr>
                    </a:lstStyle>
                    <a:p>
                      <a:pPr algn="ctr"/>
                      <a:r>
                        <a:rPr lang="en-US" sz="1050" dirty="0"/>
                        <a:t>INDICATORS</a:t>
                      </a:r>
                      <a:endParaRPr lang="en-ZA" sz="1050"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b="1" kern="1200">
                          <a:solidFill>
                            <a:schemeClr val="tx1"/>
                          </a:solidFill>
                          <a:latin typeface="Calibri" panose="020F0502020204030204"/>
                        </a:defRPr>
                      </a:lvl1pPr>
                      <a:lvl2pPr marL="457200" algn="l" defTabSz="914400" rtl="0" eaLnBrk="1" latinLnBrk="0" hangingPunct="1">
                        <a:defRPr sz="1800" b="1" kern="1200">
                          <a:solidFill>
                            <a:schemeClr val="tx1"/>
                          </a:solidFill>
                          <a:latin typeface="Calibri" panose="020F0502020204030204"/>
                        </a:defRPr>
                      </a:lvl2pPr>
                      <a:lvl3pPr marL="914400" algn="l" defTabSz="914400" rtl="0" eaLnBrk="1" latinLnBrk="0" hangingPunct="1">
                        <a:defRPr sz="1800" b="1" kern="1200">
                          <a:solidFill>
                            <a:schemeClr val="tx1"/>
                          </a:solidFill>
                          <a:latin typeface="Calibri" panose="020F0502020204030204"/>
                        </a:defRPr>
                      </a:lvl3pPr>
                      <a:lvl4pPr marL="1371600" algn="l" defTabSz="914400" rtl="0" eaLnBrk="1" latinLnBrk="0" hangingPunct="1">
                        <a:defRPr sz="1800" b="1" kern="1200">
                          <a:solidFill>
                            <a:schemeClr val="tx1"/>
                          </a:solidFill>
                          <a:latin typeface="Calibri" panose="020F0502020204030204"/>
                        </a:defRPr>
                      </a:lvl4pPr>
                      <a:lvl5pPr marL="1828800" algn="l" defTabSz="914400" rtl="0" eaLnBrk="1" latinLnBrk="0" hangingPunct="1">
                        <a:defRPr sz="1800" b="1" kern="1200">
                          <a:solidFill>
                            <a:schemeClr val="tx1"/>
                          </a:solidFill>
                          <a:latin typeface="Calibri" panose="020F0502020204030204"/>
                        </a:defRPr>
                      </a:lvl5pPr>
                      <a:lvl6pPr marL="2286000" algn="l" defTabSz="914400" rtl="0" eaLnBrk="1" latinLnBrk="0" hangingPunct="1">
                        <a:defRPr sz="1800" b="1" kern="1200">
                          <a:solidFill>
                            <a:schemeClr val="tx1"/>
                          </a:solidFill>
                          <a:latin typeface="Calibri" panose="020F0502020204030204"/>
                        </a:defRPr>
                      </a:lvl6pPr>
                      <a:lvl7pPr marL="2743200" algn="l" defTabSz="914400" rtl="0" eaLnBrk="1" latinLnBrk="0" hangingPunct="1">
                        <a:defRPr sz="1800" b="1" kern="1200">
                          <a:solidFill>
                            <a:schemeClr val="tx1"/>
                          </a:solidFill>
                          <a:latin typeface="Calibri" panose="020F0502020204030204"/>
                        </a:defRPr>
                      </a:lvl7pPr>
                      <a:lvl8pPr marL="3200400" algn="l" defTabSz="914400" rtl="0" eaLnBrk="1" latinLnBrk="0" hangingPunct="1">
                        <a:defRPr sz="1800" b="1" kern="1200">
                          <a:solidFill>
                            <a:schemeClr val="tx1"/>
                          </a:solidFill>
                          <a:latin typeface="Calibri" panose="020F0502020204030204"/>
                        </a:defRPr>
                      </a:lvl8pPr>
                      <a:lvl9pPr marL="3657600" algn="l" defTabSz="914400" rtl="0" eaLnBrk="1" latinLnBrk="0" hangingPunct="1">
                        <a:defRPr sz="1800" b="1" kern="1200">
                          <a:solidFill>
                            <a:schemeClr val="tx1"/>
                          </a:solidFill>
                          <a:latin typeface="Calibri" panose="020F0502020204030204"/>
                        </a:defRPr>
                      </a:lvl9pPr>
                    </a:lstStyle>
                    <a:p>
                      <a:pPr algn="ctr"/>
                      <a:r>
                        <a:rPr lang="en-ZA" sz="1050" dirty="0"/>
                        <a:t>STATUS</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552374735"/>
                  </a:ext>
                </a:extLst>
              </a:tr>
              <a:tr h="734542">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050" b="1" kern="0" baseline="0" dirty="0"/>
                        <a:t>COUNCIL and EXCO</a:t>
                      </a:r>
                      <a:endParaRPr lang="en-US" sz="1050" b="1" kern="0" dirty="0">
                        <a:solidFill>
                          <a:prstClr val="black"/>
                        </a:solidFill>
                        <a:latin typeface="+mn-lt"/>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171450" marR="0" lvl="0" indent="-171450" algn="just"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en-US" sz="1050" b="0" baseline="0" dirty="0"/>
                        <a:t>The municipal council and council structures for Umgungundlovu District have been stable since they were inaugurated after the 2021 Local Government Elections</a:t>
                      </a:r>
                    </a:p>
                    <a:p>
                      <a:pPr marL="171450" marR="0" lvl="0" indent="-171450" algn="just"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en-US" sz="1050" b="0" i="0" u="none" strike="noStrike" baseline="0" dirty="0">
                          <a:solidFill>
                            <a:schemeClr val="tx1"/>
                          </a:solidFill>
                          <a:effectLst/>
                          <a:latin typeface="+mn-lt"/>
                          <a:cs typeface="Calibri" panose="020F0502020204030204" pitchFamily="34" charset="0"/>
                        </a:rPr>
                        <a:t>Newly elected councillors attended SALGA ICIP training and COGTA orientation workshop held </a:t>
                      </a:r>
                      <a:r>
                        <a:rPr lang="en-US" sz="1050" b="0" i="0" u="none" strike="noStrike" baseline="0" dirty="0">
                          <a:solidFill>
                            <a:srgbClr val="000000"/>
                          </a:solidFill>
                          <a:effectLst/>
                          <a:latin typeface="+mn-lt"/>
                          <a:cs typeface="Calibri" panose="020F0502020204030204" pitchFamily="34" charset="0"/>
                        </a:rPr>
                        <a:t>on 12 – 14 April 2022</a:t>
                      </a:r>
                      <a:endParaRPr lang="en-US" sz="1050" baseline="0" dirty="0">
                        <a:solidFill>
                          <a:schemeClr val="tx1"/>
                        </a:solidFill>
                      </a:endParaRPr>
                    </a:p>
                    <a:p>
                      <a:pPr marL="171450" marR="0" indent="-171450" algn="just"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en-US" sz="1050" b="0" i="0" u="none" strike="noStrike" baseline="0" dirty="0">
                          <a:solidFill>
                            <a:srgbClr val="000000"/>
                          </a:solidFill>
                          <a:effectLst/>
                          <a:latin typeface="+mn-lt"/>
                          <a:cs typeface="Calibri" panose="020F0502020204030204" pitchFamily="34" charset="0"/>
                        </a:rPr>
                        <a:t>Cllr skills audit 100% (19/19 completed)</a:t>
                      </a:r>
                    </a:p>
                    <a:p>
                      <a:pPr marL="171450" marR="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en-ZA" sz="1050" b="0" kern="1200" dirty="0">
                          <a:solidFill>
                            <a:schemeClr val="tx1"/>
                          </a:solidFill>
                          <a:effectLst/>
                          <a:latin typeface="+mn-lt"/>
                          <a:ea typeface="+mn-ea"/>
                          <a:cs typeface="Calibri" panose="020F0502020204030204" pitchFamily="34" charset="0"/>
                        </a:rPr>
                        <a:t>DDM Hubs and clusters are stable – however, reporting from clusters needs to improve</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913729394"/>
                  </a:ext>
                </a:extLst>
              </a:tr>
              <a:tr h="1182512">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US" sz="1050" b="1" dirty="0"/>
                        <a:t>MPAC</a:t>
                      </a:r>
                      <a:endParaRPr lang="en-ZA" sz="1050" b="1" dirty="0"/>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171450" marR="0" lvl="0" indent="-171450" algn="just"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schemeClr val="tx1"/>
                          </a:solidFill>
                          <a:effectLst/>
                          <a:uLnTx/>
                          <a:uFillTx/>
                          <a:latin typeface="+mn-lt"/>
                          <a:ea typeface="Calibri" panose="020F0502020204030204" pitchFamily="34" charset="0"/>
                          <a:cs typeface="Calibri" panose="020F0502020204030204" pitchFamily="34" charset="0"/>
                        </a:rPr>
                        <a:t>MPAC has undergone training by COGTA on 18 and 19 May 2022 </a:t>
                      </a:r>
                    </a:p>
                    <a:p>
                      <a:pPr marL="171450" marR="0" lvl="0" indent="-171450" algn="just"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kumimoji="0" lang="en-ZA" sz="1050" b="0" i="0" u="none" strike="noStrike" kern="1200" cap="none" spc="0" normalizeH="0" baseline="0" noProof="0" dirty="0">
                          <a:ln>
                            <a:noFill/>
                          </a:ln>
                          <a:solidFill>
                            <a:prstClr val="black"/>
                          </a:solidFill>
                          <a:effectLst/>
                          <a:uLnTx/>
                          <a:uFillTx/>
                          <a:latin typeface="+mn-lt"/>
                          <a:ea typeface="+mn-ea"/>
                          <a:cs typeface="+mn-cs"/>
                        </a:rPr>
                        <a:t>The MPAC Workshops are aimed at equipping Councillors with requisite skills to </a:t>
                      </a:r>
                      <a:r>
                        <a:rPr kumimoji="0" lang="en-ZA" sz="1050" b="0" i="0" u="sng" strike="noStrike" kern="1200" cap="none" spc="0" normalizeH="0" baseline="0" noProof="0" dirty="0">
                          <a:ln>
                            <a:noFill/>
                          </a:ln>
                          <a:solidFill>
                            <a:prstClr val="black"/>
                          </a:solidFill>
                          <a:effectLst/>
                          <a:uLnTx/>
                          <a:uFillTx/>
                          <a:latin typeface="+mn-lt"/>
                          <a:ea typeface="+mn-ea"/>
                          <a:cs typeface="+mn-cs"/>
                        </a:rPr>
                        <a:t>Analyse Financial Statements</a:t>
                      </a:r>
                      <a:r>
                        <a:rPr kumimoji="0" lang="en-ZA" sz="1050" b="0" i="0" u="none" strike="noStrike" kern="1200" cap="none" spc="0" normalizeH="0" baseline="0" noProof="0" dirty="0">
                          <a:ln>
                            <a:noFill/>
                          </a:ln>
                          <a:solidFill>
                            <a:prstClr val="black"/>
                          </a:solidFill>
                          <a:effectLst/>
                          <a:uLnTx/>
                          <a:uFillTx/>
                          <a:latin typeface="+mn-lt"/>
                          <a:ea typeface="+mn-ea"/>
                          <a:cs typeface="+mn-cs"/>
                        </a:rPr>
                        <a:t> (AFS); deal with the </a:t>
                      </a:r>
                      <a:r>
                        <a:rPr kumimoji="0" lang="en-ZA" sz="1050" b="0" i="0" u="sng" strike="noStrike" kern="1200" cap="none" spc="0" normalizeH="0" baseline="0" noProof="0" dirty="0">
                          <a:ln>
                            <a:noFill/>
                          </a:ln>
                          <a:solidFill>
                            <a:prstClr val="black"/>
                          </a:solidFill>
                          <a:effectLst/>
                          <a:uLnTx/>
                          <a:uFillTx/>
                          <a:latin typeface="+mn-lt"/>
                          <a:ea typeface="+mn-ea"/>
                          <a:cs typeface="+mn-cs"/>
                        </a:rPr>
                        <a:t>UIFW</a:t>
                      </a:r>
                      <a:r>
                        <a:rPr kumimoji="0" lang="en-ZA" sz="1050" b="0" i="0" u="none" strike="noStrike" kern="1200" cap="none" spc="0" normalizeH="0" baseline="0" noProof="0" dirty="0">
                          <a:ln>
                            <a:noFill/>
                          </a:ln>
                          <a:solidFill>
                            <a:prstClr val="black"/>
                          </a:solidFill>
                          <a:effectLst/>
                          <a:uLnTx/>
                          <a:uFillTx/>
                          <a:latin typeface="+mn-lt"/>
                          <a:ea typeface="+mn-ea"/>
                          <a:cs typeface="+mn-cs"/>
                        </a:rPr>
                        <a:t> (Unauthorised, Irregular, Fruitless and Wasteful) expenditures; as well as provide them with in-depth understanding of the </a:t>
                      </a:r>
                      <a:r>
                        <a:rPr kumimoji="0" lang="en-ZA" sz="1050" b="0" i="0" u="sng" strike="noStrike" kern="1200" cap="none" spc="0" normalizeH="0" baseline="0" noProof="0" dirty="0">
                          <a:ln>
                            <a:noFill/>
                          </a:ln>
                          <a:solidFill>
                            <a:prstClr val="black"/>
                          </a:solidFill>
                          <a:effectLst/>
                          <a:uLnTx/>
                          <a:uFillTx/>
                          <a:latin typeface="+mn-lt"/>
                          <a:ea typeface="+mn-ea"/>
                          <a:cs typeface="+mn-cs"/>
                        </a:rPr>
                        <a:t>Roles, Functions, Powers and Authority of the MPAC</a:t>
                      </a:r>
                      <a:r>
                        <a:rPr kumimoji="0" lang="en-ZA" sz="1050" b="0" i="0" u="none" strike="noStrike" kern="1200" cap="none" spc="0" normalizeH="0" baseline="0" noProof="0" dirty="0">
                          <a:ln>
                            <a:noFill/>
                          </a:ln>
                          <a:solidFill>
                            <a:prstClr val="black"/>
                          </a:solidFill>
                          <a:effectLst/>
                          <a:uLnTx/>
                          <a:uFillTx/>
                          <a:latin typeface="+mn-lt"/>
                          <a:ea typeface="+mn-ea"/>
                          <a:cs typeface="+mn-cs"/>
                        </a:rPr>
                        <a:t>. </a:t>
                      </a:r>
                      <a:endParaRPr kumimoji="0" lang="en-US" sz="1050" b="0" i="0" u="none" strike="noStrike" kern="1200" cap="none" spc="0" normalizeH="0" baseline="0" noProof="0" dirty="0">
                        <a:ln>
                          <a:noFill/>
                        </a:ln>
                        <a:solidFill>
                          <a:schemeClr val="tx1"/>
                        </a:solidFill>
                        <a:effectLst/>
                        <a:uLnTx/>
                        <a:uFillTx/>
                        <a:latin typeface="+mn-lt"/>
                        <a:ea typeface="Calibri" panose="020F0502020204030204" pitchFamily="34" charset="0"/>
                        <a:cs typeface="Calibri" panose="020F0502020204030204" pitchFamily="34" charset="0"/>
                      </a:endParaRPr>
                    </a:p>
                    <a:p>
                      <a:pPr marL="171450" marR="0" indent="-171450" algn="just"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en-US" sz="1050" dirty="0">
                          <a:solidFill>
                            <a:schemeClr val="tx1"/>
                          </a:solidFill>
                        </a:rPr>
                        <a:t>MPAC</a:t>
                      </a:r>
                      <a:r>
                        <a:rPr lang="en-US" sz="1050" baseline="0" dirty="0">
                          <a:solidFill>
                            <a:schemeClr val="tx1"/>
                          </a:solidFill>
                        </a:rPr>
                        <a:t> has developed Annual Work Plans which reflect the timeframes in the MFMA for planning and budgeting cycles and the Annual Work Plans have been approved by Municipal Councils</a:t>
                      </a:r>
                    </a:p>
                    <a:p>
                      <a:pPr marL="171450" indent="-171450" algn="just">
                        <a:buFont typeface="Arial" panose="020B0604020202020204" pitchFamily="34" charset="0"/>
                        <a:buChar char="•"/>
                      </a:pPr>
                      <a:r>
                        <a:rPr lang="en-US" sz="1050" baseline="0" dirty="0">
                          <a:solidFill>
                            <a:schemeClr val="tx1"/>
                          </a:solidFill>
                        </a:rPr>
                        <a:t>MPAC meetings that have been convened since inauguration are as follows:</a:t>
                      </a:r>
                    </a:p>
                    <a:p>
                      <a:pPr marL="360000" lvl="1" indent="-171450" algn="just">
                        <a:buFont typeface="Arial" panose="020B0604020202020204" pitchFamily="34" charset="0"/>
                        <a:buChar char="•"/>
                      </a:pPr>
                      <a:r>
                        <a:rPr lang="en-US" sz="1050" b="1" baseline="0" dirty="0">
                          <a:solidFill>
                            <a:schemeClr val="tx1"/>
                          </a:solidFill>
                        </a:rPr>
                        <a:t>9 </a:t>
                      </a:r>
                      <a:r>
                        <a:rPr lang="en-US" sz="1050" b="0" baseline="0" dirty="0">
                          <a:solidFill>
                            <a:schemeClr val="tx1"/>
                          </a:solidFill>
                        </a:rPr>
                        <a:t>meetings convened by</a:t>
                      </a:r>
                      <a:r>
                        <a:rPr lang="en-US" sz="1050" b="1" baseline="0" dirty="0">
                          <a:solidFill>
                            <a:schemeClr val="tx1"/>
                          </a:solidFill>
                        </a:rPr>
                        <a:t> Umgungundlovu  </a:t>
                      </a:r>
                      <a:r>
                        <a:rPr lang="en-US" sz="1050" b="0" baseline="0" dirty="0">
                          <a:solidFill>
                            <a:schemeClr val="tx1"/>
                          </a:solidFill>
                        </a:rPr>
                        <a:t>MPAC</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61928644"/>
                  </a:ext>
                </a:extLst>
              </a:tr>
              <a:tr h="409368">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050" b="1" kern="0" dirty="0">
                          <a:solidFill>
                            <a:prstClr val="black"/>
                          </a:solidFill>
                          <a:latin typeface="+mn-lt"/>
                        </a:rPr>
                        <a:t>SECTION 106 INVESTIGATION</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171450" marR="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en-US" sz="1050" b="0" i="0" u="none" strike="noStrike" baseline="0" dirty="0">
                          <a:solidFill>
                            <a:srgbClr val="000000"/>
                          </a:solidFill>
                          <a:effectLst/>
                          <a:latin typeface="+mn-lt"/>
                          <a:cs typeface="Calibri" panose="020F0502020204030204" pitchFamily="34" charset="0"/>
                        </a:rPr>
                        <a:t>The Section 106 report was tabled before Council on 29 September 2022 and the municipality was given 21 days to submit to Cogta the Council resolution and an implementation plan</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539372745"/>
                  </a:ext>
                </a:extLst>
              </a:tr>
              <a:tr h="71397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ZA" sz="1050" b="1" dirty="0"/>
                        <a:t>Rapid Response</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171450" marR="0" lvl="0" indent="-171450" algn="just"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en-ZA" sz="1050" dirty="0">
                          <a:latin typeface="+mn-lt"/>
                          <a:cs typeface="Calibri" panose="020F0502020204030204" pitchFamily="34" charset="0"/>
                        </a:rPr>
                        <a:t>Municipal Rapid Response has been established.</a:t>
                      </a:r>
                      <a:endParaRPr lang="en-US" sz="1050" u="none" kern="1200" baseline="0" dirty="0">
                        <a:solidFill>
                          <a:schemeClr val="tx1"/>
                        </a:solidFill>
                        <a:latin typeface="+mn-lt"/>
                        <a:ea typeface="+mn-ea"/>
                        <a:cs typeface="Arial" panose="020B0604020202020204" pitchFamily="34" charset="0"/>
                      </a:endParaRPr>
                    </a:p>
                    <a:p>
                      <a:pPr marL="171450" marR="0" lvl="0" indent="-171450" algn="just"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en-US" sz="1050" u="none" kern="1200" baseline="0" dirty="0">
                          <a:solidFill>
                            <a:schemeClr val="tx1"/>
                          </a:solidFill>
                          <a:latin typeface="+mn-lt"/>
                          <a:ea typeface="+mn-ea"/>
                          <a:cs typeface="Arial" panose="020B0604020202020204" pitchFamily="34" charset="0"/>
                        </a:rPr>
                        <a:t>COGTA Rapid Response facilitated the establishment of the </a:t>
                      </a:r>
                      <a:r>
                        <a:rPr lang="en-US" sz="1050" b="0" u="none" kern="1200" baseline="0" dirty="0">
                          <a:solidFill>
                            <a:schemeClr val="tx1"/>
                          </a:solidFill>
                          <a:latin typeface="+mn-lt"/>
                          <a:ea typeface="+mn-ea"/>
                          <a:cs typeface="Arial" panose="020B0604020202020204" pitchFamily="34" charset="0"/>
                        </a:rPr>
                        <a:t>uMgungundlovu / ESKOM War Room to address the challenges faced by ESKOM in finishing the electricity bulk line from ILM, Mpofana, Umgeni, Msunduzi and Richmond. This construction </a:t>
                      </a:r>
                      <a:r>
                        <a:rPr lang="en-US" sz="1050" u="none" kern="1200" baseline="0" dirty="0">
                          <a:solidFill>
                            <a:schemeClr val="tx1"/>
                          </a:solidFill>
                          <a:latin typeface="+mn-lt"/>
                          <a:ea typeface="+mn-ea"/>
                          <a:cs typeface="Arial" panose="020B0604020202020204" pitchFamily="34" charset="0"/>
                        </a:rPr>
                        <a:t>was facing a lot of disruptions that have since been addressed through the war room.</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28459076"/>
                  </a:ext>
                </a:extLst>
              </a:tr>
              <a:tr h="1338693">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kern="0" baseline="0" dirty="0">
                          <a:solidFill>
                            <a:schemeClr val="tx1"/>
                          </a:solidFill>
                        </a:rPr>
                        <a:t>VACANCIES IN MUNICIPAL SENIOR MANAGEMENT POSITIONS</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171450" indent="-171450" algn="just">
                        <a:buFont typeface="Arial" panose="020B0604020202020204" pitchFamily="34" charset="0"/>
                        <a:buChar char="•"/>
                      </a:pPr>
                      <a:r>
                        <a:rPr lang="en-ZA" sz="1050" kern="1200" dirty="0">
                          <a:solidFill>
                            <a:schemeClr val="dk1"/>
                          </a:solidFill>
                          <a:effectLst/>
                          <a:latin typeface="+mn-lt"/>
                          <a:ea typeface="+mn-ea"/>
                          <a:cs typeface="+mn-cs"/>
                        </a:rPr>
                        <a:t>There are currently 2 Senior Management vacancies: - </a:t>
                      </a:r>
                    </a:p>
                    <a:p>
                      <a:pPr marL="171450" indent="-171450" algn="just">
                        <a:buFont typeface="Arial" panose="020B0604020202020204" pitchFamily="34" charset="0"/>
                        <a:buChar char="•"/>
                      </a:pPr>
                      <a:r>
                        <a:rPr lang="en-ZA" sz="1050" kern="1200" dirty="0">
                          <a:solidFill>
                            <a:schemeClr val="dk1"/>
                          </a:solidFill>
                          <a:effectLst/>
                          <a:latin typeface="+mn-lt"/>
                          <a:ea typeface="+mn-ea"/>
                          <a:cs typeface="+mn-cs"/>
                        </a:rPr>
                        <a:t>Economic Development and  Planning - Council appointed on 06 October 2022. </a:t>
                      </a:r>
                    </a:p>
                    <a:p>
                      <a:pPr marL="171450" indent="-171450" algn="just">
                        <a:buFont typeface="Arial" panose="020B0604020202020204" pitchFamily="34" charset="0"/>
                        <a:buChar char="•"/>
                      </a:pPr>
                      <a:r>
                        <a:rPr lang="en-ZA" sz="1050" kern="1200" dirty="0">
                          <a:solidFill>
                            <a:schemeClr val="dk1"/>
                          </a:solidFill>
                          <a:effectLst/>
                          <a:latin typeface="+mn-lt"/>
                          <a:ea typeface="+mn-ea"/>
                          <a:cs typeface="+mn-cs"/>
                        </a:rPr>
                        <a:t>Community Services - Interviews were held 12 October 2022. Competency assessments are underway.</a:t>
                      </a:r>
                    </a:p>
                    <a:p>
                      <a:pPr marL="171450" indent="-171450" algn="just">
                        <a:buFont typeface="Arial" panose="020B0604020202020204" pitchFamily="34" charset="0"/>
                        <a:buChar char="•"/>
                      </a:pPr>
                      <a:r>
                        <a:rPr lang="en-US" sz="1050" baseline="0" dirty="0">
                          <a:solidFill>
                            <a:schemeClr val="tx1"/>
                          </a:solidFill>
                          <a:latin typeface="+mn-lt"/>
                        </a:rPr>
                        <a:t>Senior Managers’ employment contracts expiring as follows:</a:t>
                      </a:r>
                    </a:p>
                    <a:p>
                      <a:pPr marL="349250" indent="-171450" algn="just">
                        <a:buFont typeface="Arial" panose="020B0604020202020204" pitchFamily="34" charset="0"/>
                        <a:buChar char="•"/>
                      </a:pPr>
                      <a:r>
                        <a:rPr lang="en-US" sz="1050" dirty="0">
                          <a:solidFill>
                            <a:schemeClr val="tx1"/>
                          </a:solidFill>
                          <a:latin typeface="+mn-lt"/>
                        </a:rPr>
                        <a:t>Municipal Manager – 30 November 2022 – Recruitment process has commenced and the advert closed on 09 September 2022</a:t>
                      </a:r>
                    </a:p>
                    <a:p>
                      <a:pPr marL="349250" indent="-171450" algn="just">
                        <a:buFont typeface="Arial" panose="020B0604020202020204" pitchFamily="34" charset="0"/>
                        <a:buChar char="•"/>
                      </a:pPr>
                      <a:r>
                        <a:rPr lang="en-US" sz="1050" dirty="0">
                          <a:solidFill>
                            <a:schemeClr val="tx1"/>
                          </a:solidFill>
                          <a:latin typeface="+mn-lt"/>
                        </a:rPr>
                        <a:t>CFO – 30 October 2022  - report submitted to Exco</a:t>
                      </a:r>
                      <a:r>
                        <a:rPr lang="en-US" sz="1050" baseline="0" dirty="0">
                          <a:solidFill>
                            <a:schemeClr val="tx1"/>
                          </a:solidFill>
                          <a:latin typeface="+mn-lt"/>
                        </a:rPr>
                        <a:t> on 22 September 2022 to commence with the recruitment process and Council approved the report on 6 October 2022 – approval has been granted for the current CFO to act for a period not exceeding 3 months as an interim measure.</a:t>
                      </a:r>
                      <a:endParaRPr lang="en-US" sz="1050" dirty="0">
                        <a:solidFill>
                          <a:schemeClr val="tx1"/>
                        </a:solidFill>
                        <a:latin typeface="+mn-lt"/>
                      </a:endParaRPr>
                    </a:p>
                    <a:p>
                      <a:pPr marL="349250" indent="-171450" algn="just">
                        <a:buFont typeface="Arial" panose="020B0604020202020204" pitchFamily="34" charset="0"/>
                        <a:buChar char="•"/>
                      </a:pPr>
                      <a:r>
                        <a:rPr lang="en-US" sz="1050" dirty="0">
                          <a:solidFill>
                            <a:schemeClr val="tx1"/>
                          </a:solidFill>
                          <a:latin typeface="+mn-lt"/>
                        </a:rPr>
                        <a:t>Head of Corporate Services –</a:t>
                      </a:r>
                      <a:r>
                        <a:rPr lang="en-US" sz="1050" baseline="0" dirty="0">
                          <a:solidFill>
                            <a:schemeClr val="tx1"/>
                          </a:solidFill>
                          <a:latin typeface="+mn-lt"/>
                        </a:rPr>
                        <a:t> 28 February 2024</a:t>
                      </a:r>
                      <a:endParaRPr lang="en-US" sz="1050" dirty="0">
                        <a:solidFill>
                          <a:schemeClr val="tx1"/>
                        </a:solidFill>
                        <a:latin typeface="+mn-lt"/>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318769598"/>
                  </a:ext>
                </a:extLst>
              </a:tr>
              <a:tr h="1494874">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ZA" sz="1050" b="1" dirty="0"/>
                        <a:t>DISTRICT</a:t>
                      </a:r>
                      <a:r>
                        <a:rPr lang="en-ZA" sz="1050" b="1" baseline="0" dirty="0"/>
                        <a:t> DEVELOPMENT MODEL </a:t>
                      </a:r>
                      <a:endParaRPr lang="en-ZA" sz="1050" b="1" dirty="0"/>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ZA" sz="1050" b="0" dirty="0">
                          <a:solidFill>
                            <a:schemeClr val="tx1"/>
                          </a:solidFill>
                        </a:rPr>
                        <a:t>UMDM</a:t>
                      </a:r>
                      <a:r>
                        <a:rPr lang="en-ZA" sz="1050" b="0" baseline="0" dirty="0">
                          <a:solidFill>
                            <a:schemeClr val="tx1"/>
                          </a:solidFill>
                        </a:rPr>
                        <a:t> </a:t>
                      </a:r>
                      <a:r>
                        <a:rPr lang="en-ZA" sz="1050" b="0" dirty="0">
                          <a:solidFill>
                            <a:schemeClr val="tx1"/>
                          </a:solidFill>
                        </a:rPr>
                        <a:t>Political &amp; Technical Hubs as</a:t>
                      </a:r>
                      <a:r>
                        <a:rPr lang="en-ZA" sz="1050" b="0" baseline="0" dirty="0">
                          <a:solidFill>
                            <a:schemeClr val="tx1"/>
                          </a:solidFill>
                        </a:rPr>
                        <a:t> well as Clusters have been reconstituted post the LGE </a:t>
                      </a:r>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ZA" sz="1050" b="0" dirty="0">
                          <a:solidFill>
                            <a:schemeClr val="tx1"/>
                          </a:solidFill>
                        </a:rPr>
                        <a:t>UMDM One Plan was adopted by the Political Hub on 25 June 2021</a:t>
                      </a:r>
                      <a:r>
                        <a:rPr lang="en-ZA" sz="1050" b="0" baseline="0" dirty="0">
                          <a:solidFill>
                            <a:schemeClr val="tx1"/>
                          </a:solidFill>
                        </a:rPr>
                        <a:t> and is in process of review.</a:t>
                      </a:r>
                      <a:endParaRPr lang="en-US" sz="1050" b="0" baseline="0" dirty="0">
                        <a:solidFill>
                          <a:schemeClr val="tx1"/>
                        </a:solidFill>
                      </a:endParaRPr>
                    </a:p>
                    <a:p>
                      <a:pPr marL="0" indent="0">
                        <a:buFont typeface="Wingdings" panose="05000000000000000000" pitchFamily="2" charset="2"/>
                        <a:buNone/>
                      </a:pPr>
                      <a:r>
                        <a:rPr lang="en-US" sz="1050" b="0" baseline="0" dirty="0">
                          <a:solidFill>
                            <a:schemeClr val="tx1"/>
                          </a:solidFill>
                        </a:rPr>
                        <a:t>UMDM DDM structures remain functional and had scheduled Hubs and Cluster meetings as follows:</a:t>
                      </a:r>
                    </a:p>
                    <a:p>
                      <a:pPr marL="144000" indent="-144000">
                        <a:buFont typeface="Arial" panose="020B0604020202020204" pitchFamily="34" charset="0"/>
                        <a:buChar char="•"/>
                      </a:pPr>
                      <a:r>
                        <a:rPr lang="en-US" sz="1050" b="0" baseline="0" dirty="0">
                          <a:solidFill>
                            <a:schemeClr val="tx1"/>
                          </a:solidFill>
                        </a:rPr>
                        <a:t>Political Hub :  19 August 2022, 23 September 2022, 21 October 2022</a:t>
                      </a:r>
                    </a:p>
                    <a:p>
                      <a:pPr marL="144000" indent="-144000">
                        <a:buFont typeface="Arial" panose="020B0604020202020204" pitchFamily="34" charset="0"/>
                        <a:buChar char="•"/>
                      </a:pPr>
                      <a:r>
                        <a:rPr lang="en-US" sz="1050" b="0" baseline="0" dirty="0">
                          <a:solidFill>
                            <a:schemeClr val="tx1"/>
                          </a:solidFill>
                        </a:rPr>
                        <a:t>Technical Hub : 19 August 2022, 29 August 2022, 08 September 2022, 21 September 2022</a:t>
                      </a:r>
                    </a:p>
                    <a:p>
                      <a:pPr marL="144000" indent="-144000">
                        <a:buFont typeface="Arial" panose="020B0604020202020204" pitchFamily="34" charset="0"/>
                        <a:buChar char="•"/>
                      </a:pPr>
                      <a:r>
                        <a:rPr lang="en-US" sz="1050" b="0" baseline="0" dirty="0">
                          <a:solidFill>
                            <a:schemeClr val="tx1"/>
                          </a:solidFill>
                        </a:rPr>
                        <a:t>Social Cluster : 12 September 2022, 11 October 2022</a:t>
                      </a:r>
                    </a:p>
                    <a:p>
                      <a:pPr marL="144000" indent="-144000">
                        <a:buFont typeface="Arial" panose="020B0604020202020204" pitchFamily="34" charset="0"/>
                        <a:buChar char="•"/>
                      </a:pPr>
                      <a:r>
                        <a:rPr lang="en-US" sz="1050" b="0" baseline="0" dirty="0">
                          <a:solidFill>
                            <a:schemeClr val="tx1"/>
                          </a:solidFill>
                        </a:rPr>
                        <a:t>GSCID Cluster : 03 August 2022, 26 September 2022, 03 October 2022</a:t>
                      </a:r>
                    </a:p>
                    <a:p>
                      <a:pPr marL="144000" indent="-144000">
                        <a:buFont typeface="Arial" panose="020B0604020202020204" pitchFamily="34" charset="0"/>
                        <a:buChar char="•"/>
                      </a:pPr>
                      <a:r>
                        <a:rPr lang="en-US" sz="1050" b="0" baseline="0" dirty="0">
                          <a:solidFill>
                            <a:schemeClr val="tx1"/>
                          </a:solidFill>
                        </a:rPr>
                        <a:t>ESID Cluster : 19 July 2022, 16 August 2022</a:t>
                      </a:r>
                    </a:p>
                    <a:p>
                      <a:pPr marL="144000" indent="-144000">
                        <a:buFont typeface="Arial" panose="020B0604020202020204" pitchFamily="34" charset="0"/>
                        <a:buChar char="•"/>
                      </a:pPr>
                      <a:r>
                        <a:rPr lang="en-US" sz="1050" b="0" baseline="0" dirty="0">
                          <a:solidFill>
                            <a:schemeClr val="tx1"/>
                          </a:solidFill>
                        </a:rPr>
                        <a:t>JCPS Cluster :  12 September 2022, 18 October 2022</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99963107"/>
                  </a:ext>
                </a:extLst>
              </a:tr>
            </a:tbl>
          </a:graphicData>
        </a:graphic>
      </p:graphicFrame>
    </p:spTree>
    <p:extLst>
      <p:ext uri="{BB962C8B-B14F-4D97-AF65-F5344CB8AC3E}">
        <p14:creationId xmlns:p14="http://schemas.microsoft.com/office/powerpoint/2010/main" val="3798509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8ED6DB28-D3AC-48C3-FE51-0A22E92F4D91}"/>
              </a:ext>
            </a:extLst>
          </p:cNvPr>
          <p:cNvSpPr>
            <a:spLocks noGrp="1"/>
          </p:cNvSpPr>
          <p:nvPr>
            <p:ph type="title"/>
          </p:nvPr>
        </p:nvSpPr>
        <p:spPr>
          <a:xfrm>
            <a:off x="498475" y="15416"/>
            <a:ext cx="11179510" cy="640928"/>
          </a:xfrm>
        </p:spPr>
        <p:txBody>
          <a:bodyPr>
            <a:normAutofit fontScale="90000"/>
          </a:bodyPr>
          <a:lstStyle/>
          <a:p>
            <a:pPr algn="ctr"/>
            <a:r>
              <a:rPr lang="en-GB" b="1" dirty="0">
                <a:solidFill>
                  <a:schemeClr val="accent2"/>
                </a:solidFill>
              </a:rPr>
              <a:t>Report on Focal Area 2: Municipal Financial Viability and Management</a:t>
            </a:r>
            <a:endParaRPr lang="en-ZA" b="1" dirty="0">
              <a:solidFill>
                <a:schemeClr val="accent2"/>
              </a:solidFill>
            </a:endParaRPr>
          </a:p>
        </p:txBody>
      </p:sp>
      <p:graphicFrame>
        <p:nvGraphicFramePr>
          <p:cNvPr id="4" name="Table 3">
            <a:extLst>
              <a:ext uri="{FF2B5EF4-FFF2-40B4-BE49-F238E27FC236}">
                <a16:creationId xmlns:a16="http://schemas.microsoft.com/office/drawing/2014/main" id="{A68BBBBB-147A-7495-E16D-EFADA7A8B297}"/>
              </a:ext>
            </a:extLst>
          </p:cNvPr>
          <p:cNvGraphicFramePr>
            <a:graphicFrameLocks noGrp="1"/>
          </p:cNvGraphicFramePr>
          <p:nvPr>
            <p:extLst>
              <p:ext uri="{D42A27DB-BD31-4B8C-83A1-F6EECF244321}">
                <p14:modId xmlns:p14="http://schemas.microsoft.com/office/powerpoint/2010/main" val="2860226142"/>
              </p:ext>
            </p:extLst>
          </p:nvPr>
        </p:nvGraphicFramePr>
        <p:xfrm>
          <a:off x="158044" y="669221"/>
          <a:ext cx="11706579" cy="793421"/>
        </p:xfrm>
        <a:graphic>
          <a:graphicData uri="http://schemas.openxmlformats.org/drawingml/2006/table">
            <a:tbl>
              <a:tblPr firstRow="1" bandRow="1">
                <a:tableStyleId>{00A15C55-8517-42AA-B614-E9B94910E393}</a:tableStyleId>
              </a:tblPr>
              <a:tblGrid>
                <a:gridCol w="3902193">
                  <a:extLst>
                    <a:ext uri="{9D8B030D-6E8A-4147-A177-3AD203B41FA5}">
                      <a16:colId xmlns:a16="http://schemas.microsoft.com/office/drawing/2014/main" val="4063643163"/>
                    </a:ext>
                  </a:extLst>
                </a:gridCol>
                <a:gridCol w="3902193">
                  <a:extLst>
                    <a:ext uri="{9D8B030D-6E8A-4147-A177-3AD203B41FA5}">
                      <a16:colId xmlns:a16="http://schemas.microsoft.com/office/drawing/2014/main" val="3152942036"/>
                    </a:ext>
                  </a:extLst>
                </a:gridCol>
                <a:gridCol w="3902193">
                  <a:extLst>
                    <a:ext uri="{9D8B030D-6E8A-4147-A177-3AD203B41FA5}">
                      <a16:colId xmlns:a16="http://schemas.microsoft.com/office/drawing/2014/main" val="3217312429"/>
                    </a:ext>
                  </a:extLst>
                </a:gridCol>
              </a:tblGrid>
              <a:tr h="321989">
                <a:tc>
                  <a:txBody>
                    <a:bodyPr/>
                    <a:lstStyle/>
                    <a:p>
                      <a:r>
                        <a:rPr lang="en-US" sz="1800" dirty="0"/>
                        <a:t>2018/2019</a:t>
                      </a:r>
                      <a:endParaRPr lang="en-US" sz="1800" dirty="0">
                        <a:latin typeface="Arial" panose="020B0604020202020204" pitchFamily="34" charset="0"/>
                        <a:cs typeface="Arial" panose="020B0604020202020204" pitchFamily="34" charset="0"/>
                      </a:endParaRPr>
                    </a:p>
                  </a:txBody>
                  <a:tcPr/>
                </a:tc>
                <a:tc>
                  <a:txBody>
                    <a:bodyPr/>
                    <a:lstStyle/>
                    <a:p>
                      <a:r>
                        <a:rPr lang="en-US" sz="1800" dirty="0"/>
                        <a:t>2019/2020</a:t>
                      </a:r>
                      <a:endParaRPr lang="en-US" sz="1800" dirty="0">
                        <a:latin typeface="Arial" panose="020B0604020202020204" pitchFamily="34" charset="0"/>
                        <a:cs typeface="Arial" panose="020B0604020202020204" pitchFamily="34" charset="0"/>
                      </a:endParaRPr>
                    </a:p>
                  </a:txBody>
                  <a:tcPr/>
                </a:tc>
                <a:tc>
                  <a:txBody>
                    <a:bodyPr/>
                    <a:lstStyle/>
                    <a:p>
                      <a:r>
                        <a:rPr lang="en-US" sz="1800" dirty="0"/>
                        <a:t>2020/2021</a:t>
                      </a:r>
                      <a:endParaRPr lang="en-US" sz="1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586219555"/>
                  </a:ext>
                </a:extLst>
              </a:tr>
              <a:tr h="427661">
                <a:tc>
                  <a:txBody>
                    <a:bodyPr/>
                    <a:lstStyle/>
                    <a:p>
                      <a:pPr algn="ctr" fontAlgn="b"/>
                      <a:r>
                        <a:rPr lang="en-US" sz="1800" u="none" strike="noStrike" dirty="0">
                          <a:effectLst/>
                        </a:rPr>
                        <a:t>Qualified</a:t>
                      </a:r>
                      <a:endParaRPr lang="en-US" sz="1800" b="1"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US" sz="1800" u="none" strike="noStrike" dirty="0">
                          <a:effectLst/>
                        </a:rPr>
                        <a:t>Unqualified</a:t>
                      </a:r>
                      <a:endParaRPr lang="en-US" sz="18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US" sz="1800" u="none" strike="noStrike" dirty="0">
                          <a:effectLst/>
                        </a:rPr>
                        <a:t>Unqualified</a:t>
                      </a:r>
                      <a:endParaRPr lang="en-US" sz="18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3739252849"/>
                  </a:ext>
                </a:extLst>
              </a:tr>
            </a:tbl>
          </a:graphicData>
        </a:graphic>
      </p:graphicFrame>
      <p:sp>
        <p:nvSpPr>
          <p:cNvPr id="5" name="Rectangle 4">
            <a:extLst>
              <a:ext uri="{FF2B5EF4-FFF2-40B4-BE49-F238E27FC236}">
                <a16:creationId xmlns:a16="http://schemas.microsoft.com/office/drawing/2014/main" id="{63778E80-4702-6978-E4D8-78455DDC4C52}"/>
              </a:ext>
            </a:extLst>
          </p:cNvPr>
          <p:cNvSpPr/>
          <p:nvPr/>
        </p:nvSpPr>
        <p:spPr>
          <a:xfrm>
            <a:off x="158044" y="1475519"/>
            <a:ext cx="11688213" cy="1754326"/>
          </a:xfrm>
          <a:prstGeom prst="rect">
            <a:avLst/>
          </a:prstGeom>
        </p:spPr>
        <p:txBody>
          <a:bodyPr wrap="square">
            <a:spAutoFit/>
          </a:bodyPr>
          <a:lstStyle/>
          <a:p>
            <a:pPr marL="171450" indent="-171450" algn="just">
              <a:buFont typeface="Arial" panose="020B0604020202020204" pitchFamily="34" charset="0"/>
              <a:buChar char="•"/>
              <a:defRPr/>
            </a:pPr>
            <a:r>
              <a:rPr lang="en-US" dirty="0">
                <a:solidFill>
                  <a:prstClr val="black"/>
                </a:solidFill>
                <a:latin typeface="Arial" panose="020B0604020202020204" pitchFamily="34" charset="0"/>
                <a:cs typeface="Arial" panose="020B0604020202020204" pitchFamily="34" charset="0"/>
              </a:rPr>
              <a:t>The audit on performance over a 3 year trend shows the improvement of Umgungundlovu from Qualified to a Clean audit which  is commendable.</a:t>
            </a:r>
          </a:p>
          <a:p>
            <a:pPr marL="171450" indent="-171450" algn="just">
              <a:buFont typeface="Arial" panose="020B0604020202020204" pitchFamily="34" charset="0"/>
              <a:buChar char="•"/>
              <a:defRPr/>
            </a:pPr>
            <a:r>
              <a:rPr lang="en-US" dirty="0">
                <a:solidFill>
                  <a:prstClr val="black"/>
                </a:solidFill>
                <a:latin typeface="Arial" panose="020B0604020202020204" pitchFamily="34" charset="0"/>
                <a:cs typeface="Arial" panose="020B0604020202020204" pitchFamily="34" charset="0"/>
              </a:rPr>
              <a:t>In the 2021/22 financial year only 61% of performance targets were met as at 30 June 2022. </a:t>
            </a:r>
            <a:r>
              <a:rPr lang="en-US" dirty="0">
                <a:solidFill>
                  <a:prstClr val="black"/>
                </a:solidFill>
                <a:latin typeface="Arial" panose="020B0604020202020204" pitchFamily="34" charset="0"/>
                <a:ea typeface="Calibri" panose="020F0502020204030204" pitchFamily="34" charset="0"/>
                <a:cs typeface="Arial" panose="020B0604020202020204" pitchFamily="34" charset="0"/>
              </a:rPr>
              <a:t>Majority of unachieved targets (39%) have been incorporated into the SDBIP for the 2022/23 financial year with the associated corrective measures. Some unachieved targets have been removed or reprioritized due to lack of budget / funding.</a:t>
            </a:r>
            <a:endParaRPr lang="en-ZA" dirty="0">
              <a:solidFill>
                <a:srgbClr val="FF0000"/>
              </a:solidFill>
              <a:latin typeface="Arial" panose="020B0604020202020204" pitchFamily="34" charset="0"/>
              <a:cs typeface="Arial" panose="020B0604020202020204" pitchFamily="34" charset="0"/>
            </a:endParaRPr>
          </a:p>
        </p:txBody>
      </p:sp>
      <p:graphicFrame>
        <p:nvGraphicFramePr>
          <p:cNvPr id="6" name="Table 5">
            <a:extLst>
              <a:ext uri="{FF2B5EF4-FFF2-40B4-BE49-F238E27FC236}">
                <a16:creationId xmlns:a16="http://schemas.microsoft.com/office/drawing/2014/main" id="{3EACBD28-6694-44C8-B060-00F0A3DDC13C}"/>
              </a:ext>
            </a:extLst>
          </p:cNvPr>
          <p:cNvGraphicFramePr>
            <a:graphicFrameLocks noGrp="1"/>
          </p:cNvGraphicFramePr>
          <p:nvPr>
            <p:extLst>
              <p:ext uri="{D42A27DB-BD31-4B8C-83A1-F6EECF244321}">
                <p14:modId xmlns:p14="http://schemas.microsoft.com/office/powerpoint/2010/main" val="2839242745"/>
              </p:ext>
            </p:extLst>
          </p:nvPr>
        </p:nvGraphicFramePr>
        <p:xfrm>
          <a:off x="158044" y="3160238"/>
          <a:ext cx="11604979" cy="3126909"/>
        </p:xfrm>
        <a:graphic>
          <a:graphicData uri="http://schemas.openxmlformats.org/drawingml/2006/table">
            <a:tbl>
              <a:tblPr>
                <a:tableStyleId>{775DCB02-9BB8-47FD-8907-85C794F793BA}</a:tableStyleId>
              </a:tblPr>
              <a:tblGrid>
                <a:gridCol w="2428899">
                  <a:extLst>
                    <a:ext uri="{9D8B030D-6E8A-4147-A177-3AD203B41FA5}">
                      <a16:colId xmlns:a16="http://schemas.microsoft.com/office/drawing/2014/main" val="1506696405"/>
                    </a:ext>
                  </a:extLst>
                </a:gridCol>
                <a:gridCol w="1731335">
                  <a:extLst>
                    <a:ext uri="{9D8B030D-6E8A-4147-A177-3AD203B41FA5}">
                      <a16:colId xmlns:a16="http://schemas.microsoft.com/office/drawing/2014/main" val="1961092649"/>
                    </a:ext>
                  </a:extLst>
                </a:gridCol>
                <a:gridCol w="1861185">
                  <a:extLst>
                    <a:ext uri="{9D8B030D-6E8A-4147-A177-3AD203B41FA5}">
                      <a16:colId xmlns:a16="http://schemas.microsoft.com/office/drawing/2014/main" val="62965564"/>
                    </a:ext>
                  </a:extLst>
                </a:gridCol>
                <a:gridCol w="1514920">
                  <a:extLst>
                    <a:ext uri="{9D8B030D-6E8A-4147-A177-3AD203B41FA5}">
                      <a16:colId xmlns:a16="http://schemas.microsoft.com/office/drawing/2014/main" val="3454954762"/>
                    </a:ext>
                  </a:extLst>
                </a:gridCol>
                <a:gridCol w="2034320">
                  <a:extLst>
                    <a:ext uri="{9D8B030D-6E8A-4147-A177-3AD203B41FA5}">
                      <a16:colId xmlns:a16="http://schemas.microsoft.com/office/drawing/2014/main" val="2127211124"/>
                    </a:ext>
                  </a:extLst>
                </a:gridCol>
                <a:gridCol w="2034320">
                  <a:extLst>
                    <a:ext uri="{9D8B030D-6E8A-4147-A177-3AD203B41FA5}">
                      <a16:colId xmlns:a16="http://schemas.microsoft.com/office/drawing/2014/main" val="2906666410"/>
                    </a:ext>
                  </a:extLst>
                </a:gridCol>
              </a:tblGrid>
              <a:tr h="380344">
                <a:tc gridSpan="6">
                  <a:txBody>
                    <a:bodyPr/>
                    <a:lstStyle/>
                    <a:p>
                      <a:pPr algn="ctr" fontAlgn="b"/>
                      <a:r>
                        <a:rPr lang="en-US" sz="1600" b="1" u="none" strike="noStrike" dirty="0">
                          <a:solidFill>
                            <a:schemeClr val="tx1"/>
                          </a:solidFill>
                          <a:effectLst/>
                        </a:rPr>
                        <a:t>NUMBER OF AUDIT ISSUES RAISED AND  STATUS – 2020/2021</a:t>
                      </a:r>
                      <a:endParaRPr lang="en-US" sz="1600" b="1" i="0" u="none" strike="noStrike" dirty="0">
                        <a:solidFill>
                          <a:schemeClr val="tx1"/>
                        </a:solidFill>
                        <a:effectLst/>
                        <a:latin typeface="Calibri" panose="020F0502020204030204" pitchFamily="34" charset="0"/>
                      </a:endParaRPr>
                    </a:p>
                  </a:txBody>
                  <a:tcPr marL="6350" marR="6350" marT="6350" marB="0" anchor="ct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pPr algn="ctr" fontAlgn="b"/>
                      <a:endParaRPr lang="en-US" sz="1600" b="1"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548720917"/>
                  </a:ext>
                </a:extLst>
              </a:tr>
              <a:tr h="776795">
                <a:tc>
                  <a:txBody>
                    <a:bodyPr/>
                    <a:lstStyle/>
                    <a:p>
                      <a:pPr algn="l" fontAlgn="b"/>
                      <a:r>
                        <a:rPr lang="en-ZA" sz="1600" u="none" strike="noStrike" dirty="0">
                          <a:effectLst/>
                        </a:rPr>
                        <a:t> </a:t>
                      </a:r>
                    </a:p>
                    <a:p>
                      <a:pPr algn="ctr" fontAlgn="b"/>
                      <a:r>
                        <a:rPr lang="en-ZA" sz="1600" u="none" strike="noStrike" dirty="0">
                          <a:effectLst/>
                        </a:rPr>
                        <a:t> </a:t>
                      </a:r>
                      <a:endParaRPr lang="en-ZA" sz="16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en-ZA" sz="1600" u="none" strike="noStrike" dirty="0">
                          <a:effectLst/>
                        </a:rPr>
                        <a:t>NUMBER OF ISSUES RAISED</a:t>
                      </a:r>
                      <a:endParaRPr lang="en-ZA" sz="1600" b="1"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en-ZA" sz="1600" u="none" strike="noStrike" dirty="0">
                          <a:effectLst/>
                        </a:rPr>
                        <a:t>NUMBER OF ISSUES IN-PROGRESS</a:t>
                      </a:r>
                      <a:endParaRPr lang="en-ZA" sz="1600" b="1"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en-ZA" sz="1600" u="none" strike="noStrike" dirty="0">
                          <a:effectLst/>
                        </a:rPr>
                        <a:t>NUMBER OF ISSUES RESOLVED</a:t>
                      </a:r>
                      <a:endParaRPr lang="en-ZA" sz="1600" b="1"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en-ZA" sz="1600" u="none" strike="noStrike" dirty="0">
                          <a:effectLst/>
                        </a:rPr>
                        <a:t>NUMBER OF ISSUES NOT</a:t>
                      </a:r>
                      <a:r>
                        <a:rPr lang="en-ZA" sz="1600" u="none" strike="noStrike" baseline="0" dirty="0">
                          <a:effectLst/>
                        </a:rPr>
                        <a:t> </a:t>
                      </a:r>
                      <a:r>
                        <a:rPr lang="en-ZA" sz="1600" u="none" strike="noStrike" dirty="0">
                          <a:effectLst/>
                        </a:rPr>
                        <a:t>RESOLVED</a:t>
                      </a:r>
                      <a:endParaRPr lang="en-ZA" sz="1600" b="1"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en-ZA" sz="1600" u="none" strike="noStrike" dirty="0">
                          <a:effectLst/>
                        </a:rPr>
                        <a:t>% AUDIT ISSUES</a:t>
                      </a:r>
                      <a:r>
                        <a:rPr lang="en-ZA" sz="1600" u="none" strike="noStrike" baseline="0" dirty="0">
                          <a:effectLst/>
                        </a:rPr>
                        <a:t> RESOLVED</a:t>
                      </a:r>
                      <a:endParaRPr lang="en-ZA" sz="1600" b="1"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962325609"/>
                  </a:ext>
                </a:extLst>
              </a:tr>
              <a:tr h="703009">
                <a:tc>
                  <a:txBody>
                    <a:bodyPr/>
                    <a:lstStyle/>
                    <a:p>
                      <a:pPr algn="l" fontAlgn="b"/>
                      <a:r>
                        <a:rPr lang="en-ZA" sz="1600" u="none" strike="noStrike" dirty="0">
                          <a:effectLst/>
                        </a:rPr>
                        <a:t>AUDIT REPORT</a:t>
                      </a:r>
                    </a:p>
                    <a:p>
                      <a:pPr algn="l" fontAlgn="b"/>
                      <a:r>
                        <a:rPr lang="en-ZA" sz="1600" u="none" strike="noStrike" dirty="0">
                          <a:effectLst/>
                        </a:rPr>
                        <a:t> </a:t>
                      </a:r>
                      <a:endParaRPr lang="en-ZA" sz="16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ZA" sz="1600" u="none" strike="noStrike" dirty="0">
                          <a:effectLst/>
                        </a:rPr>
                        <a:t>4 (includes emphasis of matter items)</a:t>
                      </a:r>
                      <a:endParaRPr lang="en-ZA" sz="16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ZA" sz="1600" u="none" strike="noStrike" dirty="0">
                          <a:effectLst/>
                        </a:rPr>
                        <a:t>1 (emphasis of matter</a:t>
                      </a:r>
                      <a:r>
                        <a:rPr lang="en-ZA" sz="1600" u="none" strike="noStrike" baseline="0" dirty="0">
                          <a:effectLst/>
                        </a:rPr>
                        <a:t> items)</a:t>
                      </a:r>
                      <a:endParaRPr lang="en-ZA" sz="16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ZA" sz="1600" u="none" strike="noStrike" dirty="0">
                          <a:effectLst/>
                        </a:rPr>
                        <a:t>3</a:t>
                      </a:r>
                      <a:endParaRPr lang="en-ZA" sz="16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ZA" sz="1600" u="none" strike="noStrike" dirty="0">
                          <a:effectLst/>
                        </a:rPr>
                        <a:t>0</a:t>
                      </a:r>
                      <a:endParaRPr lang="en-ZA" sz="16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ZA" sz="1600" u="none" strike="noStrike" dirty="0">
                          <a:effectLst/>
                        </a:rPr>
                        <a:t>75%</a:t>
                      </a:r>
                      <a:endParaRPr lang="en-ZA" sz="1600" b="1"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615157746"/>
                  </a:ext>
                </a:extLst>
              </a:tr>
              <a:tr h="703009">
                <a:tc>
                  <a:txBody>
                    <a:bodyPr/>
                    <a:lstStyle/>
                    <a:p>
                      <a:pPr algn="l" fontAlgn="b"/>
                      <a:r>
                        <a:rPr lang="en-ZA" sz="1600" u="none" strike="noStrike" dirty="0">
                          <a:effectLst/>
                        </a:rPr>
                        <a:t>MANAGEMENT LETTER/ REPORT</a:t>
                      </a:r>
                    </a:p>
                    <a:p>
                      <a:pPr algn="l" fontAlgn="b"/>
                      <a:r>
                        <a:rPr lang="en-ZA" sz="1600" u="none" strike="noStrike" dirty="0">
                          <a:effectLst/>
                        </a:rPr>
                        <a:t> </a:t>
                      </a:r>
                      <a:endParaRPr lang="en-ZA" sz="16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ZA" sz="1600" u="none" strike="noStrike" dirty="0">
                          <a:effectLst/>
                        </a:rPr>
                        <a:t>13</a:t>
                      </a:r>
                      <a:endParaRPr lang="en-ZA" sz="16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ZA" sz="1600" u="none" strike="noStrike" dirty="0">
                          <a:effectLst/>
                        </a:rPr>
                        <a:t>6</a:t>
                      </a:r>
                      <a:endParaRPr lang="en-ZA" sz="16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ZA" sz="1600" u="none" strike="noStrike" dirty="0">
                          <a:effectLst/>
                        </a:rPr>
                        <a:t>7</a:t>
                      </a:r>
                      <a:endParaRPr lang="en-ZA" sz="16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ZA" sz="1600" u="none" strike="noStrike" dirty="0">
                          <a:effectLst/>
                        </a:rPr>
                        <a:t>0</a:t>
                      </a:r>
                      <a:endParaRPr lang="en-ZA" sz="16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ZA" sz="1600" u="none" strike="noStrike" dirty="0">
                          <a:effectLst/>
                        </a:rPr>
                        <a:t>54%</a:t>
                      </a:r>
                      <a:endParaRPr lang="en-ZA" sz="1600" b="1"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462834482"/>
                  </a:ext>
                </a:extLst>
              </a:tr>
              <a:tr h="470689">
                <a:tc>
                  <a:txBody>
                    <a:bodyPr/>
                    <a:lstStyle/>
                    <a:p>
                      <a:pPr algn="l" fontAlgn="b"/>
                      <a:r>
                        <a:rPr lang="en-ZA" sz="1600" u="none" strike="noStrike" dirty="0">
                          <a:effectLst/>
                        </a:rPr>
                        <a:t> TOTAL</a:t>
                      </a:r>
                    </a:p>
                    <a:p>
                      <a:pPr algn="l" fontAlgn="b"/>
                      <a:r>
                        <a:rPr lang="en-ZA" sz="1600" u="none" strike="noStrike" dirty="0">
                          <a:effectLst/>
                        </a:rPr>
                        <a:t> </a:t>
                      </a:r>
                      <a:endParaRPr lang="en-ZA" sz="16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ZA" sz="1600" u="none" strike="noStrike" dirty="0">
                          <a:effectLst/>
                        </a:rPr>
                        <a:t>17</a:t>
                      </a:r>
                      <a:endParaRPr lang="en-ZA" sz="16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ZA" sz="1600" u="none" strike="noStrike" dirty="0">
                          <a:effectLst/>
                        </a:rPr>
                        <a:t>7</a:t>
                      </a:r>
                      <a:endParaRPr lang="en-ZA" sz="16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ZA" sz="1600" u="none" strike="noStrike" dirty="0">
                          <a:effectLst/>
                        </a:rPr>
                        <a:t>10</a:t>
                      </a:r>
                      <a:endParaRPr lang="en-ZA" sz="16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ZA" sz="1600" u="none" strike="noStrike" dirty="0">
                          <a:effectLst/>
                        </a:rPr>
                        <a:t>0</a:t>
                      </a:r>
                      <a:endParaRPr lang="en-ZA" sz="16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ZA" sz="1600" u="none" strike="noStrike" dirty="0">
                          <a:effectLst/>
                        </a:rPr>
                        <a:t>59%</a:t>
                      </a:r>
                      <a:endParaRPr lang="en-ZA" sz="1600" b="1"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67608725"/>
                  </a:ext>
                </a:extLst>
              </a:tr>
            </a:tbl>
          </a:graphicData>
        </a:graphic>
      </p:graphicFrame>
    </p:spTree>
    <p:extLst>
      <p:ext uri="{BB962C8B-B14F-4D97-AF65-F5344CB8AC3E}">
        <p14:creationId xmlns:p14="http://schemas.microsoft.com/office/powerpoint/2010/main" val="38869223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F1028E45-E784-551C-FE27-3DD86D967C9B}"/>
              </a:ext>
            </a:extLst>
          </p:cNvPr>
          <p:cNvSpPr>
            <a:spLocks noGrp="1"/>
          </p:cNvSpPr>
          <p:nvPr>
            <p:ph type="title"/>
          </p:nvPr>
        </p:nvSpPr>
        <p:spPr>
          <a:xfrm>
            <a:off x="0" y="0"/>
            <a:ext cx="12192000" cy="677333"/>
          </a:xfrm>
        </p:spPr>
        <p:txBody>
          <a:bodyPr/>
          <a:lstStyle/>
          <a:p>
            <a:pPr algn="ctr"/>
            <a:r>
              <a:rPr lang="en-GB" b="1" dirty="0">
                <a:solidFill>
                  <a:schemeClr val="accent2"/>
                </a:solidFill>
              </a:rPr>
              <a:t>Report on Focal Area 2: Municipal Financial Viability and Management</a:t>
            </a:r>
            <a:endParaRPr lang="en-ZA" b="1" dirty="0">
              <a:solidFill>
                <a:schemeClr val="accent2"/>
              </a:solidFill>
            </a:endParaRPr>
          </a:p>
        </p:txBody>
      </p:sp>
      <p:graphicFrame>
        <p:nvGraphicFramePr>
          <p:cNvPr id="4" name="Table 3">
            <a:extLst>
              <a:ext uri="{FF2B5EF4-FFF2-40B4-BE49-F238E27FC236}">
                <a16:creationId xmlns:a16="http://schemas.microsoft.com/office/drawing/2014/main" id="{3E5D6C37-01BA-6906-B58A-0A3C70C1439D}"/>
              </a:ext>
            </a:extLst>
          </p:cNvPr>
          <p:cNvGraphicFramePr>
            <a:graphicFrameLocks noGrp="1"/>
          </p:cNvGraphicFramePr>
          <p:nvPr>
            <p:extLst>
              <p:ext uri="{D42A27DB-BD31-4B8C-83A1-F6EECF244321}">
                <p14:modId xmlns:p14="http://schemas.microsoft.com/office/powerpoint/2010/main" val="1664713834"/>
              </p:ext>
            </p:extLst>
          </p:nvPr>
        </p:nvGraphicFramePr>
        <p:xfrm>
          <a:off x="77596" y="678465"/>
          <a:ext cx="12114406" cy="883920"/>
        </p:xfrm>
        <a:graphic>
          <a:graphicData uri="http://schemas.openxmlformats.org/drawingml/2006/table">
            <a:tbl>
              <a:tblPr firstRow="1" bandRow="1">
                <a:tableStyleId>{5C22544A-7EE6-4342-B048-85BDC9FD1C3A}</a:tableStyleId>
              </a:tblPr>
              <a:tblGrid>
                <a:gridCol w="12114406">
                  <a:extLst>
                    <a:ext uri="{9D8B030D-6E8A-4147-A177-3AD203B41FA5}">
                      <a16:colId xmlns:a16="http://schemas.microsoft.com/office/drawing/2014/main" val="3756285117"/>
                    </a:ext>
                  </a:extLst>
                </a:gridCol>
              </a:tblGrid>
              <a:tr h="78997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1800" dirty="0">
                          <a:solidFill>
                            <a:schemeClr val="tx1"/>
                          </a:solidFill>
                        </a:rPr>
                        <a:t>SIGNIFICANT AUDIT REPORT ISSUES</a:t>
                      </a:r>
                      <a:endParaRPr lang="en-ZA" altLang="en-US" sz="1800" dirty="0">
                        <a:solidFill>
                          <a:schemeClr val="tx1"/>
                        </a:solidFill>
                      </a:endParaRPr>
                    </a:p>
                    <a:p>
                      <a:endParaRPr lang="en-US" sz="1600" dirty="0">
                        <a:latin typeface="Arial" panose="020B0604020202020204" pitchFamily="34" charset="0"/>
                        <a:cs typeface="Arial" panose="020B0604020202020204" pitchFamily="34" charset="0"/>
                      </a:endParaRPr>
                    </a:p>
                    <a:p>
                      <a:endParaRPr lang="en-US" dirty="0"/>
                    </a:p>
                  </a:txBody>
                  <a:tcPr>
                    <a:solidFill>
                      <a:schemeClr val="accent2">
                        <a:lumMod val="40000"/>
                        <a:lumOff val="60000"/>
                      </a:schemeClr>
                    </a:solidFill>
                  </a:tcPr>
                </a:tc>
                <a:extLst>
                  <a:ext uri="{0D108BD9-81ED-4DB2-BD59-A6C34878D82A}">
                    <a16:rowId xmlns:a16="http://schemas.microsoft.com/office/drawing/2014/main" val="2155599396"/>
                  </a:ext>
                </a:extLst>
              </a:tr>
            </a:tbl>
          </a:graphicData>
        </a:graphic>
      </p:graphicFrame>
      <p:graphicFrame>
        <p:nvGraphicFramePr>
          <p:cNvPr id="5" name="Table 4">
            <a:extLst>
              <a:ext uri="{FF2B5EF4-FFF2-40B4-BE49-F238E27FC236}">
                <a16:creationId xmlns:a16="http://schemas.microsoft.com/office/drawing/2014/main" id="{9656AB64-8A99-60AB-32D8-3310AABDD327}"/>
              </a:ext>
            </a:extLst>
          </p:cNvPr>
          <p:cNvGraphicFramePr>
            <a:graphicFrameLocks noGrp="1"/>
          </p:cNvGraphicFramePr>
          <p:nvPr>
            <p:extLst>
              <p:ext uri="{D42A27DB-BD31-4B8C-83A1-F6EECF244321}">
                <p14:modId xmlns:p14="http://schemas.microsoft.com/office/powerpoint/2010/main" val="3167642911"/>
              </p:ext>
            </p:extLst>
          </p:nvPr>
        </p:nvGraphicFramePr>
        <p:xfrm>
          <a:off x="77592" y="1140178"/>
          <a:ext cx="12114408" cy="5096938"/>
        </p:xfrm>
        <a:graphic>
          <a:graphicData uri="http://schemas.openxmlformats.org/drawingml/2006/table">
            <a:tbl>
              <a:tblPr firstRow="1" bandRow="1"/>
              <a:tblGrid>
                <a:gridCol w="2044715">
                  <a:extLst>
                    <a:ext uri="{9D8B030D-6E8A-4147-A177-3AD203B41FA5}">
                      <a16:colId xmlns:a16="http://schemas.microsoft.com/office/drawing/2014/main" val="1234009396"/>
                    </a:ext>
                  </a:extLst>
                </a:gridCol>
                <a:gridCol w="3436756">
                  <a:extLst>
                    <a:ext uri="{9D8B030D-6E8A-4147-A177-3AD203B41FA5}">
                      <a16:colId xmlns:a16="http://schemas.microsoft.com/office/drawing/2014/main" val="3177818684"/>
                    </a:ext>
                  </a:extLst>
                </a:gridCol>
                <a:gridCol w="3883377">
                  <a:extLst>
                    <a:ext uri="{9D8B030D-6E8A-4147-A177-3AD203B41FA5}">
                      <a16:colId xmlns:a16="http://schemas.microsoft.com/office/drawing/2014/main" val="4122138387"/>
                    </a:ext>
                  </a:extLst>
                </a:gridCol>
                <a:gridCol w="2749560">
                  <a:extLst>
                    <a:ext uri="{9D8B030D-6E8A-4147-A177-3AD203B41FA5}">
                      <a16:colId xmlns:a16="http://schemas.microsoft.com/office/drawing/2014/main" val="301218410"/>
                    </a:ext>
                  </a:extLst>
                </a:gridCol>
              </a:tblGrid>
              <a:tr h="346541">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r>
                        <a:rPr lang="en-US" sz="1400" b="1" dirty="0"/>
                        <a:t>Nature</a:t>
                      </a:r>
                      <a:r>
                        <a:rPr lang="en-US" sz="1400" b="1" baseline="0" dirty="0"/>
                        <a:t> of audit query</a:t>
                      </a:r>
                      <a:endParaRPr lang="en-US" sz="1400" b="1" dirty="0">
                        <a:latin typeface="Arial" panose="020B0604020202020204" pitchFamily="34" charset="0"/>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ED7D31">
                        <a:lumMod val="60000"/>
                        <a:lumOff val="40000"/>
                      </a:srgbClr>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r>
                        <a:rPr lang="en-US" sz="1400" b="1" dirty="0"/>
                        <a:t>Audit Query</a:t>
                      </a:r>
                      <a:endParaRPr lang="en-US" sz="1400" b="1" dirty="0">
                        <a:latin typeface="Arial" panose="020B0604020202020204" pitchFamily="34" charset="0"/>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ED7D31">
                        <a:lumMod val="60000"/>
                        <a:lumOff val="40000"/>
                      </a:srgbClr>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r>
                        <a:rPr lang="en-US" sz="1400" b="1" dirty="0"/>
                        <a:t>Remedial action</a:t>
                      </a:r>
                      <a:endParaRPr lang="en-US" sz="1400" b="1" dirty="0">
                        <a:latin typeface="Arial" panose="020B0604020202020204" pitchFamily="34" charset="0"/>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ED7D31">
                        <a:lumMod val="60000"/>
                        <a:lumOff val="40000"/>
                      </a:srgbClr>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r>
                        <a:rPr lang="en-US" sz="1400" b="1" dirty="0"/>
                        <a:t>Status</a:t>
                      </a:r>
                      <a:endParaRPr lang="en-US" sz="1400" b="1" dirty="0">
                        <a:latin typeface="Arial" panose="020B0604020202020204" pitchFamily="34" charset="0"/>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ED7D31">
                        <a:lumMod val="60000"/>
                        <a:lumOff val="40000"/>
                      </a:srgbClr>
                    </a:solidFill>
                  </a:tcPr>
                </a:tc>
                <a:extLst>
                  <a:ext uri="{0D108BD9-81ED-4DB2-BD59-A6C34878D82A}">
                    <a16:rowId xmlns:a16="http://schemas.microsoft.com/office/drawing/2014/main" val="7767773"/>
                  </a:ext>
                </a:extLst>
              </a:tr>
              <a:tr h="4750397">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1400" b="1" dirty="0"/>
                        <a:t>Reasonable steps not taken to prevent unauthorized and irregular expenditure</a:t>
                      </a:r>
                      <a:endParaRPr lang="en-US" sz="1400" b="1" dirty="0">
                        <a:latin typeface="Arial" panose="020B0604020202020204" pitchFamily="34" charset="0"/>
                        <a:cs typeface="Arial" panose="020B0604020202020204" pitchFamily="34" charset="0"/>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D7D31">
                        <a:lumMod val="60000"/>
                        <a:lumOff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268288" marR="0" lvl="0" indent="-268288" algn="l" defTabSz="685800" rtl="0" eaLnBrk="1" fontAlgn="auto" latinLnBrk="0" hangingPunct="1">
                        <a:lnSpc>
                          <a:spcPct val="100000"/>
                        </a:lnSpc>
                        <a:spcBef>
                          <a:spcPts val="0"/>
                        </a:spcBef>
                        <a:spcAft>
                          <a:spcPts val="0"/>
                        </a:spcAft>
                        <a:buClrTx/>
                        <a:buSzTx/>
                        <a:buFontTx/>
                        <a:buNone/>
                        <a:tabLst/>
                        <a:defRPr/>
                      </a:pPr>
                      <a:r>
                        <a:rPr lang="en-US" sz="1400" dirty="0"/>
                        <a:t> 1.	Unauthorised expenditure</a:t>
                      </a:r>
                    </a:p>
                    <a:p>
                      <a:pPr marL="268288" marR="0" lvl="0" indent="-268288" algn="l" defTabSz="685800" rtl="0" eaLnBrk="1" fontAlgn="auto" latinLnBrk="0" hangingPunct="1">
                        <a:lnSpc>
                          <a:spcPct val="100000"/>
                        </a:lnSpc>
                        <a:spcBef>
                          <a:spcPts val="0"/>
                        </a:spcBef>
                        <a:spcAft>
                          <a:spcPts val="0"/>
                        </a:spcAft>
                        <a:buClrTx/>
                        <a:buSzTx/>
                        <a:buFontTx/>
                        <a:buNone/>
                        <a:tabLst/>
                        <a:defRPr/>
                      </a:pPr>
                      <a:endParaRPr lang="en-US" sz="1400" dirty="0"/>
                    </a:p>
                    <a:p>
                      <a:pPr marL="268288" marR="0" lvl="0" indent="0" algn="l" defTabSz="685800" rtl="0" eaLnBrk="1" fontAlgn="auto" latinLnBrk="0" hangingPunct="1">
                        <a:lnSpc>
                          <a:spcPct val="100000"/>
                        </a:lnSpc>
                        <a:spcBef>
                          <a:spcPts val="0"/>
                        </a:spcBef>
                        <a:spcAft>
                          <a:spcPts val="0"/>
                        </a:spcAft>
                        <a:buClrTx/>
                        <a:buSzTx/>
                        <a:buFontTx/>
                        <a:buNone/>
                        <a:tabLst/>
                        <a:defRPr/>
                      </a:pPr>
                      <a:r>
                        <a:rPr lang="en-US" sz="1400" dirty="0"/>
                        <a:t>Effective and appropriate steps were not taken to prevent the re-occurrence of unauthorised expenditure relating to the non-cash items as follows:</a:t>
                      </a:r>
                    </a:p>
                    <a:p>
                      <a:pPr marL="268288" marR="0" lvl="0" indent="-268288" algn="l" defTabSz="685800" rtl="0" eaLnBrk="1" fontAlgn="auto" latinLnBrk="0" hangingPunct="1">
                        <a:lnSpc>
                          <a:spcPct val="100000"/>
                        </a:lnSpc>
                        <a:spcBef>
                          <a:spcPts val="0"/>
                        </a:spcBef>
                        <a:spcAft>
                          <a:spcPts val="0"/>
                        </a:spcAft>
                        <a:buClrTx/>
                        <a:buSzTx/>
                        <a:buFontTx/>
                        <a:buNone/>
                        <a:tabLst/>
                        <a:defRPr/>
                      </a:pPr>
                      <a:endParaRPr lang="en-US" sz="1400" dirty="0"/>
                    </a:p>
                    <a:p>
                      <a:pPr marL="268288" marR="0" lvl="0" indent="-268288" algn="l" defTabSz="685800" rtl="0" eaLnBrk="1" fontAlgn="auto" latinLnBrk="0" hangingPunct="1">
                        <a:lnSpc>
                          <a:spcPct val="100000"/>
                        </a:lnSpc>
                        <a:spcBef>
                          <a:spcPts val="0"/>
                        </a:spcBef>
                        <a:spcAft>
                          <a:spcPts val="0"/>
                        </a:spcAft>
                        <a:buClrTx/>
                        <a:buSzTx/>
                        <a:buFontTx/>
                        <a:buNone/>
                        <a:tabLst/>
                        <a:defRPr/>
                      </a:pPr>
                      <a:r>
                        <a:rPr lang="en-US" sz="1400" dirty="0"/>
                        <a:t>2.	Irregular expenditure</a:t>
                      </a:r>
                    </a:p>
                    <a:p>
                      <a:pPr marL="268288" marR="0" lvl="0" indent="0" algn="l" defTabSz="685800" rtl="0" eaLnBrk="1" fontAlgn="auto" latinLnBrk="0" hangingPunct="1">
                        <a:lnSpc>
                          <a:spcPct val="100000"/>
                        </a:lnSpc>
                        <a:spcBef>
                          <a:spcPts val="0"/>
                        </a:spcBef>
                        <a:spcAft>
                          <a:spcPts val="0"/>
                        </a:spcAft>
                        <a:buClrTx/>
                        <a:buSzTx/>
                        <a:buFontTx/>
                        <a:buNone/>
                        <a:tabLst/>
                        <a:defRPr/>
                      </a:pPr>
                      <a:r>
                        <a:rPr lang="en-US" sz="1400" dirty="0"/>
                        <a:t>Effective and appropriate steps were not taken to prevent the re-occurrence of irregular expenditure on Note 44 amounting to R9 653 693 as follows:</a:t>
                      </a:r>
                    </a:p>
                    <a:p>
                      <a:pPr marL="268288" marR="0" lvl="0" indent="-268288" algn="l" defTabSz="685800" rtl="0" eaLnBrk="1" fontAlgn="auto" latinLnBrk="0" hangingPunct="1">
                        <a:lnSpc>
                          <a:spcPct val="100000"/>
                        </a:lnSpc>
                        <a:spcBef>
                          <a:spcPts val="0"/>
                        </a:spcBef>
                        <a:spcAft>
                          <a:spcPts val="0"/>
                        </a:spcAft>
                        <a:buClrTx/>
                        <a:buSzTx/>
                        <a:buFontTx/>
                        <a:buNone/>
                        <a:tabLst/>
                        <a:defRPr/>
                      </a:pPr>
                      <a:endParaRPr lang="en-US" sz="1400" dirty="0"/>
                    </a:p>
                    <a:p>
                      <a:pPr marL="268288" marR="0" lvl="0" indent="-88900" algn="l" defTabSz="685800" rtl="0" eaLnBrk="1" fontAlgn="auto" latinLnBrk="0" hangingPunct="1">
                        <a:lnSpc>
                          <a:spcPct val="100000"/>
                        </a:lnSpc>
                        <a:spcBef>
                          <a:spcPts val="0"/>
                        </a:spcBef>
                        <a:spcAft>
                          <a:spcPts val="0"/>
                        </a:spcAft>
                        <a:buClrTx/>
                        <a:buSzTx/>
                        <a:buFontTx/>
                        <a:buNone/>
                        <a:tabLst/>
                        <a:defRPr/>
                      </a:pPr>
                      <a:r>
                        <a:rPr lang="en-US" sz="1400" dirty="0"/>
                        <a:t>This results in a non-compliance with laws and regulations.</a:t>
                      </a:r>
                      <a:endParaRPr lang="en-US" sz="1400" dirty="0">
                        <a:latin typeface="Arial" panose="020B0604020202020204" pitchFamily="34" charset="0"/>
                        <a:cs typeface="Arial" panose="020B0604020202020204" pitchFamily="34" charset="0"/>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D7D31">
                        <a:lumMod val="60000"/>
                        <a:lumOff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171450" indent="-171450">
                        <a:buFont typeface="Arial" panose="020B0604020202020204" pitchFamily="34" charset="0"/>
                        <a:buChar char="•"/>
                      </a:pPr>
                      <a:r>
                        <a:rPr lang="en-US" sz="1400" dirty="0"/>
                        <a:t>Monthly contracts report to details stage of procurement for contracts due to expire within six months.</a:t>
                      </a:r>
                    </a:p>
                    <a:p>
                      <a:pPr marL="171450" indent="-171450">
                        <a:buFont typeface="Arial" panose="020B0604020202020204" pitchFamily="34" charset="0"/>
                        <a:buChar char="•"/>
                      </a:pPr>
                      <a:r>
                        <a:rPr lang="en-US" sz="1400" dirty="0"/>
                        <a:t>Contract variation form to be amended to quantify contract spending and applicable variation limitations.</a:t>
                      </a:r>
                    </a:p>
                    <a:p>
                      <a:pPr marL="171450" indent="-171450">
                        <a:buFont typeface="Arial" panose="020B0604020202020204" pitchFamily="34" charset="0"/>
                        <a:buChar char="•"/>
                      </a:pPr>
                      <a:r>
                        <a:rPr lang="en-US" sz="1400" dirty="0"/>
                        <a:t>Procurement processes to commence at 9 months in advance up from 6 months.</a:t>
                      </a:r>
                    </a:p>
                    <a:p>
                      <a:pPr marL="171450" indent="-171450">
                        <a:buFont typeface="Arial" panose="020B0604020202020204" pitchFamily="34" charset="0"/>
                        <a:buChar char="•"/>
                      </a:pPr>
                      <a:r>
                        <a:rPr lang="en-US" sz="1400" dirty="0"/>
                        <a:t>Full analysis of expense accounts and classifications thereof for mid-year assessment which will inform the adjustment budget which will be in line with nature of expenditure.</a:t>
                      </a:r>
                    </a:p>
                    <a:p>
                      <a:pPr marL="171450" indent="-171450">
                        <a:buFont typeface="Arial" panose="020B0604020202020204" pitchFamily="34" charset="0"/>
                        <a:buChar char="•"/>
                      </a:pPr>
                      <a:r>
                        <a:rPr lang="en-US" sz="1400" dirty="0"/>
                        <a:t>Budget and Actual comparative will be analyzed during the preparation of the preliminary annual financial statements which will be subjected to audit. All possible unauthorized expenditure will be investigated timeously to allow for remedial steps where necessary</a:t>
                      </a:r>
                      <a:endParaRPr lang="en-US" sz="1400" dirty="0">
                        <a:latin typeface="Arial" panose="020B0604020202020204" pitchFamily="34" charset="0"/>
                        <a:cs typeface="Arial" panose="020B0604020202020204" pitchFamily="34" charset="0"/>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D7D31">
                        <a:lumMod val="60000"/>
                        <a:lumOff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1400" dirty="0"/>
                        <a:t>Complete : In comparison with the prior year, Internal Audit noted that irregular expenditure reduced significantly and historical UIFWE have been accordingly addressed in accordance with the MFMA and the Accounting Officer implemented consequence management and internal controls have been enhanced.</a:t>
                      </a:r>
                      <a:endParaRPr lang="en-US" sz="1400" dirty="0">
                        <a:latin typeface="Arial" panose="020B0604020202020204" pitchFamily="34" charset="0"/>
                        <a:cs typeface="Arial" panose="020B0604020202020204" pitchFamily="34" charset="0"/>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D7D31">
                        <a:lumMod val="60000"/>
                        <a:lumOff val="40000"/>
                      </a:srgbClr>
                    </a:solidFill>
                  </a:tcPr>
                </a:tc>
                <a:extLst>
                  <a:ext uri="{0D108BD9-81ED-4DB2-BD59-A6C34878D82A}">
                    <a16:rowId xmlns:a16="http://schemas.microsoft.com/office/drawing/2014/main" val="3038023906"/>
                  </a:ext>
                </a:extLst>
              </a:tr>
            </a:tbl>
          </a:graphicData>
        </a:graphic>
      </p:graphicFrame>
    </p:spTree>
    <p:extLst>
      <p:ext uri="{BB962C8B-B14F-4D97-AF65-F5344CB8AC3E}">
        <p14:creationId xmlns:p14="http://schemas.microsoft.com/office/powerpoint/2010/main" val="9942231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F1028E45-E784-551C-FE27-3DD86D967C9B}"/>
              </a:ext>
            </a:extLst>
          </p:cNvPr>
          <p:cNvSpPr>
            <a:spLocks noGrp="1"/>
          </p:cNvSpPr>
          <p:nvPr>
            <p:ph type="title"/>
          </p:nvPr>
        </p:nvSpPr>
        <p:spPr>
          <a:xfrm>
            <a:off x="0" y="0"/>
            <a:ext cx="12192000" cy="677333"/>
          </a:xfrm>
        </p:spPr>
        <p:txBody>
          <a:bodyPr/>
          <a:lstStyle/>
          <a:p>
            <a:pPr algn="ctr"/>
            <a:r>
              <a:rPr lang="en-GB" b="1" dirty="0">
                <a:solidFill>
                  <a:schemeClr val="accent2"/>
                </a:solidFill>
              </a:rPr>
              <a:t>Report on Focal Area 2: Municipal Financial Viability and Management</a:t>
            </a:r>
            <a:endParaRPr lang="en-ZA" b="1" dirty="0">
              <a:solidFill>
                <a:schemeClr val="accent2"/>
              </a:solidFill>
            </a:endParaRPr>
          </a:p>
        </p:txBody>
      </p:sp>
      <p:sp>
        <p:nvSpPr>
          <p:cNvPr id="2" name="Title 1">
            <a:extLst>
              <a:ext uri="{FF2B5EF4-FFF2-40B4-BE49-F238E27FC236}">
                <a16:creationId xmlns:a16="http://schemas.microsoft.com/office/drawing/2014/main" id="{D36A05C3-5650-F484-DA14-06B6CBAD1C33}"/>
              </a:ext>
            </a:extLst>
          </p:cNvPr>
          <p:cNvSpPr txBox="1">
            <a:spLocks/>
          </p:cNvSpPr>
          <p:nvPr/>
        </p:nvSpPr>
        <p:spPr>
          <a:xfrm>
            <a:off x="203200" y="800159"/>
            <a:ext cx="11774311" cy="558334"/>
          </a:xfrm>
          <a:prstGeom prst="rect">
            <a:avLst/>
          </a:prstGeom>
          <a:solidFill>
            <a:schemeClr val="accent2">
              <a:lumMod val="40000"/>
              <a:lumOff val="60000"/>
            </a:schemeClr>
          </a:solidFill>
        </p:spPr>
        <p:txBody>
          <a:bodyPr vert="horz" wrap="square" lIns="91440" tIns="45720" rIns="91440" bIns="45720" numCol="1" rtlCol="0" anchor="ctr" anchorCtr="0" compatLnSpc="1">
            <a:prstTxWarp prst="textNoShape">
              <a:avLst/>
            </a:prstTxWarp>
            <a:noAutofit/>
          </a:bodyPr>
          <a:lstStyle>
            <a:lvl1pPr algn="l" defTabSz="914400" rtl="0" eaLnBrk="1" latinLnBrk="0" hangingPunct="1">
              <a:lnSpc>
                <a:spcPct val="90000"/>
              </a:lnSpc>
              <a:spcBef>
                <a:spcPct val="0"/>
              </a:spcBef>
              <a:buNone/>
              <a:defRPr sz="2400" b="0" i="0" kern="1200" cap="all" baseline="0">
                <a:solidFill>
                  <a:schemeClr val="tx1">
                    <a:lumMod val="75000"/>
                    <a:lumOff val="25000"/>
                  </a:schemeClr>
                </a:solidFill>
                <a:latin typeface="Gill Sans MT" panose="020B0502020104020203" pitchFamily="34" charset="77"/>
                <a:ea typeface="+mj-ea"/>
                <a:cs typeface="+mj-cs"/>
              </a:defRPr>
            </a:lvl1pPr>
          </a:lstStyle>
          <a:p>
            <a:pPr>
              <a:spcBef>
                <a:spcPts val="0"/>
              </a:spcBef>
              <a:tabLst>
                <a:tab pos="360045" algn="l"/>
              </a:tabLst>
            </a:pPr>
            <a:r>
              <a:rPr lang="en-ZA" sz="2000" dirty="0">
                <a:latin typeface="Arial" panose="020B0604020202020204" pitchFamily="34" charset="0"/>
                <a:cs typeface="Arial" panose="020B0604020202020204" pitchFamily="34" charset="0"/>
              </a:rPr>
              <a:t>Recurring Audit Issues:</a:t>
            </a:r>
          </a:p>
          <a:p>
            <a:pPr>
              <a:spcBef>
                <a:spcPts val="0"/>
              </a:spcBef>
              <a:tabLst>
                <a:tab pos="360045" algn="l"/>
              </a:tabLst>
            </a:pPr>
            <a:endParaRPr lang="en-ZA" altLang="en-US" sz="2000" b="1" dirty="0">
              <a:latin typeface="Arial" panose="020B0604020202020204" pitchFamily="34" charset="0"/>
              <a:ea typeface="Calibri" panose="020F0502020204030204" pitchFamily="34" charset="0"/>
            </a:endParaRPr>
          </a:p>
        </p:txBody>
      </p:sp>
      <p:sp>
        <p:nvSpPr>
          <p:cNvPr id="3" name="Content Placeholder 1">
            <a:extLst>
              <a:ext uri="{FF2B5EF4-FFF2-40B4-BE49-F238E27FC236}">
                <a16:creationId xmlns:a16="http://schemas.microsoft.com/office/drawing/2014/main" id="{21AED675-73B8-9817-00C3-9A7F6604CC3C}"/>
              </a:ext>
            </a:extLst>
          </p:cNvPr>
          <p:cNvSpPr txBox="1">
            <a:spLocks/>
          </p:cNvSpPr>
          <p:nvPr/>
        </p:nvSpPr>
        <p:spPr>
          <a:xfrm>
            <a:off x="647510" y="1482669"/>
            <a:ext cx="9992617" cy="1535919"/>
          </a:xfrm>
          <a:prstGeom prst="rect">
            <a:avLst/>
          </a:prstGeom>
        </p:spPr>
        <p:txBody>
          <a:bodyPr>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5000"/>
              </a:lnSpc>
              <a:spcBef>
                <a:spcPts val="0"/>
              </a:spcBef>
              <a:buFont typeface="Wingdings" panose="05000000000000000000" pitchFamily="2" charset="2"/>
              <a:buChar char="q"/>
              <a:tabLst>
                <a:tab pos="360045" algn="l"/>
              </a:tabLst>
            </a:pPr>
            <a:r>
              <a:rPr lang="en-US" sz="7200" dirty="0">
                <a:solidFill>
                  <a:prstClr val="black"/>
                </a:solidFill>
                <a:cs typeface="Arial" panose="020B0604020202020204" pitchFamily="34" charset="0"/>
              </a:rPr>
              <a:t>UIFW</a:t>
            </a:r>
          </a:p>
          <a:p>
            <a:pPr marL="0" indent="0">
              <a:lnSpc>
                <a:spcPct val="115000"/>
              </a:lnSpc>
              <a:spcBef>
                <a:spcPts val="0"/>
              </a:spcBef>
              <a:buFont typeface="Arial" panose="020B0604020202020204" pitchFamily="34" charset="0"/>
              <a:buNone/>
              <a:tabLst>
                <a:tab pos="360045" algn="l"/>
              </a:tabLst>
            </a:pPr>
            <a:endParaRPr lang="en-US" sz="7200" dirty="0">
              <a:solidFill>
                <a:prstClr val="black"/>
              </a:solidFill>
              <a:ea typeface="Calibri" panose="020F0502020204030204" pitchFamily="34" charset="0"/>
              <a:cs typeface="Arial" panose="020B0604020202020204" pitchFamily="34" charset="0"/>
            </a:endParaRPr>
          </a:p>
          <a:p>
            <a:pPr>
              <a:lnSpc>
                <a:spcPct val="125000"/>
              </a:lnSpc>
              <a:spcBef>
                <a:spcPts val="0"/>
              </a:spcBef>
              <a:buFont typeface="Wingdings" panose="05000000000000000000" pitchFamily="2" charset="2"/>
              <a:buChar char="q"/>
              <a:tabLst>
                <a:tab pos="360045" algn="l"/>
              </a:tabLst>
            </a:pPr>
            <a:r>
              <a:rPr lang="en-US" sz="7200" dirty="0">
                <a:solidFill>
                  <a:prstClr val="black"/>
                </a:solidFill>
                <a:cs typeface="Arial" panose="020B0604020202020204" pitchFamily="34" charset="0"/>
              </a:rPr>
              <a:t>Water Losses</a:t>
            </a:r>
          </a:p>
          <a:p>
            <a:pPr marL="0" indent="0">
              <a:lnSpc>
                <a:spcPct val="125000"/>
              </a:lnSpc>
              <a:spcBef>
                <a:spcPts val="0"/>
              </a:spcBef>
              <a:buFont typeface="Arial" panose="020B0604020202020204" pitchFamily="34" charset="0"/>
              <a:buNone/>
              <a:tabLst>
                <a:tab pos="360045" algn="l"/>
              </a:tabLst>
            </a:pPr>
            <a:endParaRPr lang="en-US" sz="7200" dirty="0">
              <a:solidFill>
                <a:prstClr val="black"/>
              </a:solidFill>
              <a:cs typeface="Arial" panose="020B0604020202020204" pitchFamily="34" charset="0"/>
            </a:endParaRPr>
          </a:p>
          <a:p>
            <a:pPr>
              <a:lnSpc>
                <a:spcPct val="145000"/>
              </a:lnSpc>
              <a:spcBef>
                <a:spcPts val="0"/>
              </a:spcBef>
              <a:buFont typeface="Wingdings" panose="05000000000000000000" pitchFamily="2" charset="2"/>
              <a:buChar char="q"/>
              <a:tabLst>
                <a:tab pos="360045" algn="l"/>
              </a:tabLst>
            </a:pPr>
            <a:r>
              <a:rPr lang="en-US" sz="7200" dirty="0">
                <a:solidFill>
                  <a:prstClr val="black"/>
                </a:solidFill>
                <a:cs typeface="Arial" panose="020B0604020202020204" pitchFamily="34" charset="0"/>
              </a:rPr>
              <a:t>SCM – Service providers in service of the state</a:t>
            </a:r>
          </a:p>
          <a:p>
            <a:pPr marL="0" indent="0" algn="just">
              <a:lnSpc>
                <a:spcPct val="115000"/>
              </a:lnSpc>
              <a:spcBef>
                <a:spcPts val="0"/>
              </a:spcBef>
              <a:buFont typeface="Arial" panose="020B0604020202020204" pitchFamily="34" charset="0"/>
              <a:buNone/>
              <a:tabLst>
                <a:tab pos="360045" algn="l"/>
              </a:tabLst>
            </a:pPr>
            <a:r>
              <a:rPr lang="en-US" sz="2400" dirty="0">
                <a:solidFill>
                  <a:prstClr val="black"/>
                </a:solidFill>
                <a:ea typeface="Calibri" panose="020F0502020204030204" pitchFamily="34" charset="0"/>
                <a:cs typeface="Arial" panose="020B0604020202020204" pitchFamily="34" charset="0"/>
              </a:rPr>
              <a:t> </a:t>
            </a:r>
          </a:p>
          <a:p>
            <a:pPr marL="0" indent="0" algn="just">
              <a:lnSpc>
                <a:spcPct val="115000"/>
              </a:lnSpc>
              <a:spcBef>
                <a:spcPts val="0"/>
              </a:spcBef>
              <a:buFont typeface="Arial" panose="020B0604020202020204" pitchFamily="34" charset="0"/>
              <a:buNone/>
              <a:tabLst>
                <a:tab pos="360045" algn="l"/>
              </a:tabLst>
            </a:pPr>
            <a:endParaRPr lang="en-US" sz="2000" dirty="0">
              <a:solidFill>
                <a:prstClr val="black"/>
              </a:solidFill>
              <a:cs typeface="Arial" panose="020B0604020202020204" pitchFamily="34" charset="0"/>
            </a:endParaRPr>
          </a:p>
          <a:p>
            <a:pPr marL="457200" indent="-457200" algn="just">
              <a:lnSpc>
                <a:spcPct val="115000"/>
              </a:lnSpc>
              <a:spcBef>
                <a:spcPts val="0"/>
              </a:spcBef>
              <a:buFont typeface="+mj-lt"/>
              <a:buAutoNum type="arabicPeriod"/>
              <a:tabLst>
                <a:tab pos="360045" algn="l"/>
              </a:tabLst>
            </a:pPr>
            <a:endParaRPr lang="en-US" sz="2400" dirty="0">
              <a:solidFill>
                <a:prstClr val="black"/>
              </a:solidFill>
              <a:ea typeface="Calibri" panose="020F0502020204030204" pitchFamily="34" charset="0"/>
              <a:cs typeface="Arial" panose="020B0604020202020204" pitchFamily="34" charset="0"/>
            </a:endParaRPr>
          </a:p>
          <a:p>
            <a:pPr marL="0" indent="0" algn="just">
              <a:lnSpc>
                <a:spcPct val="115000"/>
              </a:lnSpc>
              <a:spcBef>
                <a:spcPts val="0"/>
              </a:spcBef>
              <a:buFont typeface="Arial" panose="020B0604020202020204" pitchFamily="34" charset="0"/>
              <a:buNone/>
              <a:tabLst>
                <a:tab pos="360045" algn="l"/>
              </a:tabLst>
            </a:pPr>
            <a:endParaRPr lang="en-US" sz="2400" dirty="0">
              <a:solidFill>
                <a:prstClr val="black"/>
              </a:solidFill>
              <a:ea typeface="Calibri" panose="020F0502020204030204" pitchFamily="34" charset="0"/>
              <a:cs typeface="Arial" panose="020B0604020202020204" pitchFamily="34" charset="0"/>
            </a:endParaRPr>
          </a:p>
          <a:p>
            <a:pPr algn="just">
              <a:lnSpc>
                <a:spcPct val="115000"/>
              </a:lnSpc>
              <a:spcBef>
                <a:spcPts val="0"/>
              </a:spcBef>
              <a:buFont typeface="Symbol" panose="05050102010706020507" pitchFamily="18" charset="2"/>
              <a:buChar char=""/>
              <a:tabLst>
                <a:tab pos="360045" algn="l"/>
              </a:tabLst>
            </a:pPr>
            <a:endParaRPr lang="en-US" sz="2400" dirty="0">
              <a:solidFill>
                <a:prstClr val="black"/>
              </a:solidFill>
              <a:ea typeface="Calibri" panose="020F0502020204030204" pitchFamily="34" charset="0"/>
              <a:cs typeface="Arial" panose="020B0604020202020204" pitchFamily="34" charset="0"/>
            </a:endParaRPr>
          </a:p>
          <a:p>
            <a:pPr algn="just">
              <a:lnSpc>
                <a:spcPct val="115000"/>
              </a:lnSpc>
              <a:spcBef>
                <a:spcPts val="0"/>
              </a:spcBef>
              <a:buFont typeface="Symbol" panose="05050102010706020507" pitchFamily="18" charset="2"/>
              <a:buChar char=""/>
              <a:tabLst>
                <a:tab pos="360045" algn="l"/>
              </a:tabLst>
            </a:pPr>
            <a:endParaRPr lang="en-US" sz="2400" dirty="0">
              <a:solidFill>
                <a:prstClr val="black"/>
              </a:solidFill>
              <a:ea typeface="Calibri" panose="020F0502020204030204" pitchFamily="34" charset="0"/>
              <a:cs typeface="Arial" panose="020B0604020202020204" pitchFamily="34" charset="0"/>
            </a:endParaRPr>
          </a:p>
          <a:p>
            <a:pPr algn="just">
              <a:lnSpc>
                <a:spcPct val="115000"/>
              </a:lnSpc>
              <a:spcBef>
                <a:spcPts val="0"/>
              </a:spcBef>
              <a:buFont typeface="Symbol" panose="05050102010706020507" pitchFamily="18" charset="2"/>
              <a:buChar char=""/>
              <a:tabLst>
                <a:tab pos="360045" algn="l"/>
              </a:tabLst>
            </a:pPr>
            <a:endParaRPr lang="en-US" sz="2400" dirty="0">
              <a:solidFill>
                <a:prstClr val="black"/>
              </a:solidFill>
              <a:ea typeface="Calibri" panose="020F0502020204030204" pitchFamily="34" charset="0"/>
              <a:cs typeface="Arial" panose="020B0604020202020204" pitchFamily="34" charset="0"/>
            </a:endParaRPr>
          </a:p>
        </p:txBody>
      </p:sp>
      <p:sp>
        <p:nvSpPr>
          <p:cNvPr id="6" name="Title 1">
            <a:extLst>
              <a:ext uri="{FF2B5EF4-FFF2-40B4-BE49-F238E27FC236}">
                <a16:creationId xmlns:a16="http://schemas.microsoft.com/office/drawing/2014/main" id="{FCFC60CF-9F03-F5B1-2402-EFA8E7E15701}"/>
              </a:ext>
            </a:extLst>
          </p:cNvPr>
          <p:cNvSpPr txBox="1">
            <a:spLocks/>
          </p:cNvSpPr>
          <p:nvPr/>
        </p:nvSpPr>
        <p:spPr>
          <a:xfrm>
            <a:off x="647509" y="2919663"/>
            <a:ext cx="11179509" cy="439944"/>
          </a:xfrm>
          <a:prstGeom prst="rect">
            <a:avLst/>
          </a:prstGeom>
          <a:solidFill>
            <a:srgbClr val="ED7D31">
              <a:lumMod val="40000"/>
              <a:lumOff val="60000"/>
            </a:srgbClr>
          </a:solidFill>
        </p:spPr>
        <p:txBody>
          <a:bodyPr vert="horz" wrap="square" lIns="91440" tIns="45720" rIns="91440" bIns="45720" numCol="1" rtlCol="0" anchor="ctr" anchorCtr="0" compatLnSpc="1">
            <a:prstTxWarp prst="textNoShape">
              <a:avLst/>
            </a:prstTxWarp>
            <a:noAutofit/>
          </a:bodyPr>
          <a:lstStyle>
            <a:lvl1pPr algn="l" defTabSz="914400" rtl="0" eaLnBrk="1" latinLnBrk="0" hangingPunct="1">
              <a:lnSpc>
                <a:spcPct val="90000"/>
              </a:lnSpc>
              <a:spcBef>
                <a:spcPct val="0"/>
              </a:spcBef>
              <a:buNone/>
              <a:defRPr sz="2400" b="0" i="0" kern="1200" cap="all" baseline="0">
                <a:solidFill>
                  <a:schemeClr val="tx1">
                    <a:lumMod val="75000"/>
                    <a:lumOff val="25000"/>
                  </a:schemeClr>
                </a:solidFill>
                <a:latin typeface="Gill Sans MT" panose="020B0502020104020203" pitchFamily="34" charset="77"/>
                <a:ea typeface="+mj-ea"/>
                <a:cs typeface="+mj-cs"/>
              </a:defRPr>
            </a:lvl1pPr>
          </a:lstStyle>
          <a:p>
            <a:pPr marL="0" marR="0" lvl="0" indent="0" algn="l" defTabSz="914400" rtl="0" eaLnBrk="1" fontAlgn="auto" latinLnBrk="0" hangingPunct="1">
              <a:lnSpc>
                <a:spcPct val="90000"/>
              </a:lnSpc>
              <a:spcBef>
                <a:spcPts val="0"/>
              </a:spcBef>
              <a:spcAft>
                <a:spcPts val="0"/>
              </a:spcAft>
              <a:buClrTx/>
              <a:buSzTx/>
              <a:buFontTx/>
              <a:buNone/>
              <a:tabLst>
                <a:tab pos="360045" algn="l"/>
              </a:tabLst>
              <a:defRPr/>
            </a:pPr>
            <a:r>
              <a:rPr kumimoji="0" lang="en-ZA" altLang="en-US" sz="2000" b="1" i="0" u="none" strike="noStrike" kern="1200" cap="all" spc="0" normalizeH="0" baseline="0" noProof="0" dirty="0">
                <a:ln>
                  <a:noFill/>
                </a:ln>
                <a:solidFill>
                  <a:prstClr val="black">
                    <a:lumMod val="75000"/>
                    <a:lumOff val="25000"/>
                  </a:prstClr>
                </a:solidFill>
                <a:effectLst/>
                <a:uLnTx/>
                <a:uFillTx/>
                <a:latin typeface="Arial" panose="020B0604020202020204" pitchFamily="34" charset="0"/>
                <a:ea typeface="Calibri" panose="020F0502020204030204" pitchFamily="34" charset="0"/>
                <a:cs typeface="+mj-cs"/>
              </a:rPr>
              <a:t>COGTA SUPPORT &amp; ADEQUACY OF AUDIT RESPONSE PLANS</a:t>
            </a:r>
          </a:p>
        </p:txBody>
      </p:sp>
      <p:sp>
        <p:nvSpPr>
          <p:cNvPr id="7" name="Content Placeholder 2">
            <a:extLst>
              <a:ext uri="{FF2B5EF4-FFF2-40B4-BE49-F238E27FC236}">
                <a16:creationId xmlns:a16="http://schemas.microsoft.com/office/drawing/2014/main" id="{0026FDB7-9E11-0644-EA33-7426776F7DF3}"/>
              </a:ext>
            </a:extLst>
          </p:cNvPr>
          <p:cNvSpPr txBox="1">
            <a:spLocks/>
          </p:cNvSpPr>
          <p:nvPr/>
        </p:nvSpPr>
        <p:spPr>
          <a:xfrm>
            <a:off x="504750" y="3662827"/>
            <a:ext cx="11179510" cy="2304836"/>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q"/>
            </a:pPr>
            <a:r>
              <a:rPr lang="en-US" dirty="0">
                <a:cs typeface="Arial" panose="020B0604020202020204" pitchFamily="34" charset="0"/>
              </a:rPr>
              <a:t>The Audit Action Plan for Umgungundlovu District Municipality was assessed by CoGTA and found to be adequate.</a:t>
            </a:r>
          </a:p>
          <a:p>
            <a:pPr marL="0" indent="0">
              <a:buFont typeface="Arial" panose="020B0604020202020204" pitchFamily="34" charset="0"/>
              <a:buNone/>
            </a:pPr>
            <a:endParaRPr lang="en-US" dirty="0">
              <a:cs typeface="Arial" panose="020B0604020202020204" pitchFamily="34" charset="0"/>
            </a:endParaRPr>
          </a:p>
          <a:p>
            <a:pPr>
              <a:buFont typeface="Wingdings" panose="05000000000000000000" pitchFamily="2" charset="2"/>
              <a:buChar char="q"/>
            </a:pPr>
            <a:r>
              <a:rPr lang="en-US" dirty="0">
                <a:cs typeface="Arial" panose="020B0604020202020204" pitchFamily="34" charset="0"/>
              </a:rPr>
              <a:t>Support has been provided on an adhoc basis with issues raised by the AG as and when required.</a:t>
            </a:r>
          </a:p>
          <a:p>
            <a:pPr marL="0" indent="0">
              <a:buFont typeface="Arial" panose="020B0604020202020204" pitchFamily="34" charset="0"/>
              <a:buNone/>
            </a:pPr>
            <a:endParaRPr lang="en-US" dirty="0">
              <a:cs typeface="Arial" panose="020B0604020202020204" pitchFamily="34" charset="0"/>
            </a:endParaRPr>
          </a:p>
          <a:p>
            <a:pPr>
              <a:buFont typeface="Wingdings" panose="05000000000000000000" pitchFamily="2" charset="2"/>
              <a:buChar char="q"/>
            </a:pPr>
            <a:r>
              <a:rPr lang="en-US" dirty="0">
                <a:cs typeface="Arial" panose="020B0604020202020204" pitchFamily="34" charset="0"/>
              </a:rPr>
              <a:t>Government debt support provided via the Provincial Coordinating forum and focused meetings held with the district and departments.</a:t>
            </a:r>
          </a:p>
          <a:p>
            <a:pPr marL="0" indent="0" algn="just">
              <a:buFont typeface="Arial" panose="020B0604020202020204" pitchFamily="34" charset="0"/>
              <a:buNone/>
            </a:pPr>
            <a:endParaRPr lang="en-ZA"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6264438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F1028E45-E784-551C-FE27-3DD86D967C9B}"/>
              </a:ext>
            </a:extLst>
          </p:cNvPr>
          <p:cNvSpPr>
            <a:spLocks noGrp="1"/>
          </p:cNvSpPr>
          <p:nvPr>
            <p:ph type="title"/>
          </p:nvPr>
        </p:nvSpPr>
        <p:spPr>
          <a:xfrm>
            <a:off x="0" y="0"/>
            <a:ext cx="12192000" cy="677333"/>
          </a:xfrm>
        </p:spPr>
        <p:txBody>
          <a:bodyPr/>
          <a:lstStyle/>
          <a:p>
            <a:pPr algn="ctr"/>
            <a:r>
              <a:rPr lang="en-GB" b="1" dirty="0">
                <a:solidFill>
                  <a:schemeClr val="accent2"/>
                </a:solidFill>
              </a:rPr>
              <a:t>Report on Focal Area 2: Municipal Financial Viability and Management</a:t>
            </a:r>
            <a:endParaRPr lang="en-ZA" b="1" dirty="0">
              <a:solidFill>
                <a:schemeClr val="accent2"/>
              </a:solidFill>
            </a:endParaRPr>
          </a:p>
        </p:txBody>
      </p:sp>
      <p:sp>
        <p:nvSpPr>
          <p:cNvPr id="4" name="Content Placeholder 2">
            <a:extLst>
              <a:ext uri="{FF2B5EF4-FFF2-40B4-BE49-F238E27FC236}">
                <a16:creationId xmlns:a16="http://schemas.microsoft.com/office/drawing/2014/main" id="{58E447FD-E895-C107-7566-64372AD4CCE3}"/>
              </a:ext>
            </a:extLst>
          </p:cNvPr>
          <p:cNvSpPr>
            <a:spLocks noGrp="1"/>
          </p:cNvSpPr>
          <p:nvPr>
            <p:ph sz="half" idx="2"/>
          </p:nvPr>
        </p:nvSpPr>
        <p:spPr>
          <a:xfrm>
            <a:off x="248356" y="900735"/>
            <a:ext cx="11593611" cy="4845309"/>
          </a:xfrm>
        </p:spPr>
        <p:txBody>
          <a:bodyPr>
            <a:noAutofit/>
          </a:bodyPr>
          <a:lstStyle/>
          <a:p>
            <a:pPr algn="just">
              <a:lnSpc>
                <a:spcPct val="150000"/>
              </a:lnSpc>
              <a:spcBef>
                <a:spcPts val="0"/>
              </a:spcBef>
              <a:buFont typeface="Wingdings" panose="05000000000000000000" pitchFamily="2" charset="2"/>
              <a:buChar char="q"/>
              <a:tabLst>
                <a:tab pos="360045" algn="l"/>
              </a:tabLst>
            </a:pPr>
            <a:r>
              <a:rPr lang="en-ZA" sz="2400" dirty="0">
                <a:latin typeface="Arial" panose="020B0604020202020204" pitchFamily="34" charset="0"/>
                <a:ea typeface="Calibri" panose="020F0502020204030204" pitchFamily="34" charset="0"/>
                <a:cs typeface="Times New Roman" panose="02020603050405020304" pitchFamily="18" charset="0"/>
              </a:rPr>
              <a:t>Effective Audit Action Plans</a:t>
            </a:r>
          </a:p>
          <a:p>
            <a:pPr lvl="1" algn="just">
              <a:lnSpc>
                <a:spcPct val="150000"/>
              </a:lnSpc>
            </a:pPr>
            <a:r>
              <a:rPr lang="en-ZA" sz="2000" dirty="0">
                <a:latin typeface="Arial" panose="020B0604020202020204" pitchFamily="34" charset="0"/>
                <a:cs typeface="Arial" panose="020B0604020202020204" pitchFamily="34" charset="0"/>
              </a:rPr>
              <a:t>Adhered to by management.</a:t>
            </a:r>
          </a:p>
          <a:p>
            <a:pPr lvl="1" algn="just">
              <a:lnSpc>
                <a:spcPct val="150000"/>
              </a:lnSpc>
            </a:pPr>
            <a:r>
              <a:rPr lang="en-ZA" sz="2000" dirty="0">
                <a:latin typeface="Arial" panose="020B0604020202020204" pitchFamily="34" charset="0"/>
                <a:cs typeface="Arial" panose="020B0604020202020204" pitchFamily="34" charset="0"/>
              </a:rPr>
              <a:t>Diligently monitored by leadership at MPAC, Audit Committees and Council quarterly.</a:t>
            </a:r>
          </a:p>
          <a:p>
            <a:pPr algn="just">
              <a:lnSpc>
                <a:spcPct val="150000"/>
              </a:lnSpc>
              <a:spcBef>
                <a:spcPts val="0"/>
              </a:spcBef>
              <a:buFont typeface="Wingdings" panose="05000000000000000000" pitchFamily="2" charset="2"/>
              <a:buChar char="q"/>
              <a:tabLst>
                <a:tab pos="360045" algn="l"/>
              </a:tabLst>
            </a:pPr>
            <a:r>
              <a:rPr lang="en-ZA" sz="2400" dirty="0">
                <a:latin typeface="Arial" panose="020B0604020202020204" pitchFamily="34" charset="0"/>
                <a:ea typeface="Calibri" panose="020F0502020204030204" pitchFamily="34" charset="0"/>
                <a:cs typeface="Times New Roman" panose="02020603050405020304" pitchFamily="18" charset="0"/>
              </a:rPr>
              <a:t>Quarterly Reporting to Council on financial position and financial performance.</a:t>
            </a:r>
          </a:p>
          <a:p>
            <a:pPr algn="just">
              <a:lnSpc>
                <a:spcPct val="150000"/>
              </a:lnSpc>
              <a:spcBef>
                <a:spcPts val="0"/>
              </a:spcBef>
              <a:buFont typeface="Wingdings" panose="05000000000000000000" pitchFamily="2" charset="2"/>
              <a:buChar char="q"/>
              <a:tabLst>
                <a:tab pos="360045" algn="l"/>
              </a:tabLst>
            </a:pPr>
            <a:r>
              <a:rPr lang="en-US" sz="2400" dirty="0">
                <a:latin typeface="Arial" panose="020B0604020202020204" pitchFamily="34" charset="0"/>
                <a:ea typeface="Calibri" panose="020F0502020204030204" pitchFamily="34" charset="0"/>
                <a:cs typeface="Times New Roman" panose="02020603050405020304" pitchFamily="18" charset="0"/>
              </a:rPr>
              <a:t>MPAC Oversight Tool to be implemented and monitored by COGTA quarterly from quarter ending September 2022.</a:t>
            </a:r>
            <a:endParaRPr lang="en-ZA" sz="2400" dirty="0">
              <a:latin typeface="Arial" panose="020B0604020202020204" pitchFamily="34" charset="0"/>
              <a:ea typeface="Calibri" panose="020F0502020204030204" pitchFamily="34" charset="0"/>
              <a:cs typeface="Times New Roman" panose="02020603050405020304" pitchFamily="18" charset="0"/>
            </a:endParaRPr>
          </a:p>
          <a:p>
            <a:pPr marL="171450" lvl="3" algn="just">
              <a:lnSpc>
                <a:spcPct val="150000"/>
              </a:lnSpc>
              <a:spcBef>
                <a:spcPts val="0"/>
              </a:spcBef>
              <a:buFont typeface="Wingdings" panose="05000000000000000000" pitchFamily="2" charset="2"/>
              <a:buChar char="q"/>
              <a:tabLst>
                <a:tab pos="360045" algn="l"/>
              </a:tabLst>
            </a:pPr>
            <a:r>
              <a:rPr lang="en-US" sz="2400" dirty="0">
                <a:latin typeface="Arial" panose="020B0604020202020204" pitchFamily="34" charset="0"/>
                <a:ea typeface="Calibri" panose="020F0502020204030204" pitchFamily="34" charset="0"/>
                <a:cs typeface="Times New Roman" panose="02020603050405020304" pitchFamily="18" charset="0"/>
              </a:rPr>
              <a:t>COGTA to be invited to attend MPAC and Council meetings to provide hands on support and technical advice serving as on-the-job training.</a:t>
            </a:r>
          </a:p>
        </p:txBody>
      </p:sp>
    </p:spTree>
    <p:extLst>
      <p:ext uri="{BB962C8B-B14F-4D97-AF65-F5344CB8AC3E}">
        <p14:creationId xmlns:p14="http://schemas.microsoft.com/office/powerpoint/2010/main" val="492307384"/>
      </p:ext>
    </p:extLst>
  </p:cSld>
  <p:clrMapOvr>
    <a:masterClrMapping/>
  </p:clrMapOvr>
</p:sld>
</file>

<file path=ppt/theme/theme1.xml><?xml version="1.0" encoding="utf-8"?>
<a:theme xmlns:a="http://schemas.openxmlformats.org/drawingml/2006/main" name="Office Theme">
  <a:themeElements>
    <a:clrScheme name="CoGTA">
      <a:dk1>
        <a:srgbClr val="000000"/>
      </a:dk1>
      <a:lt1>
        <a:srgbClr val="FFFFFF"/>
      </a:lt1>
      <a:dk2>
        <a:srgbClr val="2B302E"/>
      </a:dk2>
      <a:lt2>
        <a:srgbClr val="E7E6E6"/>
      </a:lt2>
      <a:accent1>
        <a:srgbClr val="E89C00"/>
      </a:accent1>
      <a:accent2>
        <a:srgbClr val="ED7D31"/>
      </a:accent2>
      <a:accent3>
        <a:srgbClr val="A5A5A5"/>
      </a:accent3>
      <a:accent4>
        <a:srgbClr val="FFC000"/>
      </a:accent4>
      <a:accent5>
        <a:srgbClr val="322F29"/>
      </a:accent5>
      <a:accent6>
        <a:srgbClr val="1D4B10"/>
      </a:accent6>
      <a:hlink>
        <a:srgbClr val="302D2B"/>
      </a:hlink>
      <a:folHlink>
        <a:srgbClr val="54654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COG Powerpoint Template" id="{24550680-2319-42F4-B276-BE59CE28C02A}" vid="{441FDE87-BB01-47C9-B84D-496513D7457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485A8A1C5E2EE4C83B7549C80D7279D" ma:contentTypeVersion="14" ma:contentTypeDescription="Create a new document." ma:contentTypeScope="" ma:versionID="55a46c5bdebc64dd3adf8f4b90b33079">
  <xsd:schema xmlns:xsd="http://www.w3.org/2001/XMLSchema" xmlns:xs="http://www.w3.org/2001/XMLSchema" xmlns:p="http://schemas.microsoft.com/office/2006/metadata/properties" xmlns:ns3="adf207a9-60cb-4ff9-8a37-6b5832682305" xmlns:ns4="f68d7658-3e4a-400b-8231-6e99d115db81" targetNamespace="http://schemas.microsoft.com/office/2006/metadata/properties" ma:root="true" ma:fieldsID="e0296f0a14f19867272e98769df2977f" ns3:_="" ns4:_="">
    <xsd:import namespace="adf207a9-60cb-4ff9-8a37-6b5832682305"/>
    <xsd:import namespace="f68d7658-3e4a-400b-8231-6e99d115db81"/>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4:SharedWithUsers" minOccurs="0"/>
                <xsd:element ref="ns4:SharedWithDetails" minOccurs="0"/>
                <xsd:element ref="ns4:SharingHintHash"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df207a9-60cb-4ff9-8a37-6b583268230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68d7658-3e4a-400b-8231-6e99d115db81"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D320DDE-FB90-4989-AADC-367703AC8989}">
  <ds:schemaRefs>
    <ds:schemaRef ds:uri="http://schemas.microsoft.com/office/2006/documentManagement/types"/>
    <ds:schemaRef ds:uri="http://schemas.microsoft.com/office/2006/metadata/properties"/>
    <ds:schemaRef ds:uri="http://purl.org/dc/terms/"/>
    <ds:schemaRef ds:uri="http://purl.org/dc/dcmitype/"/>
    <ds:schemaRef ds:uri="http://schemas.openxmlformats.org/package/2006/metadata/core-properties"/>
    <ds:schemaRef ds:uri="http://purl.org/dc/elements/1.1/"/>
    <ds:schemaRef ds:uri="http://schemas.microsoft.com/office/infopath/2007/PartnerControls"/>
    <ds:schemaRef ds:uri="f68d7658-3e4a-400b-8231-6e99d115db81"/>
    <ds:schemaRef ds:uri="adf207a9-60cb-4ff9-8a37-6b5832682305"/>
    <ds:schemaRef ds:uri="http://www.w3.org/XML/1998/namespace"/>
  </ds:schemaRefs>
</ds:datastoreItem>
</file>

<file path=customXml/itemProps2.xml><?xml version="1.0" encoding="utf-8"?>
<ds:datastoreItem xmlns:ds="http://schemas.openxmlformats.org/officeDocument/2006/customXml" ds:itemID="{AB1C3A0A-9452-417B-B940-7D7EF7CC3C1E}">
  <ds:schemaRefs>
    <ds:schemaRef ds:uri="http://schemas.microsoft.com/sharepoint/v3/contenttype/forms"/>
  </ds:schemaRefs>
</ds:datastoreItem>
</file>

<file path=customXml/itemProps3.xml><?xml version="1.0" encoding="utf-8"?>
<ds:datastoreItem xmlns:ds="http://schemas.openxmlformats.org/officeDocument/2006/customXml" ds:itemID="{76E5F451-3629-4BF8-BD53-F6EF13C1F77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df207a9-60cb-4ff9-8a37-6b5832682305"/>
    <ds:schemaRef ds:uri="f68d7658-3e4a-400b-8231-6e99d115db8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DCOG Powerpoint Template</Template>
  <TotalTime>169</TotalTime>
  <Words>2337</Words>
  <Application>Microsoft Office PowerPoint</Application>
  <PresentationFormat>Widescreen</PresentationFormat>
  <Paragraphs>227</Paragraphs>
  <Slides>14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14</vt:i4>
      </vt:variant>
    </vt:vector>
  </HeadingPairs>
  <TitlesOfParts>
    <vt:vector size="24" baseType="lpstr">
      <vt:lpstr>Arial</vt:lpstr>
      <vt:lpstr>Times New Roman</vt:lpstr>
      <vt:lpstr>Symbol</vt:lpstr>
      <vt:lpstr>Copperplate Gothic Bold</vt:lpstr>
      <vt:lpstr>ＭＳ Ｐゴシック</vt:lpstr>
      <vt:lpstr>Wingdings</vt:lpstr>
      <vt:lpstr>Calibri</vt:lpstr>
      <vt:lpstr>Gill Sans MT</vt:lpstr>
      <vt:lpstr>Arial Narrow</vt:lpstr>
      <vt:lpstr>Office Theme</vt:lpstr>
      <vt:lpstr>PowerPoint Presentation</vt:lpstr>
      <vt:lpstr> PURPOSE AND INTRODUCTION</vt:lpstr>
      <vt:lpstr> BACKGROUND</vt:lpstr>
      <vt:lpstr> BACKGROUND Cont………..</vt:lpstr>
      <vt:lpstr>Report on Focal Area 1: Governance, Political and Administrative Stability</vt:lpstr>
      <vt:lpstr>Report on Focal Area 2: Municipal Financial Viability and Management</vt:lpstr>
      <vt:lpstr>Report on Focal Area 2: Municipal Financial Viability and Management</vt:lpstr>
      <vt:lpstr>Report on Focal Area 2: Municipal Financial Viability and Management</vt:lpstr>
      <vt:lpstr>Report on Focal Area 2: Municipal Financial Viability and Management</vt:lpstr>
      <vt:lpstr>Report on Focal Area 2: Municipal Financial Viability and Management</vt:lpstr>
      <vt:lpstr>Report on Focal Area 3: Service Delivery</vt:lpstr>
      <vt:lpstr>Report on Focal Area 3: Service Delivery</vt:lpstr>
      <vt:lpstr>RECOMMENDATIONS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Lubabalo Luyaba;Luntu Ndalasi</dc:creator>
  <cp:lastModifiedBy>Shereen Cassiem</cp:lastModifiedBy>
  <cp:revision>454</cp:revision>
  <cp:lastPrinted>2021-09-16T09:52:02Z</cp:lastPrinted>
  <dcterms:created xsi:type="dcterms:W3CDTF">2021-02-13T08:50:29Z</dcterms:created>
  <dcterms:modified xsi:type="dcterms:W3CDTF">2022-11-01T05:05:39Z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0x0101007485A8A1C5E2EE4C83B7549C80D7279D</vt:lpwstr>
  </property>
</Properties>
</file>