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6"/>
  </p:notesMasterIdLst>
  <p:handoutMasterIdLst>
    <p:handoutMasterId r:id="rId47"/>
  </p:handoutMasterIdLst>
  <p:sldIdLst>
    <p:sldId id="256" r:id="rId3"/>
    <p:sldId id="1733" r:id="rId4"/>
    <p:sldId id="2017" r:id="rId5"/>
    <p:sldId id="2016" r:id="rId6"/>
    <p:sldId id="1999" r:id="rId7"/>
    <p:sldId id="1993" r:id="rId8"/>
    <p:sldId id="1998" r:id="rId9"/>
    <p:sldId id="899" r:id="rId10"/>
    <p:sldId id="1997" r:id="rId11"/>
    <p:sldId id="1996" r:id="rId12"/>
    <p:sldId id="1747" r:id="rId13"/>
    <p:sldId id="2006" r:id="rId14"/>
    <p:sldId id="2001" r:id="rId15"/>
    <p:sldId id="2015" r:id="rId16"/>
    <p:sldId id="1742" r:id="rId17"/>
    <p:sldId id="1735" r:id="rId18"/>
    <p:sldId id="1739" r:id="rId19"/>
    <p:sldId id="2000" r:id="rId20"/>
    <p:sldId id="2007" r:id="rId21"/>
    <p:sldId id="2005" r:id="rId22"/>
    <p:sldId id="2008" r:id="rId23"/>
    <p:sldId id="2009" r:id="rId24"/>
    <p:sldId id="1740" r:id="rId25"/>
    <p:sldId id="2012" r:id="rId26"/>
    <p:sldId id="2013" r:id="rId27"/>
    <p:sldId id="2003" r:id="rId28"/>
    <p:sldId id="2014" r:id="rId29"/>
    <p:sldId id="2023" r:id="rId30"/>
    <p:sldId id="1743" r:id="rId31"/>
    <p:sldId id="1746" r:id="rId32"/>
    <p:sldId id="2010" r:id="rId33"/>
    <p:sldId id="1745" r:id="rId34"/>
    <p:sldId id="1990" r:id="rId35"/>
    <p:sldId id="1744" r:id="rId36"/>
    <p:sldId id="1992" r:id="rId37"/>
    <p:sldId id="2004" r:id="rId38"/>
    <p:sldId id="2018" r:id="rId39"/>
    <p:sldId id="2019" r:id="rId40"/>
    <p:sldId id="2022" r:id="rId41"/>
    <p:sldId id="2020" r:id="rId42"/>
    <p:sldId id="2021" r:id="rId43"/>
    <p:sldId id="1732" r:id="rId44"/>
    <p:sldId id="2011" r:id="rId4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60C89A7-ECD2-42A0-8FE1-E75B96007C68}" type="datetimeFigureOut">
              <a:rPr lang="en-US" smtClean="0"/>
              <a:t>11/1/2022</a:t>
            </a:fld>
            <a:endParaRPr lang="en-US"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B970A36-866D-4D17-856B-A93673E913B2}" type="slidenum">
              <a:rPr lang="en-US" smtClean="0"/>
              <a:t>‹#›</a:t>
            </a:fld>
            <a:endParaRPr lang="en-US" dirty="0"/>
          </a:p>
        </p:txBody>
      </p:sp>
    </p:spTree>
    <p:extLst>
      <p:ext uri="{BB962C8B-B14F-4D97-AF65-F5344CB8AC3E}">
        <p14:creationId xmlns:p14="http://schemas.microsoft.com/office/powerpoint/2010/main" val="3142645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25659F3-3216-485B-8F0F-51DEEE67314D}" type="datetimeFigureOut">
              <a:rPr lang="en-ZA" smtClean="0"/>
              <a:t>2022/11/01</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C37A9F7-E244-4FB5-A3A6-0DE5931AA354}" type="slidenum">
              <a:rPr lang="en-ZA" smtClean="0"/>
              <a:t>‹#›</a:t>
            </a:fld>
            <a:endParaRPr lang="en-ZA" dirty="0"/>
          </a:p>
        </p:txBody>
      </p:sp>
    </p:spTree>
    <p:extLst>
      <p:ext uri="{BB962C8B-B14F-4D97-AF65-F5344CB8AC3E}">
        <p14:creationId xmlns:p14="http://schemas.microsoft.com/office/powerpoint/2010/main" val="261917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C6538482-B4D0-4211-B4E6-488E7A7C97A8}"/>
              </a:ext>
            </a:extLst>
          </p:cNvPr>
          <p:cNvSpPr>
            <a:spLocks noGrp="1"/>
          </p:cNvSpPr>
          <p:nvPr>
            <p:ph type="dt" sz="half" idx="10"/>
          </p:nvPr>
        </p:nvSpPr>
        <p:spPr/>
        <p:txBody>
          <a:bodyPr/>
          <a:lstStyle>
            <a:lvl1pPr>
              <a:defRPr/>
            </a:lvl1pPr>
          </a:lstStyle>
          <a:p>
            <a:pPr>
              <a:defRPr/>
            </a:pPr>
            <a:fld id="{84CE551D-2151-4359-9543-51AD2C86FB8A}" type="datetime1">
              <a:rPr lang="en-ZA"/>
              <a:pPr>
                <a:defRPr/>
              </a:pPr>
              <a:t>2022/11/01</a:t>
            </a:fld>
            <a:endParaRPr lang="en-ZA" dirty="0"/>
          </a:p>
        </p:txBody>
      </p:sp>
      <p:sp>
        <p:nvSpPr>
          <p:cNvPr id="5" name="Footer Placeholder 4">
            <a:extLst>
              <a:ext uri="{FF2B5EF4-FFF2-40B4-BE49-F238E27FC236}">
                <a16:creationId xmlns:a16="http://schemas.microsoft.com/office/drawing/2014/main" id="{DDDEB26B-4280-4FDD-B9AE-62C2E80483FF}"/>
              </a:ext>
            </a:extLst>
          </p:cNvPr>
          <p:cNvSpPr>
            <a:spLocks noGrp="1"/>
          </p:cNvSpPr>
          <p:nvPr>
            <p:ph type="ftr" sz="quarter" idx="11"/>
          </p:nvPr>
        </p:nvSpPr>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id="{CA5FCD5E-7F59-44E2-94EE-11950EDE55B5}"/>
              </a:ext>
            </a:extLst>
          </p:cNvPr>
          <p:cNvSpPr>
            <a:spLocks noGrp="1"/>
          </p:cNvSpPr>
          <p:nvPr>
            <p:ph type="sldNum" sz="quarter" idx="12"/>
          </p:nvPr>
        </p:nvSpPr>
        <p:spPr/>
        <p:txBody>
          <a:bodyPr/>
          <a:lstStyle>
            <a:lvl1pPr>
              <a:defRPr/>
            </a:lvl1pPr>
          </a:lstStyle>
          <a:p>
            <a:fld id="{5AE5A3B6-5484-461F-AA45-F241512D993C}" type="slidenum">
              <a:rPr lang="en-ZA" altLang="en-US"/>
              <a:pPr/>
              <a:t>‹#›</a:t>
            </a:fld>
            <a:endParaRPr lang="en-ZA" altLang="en-US" dirty="0"/>
          </a:p>
        </p:txBody>
      </p:sp>
    </p:spTree>
    <p:extLst>
      <p:ext uri="{BB962C8B-B14F-4D97-AF65-F5344CB8AC3E}">
        <p14:creationId xmlns:p14="http://schemas.microsoft.com/office/powerpoint/2010/main" val="236183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2A1B863-7946-46AF-99AA-43F192982A9F}"/>
              </a:ext>
            </a:extLst>
          </p:cNvPr>
          <p:cNvSpPr>
            <a:spLocks noGrp="1"/>
          </p:cNvSpPr>
          <p:nvPr>
            <p:ph type="dt" sz="half" idx="10"/>
          </p:nvPr>
        </p:nvSpPr>
        <p:spPr/>
        <p:txBody>
          <a:bodyPr/>
          <a:lstStyle>
            <a:lvl1pPr>
              <a:defRPr/>
            </a:lvl1pPr>
          </a:lstStyle>
          <a:p>
            <a:pPr>
              <a:defRPr/>
            </a:pPr>
            <a:fld id="{1C155D9A-FEA3-478E-B9C0-4668F31C36B2}" type="datetime1">
              <a:rPr lang="en-ZA"/>
              <a:pPr>
                <a:defRPr/>
              </a:pPr>
              <a:t>2022/11/01</a:t>
            </a:fld>
            <a:endParaRPr lang="en-ZA" dirty="0"/>
          </a:p>
        </p:txBody>
      </p:sp>
      <p:sp>
        <p:nvSpPr>
          <p:cNvPr id="5" name="Footer Placeholder 4">
            <a:extLst>
              <a:ext uri="{FF2B5EF4-FFF2-40B4-BE49-F238E27FC236}">
                <a16:creationId xmlns:a16="http://schemas.microsoft.com/office/drawing/2014/main" id="{127648FA-5892-4C0E-A472-EE0350CFADC2}"/>
              </a:ext>
            </a:extLst>
          </p:cNvPr>
          <p:cNvSpPr>
            <a:spLocks noGrp="1"/>
          </p:cNvSpPr>
          <p:nvPr>
            <p:ph type="ftr" sz="quarter" idx="11"/>
          </p:nvPr>
        </p:nvSpPr>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id="{0BD9F8BA-3677-4790-8EAC-3CE2E27FF64B}"/>
              </a:ext>
            </a:extLst>
          </p:cNvPr>
          <p:cNvSpPr>
            <a:spLocks noGrp="1"/>
          </p:cNvSpPr>
          <p:nvPr>
            <p:ph type="sldNum" sz="quarter" idx="12"/>
          </p:nvPr>
        </p:nvSpPr>
        <p:spPr/>
        <p:txBody>
          <a:bodyPr/>
          <a:lstStyle>
            <a:lvl1pPr>
              <a:defRPr/>
            </a:lvl1pPr>
          </a:lstStyle>
          <a:p>
            <a:fld id="{34932A09-D5B3-4798-9C8C-DF9B1496ED9C}" type="slidenum">
              <a:rPr lang="en-ZA" altLang="en-US"/>
              <a:pPr/>
              <a:t>‹#›</a:t>
            </a:fld>
            <a:endParaRPr lang="en-ZA" altLang="en-US" dirty="0"/>
          </a:p>
        </p:txBody>
      </p:sp>
    </p:spTree>
    <p:extLst>
      <p:ext uri="{BB962C8B-B14F-4D97-AF65-F5344CB8AC3E}">
        <p14:creationId xmlns:p14="http://schemas.microsoft.com/office/powerpoint/2010/main" val="10464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8CEC1C7-1FCA-49BB-B2FF-5A28151F6749}"/>
              </a:ext>
            </a:extLst>
          </p:cNvPr>
          <p:cNvSpPr>
            <a:spLocks noGrp="1"/>
          </p:cNvSpPr>
          <p:nvPr>
            <p:ph type="dt" sz="half" idx="10"/>
          </p:nvPr>
        </p:nvSpPr>
        <p:spPr/>
        <p:txBody>
          <a:bodyPr/>
          <a:lstStyle>
            <a:lvl1pPr>
              <a:defRPr/>
            </a:lvl1pPr>
          </a:lstStyle>
          <a:p>
            <a:pPr>
              <a:defRPr/>
            </a:pPr>
            <a:fld id="{796DB7E5-D8F3-49FD-BD7C-39BC097CE0C5}" type="datetime1">
              <a:rPr lang="en-ZA"/>
              <a:pPr>
                <a:defRPr/>
              </a:pPr>
              <a:t>2022/11/01</a:t>
            </a:fld>
            <a:endParaRPr lang="en-ZA" dirty="0"/>
          </a:p>
        </p:txBody>
      </p:sp>
      <p:sp>
        <p:nvSpPr>
          <p:cNvPr id="5" name="Footer Placeholder 4">
            <a:extLst>
              <a:ext uri="{FF2B5EF4-FFF2-40B4-BE49-F238E27FC236}">
                <a16:creationId xmlns:a16="http://schemas.microsoft.com/office/drawing/2014/main" id="{38241CC7-8FAA-40E2-9111-6936408AC0D1}"/>
              </a:ext>
            </a:extLst>
          </p:cNvPr>
          <p:cNvSpPr>
            <a:spLocks noGrp="1"/>
          </p:cNvSpPr>
          <p:nvPr>
            <p:ph type="ftr" sz="quarter" idx="11"/>
          </p:nvPr>
        </p:nvSpPr>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id="{C8615C9E-CE54-48FC-A5C8-C76E8B99F012}"/>
              </a:ext>
            </a:extLst>
          </p:cNvPr>
          <p:cNvSpPr>
            <a:spLocks noGrp="1"/>
          </p:cNvSpPr>
          <p:nvPr>
            <p:ph type="sldNum" sz="quarter" idx="12"/>
          </p:nvPr>
        </p:nvSpPr>
        <p:spPr/>
        <p:txBody>
          <a:bodyPr/>
          <a:lstStyle>
            <a:lvl1pPr>
              <a:defRPr/>
            </a:lvl1pPr>
          </a:lstStyle>
          <a:p>
            <a:fld id="{A0BF22F9-4BC5-4A51-B2DD-2A69D3C1188B}" type="slidenum">
              <a:rPr lang="en-ZA" altLang="en-US"/>
              <a:pPr/>
              <a:t>‹#›</a:t>
            </a:fld>
            <a:endParaRPr lang="en-ZA" altLang="en-US" dirty="0"/>
          </a:p>
        </p:txBody>
      </p:sp>
    </p:spTree>
    <p:extLst>
      <p:ext uri="{BB962C8B-B14F-4D97-AF65-F5344CB8AC3E}">
        <p14:creationId xmlns:p14="http://schemas.microsoft.com/office/powerpoint/2010/main" val="284144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89CC0E82-5CDA-426F-A98A-54F5FDCA03E6}"/>
              </a:ext>
            </a:extLst>
          </p:cNvPr>
          <p:cNvSpPr>
            <a:spLocks noGrp="1"/>
          </p:cNvSpPr>
          <p:nvPr>
            <p:ph type="dt" sz="half" idx="10"/>
          </p:nvPr>
        </p:nvSpPr>
        <p:spPr/>
        <p:txBody>
          <a:bodyPr/>
          <a:lstStyle>
            <a:lvl1pPr>
              <a:defRPr/>
            </a:lvl1pPr>
          </a:lstStyle>
          <a:p>
            <a:pPr>
              <a:defRPr/>
            </a:pPr>
            <a:fld id="{3DF75AF6-CB97-47F8-BF36-D4DAEE4323E3}" type="datetime1">
              <a:rPr lang="en-ZA"/>
              <a:pPr>
                <a:defRPr/>
              </a:pPr>
              <a:t>2022/11/01</a:t>
            </a:fld>
            <a:endParaRPr lang="en-ZA" dirty="0"/>
          </a:p>
        </p:txBody>
      </p:sp>
      <p:sp>
        <p:nvSpPr>
          <p:cNvPr id="5" name="Footer Placeholder 4">
            <a:extLst>
              <a:ext uri="{FF2B5EF4-FFF2-40B4-BE49-F238E27FC236}">
                <a16:creationId xmlns:a16="http://schemas.microsoft.com/office/drawing/2014/main" id="{D3797E37-3E92-4AE1-957B-936B72D65765}"/>
              </a:ext>
            </a:extLst>
          </p:cNvPr>
          <p:cNvSpPr>
            <a:spLocks noGrp="1"/>
          </p:cNvSpPr>
          <p:nvPr>
            <p:ph type="ftr" sz="quarter" idx="11"/>
          </p:nvPr>
        </p:nvSpPr>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id="{4A815A90-EE44-4869-B348-9FAD2D8284FF}"/>
              </a:ext>
            </a:extLst>
          </p:cNvPr>
          <p:cNvSpPr>
            <a:spLocks noGrp="1"/>
          </p:cNvSpPr>
          <p:nvPr>
            <p:ph type="sldNum" sz="quarter" idx="12"/>
          </p:nvPr>
        </p:nvSpPr>
        <p:spPr/>
        <p:txBody>
          <a:bodyPr/>
          <a:lstStyle>
            <a:lvl1pPr>
              <a:defRPr/>
            </a:lvl1pPr>
          </a:lstStyle>
          <a:p>
            <a:fld id="{6AF02A80-E20C-4197-89E3-F5B1664E366C}" type="slidenum">
              <a:rPr lang="en-ZA" altLang="en-US"/>
              <a:pPr/>
              <a:t>‹#›</a:t>
            </a:fld>
            <a:endParaRPr lang="en-ZA" altLang="en-US" dirty="0"/>
          </a:p>
        </p:txBody>
      </p:sp>
    </p:spTree>
    <p:extLst>
      <p:ext uri="{BB962C8B-B14F-4D97-AF65-F5344CB8AC3E}">
        <p14:creationId xmlns:p14="http://schemas.microsoft.com/office/powerpoint/2010/main" val="2713325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DD8931D-81FB-4A78-A7A9-BF830D02F3B0}"/>
              </a:ext>
            </a:extLst>
          </p:cNvPr>
          <p:cNvSpPr>
            <a:spLocks noGrp="1"/>
          </p:cNvSpPr>
          <p:nvPr>
            <p:ph type="dt" sz="half" idx="10"/>
          </p:nvPr>
        </p:nvSpPr>
        <p:spPr/>
        <p:txBody>
          <a:bodyPr/>
          <a:lstStyle>
            <a:lvl1pPr>
              <a:defRPr/>
            </a:lvl1pPr>
          </a:lstStyle>
          <a:p>
            <a:pPr>
              <a:defRPr/>
            </a:pPr>
            <a:fld id="{76496B9F-080A-4E3B-A7D2-962CD916E563}" type="datetime1">
              <a:rPr lang="en-ZA"/>
              <a:pPr>
                <a:defRPr/>
              </a:pPr>
              <a:t>2022/11/01</a:t>
            </a:fld>
            <a:endParaRPr lang="en-ZA" dirty="0"/>
          </a:p>
        </p:txBody>
      </p:sp>
      <p:sp>
        <p:nvSpPr>
          <p:cNvPr id="5" name="Footer Placeholder 4">
            <a:extLst>
              <a:ext uri="{FF2B5EF4-FFF2-40B4-BE49-F238E27FC236}">
                <a16:creationId xmlns:a16="http://schemas.microsoft.com/office/drawing/2014/main" id="{6D029795-A19B-4D1F-82F7-2AC9B86EB5CB}"/>
              </a:ext>
            </a:extLst>
          </p:cNvPr>
          <p:cNvSpPr>
            <a:spLocks noGrp="1"/>
          </p:cNvSpPr>
          <p:nvPr>
            <p:ph type="ftr" sz="quarter" idx="11"/>
          </p:nvPr>
        </p:nvSpPr>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id="{F0B253A8-7579-4005-A433-F92A6B2069E9}"/>
              </a:ext>
            </a:extLst>
          </p:cNvPr>
          <p:cNvSpPr>
            <a:spLocks noGrp="1"/>
          </p:cNvSpPr>
          <p:nvPr>
            <p:ph type="sldNum" sz="quarter" idx="12"/>
          </p:nvPr>
        </p:nvSpPr>
        <p:spPr/>
        <p:txBody>
          <a:bodyPr/>
          <a:lstStyle>
            <a:lvl1pPr>
              <a:defRPr/>
            </a:lvl1pPr>
          </a:lstStyle>
          <a:p>
            <a:fld id="{5449A628-0D35-4BBB-B97A-CF0774677C4A}" type="slidenum">
              <a:rPr lang="en-ZA" altLang="en-US"/>
              <a:pPr/>
              <a:t>‹#›</a:t>
            </a:fld>
            <a:endParaRPr lang="en-ZA" altLang="en-US" dirty="0"/>
          </a:p>
        </p:txBody>
      </p:sp>
    </p:spTree>
    <p:extLst>
      <p:ext uri="{BB962C8B-B14F-4D97-AF65-F5344CB8AC3E}">
        <p14:creationId xmlns:p14="http://schemas.microsoft.com/office/powerpoint/2010/main" val="659060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280288-3061-4D65-9C0A-19011547B3E0}"/>
              </a:ext>
            </a:extLst>
          </p:cNvPr>
          <p:cNvSpPr>
            <a:spLocks noGrp="1"/>
          </p:cNvSpPr>
          <p:nvPr>
            <p:ph type="dt" sz="half" idx="10"/>
          </p:nvPr>
        </p:nvSpPr>
        <p:spPr/>
        <p:txBody>
          <a:bodyPr/>
          <a:lstStyle>
            <a:lvl1pPr>
              <a:defRPr/>
            </a:lvl1pPr>
          </a:lstStyle>
          <a:p>
            <a:pPr>
              <a:defRPr/>
            </a:pPr>
            <a:fld id="{B8BE2116-A8AD-45E0-9E27-8D6C85810FAA}" type="datetime1">
              <a:rPr lang="en-ZA"/>
              <a:pPr>
                <a:defRPr/>
              </a:pPr>
              <a:t>2022/11/01</a:t>
            </a:fld>
            <a:endParaRPr lang="en-ZA" dirty="0"/>
          </a:p>
        </p:txBody>
      </p:sp>
      <p:sp>
        <p:nvSpPr>
          <p:cNvPr id="5" name="Footer Placeholder 4">
            <a:extLst>
              <a:ext uri="{FF2B5EF4-FFF2-40B4-BE49-F238E27FC236}">
                <a16:creationId xmlns:a16="http://schemas.microsoft.com/office/drawing/2014/main" id="{8E9CCD58-08C9-4D9E-BCEA-CD166A6B3FD4}"/>
              </a:ext>
            </a:extLst>
          </p:cNvPr>
          <p:cNvSpPr>
            <a:spLocks noGrp="1"/>
          </p:cNvSpPr>
          <p:nvPr>
            <p:ph type="ftr" sz="quarter" idx="11"/>
          </p:nvPr>
        </p:nvSpPr>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id="{15319EC8-D38B-419A-A312-752E3580FEAD}"/>
              </a:ext>
            </a:extLst>
          </p:cNvPr>
          <p:cNvSpPr>
            <a:spLocks noGrp="1"/>
          </p:cNvSpPr>
          <p:nvPr>
            <p:ph type="sldNum" sz="quarter" idx="12"/>
          </p:nvPr>
        </p:nvSpPr>
        <p:spPr/>
        <p:txBody>
          <a:bodyPr/>
          <a:lstStyle>
            <a:lvl1pPr>
              <a:defRPr/>
            </a:lvl1pPr>
          </a:lstStyle>
          <a:p>
            <a:fld id="{11429717-138D-4C58-8759-075D2231AA06}" type="slidenum">
              <a:rPr lang="en-ZA" altLang="en-US"/>
              <a:pPr/>
              <a:t>‹#›</a:t>
            </a:fld>
            <a:endParaRPr lang="en-ZA" altLang="en-US" dirty="0"/>
          </a:p>
        </p:txBody>
      </p:sp>
    </p:spTree>
    <p:extLst>
      <p:ext uri="{BB962C8B-B14F-4D97-AF65-F5344CB8AC3E}">
        <p14:creationId xmlns:p14="http://schemas.microsoft.com/office/powerpoint/2010/main" val="2026583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3"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a:extLst>
              <a:ext uri="{FF2B5EF4-FFF2-40B4-BE49-F238E27FC236}">
                <a16:creationId xmlns:a16="http://schemas.microsoft.com/office/drawing/2014/main" id="{04FBB640-58C4-4AD7-8639-420D695116DB}"/>
              </a:ext>
            </a:extLst>
          </p:cNvPr>
          <p:cNvSpPr>
            <a:spLocks noGrp="1"/>
          </p:cNvSpPr>
          <p:nvPr>
            <p:ph type="dt" sz="half" idx="10"/>
          </p:nvPr>
        </p:nvSpPr>
        <p:spPr/>
        <p:txBody>
          <a:bodyPr/>
          <a:lstStyle>
            <a:lvl1pPr>
              <a:defRPr/>
            </a:lvl1pPr>
          </a:lstStyle>
          <a:p>
            <a:pPr>
              <a:defRPr/>
            </a:pPr>
            <a:fld id="{4C20D4DC-3C3F-4CC9-99A2-82FF85CF8964}" type="datetime1">
              <a:rPr lang="en-ZA"/>
              <a:pPr>
                <a:defRPr/>
              </a:pPr>
              <a:t>2022/11/01</a:t>
            </a:fld>
            <a:endParaRPr lang="en-ZA" dirty="0"/>
          </a:p>
        </p:txBody>
      </p:sp>
      <p:sp>
        <p:nvSpPr>
          <p:cNvPr id="6" name="Footer Placeholder 4">
            <a:extLst>
              <a:ext uri="{FF2B5EF4-FFF2-40B4-BE49-F238E27FC236}">
                <a16:creationId xmlns:a16="http://schemas.microsoft.com/office/drawing/2014/main" id="{8E6EB45A-1519-4AB4-A7F4-6775AF04687D}"/>
              </a:ext>
            </a:extLst>
          </p:cNvPr>
          <p:cNvSpPr>
            <a:spLocks noGrp="1"/>
          </p:cNvSpPr>
          <p:nvPr>
            <p:ph type="ftr" sz="quarter" idx="11"/>
          </p:nvPr>
        </p:nvSpPr>
        <p:spPr/>
        <p:txBody>
          <a:bodyPr/>
          <a:lstStyle>
            <a:lvl1pPr>
              <a:defRPr/>
            </a:lvl1pPr>
          </a:lstStyle>
          <a:p>
            <a:pPr>
              <a:defRPr/>
            </a:pPr>
            <a:endParaRPr lang="en-ZA" dirty="0"/>
          </a:p>
        </p:txBody>
      </p:sp>
      <p:sp>
        <p:nvSpPr>
          <p:cNvPr id="7" name="Slide Number Placeholder 5">
            <a:extLst>
              <a:ext uri="{FF2B5EF4-FFF2-40B4-BE49-F238E27FC236}">
                <a16:creationId xmlns:a16="http://schemas.microsoft.com/office/drawing/2014/main" id="{F39B6AB3-0CAC-41F4-B8F8-DC13EEC23811}"/>
              </a:ext>
            </a:extLst>
          </p:cNvPr>
          <p:cNvSpPr>
            <a:spLocks noGrp="1"/>
          </p:cNvSpPr>
          <p:nvPr>
            <p:ph type="sldNum" sz="quarter" idx="12"/>
          </p:nvPr>
        </p:nvSpPr>
        <p:spPr/>
        <p:txBody>
          <a:bodyPr/>
          <a:lstStyle>
            <a:lvl1pPr>
              <a:defRPr/>
            </a:lvl1pPr>
          </a:lstStyle>
          <a:p>
            <a:fld id="{38ABE10B-7F7F-4676-A219-2F24B2616769}" type="slidenum">
              <a:rPr lang="en-ZA" altLang="en-US"/>
              <a:pPr/>
              <a:t>‹#›</a:t>
            </a:fld>
            <a:endParaRPr lang="en-ZA" altLang="en-US" dirty="0"/>
          </a:p>
        </p:txBody>
      </p:sp>
    </p:spTree>
    <p:extLst>
      <p:ext uri="{BB962C8B-B14F-4D97-AF65-F5344CB8AC3E}">
        <p14:creationId xmlns:p14="http://schemas.microsoft.com/office/powerpoint/2010/main" val="403978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a:extLst>
              <a:ext uri="{FF2B5EF4-FFF2-40B4-BE49-F238E27FC236}">
                <a16:creationId xmlns:a16="http://schemas.microsoft.com/office/drawing/2014/main" id="{3F722129-581B-4186-9864-5551DB5E3BFD}"/>
              </a:ext>
            </a:extLst>
          </p:cNvPr>
          <p:cNvSpPr>
            <a:spLocks noGrp="1"/>
          </p:cNvSpPr>
          <p:nvPr>
            <p:ph type="dt" sz="half" idx="10"/>
          </p:nvPr>
        </p:nvSpPr>
        <p:spPr/>
        <p:txBody>
          <a:bodyPr/>
          <a:lstStyle>
            <a:lvl1pPr>
              <a:defRPr/>
            </a:lvl1pPr>
          </a:lstStyle>
          <a:p>
            <a:pPr>
              <a:defRPr/>
            </a:pPr>
            <a:fld id="{2C2C3AC2-907E-49D8-BF03-8F96C9163F30}" type="datetime1">
              <a:rPr lang="en-ZA"/>
              <a:pPr>
                <a:defRPr/>
              </a:pPr>
              <a:t>2022/11/01</a:t>
            </a:fld>
            <a:endParaRPr lang="en-ZA" dirty="0"/>
          </a:p>
        </p:txBody>
      </p:sp>
      <p:sp>
        <p:nvSpPr>
          <p:cNvPr id="8" name="Footer Placeholder 4">
            <a:extLst>
              <a:ext uri="{FF2B5EF4-FFF2-40B4-BE49-F238E27FC236}">
                <a16:creationId xmlns:a16="http://schemas.microsoft.com/office/drawing/2014/main" id="{0A1125EC-31FE-4772-B366-5D5EB181580C}"/>
              </a:ext>
            </a:extLst>
          </p:cNvPr>
          <p:cNvSpPr>
            <a:spLocks noGrp="1"/>
          </p:cNvSpPr>
          <p:nvPr>
            <p:ph type="ftr" sz="quarter" idx="11"/>
          </p:nvPr>
        </p:nvSpPr>
        <p:spPr/>
        <p:txBody>
          <a:bodyPr/>
          <a:lstStyle>
            <a:lvl1pPr>
              <a:defRPr/>
            </a:lvl1pPr>
          </a:lstStyle>
          <a:p>
            <a:pPr>
              <a:defRPr/>
            </a:pPr>
            <a:endParaRPr lang="en-ZA" dirty="0"/>
          </a:p>
        </p:txBody>
      </p:sp>
      <p:sp>
        <p:nvSpPr>
          <p:cNvPr id="9" name="Slide Number Placeholder 5">
            <a:extLst>
              <a:ext uri="{FF2B5EF4-FFF2-40B4-BE49-F238E27FC236}">
                <a16:creationId xmlns:a16="http://schemas.microsoft.com/office/drawing/2014/main" id="{53B2DFE9-D8D7-4516-967C-649A95B6E8A8}"/>
              </a:ext>
            </a:extLst>
          </p:cNvPr>
          <p:cNvSpPr>
            <a:spLocks noGrp="1"/>
          </p:cNvSpPr>
          <p:nvPr>
            <p:ph type="sldNum" sz="quarter" idx="12"/>
          </p:nvPr>
        </p:nvSpPr>
        <p:spPr/>
        <p:txBody>
          <a:bodyPr/>
          <a:lstStyle>
            <a:lvl1pPr>
              <a:defRPr/>
            </a:lvl1pPr>
          </a:lstStyle>
          <a:p>
            <a:fld id="{D69C2B40-2681-455B-91C7-9D9C9E9169E9}" type="slidenum">
              <a:rPr lang="en-ZA" altLang="en-US"/>
              <a:pPr/>
              <a:t>‹#›</a:t>
            </a:fld>
            <a:endParaRPr lang="en-ZA" altLang="en-US" dirty="0"/>
          </a:p>
        </p:txBody>
      </p:sp>
    </p:spTree>
    <p:extLst>
      <p:ext uri="{BB962C8B-B14F-4D97-AF65-F5344CB8AC3E}">
        <p14:creationId xmlns:p14="http://schemas.microsoft.com/office/powerpoint/2010/main" val="3157420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a:extLst>
              <a:ext uri="{FF2B5EF4-FFF2-40B4-BE49-F238E27FC236}">
                <a16:creationId xmlns:a16="http://schemas.microsoft.com/office/drawing/2014/main" id="{D6A961CC-9AD3-4930-962A-1A4336699CE6}"/>
              </a:ext>
            </a:extLst>
          </p:cNvPr>
          <p:cNvSpPr>
            <a:spLocks noGrp="1"/>
          </p:cNvSpPr>
          <p:nvPr>
            <p:ph type="dt" sz="half" idx="10"/>
          </p:nvPr>
        </p:nvSpPr>
        <p:spPr/>
        <p:txBody>
          <a:bodyPr/>
          <a:lstStyle>
            <a:lvl1pPr>
              <a:defRPr/>
            </a:lvl1pPr>
          </a:lstStyle>
          <a:p>
            <a:pPr>
              <a:defRPr/>
            </a:pPr>
            <a:fld id="{F338D7B4-1B83-45F3-91AA-22F7E5AAC4C2}" type="datetime1">
              <a:rPr lang="en-ZA"/>
              <a:pPr>
                <a:defRPr/>
              </a:pPr>
              <a:t>2022/11/01</a:t>
            </a:fld>
            <a:endParaRPr lang="en-ZA" dirty="0"/>
          </a:p>
        </p:txBody>
      </p:sp>
      <p:sp>
        <p:nvSpPr>
          <p:cNvPr id="4" name="Footer Placeholder 4">
            <a:extLst>
              <a:ext uri="{FF2B5EF4-FFF2-40B4-BE49-F238E27FC236}">
                <a16:creationId xmlns:a16="http://schemas.microsoft.com/office/drawing/2014/main" id="{A82C401B-9F4F-4893-A85F-4DBBF437DDC8}"/>
              </a:ext>
            </a:extLst>
          </p:cNvPr>
          <p:cNvSpPr>
            <a:spLocks noGrp="1"/>
          </p:cNvSpPr>
          <p:nvPr>
            <p:ph type="ftr" sz="quarter" idx="11"/>
          </p:nvPr>
        </p:nvSpPr>
        <p:spPr/>
        <p:txBody>
          <a:bodyPr/>
          <a:lstStyle>
            <a:lvl1pPr>
              <a:defRPr/>
            </a:lvl1pPr>
          </a:lstStyle>
          <a:p>
            <a:pPr>
              <a:defRPr/>
            </a:pPr>
            <a:endParaRPr lang="en-ZA" dirty="0"/>
          </a:p>
        </p:txBody>
      </p:sp>
      <p:sp>
        <p:nvSpPr>
          <p:cNvPr id="5" name="Slide Number Placeholder 5">
            <a:extLst>
              <a:ext uri="{FF2B5EF4-FFF2-40B4-BE49-F238E27FC236}">
                <a16:creationId xmlns:a16="http://schemas.microsoft.com/office/drawing/2014/main" id="{9433E6E4-67DD-4804-BB4E-B46454EA1CA5}"/>
              </a:ext>
            </a:extLst>
          </p:cNvPr>
          <p:cNvSpPr>
            <a:spLocks noGrp="1"/>
          </p:cNvSpPr>
          <p:nvPr>
            <p:ph type="sldNum" sz="quarter" idx="12"/>
          </p:nvPr>
        </p:nvSpPr>
        <p:spPr/>
        <p:txBody>
          <a:bodyPr/>
          <a:lstStyle>
            <a:lvl1pPr>
              <a:defRPr/>
            </a:lvl1pPr>
          </a:lstStyle>
          <a:p>
            <a:fld id="{8AA15601-017B-4047-8396-0E59217BB790}" type="slidenum">
              <a:rPr lang="en-ZA" altLang="en-US"/>
              <a:pPr/>
              <a:t>‹#›</a:t>
            </a:fld>
            <a:endParaRPr lang="en-ZA" altLang="en-US" dirty="0"/>
          </a:p>
        </p:txBody>
      </p:sp>
    </p:spTree>
    <p:extLst>
      <p:ext uri="{BB962C8B-B14F-4D97-AF65-F5344CB8AC3E}">
        <p14:creationId xmlns:p14="http://schemas.microsoft.com/office/powerpoint/2010/main" val="2224680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E5F8ABD-2077-4F81-82B5-289B2C7867A1}"/>
              </a:ext>
            </a:extLst>
          </p:cNvPr>
          <p:cNvSpPr>
            <a:spLocks noGrp="1"/>
          </p:cNvSpPr>
          <p:nvPr>
            <p:ph type="dt" sz="half" idx="10"/>
          </p:nvPr>
        </p:nvSpPr>
        <p:spPr/>
        <p:txBody>
          <a:bodyPr/>
          <a:lstStyle>
            <a:lvl1pPr>
              <a:defRPr/>
            </a:lvl1pPr>
          </a:lstStyle>
          <a:p>
            <a:pPr>
              <a:defRPr/>
            </a:pPr>
            <a:fld id="{61F6C0DF-9100-43D6-BDED-DE867BA4F7EE}" type="datetime1">
              <a:rPr lang="en-ZA"/>
              <a:pPr>
                <a:defRPr/>
              </a:pPr>
              <a:t>2022/11/01</a:t>
            </a:fld>
            <a:endParaRPr lang="en-ZA" dirty="0"/>
          </a:p>
        </p:txBody>
      </p:sp>
      <p:sp>
        <p:nvSpPr>
          <p:cNvPr id="3" name="Footer Placeholder 4">
            <a:extLst>
              <a:ext uri="{FF2B5EF4-FFF2-40B4-BE49-F238E27FC236}">
                <a16:creationId xmlns:a16="http://schemas.microsoft.com/office/drawing/2014/main" id="{C336E291-2A5C-4255-B5FA-8C8EB4DAF12E}"/>
              </a:ext>
            </a:extLst>
          </p:cNvPr>
          <p:cNvSpPr>
            <a:spLocks noGrp="1"/>
          </p:cNvSpPr>
          <p:nvPr>
            <p:ph type="ftr" sz="quarter" idx="11"/>
          </p:nvPr>
        </p:nvSpPr>
        <p:spPr/>
        <p:txBody>
          <a:bodyPr/>
          <a:lstStyle>
            <a:lvl1pPr>
              <a:defRPr/>
            </a:lvl1pPr>
          </a:lstStyle>
          <a:p>
            <a:pPr>
              <a:defRPr/>
            </a:pPr>
            <a:endParaRPr lang="en-ZA" dirty="0"/>
          </a:p>
        </p:txBody>
      </p:sp>
      <p:sp>
        <p:nvSpPr>
          <p:cNvPr id="4" name="Slide Number Placeholder 5">
            <a:extLst>
              <a:ext uri="{FF2B5EF4-FFF2-40B4-BE49-F238E27FC236}">
                <a16:creationId xmlns:a16="http://schemas.microsoft.com/office/drawing/2014/main" id="{975677FD-7635-4029-A724-83739C8E195F}"/>
              </a:ext>
            </a:extLst>
          </p:cNvPr>
          <p:cNvSpPr>
            <a:spLocks noGrp="1"/>
          </p:cNvSpPr>
          <p:nvPr>
            <p:ph type="sldNum" sz="quarter" idx="12"/>
          </p:nvPr>
        </p:nvSpPr>
        <p:spPr/>
        <p:txBody>
          <a:bodyPr/>
          <a:lstStyle>
            <a:lvl1pPr>
              <a:defRPr/>
            </a:lvl1pPr>
          </a:lstStyle>
          <a:p>
            <a:fld id="{A88FC8FD-3BA0-47F7-83ED-66BB1450AC96}" type="slidenum">
              <a:rPr lang="en-ZA" altLang="en-US"/>
              <a:pPr/>
              <a:t>‹#›</a:t>
            </a:fld>
            <a:endParaRPr lang="en-ZA" altLang="en-US" dirty="0"/>
          </a:p>
        </p:txBody>
      </p:sp>
    </p:spTree>
    <p:extLst>
      <p:ext uri="{BB962C8B-B14F-4D97-AF65-F5344CB8AC3E}">
        <p14:creationId xmlns:p14="http://schemas.microsoft.com/office/powerpoint/2010/main" val="3601149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60D603F-09AA-4315-ACAA-47FC2963B039}"/>
              </a:ext>
            </a:extLst>
          </p:cNvPr>
          <p:cNvSpPr>
            <a:spLocks noGrp="1"/>
          </p:cNvSpPr>
          <p:nvPr>
            <p:ph type="dt" sz="half" idx="10"/>
          </p:nvPr>
        </p:nvSpPr>
        <p:spPr/>
        <p:txBody>
          <a:bodyPr/>
          <a:lstStyle>
            <a:lvl1pPr>
              <a:defRPr/>
            </a:lvl1pPr>
          </a:lstStyle>
          <a:p>
            <a:pPr>
              <a:defRPr/>
            </a:pPr>
            <a:fld id="{9FEB75C2-597F-46BD-9FA2-6C5C88F92817}" type="datetime1">
              <a:rPr lang="en-ZA"/>
              <a:pPr>
                <a:defRPr/>
              </a:pPr>
              <a:t>2022/11/01</a:t>
            </a:fld>
            <a:endParaRPr lang="en-ZA" dirty="0"/>
          </a:p>
        </p:txBody>
      </p:sp>
      <p:sp>
        <p:nvSpPr>
          <p:cNvPr id="6" name="Footer Placeholder 4">
            <a:extLst>
              <a:ext uri="{FF2B5EF4-FFF2-40B4-BE49-F238E27FC236}">
                <a16:creationId xmlns:a16="http://schemas.microsoft.com/office/drawing/2014/main" id="{B04911C9-184A-4D85-AD83-32C660C6AEF1}"/>
              </a:ext>
            </a:extLst>
          </p:cNvPr>
          <p:cNvSpPr>
            <a:spLocks noGrp="1"/>
          </p:cNvSpPr>
          <p:nvPr>
            <p:ph type="ftr" sz="quarter" idx="11"/>
          </p:nvPr>
        </p:nvSpPr>
        <p:spPr/>
        <p:txBody>
          <a:bodyPr/>
          <a:lstStyle>
            <a:lvl1pPr>
              <a:defRPr/>
            </a:lvl1pPr>
          </a:lstStyle>
          <a:p>
            <a:pPr>
              <a:defRPr/>
            </a:pPr>
            <a:endParaRPr lang="en-ZA" dirty="0"/>
          </a:p>
        </p:txBody>
      </p:sp>
      <p:sp>
        <p:nvSpPr>
          <p:cNvPr id="7" name="Slide Number Placeholder 5">
            <a:extLst>
              <a:ext uri="{FF2B5EF4-FFF2-40B4-BE49-F238E27FC236}">
                <a16:creationId xmlns:a16="http://schemas.microsoft.com/office/drawing/2014/main" id="{B2BC80E0-6CE7-4C0B-90A0-3B41A6B34E7E}"/>
              </a:ext>
            </a:extLst>
          </p:cNvPr>
          <p:cNvSpPr>
            <a:spLocks noGrp="1"/>
          </p:cNvSpPr>
          <p:nvPr>
            <p:ph type="sldNum" sz="quarter" idx="12"/>
          </p:nvPr>
        </p:nvSpPr>
        <p:spPr/>
        <p:txBody>
          <a:bodyPr/>
          <a:lstStyle>
            <a:lvl1pPr>
              <a:defRPr/>
            </a:lvl1pPr>
          </a:lstStyle>
          <a:p>
            <a:fld id="{7F4541FF-A60C-44A6-B4D3-FAF23FEDABC7}" type="slidenum">
              <a:rPr lang="en-ZA" altLang="en-US"/>
              <a:pPr/>
              <a:t>‹#›</a:t>
            </a:fld>
            <a:endParaRPr lang="en-ZA" altLang="en-US" dirty="0"/>
          </a:p>
        </p:txBody>
      </p:sp>
    </p:spTree>
    <p:extLst>
      <p:ext uri="{BB962C8B-B14F-4D97-AF65-F5344CB8AC3E}">
        <p14:creationId xmlns:p14="http://schemas.microsoft.com/office/powerpoint/2010/main" val="145843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214E9E6-80EE-40CC-A256-CF024D5A77E1}"/>
              </a:ext>
            </a:extLst>
          </p:cNvPr>
          <p:cNvSpPr>
            <a:spLocks noGrp="1"/>
          </p:cNvSpPr>
          <p:nvPr>
            <p:ph type="dt" sz="half" idx="10"/>
          </p:nvPr>
        </p:nvSpPr>
        <p:spPr/>
        <p:txBody>
          <a:bodyPr/>
          <a:lstStyle>
            <a:lvl1pPr>
              <a:defRPr/>
            </a:lvl1pPr>
          </a:lstStyle>
          <a:p>
            <a:pPr>
              <a:defRPr/>
            </a:pPr>
            <a:fld id="{1FD442E2-9C46-4271-87DC-CC8DA7385DF0}" type="datetime1">
              <a:rPr lang="en-ZA"/>
              <a:pPr>
                <a:defRPr/>
              </a:pPr>
              <a:t>2022/11/01</a:t>
            </a:fld>
            <a:endParaRPr lang="en-ZA" dirty="0"/>
          </a:p>
        </p:txBody>
      </p:sp>
      <p:sp>
        <p:nvSpPr>
          <p:cNvPr id="5" name="Footer Placeholder 4">
            <a:extLst>
              <a:ext uri="{FF2B5EF4-FFF2-40B4-BE49-F238E27FC236}">
                <a16:creationId xmlns:a16="http://schemas.microsoft.com/office/drawing/2014/main" id="{C272DFC6-4D1B-49CF-BFA9-D71BDB947D4C}"/>
              </a:ext>
            </a:extLst>
          </p:cNvPr>
          <p:cNvSpPr>
            <a:spLocks noGrp="1"/>
          </p:cNvSpPr>
          <p:nvPr>
            <p:ph type="ftr" sz="quarter" idx="11"/>
          </p:nvPr>
        </p:nvSpPr>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id="{C725ADCE-9592-4C44-B0A5-0314A29F1EA1}"/>
              </a:ext>
            </a:extLst>
          </p:cNvPr>
          <p:cNvSpPr>
            <a:spLocks noGrp="1"/>
          </p:cNvSpPr>
          <p:nvPr>
            <p:ph type="sldNum" sz="quarter" idx="12"/>
          </p:nvPr>
        </p:nvSpPr>
        <p:spPr/>
        <p:txBody>
          <a:bodyPr/>
          <a:lstStyle>
            <a:lvl1pPr>
              <a:defRPr/>
            </a:lvl1pPr>
          </a:lstStyle>
          <a:p>
            <a:fld id="{1F9B36BC-A3ED-429A-856F-0DC337BB70E3}" type="slidenum">
              <a:rPr lang="en-ZA" altLang="en-US"/>
              <a:pPr/>
              <a:t>‹#›</a:t>
            </a:fld>
            <a:endParaRPr lang="en-ZA" altLang="en-US" dirty="0"/>
          </a:p>
        </p:txBody>
      </p:sp>
    </p:spTree>
    <p:extLst>
      <p:ext uri="{BB962C8B-B14F-4D97-AF65-F5344CB8AC3E}">
        <p14:creationId xmlns:p14="http://schemas.microsoft.com/office/powerpoint/2010/main" val="678245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4B590C7-94B5-481F-A90A-F1721E25DD02}"/>
              </a:ext>
            </a:extLst>
          </p:cNvPr>
          <p:cNvSpPr>
            <a:spLocks noGrp="1"/>
          </p:cNvSpPr>
          <p:nvPr>
            <p:ph type="dt" sz="half" idx="10"/>
          </p:nvPr>
        </p:nvSpPr>
        <p:spPr/>
        <p:txBody>
          <a:bodyPr/>
          <a:lstStyle>
            <a:lvl1pPr>
              <a:defRPr/>
            </a:lvl1pPr>
          </a:lstStyle>
          <a:p>
            <a:pPr>
              <a:defRPr/>
            </a:pPr>
            <a:fld id="{8D2B25F3-F656-40B9-BF10-2750E31BDF01}" type="datetime1">
              <a:rPr lang="en-ZA"/>
              <a:pPr>
                <a:defRPr/>
              </a:pPr>
              <a:t>2022/11/01</a:t>
            </a:fld>
            <a:endParaRPr lang="en-ZA" dirty="0"/>
          </a:p>
        </p:txBody>
      </p:sp>
      <p:sp>
        <p:nvSpPr>
          <p:cNvPr id="6" name="Footer Placeholder 4">
            <a:extLst>
              <a:ext uri="{FF2B5EF4-FFF2-40B4-BE49-F238E27FC236}">
                <a16:creationId xmlns:a16="http://schemas.microsoft.com/office/drawing/2014/main" id="{5D971C5D-F97D-40B4-BF8D-9FB39CCAB53F}"/>
              </a:ext>
            </a:extLst>
          </p:cNvPr>
          <p:cNvSpPr>
            <a:spLocks noGrp="1"/>
          </p:cNvSpPr>
          <p:nvPr>
            <p:ph type="ftr" sz="quarter" idx="11"/>
          </p:nvPr>
        </p:nvSpPr>
        <p:spPr/>
        <p:txBody>
          <a:bodyPr/>
          <a:lstStyle>
            <a:lvl1pPr>
              <a:defRPr/>
            </a:lvl1pPr>
          </a:lstStyle>
          <a:p>
            <a:pPr>
              <a:defRPr/>
            </a:pPr>
            <a:endParaRPr lang="en-ZA" dirty="0"/>
          </a:p>
        </p:txBody>
      </p:sp>
      <p:sp>
        <p:nvSpPr>
          <p:cNvPr id="7" name="Slide Number Placeholder 5">
            <a:extLst>
              <a:ext uri="{FF2B5EF4-FFF2-40B4-BE49-F238E27FC236}">
                <a16:creationId xmlns:a16="http://schemas.microsoft.com/office/drawing/2014/main" id="{2F7CAC90-4401-475D-95C7-FA051EDF41D3}"/>
              </a:ext>
            </a:extLst>
          </p:cNvPr>
          <p:cNvSpPr>
            <a:spLocks noGrp="1"/>
          </p:cNvSpPr>
          <p:nvPr>
            <p:ph type="sldNum" sz="quarter" idx="12"/>
          </p:nvPr>
        </p:nvSpPr>
        <p:spPr/>
        <p:txBody>
          <a:bodyPr/>
          <a:lstStyle>
            <a:lvl1pPr>
              <a:defRPr/>
            </a:lvl1pPr>
          </a:lstStyle>
          <a:p>
            <a:fld id="{E9D8842F-27FF-4083-BE43-37C914602E5A}" type="slidenum">
              <a:rPr lang="en-ZA" altLang="en-US"/>
              <a:pPr/>
              <a:t>‹#›</a:t>
            </a:fld>
            <a:endParaRPr lang="en-ZA" altLang="en-US" dirty="0"/>
          </a:p>
        </p:txBody>
      </p:sp>
    </p:spTree>
    <p:extLst>
      <p:ext uri="{BB962C8B-B14F-4D97-AF65-F5344CB8AC3E}">
        <p14:creationId xmlns:p14="http://schemas.microsoft.com/office/powerpoint/2010/main" val="1489415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17E75E7-014B-4250-9F7C-5593AAD4153F}"/>
              </a:ext>
            </a:extLst>
          </p:cNvPr>
          <p:cNvSpPr>
            <a:spLocks noGrp="1"/>
          </p:cNvSpPr>
          <p:nvPr>
            <p:ph type="dt" sz="half" idx="10"/>
          </p:nvPr>
        </p:nvSpPr>
        <p:spPr/>
        <p:txBody>
          <a:bodyPr/>
          <a:lstStyle>
            <a:lvl1pPr>
              <a:defRPr/>
            </a:lvl1pPr>
          </a:lstStyle>
          <a:p>
            <a:pPr>
              <a:defRPr/>
            </a:pPr>
            <a:fld id="{ABA877F1-062F-48A3-AAD1-285C3F5F4057}" type="datetime1">
              <a:rPr lang="en-ZA"/>
              <a:pPr>
                <a:defRPr/>
              </a:pPr>
              <a:t>2022/11/01</a:t>
            </a:fld>
            <a:endParaRPr lang="en-ZA" dirty="0"/>
          </a:p>
        </p:txBody>
      </p:sp>
      <p:sp>
        <p:nvSpPr>
          <p:cNvPr id="5" name="Footer Placeholder 4">
            <a:extLst>
              <a:ext uri="{FF2B5EF4-FFF2-40B4-BE49-F238E27FC236}">
                <a16:creationId xmlns:a16="http://schemas.microsoft.com/office/drawing/2014/main" id="{E773D7AB-2F6B-4613-9373-7FC02AD7DBE5}"/>
              </a:ext>
            </a:extLst>
          </p:cNvPr>
          <p:cNvSpPr>
            <a:spLocks noGrp="1"/>
          </p:cNvSpPr>
          <p:nvPr>
            <p:ph type="ftr" sz="quarter" idx="11"/>
          </p:nvPr>
        </p:nvSpPr>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id="{AC49C44F-8E0E-4C36-AC09-4A0EBBFE533F}"/>
              </a:ext>
            </a:extLst>
          </p:cNvPr>
          <p:cNvSpPr>
            <a:spLocks noGrp="1"/>
          </p:cNvSpPr>
          <p:nvPr>
            <p:ph type="sldNum" sz="quarter" idx="12"/>
          </p:nvPr>
        </p:nvSpPr>
        <p:spPr/>
        <p:txBody>
          <a:bodyPr/>
          <a:lstStyle>
            <a:lvl1pPr>
              <a:defRPr/>
            </a:lvl1pPr>
          </a:lstStyle>
          <a:p>
            <a:fld id="{1A03C2D7-1794-442A-A325-C52E8E5EADEA}" type="slidenum">
              <a:rPr lang="en-ZA" altLang="en-US"/>
              <a:pPr/>
              <a:t>‹#›</a:t>
            </a:fld>
            <a:endParaRPr lang="en-ZA" altLang="en-US" dirty="0"/>
          </a:p>
        </p:txBody>
      </p:sp>
    </p:spTree>
    <p:extLst>
      <p:ext uri="{BB962C8B-B14F-4D97-AF65-F5344CB8AC3E}">
        <p14:creationId xmlns:p14="http://schemas.microsoft.com/office/powerpoint/2010/main" val="823232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3"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8E7DEEA-4FA5-4BE7-89A3-D8B065F42224}"/>
              </a:ext>
            </a:extLst>
          </p:cNvPr>
          <p:cNvSpPr>
            <a:spLocks noGrp="1"/>
          </p:cNvSpPr>
          <p:nvPr>
            <p:ph type="dt" sz="half" idx="10"/>
          </p:nvPr>
        </p:nvSpPr>
        <p:spPr/>
        <p:txBody>
          <a:bodyPr/>
          <a:lstStyle>
            <a:lvl1pPr>
              <a:defRPr/>
            </a:lvl1pPr>
          </a:lstStyle>
          <a:p>
            <a:pPr>
              <a:defRPr/>
            </a:pPr>
            <a:fld id="{137490B3-ECA4-4040-96E8-15B39F4C7897}" type="datetime1">
              <a:rPr lang="en-ZA"/>
              <a:pPr>
                <a:defRPr/>
              </a:pPr>
              <a:t>2022/11/01</a:t>
            </a:fld>
            <a:endParaRPr lang="en-ZA" dirty="0"/>
          </a:p>
        </p:txBody>
      </p:sp>
      <p:sp>
        <p:nvSpPr>
          <p:cNvPr id="5" name="Footer Placeholder 4">
            <a:extLst>
              <a:ext uri="{FF2B5EF4-FFF2-40B4-BE49-F238E27FC236}">
                <a16:creationId xmlns:a16="http://schemas.microsoft.com/office/drawing/2014/main" id="{6321BB0E-2F2F-4C46-9036-9322DD11D9E7}"/>
              </a:ext>
            </a:extLst>
          </p:cNvPr>
          <p:cNvSpPr>
            <a:spLocks noGrp="1"/>
          </p:cNvSpPr>
          <p:nvPr>
            <p:ph type="ftr" sz="quarter" idx="11"/>
          </p:nvPr>
        </p:nvSpPr>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id="{AF6629AE-AA82-49A2-9E40-D60A16675F70}"/>
              </a:ext>
            </a:extLst>
          </p:cNvPr>
          <p:cNvSpPr>
            <a:spLocks noGrp="1"/>
          </p:cNvSpPr>
          <p:nvPr>
            <p:ph type="sldNum" sz="quarter" idx="12"/>
          </p:nvPr>
        </p:nvSpPr>
        <p:spPr/>
        <p:txBody>
          <a:bodyPr/>
          <a:lstStyle>
            <a:lvl1pPr>
              <a:defRPr/>
            </a:lvl1pPr>
          </a:lstStyle>
          <a:p>
            <a:fld id="{0FA5C5CD-3A85-4984-A6EE-BB14D40936A3}" type="slidenum">
              <a:rPr lang="en-ZA" altLang="en-US"/>
              <a:pPr/>
              <a:t>‹#›</a:t>
            </a:fld>
            <a:endParaRPr lang="en-ZA" altLang="en-US" dirty="0"/>
          </a:p>
        </p:txBody>
      </p:sp>
    </p:spTree>
    <p:extLst>
      <p:ext uri="{BB962C8B-B14F-4D97-AF65-F5344CB8AC3E}">
        <p14:creationId xmlns:p14="http://schemas.microsoft.com/office/powerpoint/2010/main" val="294231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59180D-E9BC-4CFA-88C8-9E712A040D5E}"/>
              </a:ext>
            </a:extLst>
          </p:cNvPr>
          <p:cNvSpPr>
            <a:spLocks noGrp="1"/>
          </p:cNvSpPr>
          <p:nvPr>
            <p:ph type="dt" sz="half" idx="10"/>
          </p:nvPr>
        </p:nvSpPr>
        <p:spPr/>
        <p:txBody>
          <a:bodyPr/>
          <a:lstStyle>
            <a:lvl1pPr>
              <a:defRPr/>
            </a:lvl1pPr>
          </a:lstStyle>
          <a:p>
            <a:pPr>
              <a:defRPr/>
            </a:pPr>
            <a:fld id="{33EA4729-0FEE-48E4-AFBF-5DCA0E33951F}" type="datetime1">
              <a:rPr lang="en-ZA"/>
              <a:pPr>
                <a:defRPr/>
              </a:pPr>
              <a:t>2022/11/01</a:t>
            </a:fld>
            <a:endParaRPr lang="en-ZA" dirty="0"/>
          </a:p>
        </p:txBody>
      </p:sp>
      <p:sp>
        <p:nvSpPr>
          <p:cNvPr id="5" name="Footer Placeholder 4">
            <a:extLst>
              <a:ext uri="{FF2B5EF4-FFF2-40B4-BE49-F238E27FC236}">
                <a16:creationId xmlns:a16="http://schemas.microsoft.com/office/drawing/2014/main" id="{D95BE5FF-DD37-4391-91B7-52588D3BBE74}"/>
              </a:ext>
            </a:extLst>
          </p:cNvPr>
          <p:cNvSpPr>
            <a:spLocks noGrp="1"/>
          </p:cNvSpPr>
          <p:nvPr>
            <p:ph type="ftr" sz="quarter" idx="11"/>
          </p:nvPr>
        </p:nvSpPr>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id="{B69B5C48-CE36-400E-B56B-F415A7DC889B}"/>
              </a:ext>
            </a:extLst>
          </p:cNvPr>
          <p:cNvSpPr>
            <a:spLocks noGrp="1"/>
          </p:cNvSpPr>
          <p:nvPr>
            <p:ph type="sldNum" sz="quarter" idx="12"/>
          </p:nvPr>
        </p:nvSpPr>
        <p:spPr/>
        <p:txBody>
          <a:bodyPr/>
          <a:lstStyle>
            <a:lvl1pPr>
              <a:defRPr/>
            </a:lvl1pPr>
          </a:lstStyle>
          <a:p>
            <a:fld id="{2BAC5F1C-960C-4331-8569-C0A4806854E3}" type="slidenum">
              <a:rPr lang="en-ZA" altLang="en-US"/>
              <a:pPr/>
              <a:t>‹#›</a:t>
            </a:fld>
            <a:endParaRPr lang="en-ZA" altLang="en-US" dirty="0"/>
          </a:p>
        </p:txBody>
      </p:sp>
    </p:spTree>
    <p:extLst>
      <p:ext uri="{BB962C8B-B14F-4D97-AF65-F5344CB8AC3E}">
        <p14:creationId xmlns:p14="http://schemas.microsoft.com/office/powerpoint/2010/main" val="18139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a:extLst>
              <a:ext uri="{FF2B5EF4-FFF2-40B4-BE49-F238E27FC236}">
                <a16:creationId xmlns:a16="http://schemas.microsoft.com/office/drawing/2014/main" id="{06CB385C-6197-4EE0-95DA-95C499623DB5}"/>
              </a:ext>
            </a:extLst>
          </p:cNvPr>
          <p:cNvSpPr>
            <a:spLocks noGrp="1"/>
          </p:cNvSpPr>
          <p:nvPr>
            <p:ph type="dt" sz="half" idx="10"/>
          </p:nvPr>
        </p:nvSpPr>
        <p:spPr/>
        <p:txBody>
          <a:bodyPr/>
          <a:lstStyle>
            <a:lvl1pPr>
              <a:defRPr/>
            </a:lvl1pPr>
          </a:lstStyle>
          <a:p>
            <a:pPr>
              <a:defRPr/>
            </a:pPr>
            <a:fld id="{31469EEA-8C3F-4B4B-B263-81C2E36FFA71}" type="datetime1">
              <a:rPr lang="en-ZA"/>
              <a:pPr>
                <a:defRPr/>
              </a:pPr>
              <a:t>2022/11/01</a:t>
            </a:fld>
            <a:endParaRPr lang="en-ZA" dirty="0"/>
          </a:p>
        </p:txBody>
      </p:sp>
      <p:sp>
        <p:nvSpPr>
          <p:cNvPr id="6" name="Footer Placeholder 4">
            <a:extLst>
              <a:ext uri="{FF2B5EF4-FFF2-40B4-BE49-F238E27FC236}">
                <a16:creationId xmlns:a16="http://schemas.microsoft.com/office/drawing/2014/main" id="{4D139B4C-1678-4E6F-8716-5AAF2DD39F59}"/>
              </a:ext>
            </a:extLst>
          </p:cNvPr>
          <p:cNvSpPr>
            <a:spLocks noGrp="1"/>
          </p:cNvSpPr>
          <p:nvPr>
            <p:ph type="ftr" sz="quarter" idx="11"/>
          </p:nvPr>
        </p:nvSpPr>
        <p:spPr/>
        <p:txBody>
          <a:bodyPr/>
          <a:lstStyle>
            <a:lvl1pPr>
              <a:defRPr/>
            </a:lvl1pPr>
          </a:lstStyle>
          <a:p>
            <a:pPr>
              <a:defRPr/>
            </a:pPr>
            <a:endParaRPr lang="en-ZA" dirty="0"/>
          </a:p>
        </p:txBody>
      </p:sp>
      <p:sp>
        <p:nvSpPr>
          <p:cNvPr id="7" name="Slide Number Placeholder 5">
            <a:extLst>
              <a:ext uri="{FF2B5EF4-FFF2-40B4-BE49-F238E27FC236}">
                <a16:creationId xmlns:a16="http://schemas.microsoft.com/office/drawing/2014/main" id="{8341B5E3-0986-4947-AAE1-C3B0E5C261D1}"/>
              </a:ext>
            </a:extLst>
          </p:cNvPr>
          <p:cNvSpPr>
            <a:spLocks noGrp="1"/>
          </p:cNvSpPr>
          <p:nvPr>
            <p:ph type="sldNum" sz="quarter" idx="12"/>
          </p:nvPr>
        </p:nvSpPr>
        <p:spPr/>
        <p:txBody>
          <a:bodyPr/>
          <a:lstStyle>
            <a:lvl1pPr>
              <a:defRPr/>
            </a:lvl1pPr>
          </a:lstStyle>
          <a:p>
            <a:fld id="{725D8445-27D1-4CF3-8F98-6EA27D1F377E}" type="slidenum">
              <a:rPr lang="en-ZA" altLang="en-US"/>
              <a:pPr/>
              <a:t>‹#›</a:t>
            </a:fld>
            <a:endParaRPr lang="en-ZA" altLang="en-US" dirty="0"/>
          </a:p>
        </p:txBody>
      </p:sp>
    </p:spTree>
    <p:extLst>
      <p:ext uri="{BB962C8B-B14F-4D97-AF65-F5344CB8AC3E}">
        <p14:creationId xmlns:p14="http://schemas.microsoft.com/office/powerpoint/2010/main" val="294729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a:extLst>
              <a:ext uri="{FF2B5EF4-FFF2-40B4-BE49-F238E27FC236}">
                <a16:creationId xmlns:a16="http://schemas.microsoft.com/office/drawing/2014/main" id="{2848C7FD-343F-4F17-94E9-50707AA511A4}"/>
              </a:ext>
            </a:extLst>
          </p:cNvPr>
          <p:cNvSpPr>
            <a:spLocks noGrp="1"/>
          </p:cNvSpPr>
          <p:nvPr>
            <p:ph type="dt" sz="half" idx="10"/>
          </p:nvPr>
        </p:nvSpPr>
        <p:spPr/>
        <p:txBody>
          <a:bodyPr/>
          <a:lstStyle>
            <a:lvl1pPr>
              <a:defRPr/>
            </a:lvl1pPr>
          </a:lstStyle>
          <a:p>
            <a:pPr>
              <a:defRPr/>
            </a:pPr>
            <a:fld id="{8310EF37-7D3A-4A1A-B1AD-904F8A9FAF97}" type="datetime1">
              <a:rPr lang="en-ZA"/>
              <a:pPr>
                <a:defRPr/>
              </a:pPr>
              <a:t>2022/11/01</a:t>
            </a:fld>
            <a:endParaRPr lang="en-ZA" dirty="0"/>
          </a:p>
        </p:txBody>
      </p:sp>
      <p:sp>
        <p:nvSpPr>
          <p:cNvPr id="8" name="Footer Placeholder 4">
            <a:extLst>
              <a:ext uri="{FF2B5EF4-FFF2-40B4-BE49-F238E27FC236}">
                <a16:creationId xmlns:a16="http://schemas.microsoft.com/office/drawing/2014/main" id="{5DC61598-D09E-4AE6-942D-894D1A92431D}"/>
              </a:ext>
            </a:extLst>
          </p:cNvPr>
          <p:cNvSpPr>
            <a:spLocks noGrp="1"/>
          </p:cNvSpPr>
          <p:nvPr>
            <p:ph type="ftr" sz="quarter" idx="11"/>
          </p:nvPr>
        </p:nvSpPr>
        <p:spPr/>
        <p:txBody>
          <a:bodyPr/>
          <a:lstStyle>
            <a:lvl1pPr>
              <a:defRPr/>
            </a:lvl1pPr>
          </a:lstStyle>
          <a:p>
            <a:pPr>
              <a:defRPr/>
            </a:pPr>
            <a:endParaRPr lang="en-ZA" dirty="0"/>
          </a:p>
        </p:txBody>
      </p:sp>
      <p:sp>
        <p:nvSpPr>
          <p:cNvPr id="9" name="Slide Number Placeholder 5">
            <a:extLst>
              <a:ext uri="{FF2B5EF4-FFF2-40B4-BE49-F238E27FC236}">
                <a16:creationId xmlns:a16="http://schemas.microsoft.com/office/drawing/2014/main" id="{FFB16DF9-E494-4FA6-8811-BCD457F36B79}"/>
              </a:ext>
            </a:extLst>
          </p:cNvPr>
          <p:cNvSpPr>
            <a:spLocks noGrp="1"/>
          </p:cNvSpPr>
          <p:nvPr>
            <p:ph type="sldNum" sz="quarter" idx="12"/>
          </p:nvPr>
        </p:nvSpPr>
        <p:spPr/>
        <p:txBody>
          <a:bodyPr/>
          <a:lstStyle>
            <a:lvl1pPr>
              <a:defRPr/>
            </a:lvl1pPr>
          </a:lstStyle>
          <a:p>
            <a:fld id="{C79BD8D7-F2F2-4426-AAA2-CF19522350E8}" type="slidenum">
              <a:rPr lang="en-ZA" altLang="en-US"/>
              <a:pPr/>
              <a:t>‹#›</a:t>
            </a:fld>
            <a:endParaRPr lang="en-ZA" altLang="en-US" dirty="0"/>
          </a:p>
        </p:txBody>
      </p:sp>
    </p:spTree>
    <p:extLst>
      <p:ext uri="{BB962C8B-B14F-4D97-AF65-F5344CB8AC3E}">
        <p14:creationId xmlns:p14="http://schemas.microsoft.com/office/powerpoint/2010/main" val="133711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a:extLst>
              <a:ext uri="{FF2B5EF4-FFF2-40B4-BE49-F238E27FC236}">
                <a16:creationId xmlns:a16="http://schemas.microsoft.com/office/drawing/2014/main" id="{5C24F98D-F3D3-4F16-9D60-F9BF1988E088}"/>
              </a:ext>
            </a:extLst>
          </p:cNvPr>
          <p:cNvSpPr>
            <a:spLocks noGrp="1"/>
          </p:cNvSpPr>
          <p:nvPr>
            <p:ph type="dt" sz="half" idx="10"/>
          </p:nvPr>
        </p:nvSpPr>
        <p:spPr/>
        <p:txBody>
          <a:bodyPr/>
          <a:lstStyle>
            <a:lvl1pPr>
              <a:defRPr/>
            </a:lvl1pPr>
          </a:lstStyle>
          <a:p>
            <a:pPr>
              <a:defRPr/>
            </a:pPr>
            <a:fld id="{64A492D3-4903-4408-BB07-B88AFBD88DD8}" type="datetime1">
              <a:rPr lang="en-ZA"/>
              <a:pPr>
                <a:defRPr/>
              </a:pPr>
              <a:t>2022/11/01</a:t>
            </a:fld>
            <a:endParaRPr lang="en-ZA" dirty="0"/>
          </a:p>
        </p:txBody>
      </p:sp>
      <p:sp>
        <p:nvSpPr>
          <p:cNvPr id="4" name="Footer Placeholder 4">
            <a:extLst>
              <a:ext uri="{FF2B5EF4-FFF2-40B4-BE49-F238E27FC236}">
                <a16:creationId xmlns:a16="http://schemas.microsoft.com/office/drawing/2014/main" id="{7D0256C6-91B0-4AC2-88C4-ECA7D1720544}"/>
              </a:ext>
            </a:extLst>
          </p:cNvPr>
          <p:cNvSpPr>
            <a:spLocks noGrp="1"/>
          </p:cNvSpPr>
          <p:nvPr>
            <p:ph type="ftr" sz="quarter" idx="11"/>
          </p:nvPr>
        </p:nvSpPr>
        <p:spPr/>
        <p:txBody>
          <a:bodyPr/>
          <a:lstStyle>
            <a:lvl1pPr>
              <a:defRPr/>
            </a:lvl1pPr>
          </a:lstStyle>
          <a:p>
            <a:pPr>
              <a:defRPr/>
            </a:pPr>
            <a:endParaRPr lang="en-ZA" dirty="0"/>
          </a:p>
        </p:txBody>
      </p:sp>
      <p:sp>
        <p:nvSpPr>
          <p:cNvPr id="5" name="Slide Number Placeholder 5">
            <a:extLst>
              <a:ext uri="{FF2B5EF4-FFF2-40B4-BE49-F238E27FC236}">
                <a16:creationId xmlns:a16="http://schemas.microsoft.com/office/drawing/2014/main" id="{FB3BCFC9-7818-4E09-8F45-5BAC219C3414}"/>
              </a:ext>
            </a:extLst>
          </p:cNvPr>
          <p:cNvSpPr>
            <a:spLocks noGrp="1"/>
          </p:cNvSpPr>
          <p:nvPr>
            <p:ph type="sldNum" sz="quarter" idx="12"/>
          </p:nvPr>
        </p:nvSpPr>
        <p:spPr/>
        <p:txBody>
          <a:bodyPr/>
          <a:lstStyle>
            <a:lvl1pPr>
              <a:defRPr/>
            </a:lvl1pPr>
          </a:lstStyle>
          <a:p>
            <a:fld id="{25039319-E46A-42C2-B70C-48DA6054667D}" type="slidenum">
              <a:rPr lang="en-ZA" altLang="en-US"/>
              <a:pPr/>
              <a:t>‹#›</a:t>
            </a:fld>
            <a:endParaRPr lang="en-ZA" altLang="en-US" dirty="0"/>
          </a:p>
        </p:txBody>
      </p:sp>
    </p:spTree>
    <p:extLst>
      <p:ext uri="{BB962C8B-B14F-4D97-AF65-F5344CB8AC3E}">
        <p14:creationId xmlns:p14="http://schemas.microsoft.com/office/powerpoint/2010/main" val="3787631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39D7BDD-9944-4646-A9C2-265FD44B541B}"/>
              </a:ext>
            </a:extLst>
          </p:cNvPr>
          <p:cNvSpPr>
            <a:spLocks noGrp="1"/>
          </p:cNvSpPr>
          <p:nvPr>
            <p:ph type="dt" sz="half" idx="10"/>
          </p:nvPr>
        </p:nvSpPr>
        <p:spPr/>
        <p:txBody>
          <a:bodyPr/>
          <a:lstStyle>
            <a:lvl1pPr>
              <a:defRPr/>
            </a:lvl1pPr>
          </a:lstStyle>
          <a:p>
            <a:pPr>
              <a:defRPr/>
            </a:pPr>
            <a:fld id="{B201CFFE-E407-4F7D-8107-01ADDF3384D8}" type="datetime1">
              <a:rPr lang="en-ZA"/>
              <a:pPr>
                <a:defRPr/>
              </a:pPr>
              <a:t>2022/11/01</a:t>
            </a:fld>
            <a:endParaRPr lang="en-ZA" dirty="0"/>
          </a:p>
        </p:txBody>
      </p:sp>
      <p:sp>
        <p:nvSpPr>
          <p:cNvPr id="3" name="Footer Placeholder 4">
            <a:extLst>
              <a:ext uri="{FF2B5EF4-FFF2-40B4-BE49-F238E27FC236}">
                <a16:creationId xmlns:a16="http://schemas.microsoft.com/office/drawing/2014/main" id="{5733DFA8-8F3C-4508-BD66-4051C624E3E3}"/>
              </a:ext>
            </a:extLst>
          </p:cNvPr>
          <p:cNvSpPr>
            <a:spLocks noGrp="1"/>
          </p:cNvSpPr>
          <p:nvPr>
            <p:ph type="ftr" sz="quarter" idx="11"/>
          </p:nvPr>
        </p:nvSpPr>
        <p:spPr/>
        <p:txBody>
          <a:bodyPr/>
          <a:lstStyle>
            <a:lvl1pPr>
              <a:defRPr/>
            </a:lvl1pPr>
          </a:lstStyle>
          <a:p>
            <a:pPr>
              <a:defRPr/>
            </a:pPr>
            <a:endParaRPr lang="en-ZA" dirty="0"/>
          </a:p>
        </p:txBody>
      </p:sp>
      <p:sp>
        <p:nvSpPr>
          <p:cNvPr id="4" name="Slide Number Placeholder 5">
            <a:extLst>
              <a:ext uri="{FF2B5EF4-FFF2-40B4-BE49-F238E27FC236}">
                <a16:creationId xmlns:a16="http://schemas.microsoft.com/office/drawing/2014/main" id="{32DA18BF-C24E-44FA-B605-E80F40EAB1B2}"/>
              </a:ext>
            </a:extLst>
          </p:cNvPr>
          <p:cNvSpPr>
            <a:spLocks noGrp="1"/>
          </p:cNvSpPr>
          <p:nvPr>
            <p:ph type="sldNum" sz="quarter" idx="12"/>
          </p:nvPr>
        </p:nvSpPr>
        <p:spPr/>
        <p:txBody>
          <a:bodyPr/>
          <a:lstStyle>
            <a:lvl1pPr>
              <a:defRPr/>
            </a:lvl1pPr>
          </a:lstStyle>
          <a:p>
            <a:fld id="{AA5BC088-9A6D-4873-85FE-884458097F7A}" type="slidenum">
              <a:rPr lang="en-ZA" altLang="en-US"/>
              <a:pPr/>
              <a:t>‹#›</a:t>
            </a:fld>
            <a:endParaRPr lang="en-ZA" altLang="en-US" dirty="0"/>
          </a:p>
        </p:txBody>
      </p:sp>
    </p:spTree>
    <p:extLst>
      <p:ext uri="{BB962C8B-B14F-4D97-AF65-F5344CB8AC3E}">
        <p14:creationId xmlns:p14="http://schemas.microsoft.com/office/powerpoint/2010/main" val="303646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E6027A6-70AB-43C3-AEDE-699CB7339579}"/>
              </a:ext>
            </a:extLst>
          </p:cNvPr>
          <p:cNvSpPr>
            <a:spLocks noGrp="1"/>
          </p:cNvSpPr>
          <p:nvPr>
            <p:ph type="dt" sz="half" idx="10"/>
          </p:nvPr>
        </p:nvSpPr>
        <p:spPr/>
        <p:txBody>
          <a:bodyPr/>
          <a:lstStyle>
            <a:lvl1pPr>
              <a:defRPr/>
            </a:lvl1pPr>
          </a:lstStyle>
          <a:p>
            <a:pPr>
              <a:defRPr/>
            </a:pPr>
            <a:fld id="{55C9E26B-31D7-46C0-AC9A-EC2711D1ED70}" type="datetime1">
              <a:rPr lang="en-ZA"/>
              <a:pPr>
                <a:defRPr/>
              </a:pPr>
              <a:t>2022/11/01</a:t>
            </a:fld>
            <a:endParaRPr lang="en-ZA" dirty="0"/>
          </a:p>
        </p:txBody>
      </p:sp>
      <p:sp>
        <p:nvSpPr>
          <p:cNvPr id="6" name="Footer Placeholder 4">
            <a:extLst>
              <a:ext uri="{FF2B5EF4-FFF2-40B4-BE49-F238E27FC236}">
                <a16:creationId xmlns:a16="http://schemas.microsoft.com/office/drawing/2014/main" id="{B56D31BD-3CF6-4CAE-9430-B9D9E53E1265}"/>
              </a:ext>
            </a:extLst>
          </p:cNvPr>
          <p:cNvSpPr>
            <a:spLocks noGrp="1"/>
          </p:cNvSpPr>
          <p:nvPr>
            <p:ph type="ftr" sz="quarter" idx="11"/>
          </p:nvPr>
        </p:nvSpPr>
        <p:spPr/>
        <p:txBody>
          <a:bodyPr/>
          <a:lstStyle>
            <a:lvl1pPr>
              <a:defRPr/>
            </a:lvl1pPr>
          </a:lstStyle>
          <a:p>
            <a:pPr>
              <a:defRPr/>
            </a:pPr>
            <a:endParaRPr lang="en-ZA" dirty="0"/>
          </a:p>
        </p:txBody>
      </p:sp>
      <p:sp>
        <p:nvSpPr>
          <p:cNvPr id="7" name="Slide Number Placeholder 5">
            <a:extLst>
              <a:ext uri="{FF2B5EF4-FFF2-40B4-BE49-F238E27FC236}">
                <a16:creationId xmlns:a16="http://schemas.microsoft.com/office/drawing/2014/main" id="{B3460DE4-B1D4-400D-AF5A-B9ACA3820859}"/>
              </a:ext>
            </a:extLst>
          </p:cNvPr>
          <p:cNvSpPr>
            <a:spLocks noGrp="1"/>
          </p:cNvSpPr>
          <p:nvPr>
            <p:ph type="sldNum" sz="quarter" idx="12"/>
          </p:nvPr>
        </p:nvSpPr>
        <p:spPr/>
        <p:txBody>
          <a:bodyPr/>
          <a:lstStyle>
            <a:lvl1pPr>
              <a:defRPr/>
            </a:lvl1pPr>
          </a:lstStyle>
          <a:p>
            <a:fld id="{DF1A01A8-9418-4390-8C8E-D14BBE198428}" type="slidenum">
              <a:rPr lang="en-ZA" altLang="en-US"/>
              <a:pPr/>
              <a:t>‹#›</a:t>
            </a:fld>
            <a:endParaRPr lang="en-ZA" altLang="en-US" dirty="0"/>
          </a:p>
        </p:txBody>
      </p:sp>
    </p:spTree>
    <p:extLst>
      <p:ext uri="{BB962C8B-B14F-4D97-AF65-F5344CB8AC3E}">
        <p14:creationId xmlns:p14="http://schemas.microsoft.com/office/powerpoint/2010/main" val="28738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2627802-FCF0-4D54-850C-2BE5365FF7F9}"/>
              </a:ext>
            </a:extLst>
          </p:cNvPr>
          <p:cNvSpPr>
            <a:spLocks noGrp="1"/>
          </p:cNvSpPr>
          <p:nvPr>
            <p:ph type="dt" sz="half" idx="10"/>
          </p:nvPr>
        </p:nvSpPr>
        <p:spPr/>
        <p:txBody>
          <a:bodyPr/>
          <a:lstStyle>
            <a:lvl1pPr>
              <a:defRPr/>
            </a:lvl1pPr>
          </a:lstStyle>
          <a:p>
            <a:pPr>
              <a:defRPr/>
            </a:pPr>
            <a:fld id="{53E6FBE4-F82F-4CD2-8798-FB1281D6E910}" type="datetime1">
              <a:rPr lang="en-ZA"/>
              <a:pPr>
                <a:defRPr/>
              </a:pPr>
              <a:t>2022/11/01</a:t>
            </a:fld>
            <a:endParaRPr lang="en-ZA" dirty="0"/>
          </a:p>
        </p:txBody>
      </p:sp>
      <p:sp>
        <p:nvSpPr>
          <p:cNvPr id="6" name="Footer Placeholder 4">
            <a:extLst>
              <a:ext uri="{FF2B5EF4-FFF2-40B4-BE49-F238E27FC236}">
                <a16:creationId xmlns:a16="http://schemas.microsoft.com/office/drawing/2014/main" id="{BA2ADB26-6398-404A-A592-FC4474F70091}"/>
              </a:ext>
            </a:extLst>
          </p:cNvPr>
          <p:cNvSpPr>
            <a:spLocks noGrp="1"/>
          </p:cNvSpPr>
          <p:nvPr>
            <p:ph type="ftr" sz="quarter" idx="11"/>
          </p:nvPr>
        </p:nvSpPr>
        <p:spPr/>
        <p:txBody>
          <a:bodyPr/>
          <a:lstStyle>
            <a:lvl1pPr>
              <a:defRPr/>
            </a:lvl1pPr>
          </a:lstStyle>
          <a:p>
            <a:pPr>
              <a:defRPr/>
            </a:pPr>
            <a:endParaRPr lang="en-ZA" dirty="0"/>
          </a:p>
        </p:txBody>
      </p:sp>
      <p:sp>
        <p:nvSpPr>
          <p:cNvPr id="7" name="Slide Number Placeholder 5">
            <a:extLst>
              <a:ext uri="{FF2B5EF4-FFF2-40B4-BE49-F238E27FC236}">
                <a16:creationId xmlns:a16="http://schemas.microsoft.com/office/drawing/2014/main" id="{5C279229-D234-4B21-8F59-33A75D28DB5A}"/>
              </a:ext>
            </a:extLst>
          </p:cNvPr>
          <p:cNvSpPr>
            <a:spLocks noGrp="1"/>
          </p:cNvSpPr>
          <p:nvPr>
            <p:ph type="sldNum" sz="quarter" idx="12"/>
          </p:nvPr>
        </p:nvSpPr>
        <p:spPr/>
        <p:txBody>
          <a:bodyPr/>
          <a:lstStyle>
            <a:lvl1pPr>
              <a:defRPr/>
            </a:lvl1pPr>
          </a:lstStyle>
          <a:p>
            <a:fld id="{F0A11B58-9007-45E2-A5D4-EEDCD0A40133}" type="slidenum">
              <a:rPr lang="en-ZA" altLang="en-US"/>
              <a:pPr/>
              <a:t>‹#›</a:t>
            </a:fld>
            <a:endParaRPr lang="en-ZA" altLang="en-US" dirty="0"/>
          </a:p>
        </p:txBody>
      </p:sp>
    </p:spTree>
    <p:extLst>
      <p:ext uri="{BB962C8B-B14F-4D97-AF65-F5344CB8AC3E}">
        <p14:creationId xmlns:p14="http://schemas.microsoft.com/office/powerpoint/2010/main" val="1092224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2DB3400-2DD9-4FB1-A769-ADCB92F6F1F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a:extLst>
              <a:ext uri="{FF2B5EF4-FFF2-40B4-BE49-F238E27FC236}">
                <a16:creationId xmlns:a16="http://schemas.microsoft.com/office/drawing/2014/main" id="{4FA887A2-97DB-4833-A390-CE437D24950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a:extLst>
              <a:ext uri="{FF2B5EF4-FFF2-40B4-BE49-F238E27FC236}">
                <a16:creationId xmlns:a16="http://schemas.microsoft.com/office/drawing/2014/main" id="{C9A647C7-F190-4835-9D80-CBAACCE889B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cs typeface="+mn-cs"/>
              </a:defRPr>
            </a:lvl1pPr>
          </a:lstStyle>
          <a:p>
            <a:pPr>
              <a:defRPr/>
            </a:pPr>
            <a:fld id="{640A4FEF-DEBD-4901-93F6-C431747F4B5A}" type="datetime1">
              <a:rPr lang="en-ZA"/>
              <a:pPr>
                <a:defRPr/>
              </a:pPr>
              <a:t>2022/11/01</a:t>
            </a:fld>
            <a:endParaRPr lang="en-ZA" dirty="0"/>
          </a:p>
        </p:txBody>
      </p:sp>
      <p:sp>
        <p:nvSpPr>
          <p:cNvPr id="5" name="Footer Placeholder 4">
            <a:extLst>
              <a:ext uri="{FF2B5EF4-FFF2-40B4-BE49-F238E27FC236}">
                <a16:creationId xmlns:a16="http://schemas.microsoft.com/office/drawing/2014/main" id="{7E573DD2-02B7-4F7F-84DE-3CECC3744CE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ZA" dirty="0"/>
          </a:p>
        </p:txBody>
      </p:sp>
      <p:sp>
        <p:nvSpPr>
          <p:cNvPr id="6" name="Slide Number Placeholder 5">
            <a:extLst>
              <a:ext uri="{FF2B5EF4-FFF2-40B4-BE49-F238E27FC236}">
                <a16:creationId xmlns:a16="http://schemas.microsoft.com/office/drawing/2014/main" id="{AD33EDAD-D61E-4835-8F70-79CB61CC3AF8}"/>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FA6A35C6-65C4-444F-8012-96342553EA6E}" type="slidenum">
              <a:rPr lang="en-ZA" altLang="en-US"/>
              <a:pPr/>
              <a:t>‹#›</a:t>
            </a:fld>
            <a:endParaRPr lang="en-ZA" altLang="en-US" dirty="0"/>
          </a:p>
        </p:txBody>
      </p:sp>
    </p:spTree>
    <p:extLst>
      <p:ext uri="{BB962C8B-B14F-4D97-AF65-F5344CB8AC3E}">
        <p14:creationId xmlns:p14="http://schemas.microsoft.com/office/powerpoint/2010/main" val="1244758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D1406A1-70E8-40B5-BBEF-D939A40E5FD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a:extLst>
              <a:ext uri="{FF2B5EF4-FFF2-40B4-BE49-F238E27FC236}">
                <a16:creationId xmlns:a16="http://schemas.microsoft.com/office/drawing/2014/main" id="{5A5B8A09-9D11-44E3-B148-7FE55D606CF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a:extLst>
              <a:ext uri="{FF2B5EF4-FFF2-40B4-BE49-F238E27FC236}">
                <a16:creationId xmlns:a16="http://schemas.microsoft.com/office/drawing/2014/main" id="{16524A53-9E13-4AB2-A334-8CAAEAC7739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BA4FBCB-BDE0-426A-AD46-D1BA1FADCA37}" type="datetime1">
              <a:rPr lang="en-ZA"/>
              <a:pPr>
                <a:defRPr/>
              </a:pPr>
              <a:t>2022/11/01</a:t>
            </a:fld>
            <a:endParaRPr lang="en-ZA" dirty="0"/>
          </a:p>
        </p:txBody>
      </p:sp>
      <p:sp>
        <p:nvSpPr>
          <p:cNvPr id="5" name="Footer Placeholder 4">
            <a:extLst>
              <a:ext uri="{FF2B5EF4-FFF2-40B4-BE49-F238E27FC236}">
                <a16:creationId xmlns:a16="http://schemas.microsoft.com/office/drawing/2014/main" id="{F0399040-237C-48B7-BB67-0B793758422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ZA" dirty="0"/>
          </a:p>
        </p:txBody>
      </p:sp>
      <p:sp>
        <p:nvSpPr>
          <p:cNvPr id="6" name="Slide Number Placeholder 5">
            <a:extLst>
              <a:ext uri="{FF2B5EF4-FFF2-40B4-BE49-F238E27FC236}">
                <a16:creationId xmlns:a16="http://schemas.microsoft.com/office/drawing/2014/main" id="{B7ABD3E0-F3C4-4992-B6EC-10B342F977B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C9628627-8413-477E-B890-B2BB821A3F3B}" type="slidenum">
              <a:rPr lang="en-ZA" altLang="en-US"/>
              <a:pPr/>
              <a:t>‹#›</a:t>
            </a:fld>
            <a:endParaRPr lang="en-ZA" altLang="en-US" dirty="0"/>
          </a:p>
        </p:txBody>
      </p:sp>
    </p:spTree>
    <p:extLst>
      <p:ext uri="{BB962C8B-B14F-4D97-AF65-F5344CB8AC3E}">
        <p14:creationId xmlns:p14="http://schemas.microsoft.com/office/powerpoint/2010/main" val="8955779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Subtitle 2">
            <a:extLst>
              <a:ext uri="{FF2B5EF4-FFF2-40B4-BE49-F238E27FC236}">
                <a16:creationId xmlns:a16="http://schemas.microsoft.com/office/drawing/2014/main" id="{97E9A295-5AA1-4AA5-A793-02859B494837}"/>
              </a:ext>
            </a:extLst>
          </p:cNvPr>
          <p:cNvSpPr>
            <a:spLocks noGrp="1"/>
          </p:cNvSpPr>
          <p:nvPr>
            <p:ph type="subTitle" idx="1"/>
          </p:nvPr>
        </p:nvSpPr>
        <p:spPr>
          <a:xfrm>
            <a:off x="1549400" y="4581526"/>
            <a:ext cx="4186238" cy="2276475"/>
          </a:xfrm>
        </p:spPr>
        <p:txBody>
          <a:bodyPr/>
          <a:lstStyle/>
          <a:p>
            <a:endParaRPr lang="en-ZA" altLang="en-US" sz="1800" b="1" dirty="0">
              <a:solidFill>
                <a:srgbClr val="FFFFFF"/>
              </a:solidFill>
            </a:endParaRPr>
          </a:p>
          <a:p>
            <a:endParaRPr lang="en-ZA" altLang="en-US" sz="1800" b="1" dirty="0">
              <a:solidFill>
                <a:schemeClr val="bg1"/>
              </a:solidFill>
            </a:endParaRPr>
          </a:p>
          <a:p>
            <a:endParaRPr lang="en-ZA" altLang="en-US" sz="1800" b="1" dirty="0">
              <a:solidFill>
                <a:schemeClr val="bg1"/>
              </a:solidFill>
            </a:endParaRPr>
          </a:p>
          <a:p>
            <a:endParaRPr lang="en-ZA" altLang="en-US" sz="1800" b="1" dirty="0">
              <a:solidFill>
                <a:schemeClr val="bg1"/>
              </a:solidFill>
            </a:endParaRPr>
          </a:p>
        </p:txBody>
      </p:sp>
      <p:sp>
        <p:nvSpPr>
          <p:cNvPr id="4100" name="Slide Number Placeholder 2">
            <a:extLst>
              <a:ext uri="{FF2B5EF4-FFF2-40B4-BE49-F238E27FC236}">
                <a16:creationId xmlns:a16="http://schemas.microsoft.com/office/drawing/2014/main" id="{68CC944F-5DA6-4910-9AEC-8F884B1918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10E075AA-2B33-4DBF-9CE4-00A2FC38CA30}" type="slidenum">
              <a:rPr lang="en-ZA" altLang="en-US">
                <a:solidFill>
                  <a:srgbClr val="898989"/>
                </a:solidFill>
                <a:latin typeface="Calibri" panose="020F0502020204030204" pitchFamily="34" charset="0"/>
              </a:rPr>
              <a:pPr fontAlgn="base">
                <a:spcBef>
                  <a:spcPct val="0"/>
                </a:spcBef>
                <a:spcAft>
                  <a:spcPct val="0"/>
                </a:spcAft>
              </a:pPr>
              <a:t>1</a:t>
            </a:fld>
            <a:endParaRPr lang="en-ZA" altLang="en-US" dirty="0">
              <a:solidFill>
                <a:srgbClr val="898989"/>
              </a:solidFill>
              <a:latin typeface="Calibri" panose="020F0502020204030204" pitchFamily="34" charset="0"/>
            </a:endParaRPr>
          </a:p>
        </p:txBody>
      </p:sp>
      <p:pic>
        <p:nvPicPr>
          <p:cNvPr id="2" name="Picture 1">
            <a:extLst>
              <a:ext uri="{FF2B5EF4-FFF2-40B4-BE49-F238E27FC236}">
                <a16:creationId xmlns:a16="http://schemas.microsoft.com/office/drawing/2014/main" id="{AD3F2825-9932-4D27-90CE-C807646334F1}"/>
              </a:ext>
            </a:extLst>
          </p:cNvPr>
          <p:cNvPicPr>
            <a:picLocks noChangeAspect="1"/>
          </p:cNvPicPr>
          <p:nvPr/>
        </p:nvPicPr>
        <p:blipFill>
          <a:blip r:embed="rId3"/>
          <a:stretch>
            <a:fillRect/>
          </a:stretch>
        </p:blipFill>
        <p:spPr>
          <a:xfrm>
            <a:off x="487017" y="256581"/>
            <a:ext cx="2047461" cy="2983576"/>
          </a:xfrm>
          <a:prstGeom prst="rect">
            <a:avLst/>
          </a:prstGeom>
        </p:spPr>
      </p:pic>
      <p:sp>
        <p:nvSpPr>
          <p:cNvPr id="11" name="Title 1">
            <a:extLst>
              <a:ext uri="{FF2B5EF4-FFF2-40B4-BE49-F238E27FC236}">
                <a16:creationId xmlns:a16="http://schemas.microsoft.com/office/drawing/2014/main" id="{4BC24DEC-0AB6-42EF-9ECD-88C3B4268693}"/>
              </a:ext>
            </a:extLst>
          </p:cNvPr>
          <p:cNvSpPr>
            <a:spLocks noGrp="1"/>
          </p:cNvSpPr>
          <p:nvPr>
            <p:ph type="ctrTitle"/>
          </p:nvPr>
        </p:nvSpPr>
        <p:spPr>
          <a:xfrm>
            <a:off x="2780807" y="638320"/>
            <a:ext cx="8213697" cy="1992866"/>
          </a:xfrm>
        </p:spPr>
        <p:txBody>
          <a:bodyPr>
            <a:normAutofit fontScale="90000"/>
          </a:bodyPr>
          <a:lstStyle/>
          <a:p>
            <a:r>
              <a:rPr lang="en-ZA" altLang="en-US" sz="4900" b="1" dirty="0">
                <a:solidFill>
                  <a:schemeClr val="bg1"/>
                </a:solidFill>
                <a:latin typeface="+mj-lt"/>
              </a:rPr>
              <a:t>MSUNDUZI MUNICIPALITY </a:t>
            </a:r>
            <a:br>
              <a:rPr lang="en-ZA" altLang="en-US" sz="4900" b="1" dirty="0">
                <a:solidFill>
                  <a:schemeClr val="bg1"/>
                </a:solidFill>
                <a:latin typeface="+mj-lt"/>
              </a:rPr>
            </a:br>
            <a:r>
              <a:rPr lang="en-ZA" altLang="en-US" sz="4900" b="1" dirty="0">
                <a:solidFill>
                  <a:schemeClr val="bg1"/>
                </a:solidFill>
              </a:rPr>
              <a:t>PRESENTATION ON THE STATUS OF THE MUNICIPALITY</a:t>
            </a:r>
            <a:endParaRPr lang="en-ZA" sz="4900" b="1" dirty="0">
              <a:solidFill>
                <a:schemeClr val="bg1"/>
              </a:solidFill>
              <a:latin typeface="+mj-lt"/>
            </a:endParaRPr>
          </a:p>
        </p:txBody>
      </p:sp>
      <p:sp>
        <p:nvSpPr>
          <p:cNvPr id="12" name="Subtitle 3">
            <a:extLst>
              <a:ext uri="{FF2B5EF4-FFF2-40B4-BE49-F238E27FC236}">
                <a16:creationId xmlns:a16="http://schemas.microsoft.com/office/drawing/2014/main" id="{54988B31-354C-4099-84D5-661C945254A6}"/>
              </a:ext>
            </a:extLst>
          </p:cNvPr>
          <p:cNvSpPr txBox="1">
            <a:spLocks/>
          </p:cNvSpPr>
          <p:nvPr/>
        </p:nvSpPr>
        <p:spPr bwMode="auto">
          <a:xfrm>
            <a:off x="487017" y="3617844"/>
            <a:ext cx="7156175" cy="148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a:solidFill>
                  <a:schemeClr val="bg1"/>
                </a:solidFill>
              </a:rPr>
              <a:t>PRESENTED BY CLLR M THEBOLLA</a:t>
            </a:r>
          </a:p>
          <a:p>
            <a:r>
              <a:rPr lang="en-US" sz="2400" b="1" dirty="0">
                <a:solidFill>
                  <a:schemeClr val="bg1"/>
                </a:solidFill>
              </a:rPr>
              <a:t>THE MAYOR: MSUNDUZI MUNICIPALITY</a:t>
            </a:r>
          </a:p>
          <a:p>
            <a:r>
              <a:rPr lang="en-US" sz="2400" b="1" dirty="0">
                <a:solidFill>
                  <a:schemeClr val="bg1"/>
                </a:solidFill>
              </a:rPr>
              <a:t>28</a:t>
            </a:r>
            <a:r>
              <a:rPr lang="en-US" sz="2400" b="1" baseline="30000" dirty="0">
                <a:solidFill>
                  <a:schemeClr val="bg1"/>
                </a:solidFill>
              </a:rPr>
              <a:t>TH</a:t>
            </a:r>
            <a:r>
              <a:rPr lang="en-US" sz="2400" b="1" dirty="0">
                <a:solidFill>
                  <a:schemeClr val="bg1"/>
                </a:solidFill>
              </a:rPr>
              <a:t>  OCTOBER 2022</a:t>
            </a:r>
            <a:endParaRPr lang="en-ZA" sz="24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DDA5-5A5F-859C-28F9-A2D6220833B6}"/>
              </a:ext>
            </a:extLst>
          </p:cNvPr>
          <p:cNvSpPr>
            <a:spLocks noGrp="1"/>
          </p:cNvSpPr>
          <p:nvPr>
            <p:ph type="title"/>
          </p:nvPr>
        </p:nvSpPr>
        <p:spPr>
          <a:xfrm>
            <a:off x="0" y="92076"/>
            <a:ext cx="10972800" cy="1143000"/>
          </a:xfrm>
        </p:spPr>
        <p:txBody>
          <a:bodyPr/>
          <a:lstStyle/>
          <a:p>
            <a:pPr algn="l"/>
            <a:r>
              <a:rPr lang="en-US" sz="2000" b="1" dirty="0">
                <a:solidFill>
                  <a:schemeClr val="bg1"/>
                </a:solidFill>
                <a:cs typeface="Arial" panose="020B0604020202020204" pitchFamily="34" charset="0"/>
              </a:rPr>
              <a:t>OVERVIEW REPORT ON SECTION 139 INTERVENTIONS</a:t>
            </a:r>
            <a:r>
              <a:rPr lang="en-US" sz="4400" b="1" dirty="0">
                <a:solidFill>
                  <a:schemeClr val="bg1"/>
                </a:solidFill>
                <a:cs typeface="Arial" panose="020B0604020202020204" pitchFamily="34" charset="0"/>
              </a:rPr>
              <a:t/>
            </a:r>
            <a:br>
              <a:rPr lang="en-US" sz="4400" b="1" dirty="0">
                <a:solidFill>
                  <a:schemeClr val="bg1"/>
                </a:solidFill>
                <a:cs typeface="Arial" panose="020B0604020202020204" pitchFamily="34" charset="0"/>
              </a:rPr>
            </a:br>
            <a:r>
              <a:rPr lang="en-US" sz="2000" b="1" dirty="0">
                <a:solidFill>
                  <a:schemeClr val="bg1"/>
                </a:solidFill>
                <a:cs typeface="Arial" panose="020B0604020202020204" pitchFamily="34" charset="0"/>
              </a:rPr>
              <a:t>IMMEDIATE INTERVENTIONS - (MECs DIRECTIVES) – </a:t>
            </a:r>
            <a:r>
              <a:rPr lang="en-ZA" sz="2000" b="1" dirty="0">
                <a:solidFill>
                  <a:schemeClr val="bg1"/>
                </a:solidFill>
                <a:cs typeface="Arial" panose="020B0604020202020204" pitchFamily="34" charset="0"/>
              </a:rPr>
              <a:t>INDICATORS OF IMPROVEMENT IN THE NEXT SIX MONTHS </a:t>
            </a:r>
            <a:endParaRPr lang="en-US" sz="2000" b="1" dirty="0">
              <a:solidFill>
                <a:schemeClr val="bg1"/>
              </a:solidFill>
              <a:cs typeface="Arial" panose="020B0604020202020204" pitchFamily="34" charset="0"/>
            </a:endParaRPr>
          </a:p>
        </p:txBody>
      </p:sp>
      <p:sp>
        <p:nvSpPr>
          <p:cNvPr id="3" name="Content Placeholder 2">
            <a:extLst>
              <a:ext uri="{FF2B5EF4-FFF2-40B4-BE49-F238E27FC236}">
                <a16:creationId xmlns:a16="http://schemas.microsoft.com/office/drawing/2014/main" id="{AD7A095A-60C3-40BC-FB34-CE002C4FC01D}"/>
              </a:ext>
            </a:extLst>
          </p:cNvPr>
          <p:cNvSpPr>
            <a:spLocks noGrp="1"/>
          </p:cNvSpPr>
          <p:nvPr>
            <p:ph idx="1"/>
          </p:nvPr>
        </p:nvSpPr>
        <p:spPr>
          <a:xfrm>
            <a:off x="133165" y="1600201"/>
            <a:ext cx="11931317" cy="4756150"/>
          </a:xfrm>
        </p:spPr>
        <p:txBody>
          <a:bodyPr/>
          <a:lstStyle/>
          <a:p>
            <a:pPr marL="0" marR="0" lvl="0" indent="0" algn="just" defTabSz="914400" rtl="0" eaLnBrk="1" fontAlgn="auto" latinLnBrk="0" hangingPunct="1">
              <a:lnSpc>
                <a:spcPct val="150000"/>
              </a:lnSpc>
              <a:spcBef>
                <a:spcPts val="0"/>
              </a:spcBef>
              <a:spcAft>
                <a:spcPts val="0"/>
              </a:spcAft>
              <a:buClrTx/>
              <a:buSzTx/>
              <a:buNone/>
              <a:tabLst/>
              <a:defRPr/>
            </a:pP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0" indent="0">
              <a:buNone/>
            </a:pPr>
            <a:endParaRPr lang="en-GB" sz="1800" dirty="0">
              <a:solidFill>
                <a:sysClr val="windowText" lastClr="000000"/>
              </a:solidFill>
              <a:latin typeface="Calibri"/>
            </a:endParaRPr>
          </a:p>
          <a:p>
            <a:endParaRPr lang="en-ZA" dirty="0"/>
          </a:p>
        </p:txBody>
      </p:sp>
      <p:sp>
        <p:nvSpPr>
          <p:cNvPr id="4" name="Slide Number Placeholder 3">
            <a:extLst>
              <a:ext uri="{FF2B5EF4-FFF2-40B4-BE49-F238E27FC236}">
                <a16:creationId xmlns:a16="http://schemas.microsoft.com/office/drawing/2014/main" id="{B28D768A-1823-4DAD-3E45-DEC19F8AC729}"/>
              </a:ext>
            </a:extLst>
          </p:cNvPr>
          <p:cNvSpPr>
            <a:spLocks noGrp="1"/>
          </p:cNvSpPr>
          <p:nvPr>
            <p:ph type="sldNum" sz="quarter" idx="12"/>
          </p:nvPr>
        </p:nvSpPr>
        <p:spPr/>
        <p:txBody>
          <a:bodyPr/>
          <a:lstStyle/>
          <a:p>
            <a:fld id="{5449A628-0D35-4BBB-B97A-CF0774677C4A}" type="slidenum">
              <a:rPr lang="en-ZA" altLang="en-US" smtClean="0"/>
              <a:pPr/>
              <a:t>10</a:t>
            </a:fld>
            <a:endParaRPr lang="en-ZA" altLang="en-US" dirty="0"/>
          </a:p>
        </p:txBody>
      </p:sp>
      <p:graphicFrame>
        <p:nvGraphicFramePr>
          <p:cNvPr id="6" name="Table 5">
            <a:extLst>
              <a:ext uri="{FF2B5EF4-FFF2-40B4-BE49-F238E27FC236}">
                <a16:creationId xmlns:a16="http://schemas.microsoft.com/office/drawing/2014/main" id="{DD023CA4-2FB6-F0AC-E045-629F2891B6AB}"/>
              </a:ext>
            </a:extLst>
          </p:cNvPr>
          <p:cNvGraphicFramePr>
            <a:graphicFrameLocks noGrp="1"/>
          </p:cNvGraphicFramePr>
          <p:nvPr>
            <p:extLst>
              <p:ext uri="{D42A27DB-BD31-4B8C-83A1-F6EECF244321}">
                <p14:modId xmlns:p14="http://schemas.microsoft.com/office/powerpoint/2010/main" val="520088721"/>
              </p:ext>
            </p:extLst>
          </p:nvPr>
        </p:nvGraphicFramePr>
        <p:xfrm>
          <a:off x="1934547" y="1954763"/>
          <a:ext cx="7488832" cy="2607908"/>
        </p:xfrm>
        <a:graphic>
          <a:graphicData uri="http://schemas.openxmlformats.org/drawingml/2006/table">
            <a:tbl>
              <a:tblPr firstRow="1" firstCol="1" bandRow="1"/>
              <a:tblGrid>
                <a:gridCol w="2136312">
                  <a:extLst>
                    <a:ext uri="{9D8B030D-6E8A-4147-A177-3AD203B41FA5}">
                      <a16:colId xmlns:a16="http://schemas.microsoft.com/office/drawing/2014/main" val="1771906987"/>
                    </a:ext>
                  </a:extLst>
                </a:gridCol>
                <a:gridCol w="2748729">
                  <a:extLst>
                    <a:ext uri="{9D8B030D-6E8A-4147-A177-3AD203B41FA5}">
                      <a16:colId xmlns:a16="http://schemas.microsoft.com/office/drawing/2014/main" val="2609797974"/>
                    </a:ext>
                  </a:extLst>
                </a:gridCol>
                <a:gridCol w="2603791">
                  <a:extLst>
                    <a:ext uri="{9D8B030D-6E8A-4147-A177-3AD203B41FA5}">
                      <a16:colId xmlns:a16="http://schemas.microsoft.com/office/drawing/2014/main" val="3377659283"/>
                    </a:ext>
                  </a:extLst>
                </a:gridCol>
              </a:tblGrid>
              <a:tr h="6519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50000"/>
                        </a:lnSpc>
                        <a:spcAft>
                          <a:spcPts val="0"/>
                        </a:spcAft>
                      </a:pPr>
                      <a:r>
                        <a:rPr lang="en-GB" sz="1800" b="1" dirty="0">
                          <a:effectLst/>
                          <a:latin typeface="Arial" panose="020B0604020202020204" pitchFamily="34" charset="0"/>
                          <a:cs typeface="Arial" panose="020B0604020202020204" pitchFamily="34" charset="0"/>
                        </a:rPr>
                        <a:t>In progress</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GB" sz="1800" b="1" dirty="0">
                          <a:effectLst/>
                          <a:latin typeface="Arial" panose="020B0604020202020204" pitchFamily="34" charset="0"/>
                          <a:cs typeface="Arial" panose="020B0604020202020204" pitchFamily="34" charset="0"/>
                        </a:rPr>
                        <a:t>18</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GB" sz="1800" b="1" dirty="0">
                          <a:effectLst/>
                          <a:latin typeface="Arial" panose="020B0604020202020204" pitchFamily="34" charset="0"/>
                          <a:cs typeface="Arial" panose="020B0604020202020204" pitchFamily="34" charset="0"/>
                        </a:rPr>
                        <a:t>72%</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553510237"/>
                  </a:ext>
                </a:extLst>
              </a:tr>
              <a:tr h="6519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50000"/>
                        </a:lnSpc>
                        <a:spcAft>
                          <a:spcPts val="0"/>
                        </a:spcAft>
                      </a:pPr>
                      <a:r>
                        <a:rPr lang="en-GB" sz="1800" b="1" dirty="0">
                          <a:effectLst/>
                          <a:latin typeface="Arial" panose="020B0604020202020204" pitchFamily="34" charset="0"/>
                          <a:cs typeface="Arial" panose="020B0604020202020204" pitchFamily="34" charset="0"/>
                        </a:rPr>
                        <a:t>Complete</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964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GB" sz="1800" b="1" dirty="0">
                          <a:effectLst/>
                          <a:latin typeface="Arial" panose="020B0604020202020204" pitchFamily="34" charset="0"/>
                          <a:ea typeface="+mn-ea"/>
                          <a:cs typeface="Arial" panose="020B0604020202020204" pitchFamily="34" charset="0"/>
                        </a:rPr>
                        <a:t>6</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GB" sz="1800" b="1" dirty="0">
                          <a:effectLst/>
                          <a:latin typeface="Arial" panose="020B0604020202020204" pitchFamily="34" charset="0"/>
                          <a:cs typeface="Arial" panose="020B0604020202020204" pitchFamily="34" charset="0"/>
                        </a:rPr>
                        <a:t>24%</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517860457"/>
                  </a:ext>
                </a:extLst>
              </a:tr>
              <a:tr h="6519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50000"/>
                        </a:lnSpc>
                        <a:spcAft>
                          <a:spcPts val="0"/>
                        </a:spcAft>
                      </a:pPr>
                      <a:r>
                        <a:rPr lang="en-GB" sz="1800" b="1" dirty="0">
                          <a:effectLst/>
                          <a:latin typeface="Arial" panose="020B0604020202020204" pitchFamily="34" charset="0"/>
                          <a:cs typeface="Arial" panose="020B0604020202020204" pitchFamily="34" charset="0"/>
                        </a:rPr>
                        <a:t>Not Resolved</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GB" sz="1800" b="1" dirty="0">
                          <a:effectLst/>
                          <a:latin typeface="Arial" panose="020B0604020202020204" pitchFamily="34" charset="0"/>
                          <a:ea typeface="+mn-ea"/>
                          <a:cs typeface="Arial" panose="020B0604020202020204" pitchFamily="34" charset="0"/>
                        </a:rPr>
                        <a:t>1</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GB" sz="1800" b="1" dirty="0">
                          <a:effectLst/>
                          <a:latin typeface="Arial" panose="020B0604020202020204" pitchFamily="34" charset="0"/>
                          <a:cs typeface="Arial" panose="020B0604020202020204" pitchFamily="34" charset="0"/>
                        </a:rPr>
                        <a:t>4%</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6344652"/>
                  </a:ext>
                </a:extLst>
              </a:tr>
              <a:tr h="6519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50000"/>
                        </a:lnSpc>
                        <a:spcAft>
                          <a:spcPts val="0"/>
                        </a:spcAft>
                      </a:pPr>
                      <a:r>
                        <a:rPr lang="en-GB" sz="1800" b="1" dirty="0">
                          <a:effectLst/>
                          <a:latin typeface="Arial" panose="020B0604020202020204" pitchFamily="34" charset="0"/>
                          <a:cs typeface="Arial" panose="020B0604020202020204" pitchFamily="34" charset="0"/>
                        </a:rPr>
                        <a:t>Total</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GB" sz="1800" b="1" dirty="0">
                          <a:effectLst/>
                          <a:latin typeface="Arial" panose="020B0604020202020204" pitchFamily="34" charset="0"/>
                          <a:cs typeface="Arial" panose="020B0604020202020204" pitchFamily="34" charset="0"/>
                        </a:rPr>
                        <a:t>25</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GB" sz="1800" b="1" dirty="0">
                          <a:effectLst/>
                          <a:latin typeface="Arial" panose="020B0604020202020204" pitchFamily="34" charset="0"/>
                          <a:cs typeface="Arial" panose="020B0604020202020204" pitchFamily="34" charset="0"/>
                        </a:rPr>
                        <a:t>100%</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2879631"/>
                  </a:ext>
                </a:extLst>
              </a:tr>
            </a:tbl>
          </a:graphicData>
        </a:graphic>
      </p:graphicFrame>
    </p:spTree>
    <p:extLst>
      <p:ext uri="{BB962C8B-B14F-4D97-AF65-F5344CB8AC3E}">
        <p14:creationId xmlns:p14="http://schemas.microsoft.com/office/powerpoint/2010/main" val="1775114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DDA5-5A5F-859C-28F9-A2D6220833B6}"/>
              </a:ext>
            </a:extLst>
          </p:cNvPr>
          <p:cNvSpPr>
            <a:spLocks noGrp="1"/>
          </p:cNvSpPr>
          <p:nvPr>
            <p:ph type="title"/>
          </p:nvPr>
        </p:nvSpPr>
        <p:spPr/>
        <p:txBody>
          <a:bodyPr/>
          <a:lstStyle/>
          <a:p>
            <a:r>
              <a:rPr lang="en-ZA" dirty="0">
                <a:solidFill>
                  <a:schemeClr val="bg1"/>
                </a:solidFill>
              </a:rPr>
              <a:t>PROGRESS ON GOVERNANCE</a:t>
            </a:r>
          </a:p>
        </p:txBody>
      </p:sp>
      <p:sp>
        <p:nvSpPr>
          <p:cNvPr id="3" name="Content Placeholder 2">
            <a:extLst>
              <a:ext uri="{FF2B5EF4-FFF2-40B4-BE49-F238E27FC236}">
                <a16:creationId xmlns:a16="http://schemas.microsoft.com/office/drawing/2014/main" id="{AD7A095A-60C3-40BC-FB34-CE002C4FC01D}"/>
              </a:ext>
            </a:extLst>
          </p:cNvPr>
          <p:cNvSpPr>
            <a:spLocks noGrp="1"/>
          </p:cNvSpPr>
          <p:nvPr>
            <p:ph idx="1"/>
          </p:nvPr>
        </p:nvSpPr>
        <p:spPr>
          <a:xfrm>
            <a:off x="68510" y="1417638"/>
            <a:ext cx="12040363" cy="4756150"/>
          </a:xfrm>
        </p:spPr>
        <p:txBody>
          <a:bodyPr/>
          <a:lstStyle/>
          <a:p>
            <a:pPr algn="just"/>
            <a: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t>All </a:t>
            </a:r>
            <a:r>
              <a:rPr kumimoji="0" lang="en-GB" sz="1600" b="1" i="0" u="none" strike="noStrike" kern="1200" cap="none" spc="0" normalizeH="0" baseline="0" noProof="0" dirty="0">
                <a:ln>
                  <a:noFill/>
                </a:ln>
                <a:solidFill>
                  <a:sysClr val="windowText" lastClr="000000"/>
                </a:solidFill>
                <a:effectLst/>
                <a:uLnTx/>
                <a:uFillTx/>
                <a:latin typeface="Calibri"/>
                <a:ea typeface="+mn-ea"/>
                <a:cs typeface="+mn-cs"/>
              </a:rPr>
              <a:t>oversight structures </a:t>
            </a:r>
            <a: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t>(Council &amp; Committees) are functional and optimally executing their allocated responsibilities.</a:t>
            </a:r>
          </a:p>
          <a:p>
            <a:pPr algn="just"/>
            <a:r>
              <a:rPr lang="en-GB" sz="1600" dirty="0">
                <a:solidFill>
                  <a:sysClr val="windowText" lastClr="000000"/>
                </a:solidFill>
                <a:latin typeface="Calibri"/>
              </a:rPr>
              <a:t>T</a:t>
            </a:r>
            <a: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t>he municipality participates in the following </a:t>
            </a:r>
            <a:r>
              <a:rPr kumimoji="0" lang="en-GB" sz="1600" b="1" i="0" u="none" strike="noStrike" kern="1200" cap="none" spc="0" normalizeH="0" baseline="0" noProof="0" dirty="0">
                <a:ln>
                  <a:noFill/>
                </a:ln>
                <a:solidFill>
                  <a:sysClr val="windowText" lastClr="000000"/>
                </a:solidFill>
                <a:effectLst/>
                <a:uLnTx/>
                <a:uFillTx/>
                <a:latin typeface="Calibri"/>
                <a:ea typeface="+mn-ea"/>
                <a:cs typeface="+mn-cs"/>
              </a:rPr>
              <a:t>DDM Structures </a:t>
            </a:r>
            <a: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t>- Political Hub: Technical Hub, Governance Cluster,  Economic Cluster, Justice Cluster &amp; Social Cluster.</a:t>
            </a:r>
          </a:p>
          <a:p>
            <a:pPr algn="just"/>
            <a:r>
              <a:rPr lang="en-GB" sz="1600" dirty="0">
                <a:solidFill>
                  <a:sysClr val="windowText" lastClr="000000"/>
                </a:solidFill>
                <a:latin typeface="Calibri"/>
              </a:rPr>
              <a:t>The </a:t>
            </a:r>
            <a:r>
              <a:rPr lang="en-GB" sz="1600" b="1" dirty="0">
                <a:solidFill>
                  <a:sysClr val="windowText" lastClr="000000"/>
                </a:solidFill>
                <a:latin typeface="Calibri"/>
              </a:rPr>
              <a:t>Ward Committee </a:t>
            </a:r>
            <a:r>
              <a:rPr lang="en-GB" sz="1600" dirty="0">
                <a:solidFill>
                  <a:sysClr val="windowText" lastClr="000000"/>
                </a:solidFill>
                <a:latin typeface="Calibri"/>
              </a:rPr>
              <a:t>elections were held and finalised. Ward Committees Induction &amp; Training has been completed and Ward Committees are 98% functional.</a:t>
            </a:r>
          </a:p>
          <a:p>
            <a:pPr algn="just"/>
            <a:r>
              <a:rPr lang="en-GB" sz="1600" dirty="0">
                <a:solidFill>
                  <a:sysClr val="windowText" lastClr="000000"/>
                </a:solidFill>
                <a:latin typeface="Calibri"/>
              </a:rPr>
              <a:t>Traditional leaders participate in Council Structures</a:t>
            </a:r>
          </a:p>
          <a:p>
            <a:pPr algn="just"/>
            <a:r>
              <a:rPr lang="en-GB" sz="1600" dirty="0">
                <a:solidFill>
                  <a:sysClr val="windowText" lastClr="000000"/>
                </a:solidFill>
                <a:latin typeface="Calibri"/>
              </a:rPr>
              <a:t>The municipality participates in all IGR Structures</a:t>
            </a:r>
          </a:p>
          <a:p>
            <a:pPr algn="just"/>
            <a:r>
              <a:rPr lang="en-GB" sz="1600" dirty="0">
                <a:solidFill>
                  <a:sysClr val="windowText" lastClr="000000"/>
                </a:solidFill>
                <a:latin typeface="Calibri"/>
              </a:rPr>
              <a:t>The </a:t>
            </a:r>
            <a:r>
              <a:rPr lang="en-GB" sz="1600" b="1" dirty="0">
                <a:solidFill>
                  <a:sysClr val="windowText" lastClr="000000"/>
                </a:solidFill>
                <a:latin typeface="Calibri"/>
              </a:rPr>
              <a:t>Municipal Rapid Response Team </a:t>
            </a:r>
            <a:r>
              <a:rPr lang="en-GB" sz="1600" dirty="0">
                <a:solidFill>
                  <a:sysClr val="windowText" lastClr="000000"/>
                </a:solidFill>
                <a:latin typeface="Calibri"/>
              </a:rPr>
              <a:t>(MRT) was established on 25 February 2022.  A Workshop was also facilitated by CoGTA.</a:t>
            </a:r>
          </a:p>
          <a:p>
            <a:pPr algn="just"/>
            <a:r>
              <a:rPr lang="en-GB" sz="1600" b="1" dirty="0">
                <a:solidFill>
                  <a:sysClr val="windowText" lastClr="000000"/>
                </a:solidFill>
                <a:latin typeface="Calibri"/>
              </a:rPr>
              <a:t>TROIKA</a:t>
            </a:r>
            <a:r>
              <a:rPr lang="en-GB" sz="1600" dirty="0">
                <a:solidFill>
                  <a:sysClr val="windowText" lastClr="000000"/>
                </a:solidFill>
                <a:latin typeface="Calibri"/>
              </a:rPr>
              <a:t> established a war room on service delivery (infrastructure &amp; community services) as well as other critical areas. Meetings take place Monday to Friday at 06:00am</a:t>
            </a: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Vacant Section 54/56 posts </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Municipal Manager – Post is filled by </a:t>
            </a:r>
            <a:r>
              <a:rPr kumimoji="0" lang="en-GB" sz="1600" b="1" i="0" u="none" strike="noStrike" kern="1200" cap="none" spc="0" normalizeH="0" baseline="0" noProof="0" dirty="0">
                <a:ln>
                  <a:noFill/>
                </a:ln>
                <a:solidFill>
                  <a:prstClr val="black"/>
                </a:solidFill>
                <a:effectLst/>
                <a:uLnTx/>
                <a:uFillTx/>
                <a:latin typeface="Calibri"/>
                <a:ea typeface="+mn-ea"/>
                <a:cs typeface="+mn-cs"/>
              </a:rPr>
              <a:t>Mr L H Mapholoba </a:t>
            </a:r>
            <a:r>
              <a:rPr kumimoji="0" lang="en-GB" sz="1600" b="0" i="0" u="none" strike="noStrike" kern="1200" cap="none" spc="0" normalizeH="0" baseline="0" noProof="0" dirty="0">
                <a:ln>
                  <a:noFill/>
                </a:ln>
                <a:solidFill>
                  <a:prstClr val="black"/>
                </a:solidFill>
                <a:effectLst/>
                <a:uLnTx/>
                <a:uFillTx/>
                <a:latin typeface="Calibri"/>
                <a:ea typeface="+mn-ea"/>
                <a:cs typeface="+mn-cs"/>
              </a:rPr>
              <a:t>with effect from 1 October 2022.</a:t>
            </a:r>
            <a:endParaRPr kumimoji="0" lang="en-GB" sz="1600" b="1"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General Manager Electricity Supply Services is a new post. Interviews were conducted on 20 July 2022. Concurrence application in progress via MEC: COGTA. </a:t>
            </a:r>
            <a:r>
              <a:rPr kumimoji="0" lang="en-GB" sz="1600" b="1" i="0" u="none" strike="noStrike" kern="1200" cap="none" spc="0" normalizeH="0" baseline="0" noProof="0" dirty="0">
                <a:ln>
                  <a:noFill/>
                </a:ln>
                <a:solidFill>
                  <a:prstClr val="black"/>
                </a:solidFill>
                <a:effectLst/>
                <a:uLnTx/>
                <a:uFillTx/>
                <a:latin typeface="Calibri"/>
                <a:ea typeface="+mn-ea"/>
                <a:cs typeface="+mn-cs"/>
              </a:rPr>
              <a:t>Mr N Mpisi, Senior Manager: Electricity is Acting GM: ESS.</a:t>
            </a:r>
          </a:p>
          <a:p>
            <a:pPr marL="742950" marR="0" lvl="1"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GM: Infrastructure Services was vacated on 31 July 2022. Interviews were conducted on 25 October 2022. </a:t>
            </a:r>
            <a:r>
              <a:rPr kumimoji="0" lang="en-GB" sz="1600" b="1" i="0" u="none" strike="noStrike" kern="1200" cap="none" spc="0" normalizeH="0" baseline="0" noProof="0" dirty="0">
                <a:ln>
                  <a:noFill/>
                </a:ln>
                <a:solidFill>
                  <a:prstClr val="black"/>
                </a:solidFill>
                <a:effectLst/>
                <a:uLnTx/>
                <a:uFillTx/>
                <a:latin typeface="Calibri"/>
                <a:ea typeface="+mn-ea"/>
                <a:cs typeface="+mn-cs"/>
              </a:rPr>
              <a:t>Mr S Hlela, External Contractor is acting GM: IS.</a:t>
            </a:r>
            <a: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t>                                                                                                                                                                  </a:t>
            </a:r>
          </a:p>
          <a:p>
            <a:pPr marL="0" indent="0" algn="just">
              <a:buNone/>
            </a:pPr>
            <a:endParaRPr lang="en-GB" sz="1600" dirty="0">
              <a:solidFill>
                <a:sysClr val="windowText" lastClr="000000"/>
              </a:solidFill>
              <a:latin typeface="Calibri"/>
            </a:endParaRPr>
          </a:p>
          <a:p>
            <a:pPr algn="just"/>
            <a:endParaRPr lang="en-GB" sz="1600" dirty="0">
              <a:solidFill>
                <a:sysClr val="windowText" lastClr="000000"/>
              </a:solidFill>
              <a:latin typeface="Calibri"/>
            </a:endParaRPr>
          </a:p>
          <a:p>
            <a:pPr marL="457200" lvl="1" indent="0" algn="just">
              <a:buNone/>
            </a:pPr>
            <a:endParaRPr kumimoji="0" lang="en-GB" sz="1800" b="1" i="0" u="none" strike="noStrike" kern="1200" cap="none" spc="0" normalizeH="0" baseline="0" noProof="0" dirty="0">
              <a:ln>
                <a:noFill/>
              </a:ln>
              <a:solidFill>
                <a:sysClr val="windowText" lastClr="000000"/>
              </a:solidFill>
              <a:effectLst/>
              <a:uLnTx/>
              <a:uFillTx/>
              <a:latin typeface="Calibri"/>
              <a:ea typeface="+mn-ea"/>
              <a:cs typeface="+mn-cs"/>
            </a:endParaRPr>
          </a:p>
          <a:p>
            <a:pPr marL="0" indent="0">
              <a:buNone/>
            </a:pPr>
            <a:endParaRPr lang="en-GB" sz="1800" dirty="0">
              <a:solidFill>
                <a:sysClr val="windowText" lastClr="000000"/>
              </a:solidFill>
              <a:latin typeface="Calibri"/>
            </a:endParaRPr>
          </a:p>
          <a:p>
            <a:endParaRPr lang="en-ZA" dirty="0"/>
          </a:p>
        </p:txBody>
      </p:sp>
      <p:sp>
        <p:nvSpPr>
          <p:cNvPr id="4" name="Slide Number Placeholder 3">
            <a:extLst>
              <a:ext uri="{FF2B5EF4-FFF2-40B4-BE49-F238E27FC236}">
                <a16:creationId xmlns:a16="http://schemas.microsoft.com/office/drawing/2014/main" id="{B28D768A-1823-4DAD-3E45-DEC19F8AC729}"/>
              </a:ext>
            </a:extLst>
          </p:cNvPr>
          <p:cNvSpPr>
            <a:spLocks noGrp="1"/>
          </p:cNvSpPr>
          <p:nvPr>
            <p:ph type="sldNum" sz="quarter" idx="12"/>
          </p:nvPr>
        </p:nvSpPr>
        <p:spPr/>
        <p:txBody>
          <a:bodyPr/>
          <a:lstStyle/>
          <a:p>
            <a:fld id="{5449A628-0D35-4BBB-B97A-CF0774677C4A}" type="slidenum">
              <a:rPr lang="en-ZA" altLang="en-US" smtClean="0"/>
              <a:pPr/>
              <a:t>11</a:t>
            </a:fld>
            <a:endParaRPr lang="en-ZA" altLang="en-US" dirty="0"/>
          </a:p>
        </p:txBody>
      </p:sp>
    </p:spTree>
    <p:extLst>
      <p:ext uri="{BB962C8B-B14F-4D97-AF65-F5344CB8AC3E}">
        <p14:creationId xmlns:p14="http://schemas.microsoft.com/office/powerpoint/2010/main" val="2285443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DDA5-5A5F-859C-28F9-A2D6220833B6}"/>
              </a:ext>
            </a:extLst>
          </p:cNvPr>
          <p:cNvSpPr>
            <a:spLocks noGrp="1"/>
          </p:cNvSpPr>
          <p:nvPr>
            <p:ph type="title"/>
          </p:nvPr>
        </p:nvSpPr>
        <p:spPr/>
        <p:txBody>
          <a:bodyPr/>
          <a:lstStyle/>
          <a:p>
            <a:r>
              <a:rPr lang="en-ZA" dirty="0">
                <a:solidFill>
                  <a:schemeClr val="bg1"/>
                </a:solidFill>
              </a:rPr>
              <a:t>PROGRESS ON GOVERNANCE</a:t>
            </a:r>
          </a:p>
        </p:txBody>
      </p:sp>
      <p:sp>
        <p:nvSpPr>
          <p:cNvPr id="3" name="Content Placeholder 2">
            <a:extLst>
              <a:ext uri="{FF2B5EF4-FFF2-40B4-BE49-F238E27FC236}">
                <a16:creationId xmlns:a16="http://schemas.microsoft.com/office/drawing/2014/main" id="{AD7A095A-60C3-40BC-FB34-CE002C4FC01D}"/>
              </a:ext>
            </a:extLst>
          </p:cNvPr>
          <p:cNvSpPr>
            <a:spLocks noGrp="1"/>
          </p:cNvSpPr>
          <p:nvPr>
            <p:ph idx="1"/>
          </p:nvPr>
        </p:nvSpPr>
        <p:spPr>
          <a:xfrm>
            <a:off x="68510" y="1417638"/>
            <a:ext cx="12040363" cy="4756150"/>
          </a:xfrm>
        </p:spPr>
        <p:txBody>
          <a:bodyPr/>
          <a:lstStyle/>
          <a:p>
            <a:pPr marL="0" indent="0" algn="just">
              <a:buNone/>
            </a:pPr>
            <a:endParaRPr lang="en-GB" sz="1600" dirty="0">
              <a:solidFill>
                <a:sysClr val="windowText" lastClr="000000"/>
              </a:solidFill>
              <a:latin typeface="Calibri"/>
            </a:endParaRPr>
          </a:p>
          <a:p>
            <a:pPr marL="342900" marR="0" lvl="1"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Consequence Management - </a:t>
            </a:r>
            <a:r>
              <a:rPr kumimoji="0" lang="en-GB" sz="1600" b="0" i="0" u="none" strike="noStrike" kern="1200" cap="none" spc="0" normalizeH="0" baseline="0" noProof="0" dirty="0">
                <a:ln>
                  <a:noFill/>
                </a:ln>
                <a:solidFill>
                  <a:prstClr val="black"/>
                </a:solidFill>
                <a:effectLst/>
                <a:uLnTx/>
                <a:uFillTx/>
                <a:latin typeface="Calibri"/>
                <a:ea typeface="+mn-ea"/>
                <a:cs typeface="+mn-cs"/>
              </a:rPr>
              <a:t>As of 30</a:t>
            </a:r>
            <a:r>
              <a:rPr lang="en-GB" sz="1600" baseline="30000" dirty="0" err="1">
                <a:solidFill>
                  <a:prstClr val="black"/>
                </a:solidFill>
                <a:latin typeface="Calibri"/>
              </a:rPr>
              <a:t>th</a:t>
            </a:r>
            <a:r>
              <a:rPr kumimoji="0" lang="en-GB" sz="1600" b="0" i="0" u="none" strike="noStrike" kern="1200" cap="none" spc="0" normalizeH="0" baseline="0" noProof="0" dirty="0">
                <a:ln>
                  <a:noFill/>
                </a:ln>
                <a:solidFill>
                  <a:prstClr val="black"/>
                </a:solidFill>
                <a:effectLst/>
                <a:uLnTx/>
                <a:uFillTx/>
                <a:latin typeface="Calibri"/>
                <a:ea typeface="+mn-ea"/>
                <a:cs typeface="+mn-cs"/>
              </a:rPr>
              <a:t> September 2022, there were 50 cases on the roll and 48 completed. </a:t>
            </a:r>
            <a:r>
              <a:rPr kumimoji="0" lang="en-US" sz="1600" b="0" i="0" u="none" strike="noStrike" kern="1200" cap="none" spc="0" normalizeH="0" baseline="0" noProof="0" dirty="0">
                <a:ln>
                  <a:noFill/>
                </a:ln>
                <a:solidFill>
                  <a:prstClr val="black"/>
                </a:solidFill>
                <a:effectLst/>
                <a:uLnTx/>
                <a:uFillTx/>
                <a:latin typeface="Calibri"/>
                <a:ea typeface="+mn-ea"/>
                <a:cs typeface="+mn-cs"/>
              </a:rPr>
              <a:t>Presiding Officers and Prosecutors were appointed on all matters.</a:t>
            </a:r>
          </a:p>
          <a:p>
            <a:pPr marL="628650" marR="0" lvl="2" indent="-1714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t>An Acceleration Plan has been developed and is being monitored by </a:t>
            </a:r>
            <a:r>
              <a:rPr lang="en-GB" sz="1600" dirty="0">
                <a:solidFill>
                  <a:sysClr val="windowText" lastClr="000000"/>
                </a:solidFill>
                <a:latin typeface="Calibri"/>
              </a:rPr>
              <a:t>the City Manager</a:t>
            </a:r>
            <a: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t> and Ministerial Representative.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p>
          <a:p>
            <a:pPr marL="628650" marR="0" lvl="2" indent="-1714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t>(257) Letters of Intention to Suspend were issued to staff at Waste (244) &amp; Parks (13) workers who embarked on unprotected industrial action.   </a:t>
            </a:r>
          </a:p>
          <a:p>
            <a:pPr marL="628650" marR="0" lvl="2" indent="-1714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t>(182) Letters of Intention to Suspend for Waste  issued successfully as at 21/10/22 (71%). Respondents have 48 hours within which to respond for MM's consideration of their representations and representations are still awaited.</a:t>
            </a:r>
          </a:p>
          <a:p>
            <a:pPr marL="628650" marR="0" lvl="2" indent="-1714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t>(0) Nil Employees are suspended of the (247) at Waste originally issued with Letters of Intention to Suspend. 14 employees were suspended.</a:t>
            </a:r>
          </a:p>
          <a:p>
            <a:pPr marL="628650" marR="0" lvl="2"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t>(50) cases are still on the roll with 48 cases remaining to be finalized.   </a:t>
            </a:r>
          </a:p>
          <a:p>
            <a:pPr marL="628650" marR="0" lvl="2" indent="-1714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t>(16) Employees in Finance + (1) in Community Services have recently been suspended and the suspension period will not exceed the regulated 90 days</a:t>
            </a:r>
            <a:r>
              <a:rPr lang="en-GB" sz="1600" dirty="0">
                <a:solidFill>
                  <a:sysClr val="windowText" lastClr="000000"/>
                </a:solidFill>
                <a:latin typeface="Calibri"/>
              </a:rPr>
              <a:t> and</a:t>
            </a:r>
            <a: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t> </a:t>
            </a:r>
            <a:r>
              <a:rPr lang="en-GB" sz="1600" dirty="0">
                <a:solidFill>
                  <a:sysClr val="windowText" lastClr="000000"/>
                </a:solidFill>
                <a:latin typeface="Calibri"/>
              </a:rPr>
              <a:t>disciplinary </a:t>
            </a:r>
            <a: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t>processes are already in place.                                                                                                                                                                  </a:t>
            </a:r>
          </a:p>
          <a:p>
            <a:pPr marL="0" indent="0" algn="just">
              <a:buNone/>
            </a:pPr>
            <a:endParaRPr lang="en-GB" sz="1600" dirty="0">
              <a:solidFill>
                <a:sysClr val="windowText" lastClr="000000"/>
              </a:solidFill>
              <a:latin typeface="Calibri"/>
            </a:endParaRPr>
          </a:p>
          <a:p>
            <a:pPr algn="just"/>
            <a:endParaRPr lang="en-GB" sz="1600" dirty="0">
              <a:solidFill>
                <a:sysClr val="windowText" lastClr="000000"/>
              </a:solidFill>
              <a:latin typeface="Calibri"/>
            </a:endParaRPr>
          </a:p>
          <a:p>
            <a:pPr marL="457200" lvl="1" indent="0" algn="just">
              <a:buNone/>
            </a:pPr>
            <a:endParaRPr kumimoji="0" lang="en-GB" sz="1800" b="1" i="0" u="none" strike="noStrike" kern="1200" cap="none" spc="0" normalizeH="0" baseline="0" noProof="0" dirty="0">
              <a:ln>
                <a:noFill/>
              </a:ln>
              <a:solidFill>
                <a:sysClr val="windowText" lastClr="000000"/>
              </a:solidFill>
              <a:effectLst/>
              <a:uLnTx/>
              <a:uFillTx/>
              <a:latin typeface="Calibri"/>
              <a:ea typeface="+mn-ea"/>
              <a:cs typeface="+mn-cs"/>
            </a:endParaRPr>
          </a:p>
          <a:p>
            <a:pPr marL="0" indent="0">
              <a:buNone/>
            </a:pPr>
            <a:endParaRPr lang="en-GB" sz="1800" dirty="0">
              <a:solidFill>
                <a:sysClr val="windowText" lastClr="000000"/>
              </a:solidFill>
              <a:latin typeface="Calibri"/>
            </a:endParaRPr>
          </a:p>
          <a:p>
            <a:endParaRPr lang="en-ZA" dirty="0"/>
          </a:p>
        </p:txBody>
      </p:sp>
      <p:sp>
        <p:nvSpPr>
          <p:cNvPr id="4" name="Slide Number Placeholder 3">
            <a:extLst>
              <a:ext uri="{FF2B5EF4-FFF2-40B4-BE49-F238E27FC236}">
                <a16:creationId xmlns:a16="http://schemas.microsoft.com/office/drawing/2014/main" id="{B28D768A-1823-4DAD-3E45-DEC19F8AC729}"/>
              </a:ext>
            </a:extLst>
          </p:cNvPr>
          <p:cNvSpPr>
            <a:spLocks noGrp="1"/>
          </p:cNvSpPr>
          <p:nvPr>
            <p:ph type="sldNum" sz="quarter" idx="12"/>
          </p:nvPr>
        </p:nvSpPr>
        <p:spPr/>
        <p:txBody>
          <a:bodyPr/>
          <a:lstStyle/>
          <a:p>
            <a:fld id="{5449A628-0D35-4BBB-B97A-CF0774677C4A}" type="slidenum">
              <a:rPr lang="en-ZA" altLang="en-US" smtClean="0"/>
              <a:pPr/>
              <a:t>12</a:t>
            </a:fld>
            <a:endParaRPr lang="en-ZA" altLang="en-US" dirty="0"/>
          </a:p>
        </p:txBody>
      </p:sp>
    </p:spTree>
    <p:extLst>
      <p:ext uri="{BB962C8B-B14F-4D97-AF65-F5344CB8AC3E}">
        <p14:creationId xmlns:p14="http://schemas.microsoft.com/office/powerpoint/2010/main" val="148031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E6A0-E7D9-B126-ACBE-1FAE7E4FF913}"/>
              </a:ext>
            </a:extLst>
          </p:cNvPr>
          <p:cNvSpPr>
            <a:spLocks noGrp="1"/>
          </p:cNvSpPr>
          <p:nvPr>
            <p:ph type="title"/>
          </p:nvPr>
        </p:nvSpPr>
        <p:spPr>
          <a:xfrm>
            <a:off x="-295470" y="227014"/>
            <a:ext cx="10972800" cy="1143000"/>
          </a:xfrm>
        </p:spPr>
        <p:txBody>
          <a:bodyPr/>
          <a:lstStyle/>
          <a:p>
            <a:r>
              <a:rPr lang="en-ZA" sz="3200" dirty="0">
                <a:solidFill>
                  <a:schemeClr val="bg1"/>
                </a:solidFill>
              </a:rPr>
              <a:t>INVESTIGATIONS BY MPAC AND IMPLEMENTATION OF THE RECOMMENDATIONS BY COUNCIL</a:t>
            </a:r>
            <a:br>
              <a:rPr lang="en-ZA" sz="3200" dirty="0">
                <a:solidFill>
                  <a:schemeClr val="bg1"/>
                </a:solidFill>
              </a:rPr>
            </a:br>
            <a:endParaRPr lang="en-ZA" sz="3200" dirty="0">
              <a:solidFill>
                <a:schemeClr val="bg1"/>
              </a:solidFill>
            </a:endParaRPr>
          </a:p>
        </p:txBody>
      </p:sp>
      <p:sp>
        <p:nvSpPr>
          <p:cNvPr id="3" name="Content Placeholder 2">
            <a:extLst>
              <a:ext uri="{FF2B5EF4-FFF2-40B4-BE49-F238E27FC236}">
                <a16:creationId xmlns:a16="http://schemas.microsoft.com/office/drawing/2014/main" id="{B7D301E5-1561-479C-5FC9-4D9550B0460C}"/>
              </a:ext>
            </a:extLst>
          </p:cNvPr>
          <p:cNvSpPr>
            <a:spLocks noGrp="1"/>
          </p:cNvSpPr>
          <p:nvPr>
            <p:ph idx="1"/>
          </p:nvPr>
        </p:nvSpPr>
        <p:spPr>
          <a:xfrm>
            <a:off x="609600" y="1600201"/>
            <a:ext cx="10972800" cy="4756150"/>
          </a:xfrm>
        </p:spPr>
        <p:txBody>
          <a:bodyPr/>
          <a:lstStyle/>
          <a:p>
            <a:pPr marL="0" indent="0">
              <a:buNone/>
            </a:pPr>
            <a:endParaRPr lang="en-ZA" dirty="0"/>
          </a:p>
        </p:txBody>
      </p:sp>
      <p:sp>
        <p:nvSpPr>
          <p:cNvPr id="4" name="Slide Number Placeholder 3">
            <a:extLst>
              <a:ext uri="{FF2B5EF4-FFF2-40B4-BE49-F238E27FC236}">
                <a16:creationId xmlns:a16="http://schemas.microsoft.com/office/drawing/2014/main" id="{B7D5AF1D-AE2D-4BD0-DD50-95B3C35D8643}"/>
              </a:ext>
            </a:extLst>
          </p:cNvPr>
          <p:cNvSpPr>
            <a:spLocks noGrp="1"/>
          </p:cNvSpPr>
          <p:nvPr>
            <p:ph type="sldNum" sz="quarter" idx="12"/>
          </p:nvPr>
        </p:nvSpPr>
        <p:spPr/>
        <p:txBody>
          <a:bodyPr/>
          <a:lstStyle/>
          <a:p>
            <a:fld id="{5449A628-0D35-4BBB-B97A-CF0774677C4A}" type="slidenum">
              <a:rPr lang="en-ZA" altLang="en-US" smtClean="0"/>
              <a:pPr/>
              <a:t>13</a:t>
            </a:fld>
            <a:endParaRPr lang="en-ZA" altLang="en-US" dirty="0"/>
          </a:p>
        </p:txBody>
      </p:sp>
      <p:graphicFrame>
        <p:nvGraphicFramePr>
          <p:cNvPr id="10" name="Content Placeholder 6">
            <a:extLst>
              <a:ext uri="{FF2B5EF4-FFF2-40B4-BE49-F238E27FC236}">
                <a16:creationId xmlns:a16="http://schemas.microsoft.com/office/drawing/2014/main" id="{877CA184-C8F6-FC0B-E48C-0B0A6E818869}"/>
              </a:ext>
            </a:extLst>
          </p:cNvPr>
          <p:cNvGraphicFramePr>
            <a:graphicFrameLocks/>
          </p:cNvGraphicFramePr>
          <p:nvPr>
            <p:extLst>
              <p:ext uri="{D42A27DB-BD31-4B8C-83A1-F6EECF244321}">
                <p14:modId xmlns:p14="http://schemas.microsoft.com/office/powerpoint/2010/main" val="2431848596"/>
              </p:ext>
            </p:extLst>
          </p:nvPr>
        </p:nvGraphicFramePr>
        <p:xfrm>
          <a:off x="609600" y="1600200"/>
          <a:ext cx="10972800" cy="370840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1828010405"/>
                    </a:ext>
                  </a:extLst>
                </a:gridCol>
                <a:gridCol w="2194560">
                  <a:extLst>
                    <a:ext uri="{9D8B030D-6E8A-4147-A177-3AD203B41FA5}">
                      <a16:colId xmlns:a16="http://schemas.microsoft.com/office/drawing/2014/main" val="3583318374"/>
                    </a:ext>
                  </a:extLst>
                </a:gridCol>
                <a:gridCol w="2194560">
                  <a:extLst>
                    <a:ext uri="{9D8B030D-6E8A-4147-A177-3AD203B41FA5}">
                      <a16:colId xmlns:a16="http://schemas.microsoft.com/office/drawing/2014/main" val="769308538"/>
                    </a:ext>
                  </a:extLst>
                </a:gridCol>
                <a:gridCol w="2194560">
                  <a:extLst>
                    <a:ext uri="{9D8B030D-6E8A-4147-A177-3AD203B41FA5}">
                      <a16:colId xmlns:a16="http://schemas.microsoft.com/office/drawing/2014/main" val="404838575"/>
                    </a:ext>
                  </a:extLst>
                </a:gridCol>
                <a:gridCol w="2194560">
                  <a:extLst>
                    <a:ext uri="{9D8B030D-6E8A-4147-A177-3AD203B41FA5}">
                      <a16:colId xmlns:a16="http://schemas.microsoft.com/office/drawing/2014/main" val="2322587300"/>
                    </a:ext>
                  </a:extLst>
                </a:gridCol>
              </a:tblGrid>
              <a:tr h="370840">
                <a:tc gridSpan="5">
                  <a:txBody>
                    <a:bodyPr/>
                    <a:lstStyle/>
                    <a:p>
                      <a:pPr algn="ctr"/>
                      <a:r>
                        <a:rPr lang="en-GB" dirty="0"/>
                        <a:t>UNAUTHORISED</a:t>
                      </a:r>
                      <a:r>
                        <a:rPr lang="en-GB" baseline="0" dirty="0"/>
                        <a:t>, FRUITELESS AND WASTEFUL EXPENDITURE </a:t>
                      </a:r>
                      <a:endParaRPr lang="en-ZA" dirty="0"/>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3928232839"/>
                  </a:ext>
                </a:extLst>
              </a:tr>
              <a:tr h="370840">
                <a:tc>
                  <a:txBody>
                    <a:bodyPr/>
                    <a:lstStyle/>
                    <a:p>
                      <a:pPr algn="ctr"/>
                      <a:r>
                        <a:rPr lang="en-GB" dirty="0"/>
                        <a:t>Type of Expenditure </a:t>
                      </a:r>
                      <a:endParaRPr lang="en-ZA" dirty="0"/>
                    </a:p>
                  </a:txBody>
                  <a:tcPr/>
                </a:tc>
                <a:tc>
                  <a:txBody>
                    <a:bodyPr/>
                    <a:lstStyle/>
                    <a:p>
                      <a:pPr algn="ctr"/>
                      <a:r>
                        <a:rPr lang="en-GB" dirty="0"/>
                        <a:t>Description </a:t>
                      </a:r>
                      <a:endParaRPr lang="en-ZA" dirty="0"/>
                    </a:p>
                  </a:txBody>
                  <a:tcPr/>
                </a:tc>
                <a:tc>
                  <a:txBody>
                    <a:bodyPr/>
                    <a:lstStyle/>
                    <a:p>
                      <a:pPr algn="ctr"/>
                      <a:r>
                        <a:rPr lang="en-GB" dirty="0"/>
                        <a:t>Total Value </a:t>
                      </a:r>
                      <a:endParaRPr lang="en-ZA" dirty="0"/>
                    </a:p>
                  </a:txBody>
                  <a:tcPr/>
                </a:tc>
                <a:tc>
                  <a:txBody>
                    <a:bodyPr/>
                    <a:lstStyle/>
                    <a:p>
                      <a:pPr algn="ctr"/>
                      <a:r>
                        <a:rPr lang="en-GB" dirty="0"/>
                        <a:t>Action </a:t>
                      </a:r>
                      <a:endParaRPr lang="en-ZA" dirty="0"/>
                    </a:p>
                  </a:txBody>
                  <a:tcPr/>
                </a:tc>
                <a:tc>
                  <a:txBody>
                    <a:bodyPr/>
                    <a:lstStyle/>
                    <a:p>
                      <a:pPr algn="ctr"/>
                      <a:r>
                        <a:rPr lang="en-GB" dirty="0"/>
                        <a:t>Outcome</a:t>
                      </a:r>
                      <a:endParaRPr lang="en-ZA" dirty="0"/>
                    </a:p>
                  </a:txBody>
                  <a:tcPr/>
                </a:tc>
                <a:extLst>
                  <a:ext uri="{0D108BD9-81ED-4DB2-BD59-A6C34878D82A}">
                    <a16:rowId xmlns:a16="http://schemas.microsoft.com/office/drawing/2014/main" val="2038447131"/>
                  </a:ext>
                </a:extLst>
              </a:tr>
              <a:tr h="370840">
                <a:tc>
                  <a:txBody>
                    <a:bodyPr/>
                    <a:lstStyle/>
                    <a:p>
                      <a:pPr algn="ctr"/>
                      <a:r>
                        <a:rPr lang="en-GB" dirty="0"/>
                        <a:t>Irregular</a:t>
                      </a:r>
                      <a:r>
                        <a:rPr lang="en-GB" baseline="0" dirty="0"/>
                        <a:t> </a:t>
                      </a:r>
                      <a:endParaRPr lang="en-ZA" dirty="0"/>
                    </a:p>
                  </a:txBody>
                  <a:tcPr/>
                </a:tc>
                <a:tc>
                  <a:txBody>
                    <a:bodyPr/>
                    <a:lstStyle/>
                    <a:p>
                      <a:pPr algn="ctr"/>
                      <a:r>
                        <a:rPr lang="en-GB" dirty="0"/>
                        <a:t>16/S36 of 17/18</a:t>
                      </a:r>
                      <a:endParaRPr lang="en-ZA" dirty="0"/>
                    </a:p>
                  </a:txBody>
                  <a:tcPr/>
                </a:tc>
                <a:tc>
                  <a:txBody>
                    <a:bodyPr/>
                    <a:lstStyle/>
                    <a:p>
                      <a:pPr algn="ctr"/>
                      <a:r>
                        <a:rPr lang="en-GB" dirty="0"/>
                        <a:t>100 093.84</a:t>
                      </a:r>
                      <a:endParaRPr lang="en-ZA" dirty="0"/>
                    </a:p>
                  </a:txBody>
                  <a:tcPr/>
                </a:tc>
                <a:tc>
                  <a:txBody>
                    <a:bodyPr/>
                    <a:lstStyle/>
                    <a:p>
                      <a:pPr algn="ctr"/>
                      <a:r>
                        <a:rPr lang="en-GB" dirty="0"/>
                        <a:t>Investigation </a:t>
                      </a:r>
                      <a:endParaRPr lang="en-ZA" dirty="0"/>
                    </a:p>
                  </a:txBody>
                  <a:tcPr/>
                </a:tc>
                <a:tc>
                  <a:txBody>
                    <a:bodyPr/>
                    <a:lstStyle/>
                    <a:p>
                      <a:pPr algn="ctr"/>
                      <a:r>
                        <a:rPr lang="en-GB" dirty="0"/>
                        <a:t>Pending </a:t>
                      </a:r>
                      <a:endParaRPr lang="en-ZA" dirty="0"/>
                    </a:p>
                  </a:txBody>
                  <a:tcPr/>
                </a:tc>
                <a:extLst>
                  <a:ext uri="{0D108BD9-81ED-4DB2-BD59-A6C34878D82A}">
                    <a16:rowId xmlns:a16="http://schemas.microsoft.com/office/drawing/2014/main" val="590668694"/>
                  </a:ext>
                </a:extLst>
              </a:tr>
              <a:tr h="370840">
                <a:tc>
                  <a:txBody>
                    <a:bodyPr/>
                    <a:lstStyle/>
                    <a:p>
                      <a:pPr algn="ctr"/>
                      <a:r>
                        <a:rPr lang="en-GB" dirty="0"/>
                        <a:t>Irregular </a:t>
                      </a:r>
                      <a:endParaRPr lang="en-Z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SCM28-17/18</a:t>
                      </a:r>
                      <a:endParaRPr lang="en-ZA" dirty="0"/>
                    </a:p>
                  </a:txBody>
                  <a:tcPr/>
                </a:tc>
                <a:tc>
                  <a:txBody>
                    <a:bodyPr/>
                    <a:lstStyle/>
                    <a:p>
                      <a:pPr algn="ctr"/>
                      <a:r>
                        <a:rPr lang="en-GB" dirty="0"/>
                        <a:t>22 261 833.38</a:t>
                      </a:r>
                      <a:endParaRPr lang="en-ZA" dirty="0"/>
                    </a:p>
                  </a:txBody>
                  <a:tcPr/>
                </a:tc>
                <a:tc>
                  <a:txBody>
                    <a:bodyPr/>
                    <a:lstStyle/>
                    <a:p>
                      <a:pPr algn="ctr"/>
                      <a:r>
                        <a:rPr lang="en-GB" dirty="0"/>
                        <a:t>Investigation </a:t>
                      </a:r>
                      <a:endParaRPr lang="en-ZA" dirty="0"/>
                    </a:p>
                  </a:txBody>
                  <a:tcPr/>
                </a:tc>
                <a:tc>
                  <a:txBody>
                    <a:bodyPr/>
                    <a:lstStyle/>
                    <a:p>
                      <a:pPr algn="ctr"/>
                      <a:r>
                        <a:rPr lang="en-GB" dirty="0"/>
                        <a:t>Pending </a:t>
                      </a:r>
                      <a:endParaRPr lang="en-ZA" dirty="0"/>
                    </a:p>
                  </a:txBody>
                  <a:tcPr/>
                </a:tc>
                <a:extLst>
                  <a:ext uri="{0D108BD9-81ED-4DB2-BD59-A6C34878D82A}">
                    <a16:rowId xmlns:a16="http://schemas.microsoft.com/office/drawing/2014/main" val="182037706"/>
                  </a:ext>
                </a:extLst>
              </a:tr>
              <a:tr h="370840">
                <a:tc>
                  <a:txBody>
                    <a:bodyPr/>
                    <a:lstStyle/>
                    <a:p>
                      <a:pPr algn="ctr"/>
                      <a:r>
                        <a:rPr lang="en-GB" dirty="0"/>
                        <a:t>Irregular </a:t>
                      </a:r>
                      <a:endParaRPr lang="en-Z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Contour</a:t>
                      </a:r>
                      <a:endParaRPr lang="en-ZA" dirty="0"/>
                    </a:p>
                  </a:txBody>
                  <a:tcPr/>
                </a:tc>
                <a:tc>
                  <a:txBody>
                    <a:bodyPr/>
                    <a:lstStyle/>
                    <a:p>
                      <a:pPr algn="ctr"/>
                      <a:r>
                        <a:rPr lang="en-GB" dirty="0"/>
                        <a:t>3 331 253.26</a:t>
                      </a:r>
                      <a:endParaRPr lang="en-ZA" dirty="0"/>
                    </a:p>
                  </a:txBody>
                  <a:tcPr/>
                </a:tc>
                <a:tc>
                  <a:txBody>
                    <a:bodyPr/>
                    <a:lstStyle/>
                    <a:p>
                      <a:pPr algn="ctr"/>
                      <a:r>
                        <a:rPr lang="en-GB" dirty="0"/>
                        <a:t>Investigation </a:t>
                      </a:r>
                      <a:endParaRPr lang="en-ZA" dirty="0"/>
                    </a:p>
                  </a:txBody>
                  <a:tcPr/>
                </a:tc>
                <a:tc>
                  <a:txBody>
                    <a:bodyPr/>
                    <a:lstStyle/>
                    <a:p>
                      <a:pPr algn="ctr"/>
                      <a:r>
                        <a:rPr lang="en-GB" dirty="0"/>
                        <a:t>Pendin</a:t>
                      </a:r>
                      <a:r>
                        <a:rPr lang="en-GB" baseline="0" dirty="0"/>
                        <a:t>g </a:t>
                      </a:r>
                      <a:endParaRPr lang="en-ZA" dirty="0"/>
                    </a:p>
                  </a:txBody>
                  <a:tcPr/>
                </a:tc>
                <a:extLst>
                  <a:ext uri="{0D108BD9-81ED-4DB2-BD59-A6C34878D82A}">
                    <a16:rowId xmlns:a16="http://schemas.microsoft.com/office/drawing/2014/main" val="3268103161"/>
                  </a:ext>
                </a:extLst>
              </a:tr>
              <a:tr h="370840">
                <a:tc>
                  <a:txBody>
                    <a:bodyPr/>
                    <a:lstStyle/>
                    <a:p>
                      <a:pPr algn="ctr"/>
                      <a:r>
                        <a:rPr lang="en-GB" dirty="0"/>
                        <a:t>Irregular </a:t>
                      </a:r>
                      <a:endParaRPr lang="en-Z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Write</a:t>
                      </a:r>
                      <a:r>
                        <a:rPr lang="en-GB" baseline="0" dirty="0"/>
                        <a:t> off  (21/22)FY</a:t>
                      </a:r>
                      <a:endParaRPr lang="en-ZA" dirty="0"/>
                    </a:p>
                  </a:txBody>
                  <a:tcPr/>
                </a:tc>
                <a:tc>
                  <a:txBody>
                    <a:bodyPr/>
                    <a:lstStyle/>
                    <a:p>
                      <a:pPr algn="ctr"/>
                      <a:r>
                        <a:rPr lang="en-GB" dirty="0"/>
                        <a:t>3 982 703.41</a:t>
                      </a:r>
                      <a:endParaRPr lang="en-ZA" dirty="0"/>
                    </a:p>
                  </a:txBody>
                  <a:tcPr/>
                </a:tc>
                <a:tc>
                  <a:txBody>
                    <a:bodyPr/>
                    <a:lstStyle/>
                    <a:p>
                      <a:pPr algn="ctr"/>
                      <a:r>
                        <a:rPr lang="en-GB" dirty="0"/>
                        <a:t>Investigation </a:t>
                      </a:r>
                      <a:endParaRPr lang="en-ZA" dirty="0"/>
                    </a:p>
                  </a:txBody>
                  <a:tcPr/>
                </a:tc>
                <a:tc>
                  <a:txBody>
                    <a:bodyPr/>
                    <a:lstStyle/>
                    <a:p>
                      <a:pPr algn="ctr"/>
                      <a:r>
                        <a:rPr lang="en-GB" dirty="0"/>
                        <a:t>Pending </a:t>
                      </a:r>
                      <a:endParaRPr lang="en-ZA" dirty="0"/>
                    </a:p>
                  </a:txBody>
                  <a:tcPr/>
                </a:tc>
                <a:extLst>
                  <a:ext uri="{0D108BD9-81ED-4DB2-BD59-A6C34878D82A}">
                    <a16:rowId xmlns:a16="http://schemas.microsoft.com/office/drawing/2014/main" val="267562194"/>
                  </a:ext>
                </a:extLst>
              </a:tr>
              <a:tr h="370840">
                <a:tc>
                  <a:txBody>
                    <a:bodyPr/>
                    <a:lstStyle/>
                    <a:p>
                      <a:pPr algn="ctr"/>
                      <a:r>
                        <a:rPr lang="en-GB" dirty="0"/>
                        <a:t>Irregular</a:t>
                      </a:r>
                      <a:r>
                        <a:rPr lang="en-GB" baseline="0" dirty="0"/>
                        <a:t> </a:t>
                      </a:r>
                      <a:endParaRPr lang="en-Z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Write off (21/22)FY</a:t>
                      </a:r>
                      <a:endParaRPr lang="en-ZA" dirty="0"/>
                    </a:p>
                  </a:txBody>
                  <a:tcPr/>
                </a:tc>
                <a:tc>
                  <a:txBody>
                    <a:bodyPr/>
                    <a:lstStyle/>
                    <a:p>
                      <a:pPr algn="ctr"/>
                      <a:r>
                        <a:rPr lang="en-GB" dirty="0"/>
                        <a:t>4 000 745,40</a:t>
                      </a:r>
                      <a:endParaRPr lang="en-ZA" dirty="0"/>
                    </a:p>
                  </a:txBody>
                  <a:tcPr/>
                </a:tc>
                <a:tc>
                  <a:txBody>
                    <a:bodyPr/>
                    <a:lstStyle/>
                    <a:p>
                      <a:pPr algn="ctr"/>
                      <a:r>
                        <a:rPr lang="en-GB" dirty="0"/>
                        <a:t>Investigation </a:t>
                      </a:r>
                      <a:endParaRPr lang="en-ZA" dirty="0"/>
                    </a:p>
                  </a:txBody>
                  <a:tcPr/>
                </a:tc>
                <a:tc>
                  <a:txBody>
                    <a:bodyPr/>
                    <a:lstStyle/>
                    <a:p>
                      <a:pPr algn="ctr"/>
                      <a:r>
                        <a:rPr lang="en-GB" dirty="0"/>
                        <a:t>Pending </a:t>
                      </a:r>
                      <a:endParaRPr lang="en-ZA" dirty="0"/>
                    </a:p>
                  </a:txBody>
                  <a:tcPr/>
                </a:tc>
                <a:extLst>
                  <a:ext uri="{0D108BD9-81ED-4DB2-BD59-A6C34878D82A}">
                    <a16:rowId xmlns:a16="http://schemas.microsoft.com/office/drawing/2014/main" val="1337285877"/>
                  </a:ext>
                </a:extLst>
              </a:tr>
              <a:tr h="370840">
                <a:tc>
                  <a:txBody>
                    <a:bodyPr/>
                    <a:lstStyle/>
                    <a:p>
                      <a:pPr algn="ctr"/>
                      <a:r>
                        <a:rPr lang="en-GB" dirty="0"/>
                        <a:t>Irregular </a:t>
                      </a:r>
                      <a:endParaRPr lang="en-Z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Write</a:t>
                      </a:r>
                      <a:r>
                        <a:rPr lang="en-GB" baseline="0" dirty="0"/>
                        <a:t> off (21/22)FY</a:t>
                      </a:r>
                      <a:endParaRPr lang="en-ZA" dirty="0"/>
                    </a:p>
                  </a:txBody>
                  <a:tcPr/>
                </a:tc>
                <a:tc>
                  <a:txBody>
                    <a:bodyPr/>
                    <a:lstStyle/>
                    <a:p>
                      <a:pPr algn="ctr"/>
                      <a:r>
                        <a:rPr lang="en-GB" dirty="0"/>
                        <a:t>31 455.96</a:t>
                      </a:r>
                      <a:endParaRPr lang="en-ZA" dirty="0"/>
                    </a:p>
                  </a:txBody>
                  <a:tcPr/>
                </a:tc>
                <a:tc>
                  <a:txBody>
                    <a:bodyPr/>
                    <a:lstStyle/>
                    <a:p>
                      <a:pPr algn="ctr"/>
                      <a:r>
                        <a:rPr lang="en-GB" dirty="0"/>
                        <a:t>Investigation </a:t>
                      </a:r>
                      <a:endParaRPr lang="en-ZA" dirty="0"/>
                    </a:p>
                  </a:txBody>
                  <a:tcPr/>
                </a:tc>
                <a:tc>
                  <a:txBody>
                    <a:bodyPr/>
                    <a:lstStyle/>
                    <a:p>
                      <a:pPr algn="ctr"/>
                      <a:r>
                        <a:rPr lang="en-GB" dirty="0"/>
                        <a:t>Pending </a:t>
                      </a:r>
                      <a:endParaRPr lang="en-ZA" dirty="0"/>
                    </a:p>
                  </a:txBody>
                  <a:tcPr/>
                </a:tc>
                <a:extLst>
                  <a:ext uri="{0D108BD9-81ED-4DB2-BD59-A6C34878D82A}">
                    <a16:rowId xmlns:a16="http://schemas.microsoft.com/office/drawing/2014/main" val="163407872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Irregular </a:t>
                      </a:r>
                      <a:endParaRPr lang="en-Z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Write</a:t>
                      </a:r>
                      <a:r>
                        <a:rPr lang="en-GB" baseline="0" dirty="0"/>
                        <a:t> off (21/22)FY</a:t>
                      </a:r>
                      <a:endParaRPr lang="en-ZA" dirty="0"/>
                    </a:p>
                  </a:txBody>
                  <a:tcPr/>
                </a:tc>
                <a:tc>
                  <a:txBody>
                    <a:bodyPr/>
                    <a:lstStyle/>
                    <a:p>
                      <a:pPr algn="ctr"/>
                      <a:r>
                        <a:rPr lang="en-GB" dirty="0"/>
                        <a:t>48.04</a:t>
                      </a:r>
                      <a:endParaRPr lang="en-ZA" dirty="0"/>
                    </a:p>
                  </a:txBody>
                  <a:tcPr/>
                </a:tc>
                <a:tc>
                  <a:txBody>
                    <a:bodyPr/>
                    <a:lstStyle/>
                    <a:p>
                      <a:pPr algn="ctr"/>
                      <a:r>
                        <a:rPr lang="en-GB" dirty="0"/>
                        <a:t>Investigation</a:t>
                      </a:r>
                      <a:r>
                        <a:rPr lang="en-GB" baseline="0" dirty="0"/>
                        <a:t> </a:t>
                      </a:r>
                      <a:endParaRPr lang="en-ZA" dirty="0"/>
                    </a:p>
                  </a:txBody>
                  <a:tcPr/>
                </a:tc>
                <a:tc>
                  <a:txBody>
                    <a:bodyPr/>
                    <a:lstStyle/>
                    <a:p>
                      <a:pPr algn="ctr"/>
                      <a:r>
                        <a:rPr lang="en-GB" dirty="0"/>
                        <a:t>Pending </a:t>
                      </a:r>
                      <a:endParaRPr lang="en-ZA" dirty="0"/>
                    </a:p>
                  </a:txBody>
                  <a:tcPr/>
                </a:tc>
                <a:extLst>
                  <a:ext uri="{0D108BD9-81ED-4DB2-BD59-A6C34878D82A}">
                    <a16:rowId xmlns:a16="http://schemas.microsoft.com/office/drawing/2014/main" val="93447411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Irregular </a:t>
                      </a:r>
                      <a:endParaRPr lang="en-Z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Write</a:t>
                      </a:r>
                      <a:r>
                        <a:rPr lang="en-GB" baseline="0" dirty="0"/>
                        <a:t> off (21/22)FY</a:t>
                      </a:r>
                      <a:endParaRPr lang="en-ZA" dirty="0"/>
                    </a:p>
                  </a:txBody>
                  <a:tcPr/>
                </a:tc>
                <a:tc>
                  <a:txBody>
                    <a:bodyPr/>
                    <a:lstStyle/>
                    <a:p>
                      <a:pPr algn="ctr"/>
                      <a:r>
                        <a:rPr lang="en-GB" dirty="0"/>
                        <a:t>20.75</a:t>
                      </a:r>
                      <a:endParaRPr lang="en-ZA" dirty="0"/>
                    </a:p>
                  </a:txBody>
                  <a:tcPr/>
                </a:tc>
                <a:tc>
                  <a:txBody>
                    <a:bodyPr/>
                    <a:lstStyle/>
                    <a:p>
                      <a:pPr algn="ctr"/>
                      <a:r>
                        <a:rPr lang="en-GB" dirty="0"/>
                        <a:t>Investigation </a:t>
                      </a:r>
                      <a:endParaRPr lang="en-ZA" dirty="0"/>
                    </a:p>
                  </a:txBody>
                  <a:tcPr/>
                </a:tc>
                <a:tc>
                  <a:txBody>
                    <a:bodyPr/>
                    <a:lstStyle/>
                    <a:p>
                      <a:pPr algn="ctr"/>
                      <a:r>
                        <a:rPr lang="en-GB" dirty="0"/>
                        <a:t>Pending</a:t>
                      </a:r>
                      <a:endParaRPr lang="en-ZA" dirty="0"/>
                    </a:p>
                  </a:txBody>
                  <a:tcPr/>
                </a:tc>
                <a:extLst>
                  <a:ext uri="{0D108BD9-81ED-4DB2-BD59-A6C34878D82A}">
                    <a16:rowId xmlns:a16="http://schemas.microsoft.com/office/drawing/2014/main" val="3214074897"/>
                  </a:ext>
                </a:extLst>
              </a:tr>
            </a:tbl>
          </a:graphicData>
        </a:graphic>
      </p:graphicFrame>
      <p:sp>
        <p:nvSpPr>
          <p:cNvPr id="11" name="TextBox 10">
            <a:extLst>
              <a:ext uri="{FF2B5EF4-FFF2-40B4-BE49-F238E27FC236}">
                <a16:creationId xmlns:a16="http://schemas.microsoft.com/office/drawing/2014/main" id="{1A3A6C50-9819-4790-29D0-535DBF16C8AC}"/>
              </a:ext>
            </a:extLst>
          </p:cNvPr>
          <p:cNvSpPr txBox="1"/>
          <p:nvPr/>
        </p:nvSpPr>
        <p:spPr>
          <a:xfrm>
            <a:off x="609600" y="5631183"/>
            <a:ext cx="10972800" cy="646331"/>
          </a:xfrm>
          <a:prstGeom prst="rect">
            <a:avLst/>
          </a:prstGeom>
          <a:noFill/>
        </p:spPr>
        <p:txBody>
          <a:bodyPr wrap="square" rtlCol="0">
            <a:spAutoFit/>
          </a:bodyPr>
          <a:lstStyle/>
          <a:p>
            <a:r>
              <a:rPr lang="en-GB" dirty="0"/>
              <a:t>The above is a summary of the UIFW items that the MPAC requested investigations on in this term covering 2020/2021 and 2021/2022 financial year. Additional resources will be allocated to MPAC to expedite this process.</a:t>
            </a:r>
            <a:endParaRPr lang="en-ZA" dirty="0"/>
          </a:p>
        </p:txBody>
      </p:sp>
    </p:spTree>
    <p:extLst>
      <p:ext uri="{BB962C8B-B14F-4D97-AF65-F5344CB8AC3E}">
        <p14:creationId xmlns:p14="http://schemas.microsoft.com/office/powerpoint/2010/main" val="683744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E6A0-E7D9-B126-ACBE-1FAE7E4FF913}"/>
              </a:ext>
            </a:extLst>
          </p:cNvPr>
          <p:cNvSpPr>
            <a:spLocks noGrp="1"/>
          </p:cNvSpPr>
          <p:nvPr>
            <p:ph type="title"/>
          </p:nvPr>
        </p:nvSpPr>
        <p:spPr>
          <a:xfrm>
            <a:off x="-295470" y="227014"/>
            <a:ext cx="10972800" cy="1143000"/>
          </a:xfrm>
        </p:spPr>
        <p:txBody>
          <a:bodyPr/>
          <a:lstStyle/>
          <a:p>
            <a:r>
              <a:rPr lang="en-ZA" sz="3200" dirty="0">
                <a:solidFill>
                  <a:schemeClr val="bg1"/>
                </a:solidFill>
              </a:rPr>
              <a:t>INVESTIGATIONS BY MPAC AND IMPLEMENTATION OF THE RECOMMENDATIONS BY COUNCIL</a:t>
            </a:r>
            <a:br>
              <a:rPr lang="en-ZA" sz="3200" dirty="0">
                <a:solidFill>
                  <a:schemeClr val="bg1"/>
                </a:solidFill>
              </a:rPr>
            </a:br>
            <a:endParaRPr lang="en-ZA" sz="3200" dirty="0">
              <a:solidFill>
                <a:schemeClr val="bg1"/>
              </a:solidFill>
            </a:endParaRPr>
          </a:p>
        </p:txBody>
      </p:sp>
      <p:sp>
        <p:nvSpPr>
          <p:cNvPr id="4" name="Slide Number Placeholder 3">
            <a:extLst>
              <a:ext uri="{FF2B5EF4-FFF2-40B4-BE49-F238E27FC236}">
                <a16:creationId xmlns:a16="http://schemas.microsoft.com/office/drawing/2014/main" id="{B7D5AF1D-AE2D-4BD0-DD50-95B3C35D8643}"/>
              </a:ext>
            </a:extLst>
          </p:cNvPr>
          <p:cNvSpPr>
            <a:spLocks noGrp="1"/>
          </p:cNvSpPr>
          <p:nvPr>
            <p:ph type="sldNum" sz="quarter" idx="12"/>
          </p:nvPr>
        </p:nvSpPr>
        <p:spPr/>
        <p:txBody>
          <a:bodyPr/>
          <a:lstStyle/>
          <a:p>
            <a:fld id="{5449A628-0D35-4BBB-B97A-CF0774677C4A}" type="slidenum">
              <a:rPr lang="en-ZA" altLang="en-US" smtClean="0"/>
              <a:pPr/>
              <a:t>14</a:t>
            </a:fld>
            <a:endParaRPr lang="en-ZA" altLang="en-US" dirty="0"/>
          </a:p>
        </p:txBody>
      </p:sp>
      <p:sp>
        <p:nvSpPr>
          <p:cNvPr id="5" name="Content Placeholder 2">
            <a:extLst>
              <a:ext uri="{FF2B5EF4-FFF2-40B4-BE49-F238E27FC236}">
                <a16:creationId xmlns:a16="http://schemas.microsoft.com/office/drawing/2014/main" id="{02E3C755-E67B-D22C-E143-9AC38289CC06}"/>
              </a:ext>
            </a:extLst>
          </p:cNvPr>
          <p:cNvSpPr>
            <a:spLocks noGrp="1"/>
          </p:cNvSpPr>
          <p:nvPr>
            <p:ph idx="1"/>
          </p:nvPr>
        </p:nvSpPr>
        <p:spPr>
          <a:xfrm>
            <a:off x="520823" y="1370014"/>
            <a:ext cx="11348621" cy="4525963"/>
          </a:xfrm>
        </p:spPr>
        <p:txBody>
          <a:bodyPr/>
          <a:lstStyle/>
          <a:p>
            <a:r>
              <a:rPr lang="en-ZA" sz="2800" dirty="0"/>
              <a:t>The Council has an approved UFIW recovery plan which was presented to National Treasury and it is being implemented and being monitored. </a:t>
            </a:r>
          </a:p>
          <a:p>
            <a:r>
              <a:rPr lang="en-ZA" sz="2800" dirty="0"/>
              <a:t>The recovery plan also includes historical amounts that need to be processed and closed off.</a:t>
            </a:r>
          </a:p>
          <a:p>
            <a:r>
              <a:rPr lang="en-ZA" sz="2800" dirty="0"/>
              <a:t>The MPAC uses a resolution tracker to monitor the progress of the resolution implementation and the City Manager is actively involved in this process. </a:t>
            </a:r>
          </a:p>
          <a:p>
            <a:pPr marL="0" indent="0">
              <a:buNone/>
            </a:pPr>
            <a:endParaRPr lang="en-ZA" dirty="0"/>
          </a:p>
        </p:txBody>
      </p:sp>
    </p:spTree>
    <p:extLst>
      <p:ext uri="{BB962C8B-B14F-4D97-AF65-F5344CB8AC3E}">
        <p14:creationId xmlns:p14="http://schemas.microsoft.com/office/powerpoint/2010/main" val="327562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C1781-4434-3FE8-55E3-B4848509B962}"/>
              </a:ext>
            </a:extLst>
          </p:cNvPr>
          <p:cNvSpPr>
            <a:spLocks noGrp="1"/>
          </p:cNvSpPr>
          <p:nvPr>
            <p:ph type="title"/>
          </p:nvPr>
        </p:nvSpPr>
        <p:spPr/>
        <p:txBody>
          <a:bodyPr/>
          <a:lstStyle/>
          <a:p>
            <a:r>
              <a:rPr lang="en-ZA" dirty="0">
                <a:solidFill>
                  <a:schemeClr val="bg1"/>
                </a:solidFill>
              </a:rPr>
              <a:t>PROGRESS ON FINANCIAL MATTERS</a:t>
            </a:r>
          </a:p>
        </p:txBody>
      </p:sp>
      <p:sp>
        <p:nvSpPr>
          <p:cNvPr id="4" name="Slide Number Placeholder 3">
            <a:extLst>
              <a:ext uri="{FF2B5EF4-FFF2-40B4-BE49-F238E27FC236}">
                <a16:creationId xmlns:a16="http://schemas.microsoft.com/office/drawing/2014/main" id="{8A070DBD-29C7-735B-6D79-69779A8F4895}"/>
              </a:ext>
            </a:extLst>
          </p:cNvPr>
          <p:cNvSpPr>
            <a:spLocks noGrp="1"/>
          </p:cNvSpPr>
          <p:nvPr>
            <p:ph type="sldNum" sz="quarter" idx="12"/>
          </p:nvPr>
        </p:nvSpPr>
        <p:spPr/>
        <p:txBody>
          <a:bodyPr/>
          <a:lstStyle/>
          <a:p>
            <a:fld id="{5449A628-0D35-4BBB-B97A-CF0774677C4A}" type="slidenum">
              <a:rPr lang="en-ZA" altLang="en-US" smtClean="0"/>
              <a:pPr/>
              <a:t>15</a:t>
            </a:fld>
            <a:endParaRPr lang="en-ZA" altLang="en-US" dirty="0"/>
          </a:p>
        </p:txBody>
      </p:sp>
      <p:sp>
        <p:nvSpPr>
          <p:cNvPr id="3" name="TextBox 2">
            <a:extLst>
              <a:ext uri="{FF2B5EF4-FFF2-40B4-BE49-F238E27FC236}">
                <a16:creationId xmlns:a16="http://schemas.microsoft.com/office/drawing/2014/main" id="{CCEEA0B6-116C-5961-0D59-63E51AD38D15}"/>
              </a:ext>
            </a:extLst>
          </p:cNvPr>
          <p:cNvSpPr txBox="1"/>
          <p:nvPr/>
        </p:nvSpPr>
        <p:spPr>
          <a:xfrm>
            <a:off x="8238930" y="4282752"/>
            <a:ext cx="3119414" cy="1754326"/>
          </a:xfrm>
          <a:prstGeom prst="rect">
            <a:avLst/>
          </a:prstGeom>
          <a:noFill/>
          <a:ln>
            <a:solidFill>
              <a:schemeClr val="tx1"/>
            </a:solidFill>
          </a:ln>
        </p:spPr>
        <p:txBody>
          <a:bodyPr wrap="square" rtlCol="0">
            <a:spAutoFit/>
          </a:bodyPr>
          <a:lstStyle/>
          <a:p>
            <a:r>
              <a:rPr lang="en-ZA" b="1" dirty="0"/>
              <a:t>REVENUE ENHANCEMENT</a:t>
            </a:r>
          </a:p>
          <a:p>
            <a:pPr marL="285750" indent="-285750">
              <a:buFont typeface="Arial" panose="020B0604020202020204" pitchFamily="34" charset="0"/>
              <a:buChar char="•"/>
            </a:pPr>
            <a:r>
              <a:rPr lang="en-ZA" dirty="0"/>
              <a:t>Meter audits</a:t>
            </a:r>
          </a:p>
          <a:p>
            <a:pPr marL="285750" indent="-285750">
              <a:buFont typeface="Arial" panose="020B0604020202020204" pitchFamily="34" charset="0"/>
              <a:buChar char="•"/>
            </a:pPr>
            <a:r>
              <a:rPr lang="en-ZA" dirty="0"/>
              <a:t>Eradication of T Joints</a:t>
            </a:r>
          </a:p>
          <a:p>
            <a:pPr marL="285750" indent="-285750">
              <a:buFont typeface="Arial" panose="020B0604020202020204" pitchFamily="34" charset="0"/>
              <a:buChar char="•"/>
            </a:pPr>
            <a:r>
              <a:rPr lang="en-ZA" dirty="0"/>
              <a:t>Street Naming Project</a:t>
            </a:r>
          </a:p>
          <a:p>
            <a:pPr marL="285750" indent="-285750">
              <a:buFont typeface="Arial" panose="020B0604020202020204" pitchFamily="34" charset="0"/>
              <a:buChar char="•"/>
            </a:pPr>
            <a:r>
              <a:rPr lang="en-ZA" dirty="0"/>
              <a:t>Weekly monitoring meeting that sits every Wednesday</a:t>
            </a:r>
          </a:p>
        </p:txBody>
      </p:sp>
      <p:pic>
        <p:nvPicPr>
          <p:cNvPr id="9" name="Content Placeholder 8">
            <a:extLst>
              <a:ext uri="{FF2B5EF4-FFF2-40B4-BE49-F238E27FC236}">
                <a16:creationId xmlns:a16="http://schemas.microsoft.com/office/drawing/2014/main" id="{F9AE80CB-BF3E-C52F-CBD2-877DB8475511}"/>
              </a:ext>
            </a:extLst>
          </p:cNvPr>
          <p:cNvPicPr>
            <a:picLocks noGrp="1" noChangeAspect="1"/>
          </p:cNvPicPr>
          <p:nvPr>
            <p:ph idx="1"/>
          </p:nvPr>
        </p:nvPicPr>
        <p:blipFill>
          <a:blip r:embed="rId2"/>
          <a:stretch>
            <a:fillRect/>
          </a:stretch>
        </p:blipFill>
        <p:spPr>
          <a:xfrm>
            <a:off x="346228" y="1600200"/>
            <a:ext cx="11487705" cy="4756151"/>
          </a:xfrm>
          <a:prstGeom prst="rect">
            <a:avLst/>
          </a:prstGeom>
        </p:spPr>
      </p:pic>
    </p:spTree>
    <p:extLst>
      <p:ext uri="{BB962C8B-B14F-4D97-AF65-F5344CB8AC3E}">
        <p14:creationId xmlns:p14="http://schemas.microsoft.com/office/powerpoint/2010/main" val="342701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5674-4078-F8C2-915C-090A95BB04FB}"/>
              </a:ext>
            </a:extLst>
          </p:cNvPr>
          <p:cNvSpPr>
            <a:spLocks noGrp="1"/>
          </p:cNvSpPr>
          <p:nvPr>
            <p:ph type="title"/>
          </p:nvPr>
        </p:nvSpPr>
        <p:spPr>
          <a:xfrm>
            <a:off x="608120" y="1012054"/>
            <a:ext cx="10972800" cy="701336"/>
          </a:xfrm>
        </p:spPr>
        <p:txBody>
          <a:bodyPr/>
          <a:lstStyle/>
          <a:p>
            <a:r>
              <a:rPr lang="en-GB" dirty="0">
                <a:solidFill>
                  <a:schemeClr val="bg1"/>
                </a:solidFill>
              </a:rPr>
              <a:t>FINANCIAL VIABILITY RATIOS</a:t>
            </a:r>
            <a:br>
              <a:rPr lang="en-GB" dirty="0">
                <a:solidFill>
                  <a:schemeClr val="bg1"/>
                </a:solidFill>
              </a:rPr>
            </a:br>
            <a:r>
              <a:rPr lang="en-GB" dirty="0">
                <a:solidFill>
                  <a:schemeClr val="bg1"/>
                </a:solidFill>
              </a:rPr>
              <a:t/>
            </a:r>
            <a:br>
              <a:rPr lang="en-GB" dirty="0">
                <a:solidFill>
                  <a:schemeClr val="bg1"/>
                </a:solidFill>
              </a:rPr>
            </a:br>
            <a:endParaRPr lang="en-ZA" dirty="0">
              <a:solidFill>
                <a:schemeClr val="bg1"/>
              </a:solidFill>
            </a:endParaRPr>
          </a:p>
        </p:txBody>
      </p:sp>
      <p:pic>
        <p:nvPicPr>
          <p:cNvPr id="5" name="Content Placeholder 4">
            <a:extLst>
              <a:ext uri="{FF2B5EF4-FFF2-40B4-BE49-F238E27FC236}">
                <a16:creationId xmlns:a16="http://schemas.microsoft.com/office/drawing/2014/main" id="{04D98F2C-408D-B830-883F-62FE565431EC}"/>
              </a:ext>
            </a:extLst>
          </p:cNvPr>
          <p:cNvPicPr>
            <a:picLocks noGrp="1" noChangeAspect="1"/>
          </p:cNvPicPr>
          <p:nvPr>
            <p:ph idx="1"/>
          </p:nvPr>
        </p:nvPicPr>
        <p:blipFill>
          <a:blip r:embed="rId2"/>
          <a:stretch>
            <a:fillRect/>
          </a:stretch>
        </p:blipFill>
        <p:spPr>
          <a:xfrm>
            <a:off x="288523" y="1640089"/>
            <a:ext cx="11611993" cy="4525962"/>
          </a:xfrm>
          <a:prstGeom prst="rect">
            <a:avLst/>
          </a:prstGeom>
        </p:spPr>
      </p:pic>
      <p:sp>
        <p:nvSpPr>
          <p:cNvPr id="4" name="Slide Number Placeholder 3">
            <a:extLst>
              <a:ext uri="{FF2B5EF4-FFF2-40B4-BE49-F238E27FC236}">
                <a16:creationId xmlns:a16="http://schemas.microsoft.com/office/drawing/2014/main" id="{35A0C877-0884-2395-6F6E-34F2555978FF}"/>
              </a:ext>
            </a:extLst>
          </p:cNvPr>
          <p:cNvSpPr>
            <a:spLocks noGrp="1"/>
          </p:cNvSpPr>
          <p:nvPr>
            <p:ph type="sldNum" sz="quarter" idx="12"/>
          </p:nvPr>
        </p:nvSpPr>
        <p:spPr/>
        <p:txBody>
          <a:bodyPr/>
          <a:lstStyle/>
          <a:p>
            <a:fld id="{5449A628-0D35-4BBB-B97A-CF0774677C4A}" type="slidenum">
              <a:rPr lang="en-ZA" altLang="en-US" smtClean="0"/>
              <a:pPr/>
              <a:t>16</a:t>
            </a:fld>
            <a:endParaRPr lang="en-ZA" altLang="en-US" dirty="0"/>
          </a:p>
        </p:txBody>
      </p:sp>
    </p:spTree>
    <p:extLst>
      <p:ext uri="{BB962C8B-B14F-4D97-AF65-F5344CB8AC3E}">
        <p14:creationId xmlns:p14="http://schemas.microsoft.com/office/powerpoint/2010/main" val="3913371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5674-4078-F8C2-915C-090A95BB04FB}"/>
              </a:ext>
            </a:extLst>
          </p:cNvPr>
          <p:cNvSpPr>
            <a:spLocks noGrp="1"/>
          </p:cNvSpPr>
          <p:nvPr>
            <p:ph type="title"/>
          </p:nvPr>
        </p:nvSpPr>
        <p:spPr>
          <a:xfrm>
            <a:off x="458680" y="498782"/>
            <a:ext cx="10972800" cy="1143000"/>
          </a:xfrm>
        </p:spPr>
        <p:txBody>
          <a:bodyPr/>
          <a:lstStyle/>
          <a:p>
            <a:r>
              <a:rPr lang="en-ZA" dirty="0">
                <a:solidFill>
                  <a:schemeClr val="bg1"/>
                </a:solidFill>
              </a:rPr>
              <a:t>BILLING AND COLLECTION CHALLENGES</a:t>
            </a:r>
            <a:br>
              <a:rPr lang="en-ZA" dirty="0">
                <a:solidFill>
                  <a:schemeClr val="bg1"/>
                </a:solidFill>
              </a:rPr>
            </a:br>
            <a:endParaRPr lang="en-ZA" dirty="0">
              <a:solidFill>
                <a:schemeClr val="bg1"/>
              </a:solidFill>
            </a:endParaRPr>
          </a:p>
        </p:txBody>
      </p:sp>
      <p:pic>
        <p:nvPicPr>
          <p:cNvPr id="6" name="Content Placeholder 5">
            <a:extLst>
              <a:ext uri="{FF2B5EF4-FFF2-40B4-BE49-F238E27FC236}">
                <a16:creationId xmlns:a16="http://schemas.microsoft.com/office/drawing/2014/main" id="{A8D063BE-89ED-8520-0DA0-7B14675BE139}"/>
              </a:ext>
            </a:extLst>
          </p:cNvPr>
          <p:cNvPicPr>
            <a:picLocks noGrp="1" noChangeAspect="1"/>
          </p:cNvPicPr>
          <p:nvPr>
            <p:ph idx="1"/>
          </p:nvPr>
        </p:nvPicPr>
        <p:blipFill>
          <a:blip r:embed="rId2"/>
          <a:stretch>
            <a:fillRect/>
          </a:stretch>
        </p:blipFill>
        <p:spPr>
          <a:xfrm>
            <a:off x="458681" y="1385888"/>
            <a:ext cx="11393008" cy="5059300"/>
          </a:xfrm>
          <a:prstGeom prst="rect">
            <a:avLst/>
          </a:prstGeom>
        </p:spPr>
      </p:pic>
      <p:sp>
        <p:nvSpPr>
          <p:cNvPr id="4" name="Slide Number Placeholder 3">
            <a:extLst>
              <a:ext uri="{FF2B5EF4-FFF2-40B4-BE49-F238E27FC236}">
                <a16:creationId xmlns:a16="http://schemas.microsoft.com/office/drawing/2014/main" id="{35A0C877-0884-2395-6F6E-34F2555978FF}"/>
              </a:ext>
            </a:extLst>
          </p:cNvPr>
          <p:cNvSpPr>
            <a:spLocks noGrp="1"/>
          </p:cNvSpPr>
          <p:nvPr>
            <p:ph type="sldNum" sz="quarter" idx="12"/>
          </p:nvPr>
        </p:nvSpPr>
        <p:spPr/>
        <p:txBody>
          <a:bodyPr/>
          <a:lstStyle/>
          <a:p>
            <a:fld id="{5449A628-0D35-4BBB-B97A-CF0774677C4A}" type="slidenum">
              <a:rPr lang="en-ZA" altLang="en-US" smtClean="0"/>
              <a:pPr/>
              <a:t>17</a:t>
            </a:fld>
            <a:endParaRPr lang="en-ZA" altLang="en-US" dirty="0"/>
          </a:p>
        </p:txBody>
      </p:sp>
    </p:spTree>
    <p:extLst>
      <p:ext uri="{BB962C8B-B14F-4D97-AF65-F5344CB8AC3E}">
        <p14:creationId xmlns:p14="http://schemas.microsoft.com/office/powerpoint/2010/main" val="1979814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5674-4078-F8C2-915C-090A95BB04FB}"/>
              </a:ext>
            </a:extLst>
          </p:cNvPr>
          <p:cNvSpPr>
            <a:spLocks noGrp="1"/>
          </p:cNvSpPr>
          <p:nvPr>
            <p:ph type="title"/>
          </p:nvPr>
        </p:nvSpPr>
        <p:spPr>
          <a:xfrm>
            <a:off x="609600" y="541538"/>
            <a:ext cx="10972800" cy="876100"/>
          </a:xfrm>
        </p:spPr>
        <p:txBody>
          <a:bodyPr/>
          <a:lstStyle/>
          <a:p>
            <a:r>
              <a:rPr lang="en-GB" dirty="0">
                <a:solidFill>
                  <a:schemeClr val="bg1"/>
                </a:solidFill>
              </a:rPr>
              <a:t>DEBT OWED TO THE MUNICIPALITY</a:t>
            </a:r>
            <a:br>
              <a:rPr lang="en-GB" dirty="0">
                <a:solidFill>
                  <a:schemeClr val="bg1"/>
                </a:solidFill>
              </a:rPr>
            </a:br>
            <a:endParaRPr lang="en-ZA" dirty="0">
              <a:solidFill>
                <a:schemeClr val="bg1"/>
              </a:solidFill>
            </a:endParaRPr>
          </a:p>
        </p:txBody>
      </p:sp>
      <p:sp>
        <p:nvSpPr>
          <p:cNvPr id="4" name="Slide Number Placeholder 3">
            <a:extLst>
              <a:ext uri="{FF2B5EF4-FFF2-40B4-BE49-F238E27FC236}">
                <a16:creationId xmlns:a16="http://schemas.microsoft.com/office/drawing/2014/main" id="{35A0C877-0884-2395-6F6E-34F2555978FF}"/>
              </a:ext>
            </a:extLst>
          </p:cNvPr>
          <p:cNvSpPr>
            <a:spLocks noGrp="1"/>
          </p:cNvSpPr>
          <p:nvPr>
            <p:ph type="sldNum" sz="quarter" idx="12"/>
          </p:nvPr>
        </p:nvSpPr>
        <p:spPr/>
        <p:txBody>
          <a:bodyPr/>
          <a:lstStyle/>
          <a:p>
            <a:fld id="{5449A628-0D35-4BBB-B97A-CF0774677C4A}" type="slidenum">
              <a:rPr lang="en-ZA" altLang="en-US" smtClean="0"/>
              <a:pPr/>
              <a:t>18</a:t>
            </a:fld>
            <a:endParaRPr lang="en-ZA" altLang="en-US" dirty="0"/>
          </a:p>
        </p:txBody>
      </p:sp>
      <p:sp>
        <p:nvSpPr>
          <p:cNvPr id="6" name="Content Placeholder 2">
            <a:extLst>
              <a:ext uri="{FF2B5EF4-FFF2-40B4-BE49-F238E27FC236}">
                <a16:creationId xmlns:a16="http://schemas.microsoft.com/office/drawing/2014/main" id="{29FD794B-9BAD-4398-E968-3F7C1BBFB9F3}"/>
              </a:ext>
            </a:extLst>
          </p:cNvPr>
          <p:cNvSpPr>
            <a:spLocks noGrp="1"/>
          </p:cNvSpPr>
          <p:nvPr>
            <p:ph idx="1"/>
          </p:nvPr>
        </p:nvSpPr>
        <p:spPr>
          <a:xfrm>
            <a:off x="485775" y="1312863"/>
            <a:ext cx="11410950" cy="5135562"/>
          </a:xfrm>
        </p:spPr>
        <p:txBody>
          <a:bodyPr/>
          <a:lstStyle/>
          <a:p>
            <a:r>
              <a:rPr lang="en-US" altLang="en-US" sz="2800" dirty="0"/>
              <a:t>The consolidation of accounts (Rates and Services Accounts) is currently under way.</a:t>
            </a:r>
          </a:p>
          <a:p>
            <a:r>
              <a:rPr lang="en-US" altLang="en-US" sz="2800" dirty="0"/>
              <a:t>Legal steps to recover debt due to Council – letter of demands, summons, default judgements and warrants of executions have been issued for defaulting debtors. </a:t>
            </a:r>
          </a:p>
          <a:p>
            <a:r>
              <a:rPr lang="en-US" altLang="en-US" sz="2800" dirty="0"/>
              <a:t>Meter reading task team formed to reduce the number of estimated meters to improve the accuracy of customer bills.</a:t>
            </a:r>
          </a:p>
          <a:p>
            <a:r>
              <a:rPr lang="en-US" altLang="en-US" sz="2800" dirty="0"/>
              <a:t>Improved turnaround time in resolving customer queries and disputes.</a:t>
            </a:r>
          </a:p>
          <a:p>
            <a:r>
              <a:rPr lang="en-US" altLang="en-US" sz="2800" dirty="0"/>
              <a:t>Comprehensive review of revenue billing completeness to confirm that customers are billed for all services rendered.</a:t>
            </a:r>
          </a:p>
          <a:p>
            <a:r>
              <a:rPr lang="en-US" altLang="en-US" sz="2800" dirty="0"/>
              <a:t>Street naming committee</a:t>
            </a:r>
          </a:p>
          <a:p>
            <a:endParaRPr lang="en-US" altLang="en-US" sz="2800" dirty="0"/>
          </a:p>
          <a:p>
            <a:endParaRPr lang="en-US" altLang="en-US" sz="2800" dirty="0"/>
          </a:p>
          <a:p>
            <a:endParaRPr lang="en-US" altLang="en-US" sz="2800" dirty="0"/>
          </a:p>
          <a:p>
            <a:endParaRPr lang="en-US" altLang="en-US" sz="2800" dirty="0"/>
          </a:p>
          <a:p>
            <a:endParaRPr lang="en-ZA" sz="2800" dirty="0"/>
          </a:p>
        </p:txBody>
      </p:sp>
    </p:spTree>
    <p:extLst>
      <p:ext uri="{BB962C8B-B14F-4D97-AF65-F5344CB8AC3E}">
        <p14:creationId xmlns:p14="http://schemas.microsoft.com/office/powerpoint/2010/main" val="3793633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5674-4078-F8C2-915C-090A95BB04FB}"/>
              </a:ext>
            </a:extLst>
          </p:cNvPr>
          <p:cNvSpPr>
            <a:spLocks noGrp="1"/>
          </p:cNvSpPr>
          <p:nvPr>
            <p:ph type="title"/>
          </p:nvPr>
        </p:nvSpPr>
        <p:spPr>
          <a:xfrm>
            <a:off x="609600" y="541538"/>
            <a:ext cx="10972800" cy="876100"/>
          </a:xfrm>
        </p:spPr>
        <p:txBody>
          <a:bodyPr/>
          <a:lstStyle/>
          <a:p>
            <a:r>
              <a:rPr lang="en-GB" dirty="0">
                <a:solidFill>
                  <a:schemeClr val="bg1"/>
                </a:solidFill>
              </a:rPr>
              <a:t>DEBT OWED TO THE MUNICIPALITY</a:t>
            </a:r>
            <a:br>
              <a:rPr lang="en-GB" dirty="0">
                <a:solidFill>
                  <a:schemeClr val="bg1"/>
                </a:solidFill>
              </a:rPr>
            </a:br>
            <a:endParaRPr lang="en-ZA" dirty="0">
              <a:solidFill>
                <a:schemeClr val="bg1"/>
              </a:solidFill>
            </a:endParaRPr>
          </a:p>
        </p:txBody>
      </p:sp>
      <p:sp>
        <p:nvSpPr>
          <p:cNvPr id="4" name="Slide Number Placeholder 3">
            <a:extLst>
              <a:ext uri="{FF2B5EF4-FFF2-40B4-BE49-F238E27FC236}">
                <a16:creationId xmlns:a16="http://schemas.microsoft.com/office/drawing/2014/main" id="{35A0C877-0884-2395-6F6E-34F2555978FF}"/>
              </a:ext>
            </a:extLst>
          </p:cNvPr>
          <p:cNvSpPr>
            <a:spLocks noGrp="1"/>
          </p:cNvSpPr>
          <p:nvPr>
            <p:ph type="sldNum" sz="quarter" idx="12"/>
          </p:nvPr>
        </p:nvSpPr>
        <p:spPr/>
        <p:txBody>
          <a:bodyPr/>
          <a:lstStyle/>
          <a:p>
            <a:fld id="{5449A628-0D35-4BBB-B97A-CF0774677C4A}" type="slidenum">
              <a:rPr lang="en-ZA" altLang="en-US" smtClean="0"/>
              <a:pPr/>
              <a:t>19</a:t>
            </a:fld>
            <a:endParaRPr lang="en-ZA" altLang="en-US" dirty="0"/>
          </a:p>
        </p:txBody>
      </p:sp>
      <p:sp>
        <p:nvSpPr>
          <p:cNvPr id="5" name="Content Placeholder 2">
            <a:extLst>
              <a:ext uri="{FF2B5EF4-FFF2-40B4-BE49-F238E27FC236}">
                <a16:creationId xmlns:a16="http://schemas.microsoft.com/office/drawing/2014/main" id="{E530EB16-1E4F-29B8-1F3F-66B3E0CF2F74}"/>
              </a:ext>
            </a:extLst>
          </p:cNvPr>
          <p:cNvSpPr>
            <a:spLocks noGrp="1"/>
          </p:cNvSpPr>
          <p:nvPr>
            <p:ph idx="1"/>
          </p:nvPr>
        </p:nvSpPr>
        <p:spPr>
          <a:xfrm>
            <a:off x="609600" y="1281113"/>
            <a:ext cx="10972800" cy="5257800"/>
          </a:xfrm>
        </p:spPr>
        <p:txBody>
          <a:bodyPr/>
          <a:lstStyle/>
          <a:p>
            <a:r>
              <a:rPr lang="en-US" altLang="en-US" sz="2600" dirty="0"/>
              <a:t>Implementing credit control procedures on deceased debtors. </a:t>
            </a:r>
            <a:r>
              <a:rPr lang="en-US" altLang="en-US" sz="2600" dirty="0" err="1"/>
              <a:t>i.e</a:t>
            </a:r>
            <a:r>
              <a:rPr lang="en-US" altLang="en-US" sz="2600" dirty="0"/>
              <a:t> name changes to surviving spouses </a:t>
            </a:r>
          </a:p>
          <a:p>
            <a:r>
              <a:rPr lang="en-US" altLang="en-US" sz="2600" dirty="0"/>
              <a:t>Improved turnaround times for processing name changes after the properties are transferred.</a:t>
            </a:r>
          </a:p>
          <a:p>
            <a:r>
              <a:rPr lang="en-US" altLang="en-US" sz="2600" dirty="0"/>
              <a:t>Monitoring the account activities for high priority debtors and reviewing deposits.</a:t>
            </a:r>
          </a:p>
          <a:p>
            <a:r>
              <a:rPr lang="en-US" altLang="en-US" sz="2600" dirty="0"/>
              <a:t>A comprehensive reconciliation of Government accounts and meetings with the departments.</a:t>
            </a:r>
          </a:p>
          <a:p>
            <a:r>
              <a:rPr lang="en-US" altLang="en-US" sz="2800" dirty="0"/>
              <a:t>Bulk emailing of bills to customers currently working on also sending statements via </a:t>
            </a:r>
            <a:r>
              <a:rPr lang="en-US" altLang="en-US" sz="2800" dirty="0" err="1"/>
              <a:t>whatsapp</a:t>
            </a:r>
            <a:r>
              <a:rPr lang="en-US" altLang="en-US" sz="2800" dirty="0"/>
              <a:t> messenger.</a:t>
            </a:r>
          </a:p>
          <a:p>
            <a:r>
              <a:rPr lang="en-US" altLang="en-US" sz="2800" dirty="0"/>
              <a:t>Currently addressing the capacity issues at revenue, including the vacancies.</a:t>
            </a:r>
          </a:p>
          <a:p>
            <a:pPr marL="0" indent="0">
              <a:buNone/>
            </a:pPr>
            <a:endParaRPr lang="en-US" altLang="en-US" sz="2600" dirty="0"/>
          </a:p>
          <a:p>
            <a:pPr marL="0" indent="0">
              <a:buNone/>
            </a:pPr>
            <a:endParaRPr lang="en-ZA" sz="2600" dirty="0"/>
          </a:p>
        </p:txBody>
      </p:sp>
    </p:spTree>
    <p:extLst>
      <p:ext uri="{BB962C8B-B14F-4D97-AF65-F5344CB8AC3E}">
        <p14:creationId xmlns:p14="http://schemas.microsoft.com/office/powerpoint/2010/main" val="692435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DDA5-5A5F-859C-28F9-A2D6220833B6}"/>
              </a:ext>
            </a:extLst>
          </p:cNvPr>
          <p:cNvSpPr>
            <a:spLocks noGrp="1"/>
          </p:cNvSpPr>
          <p:nvPr>
            <p:ph type="title"/>
          </p:nvPr>
        </p:nvSpPr>
        <p:spPr/>
        <p:txBody>
          <a:bodyPr/>
          <a:lstStyle/>
          <a:p>
            <a:r>
              <a:rPr lang="en-ZA" dirty="0">
                <a:solidFill>
                  <a:schemeClr val="bg1"/>
                </a:solidFill>
              </a:rPr>
              <a:t>INTRODUCTION</a:t>
            </a:r>
          </a:p>
        </p:txBody>
      </p:sp>
      <p:sp>
        <p:nvSpPr>
          <p:cNvPr id="4" name="Slide Number Placeholder 3">
            <a:extLst>
              <a:ext uri="{FF2B5EF4-FFF2-40B4-BE49-F238E27FC236}">
                <a16:creationId xmlns:a16="http://schemas.microsoft.com/office/drawing/2014/main" id="{B28D768A-1823-4DAD-3E45-DEC19F8AC729}"/>
              </a:ext>
            </a:extLst>
          </p:cNvPr>
          <p:cNvSpPr>
            <a:spLocks noGrp="1"/>
          </p:cNvSpPr>
          <p:nvPr>
            <p:ph type="sldNum" sz="quarter" idx="12"/>
          </p:nvPr>
        </p:nvSpPr>
        <p:spPr/>
        <p:txBody>
          <a:bodyPr/>
          <a:lstStyle/>
          <a:p>
            <a:fld id="{5449A628-0D35-4BBB-B97A-CF0774677C4A}" type="slidenum">
              <a:rPr lang="en-ZA" altLang="en-US" smtClean="0"/>
              <a:pPr/>
              <a:t>2</a:t>
            </a:fld>
            <a:endParaRPr lang="en-ZA" altLang="en-US" dirty="0"/>
          </a:p>
        </p:txBody>
      </p:sp>
      <p:sp>
        <p:nvSpPr>
          <p:cNvPr id="5" name="Content Placeholder 4">
            <a:extLst>
              <a:ext uri="{FF2B5EF4-FFF2-40B4-BE49-F238E27FC236}">
                <a16:creationId xmlns:a16="http://schemas.microsoft.com/office/drawing/2014/main" id="{B4AF38F7-0801-1A6C-864D-F641FCCAAE68}"/>
              </a:ext>
            </a:extLst>
          </p:cNvPr>
          <p:cNvSpPr>
            <a:spLocks noGrp="1"/>
          </p:cNvSpPr>
          <p:nvPr>
            <p:ph idx="1"/>
          </p:nvPr>
        </p:nvSpPr>
        <p:spPr>
          <a:xfrm>
            <a:off x="277874" y="1465262"/>
            <a:ext cx="10972800" cy="4525963"/>
          </a:xfrm>
        </p:spPr>
        <p:txBody>
          <a:bodyPr/>
          <a:lstStyle/>
          <a:p>
            <a:pPr marL="0" indent="0">
              <a:buNone/>
            </a:pPr>
            <a:r>
              <a:rPr lang="en-ZA" b="1" dirty="0"/>
              <a:t>VISION OF MSUNDUZI MUNICIPALITY </a:t>
            </a:r>
          </a:p>
          <a:p>
            <a:pPr marL="0" indent="0">
              <a:buNone/>
            </a:pPr>
            <a:endParaRPr lang="en-ZA" dirty="0"/>
          </a:p>
          <a:p>
            <a:pPr marL="0" indent="0">
              <a:buNone/>
            </a:pPr>
            <a:endParaRPr lang="en-ZA" dirty="0"/>
          </a:p>
        </p:txBody>
      </p:sp>
      <p:sp>
        <p:nvSpPr>
          <p:cNvPr id="6" name="Title 6">
            <a:extLst>
              <a:ext uri="{FF2B5EF4-FFF2-40B4-BE49-F238E27FC236}">
                <a16:creationId xmlns:a16="http://schemas.microsoft.com/office/drawing/2014/main" id="{F16A866A-9023-4EDA-D3BE-9F07427FCBD3}"/>
              </a:ext>
            </a:extLst>
          </p:cNvPr>
          <p:cNvSpPr txBox="1">
            <a:spLocks/>
          </p:cNvSpPr>
          <p:nvPr/>
        </p:nvSpPr>
        <p:spPr bwMode="auto">
          <a:xfrm>
            <a:off x="192056" y="2981997"/>
            <a:ext cx="11319322" cy="1687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en-US" altLang="en-US" sz="3600" b="1" dirty="0"/>
          </a:p>
          <a:p>
            <a:pPr eaLnBrk="1" hangingPunct="1">
              <a:lnSpc>
                <a:spcPct val="90000"/>
              </a:lnSpc>
              <a:spcBef>
                <a:spcPct val="0"/>
              </a:spcBef>
              <a:buFontTx/>
              <a:buNone/>
            </a:pPr>
            <a:r>
              <a:rPr lang="en-US" altLang="en-US" sz="3600" dirty="0"/>
              <a:t>“By 2040 </a:t>
            </a:r>
            <a:r>
              <a:rPr lang="en-US" altLang="en-US" sz="3600" dirty="0" err="1"/>
              <a:t>Msunduzi</a:t>
            </a:r>
            <a:r>
              <a:rPr lang="en-US" altLang="en-US" sz="3600" dirty="0"/>
              <a:t> will be a safe, vibrant, sustainable and smart metropolis.” </a:t>
            </a:r>
          </a:p>
          <a:p>
            <a:pPr eaLnBrk="1" hangingPunct="1">
              <a:lnSpc>
                <a:spcPct val="90000"/>
              </a:lnSpc>
              <a:spcBef>
                <a:spcPct val="0"/>
              </a:spcBef>
              <a:buFontTx/>
              <a:buNone/>
            </a:pPr>
            <a:endParaRPr lang="en-US" altLang="en-US" sz="3600" b="1" dirty="0"/>
          </a:p>
          <a:p>
            <a:pPr eaLnBrk="0" fontAlgn="base" hangingPunct="0">
              <a:lnSpc>
                <a:spcPct val="90000"/>
              </a:lnSpc>
              <a:spcAft>
                <a:spcPct val="0"/>
              </a:spcAft>
              <a:buNone/>
            </a:pPr>
            <a:r>
              <a:rPr lang="en-ZA" altLang="en-US" b="1" dirty="0">
                <a:latin typeface="+mn-lt"/>
              </a:rPr>
              <a:t>MISSION STATEMENT</a:t>
            </a:r>
          </a:p>
          <a:p>
            <a:pPr eaLnBrk="0" fontAlgn="base" hangingPunct="0">
              <a:lnSpc>
                <a:spcPct val="90000"/>
              </a:lnSpc>
              <a:spcAft>
                <a:spcPct val="0"/>
              </a:spcAft>
              <a:buNone/>
            </a:pPr>
            <a:r>
              <a:rPr lang="en-ZA" altLang="en-US" b="1" dirty="0">
                <a:latin typeface="+mn-lt"/>
              </a:rPr>
              <a:t> </a:t>
            </a:r>
            <a:r>
              <a:rPr lang="en-GB" altLang="en-US" dirty="0">
                <a:latin typeface="+mn-lt"/>
              </a:rPr>
              <a:t>To ensure that the Municipality functions efficiently to deliver basic, social, economic and environmental services to build better Communities. </a:t>
            </a:r>
          </a:p>
          <a:p>
            <a:pPr eaLnBrk="0" fontAlgn="base" hangingPunct="0">
              <a:lnSpc>
                <a:spcPct val="90000"/>
              </a:lnSpc>
              <a:spcAft>
                <a:spcPct val="0"/>
              </a:spcAft>
              <a:buNone/>
            </a:pPr>
            <a:endParaRPr lang="en-ZA" altLang="en-US" b="1" dirty="0">
              <a:latin typeface="+mn-lt"/>
            </a:endParaRPr>
          </a:p>
        </p:txBody>
      </p:sp>
    </p:spTree>
    <p:extLst>
      <p:ext uri="{BB962C8B-B14F-4D97-AF65-F5344CB8AC3E}">
        <p14:creationId xmlns:p14="http://schemas.microsoft.com/office/powerpoint/2010/main" val="41265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581D-3F53-0731-DFF7-71DC1E3B964F}"/>
              </a:ext>
            </a:extLst>
          </p:cNvPr>
          <p:cNvSpPr>
            <a:spLocks noGrp="1"/>
          </p:cNvSpPr>
          <p:nvPr>
            <p:ph type="title"/>
          </p:nvPr>
        </p:nvSpPr>
        <p:spPr>
          <a:xfrm>
            <a:off x="609600" y="274638"/>
            <a:ext cx="10972800" cy="1234566"/>
          </a:xfrm>
        </p:spPr>
        <p:txBody>
          <a:bodyPr/>
          <a:lstStyle/>
          <a:p>
            <a:r>
              <a:rPr lang="en-GB" dirty="0">
                <a:solidFill>
                  <a:schemeClr val="bg1"/>
                </a:solidFill>
              </a:rPr>
              <a:t>DEBT OWED BY THE MUNICIPALITY</a:t>
            </a:r>
            <a:br>
              <a:rPr lang="en-GB" dirty="0">
                <a:solidFill>
                  <a:schemeClr val="bg1"/>
                </a:solidFill>
              </a:rPr>
            </a:br>
            <a:endParaRPr lang="en-ZA" dirty="0">
              <a:solidFill>
                <a:schemeClr val="bg1"/>
              </a:solidFill>
            </a:endParaRPr>
          </a:p>
        </p:txBody>
      </p:sp>
      <p:sp>
        <p:nvSpPr>
          <p:cNvPr id="4" name="Slide Number Placeholder 3">
            <a:extLst>
              <a:ext uri="{FF2B5EF4-FFF2-40B4-BE49-F238E27FC236}">
                <a16:creationId xmlns:a16="http://schemas.microsoft.com/office/drawing/2014/main" id="{6C7A716F-9092-D4E7-FD1D-AFDF9881D75E}"/>
              </a:ext>
            </a:extLst>
          </p:cNvPr>
          <p:cNvSpPr>
            <a:spLocks noGrp="1"/>
          </p:cNvSpPr>
          <p:nvPr>
            <p:ph type="sldNum" sz="quarter" idx="12"/>
          </p:nvPr>
        </p:nvSpPr>
        <p:spPr/>
        <p:txBody>
          <a:bodyPr/>
          <a:lstStyle/>
          <a:p>
            <a:fld id="{5449A628-0D35-4BBB-B97A-CF0774677C4A}" type="slidenum">
              <a:rPr lang="en-ZA" altLang="en-US" smtClean="0"/>
              <a:pPr/>
              <a:t>20</a:t>
            </a:fld>
            <a:endParaRPr lang="en-ZA" altLang="en-US" dirty="0"/>
          </a:p>
        </p:txBody>
      </p:sp>
      <p:sp>
        <p:nvSpPr>
          <p:cNvPr id="5" name="Content Placeholder 2">
            <a:extLst>
              <a:ext uri="{FF2B5EF4-FFF2-40B4-BE49-F238E27FC236}">
                <a16:creationId xmlns:a16="http://schemas.microsoft.com/office/drawing/2014/main" id="{3518A402-523A-1099-1896-4CCA3B8E5568}"/>
              </a:ext>
            </a:extLst>
          </p:cNvPr>
          <p:cNvSpPr>
            <a:spLocks noGrp="1"/>
          </p:cNvSpPr>
          <p:nvPr>
            <p:ph idx="1"/>
          </p:nvPr>
        </p:nvSpPr>
        <p:spPr>
          <a:xfrm>
            <a:off x="609600" y="1600200"/>
            <a:ext cx="10972800" cy="4525963"/>
          </a:xfrm>
        </p:spPr>
        <p:txBody>
          <a:bodyPr/>
          <a:lstStyle/>
          <a:p>
            <a:pPr marL="0" indent="0">
              <a:buNone/>
            </a:pPr>
            <a:r>
              <a:rPr lang="en-US" dirty="0"/>
              <a:t>   Creditors Age Analysis as at 19 October 2022</a:t>
            </a:r>
          </a:p>
          <a:p>
            <a:pPr marL="0" indent="0" algn="ctr">
              <a:buNone/>
            </a:pPr>
            <a:endParaRPr lang="en-ZA" dirty="0"/>
          </a:p>
        </p:txBody>
      </p:sp>
      <p:pic>
        <p:nvPicPr>
          <p:cNvPr id="6" name="Picture 5">
            <a:extLst>
              <a:ext uri="{FF2B5EF4-FFF2-40B4-BE49-F238E27FC236}">
                <a16:creationId xmlns:a16="http://schemas.microsoft.com/office/drawing/2014/main" id="{D150323D-931A-1877-1617-9F2E1ABF0BF3}"/>
              </a:ext>
            </a:extLst>
          </p:cNvPr>
          <p:cNvPicPr>
            <a:picLocks noChangeAspect="1"/>
          </p:cNvPicPr>
          <p:nvPr/>
        </p:nvPicPr>
        <p:blipFill>
          <a:blip r:embed="rId2"/>
          <a:stretch>
            <a:fillRect/>
          </a:stretch>
        </p:blipFill>
        <p:spPr>
          <a:xfrm>
            <a:off x="3324225" y="2438834"/>
            <a:ext cx="4505024" cy="3096344"/>
          </a:xfrm>
          <a:prstGeom prst="rect">
            <a:avLst/>
          </a:prstGeom>
        </p:spPr>
      </p:pic>
    </p:spTree>
    <p:extLst>
      <p:ext uri="{BB962C8B-B14F-4D97-AF65-F5344CB8AC3E}">
        <p14:creationId xmlns:p14="http://schemas.microsoft.com/office/powerpoint/2010/main" val="1588561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581D-3F53-0731-DFF7-71DC1E3B964F}"/>
              </a:ext>
            </a:extLst>
          </p:cNvPr>
          <p:cNvSpPr>
            <a:spLocks noGrp="1"/>
          </p:cNvSpPr>
          <p:nvPr>
            <p:ph type="title"/>
          </p:nvPr>
        </p:nvSpPr>
        <p:spPr>
          <a:xfrm>
            <a:off x="609600" y="274638"/>
            <a:ext cx="10972800" cy="1234566"/>
          </a:xfrm>
        </p:spPr>
        <p:txBody>
          <a:bodyPr/>
          <a:lstStyle/>
          <a:p>
            <a:r>
              <a:rPr lang="en-GB" dirty="0">
                <a:solidFill>
                  <a:schemeClr val="bg1"/>
                </a:solidFill>
              </a:rPr>
              <a:t>DEBT OWED BY THE MUNICIPALITY</a:t>
            </a:r>
            <a:br>
              <a:rPr lang="en-GB" dirty="0">
                <a:solidFill>
                  <a:schemeClr val="bg1"/>
                </a:solidFill>
              </a:rPr>
            </a:br>
            <a:endParaRPr lang="en-ZA" dirty="0">
              <a:solidFill>
                <a:schemeClr val="bg1"/>
              </a:solidFill>
            </a:endParaRPr>
          </a:p>
        </p:txBody>
      </p:sp>
      <p:sp>
        <p:nvSpPr>
          <p:cNvPr id="4" name="Slide Number Placeholder 3">
            <a:extLst>
              <a:ext uri="{FF2B5EF4-FFF2-40B4-BE49-F238E27FC236}">
                <a16:creationId xmlns:a16="http://schemas.microsoft.com/office/drawing/2014/main" id="{6C7A716F-9092-D4E7-FD1D-AFDF9881D75E}"/>
              </a:ext>
            </a:extLst>
          </p:cNvPr>
          <p:cNvSpPr>
            <a:spLocks noGrp="1"/>
          </p:cNvSpPr>
          <p:nvPr>
            <p:ph type="sldNum" sz="quarter" idx="12"/>
          </p:nvPr>
        </p:nvSpPr>
        <p:spPr/>
        <p:txBody>
          <a:bodyPr/>
          <a:lstStyle/>
          <a:p>
            <a:fld id="{5449A628-0D35-4BBB-B97A-CF0774677C4A}" type="slidenum">
              <a:rPr lang="en-ZA" altLang="en-US" smtClean="0"/>
              <a:pPr/>
              <a:t>21</a:t>
            </a:fld>
            <a:endParaRPr lang="en-ZA" altLang="en-US" dirty="0"/>
          </a:p>
        </p:txBody>
      </p:sp>
      <p:pic>
        <p:nvPicPr>
          <p:cNvPr id="8" name="Picture 7">
            <a:extLst>
              <a:ext uri="{FF2B5EF4-FFF2-40B4-BE49-F238E27FC236}">
                <a16:creationId xmlns:a16="http://schemas.microsoft.com/office/drawing/2014/main" id="{74E57D5B-9C07-4020-08AB-5E5AA84C99CA}"/>
              </a:ext>
            </a:extLst>
          </p:cNvPr>
          <p:cNvPicPr>
            <a:picLocks noChangeAspect="1"/>
          </p:cNvPicPr>
          <p:nvPr/>
        </p:nvPicPr>
        <p:blipFill>
          <a:blip r:embed="rId2"/>
          <a:stretch>
            <a:fillRect/>
          </a:stretch>
        </p:blipFill>
        <p:spPr>
          <a:xfrm>
            <a:off x="331335" y="1155809"/>
            <a:ext cx="3383573" cy="1176630"/>
          </a:xfrm>
          <a:prstGeom prst="rect">
            <a:avLst/>
          </a:prstGeom>
        </p:spPr>
      </p:pic>
      <p:pic>
        <p:nvPicPr>
          <p:cNvPr id="9" name="Picture 8">
            <a:extLst>
              <a:ext uri="{FF2B5EF4-FFF2-40B4-BE49-F238E27FC236}">
                <a16:creationId xmlns:a16="http://schemas.microsoft.com/office/drawing/2014/main" id="{38766FE4-0C1F-E9CC-B045-0D19687DAFBE}"/>
              </a:ext>
            </a:extLst>
          </p:cNvPr>
          <p:cNvPicPr>
            <a:picLocks noChangeAspect="1"/>
          </p:cNvPicPr>
          <p:nvPr/>
        </p:nvPicPr>
        <p:blipFill>
          <a:blip r:embed="rId3"/>
          <a:stretch>
            <a:fillRect/>
          </a:stretch>
        </p:blipFill>
        <p:spPr>
          <a:xfrm>
            <a:off x="679898" y="1979044"/>
            <a:ext cx="10972800" cy="4377307"/>
          </a:xfrm>
          <a:prstGeom prst="rect">
            <a:avLst/>
          </a:prstGeom>
        </p:spPr>
      </p:pic>
    </p:spTree>
    <p:extLst>
      <p:ext uri="{BB962C8B-B14F-4D97-AF65-F5344CB8AC3E}">
        <p14:creationId xmlns:p14="http://schemas.microsoft.com/office/powerpoint/2010/main" val="4222537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581D-3F53-0731-DFF7-71DC1E3B964F}"/>
              </a:ext>
            </a:extLst>
          </p:cNvPr>
          <p:cNvSpPr>
            <a:spLocks noGrp="1"/>
          </p:cNvSpPr>
          <p:nvPr>
            <p:ph type="title"/>
          </p:nvPr>
        </p:nvSpPr>
        <p:spPr>
          <a:xfrm>
            <a:off x="609600" y="274638"/>
            <a:ext cx="10972800" cy="1234566"/>
          </a:xfrm>
        </p:spPr>
        <p:txBody>
          <a:bodyPr/>
          <a:lstStyle/>
          <a:p>
            <a:r>
              <a:rPr lang="en-GB" dirty="0">
                <a:solidFill>
                  <a:schemeClr val="bg1"/>
                </a:solidFill>
              </a:rPr>
              <a:t>DEBT OWED BY THE MUNICIPALITY</a:t>
            </a:r>
            <a:br>
              <a:rPr lang="en-GB" dirty="0">
                <a:solidFill>
                  <a:schemeClr val="bg1"/>
                </a:solidFill>
              </a:rPr>
            </a:br>
            <a:endParaRPr lang="en-ZA" dirty="0">
              <a:solidFill>
                <a:schemeClr val="bg1"/>
              </a:solidFill>
            </a:endParaRPr>
          </a:p>
        </p:txBody>
      </p:sp>
      <p:sp>
        <p:nvSpPr>
          <p:cNvPr id="4" name="Slide Number Placeholder 3">
            <a:extLst>
              <a:ext uri="{FF2B5EF4-FFF2-40B4-BE49-F238E27FC236}">
                <a16:creationId xmlns:a16="http://schemas.microsoft.com/office/drawing/2014/main" id="{6C7A716F-9092-D4E7-FD1D-AFDF9881D75E}"/>
              </a:ext>
            </a:extLst>
          </p:cNvPr>
          <p:cNvSpPr>
            <a:spLocks noGrp="1"/>
          </p:cNvSpPr>
          <p:nvPr>
            <p:ph type="sldNum" sz="quarter" idx="12"/>
          </p:nvPr>
        </p:nvSpPr>
        <p:spPr/>
        <p:txBody>
          <a:bodyPr/>
          <a:lstStyle/>
          <a:p>
            <a:fld id="{5449A628-0D35-4BBB-B97A-CF0774677C4A}" type="slidenum">
              <a:rPr lang="en-ZA" altLang="en-US" smtClean="0"/>
              <a:pPr/>
              <a:t>22</a:t>
            </a:fld>
            <a:endParaRPr lang="en-ZA" altLang="en-US" dirty="0"/>
          </a:p>
        </p:txBody>
      </p:sp>
      <p:pic>
        <p:nvPicPr>
          <p:cNvPr id="5" name="Picture 4">
            <a:extLst>
              <a:ext uri="{FF2B5EF4-FFF2-40B4-BE49-F238E27FC236}">
                <a16:creationId xmlns:a16="http://schemas.microsoft.com/office/drawing/2014/main" id="{FDEA2ABB-606E-46A8-0075-CE7B7FFA562E}"/>
              </a:ext>
            </a:extLst>
          </p:cNvPr>
          <p:cNvPicPr>
            <a:picLocks noChangeAspect="1"/>
          </p:cNvPicPr>
          <p:nvPr/>
        </p:nvPicPr>
        <p:blipFill>
          <a:blip r:embed="rId2"/>
          <a:stretch>
            <a:fillRect/>
          </a:stretch>
        </p:blipFill>
        <p:spPr>
          <a:xfrm>
            <a:off x="262945" y="1180195"/>
            <a:ext cx="3676207" cy="1176630"/>
          </a:xfrm>
          <a:prstGeom prst="rect">
            <a:avLst/>
          </a:prstGeom>
        </p:spPr>
      </p:pic>
      <p:pic>
        <p:nvPicPr>
          <p:cNvPr id="3" name="Picture 2">
            <a:extLst>
              <a:ext uri="{FF2B5EF4-FFF2-40B4-BE49-F238E27FC236}">
                <a16:creationId xmlns:a16="http://schemas.microsoft.com/office/drawing/2014/main" id="{2B8B84E3-441C-A52C-D18E-E42D8A550906}"/>
              </a:ext>
            </a:extLst>
          </p:cNvPr>
          <p:cNvPicPr>
            <a:picLocks noChangeAspect="1"/>
          </p:cNvPicPr>
          <p:nvPr/>
        </p:nvPicPr>
        <p:blipFill>
          <a:blip r:embed="rId3"/>
          <a:stretch>
            <a:fillRect/>
          </a:stretch>
        </p:blipFill>
        <p:spPr>
          <a:xfrm>
            <a:off x="564086" y="1984474"/>
            <a:ext cx="11364969" cy="4371878"/>
          </a:xfrm>
          <a:prstGeom prst="rect">
            <a:avLst/>
          </a:prstGeom>
        </p:spPr>
      </p:pic>
    </p:spTree>
    <p:extLst>
      <p:ext uri="{BB962C8B-B14F-4D97-AF65-F5344CB8AC3E}">
        <p14:creationId xmlns:p14="http://schemas.microsoft.com/office/powerpoint/2010/main" val="1046818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5674-4078-F8C2-915C-090A95BB04FB}"/>
              </a:ext>
            </a:extLst>
          </p:cNvPr>
          <p:cNvSpPr>
            <a:spLocks noGrp="1"/>
          </p:cNvSpPr>
          <p:nvPr>
            <p:ph type="title"/>
          </p:nvPr>
        </p:nvSpPr>
        <p:spPr>
          <a:xfrm>
            <a:off x="298881" y="481013"/>
            <a:ext cx="10972800" cy="1143000"/>
          </a:xfrm>
        </p:spPr>
        <p:txBody>
          <a:bodyPr/>
          <a:lstStyle/>
          <a:p>
            <a:r>
              <a:rPr lang="en-GB" dirty="0">
                <a:solidFill>
                  <a:schemeClr val="bg1"/>
                </a:solidFill>
              </a:rPr>
              <a:t>CASH FLOW PROJECTIONS TO APRIL 2023</a:t>
            </a:r>
            <a:br>
              <a:rPr lang="en-GB" dirty="0">
                <a:solidFill>
                  <a:schemeClr val="bg1"/>
                </a:solidFill>
              </a:rPr>
            </a:br>
            <a:endParaRPr lang="en-ZA" dirty="0">
              <a:solidFill>
                <a:schemeClr val="bg1"/>
              </a:solidFill>
            </a:endParaRPr>
          </a:p>
        </p:txBody>
      </p:sp>
      <p:sp>
        <p:nvSpPr>
          <p:cNvPr id="3" name="Content Placeholder 2">
            <a:extLst>
              <a:ext uri="{FF2B5EF4-FFF2-40B4-BE49-F238E27FC236}">
                <a16:creationId xmlns:a16="http://schemas.microsoft.com/office/drawing/2014/main" id="{56BB57F0-6D16-C471-4EDA-66D1A1B918FB}"/>
              </a:ext>
            </a:extLst>
          </p:cNvPr>
          <p:cNvSpPr>
            <a:spLocks noGrp="1"/>
          </p:cNvSpPr>
          <p:nvPr>
            <p:ph idx="1"/>
          </p:nvPr>
        </p:nvSpPr>
        <p:spPr>
          <a:xfrm>
            <a:off x="643606" y="1302228"/>
            <a:ext cx="10972800" cy="4525963"/>
          </a:xfrm>
        </p:spPr>
        <p:txBody>
          <a:bodyPr/>
          <a:lstStyle/>
          <a:p>
            <a:pPr marL="0" indent="0" algn="ctr">
              <a:buNone/>
            </a:pPr>
            <a:endParaRPr lang="en-ZA" dirty="0"/>
          </a:p>
        </p:txBody>
      </p:sp>
      <p:sp>
        <p:nvSpPr>
          <p:cNvPr id="4" name="Slide Number Placeholder 3">
            <a:extLst>
              <a:ext uri="{FF2B5EF4-FFF2-40B4-BE49-F238E27FC236}">
                <a16:creationId xmlns:a16="http://schemas.microsoft.com/office/drawing/2014/main" id="{35A0C877-0884-2395-6F6E-34F2555978FF}"/>
              </a:ext>
            </a:extLst>
          </p:cNvPr>
          <p:cNvSpPr>
            <a:spLocks noGrp="1"/>
          </p:cNvSpPr>
          <p:nvPr>
            <p:ph type="sldNum" sz="quarter" idx="12"/>
          </p:nvPr>
        </p:nvSpPr>
        <p:spPr/>
        <p:txBody>
          <a:bodyPr/>
          <a:lstStyle/>
          <a:p>
            <a:fld id="{5449A628-0D35-4BBB-B97A-CF0774677C4A}" type="slidenum">
              <a:rPr lang="en-ZA" altLang="en-US" smtClean="0"/>
              <a:pPr/>
              <a:t>23</a:t>
            </a:fld>
            <a:endParaRPr lang="en-ZA" altLang="en-US" dirty="0"/>
          </a:p>
        </p:txBody>
      </p:sp>
      <p:pic>
        <p:nvPicPr>
          <p:cNvPr id="5" name="Picture 4">
            <a:extLst>
              <a:ext uri="{FF2B5EF4-FFF2-40B4-BE49-F238E27FC236}">
                <a16:creationId xmlns:a16="http://schemas.microsoft.com/office/drawing/2014/main" id="{0CE5F2F5-5E28-C78E-10D4-BFF5C02075BB}"/>
              </a:ext>
            </a:extLst>
          </p:cNvPr>
          <p:cNvPicPr>
            <a:picLocks noChangeAspect="1"/>
          </p:cNvPicPr>
          <p:nvPr/>
        </p:nvPicPr>
        <p:blipFill>
          <a:blip r:embed="rId2"/>
          <a:stretch>
            <a:fillRect/>
          </a:stretch>
        </p:blipFill>
        <p:spPr>
          <a:xfrm>
            <a:off x="161720" y="1402672"/>
            <a:ext cx="11619983" cy="4953679"/>
          </a:xfrm>
          <a:prstGeom prst="rect">
            <a:avLst/>
          </a:prstGeom>
        </p:spPr>
      </p:pic>
    </p:spTree>
    <p:extLst>
      <p:ext uri="{BB962C8B-B14F-4D97-AF65-F5344CB8AC3E}">
        <p14:creationId xmlns:p14="http://schemas.microsoft.com/office/powerpoint/2010/main" val="133891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5674-4078-F8C2-915C-090A95BB04FB}"/>
              </a:ext>
            </a:extLst>
          </p:cNvPr>
          <p:cNvSpPr>
            <a:spLocks noGrp="1"/>
          </p:cNvSpPr>
          <p:nvPr>
            <p:ph type="title"/>
          </p:nvPr>
        </p:nvSpPr>
        <p:spPr>
          <a:xfrm>
            <a:off x="199053" y="159228"/>
            <a:ext cx="10972800" cy="1143000"/>
          </a:xfrm>
        </p:spPr>
        <p:txBody>
          <a:bodyPr/>
          <a:lstStyle/>
          <a:p>
            <a:r>
              <a:rPr lang="en-ZA" sz="3600" dirty="0">
                <a:solidFill>
                  <a:schemeClr val="bg1"/>
                </a:solidFill>
              </a:rPr>
              <a:t>UIFW EXPENDITURE BY THE MUNICIPALITY</a:t>
            </a:r>
          </a:p>
        </p:txBody>
      </p:sp>
      <p:sp>
        <p:nvSpPr>
          <p:cNvPr id="4" name="Slide Number Placeholder 3">
            <a:extLst>
              <a:ext uri="{FF2B5EF4-FFF2-40B4-BE49-F238E27FC236}">
                <a16:creationId xmlns:a16="http://schemas.microsoft.com/office/drawing/2014/main" id="{35A0C877-0884-2395-6F6E-34F2555978FF}"/>
              </a:ext>
            </a:extLst>
          </p:cNvPr>
          <p:cNvSpPr>
            <a:spLocks noGrp="1"/>
          </p:cNvSpPr>
          <p:nvPr>
            <p:ph type="sldNum" sz="quarter" idx="12"/>
          </p:nvPr>
        </p:nvSpPr>
        <p:spPr/>
        <p:txBody>
          <a:bodyPr/>
          <a:lstStyle/>
          <a:p>
            <a:fld id="{5449A628-0D35-4BBB-B97A-CF0774677C4A}" type="slidenum">
              <a:rPr lang="en-ZA" altLang="en-US" smtClean="0"/>
              <a:pPr/>
              <a:t>24</a:t>
            </a:fld>
            <a:endParaRPr lang="en-ZA" altLang="en-US" dirty="0"/>
          </a:p>
        </p:txBody>
      </p:sp>
      <p:sp>
        <p:nvSpPr>
          <p:cNvPr id="5" name="Content Placeholder 2">
            <a:extLst>
              <a:ext uri="{FF2B5EF4-FFF2-40B4-BE49-F238E27FC236}">
                <a16:creationId xmlns:a16="http://schemas.microsoft.com/office/drawing/2014/main" id="{606C4575-72D0-FFB6-FDF7-FA882D2742CC}"/>
              </a:ext>
            </a:extLst>
          </p:cNvPr>
          <p:cNvSpPr txBox="1">
            <a:spLocks/>
          </p:cNvSpPr>
          <p:nvPr/>
        </p:nvSpPr>
        <p:spPr bwMode="auto">
          <a:xfrm>
            <a:off x="609600" y="1412123"/>
            <a:ext cx="10972800" cy="528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400" b="1" dirty="0"/>
              <a:t>UNAUTHORISED EXPENDITURE</a:t>
            </a:r>
          </a:p>
          <a:p>
            <a:r>
              <a:rPr lang="en-GB" sz="2400" dirty="0"/>
              <a:t>No unauthorised expenditure incur since July 2022 to 27th October 2022 </a:t>
            </a:r>
          </a:p>
          <a:p>
            <a:pPr marL="0" indent="0">
              <a:buNone/>
            </a:pPr>
            <a:endParaRPr lang="en-ZA" sz="2400" dirty="0"/>
          </a:p>
          <a:p>
            <a:pPr marL="0" indent="0">
              <a:buFont typeface="Arial" panose="020B0604020202020204" pitchFamily="34" charset="0"/>
              <a:buNone/>
            </a:pPr>
            <a:r>
              <a:rPr lang="en-ZA" sz="2400" b="1" dirty="0"/>
              <a:t>IRREGULAR EXPENDITURE AS AT 30</a:t>
            </a:r>
            <a:r>
              <a:rPr lang="en-ZA" sz="2400" b="1" baseline="30000" dirty="0"/>
              <a:t>TH</a:t>
            </a:r>
            <a:r>
              <a:rPr lang="en-ZA" sz="2400" b="1" dirty="0"/>
              <a:t> SEPTEMBER 2022</a:t>
            </a:r>
          </a:p>
          <a:p>
            <a:pPr marL="0" indent="0" algn="ctr">
              <a:buFont typeface="Arial" panose="020B0604020202020204" pitchFamily="34" charset="0"/>
              <a:buNone/>
            </a:pPr>
            <a:endParaRPr lang="en-ZA" sz="2400" b="1" dirty="0"/>
          </a:p>
          <a:p>
            <a:pPr marL="0" indent="0" algn="ctr">
              <a:buFont typeface="Arial" panose="020B0604020202020204" pitchFamily="34" charset="0"/>
              <a:buNone/>
            </a:pPr>
            <a:endParaRPr lang="en-ZA" sz="2400" dirty="0"/>
          </a:p>
        </p:txBody>
      </p:sp>
      <p:graphicFrame>
        <p:nvGraphicFramePr>
          <p:cNvPr id="6" name="Table 5">
            <a:extLst>
              <a:ext uri="{FF2B5EF4-FFF2-40B4-BE49-F238E27FC236}">
                <a16:creationId xmlns:a16="http://schemas.microsoft.com/office/drawing/2014/main" id="{7BDE23B4-E30D-D616-E05F-2D282DD56A15}"/>
              </a:ext>
            </a:extLst>
          </p:cNvPr>
          <p:cNvGraphicFramePr>
            <a:graphicFrameLocks noGrp="1"/>
          </p:cNvGraphicFramePr>
          <p:nvPr>
            <p:extLst>
              <p:ext uri="{D42A27DB-BD31-4B8C-83A1-F6EECF244321}">
                <p14:modId xmlns:p14="http://schemas.microsoft.com/office/powerpoint/2010/main" val="2856464008"/>
              </p:ext>
            </p:extLst>
          </p:nvPr>
        </p:nvGraphicFramePr>
        <p:xfrm>
          <a:off x="912845" y="3247073"/>
          <a:ext cx="9323108" cy="3291840"/>
        </p:xfrm>
        <a:graphic>
          <a:graphicData uri="http://schemas.openxmlformats.org/drawingml/2006/table">
            <a:tbl>
              <a:tblPr firstRow="1" bandRow="1">
                <a:tableStyleId>{5C22544A-7EE6-4342-B048-85BDC9FD1C3A}</a:tableStyleId>
              </a:tblPr>
              <a:tblGrid>
                <a:gridCol w="6825227">
                  <a:extLst>
                    <a:ext uri="{9D8B030D-6E8A-4147-A177-3AD203B41FA5}">
                      <a16:colId xmlns:a16="http://schemas.microsoft.com/office/drawing/2014/main" val="3229602351"/>
                    </a:ext>
                  </a:extLst>
                </a:gridCol>
                <a:gridCol w="2497881">
                  <a:extLst>
                    <a:ext uri="{9D8B030D-6E8A-4147-A177-3AD203B41FA5}">
                      <a16:colId xmlns:a16="http://schemas.microsoft.com/office/drawing/2014/main" val="853752549"/>
                    </a:ext>
                  </a:extLst>
                </a:gridCol>
              </a:tblGrid>
              <a:tr h="289257">
                <a:tc>
                  <a:txBody>
                    <a:bodyPr/>
                    <a:lstStyle/>
                    <a:p>
                      <a:r>
                        <a:rPr lang="en-ZA" dirty="0"/>
                        <a:t>Description</a:t>
                      </a:r>
                    </a:p>
                  </a:txBody>
                  <a:tcPr/>
                </a:tc>
                <a:tc>
                  <a:txBody>
                    <a:bodyPr/>
                    <a:lstStyle/>
                    <a:p>
                      <a:r>
                        <a:rPr lang="en-ZA" dirty="0"/>
                        <a:t>Amount</a:t>
                      </a:r>
                    </a:p>
                  </a:txBody>
                  <a:tcPr/>
                </a:tc>
                <a:extLst>
                  <a:ext uri="{0D108BD9-81ED-4DB2-BD59-A6C34878D82A}">
                    <a16:rowId xmlns:a16="http://schemas.microsoft.com/office/drawing/2014/main" val="3005051616"/>
                  </a:ext>
                </a:extLst>
              </a:tr>
              <a:tr h="289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Historic Opening Balance as at the beginning 21/22 FY</a:t>
                      </a:r>
                    </a:p>
                  </a:txBody>
                  <a:tcPr/>
                </a:tc>
                <a:tc>
                  <a:txBody>
                    <a:bodyPr/>
                    <a:lstStyle/>
                    <a:p>
                      <a:pPr algn="l" fontAlgn="ctr"/>
                      <a:r>
                        <a:rPr lang="en-ZA" sz="1800" b="1" i="0" u="none" strike="noStrike" dirty="0">
                          <a:solidFill>
                            <a:srgbClr val="000000"/>
                          </a:solidFill>
                          <a:effectLst/>
                          <a:latin typeface="Arial" panose="020B0604020202020204" pitchFamily="34" charset="0"/>
                        </a:rPr>
                        <a:t>R 492 251 429,72</a:t>
                      </a:r>
                    </a:p>
                  </a:txBody>
                  <a:tcPr marL="7620" marR="7620" marT="7620" marB="0" anchor="ctr"/>
                </a:tc>
                <a:extLst>
                  <a:ext uri="{0D108BD9-81ED-4DB2-BD59-A6C34878D82A}">
                    <a16:rowId xmlns:a16="http://schemas.microsoft.com/office/drawing/2014/main" val="3102260561"/>
                  </a:ext>
                </a:extLst>
              </a:tr>
              <a:tr h="289257">
                <a:tc>
                  <a:txBody>
                    <a:bodyPr/>
                    <a:lstStyle/>
                    <a:p>
                      <a:r>
                        <a:rPr lang="en-ZA" b="1" dirty="0"/>
                        <a:t>Incurred in 21/22 FY </a:t>
                      </a:r>
                    </a:p>
                  </a:txBody>
                  <a:tcPr/>
                </a:tc>
                <a:tc>
                  <a:txBody>
                    <a:bodyPr/>
                    <a:lstStyle/>
                    <a:p>
                      <a:pPr algn="l" fontAlgn="ctr"/>
                      <a:r>
                        <a:rPr lang="en-ZA" sz="1800" b="0" i="0" u="none" strike="noStrike">
                          <a:solidFill>
                            <a:srgbClr val="000000"/>
                          </a:solidFill>
                          <a:effectLst/>
                          <a:latin typeface="Arial" panose="020B0604020202020204" pitchFamily="34" charset="0"/>
                        </a:rPr>
                        <a:t>R 25 </a:t>
                      </a:r>
                      <a:r>
                        <a:rPr lang="en-ZA" sz="1800" b="0" i="0" u="none" strike="noStrike" dirty="0">
                          <a:solidFill>
                            <a:srgbClr val="000000"/>
                          </a:solidFill>
                          <a:effectLst/>
                          <a:latin typeface="Arial" panose="020B0604020202020204" pitchFamily="34" charset="0"/>
                        </a:rPr>
                        <a:t>599 290,14</a:t>
                      </a:r>
                    </a:p>
                  </a:txBody>
                  <a:tcPr marL="7620" marR="7620" marT="7620" marB="0" anchor="ctr"/>
                </a:tc>
                <a:extLst>
                  <a:ext uri="{0D108BD9-81ED-4DB2-BD59-A6C34878D82A}">
                    <a16:rowId xmlns:a16="http://schemas.microsoft.com/office/drawing/2014/main" val="59950910"/>
                  </a:ext>
                </a:extLst>
              </a:tr>
              <a:tr h="289257">
                <a:tc>
                  <a:txBody>
                    <a:bodyPr/>
                    <a:lstStyle/>
                    <a:p>
                      <a:r>
                        <a:rPr lang="en-ZA" b="1" dirty="0"/>
                        <a:t>Opening Balance as at the beginning 22/23 FY</a:t>
                      </a:r>
                    </a:p>
                  </a:txBody>
                  <a:tcPr/>
                </a:tc>
                <a:tc>
                  <a:txBody>
                    <a:bodyPr/>
                    <a:lstStyle/>
                    <a:p>
                      <a:pPr algn="l" fontAlgn="ctr"/>
                      <a:r>
                        <a:rPr lang="en-ZA" sz="1800" b="1" i="0" u="none" strike="noStrike" dirty="0">
                          <a:solidFill>
                            <a:srgbClr val="000000"/>
                          </a:solidFill>
                          <a:effectLst/>
                          <a:latin typeface="Arial" panose="020B0604020202020204" pitchFamily="34" charset="0"/>
                        </a:rPr>
                        <a:t>R 517 850 719,86</a:t>
                      </a:r>
                    </a:p>
                  </a:txBody>
                  <a:tcPr marL="7620" marR="7620" marT="7620" marB="0" anchor="ctr"/>
                </a:tc>
                <a:extLst>
                  <a:ext uri="{0D108BD9-81ED-4DB2-BD59-A6C34878D82A}">
                    <a16:rowId xmlns:a16="http://schemas.microsoft.com/office/drawing/2014/main" val="2225564557"/>
                  </a:ext>
                </a:extLst>
              </a:tr>
              <a:tr h="289257">
                <a:tc>
                  <a:txBody>
                    <a:bodyPr/>
                    <a:lstStyle/>
                    <a:p>
                      <a:r>
                        <a:rPr lang="en-ZA" dirty="0"/>
                        <a:t>Incurred in July 2022</a:t>
                      </a:r>
                    </a:p>
                  </a:txBody>
                  <a:tcPr/>
                </a:tc>
                <a:tc>
                  <a:txBody>
                    <a:bodyPr/>
                    <a:lstStyle/>
                    <a:p>
                      <a:pPr algn="l" fontAlgn="b"/>
                      <a:r>
                        <a:rPr lang="en-ZA" sz="1800" b="0" i="0" u="none" strike="noStrike" dirty="0">
                          <a:effectLst/>
                          <a:latin typeface="Arial" panose="020B0604020202020204" pitchFamily="34" charset="0"/>
                        </a:rPr>
                        <a:t> R 351 441,37 </a:t>
                      </a:r>
                    </a:p>
                  </a:txBody>
                  <a:tcPr marL="7620" marR="7620" marT="7620" marB="0" anchor="b"/>
                </a:tc>
                <a:extLst>
                  <a:ext uri="{0D108BD9-81ED-4DB2-BD59-A6C34878D82A}">
                    <a16:rowId xmlns:a16="http://schemas.microsoft.com/office/drawing/2014/main" val="288413213"/>
                  </a:ext>
                </a:extLst>
              </a:tr>
              <a:tr h="289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Incurred in August 2022</a:t>
                      </a:r>
                    </a:p>
                  </a:txBody>
                  <a:tcPr/>
                </a:tc>
                <a:tc>
                  <a:txBody>
                    <a:bodyPr/>
                    <a:lstStyle/>
                    <a:p>
                      <a:pPr algn="l" fontAlgn="b"/>
                      <a:r>
                        <a:rPr lang="en-ZA" sz="1800" b="0" i="0" u="none" strike="noStrike" dirty="0">
                          <a:effectLst/>
                          <a:latin typeface="Arial" panose="020B0604020202020204" pitchFamily="34" charset="0"/>
                        </a:rPr>
                        <a:t> R 1 578 542,85 </a:t>
                      </a:r>
                    </a:p>
                  </a:txBody>
                  <a:tcPr marL="7620" marR="7620" marT="7620" marB="0" anchor="b"/>
                </a:tc>
                <a:extLst>
                  <a:ext uri="{0D108BD9-81ED-4DB2-BD59-A6C34878D82A}">
                    <a16:rowId xmlns:a16="http://schemas.microsoft.com/office/drawing/2014/main" val="2197120781"/>
                  </a:ext>
                </a:extLst>
              </a:tr>
              <a:tr h="289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Incurred in September 2022</a:t>
                      </a:r>
                    </a:p>
                  </a:txBody>
                  <a:tcPr/>
                </a:tc>
                <a:tc>
                  <a:txBody>
                    <a:bodyPr/>
                    <a:lstStyle/>
                    <a:p>
                      <a:pPr algn="l" fontAlgn="b"/>
                      <a:r>
                        <a:rPr lang="en-ZA" sz="1800" b="0" i="0" u="none" strike="noStrike" dirty="0">
                          <a:effectLst/>
                          <a:latin typeface="Arial" panose="020B0604020202020204" pitchFamily="34" charset="0"/>
                        </a:rPr>
                        <a:t> R 316 773,10 </a:t>
                      </a:r>
                    </a:p>
                  </a:txBody>
                  <a:tcPr marL="7620" marR="7620" marT="7620" marB="0" anchor="b"/>
                </a:tc>
                <a:extLst>
                  <a:ext uri="{0D108BD9-81ED-4DB2-BD59-A6C34878D82A}">
                    <a16:rowId xmlns:a16="http://schemas.microsoft.com/office/drawing/2014/main" val="1651842134"/>
                  </a:ext>
                </a:extLst>
              </a:tr>
              <a:tr h="289257">
                <a:tc>
                  <a:txBody>
                    <a:bodyPr/>
                    <a:lstStyle/>
                    <a:p>
                      <a:r>
                        <a:rPr lang="en-ZA" b="1" dirty="0"/>
                        <a:t>Total Irregular Expenditure incurred in the Current FY</a:t>
                      </a:r>
                    </a:p>
                  </a:txBody>
                  <a:tcPr/>
                </a:tc>
                <a:tc>
                  <a:txBody>
                    <a:bodyPr/>
                    <a:lstStyle/>
                    <a:p>
                      <a:pPr algn="l" fontAlgn="b"/>
                      <a:r>
                        <a:rPr lang="en-ZA" sz="1800" b="0" i="0" u="none" strike="noStrike" dirty="0">
                          <a:effectLst/>
                          <a:latin typeface="Arial" panose="020B0604020202020204" pitchFamily="34" charset="0"/>
                        </a:rPr>
                        <a:t> </a:t>
                      </a:r>
                      <a:r>
                        <a:rPr lang="en-ZA" sz="1800" b="1" i="0" u="none" strike="noStrike" dirty="0">
                          <a:effectLst/>
                          <a:latin typeface="Arial" panose="020B0604020202020204" pitchFamily="34" charset="0"/>
                        </a:rPr>
                        <a:t>R 2 246 757,32 </a:t>
                      </a:r>
                    </a:p>
                  </a:txBody>
                  <a:tcPr marL="7620" marR="7620" marT="7620" marB="0" anchor="b"/>
                </a:tc>
                <a:extLst>
                  <a:ext uri="{0D108BD9-81ED-4DB2-BD59-A6C34878D82A}">
                    <a16:rowId xmlns:a16="http://schemas.microsoft.com/office/drawing/2014/main" val="3206497194"/>
                  </a:ext>
                </a:extLst>
              </a:tr>
              <a:tr h="289257">
                <a:tc>
                  <a:txBody>
                    <a:bodyPr/>
                    <a:lstStyle/>
                    <a:p>
                      <a:r>
                        <a:rPr lang="en-ZA" b="1" dirty="0"/>
                        <a:t>Accumulated Irregular Expenditure as at 30 September 2022</a:t>
                      </a:r>
                    </a:p>
                  </a:txBody>
                  <a:tcPr/>
                </a:tc>
                <a:tc>
                  <a:txBody>
                    <a:bodyPr/>
                    <a:lstStyle/>
                    <a:p>
                      <a:pPr algn="l" fontAlgn="b"/>
                      <a:r>
                        <a:rPr lang="en-ZA" sz="1800" b="1" i="0" u="none" strike="noStrike" dirty="0">
                          <a:effectLst/>
                          <a:latin typeface="Arial" panose="020B0604020202020204" pitchFamily="34" charset="0"/>
                        </a:rPr>
                        <a:t>R520 097 477,18</a:t>
                      </a:r>
                    </a:p>
                  </a:txBody>
                  <a:tcPr marL="7620" marR="7620" marT="7620" marB="0" anchor="b"/>
                </a:tc>
                <a:extLst>
                  <a:ext uri="{0D108BD9-81ED-4DB2-BD59-A6C34878D82A}">
                    <a16:rowId xmlns:a16="http://schemas.microsoft.com/office/drawing/2014/main" val="1798895474"/>
                  </a:ext>
                </a:extLst>
              </a:tr>
            </a:tbl>
          </a:graphicData>
        </a:graphic>
      </p:graphicFrame>
    </p:spTree>
    <p:extLst>
      <p:ext uri="{BB962C8B-B14F-4D97-AF65-F5344CB8AC3E}">
        <p14:creationId xmlns:p14="http://schemas.microsoft.com/office/powerpoint/2010/main" val="466504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5674-4078-F8C2-915C-090A95BB04FB}"/>
              </a:ext>
            </a:extLst>
          </p:cNvPr>
          <p:cNvSpPr>
            <a:spLocks noGrp="1"/>
          </p:cNvSpPr>
          <p:nvPr>
            <p:ph type="title"/>
          </p:nvPr>
        </p:nvSpPr>
        <p:spPr>
          <a:xfrm>
            <a:off x="199053" y="159228"/>
            <a:ext cx="10972800" cy="1143000"/>
          </a:xfrm>
        </p:spPr>
        <p:txBody>
          <a:bodyPr/>
          <a:lstStyle/>
          <a:p>
            <a:r>
              <a:rPr lang="en-ZA" sz="3600" dirty="0">
                <a:solidFill>
                  <a:schemeClr val="bg1"/>
                </a:solidFill>
              </a:rPr>
              <a:t>UIFW EXPENDITURE BY THE MUNICIPALITY</a:t>
            </a:r>
          </a:p>
        </p:txBody>
      </p:sp>
      <p:sp>
        <p:nvSpPr>
          <p:cNvPr id="4" name="Slide Number Placeholder 3">
            <a:extLst>
              <a:ext uri="{FF2B5EF4-FFF2-40B4-BE49-F238E27FC236}">
                <a16:creationId xmlns:a16="http://schemas.microsoft.com/office/drawing/2014/main" id="{35A0C877-0884-2395-6F6E-34F2555978FF}"/>
              </a:ext>
            </a:extLst>
          </p:cNvPr>
          <p:cNvSpPr>
            <a:spLocks noGrp="1"/>
          </p:cNvSpPr>
          <p:nvPr>
            <p:ph type="sldNum" sz="quarter" idx="12"/>
          </p:nvPr>
        </p:nvSpPr>
        <p:spPr/>
        <p:txBody>
          <a:bodyPr/>
          <a:lstStyle/>
          <a:p>
            <a:fld id="{5449A628-0D35-4BBB-B97A-CF0774677C4A}" type="slidenum">
              <a:rPr lang="en-ZA" altLang="en-US" smtClean="0"/>
              <a:pPr/>
              <a:t>25</a:t>
            </a:fld>
            <a:endParaRPr lang="en-ZA" altLang="en-US" dirty="0"/>
          </a:p>
        </p:txBody>
      </p:sp>
      <p:sp>
        <p:nvSpPr>
          <p:cNvPr id="5" name="Content Placeholder 2">
            <a:extLst>
              <a:ext uri="{FF2B5EF4-FFF2-40B4-BE49-F238E27FC236}">
                <a16:creationId xmlns:a16="http://schemas.microsoft.com/office/drawing/2014/main" id="{606C4575-72D0-FFB6-FDF7-FA882D2742CC}"/>
              </a:ext>
            </a:extLst>
          </p:cNvPr>
          <p:cNvSpPr txBox="1">
            <a:spLocks/>
          </p:cNvSpPr>
          <p:nvPr/>
        </p:nvSpPr>
        <p:spPr bwMode="auto">
          <a:xfrm>
            <a:off x="609600" y="141212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ZA" sz="2400" b="1" dirty="0"/>
              <a:t>FRUITLESS AND WASTEFUL EXPENDITURE</a:t>
            </a:r>
          </a:p>
          <a:p>
            <a:pPr marL="0" indent="0">
              <a:buFont typeface="Arial" panose="020B0604020202020204" pitchFamily="34" charset="0"/>
              <a:buNone/>
            </a:pPr>
            <a:endParaRPr lang="en-ZA" sz="2400" b="1" dirty="0"/>
          </a:p>
          <a:p>
            <a:pPr marL="0" indent="0" algn="ctr">
              <a:buFont typeface="Arial" panose="020B0604020202020204" pitchFamily="34" charset="0"/>
              <a:buNone/>
            </a:pPr>
            <a:endParaRPr lang="en-ZA" sz="2400" b="1" dirty="0"/>
          </a:p>
          <a:p>
            <a:pPr marL="0" indent="0" algn="ctr">
              <a:buFont typeface="Arial" panose="020B0604020202020204" pitchFamily="34" charset="0"/>
              <a:buNone/>
            </a:pPr>
            <a:endParaRPr lang="en-ZA" sz="2400" dirty="0"/>
          </a:p>
        </p:txBody>
      </p:sp>
      <p:pic>
        <p:nvPicPr>
          <p:cNvPr id="3" name="Picture 2">
            <a:extLst>
              <a:ext uri="{FF2B5EF4-FFF2-40B4-BE49-F238E27FC236}">
                <a16:creationId xmlns:a16="http://schemas.microsoft.com/office/drawing/2014/main" id="{D1FE3826-04E7-E27F-FF1D-E171C8D51FA9}"/>
              </a:ext>
            </a:extLst>
          </p:cNvPr>
          <p:cNvPicPr>
            <a:picLocks noChangeAspect="1"/>
          </p:cNvPicPr>
          <p:nvPr/>
        </p:nvPicPr>
        <p:blipFill>
          <a:blip r:embed="rId2"/>
          <a:stretch>
            <a:fillRect/>
          </a:stretch>
        </p:blipFill>
        <p:spPr>
          <a:xfrm>
            <a:off x="781235" y="2044282"/>
            <a:ext cx="10324730" cy="3717326"/>
          </a:xfrm>
          <a:prstGeom prst="rect">
            <a:avLst/>
          </a:prstGeom>
        </p:spPr>
      </p:pic>
    </p:spTree>
    <p:extLst>
      <p:ext uri="{BB962C8B-B14F-4D97-AF65-F5344CB8AC3E}">
        <p14:creationId xmlns:p14="http://schemas.microsoft.com/office/powerpoint/2010/main" val="3284935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5674-4078-F8C2-915C-090A95BB04FB}"/>
              </a:ext>
            </a:extLst>
          </p:cNvPr>
          <p:cNvSpPr>
            <a:spLocks noGrp="1"/>
          </p:cNvSpPr>
          <p:nvPr>
            <p:ph type="title"/>
          </p:nvPr>
        </p:nvSpPr>
        <p:spPr>
          <a:xfrm>
            <a:off x="-90196" y="0"/>
            <a:ext cx="10972800" cy="1143000"/>
          </a:xfrm>
        </p:spPr>
        <p:txBody>
          <a:bodyPr/>
          <a:lstStyle/>
          <a:p>
            <a:r>
              <a:rPr lang="en-ZA" sz="3200" dirty="0">
                <a:solidFill>
                  <a:schemeClr val="bg1"/>
                </a:solidFill>
              </a:rPr>
              <a:t>CONSEQUENCE MANAGEMENT FOR UIFW EXPENDITURE</a:t>
            </a:r>
          </a:p>
        </p:txBody>
      </p:sp>
      <p:sp>
        <p:nvSpPr>
          <p:cNvPr id="4" name="Slide Number Placeholder 3">
            <a:extLst>
              <a:ext uri="{FF2B5EF4-FFF2-40B4-BE49-F238E27FC236}">
                <a16:creationId xmlns:a16="http://schemas.microsoft.com/office/drawing/2014/main" id="{35A0C877-0884-2395-6F6E-34F2555978FF}"/>
              </a:ext>
            </a:extLst>
          </p:cNvPr>
          <p:cNvSpPr>
            <a:spLocks noGrp="1"/>
          </p:cNvSpPr>
          <p:nvPr>
            <p:ph type="sldNum" sz="quarter" idx="12"/>
          </p:nvPr>
        </p:nvSpPr>
        <p:spPr/>
        <p:txBody>
          <a:bodyPr/>
          <a:lstStyle/>
          <a:p>
            <a:fld id="{5449A628-0D35-4BBB-B97A-CF0774677C4A}" type="slidenum">
              <a:rPr lang="en-ZA" altLang="en-US" smtClean="0"/>
              <a:pPr/>
              <a:t>26</a:t>
            </a:fld>
            <a:endParaRPr lang="en-ZA" altLang="en-US" dirty="0"/>
          </a:p>
        </p:txBody>
      </p:sp>
      <p:sp>
        <p:nvSpPr>
          <p:cNvPr id="6" name="Content Placeholder 5">
            <a:extLst>
              <a:ext uri="{FF2B5EF4-FFF2-40B4-BE49-F238E27FC236}">
                <a16:creationId xmlns:a16="http://schemas.microsoft.com/office/drawing/2014/main" id="{21A90C46-6F54-6539-DE27-C6F72A045726}"/>
              </a:ext>
            </a:extLst>
          </p:cNvPr>
          <p:cNvSpPr>
            <a:spLocks noGrp="1"/>
          </p:cNvSpPr>
          <p:nvPr>
            <p:ph idx="1"/>
          </p:nvPr>
        </p:nvSpPr>
        <p:spPr>
          <a:xfrm>
            <a:off x="387658" y="1378259"/>
            <a:ext cx="10972800" cy="4525963"/>
          </a:xfrm>
        </p:spPr>
        <p: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Unauthorised Expenditure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Historical unauthorized incurred is mainly as a results of debt impairment and write-off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Internal Audit has since investigated and recommended to Council to condone R1 122 190 818</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Balance of historical unauthorized up to 2020/21 about R 1 302 759 371 is under investigation by Internal Audit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Regarding consequence management Internal Audit report did not recommend any since amount was entirely for Council benefit  </a:t>
            </a:r>
          </a:p>
          <a:p>
            <a:endParaRPr lang="en-ZA" dirty="0"/>
          </a:p>
        </p:txBody>
      </p:sp>
    </p:spTree>
    <p:extLst>
      <p:ext uri="{BB962C8B-B14F-4D97-AF65-F5344CB8AC3E}">
        <p14:creationId xmlns:p14="http://schemas.microsoft.com/office/powerpoint/2010/main" val="2345164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5674-4078-F8C2-915C-090A95BB04FB}"/>
              </a:ext>
            </a:extLst>
          </p:cNvPr>
          <p:cNvSpPr>
            <a:spLocks noGrp="1"/>
          </p:cNvSpPr>
          <p:nvPr>
            <p:ph type="title"/>
          </p:nvPr>
        </p:nvSpPr>
        <p:spPr>
          <a:xfrm>
            <a:off x="-90196" y="0"/>
            <a:ext cx="10972800" cy="1143000"/>
          </a:xfrm>
        </p:spPr>
        <p:txBody>
          <a:bodyPr/>
          <a:lstStyle/>
          <a:p>
            <a:r>
              <a:rPr lang="en-ZA" sz="3200" dirty="0">
                <a:solidFill>
                  <a:schemeClr val="bg1"/>
                </a:solidFill>
              </a:rPr>
              <a:t>CONSEQUENCE MANAGEMENT FOR UIFW EXPENDITURE</a:t>
            </a:r>
          </a:p>
        </p:txBody>
      </p:sp>
      <p:sp>
        <p:nvSpPr>
          <p:cNvPr id="4" name="Slide Number Placeholder 3">
            <a:extLst>
              <a:ext uri="{FF2B5EF4-FFF2-40B4-BE49-F238E27FC236}">
                <a16:creationId xmlns:a16="http://schemas.microsoft.com/office/drawing/2014/main" id="{35A0C877-0884-2395-6F6E-34F2555978FF}"/>
              </a:ext>
            </a:extLst>
          </p:cNvPr>
          <p:cNvSpPr>
            <a:spLocks noGrp="1"/>
          </p:cNvSpPr>
          <p:nvPr>
            <p:ph type="sldNum" sz="quarter" idx="12"/>
          </p:nvPr>
        </p:nvSpPr>
        <p:spPr/>
        <p:txBody>
          <a:bodyPr/>
          <a:lstStyle/>
          <a:p>
            <a:fld id="{5449A628-0D35-4BBB-B97A-CF0774677C4A}" type="slidenum">
              <a:rPr lang="en-ZA" altLang="en-US" smtClean="0"/>
              <a:pPr/>
              <a:t>27</a:t>
            </a:fld>
            <a:endParaRPr lang="en-ZA" altLang="en-US" dirty="0"/>
          </a:p>
        </p:txBody>
      </p:sp>
      <p:sp>
        <p:nvSpPr>
          <p:cNvPr id="5" name="Content Placeholder 2">
            <a:extLst>
              <a:ext uri="{FF2B5EF4-FFF2-40B4-BE49-F238E27FC236}">
                <a16:creationId xmlns:a16="http://schemas.microsoft.com/office/drawing/2014/main" id="{908D7723-B746-1D18-5CD0-9DED6830E7A4}"/>
              </a:ext>
            </a:extLst>
          </p:cNvPr>
          <p:cNvSpPr>
            <a:spLocks noGrp="1"/>
          </p:cNvSpPr>
          <p:nvPr>
            <p:ph idx="1"/>
          </p:nvPr>
        </p:nvSpPr>
        <p:spPr>
          <a:xfrm>
            <a:off x="352148" y="1453148"/>
            <a:ext cx="10972800" cy="5268327"/>
          </a:xfrm>
        </p:spPr>
        <p:txBody>
          <a:bodyPr/>
          <a:lstStyle/>
          <a:p>
            <a:pPr marL="0" indent="0">
              <a:buNone/>
            </a:pPr>
            <a:r>
              <a:rPr lang="en-ZA" sz="2400" b="1" dirty="0"/>
              <a:t>Irregular, Fruitless and Wasteful Expenditure</a:t>
            </a:r>
          </a:p>
          <a:p>
            <a:r>
              <a:rPr lang="en-ZA" sz="2200" dirty="0"/>
              <a:t>Report are submitted to SMC and Council on quarterly bases in terms of section 32 of the MFMA;</a:t>
            </a:r>
          </a:p>
          <a:p>
            <a:r>
              <a:rPr lang="en-ZA" sz="2200" dirty="0"/>
              <a:t>In the main there are three contracts that are affected by the current Irregular expenditure;</a:t>
            </a:r>
          </a:p>
          <a:p>
            <a:r>
              <a:rPr lang="en-ZA" sz="2200" dirty="0"/>
              <a:t>Namely , SAP support provided by Nambithi and Issuing of revenue statements provided by Contour; </a:t>
            </a:r>
          </a:p>
          <a:p>
            <a:r>
              <a:rPr lang="en-ZA" sz="2200" dirty="0"/>
              <a:t>All of these contracts has either been terminated or the contract came to an end;</a:t>
            </a:r>
          </a:p>
          <a:p>
            <a:r>
              <a:rPr lang="en-ZA" sz="2200" dirty="0"/>
              <a:t>Looking ahead the Municipality should not incurred these Irregular expenditures unless its payment for previous months </a:t>
            </a:r>
          </a:p>
          <a:p>
            <a:r>
              <a:rPr lang="en-ZA" sz="2200" dirty="0"/>
              <a:t>Investigations are conducted by forensic section within Internal Audit unit.</a:t>
            </a:r>
          </a:p>
          <a:p>
            <a:r>
              <a:rPr lang="en-ZA" sz="2200" dirty="0"/>
              <a:t>In line with UIFW reduction strategy adopted by Council the irregular expenditure has reduced</a:t>
            </a:r>
          </a:p>
        </p:txBody>
      </p:sp>
    </p:spTree>
    <p:extLst>
      <p:ext uri="{BB962C8B-B14F-4D97-AF65-F5344CB8AC3E}">
        <p14:creationId xmlns:p14="http://schemas.microsoft.com/office/powerpoint/2010/main" val="1997310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5674-4078-F8C2-915C-090A95BB04FB}"/>
              </a:ext>
            </a:extLst>
          </p:cNvPr>
          <p:cNvSpPr>
            <a:spLocks noGrp="1"/>
          </p:cNvSpPr>
          <p:nvPr>
            <p:ph type="title"/>
          </p:nvPr>
        </p:nvSpPr>
        <p:spPr>
          <a:xfrm>
            <a:off x="-90196" y="0"/>
            <a:ext cx="10972800" cy="1143000"/>
          </a:xfrm>
        </p:spPr>
        <p:txBody>
          <a:bodyPr/>
          <a:lstStyle/>
          <a:p>
            <a:r>
              <a:rPr lang="en-ZA" sz="3200" dirty="0">
                <a:solidFill>
                  <a:schemeClr val="bg1"/>
                </a:solidFill>
              </a:rPr>
              <a:t>CHALLENGES FACED BY THE MUNICIPALITY THAT IMPACTS SERVICE DELIVERY </a:t>
            </a:r>
          </a:p>
        </p:txBody>
      </p:sp>
      <p:sp>
        <p:nvSpPr>
          <p:cNvPr id="4" name="Slide Number Placeholder 3">
            <a:extLst>
              <a:ext uri="{FF2B5EF4-FFF2-40B4-BE49-F238E27FC236}">
                <a16:creationId xmlns:a16="http://schemas.microsoft.com/office/drawing/2014/main" id="{35A0C877-0884-2395-6F6E-34F2555978FF}"/>
              </a:ext>
            </a:extLst>
          </p:cNvPr>
          <p:cNvSpPr>
            <a:spLocks noGrp="1"/>
          </p:cNvSpPr>
          <p:nvPr>
            <p:ph type="sldNum" sz="quarter" idx="12"/>
          </p:nvPr>
        </p:nvSpPr>
        <p:spPr/>
        <p:txBody>
          <a:bodyPr/>
          <a:lstStyle/>
          <a:p>
            <a:fld id="{5449A628-0D35-4BBB-B97A-CF0774677C4A}" type="slidenum">
              <a:rPr lang="en-ZA" altLang="en-US" smtClean="0"/>
              <a:pPr/>
              <a:t>28</a:t>
            </a:fld>
            <a:endParaRPr lang="en-ZA" altLang="en-US" dirty="0"/>
          </a:p>
        </p:txBody>
      </p:sp>
      <p:sp>
        <p:nvSpPr>
          <p:cNvPr id="6" name="Content Placeholder 2">
            <a:extLst>
              <a:ext uri="{FF2B5EF4-FFF2-40B4-BE49-F238E27FC236}">
                <a16:creationId xmlns:a16="http://schemas.microsoft.com/office/drawing/2014/main" id="{0FA86888-C36E-BE8D-D73D-550720593640}"/>
              </a:ext>
            </a:extLst>
          </p:cNvPr>
          <p:cNvSpPr txBox="1">
            <a:spLocks noGrp="1"/>
          </p:cNvSpPr>
          <p:nvPr>
            <p:ph idx="1"/>
          </p:nvPr>
        </p:nvSpPr>
        <p:spPr>
          <a:xfrm>
            <a:off x="609600" y="1600200"/>
            <a:ext cx="10972800" cy="4756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Failure of key infrastructure, such as electricity and water due to poor/inadequate maintenance, age and vandalism</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Failure to attend to the repair of potholes, street lights and storm water drains</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Failure to clean the city and surrounding nodal and residential areas including irregular collection of solid waste and challenges associated with the processing and disposal of solid waste</a:t>
            </a:r>
          </a:p>
          <a:p>
            <a:pPr algn="just">
              <a:lnSpc>
                <a:spcPct val="150000"/>
              </a:lnSpc>
              <a:defRPr/>
            </a:pPr>
            <a:r>
              <a:rPr lang="en-ZA" altLang="en-US" sz="1600" dirty="0">
                <a:solidFill>
                  <a:sysClr val="windowText" lastClr="000000"/>
                </a:solidFill>
                <a:latin typeface="Calibri" panose="020F0502020204030204"/>
              </a:rPr>
              <a:t>The electricity infrastructure in Msunduzi is in a bad state resulting in frequent and prolonged outages. </a:t>
            </a:r>
            <a:r>
              <a:rPr lang="en-GB" altLang="en-US" sz="1600" dirty="0">
                <a:solidFill>
                  <a:sysClr val="windowText" lastClr="000000"/>
                </a:solidFill>
                <a:latin typeface="Calibri" panose="020F0502020204030204"/>
              </a:rPr>
              <a:t>These outages have “disastrous" impact on the revenue of the city, the economy and the well-being of residents. The following illustrates some of the impacts:  </a:t>
            </a:r>
          </a:p>
          <a:p>
            <a:pPr lvl="1" algn="just">
              <a:lnSpc>
                <a:spcPct val="150000"/>
              </a:lnSpc>
              <a:buFont typeface="Wingdings" panose="05000000000000000000" pitchFamily="2" charset="2"/>
              <a:buChar char="ü"/>
              <a:defRPr/>
            </a:pPr>
            <a:r>
              <a:rPr lang="en-GB" altLang="en-US" sz="1600" dirty="0">
                <a:solidFill>
                  <a:sysClr val="windowText" lastClr="000000"/>
                </a:solidFill>
                <a:latin typeface="Calibri" panose="020F0502020204030204"/>
              </a:rPr>
              <a:t>Business are affected impacting negatively on the economic activities</a:t>
            </a:r>
          </a:p>
          <a:p>
            <a:pPr lvl="1" algn="just">
              <a:lnSpc>
                <a:spcPct val="150000"/>
              </a:lnSpc>
              <a:buFont typeface="Wingdings" panose="05000000000000000000" pitchFamily="2" charset="2"/>
              <a:buChar char="ü"/>
              <a:defRPr/>
            </a:pPr>
            <a:r>
              <a:rPr lang="en-GB" altLang="en-US" sz="1600" dirty="0">
                <a:solidFill>
                  <a:sysClr val="windowText" lastClr="000000"/>
                </a:solidFill>
                <a:latin typeface="Calibri" panose="020F0502020204030204"/>
              </a:rPr>
              <a:t>Critical load such as Hospitals, Oxygen producers, Water Reservoir &amp; Water treatment plants are affected triggering environmental issues and threats to life.</a:t>
            </a:r>
          </a:p>
          <a:p>
            <a:pPr lvl="1" algn="just">
              <a:lnSpc>
                <a:spcPct val="150000"/>
              </a:lnSpc>
              <a:buFont typeface="Wingdings" panose="05000000000000000000" pitchFamily="2" charset="2"/>
              <a:buChar char="ü"/>
              <a:defRPr/>
            </a:pPr>
            <a:r>
              <a:rPr lang="en-GB" altLang="en-US" sz="1600" dirty="0">
                <a:solidFill>
                  <a:sysClr val="windowText" lastClr="000000"/>
                </a:solidFill>
                <a:latin typeface="Calibri" panose="020F0502020204030204"/>
              </a:rPr>
              <a:t>Residents of the City are affected negatively e.g. loosing their groceries, unable to work and study from home </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514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7188-E6BD-F8D9-5EEA-46A63FB65D31}"/>
              </a:ext>
            </a:extLst>
          </p:cNvPr>
          <p:cNvSpPr>
            <a:spLocks noGrp="1"/>
          </p:cNvSpPr>
          <p:nvPr>
            <p:ph type="title"/>
          </p:nvPr>
        </p:nvSpPr>
        <p:spPr/>
        <p:txBody>
          <a:bodyPr/>
          <a:lstStyle/>
          <a:p>
            <a:r>
              <a:rPr lang="en-ZA" dirty="0">
                <a:solidFill>
                  <a:schemeClr val="bg1"/>
                </a:solidFill>
              </a:rPr>
              <a:t>PROGRESS ON SERVICE DELIVERY</a:t>
            </a:r>
          </a:p>
        </p:txBody>
      </p:sp>
      <p:sp>
        <p:nvSpPr>
          <p:cNvPr id="4" name="Slide Number Placeholder 3">
            <a:extLst>
              <a:ext uri="{FF2B5EF4-FFF2-40B4-BE49-F238E27FC236}">
                <a16:creationId xmlns:a16="http://schemas.microsoft.com/office/drawing/2014/main" id="{FCF8B506-32B2-9FD2-AC38-622779F22124}"/>
              </a:ext>
            </a:extLst>
          </p:cNvPr>
          <p:cNvSpPr>
            <a:spLocks noGrp="1"/>
          </p:cNvSpPr>
          <p:nvPr>
            <p:ph type="sldNum" sz="quarter" idx="12"/>
          </p:nvPr>
        </p:nvSpPr>
        <p:spPr/>
        <p:txBody>
          <a:bodyPr/>
          <a:lstStyle/>
          <a:p>
            <a:fld id="{5449A628-0D35-4BBB-B97A-CF0774677C4A}" type="slidenum">
              <a:rPr lang="en-ZA" altLang="en-US" smtClean="0"/>
              <a:pPr/>
              <a:t>29</a:t>
            </a:fld>
            <a:endParaRPr lang="en-ZA" altLang="en-US" dirty="0"/>
          </a:p>
        </p:txBody>
      </p:sp>
      <p:sp>
        <p:nvSpPr>
          <p:cNvPr id="7" name="TextBox 6">
            <a:extLst>
              <a:ext uri="{FF2B5EF4-FFF2-40B4-BE49-F238E27FC236}">
                <a16:creationId xmlns:a16="http://schemas.microsoft.com/office/drawing/2014/main" id="{9CA0D8D3-352C-CDC9-485E-684740318225}"/>
              </a:ext>
            </a:extLst>
          </p:cNvPr>
          <p:cNvSpPr txBox="1"/>
          <p:nvPr/>
        </p:nvSpPr>
        <p:spPr>
          <a:xfrm>
            <a:off x="318364" y="1370370"/>
            <a:ext cx="6094520" cy="369332"/>
          </a:xfrm>
          <a:prstGeom prst="rect">
            <a:avLst/>
          </a:prstGeom>
          <a:noFill/>
        </p:spPr>
        <p:txBody>
          <a:bodyPr wrap="square">
            <a:spAutoFit/>
          </a:bodyPr>
          <a:lstStyle/>
          <a:p>
            <a:pPr marL="0" indent="0">
              <a:buNone/>
            </a:pPr>
            <a:r>
              <a:rPr lang="en-ZA" sz="1800" b="1" dirty="0"/>
              <a:t>ELECTRICITY</a:t>
            </a:r>
          </a:p>
        </p:txBody>
      </p:sp>
      <p:sp>
        <p:nvSpPr>
          <p:cNvPr id="15" name="Content Placeholder 2">
            <a:extLst>
              <a:ext uri="{FF2B5EF4-FFF2-40B4-BE49-F238E27FC236}">
                <a16:creationId xmlns:a16="http://schemas.microsoft.com/office/drawing/2014/main" id="{6B9C206F-3A7D-7D01-F556-869ADA60F67D}"/>
              </a:ext>
            </a:extLst>
          </p:cNvPr>
          <p:cNvSpPr>
            <a:spLocks noGrp="1"/>
          </p:cNvSpPr>
          <p:nvPr>
            <p:ph idx="1"/>
          </p:nvPr>
        </p:nvSpPr>
        <p:spPr>
          <a:xfrm>
            <a:off x="80886" y="1675924"/>
            <a:ext cx="5830387" cy="3617503"/>
          </a:xfrm>
          <a:ln>
            <a:solidFill>
              <a:schemeClr val="tx1"/>
            </a:solidFill>
          </a:ln>
        </p:spPr>
        <p:txBody>
          <a:bodyPr/>
          <a:lstStyle/>
          <a:p>
            <a:pPr marL="0" indent="0">
              <a:buFont typeface="Arial" panose="020B0604020202020204" pitchFamily="34" charset="0"/>
              <a:buNone/>
              <a:defRPr/>
            </a:pPr>
            <a:r>
              <a:rPr lang="en-GB" altLang="en-US" sz="950" b="1" dirty="0"/>
              <a:t>THE MUNICIPALITY HAS PUT IN PLACE THE FOLLOWING STRATEGIES IN PLACE WHICH ARE BEING IMPLEMENTED IN LINE WITH AVAILABLE RESOURCES.</a:t>
            </a:r>
          </a:p>
          <a:p>
            <a:pPr algn="just">
              <a:buFont typeface="Wingdings" panose="05000000000000000000" pitchFamily="2" charset="2"/>
              <a:buChar char="Ø"/>
              <a:defRPr/>
            </a:pPr>
            <a:r>
              <a:rPr lang="en-GB" altLang="en-US" sz="950" dirty="0"/>
              <a:t>Network Development Plan is in place to address the ageing and overloading infrastructure subject to funding.</a:t>
            </a:r>
          </a:p>
          <a:p>
            <a:pPr algn="just">
              <a:buFont typeface="Wingdings" panose="05000000000000000000" pitchFamily="2" charset="2"/>
              <a:buChar char="Ø"/>
              <a:defRPr/>
            </a:pPr>
            <a:r>
              <a:rPr lang="en-GB" altLang="en-US" sz="950" dirty="0"/>
              <a:t>Strategy to Minimise Electricity Losses is in place and implemented in line with resources available. </a:t>
            </a:r>
          </a:p>
          <a:p>
            <a:pPr algn="just">
              <a:buFont typeface="Wingdings" panose="05000000000000000000" pitchFamily="2" charset="2"/>
              <a:buChar char="Ø"/>
              <a:defRPr/>
            </a:pPr>
            <a:r>
              <a:rPr lang="en-GB" altLang="en-US" sz="950" dirty="0"/>
              <a:t>Maintenance Plans in place and implemented in line with resources available. </a:t>
            </a:r>
          </a:p>
          <a:p>
            <a:pPr algn="just">
              <a:buFont typeface="Wingdings" panose="05000000000000000000" pitchFamily="2" charset="2"/>
              <a:buChar char="Ø"/>
              <a:defRPr/>
            </a:pPr>
            <a:r>
              <a:rPr lang="en-GB" altLang="en-US" sz="950" dirty="0"/>
              <a:t>Meter Audit Plan in place and implemented in line with resources available.</a:t>
            </a:r>
          </a:p>
          <a:p>
            <a:pPr algn="just">
              <a:buFont typeface="Wingdings" panose="05000000000000000000" pitchFamily="2" charset="2"/>
              <a:buChar char="Ø"/>
              <a:defRPr/>
            </a:pPr>
            <a:r>
              <a:rPr lang="en-GB" altLang="en-US" sz="950" dirty="0"/>
              <a:t>A report detailing the Theft and Vandalism Hotspots is in place and implemented in line with resources available.</a:t>
            </a:r>
          </a:p>
          <a:p>
            <a:pPr algn="just">
              <a:buFont typeface="Wingdings" panose="05000000000000000000" pitchFamily="2" charset="2"/>
              <a:buChar char="Ø"/>
              <a:defRPr/>
            </a:pPr>
            <a:r>
              <a:rPr lang="en-GB" altLang="en-US" sz="950" dirty="0"/>
              <a:t>The Municipality is working in collaboration with Eskom, MISA and Businesses to address the Electricity issues.  </a:t>
            </a:r>
          </a:p>
          <a:p>
            <a:pPr algn="just">
              <a:buFont typeface="Wingdings" panose="05000000000000000000" pitchFamily="2" charset="2"/>
              <a:buChar char="Ø"/>
              <a:defRPr/>
            </a:pPr>
            <a:r>
              <a:rPr lang="en-GB" altLang="en-US" sz="950" dirty="0"/>
              <a:t>Priority Vacancy List and New Organogram being finalised.</a:t>
            </a:r>
          </a:p>
          <a:p>
            <a:pPr algn="just">
              <a:buFont typeface="Wingdings" panose="05000000000000000000" pitchFamily="2" charset="2"/>
              <a:buChar char="Ø"/>
            </a:pPr>
            <a:r>
              <a:rPr lang="en-GB" altLang="en-US" sz="950" dirty="0"/>
              <a:t>Cost of Supply Study for the Electricity Cost Reflective Tariffs submitted to NERSA for consideration and approval.</a:t>
            </a:r>
          </a:p>
          <a:p>
            <a:pPr algn="just">
              <a:buFont typeface="Wingdings" panose="05000000000000000000" pitchFamily="2" charset="2"/>
              <a:buChar char="Ø"/>
            </a:pPr>
            <a:r>
              <a:rPr lang="en-GB" altLang="en-US" sz="950" dirty="0"/>
              <a:t>Embedded Generation Policy and Tariffs have been developed.</a:t>
            </a:r>
          </a:p>
          <a:p>
            <a:pPr algn="just">
              <a:buFont typeface="Wingdings" panose="05000000000000000000" pitchFamily="2" charset="2"/>
              <a:buChar char="Ø"/>
            </a:pPr>
            <a:r>
              <a:rPr lang="en-GB" altLang="en-US" sz="950" dirty="0"/>
              <a:t>Currently the Municipality is also engaging DBSA and Department of Minerals and Energy (DMRE) for funding of infrastructure and electrification projects.</a:t>
            </a:r>
          </a:p>
          <a:p>
            <a:pPr algn="just">
              <a:buFont typeface="Wingdings" panose="05000000000000000000" pitchFamily="2" charset="2"/>
              <a:buChar char="Ø"/>
            </a:pPr>
            <a:r>
              <a:rPr lang="en-GB" altLang="en-US" sz="950" dirty="0"/>
              <a:t>The revenue initiatives are also being implemented in an effort to improve revenue of the municipality to fund the infrastructure projects.</a:t>
            </a:r>
          </a:p>
          <a:p>
            <a:pPr algn="just">
              <a:buFont typeface="Wingdings" panose="05000000000000000000" pitchFamily="2" charset="2"/>
              <a:buChar char="Ø"/>
            </a:pPr>
            <a:r>
              <a:rPr lang="en-GB" altLang="en-US" sz="950" dirty="0"/>
              <a:t>Municipality has engaged the National Treasury through the BFI program in order to source funding to fund the infrastructure projects and assist in stimulating the economy of the City.</a:t>
            </a:r>
          </a:p>
          <a:p>
            <a:pPr algn="just">
              <a:buFont typeface="Wingdings" panose="05000000000000000000" pitchFamily="2" charset="2"/>
              <a:buChar char="Ø"/>
            </a:pPr>
            <a:r>
              <a:rPr lang="en-GB" altLang="en-US" sz="950" dirty="0"/>
              <a:t>The Municipality is currently allocated repairs and operations/maintenance budget of 7%.</a:t>
            </a:r>
          </a:p>
          <a:p>
            <a:pPr marL="0" indent="0">
              <a:buNone/>
            </a:pPr>
            <a:endParaRPr lang="en-ZA" sz="2000" b="1" dirty="0"/>
          </a:p>
        </p:txBody>
      </p:sp>
      <p:sp>
        <p:nvSpPr>
          <p:cNvPr id="16" name="TextBox 15">
            <a:extLst>
              <a:ext uri="{FF2B5EF4-FFF2-40B4-BE49-F238E27FC236}">
                <a16:creationId xmlns:a16="http://schemas.microsoft.com/office/drawing/2014/main" id="{0DDBD589-9F58-5626-5189-F0490DEBA7C7}"/>
              </a:ext>
            </a:extLst>
          </p:cNvPr>
          <p:cNvSpPr txBox="1"/>
          <p:nvPr/>
        </p:nvSpPr>
        <p:spPr>
          <a:xfrm>
            <a:off x="6016594" y="1370370"/>
            <a:ext cx="6094520" cy="2874569"/>
          </a:xfrm>
          <a:prstGeom prst="rect">
            <a:avLst/>
          </a:prstGeom>
          <a:noFill/>
          <a:ln>
            <a:solidFill>
              <a:schemeClr val="tx1"/>
            </a:solidFill>
          </a:ln>
        </p:spPr>
        <p:txBody>
          <a:bodyPr wrap="square">
            <a:spAutoFit/>
          </a:bodyPr>
          <a:lstStyle/>
          <a:p>
            <a:pPr marR="0" lvl="0" algn="l" defTabSz="914400" rtl="0" eaLnBrk="1" fontAlgn="auto" latinLnBrk="0" hangingPunct="1">
              <a:lnSpc>
                <a:spcPct val="107000"/>
              </a:lnSpc>
              <a:spcBef>
                <a:spcPts val="0"/>
              </a:spcBef>
              <a:spcAft>
                <a:spcPts val="0"/>
              </a:spcAft>
              <a:buClrTx/>
              <a:buSzTx/>
              <a:tabLst/>
              <a:defRPr/>
            </a:pPr>
            <a:r>
              <a:rPr kumimoji="0" lang="en-GB" sz="900" b="1" i="0" u="none" strike="noStrike" kern="1200" cap="none" spc="0" normalizeH="0" baseline="0" noProof="0" dirty="0">
                <a:ln>
                  <a:noFill/>
                </a:ln>
                <a:solidFill>
                  <a:prstClr val="black"/>
                </a:solidFill>
                <a:effectLst/>
                <a:uLnTx/>
                <a:uFillTx/>
                <a:latin typeface="Calibri"/>
                <a:ea typeface="+mn-ea"/>
                <a:cs typeface="+mn-cs"/>
              </a:rPr>
              <a:t>PROGRESS AS AT 25 OCTOBER 2022 continued…</a:t>
            </a:r>
          </a:p>
          <a:p>
            <a:pPr marL="342900" lvl="0" indent="-342900">
              <a:lnSpc>
                <a:spcPct val="107000"/>
              </a:lnSpc>
              <a:buFont typeface="+mj-lt"/>
              <a:buAutoNum type="arabicPeriod" startAt="7"/>
              <a:defRPr/>
            </a:pPr>
            <a:r>
              <a:rPr lang="en-GB" sz="800" dirty="0">
                <a:solidFill>
                  <a:prstClr val="black"/>
                </a:solidFill>
              </a:rPr>
              <a:t>Engagement with Business/Industry for implementation of Load Curtailment to minimize load shedding impact are underway and load curtailment is done for customers supplied from  Riverside Substation for stage 1 and 2</a:t>
            </a:r>
          </a:p>
          <a:p>
            <a:pPr marL="342900" lvl="0" indent="-342900">
              <a:lnSpc>
                <a:spcPct val="107000"/>
              </a:lnSpc>
              <a:buFont typeface="+mj-lt"/>
              <a:buAutoNum type="arabicPeriod" startAt="7"/>
              <a:defRPr/>
            </a:pPr>
            <a:r>
              <a:rPr lang="en-GB" sz="800" dirty="0">
                <a:solidFill>
                  <a:prstClr val="black"/>
                </a:solidFill>
              </a:rPr>
              <a:t>1101 connections were achieved in 2021/22 and 400 connections are planned in 2022/23 financial year. 138  Connections are complete.</a:t>
            </a:r>
          </a:p>
          <a:p>
            <a:pPr marL="342900" lvl="0" indent="-342900">
              <a:lnSpc>
                <a:spcPct val="107000"/>
              </a:lnSpc>
              <a:buFont typeface="+mj-lt"/>
              <a:buAutoNum type="arabicPeriod" startAt="7"/>
              <a:defRPr/>
            </a:pPr>
            <a:r>
              <a:rPr lang="en-GB" sz="800" dirty="0">
                <a:solidFill>
                  <a:prstClr val="black"/>
                </a:solidFill>
              </a:rPr>
              <a:t>Repair of Cables and Normalize Electricity Network. 60 0ut of 265 cable fault repaired in 2022/23  as at 30 September 2022.</a:t>
            </a:r>
          </a:p>
          <a:p>
            <a:pPr marL="342900" lvl="0" indent="-342900">
              <a:lnSpc>
                <a:spcPct val="107000"/>
              </a:lnSpc>
              <a:buFont typeface="+mj-lt"/>
              <a:buAutoNum type="arabicPeriod" startAt="7"/>
              <a:defRPr/>
            </a:pPr>
            <a:r>
              <a:rPr lang="en-GB" sz="800" dirty="0"/>
              <a:t>Normalize Electricity Network, 32 RMU and 15 Minisubstation installed in 2021/22 and 56 Secondary substations planned to be normalized in 2022/23 financial year. Awaiting the purchase of new RMUs and minisubs.</a:t>
            </a:r>
          </a:p>
          <a:p>
            <a:pPr marL="342900" lvl="0" indent="-342900">
              <a:lnSpc>
                <a:spcPct val="107000"/>
              </a:lnSpc>
              <a:buFont typeface="+mj-lt"/>
              <a:buAutoNum type="arabicPeriod" startAt="7"/>
              <a:defRPr/>
            </a:pPr>
            <a:r>
              <a:rPr lang="en-GB" sz="800" dirty="0"/>
              <a:t>Construction of 11kV outdoor structures in Retief and Crossways Primary Substations </a:t>
            </a:r>
            <a:r>
              <a:rPr lang="en-GB" sz="800" dirty="0">
                <a:solidFill>
                  <a:prstClr val="black"/>
                </a:solidFill>
              </a:rPr>
              <a:t>and currently constructing 11kV outdoor structures in Northdale Primary Substation which is aimed at mitigate the impact in the event where there is fire incident is scheduled to be completed in November 2022 by Eskom.  Construction of Eastwood 132kV Transmission Lines is currently in progress through Cogta funding scheduled for completion in October 2022.</a:t>
            </a:r>
          </a:p>
          <a:p>
            <a:pPr marL="342900" lvl="0" indent="-342900">
              <a:lnSpc>
                <a:spcPct val="107000"/>
              </a:lnSpc>
              <a:buFont typeface="+mj-lt"/>
              <a:buAutoNum type="arabicPeriod" startAt="7"/>
              <a:defRPr/>
            </a:pPr>
            <a:r>
              <a:rPr lang="en-GB" sz="800" dirty="0">
                <a:solidFill>
                  <a:prstClr val="black"/>
                </a:solidFill>
              </a:rPr>
              <a:t>44KM of servitude out of 300km maintained.</a:t>
            </a:r>
          </a:p>
          <a:p>
            <a:pPr marL="342900" lvl="0" indent="-342900">
              <a:lnSpc>
                <a:spcPct val="107000"/>
              </a:lnSpc>
              <a:buFont typeface="+mj-lt"/>
              <a:buAutoNum type="arabicPeriod" startAt="7"/>
              <a:defRPr/>
            </a:pPr>
            <a:r>
              <a:rPr lang="en-GB" sz="800" dirty="0"/>
              <a:t>The pole change in a planning stage and the replacement to commence in November 2022.</a:t>
            </a:r>
          </a:p>
          <a:p>
            <a:pPr marL="342900" lvl="0" indent="-342900">
              <a:lnSpc>
                <a:spcPct val="107000"/>
              </a:lnSpc>
              <a:buFont typeface="+mj-lt"/>
              <a:buAutoNum type="arabicPeriod" startAt="7"/>
              <a:defRPr/>
            </a:pPr>
            <a:r>
              <a:rPr lang="en-GB" sz="800" dirty="0"/>
              <a:t>Total of 162 Medium Voltages Outages  2022/23  to 520 in 2021/22 financial year</a:t>
            </a:r>
          </a:p>
          <a:p>
            <a:pPr marL="342900" lvl="0" indent="-342900">
              <a:lnSpc>
                <a:spcPct val="107000"/>
              </a:lnSpc>
              <a:buFont typeface="+mj-lt"/>
              <a:buAutoNum type="arabicPeriod" startAt="7"/>
              <a:defRPr/>
            </a:pPr>
            <a:r>
              <a:rPr lang="en-GB" sz="800" dirty="0"/>
              <a:t>91% and 86% in CBD and Residential areas respectively have been repaired.</a:t>
            </a:r>
          </a:p>
          <a:p>
            <a:pPr marL="342900" lvl="0" indent="-342900">
              <a:lnSpc>
                <a:spcPct val="107000"/>
              </a:lnSpc>
              <a:buFont typeface="+mj-lt"/>
              <a:buAutoNum type="arabicPeriod" startAt="7"/>
              <a:defRPr/>
            </a:pPr>
            <a:r>
              <a:rPr lang="en-GB" sz="800" dirty="0"/>
              <a:t>The Municipality is in a process of also taking over the maintenance of street</a:t>
            </a:r>
            <a:r>
              <a:rPr lang="en-GB" sz="800" dirty="0">
                <a:solidFill>
                  <a:prstClr val="black"/>
                </a:solidFill>
              </a:rPr>
              <a:t>light in Eskom area of supply during the current financial </a:t>
            </a:r>
            <a:r>
              <a:rPr lang="en-GB" sz="800" dirty="0"/>
              <a:t>year. The audit of streetlight is in progress.</a:t>
            </a:r>
          </a:p>
          <a:p>
            <a:pPr marL="342900" lvl="0" indent="-342900">
              <a:lnSpc>
                <a:spcPct val="107000"/>
              </a:lnSpc>
              <a:buFont typeface="+mj-lt"/>
              <a:buAutoNum type="arabicPeriod" startAt="7"/>
              <a:defRPr/>
            </a:pPr>
            <a:r>
              <a:rPr kumimoji="0" lang="en-GB" sz="800" i="0" u="none" strike="noStrike" kern="1200" cap="none" spc="0" normalizeH="0" baseline="0" noProof="0" dirty="0">
                <a:ln>
                  <a:noFill/>
                </a:ln>
                <a:effectLst/>
                <a:uLnTx/>
                <a:uFillTx/>
                <a:latin typeface="Calibri"/>
                <a:ea typeface="+mn-ea"/>
                <a:cs typeface="+mn-cs"/>
              </a:rPr>
              <a:t>The Msunduzi Municipality is working on a plan to separate</a:t>
            </a:r>
            <a:r>
              <a:rPr kumimoji="0" lang="en-GB" sz="800" i="0" u="none" strike="noStrike" kern="1200" cap="none" spc="0" normalizeH="0" noProof="0" dirty="0">
                <a:ln>
                  <a:noFill/>
                </a:ln>
                <a:effectLst/>
                <a:uLnTx/>
                <a:uFillTx/>
                <a:latin typeface="Calibri"/>
                <a:ea typeface="+mn-ea"/>
                <a:cs typeface="+mn-cs"/>
              </a:rPr>
              <a:t> the residential load of 7MVA  from Water Plant Groenekloof Reservoir through INEP funded project, this will require Umgeni to compliment by having standby generator in place on their 2MVA load where load curtailment will be possible during stage 1.</a:t>
            </a:r>
            <a:endParaRPr kumimoji="0" lang="en-GB" sz="900" i="0" u="none" strike="noStrike" kern="1200" cap="none" spc="0" normalizeH="0" baseline="0" noProof="0" dirty="0">
              <a:ln>
                <a:noFill/>
              </a:ln>
              <a:effectLst/>
              <a:uLnTx/>
              <a:uFillTx/>
              <a:latin typeface="Calibri"/>
              <a:ea typeface="+mn-ea"/>
              <a:cs typeface="+mn-cs"/>
            </a:endParaRPr>
          </a:p>
        </p:txBody>
      </p:sp>
      <p:sp>
        <p:nvSpPr>
          <p:cNvPr id="17" name="TextBox 16">
            <a:extLst>
              <a:ext uri="{FF2B5EF4-FFF2-40B4-BE49-F238E27FC236}">
                <a16:creationId xmlns:a16="http://schemas.microsoft.com/office/drawing/2014/main" id="{2E12F9AF-D9FE-8151-A7B8-16FEA692922E}"/>
              </a:ext>
            </a:extLst>
          </p:cNvPr>
          <p:cNvSpPr txBox="1"/>
          <p:nvPr/>
        </p:nvSpPr>
        <p:spPr>
          <a:xfrm>
            <a:off x="80886" y="5366179"/>
            <a:ext cx="5844175" cy="1287725"/>
          </a:xfrm>
          <a:prstGeom prst="rect">
            <a:avLst/>
          </a:prstGeom>
          <a:noFill/>
          <a:ln>
            <a:solidFill>
              <a:schemeClr val="tx1"/>
            </a:solidFill>
          </a:ln>
        </p:spPr>
        <p:txBody>
          <a:bodyPr wrap="square">
            <a:spAutoFit/>
          </a:bodyPr>
          <a:lstStyle/>
          <a:p>
            <a:pPr marR="0" lvl="0" algn="l" defTabSz="914400" rtl="0" eaLnBrk="1" fontAlgn="auto" latinLnBrk="0" hangingPunct="1">
              <a:lnSpc>
                <a:spcPct val="107000"/>
              </a:lnSpc>
              <a:spcBef>
                <a:spcPts val="0"/>
              </a:spcBef>
              <a:spcAft>
                <a:spcPts val="0"/>
              </a:spcAft>
              <a:buClrTx/>
              <a:buSzTx/>
              <a:tabLst/>
              <a:defRPr/>
            </a:pPr>
            <a:r>
              <a:rPr kumimoji="0" lang="en-GB" sz="1000" b="1" i="0" u="none" strike="noStrike" kern="1200" cap="none" spc="0" normalizeH="0" baseline="0" noProof="0" dirty="0">
                <a:ln>
                  <a:noFill/>
                </a:ln>
                <a:solidFill>
                  <a:prstClr val="black"/>
                </a:solidFill>
                <a:effectLst/>
                <a:uLnTx/>
                <a:uFillTx/>
                <a:latin typeface="Calibri"/>
                <a:ea typeface="+mn-ea"/>
                <a:cs typeface="+mn-cs"/>
              </a:rPr>
              <a:t>PROGRESS AS AT 25 OCTOBER 2022</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The meter audit appointments have been finalised, inception meetings with appointed services providers and implementation plan completed. </a:t>
            </a:r>
            <a:r>
              <a:rPr lang="en-GB" sz="900" dirty="0">
                <a:solidFill>
                  <a:prstClr val="black"/>
                </a:solidFill>
                <a:latin typeface="Calibri"/>
              </a:rPr>
              <a:t>A total  of 3580 meters out of 8000 meters have been audited.</a:t>
            </a:r>
            <a:r>
              <a:rPr kumimoji="0" lang="en-GB" sz="9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Roof Repairs are in progress at Electricity Buildings.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The priority vacancy list for 2022/23 has been submitted for advertisement</a:t>
            </a:r>
            <a:r>
              <a:rPr lang="en-GB" sz="900" dirty="0">
                <a:solidFill>
                  <a:prstClr val="black"/>
                </a:solidFill>
                <a:latin typeface="Calibri"/>
              </a:rPr>
              <a:t> for a budget allocation of R10m.</a:t>
            </a:r>
            <a:r>
              <a:rPr kumimoji="0" lang="en-GB" sz="9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Report on development in UMshwathi served at IS Portfolio on 28 July 2022. (Claridge</a:t>
            </a:r>
            <a:r>
              <a:rPr lang="en-GB" sz="900" dirty="0">
                <a:solidFill>
                  <a:prstClr val="black"/>
                </a:solidFill>
                <a:latin typeface="Calibri"/>
              </a:rPr>
              <a:t>)</a:t>
            </a:r>
            <a:r>
              <a:rPr kumimoji="0" lang="en-GB" sz="9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Electricity Maintenance Plan served at IS Portfolio Committee on 28 July 2022 and is being</a:t>
            </a:r>
            <a:r>
              <a:rPr kumimoji="0" lang="en-GB" sz="900" b="0" i="0" u="none" strike="noStrike" kern="1200" cap="none" spc="0" normalizeH="0" noProof="0" dirty="0">
                <a:ln>
                  <a:noFill/>
                </a:ln>
                <a:solidFill>
                  <a:prstClr val="black"/>
                </a:solidFill>
                <a:effectLst/>
                <a:uLnTx/>
                <a:uFillTx/>
                <a:latin typeface="Calibri"/>
                <a:ea typeface="+mn-ea"/>
                <a:cs typeface="+mn-cs"/>
              </a:rPr>
              <a:t> implemented already</a:t>
            </a:r>
            <a:r>
              <a:rPr kumimoji="0" lang="en-GB" sz="900" b="0" i="0" u="none" strike="noStrike" kern="1200" cap="none" spc="0" normalizeH="0" baseline="0" noProof="0" dirty="0">
                <a:ln>
                  <a:noFill/>
                </a:ln>
                <a:solidFill>
                  <a:prstClr val="black"/>
                </a:solidFill>
                <a:effectLst/>
                <a:uLnTx/>
                <a:uFillTx/>
                <a:latin typeface="Calibri"/>
                <a:ea typeface="+mn-ea"/>
                <a:cs typeface="+mn-cs"/>
              </a:rPr>
              <a:t>.</a:t>
            </a:r>
          </a:p>
          <a:p>
            <a:pPr marL="342900" lvl="0" indent="-342900">
              <a:lnSpc>
                <a:spcPct val="107000"/>
              </a:lnSpc>
              <a:buFont typeface="+mj-lt"/>
              <a:buAutoNum type="arabicPeriod"/>
              <a:defRPr/>
            </a:pPr>
            <a:r>
              <a:rPr lang="en-GB" sz="900" dirty="0">
                <a:solidFill>
                  <a:prstClr val="black"/>
                </a:solidFill>
              </a:rPr>
              <a:t>Load Shedding Schedule covering Stage 1 to 8 is in place and being implemented as per request from Eskom.</a:t>
            </a:r>
          </a:p>
        </p:txBody>
      </p:sp>
      <p:pic>
        <p:nvPicPr>
          <p:cNvPr id="18" name="Picture 17">
            <a:extLst>
              <a:ext uri="{FF2B5EF4-FFF2-40B4-BE49-F238E27FC236}">
                <a16:creationId xmlns:a16="http://schemas.microsoft.com/office/drawing/2014/main" id="{94C0B005-F098-7C05-06A2-38B51FD65C5F}"/>
              </a:ext>
            </a:extLst>
          </p:cNvPr>
          <p:cNvPicPr>
            <a:picLocks noChangeAspect="1"/>
          </p:cNvPicPr>
          <p:nvPr/>
        </p:nvPicPr>
        <p:blipFill>
          <a:blip r:embed="rId2"/>
          <a:stretch>
            <a:fillRect/>
          </a:stretch>
        </p:blipFill>
        <p:spPr>
          <a:xfrm>
            <a:off x="6489577" y="5800769"/>
            <a:ext cx="5184559" cy="920707"/>
          </a:xfrm>
          <a:prstGeom prst="rect">
            <a:avLst/>
          </a:prstGeom>
        </p:spPr>
      </p:pic>
      <p:sp>
        <p:nvSpPr>
          <p:cNvPr id="19" name="Content Placeholder 2">
            <a:extLst>
              <a:ext uri="{FF2B5EF4-FFF2-40B4-BE49-F238E27FC236}">
                <a16:creationId xmlns:a16="http://schemas.microsoft.com/office/drawing/2014/main" id="{46798642-31D3-35AA-7196-E7832DE124F9}"/>
              </a:ext>
            </a:extLst>
          </p:cNvPr>
          <p:cNvSpPr txBox="1">
            <a:spLocks/>
          </p:cNvSpPr>
          <p:nvPr/>
        </p:nvSpPr>
        <p:spPr bwMode="auto">
          <a:xfrm>
            <a:off x="6016594" y="4315533"/>
            <a:ext cx="6094520" cy="24059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ZA" altLang="en-US" sz="950" b="1" dirty="0"/>
              <a:t>STREETLIGHTS</a:t>
            </a:r>
          </a:p>
          <a:p>
            <a:pPr algn="just">
              <a:buFont typeface="Wingdings" panose="05000000000000000000" pitchFamily="2" charset="2"/>
              <a:buChar char="ü"/>
              <a:defRPr/>
            </a:pPr>
            <a:r>
              <a:rPr lang="en-ZA" altLang="en-US" sz="95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maintenance of streetlight program is on an ongoing basis the maintenance and repairs of streetlights is currently underway in various Msunduzi electricity area supply  </a:t>
            </a:r>
          </a:p>
          <a:p>
            <a:pPr algn="just">
              <a:buFont typeface="Wingdings" panose="05000000000000000000" pitchFamily="2" charset="2"/>
              <a:buChar char="ü"/>
              <a:defRPr/>
            </a:pPr>
            <a:r>
              <a:rPr lang="en-ZA" altLang="en-US" sz="950" dirty="0">
                <a:solidFill>
                  <a:prstClr val="black"/>
                </a:solidFill>
                <a:latin typeface="Calibri" panose="020F0502020204030204" pitchFamily="34" charset="0"/>
                <a:ea typeface="Calibri" panose="020F0502020204030204" pitchFamily="34" charset="0"/>
                <a:cs typeface="Times New Roman" panose="02020603050405020304" pitchFamily="18" charset="0"/>
              </a:rPr>
              <a:t>Below is the update of streetlights maintenance to date. The statistics are based on the equipment that have been inspected and attended. It should be noted that the statistics vary based on the failures experienced on daily basis mainly as a result of theft and vandalism.</a:t>
            </a:r>
          </a:p>
          <a:p>
            <a:pPr algn="just">
              <a:buFont typeface="Wingdings" panose="05000000000000000000" pitchFamily="2" charset="2"/>
              <a:buChar char="ü"/>
              <a:defRPr/>
            </a:pPr>
            <a:r>
              <a:rPr lang="en-ZA" altLang="en-US" sz="950" dirty="0">
                <a:latin typeface="Calibri" panose="020F0502020204030204" pitchFamily="34" charset="0"/>
                <a:ea typeface="Calibri" panose="020F0502020204030204" pitchFamily="34" charset="0"/>
                <a:cs typeface="Times New Roman" panose="02020603050405020304" pitchFamily="18" charset="0"/>
              </a:rPr>
              <a:t>The Municipality installed 20 new high mast both in Eskom and Msunduzi area of supply, the energizing of the high mast in Eskom area of supply will be completed during the 2022/23 financial year. Also 20 new high mast planned for installation during the current 2022/23 financial year and 12 out of 20 High Masts Erected.</a:t>
            </a:r>
            <a:endParaRPr lang="en-ZA" altLang="en-US" sz="950" dirty="0"/>
          </a:p>
          <a:p>
            <a:pPr marL="0" indent="0">
              <a:buFont typeface="Arial" panose="020B0604020202020204" pitchFamily="34" charset="0"/>
              <a:buNone/>
            </a:pPr>
            <a:endParaRPr lang="en-ZA" dirty="0"/>
          </a:p>
        </p:txBody>
      </p:sp>
    </p:spTree>
    <p:extLst>
      <p:ext uri="{BB962C8B-B14F-4D97-AF65-F5344CB8AC3E}">
        <p14:creationId xmlns:p14="http://schemas.microsoft.com/office/powerpoint/2010/main" val="224861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DDA5-5A5F-859C-28F9-A2D6220833B6}"/>
              </a:ext>
            </a:extLst>
          </p:cNvPr>
          <p:cNvSpPr>
            <a:spLocks noGrp="1"/>
          </p:cNvSpPr>
          <p:nvPr>
            <p:ph type="title"/>
          </p:nvPr>
        </p:nvSpPr>
        <p:spPr/>
        <p:txBody>
          <a:bodyPr/>
          <a:lstStyle/>
          <a:p>
            <a:r>
              <a:rPr lang="en-ZA" dirty="0">
                <a:solidFill>
                  <a:schemeClr val="bg1"/>
                </a:solidFill>
              </a:rPr>
              <a:t>INTRODUCTION</a:t>
            </a:r>
          </a:p>
        </p:txBody>
      </p:sp>
      <p:sp>
        <p:nvSpPr>
          <p:cNvPr id="4" name="Slide Number Placeholder 3">
            <a:extLst>
              <a:ext uri="{FF2B5EF4-FFF2-40B4-BE49-F238E27FC236}">
                <a16:creationId xmlns:a16="http://schemas.microsoft.com/office/drawing/2014/main" id="{B28D768A-1823-4DAD-3E45-DEC19F8AC729}"/>
              </a:ext>
            </a:extLst>
          </p:cNvPr>
          <p:cNvSpPr>
            <a:spLocks noGrp="1"/>
          </p:cNvSpPr>
          <p:nvPr>
            <p:ph type="sldNum" sz="quarter" idx="12"/>
          </p:nvPr>
        </p:nvSpPr>
        <p:spPr/>
        <p:txBody>
          <a:bodyPr/>
          <a:lstStyle/>
          <a:p>
            <a:fld id="{5449A628-0D35-4BBB-B97A-CF0774677C4A}" type="slidenum">
              <a:rPr lang="en-ZA" altLang="en-US" smtClean="0"/>
              <a:pPr/>
              <a:t>3</a:t>
            </a:fld>
            <a:endParaRPr lang="en-ZA" altLang="en-US" dirty="0"/>
          </a:p>
        </p:txBody>
      </p:sp>
      <p:sp>
        <p:nvSpPr>
          <p:cNvPr id="5" name="Content Placeholder 4">
            <a:extLst>
              <a:ext uri="{FF2B5EF4-FFF2-40B4-BE49-F238E27FC236}">
                <a16:creationId xmlns:a16="http://schemas.microsoft.com/office/drawing/2014/main" id="{B4AF38F7-0801-1A6C-864D-F641FCCAAE68}"/>
              </a:ext>
            </a:extLst>
          </p:cNvPr>
          <p:cNvSpPr>
            <a:spLocks noGrp="1"/>
          </p:cNvSpPr>
          <p:nvPr>
            <p:ph idx="1"/>
          </p:nvPr>
        </p:nvSpPr>
        <p:spPr>
          <a:xfrm>
            <a:off x="609599" y="1316115"/>
            <a:ext cx="10972800" cy="4525963"/>
          </a:xfrm>
        </p:spPr>
        <p:txBody>
          <a:bodyPr/>
          <a:lstStyle/>
          <a:p>
            <a:pPr marL="0" indent="0">
              <a:buNone/>
            </a:pPr>
            <a:r>
              <a:rPr lang="en-ZA" b="1" dirty="0"/>
              <a:t>STRATEGIC GOALS AND OBJECTIVES</a:t>
            </a:r>
          </a:p>
        </p:txBody>
      </p:sp>
      <p:pic>
        <p:nvPicPr>
          <p:cNvPr id="3" name="Picture 2">
            <a:extLst>
              <a:ext uri="{FF2B5EF4-FFF2-40B4-BE49-F238E27FC236}">
                <a16:creationId xmlns:a16="http://schemas.microsoft.com/office/drawing/2014/main" id="{68CC67E2-C6BE-9319-CC82-C678CB582EF8}"/>
              </a:ext>
            </a:extLst>
          </p:cNvPr>
          <p:cNvPicPr>
            <a:picLocks noChangeAspect="1"/>
          </p:cNvPicPr>
          <p:nvPr/>
        </p:nvPicPr>
        <p:blipFill>
          <a:blip r:embed="rId2"/>
          <a:stretch>
            <a:fillRect/>
          </a:stretch>
        </p:blipFill>
        <p:spPr>
          <a:xfrm>
            <a:off x="609598" y="1825252"/>
            <a:ext cx="5755691" cy="4397995"/>
          </a:xfrm>
          <a:prstGeom prst="rect">
            <a:avLst/>
          </a:prstGeom>
        </p:spPr>
      </p:pic>
      <p:pic>
        <p:nvPicPr>
          <p:cNvPr id="7" name="Picture 6">
            <a:extLst>
              <a:ext uri="{FF2B5EF4-FFF2-40B4-BE49-F238E27FC236}">
                <a16:creationId xmlns:a16="http://schemas.microsoft.com/office/drawing/2014/main" id="{42FFB43E-43B9-3365-3D88-EEDDF9B20194}"/>
              </a:ext>
            </a:extLst>
          </p:cNvPr>
          <p:cNvPicPr>
            <a:picLocks noChangeAspect="1"/>
          </p:cNvPicPr>
          <p:nvPr/>
        </p:nvPicPr>
        <p:blipFill>
          <a:blip r:embed="rId3"/>
          <a:stretch>
            <a:fillRect/>
          </a:stretch>
        </p:blipFill>
        <p:spPr>
          <a:xfrm>
            <a:off x="6525088" y="1825252"/>
            <a:ext cx="5477865" cy="4602181"/>
          </a:xfrm>
          <a:prstGeom prst="rect">
            <a:avLst/>
          </a:prstGeom>
        </p:spPr>
      </p:pic>
    </p:spTree>
    <p:extLst>
      <p:ext uri="{BB962C8B-B14F-4D97-AF65-F5344CB8AC3E}">
        <p14:creationId xmlns:p14="http://schemas.microsoft.com/office/powerpoint/2010/main" val="583190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7188-E6BD-F8D9-5EEA-46A63FB65D31}"/>
              </a:ext>
            </a:extLst>
          </p:cNvPr>
          <p:cNvSpPr>
            <a:spLocks noGrp="1"/>
          </p:cNvSpPr>
          <p:nvPr>
            <p:ph type="title"/>
          </p:nvPr>
        </p:nvSpPr>
        <p:spPr/>
        <p:txBody>
          <a:bodyPr/>
          <a:lstStyle/>
          <a:p>
            <a:r>
              <a:rPr lang="en-ZA" dirty="0">
                <a:solidFill>
                  <a:schemeClr val="bg1"/>
                </a:solidFill>
              </a:rPr>
              <a:t>PROGRESS ON SERVICE DELIVERY</a:t>
            </a:r>
          </a:p>
        </p:txBody>
      </p:sp>
      <p:sp>
        <p:nvSpPr>
          <p:cNvPr id="3" name="Content Placeholder 2">
            <a:extLst>
              <a:ext uri="{FF2B5EF4-FFF2-40B4-BE49-F238E27FC236}">
                <a16:creationId xmlns:a16="http://schemas.microsoft.com/office/drawing/2014/main" id="{BA1F2C2B-59F2-4518-4AD5-0B9E9259F11C}"/>
              </a:ext>
            </a:extLst>
          </p:cNvPr>
          <p:cNvSpPr>
            <a:spLocks noGrp="1"/>
          </p:cNvSpPr>
          <p:nvPr>
            <p:ph idx="1"/>
          </p:nvPr>
        </p:nvSpPr>
        <p:spPr>
          <a:xfrm>
            <a:off x="97653" y="1417639"/>
            <a:ext cx="11975977" cy="5009794"/>
          </a:xfrm>
        </p:spPr>
        <p:txBody>
          <a:bodyPr/>
          <a:lstStyle/>
          <a:p>
            <a:pPr marL="0" indent="0">
              <a:buNone/>
            </a:pPr>
            <a:r>
              <a:rPr lang="en-ZA" sz="2400" b="1" dirty="0"/>
              <a:t>WATER &amp; SANITATION</a:t>
            </a:r>
          </a:p>
          <a:p>
            <a:pPr>
              <a:lnSpc>
                <a:spcPct val="107000"/>
              </a:lnSpc>
              <a:spcAft>
                <a:spcPts val="800"/>
              </a:spcAft>
            </a:pPr>
            <a:r>
              <a:rPr lang="en-GB" sz="1400" b="0" dirty="0">
                <a:solidFill>
                  <a:schemeClr val="tx1"/>
                </a:solidFill>
                <a:latin typeface="+mn-lt"/>
              </a:rPr>
              <a:t> </a:t>
            </a:r>
            <a:r>
              <a:rPr lang="en-ZA" sz="1400" dirty="0">
                <a:solidFill>
                  <a:srgbClr val="000000"/>
                </a:solidFill>
                <a:effectLst/>
                <a:latin typeface="Calibri" panose="020F0502020204030204" pitchFamily="34" charset="0"/>
                <a:ea typeface="Times New Roman" panose="02020603050405020304" pitchFamily="18" charset="0"/>
              </a:rPr>
              <a:t>Interventions for Loss Reduction; (Revised Non- Revenue Water Master Plan will be Completed and be presented to SMC on the SMC by the in September 2022, and we still have an overpayment issue with Umgeni Water)</a:t>
            </a:r>
            <a:br>
              <a:rPr lang="en-ZA" sz="1400" dirty="0">
                <a:solidFill>
                  <a:srgbClr val="000000"/>
                </a:solidFill>
                <a:effectLst/>
                <a:latin typeface="Calibri" panose="020F0502020204030204" pitchFamily="34" charset="0"/>
                <a:ea typeface="Times New Roman" panose="02020603050405020304" pitchFamily="18" charset="0"/>
              </a:rPr>
            </a:br>
            <a:r>
              <a:rPr lang="en-ZA" sz="1400" dirty="0">
                <a:solidFill>
                  <a:srgbClr val="000000"/>
                </a:solidFill>
                <a:effectLst/>
                <a:latin typeface="Calibri" panose="020F0502020204030204" pitchFamily="34" charset="0"/>
                <a:ea typeface="Times New Roman" panose="02020603050405020304" pitchFamily="18" charset="0"/>
              </a:rPr>
              <a:t/>
            </a:r>
            <a:br>
              <a:rPr lang="en-ZA" sz="1400" dirty="0">
                <a:solidFill>
                  <a:srgbClr val="000000"/>
                </a:solidFill>
                <a:effectLst/>
                <a:latin typeface="Calibri" panose="020F0502020204030204" pitchFamily="34" charset="0"/>
                <a:ea typeface="Times New Roman" panose="02020603050405020304" pitchFamily="18" charset="0"/>
              </a:rPr>
            </a:br>
            <a:r>
              <a:rPr lang="en-ZA" sz="1400" dirty="0">
                <a:solidFill>
                  <a:srgbClr val="000000"/>
                </a:solidFill>
                <a:effectLst/>
                <a:latin typeface="Calibri" panose="020F0502020204030204" pitchFamily="34" charset="0"/>
                <a:ea typeface="Times New Roman" panose="02020603050405020304" pitchFamily="18" charset="0"/>
              </a:rPr>
              <a:t>1. </a:t>
            </a:r>
            <a:r>
              <a:rPr lang="en-ZA" sz="1400" b="1" dirty="0">
                <a:solidFill>
                  <a:srgbClr val="000000"/>
                </a:solidFill>
                <a:effectLst/>
                <a:latin typeface="Calibri" panose="020F0502020204030204" pitchFamily="34" charset="0"/>
                <a:ea typeface="Times New Roman" panose="02020603050405020304" pitchFamily="18" charset="0"/>
              </a:rPr>
              <a:t>Meter Replacement Contract</a:t>
            </a:r>
            <a:endParaRPr lang="en-ZA" sz="1400" b="1" dirty="0">
              <a:solidFill>
                <a:srgbClr val="000000"/>
              </a:solidFill>
              <a:latin typeface="Calibri" panose="020F0502020204030204" pitchFamily="34" charset="0"/>
              <a:ea typeface="Times New Roman" panose="02020603050405020304" pitchFamily="18" charset="0"/>
            </a:endParaRPr>
          </a:p>
          <a:p>
            <a:pPr>
              <a:lnSpc>
                <a:spcPct val="107000"/>
              </a:lnSpc>
              <a:spcAft>
                <a:spcPts val="800"/>
              </a:spcAft>
            </a:pPr>
            <a:r>
              <a:rPr lang="en-ZA" sz="1400" dirty="0">
                <a:solidFill>
                  <a:srgbClr val="000000"/>
                </a:solidFill>
                <a:effectLst/>
                <a:latin typeface="Calibri" panose="020F0502020204030204" pitchFamily="34" charset="0"/>
                <a:ea typeface="Times New Roman" panose="02020603050405020304" pitchFamily="18" charset="0"/>
              </a:rPr>
              <a:t>SCM 9 19/20, to be surpassed by SCM 57 20/21 which is awarded, and contractor commenced. The program is to replace approximately 4000 water meters based on the exception list submitted by Revenue. </a:t>
            </a:r>
          </a:p>
          <a:p>
            <a:pPr>
              <a:lnSpc>
                <a:spcPct val="107000"/>
              </a:lnSpc>
              <a:spcAft>
                <a:spcPts val="800"/>
              </a:spcAft>
            </a:pPr>
            <a:r>
              <a:rPr lang="en-ZA" sz="1400" dirty="0">
                <a:solidFill>
                  <a:srgbClr val="000000"/>
                </a:solidFill>
                <a:effectLst/>
                <a:latin typeface="Calibri" panose="020F0502020204030204" pitchFamily="34" charset="0"/>
                <a:ea typeface="Times New Roman" panose="02020603050405020304" pitchFamily="18" charset="0"/>
              </a:rPr>
              <a:t>Nett effect is an increase in Billed Metered Consumption and a reduction in Unbilled Metered Consumption. Currently we have replaced approximately 1288 meters accumulatively in the 2021/2022 financial year.  (This will Further address the root cause </a:t>
            </a:r>
            <a:r>
              <a:rPr lang="en-ZA" sz="1400" dirty="0" err="1">
                <a:solidFill>
                  <a:srgbClr val="000000"/>
                </a:solidFill>
                <a:effectLst/>
                <a:latin typeface="Calibri" panose="020F0502020204030204" pitchFamily="34" charset="0"/>
                <a:ea typeface="Times New Roman" panose="02020603050405020304" pitchFamily="18" charset="0"/>
              </a:rPr>
              <a:t>i.r.o</a:t>
            </a:r>
            <a:r>
              <a:rPr lang="en-ZA" sz="1400" dirty="0">
                <a:solidFill>
                  <a:srgbClr val="000000"/>
                </a:solidFill>
                <a:effectLst/>
                <a:latin typeface="Calibri" panose="020F0502020204030204" pitchFamily="34" charset="0"/>
                <a:ea typeface="Times New Roman" panose="02020603050405020304" pitchFamily="18" charset="0"/>
              </a:rPr>
              <a:t> of illegal connections). There is adequate domestic meters in stock, approximately 3000. (Contract completed)</a:t>
            </a:r>
            <a:br>
              <a:rPr lang="en-ZA" sz="1400" dirty="0">
                <a:solidFill>
                  <a:srgbClr val="000000"/>
                </a:solidFill>
                <a:effectLst/>
                <a:latin typeface="Calibri" panose="020F0502020204030204" pitchFamily="34" charset="0"/>
                <a:ea typeface="Times New Roman" panose="02020603050405020304" pitchFamily="18" charset="0"/>
              </a:rPr>
            </a:br>
            <a:r>
              <a:rPr lang="en-ZA" sz="1400" dirty="0">
                <a:solidFill>
                  <a:srgbClr val="000000"/>
                </a:solidFill>
                <a:effectLst/>
                <a:latin typeface="Calibri" panose="020F0502020204030204" pitchFamily="34" charset="0"/>
                <a:ea typeface="Times New Roman" panose="02020603050405020304" pitchFamily="18" charset="0"/>
              </a:rPr>
              <a:t/>
            </a:r>
            <a:br>
              <a:rPr lang="en-ZA" sz="1400" dirty="0">
                <a:solidFill>
                  <a:srgbClr val="000000"/>
                </a:solidFill>
                <a:effectLst/>
                <a:latin typeface="Calibri" panose="020F0502020204030204" pitchFamily="34" charset="0"/>
                <a:ea typeface="Times New Roman" panose="02020603050405020304" pitchFamily="18" charset="0"/>
              </a:rPr>
            </a:b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a:t>
            </a:r>
            <a:r>
              <a:rPr lang="en-ZA"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Real Loss Reduction</a:t>
            </a:r>
            <a:endParaRPr lang="en-ZA" sz="14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ZA"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Leak Detection Tender:</a:t>
            </a:r>
            <a:br>
              <a:rPr lang="en-ZA"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Currently the contract had been awarded to 3 contractors who will assist with leak detection and repairs. The CBD has will be prioritised, following high water leakage areas as identified by flow logging. The nett effect will result results in identification and repair of all visible and non-visible leakage, which once detected and repaired will reduce real losses.</a:t>
            </a:r>
            <a:b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 Water Loss areas have been identified to dispatch contractors. The 3 contractors for Leak Detection and Repair commenced in mid-August and following is a summary as of the 3</a:t>
            </a:r>
            <a:r>
              <a:rPr lang="en-ZA" sz="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rd</a:t>
            </a:r>
            <a:r>
              <a:rPr lang="en-Z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week of October 2022. There was a total of 284,7 km that leak detection in wards 2,10,32,33, 17, 18, 27 whereby accumulatively 498 leaks where located.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Font typeface="+mj-lt"/>
              <a:buNone/>
            </a:pPr>
            <a:endParaRPr lang="en-ZA" sz="2000" b="1" dirty="0"/>
          </a:p>
        </p:txBody>
      </p:sp>
      <p:sp>
        <p:nvSpPr>
          <p:cNvPr id="4" name="Slide Number Placeholder 3">
            <a:extLst>
              <a:ext uri="{FF2B5EF4-FFF2-40B4-BE49-F238E27FC236}">
                <a16:creationId xmlns:a16="http://schemas.microsoft.com/office/drawing/2014/main" id="{FCF8B506-32B2-9FD2-AC38-622779F22124}"/>
              </a:ext>
            </a:extLst>
          </p:cNvPr>
          <p:cNvSpPr>
            <a:spLocks noGrp="1"/>
          </p:cNvSpPr>
          <p:nvPr>
            <p:ph type="sldNum" sz="quarter" idx="12"/>
          </p:nvPr>
        </p:nvSpPr>
        <p:spPr/>
        <p:txBody>
          <a:bodyPr/>
          <a:lstStyle/>
          <a:p>
            <a:fld id="{5449A628-0D35-4BBB-B97A-CF0774677C4A}" type="slidenum">
              <a:rPr lang="en-ZA" altLang="en-US" smtClean="0"/>
              <a:pPr/>
              <a:t>30</a:t>
            </a:fld>
            <a:endParaRPr lang="en-ZA" altLang="en-US" dirty="0"/>
          </a:p>
        </p:txBody>
      </p:sp>
    </p:spTree>
    <p:extLst>
      <p:ext uri="{BB962C8B-B14F-4D97-AF65-F5344CB8AC3E}">
        <p14:creationId xmlns:p14="http://schemas.microsoft.com/office/powerpoint/2010/main" val="4008572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7188-E6BD-F8D9-5EEA-46A63FB65D31}"/>
              </a:ext>
            </a:extLst>
          </p:cNvPr>
          <p:cNvSpPr>
            <a:spLocks noGrp="1"/>
          </p:cNvSpPr>
          <p:nvPr>
            <p:ph type="title"/>
          </p:nvPr>
        </p:nvSpPr>
        <p:spPr/>
        <p:txBody>
          <a:bodyPr/>
          <a:lstStyle/>
          <a:p>
            <a:r>
              <a:rPr lang="en-ZA" dirty="0">
                <a:solidFill>
                  <a:schemeClr val="bg1"/>
                </a:solidFill>
              </a:rPr>
              <a:t>PROGRESS ON SERVICE DELIVERY</a:t>
            </a:r>
          </a:p>
        </p:txBody>
      </p:sp>
      <p:sp>
        <p:nvSpPr>
          <p:cNvPr id="3" name="Content Placeholder 2">
            <a:extLst>
              <a:ext uri="{FF2B5EF4-FFF2-40B4-BE49-F238E27FC236}">
                <a16:creationId xmlns:a16="http://schemas.microsoft.com/office/drawing/2014/main" id="{BA1F2C2B-59F2-4518-4AD5-0B9E9259F11C}"/>
              </a:ext>
            </a:extLst>
          </p:cNvPr>
          <p:cNvSpPr>
            <a:spLocks noGrp="1"/>
          </p:cNvSpPr>
          <p:nvPr>
            <p:ph idx="1"/>
          </p:nvPr>
        </p:nvSpPr>
        <p:spPr>
          <a:xfrm>
            <a:off x="97653" y="1417639"/>
            <a:ext cx="11975977" cy="5009794"/>
          </a:xfrm>
        </p:spPr>
        <p:txBody>
          <a:bodyPr/>
          <a:lstStyle/>
          <a:p>
            <a:pPr marL="0" indent="0">
              <a:buNone/>
            </a:pPr>
            <a:r>
              <a:rPr lang="en-ZA" sz="2400" b="1" dirty="0"/>
              <a:t>WATER &amp; SANITATION</a:t>
            </a:r>
          </a:p>
          <a:p>
            <a:pPr>
              <a:lnSpc>
                <a:spcPct val="107000"/>
              </a:lnSpc>
              <a:spcAft>
                <a:spcPts val="80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Pressure Management:</a:t>
            </a:r>
            <a:b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Z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Thirty- seven (39) pressure management zones have been designed and simulated, awaiting the Civils Tender for implementation (currently at Bid specification level) Nett effect will result in reduction of real/Physical losses.</a:t>
            </a:r>
          </a:p>
          <a:p>
            <a:pPr>
              <a:lnSpc>
                <a:spcPct val="107000"/>
              </a:lnSpc>
              <a:spcAft>
                <a:spcPts val="800"/>
              </a:spcAft>
            </a:pPr>
            <a: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Global Interventions:</a:t>
            </a:r>
            <a:br>
              <a:rPr lang="en-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Z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date 80% of existing Pressure Management Zones have been reinstated to their optimal functionality. On-going monitoring and adjustments are undertaken within these systems, as to mitigate the burst frequency and prevent leakage within the defined pressure managed zones.</a:t>
            </a:r>
          </a:p>
          <a:p>
            <a:pPr>
              <a:lnSpc>
                <a:spcPct val="107000"/>
              </a:lnSpc>
              <a:spcAft>
                <a:spcPts val="800"/>
              </a:spcAft>
            </a:pPr>
            <a:r>
              <a:rPr lang="en-Z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 apparent loss policy is currently at draft stage which will assist with a standard Operation Procedure to deal with illegal connections. (This will deal with root cause as identified by AG). 4 Additional Plumbers have been employed including the shortlisting Foreman/Charge hands/Supervisors which will assist in the operational responses to reduce water losses. The 4 additional plumbers have commenced on the 1st of August 2021. The Superintendent Water and Foremen: Metering both commenced on the 1st of January 2022.  </a:t>
            </a:r>
          </a:p>
          <a:p>
            <a:pPr>
              <a:lnSpc>
                <a:spcPct val="107000"/>
              </a:lnSpc>
              <a:spcAft>
                <a:spcPts val="800"/>
              </a:spcAft>
            </a:pPr>
            <a:r>
              <a:rPr lang="en-Z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are in the process of shortlisting Water Foreman positions including Plumbers/Fitters/Welder and in the advertisement of shortlisting. An additional 10 vans have further been ordered which will assist plumbers with reducing losses. 10 additional plumbers are going to acting whilst these positions are advertised. </a:t>
            </a:r>
          </a:p>
          <a:p>
            <a:pPr>
              <a:lnSpc>
                <a:spcPct val="107000"/>
              </a:lnSpc>
              <a:spcAft>
                <a:spcPts val="800"/>
              </a:spcAft>
            </a:pPr>
            <a:r>
              <a:rPr lang="en-Z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Operations and Maintenance draft budget submission for the 2022/2023 financial year has significantly increased which will be used to repair leaks and burst pipes.  In relation to ageing infrastructure, only a limited budget in relation to Capex of R 1 000 000 has been made available in the 2021/2022 financial year. The Water Losses in relation to the 2020/2021 financial year closed at 29,8% which is below the 30% in line with MFMA Circular 2022.</a:t>
            </a:r>
          </a:p>
          <a:p>
            <a:pPr>
              <a:lnSpc>
                <a:spcPct val="107000"/>
              </a:lnSpc>
              <a:spcAft>
                <a:spcPts val="800"/>
              </a:spcAft>
            </a:pPr>
            <a:r>
              <a:rPr lang="en-Z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is above the norm of 30% in terms of circular 72. The rand value will increase due to the increase in tariffs. </a:t>
            </a:r>
            <a:br>
              <a:rPr lang="en-Z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Z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Replacement of water pipes in the northern areas is currently ongoing (Contractor and consultant). A total of 1,4km of pipes have been replaced.  </a:t>
            </a:r>
          </a:p>
          <a:p>
            <a:pPr>
              <a:lnSpc>
                <a:spcPct val="107000"/>
              </a:lnSpc>
              <a:spcAft>
                <a:spcPts val="800"/>
              </a:spcAft>
            </a:pPr>
            <a:r>
              <a:rPr lang="en-Z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War of leaks programs will commence in has commenced with 44 Apprentice plumber been inducted by HR and was introduced to the Municipal team on 17 October 2022. These apprentice plumbers will be dedicated into wards and assisting with soft leaks both within in low cost housing developments. We have further changed approximately 467 meters have been changed this financial year.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Font typeface="+mj-lt"/>
              <a:buNone/>
            </a:pPr>
            <a:endParaRPr lang="en-ZA" sz="2000" b="1" dirty="0"/>
          </a:p>
        </p:txBody>
      </p:sp>
      <p:sp>
        <p:nvSpPr>
          <p:cNvPr id="4" name="Slide Number Placeholder 3">
            <a:extLst>
              <a:ext uri="{FF2B5EF4-FFF2-40B4-BE49-F238E27FC236}">
                <a16:creationId xmlns:a16="http://schemas.microsoft.com/office/drawing/2014/main" id="{FCF8B506-32B2-9FD2-AC38-622779F22124}"/>
              </a:ext>
            </a:extLst>
          </p:cNvPr>
          <p:cNvSpPr>
            <a:spLocks noGrp="1"/>
          </p:cNvSpPr>
          <p:nvPr>
            <p:ph type="sldNum" sz="quarter" idx="12"/>
          </p:nvPr>
        </p:nvSpPr>
        <p:spPr/>
        <p:txBody>
          <a:bodyPr/>
          <a:lstStyle/>
          <a:p>
            <a:fld id="{5449A628-0D35-4BBB-B97A-CF0774677C4A}" type="slidenum">
              <a:rPr lang="en-ZA" altLang="en-US" smtClean="0"/>
              <a:pPr/>
              <a:t>31</a:t>
            </a:fld>
            <a:endParaRPr lang="en-ZA" altLang="en-US" dirty="0"/>
          </a:p>
        </p:txBody>
      </p:sp>
    </p:spTree>
    <p:extLst>
      <p:ext uri="{BB962C8B-B14F-4D97-AF65-F5344CB8AC3E}">
        <p14:creationId xmlns:p14="http://schemas.microsoft.com/office/powerpoint/2010/main" val="2268440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7188-E6BD-F8D9-5EEA-46A63FB65D31}"/>
              </a:ext>
            </a:extLst>
          </p:cNvPr>
          <p:cNvSpPr>
            <a:spLocks noGrp="1"/>
          </p:cNvSpPr>
          <p:nvPr>
            <p:ph type="title"/>
          </p:nvPr>
        </p:nvSpPr>
        <p:spPr/>
        <p:txBody>
          <a:bodyPr/>
          <a:lstStyle/>
          <a:p>
            <a:r>
              <a:rPr lang="en-ZA" dirty="0">
                <a:solidFill>
                  <a:schemeClr val="bg1"/>
                </a:solidFill>
              </a:rPr>
              <a:t>PROGRESS ON SERVICE DELIVERY</a:t>
            </a:r>
          </a:p>
        </p:txBody>
      </p:sp>
      <p:sp>
        <p:nvSpPr>
          <p:cNvPr id="4" name="Slide Number Placeholder 3">
            <a:extLst>
              <a:ext uri="{FF2B5EF4-FFF2-40B4-BE49-F238E27FC236}">
                <a16:creationId xmlns:a16="http://schemas.microsoft.com/office/drawing/2014/main" id="{FCF8B506-32B2-9FD2-AC38-622779F22124}"/>
              </a:ext>
            </a:extLst>
          </p:cNvPr>
          <p:cNvSpPr>
            <a:spLocks noGrp="1"/>
          </p:cNvSpPr>
          <p:nvPr>
            <p:ph type="sldNum" sz="quarter" idx="12"/>
          </p:nvPr>
        </p:nvSpPr>
        <p:spPr/>
        <p:txBody>
          <a:bodyPr/>
          <a:lstStyle/>
          <a:p>
            <a:fld id="{5449A628-0D35-4BBB-B97A-CF0774677C4A}" type="slidenum">
              <a:rPr lang="en-ZA" altLang="en-US" smtClean="0"/>
              <a:pPr/>
              <a:t>32</a:t>
            </a:fld>
            <a:endParaRPr lang="en-ZA" altLang="en-US" dirty="0"/>
          </a:p>
        </p:txBody>
      </p:sp>
      <p:sp>
        <p:nvSpPr>
          <p:cNvPr id="9" name="Content Placeholder 2">
            <a:extLst>
              <a:ext uri="{FF2B5EF4-FFF2-40B4-BE49-F238E27FC236}">
                <a16:creationId xmlns:a16="http://schemas.microsoft.com/office/drawing/2014/main" id="{573D25AF-0EFF-C419-C71A-8AA8345EA510}"/>
              </a:ext>
            </a:extLst>
          </p:cNvPr>
          <p:cNvSpPr>
            <a:spLocks noGrp="1"/>
          </p:cNvSpPr>
          <p:nvPr>
            <p:ph idx="1"/>
          </p:nvPr>
        </p:nvSpPr>
        <p:spPr>
          <a:xfrm>
            <a:off x="121328" y="1296080"/>
            <a:ext cx="11949344" cy="5440362"/>
          </a:xfrm>
        </p:spPr>
        <p:txBody>
          <a:bodyPr/>
          <a:lstStyle/>
          <a:p>
            <a:pPr marL="0" indent="0">
              <a:buNone/>
            </a:pPr>
            <a:r>
              <a:rPr lang="en-US" sz="2200" b="1" dirty="0">
                <a:solidFill>
                  <a:schemeClr val="tx1"/>
                </a:solidFill>
                <a:latin typeface="+mn-lt"/>
              </a:rPr>
              <a:t>ROADS &amp; TRANSPORTATION</a:t>
            </a:r>
            <a:endParaRPr lang="en-US" altLang="en-US" sz="1400" dirty="0"/>
          </a:p>
          <a:p>
            <a:pPr algn="just" eaLnBrk="1" fontAlgn="auto" hangingPunct="1">
              <a:spcBef>
                <a:spcPts val="0"/>
              </a:spcBef>
              <a:spcAft>
                <a:spcPts val="0"/>
              </a:spcAft>
              <a:defRPr/>
            </a:pPr>
            <a:r>
              <a:rPr lang="en-GB" altLang="en-US" sz="1400" dirty="0"/>
              <a:t>Cleaning of catchpits and stormwater pipes is attended on daily bases by different teams. </a:t>
            </a:r>
          </a:p>
          <a:p>
            <a:pPr algn="just" eaLnBrk="1" fontAlgn="auto" hangingPunct="1">
              <a:spcBef>
                <a:spcPts val="0"/>
              </a:spcBef>
              <a:spcAft>
                <a:spcPts val="0"/>
              </a:spcAft>
              <a:defRPr/>
            </a:pPr>
            <a:endParaRPr lang="en-ZA" altLang="en-US" sz="1400" dirty="0"/>
          </a:p>
          <a:p>
            <a:pPr algn="just" eaLnBrk="1" fontAlgn="auto" hangingPunct="1">
              <a:spcBef>
                <a:spcPts val="0"/>
              </a:spcBef>
              <a:spcAft>
                <a:spcPts val="0"/>
              </a:spcAft>
              <a:defRPr/>
            </a:pPr>
            <a:r>
              <a:rPr lang="en-US" sz="1400" dirty="0">
                <a:cs typeface="Arial" panose="020B0604020202020204" pitchFamily="34" charset="0"/>
              </a:rPr>
              <a:t>Based on the RAMP document that was developed in 2015, the total backlog of roads that needs to be rehabilitated was 8 036 687 square meters by 2015. To date total of 299 500 square meters of roads have been resurface since 2015, therefore the backlog has been reduced to 7 687 187 square meters of roads that still require urgent rehabilitation, in order to improve quality of the city’s roads and to solve the potholes problem.</a:t>
            </a:r>
          </a:p>
          <a:p>
            <a:pPr marL="0" indent="0" algn="just" eaLnBrk="1" fontAlgn="auto" hangingPunct="1">
              <a:spcBef>
                <a:spcPts val="0"/>
              </a:spcBef>
              <a:spcAft>
                <a:spcPts val="0"/>
              </a:spcAft>
              <a:buNone/>
              <a:defRPr/>
            </a:pPr>
            <a:endParaRPr lang="en-US" sz="1400" dirty="0">
              <a:cs typeface="Arial" panose="020B0604020202020204" pitchFamily="34" charset="0"/>
            </a:endParaRPr>
          </a:p>
          <a:p>
            <a:pPr algn="just" eaLnBrk="1" fontAlgn="auto" hangingPunct="1">
              <a:spcBef>
                <a:spcPts val="0"/>
              </a:spcBef>
              <a:spcAft>
                <a:spcPts val="0"/>
              </a:spcAft>
              <a:defRPr/>
            </a:pPr>
            <a:r>
              <a:rPr lang="en-US" sz="1400" dirty="0">
                <a:cs typeface="Arial" panose="020B0604020202020204" pitchFamily="34" charset="0"/>
              </a:rPr>
              <a:t>The following roads are being rehabilitated in the current financial year:</a:t>
            </a:r>
          </a:p>
          <a:p>
            <a:pPr algn="just" eaLnBrk="1" fontAlgn="auto" hangingPunct="1">
              <a:spcBef>
                <a:spcPts val="0"/>
              </a:spcBef>
              <a:spcAft>
                <a:spcPts val="0"/>
              </a:spcAft>
              <a:defRPr/>
            </a:pPr>
            <a:endParaRPr lang="en-US" sz="1400" dirty="0">
              <a:cs typeface="Arial" panose="020B0604020202020204" pitchFamily="34" charset="0"/>
            </a:endParaRPr>
          </a:p>
          <a:p>
            <a:pPr marL="0" indent="0" algn="just" eaLnBrk="1" fontAlgn="auto" hangingPunct="1">
              <a:spcBef>
                <a:spcPts val="0"/>
              </a:spcBef>
              <a:spcAft>
                <a:spcPts val="0"/>
              </a:spcAft>
              <a:buNone/>
              <a:defRPr/>
            </a:pPr>
            <a:endParaRPr lang="en-US" sz="1400" dirty="0">
              <a:cs typeface="Arial" panose="020B0604020202020204" pitchFamily="34" charset="0"/>
            </a:endParaRPr>
          </a:p>
          <a:p>
            <a:pPr marL="0" indent="0" algn="just" eaLnBrk="1" fontAlgn="auto" hangingPunct="1">
              <a:spcBef>
                <a:spcPts val="0"/>
              </a:spcBef>
              <a:spcAft>
                <a:spcPts val="0"/>
              </a:spcAft>
              <a:buNone/>
              <a:defRPr/>
            </a:pPr>
            <a:endParaRPr lang="en-US" sz="1400" dirty="0">
              <a:cs typeface="Arial" panose="020B0604020202020204" pitchFamily="34" charset="0"/>
            </a:endParaRPr>
          </a:p>
          <a:p>
            <a:pPr algn="just" eaLnBrk="1" fontAlgn="auto" hangingPunct="1">
              <a:spcBef>
                <a:spcPts val="0"/>
              </a:spcBef>
              <a:spcAft>
                <a:spcPts val="0"/>
              </a:spcAft>
              <a:defRPr/>
            </a:pPr>
            <a:endParaRPr lang="en-US" sz="1400" dirty="0">
              <a:cs typeface="Arial" panose="020B0604020202020204" pitchFamily="34" charset="0"/>
            </a:endParaRPr>
          </a:p>
          <a:p>
            <a:pPr algn="just" eaLnBrk="1" fontAlgn="auto" hangingPunct="1">
              <a:spcBef>
                <a:spcPts val="0"/>
              </a:spcBef>
              <a:spcAft>
                <a:spcPts val="0"/>
              </a:spcAft>
              <a:defRPr/>
            </a:pPr>
            <a:endParaRPr lang="en-US" sz="1400" dirty="0">
              <a:cs typeface="Arial" panose="020B0604020202020204" pitchFamily="34" charset="0"/>
            </a:endParaRPr>
          </a:p>
          <a:p>
            <a:pPr algn="just" eaLnBrk="1" fontAlgn="auto" hangingPunct="1">
              <a:spcBef>
                <a:spcPts val="0"/>
              </a:spcBef>
              <a:spcAft>
                <a:spcPts val="0"/>
              </a:spcAft>
              <a:defRPr/>
            </a:pPr>
            <a:endParaRPr lang="en-US" sz="1400" dirty="0">
              <a:cs typeface="Arial" panose="020B0604020202020204" pitchFamily="34" charset="0"/>
            </a:endParaRPr>
          </a:p>
          <a:p>
            <a:pPr algn="just" eaLnBrk="1" fontAlgn="auto" hangingPunct="1">
              <a:spcBef>
                <a:spcPts val="0"/>
              </a:spcBef>
              <a:spcAft>
                <a:spcPts val="0"/>
              </a:spcAft>
              <a:defRPr/>
            </a:pPr>
            <a:endParaRPr lang="en-US" sz="1400" dirty="0">
              <a:cs typeface="Arial" panose="020B0604020202020204" pitchFamily="34" charset="0"/>
            </a:endParaRPr>
          </a:p>
          <a:p>
            <a:pPr marL="0" indent="0" algn="just" eaLnBrk="1" fontAlgn="auto" hangingPunct="1">
              <a:spcBef>
                <a:spcPts val="0"/>
              </a:spcBef>
              <a:spcAft>
                <a:spcPts val="0"/>
              </a:spcAft>
              <a:buNone/>
              <a:defRPr/>
            </a:pPr>
            <a:endParaRPr lang="en-US" sz="1400" dirty="0">
              <a:cs typeface="Arial" panose="020B0604020202020204" pitchFamily="34" charset="0"/>
            </a:endParaRPr>
          </a:p>
          <a:p>
            <a:pPr marL="0" indent="0" algn="just" eaLnBrk="1" fontAlgn="auto" hangingPunct="1">
              <a:spcBef>
                <a:spcPts val="0"/>
              </a:spcBef>
              <a:spcAft>
                <a:spcPts val="0"/>
              </a:spcAft>
              <a:buNone/>
              <a:defRPr/>
            </a:pPr>
            <a:r>
              <a:rPr lang="en-US" sz="1400" b="1" dirty="0">
                <a:cs typeface="Arial" panose="020B0604020202020204" pitchFamily="34" charset="0"/>
              </a:rPr>
              <a:t>IPTN</a:t>
            </a:r>
          </a:p>
          <a:p>
            <a:pPr>
              <a:buFont typeface="Wingdings" panose="05000000000000000000" pitchFamily="2" charset="2"/>
              <a:buChar char="Ø"/>
            </a:pPr>
            <a:r>
              <a:rPr lang="en-US" sz="1400" dirty="0"/>
              <a:t>The road infrastructure component of the project has been completed. Although the road infrastructure has been completed, the Municipality is not ready to operate the system as operational readiness services were affected by suspension. </a:t>
            </a:r>
          </a:p>
          <a:p>
            <a:pPr>
              <a:buFont typeface="Wingdings" panose="05000000000000000000" pitchFamily="2" charset="2"/>
              <a:buChar char="Ø"/>
            </a:pPr>
            <a:r>
              <a:rPr lang="en-US" sz="1400" dirty="0"/>
              <a:t>NDOT has indicated that the criteria that will be used for readmission of suspended cities into the grant has been finalized. A meeting was held with NDOT and NT to discuss the City’s readiness. The feedback was that the City needs to work on its credible and financial sustainable Operation plan and Business plan. </a:t>
            </a:r>
            <a:endParaRPr lang="en-GB" sz="1400" dirty="0"/>
          </a:p>
          <a:p>
            <a:pPr marL="342900" lvl="1" indent="-342900">
              <a:buFont typeface="Wingdings" panose="05000000000000000000" pitchFamily="2" charset="2"/>
              <a:buChar char="Ø"/>
            </a:pPr>
            <a:r>
              <a:rPr lang="en-GB" sz="1400" dirty="0"/>
              <a:t>Procurement process to appoint the service provider to assist with refinement of the Operational plan and business plan is underway and the process will commence during the first week of November.  </a:t>
            </a:r>
          </a:p>
          <a:p>
            <a:pPr marL="457200" lvl="1" indent="0">
              <a:buNone/>
            </a:pPr>
            <a:endParaRPr lang="en-GB" sz="1200" dirty="0"/>
          </a:p>
          <a:p>
            <a:pPr marL="0" indent="0" algn="just" eaLnBrk="1" fontAlgn="auto" hangingPunct="1">
              <a:spcBef>
                <a:spcPts val="0"/>
              </a:spcBef>
              <a:spcAft>
                <a:spcPts val="0"/>
              </a:spcAft>
              <a:buNone/>
              <a:defRPr/>
            </a:pPr>
            <a:endParaRPr lang="en-ZA" sz="1200" dirty="0"/>
          </a:p>
        </p:txBody>
      </p:sp>
      <p:graphicFrame>
        <p:nvGraphicFramePr>
          <p:cNvPr id="10" name="Table 9">
            <a:extLst>
              <a:ext uri="{FF2B5EF4-FFF2-40B4-BE49-F238E27FC236}">
                <a16:creationId xmlns:a16="http://schemas.microsoft.com/office/drawing/2014/main" id="{EE519193-8C6B-FC63-46AE-A88744205043}"/>
              </a:ext>
            </a:extLst>
          </p:cNvPr>
          <p:cNvGraphicFramePr>
            <a:graphicFrameLocks noGrp="1"/>
          </p:cNvGraphicFramePr>
          <p:nvPr>
            <p:extLst>
              <p:ext uri="{D42A27DB-BD31-4B8C-83A1-F6EECF244321}">
                <p14:modId xmlns:p14="http://schemas.microsoft.com/office/powerpoint/2010/main" val="3486950318"/>
              </p:ext>
            </p:extLst>
          </p:nvPr>
        </p:nvGraphicFramePr>
        <p:xfrm>
          <a:off x="862310" y="3429000"/>
          <a:ext cx="3706446" cy="1322202"/>
        </p:xfrm>
        <a:graphic>
          <a:graphicData uri="http://schemas.openxmlformats.org/drawingml/2006/table">
            <a:tbl>
              <a:tblPr/>
              <a:tblGrid>
                <a:gridCol w="2015549">
                  <a:extLst>
                    <a:ext uri="{9D8B030D-6E8A-4147-A177-3AD203B41FA5}">
                      <a16:colId xmlns:a16="http://schemas.microsoft.com/office/drawing/2014/main" val="4291216296"/>
                    </a:ext>
                  </a:extLst>
                </a:gridCol>
                <a:gridCol w="1690897">
                  <a:extLst>
                    <a:ext uri="{9D8B030D-6E8A-4147-A177-3AD203B41FA5}">
                      <a16:colId xmlns:a16="http://schemas.microsoft.com/office/drawing/2014/main" val="2562019686"/>
                    </a:ext>
                  </a:extLst>
                </a:gridCol>
              </a:tblGrid>
              <a:tr h="221846">
                <a:tc>
                  <a:txBody>
                    <a:bodyPr/>
                    <a:lstStyle/>
                    <a:p>
                      <a:pPr algn="l" fontAlgn="b"/>
                      <a:r>
                        <a:rPr lang="en-ZA" sz="1100" b="1" i="0" u="none" strike="noStrike">
                          <a:solidFill>
                            <a:srgbClr val="000000"/>
                          </a:solidFill>
                          <a:effectLst/>
                          <a:latin typeface="Calibri" panose="020F0502020204030204" pitchFamily="34" charset="0"/>
                        </a:rPr>
                        <a:t>ROAD NAME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panose="020F0502020204030204" pitchFamily="34" charset="0"/>
                        </a:rPr>
                        <a:t>SQUARE METERS</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0449019"/>
                  </a:ext>
                </a:extLst>
              </a:tr>
              <a:tr h="239594">
                <a:tc>
                  <a:txBody>
                    <a:bodyPr/>
                    <a:lstStyle/>
                    <a:p>
                      <a:pPr algn="l" fontAlgn="b"/>
                      <a:r>
                        <a:rPr lang="en-ZA" sz="1200" b="0" i="0" u="none" strike="noStrike" dirty="0">
                          <a:solidFill>
                            <a:srgbClr val="000000"/>
                          </a:solidFill>
                          <a:effectLst/>
                          <a:latin typeface="Calibri" panose="020F0502020204030204" pitchFamily="34" charset="0"/>
                        </a:rPr>
                        <a:t>Morcom Road</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27 000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5085200"/>
                  </a:ext>
                </a:extLst>
              </a:tr>
              <a:tr h="212972">
                <a:tc>
                  <a:txBody>
                    <a:bodyPr/>
                    <a:lstStyle/>
                    <a:p>
                      <a:pPr algn="l" fontAlgn="b"/>
                      <a:r>
                        <a:rPr lang="en-ZA" sz="1200" b="0" i="0" u="none" strike="noStrike" dirty="0">
                          <a:solidFill>
                            <a:srgbClr val="000000"/>
                          </a:solidFill>
                          <a:effectLst/>
                          <a:latin typeface="Calibri" panose="020F0502020204030204" pitchFamily="34" charset="0"/>
                        </a:rPr>
                        <a:t>Zwartkop</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38 000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344723"/>
                  </a:ext>
                </a:extLst>
              </a:tr>
              <a:tr h="212972">
                <a:tc>
                  <a:txBody>
                    <a:bodyPr/>
                    <a:lstStyle/>
                    <a:p>
                      <a:pPr algn="l" fontAlgn="b"/>
                      <a:r>
                        <a:rPr lang="en-ZA" sz="1200" b="0" i="0" u="none" strike="noStrike" dirty="0">
                          <a:solidFill>
                            <a:srgbClr val="000000"/>
                          </a:solidFill>
                          <a:effectLst/>
                          <a:latin typeface="Calibri" panose="020F0502020204030204" pitchFamily="34" charset="0"/>
                        </a:rPr>
                        <a:t>Cleland</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15 250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334175"/>
                  </a:ext>
                </a:extLst>
              </a:tr>
              <a:tr h="212972">
                <a:tc>
                  <a:txBody>
                    <a:bodyPr/>
                    <a:lstStyle/>
                    <a:p>
                      <a:pPr algn="l" fontAlgn="b"/>
                      <a:r>
                        <a:rPr lang="en-ZA" sz="1200" b="0" i="0" u="none" strike="noStrike" dirty="0">
                          <a:solidFill>
                            <a:srgbClr val="000000"/>
                          </a:solidFill>
                          <a:effectLst/>
                          <a:latin typeface="Calibri" panose="020F0502020204030204" pitchFamily="34" charset="0"/>
                        </a:rPr>
                        <a:t>Lincoln meade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26 100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686291"/>
                  </a:ext>
                </a:extLst>
              </a:tr>
              <a:tr h="221846">
                <a:tc>
                  <a:txBody>
                    <a:bodyPr/>
                    <a:lstStyle/>
                    <a:p>
                      <a:pPr algn="l" fontAlgn="b"/>
                      <a:r>
                        <a:rPr lang="en-ZA" sz="1200" b="0" i="0" u="none" strike="noStrike" dirty="0">
                          <a:solidFill>
                            <a:srgbClr val="000000"/>
                          </a:solidFill>
                          <a:effectLst/>
                          <a:latin typeface="Calibri" panose="020F0502020204030204" pitchFamily="34" charset="0"/>
                        </a:rPr>
                        <a:t>Church Street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9 360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503060"/>
                  </a:ext>
                </a:extLst>
              </a:tr>
            </a:tbl>
          </a:graphicData>
        </a:graphic>
      </p:graphicFrame>
    </p:spTree>
    <p:extLst>
      <p:ext uri="{BB962C8B-B14F-4D97-AF65-F5344CB8AC3E}">
        <p14:creationId xmlns:p14="http://schemas.microsoft.com/office/powerpoint/2010/main" val="627333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7188-E6BD-F8D9-5EEA-46A63FB65D31}"/>
              </a:ext>
            </a:extLst>
          </p:cNvPr>
          <p:cNvSpPr>
            <a:spLocks noGrp="1"/>
          </p:cNvSpPr>
          <p:nvPr>
            <p:ph type="title"/>
          </p:nvPr>
        </p:nvSpPr>
        <p:spPr/>
        <p:txBody>
          <a:bodyPr/>
          <a:lstStyle/>
          <a:p>
            <a:r>
              <a:rPr lang="en-ZA" dirty="0">
                <a:solidFill>
                  <a:schemeClr val="bg1"/>
                </a:solidFill>
              </a:rPr>
              <a:t>PROGRESS ON SERVICE DELIVERY</a:t>
            </a:r>
          </a:p>
        </p:txBody>
      </p:sp>
      <p:sp>
        <p:nvSpPr>
          <p:cNvPr id="4" name="Slide Number Placeholder 3">
            <a:extLst>
              <a:ext uri="{FF2B5EF4-FFF2-40B4-BE49-F238E27FC236}">
                <a16:creationId xmlns:a16="http://schemas.microsoft.com/office/drawing/2014/main" id="{FCF8B506-32B2-9FD2-AC38-622779F22124}"/>
              </a:ext>
            </a:extLst>
          </p:cNvPr>
          <p:cNvSpPr>
            <a:spLocks noGrp="1"/>
          </p:cNvSpPr>
          <p:nvPr>
            <p:ph type="sldNum" sz="quarter" idx="12"/>
          </p:nvPr>
        </p:nvSpPr>
        <p:spPr/>
        <p:txBody>
          <a:bodyPr/>
          <a:lstStyle/>
          <a:p>
            <a:fld id="{5449A628-0D35-4BBB-B97A-CF0774677C4A}" type="slidenum">
              <a:rPr lang="en-ZA" altLang="en-US" smtClean="0"/>
              <a:pPr/>
              <a:t>33</a:t>
            </a:fld>
            <a:endParaRPr lang="en-ZA" altLang="en-US" dirty="0"/>
          </a:p>
        </p:txBody>
      </p:sp>
      <p:sp>
        <p:nvSpPr>
          <p:cNvPr id="6" name="Content Placeholder 2">
            <a:extLst>
              <a:ext uri="{FF2B5EF4-FFF2-40B4-BE49-F238E27FC236}">
                <a16:creationId xmlns:a16="http://schemas.microsoft.com/office/drawing/2014/main" id="{D55A072B-6A0E-12A6-B68E-5856FC90F533}"/>
              </a:ext>
            </a:extLst>
          </p:cNvPr>
          <p:cNvSpPr>
            <a:spLocks noGrp="1"/>
          </p:cNvSpPr>
          <p:nvPr>
            <p:ph idx="1"/>
          </p:nvPr>
        </p:nvSpPr>
        <p:spPr>
          <a:xfrm>
            <a:off x="503068" y="1417638"/>
            <a:ext cx="10972800" cy="4525963"/>
          </a:xfrm>
        </p:spPr>
        <p:txBody>
          <a:bodyPr/>
          <a:lstStyle/>
          <a:p>
            <a:pPr marL="0" indent="0">
              <a:buNone/>
              <a:defRPr/>
            </a:pPr>
            <a:r>
              <a:rPr lang="en-US" sz="1800" b="1" dirty="0">
                <a:latin typeface="Arial" panose="020B0604020202020204" pitchFamily="34" charset="0"/>
                <a:cs typeface="Arial" panose="020B0604020202020204" pitchFamily="34" charset="0"/>
              </a:rPr>
              <a:t>POTHOLE REPAIRS</a:t>
            </a:r>
          </a:p>
          <a:p>
            <a:pPr algn="just">
              <a:defRPr/>
            </a:pPr>
            <a:r>
              <a:rPr lang="en-GB" sz="1600" dirty="0">
                <a:cs typeface="Arial" panose="020B0604020202020204" pitchFamily="34" charset="0"/>
              </a:rPr>
              <a:t>Potholes repairs is part of reactive maintenance which occur as a result of </a:t>
            </a:r>
            <a:r>
              <a:rPr lang="en-ZA" sz="1600" dirty="0"/>
              <a:t>Insufficient budget for routine, periodic or preventative maintenance. </a:t>
            </a:r>
          </a:p>
          <a:p>
            <a:pPr algn="just">
              <a:defRPr/>
            </a:pPr>
            <a:r>
              <a:rPr lang="en-US" sz="1600" dirty="0">
                <a:cs typeface="Arial" panose="020B0604020202020204" pitchFamily="34" charset="0"/>
              </a:rPr>
              <a:t>Due to financial constraints our roads have not been maintained as per the recommendations of the Road Asset Management Plan, as a result potholes are now mushrooming in most of our roads, and it has been a challenge for the City to catchup with potholes backlog as it keeps on growing.</a:t>
            </a:r>
          </a:p>
          <a:p>
            <a:pPr algn="just">
              <a:defRPr/>
            </a:pPr>
            <a:r>
              <a:rPr lang="en-US" sz="1600" dirty="0">
                <a:cs typeface="Arial" panose="020B0604020202020204" pitchFamily="34" charset="0"/>
              </a:rPr>
              <a:t>Over the years this has led to the Municipality focusing more on reactive maintenance which does not correct the root problem but the symptoms of the problem. </a:t>
            </a:r>
          </a:p>
          <a:p>
            <a:pPr algn="just">
              <a:defRPr/>
            </a:pPr>
            <a:r>
              <a:rPr lang="en-US" sz="1600" dirty="0">
                <a:cs typeface="Arial" panose="020B0604020202020204" pitchFamily="34" charset="0"/>
              </a:rPr>
              <a:t>With limited funding that has been provided over the years, resurfacing program has been implemented on critical sections along number of roads and surface patching in other sections – although this approach is mitigating the situation, but it is not a permanent solution as potholes still develop on sections that resurfacing has not been implemented, still on the same road</a:t>
            </a:r>
            <a:endParaRPr lang="en-GB" sz="1600" dirty="0">
              <a:cs typeface="Arial" panose="020B0604020202020204" pitchFamily="34" charset="0"/>
            </a:endParaRPr>
          </a:p>
        </p:txBody>
      </p:sp>
      <p:pic>
        <p:nvPicPr>
          <p:cNvPr id="8" name="Picture 7">
            <a:extLst>
              <a:ext uri="{FF2B5EF4-FFF2-40B4-BE49-F238E27FC236}">
                <a16:creationId xmlns:a16="http://schemas.microsoft.com/office/drawing/2014/main" id="{EB81AC40-0597-F710-87C6-7FB0CD03A87F}"/>
              </a:ext>
            </a:extLst>
          </p:cNvPr>
          <p:cNvPicPr>
            <a:picLocks noChangeAspect="1"/>
          </p:cNvPicPr>
          <p:nvPr/>
        </p:nvPicPr>
        <p:blipFill>
          <a:blip r:embed="rId2"/>
          <a:stretch>
            <a:fillRect/>
          </a:stretch>
        </p:blipFill>
        <p:spPr>
          <a:xfrm>
            <a:off x="609600" y="3826276"/>
            <a:ext cx="10972800" cy="1454340"/>
          </a:xfrm>
          <a:prstGeom prst="rect">
            <a:avLst/>
          </a:prstGeom>
        </p:spPr>
      </p:pic>
      <p:sp>
        <p:nvSpPr>
          <p:cNvPr id="10" name="TextBox 9">
            <a:extLst>
              <a:ext uri="{FF2B5EF4-FFF2-40B4-BE49-F238E27FC236}">
                <a16:creationId xmlns:a16="http://schemas.microsoft.com/office/drawing/2014/main" id="{81B20452-46D1-508E-50BA-01FE08AA61A2}"/>
              </a:ext>
            </a:extLst>
          </p:cNvPr>
          <p:cNvSpPr txBox="1"/>
          <p:nvPr/>
        </p:nvSpPr>
        <p:spPr>
          <a:xfrm>
            <a:off x="503068" y="5077689"/>
            <a:ext cx="11570562" cy="1323439"/>
          </a:xfrm>
          <a:prstGeom prst="rect">
            <a:avLst/>
          </a:prstGeom>
          <a:noFill/>
        </p:spPr>
        <p:txBody>
          <a:bodyPr wrap="square">
            <a:spAutoFit/>
          </a:bodyPr>
          <a:lstStyle/>
          <a:p>
            <a:pPr marL="285750" indent="-285750" algn="just">
              <a:buFont typeface="Arial" panose="020B0604020202020204" pitchFamily="34" charset="0"/>
              <a:buChar char="•"/>
              <a:defRPr/>
            </a:pPr>
            <a:endParaRPr lang="en-US" sz="1600" dirty="0">
              <a:cs typeface="Arial" panose="020B0604020202020204" pitchFamily="34" charset="0"/>
            </a:endParaRPr>
          </a:p>
          <a:p>
            <a:pPr marL="285750" indent="-285750" algn="just">
              <a:buFont typeface="Arial" panose="020B0604020202020204" pitchFamily="34" charset="0"/>
              <a:buChar char="•"/>
              <a:defRPr/>
            </a:pPr>
            <a:r>
              <a:rPr lang="en-US" sz="1600" dirty="0">
                <a:cs typeface="Arial" panose="020B0604020202020204" pitchFamily="34" charset="0"/>
              </a:rPr>
              <a:t>In the past few month lot of work has been done in order to reduce pothole backlog, however even though potholes are repaired but this is not a proper solution as we are not resolving the root cause of the problem. </a:t>
            </a:r>
            <a:endParaRPr lang="en-GB" sz="1600" dirty="0">
              <a:cs typeface="Arial" panose="020B0604020202020204" pitchFamily="34" charset="0"/>
            </a:endParaRPr>
          </a:p>
          <a:p>
            <a:pPr marL="285750" indent="-285750" algn="just">
              <a:buFont typeface="Arial" panose="020B0604020202020204" pitchFamily="34" charset="0"/>
              <a:buChar char="•"/>
              <a:defRPr/>
            </a:pPr>
            <a:r>
              <a:rPr lang="en-US" altLang="en-US" sz="1600" dirty="0">
                <a:cs typeface="Arial" panose="020B0604020202020204" pitchFamily="34" charset="0"/>
              </a:rPr>
              <a:t>Therefore, due to the rate of poor condition of our surface roads pothole backlog is a moving target. The sustainable and long-term  solution is to spend more money in roads rehabilitation than for pothole repairs. </a:t>
            </a:r>
          </a:p>
        </p:txBody>
      </p:sp>
    </p:spTree>
    <p:extLst>
      <p:ext uri="{BB962C8B-B14F-4D97-AF65-F5344CB8AC3E}">
        <p14:creationId xmlns:p14="http://schemas.microsoft.com/office/powerpoint/2010/main" val="422467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7188-E6BD-F8D9-5EEA-46A63FB65D31}"/>
              </a:ext>
            </a:extLst>
          </p:cNvPr>
          <p:cNvSpPr>
            <a:spLocks noGrp="1"/>
          </p:cNvSpPr>
          <p:nvPr>
            <p:ph type="title"/>
          </p:nvPr>
        </p:nvSpPr>
        <p:spPr/>
        <p:txBody>
          <a:bodyPr/>
          <a:lstStyle/>
          <a:p>
            <a:r>
              <a:rPr lang="en-ZA" dirty="0">
                <a:solidFill>
                  <a:schemeClr val="bg1"/>
                </a:solidFill>
              </a:rPr>
              <a:t>PROGRESS ON SERVICE DELIVERY</a:t>
            </a:r>
          </a:p>
        </p:txBody>
      </p:sp>
      <p:sp>
        <p:nvSpPr>
          <p:cNvPr id="3" name="Content Placeholder 2">
            <a:extLst>
              <a:ext uri="{FF2B5EF4-FFF2-40B4-BE49-F238E27FC236}">
                <a16:creationId xmlns:a16="http://schemas.microsoft.com/office/drawing/2014/main" id="{BA1F2C2B-59F2-4518-4AD5-0B9E9259F11C}"/>
              </a:ext>
            </a:extLst>
          </p:cNvPr>
          <p:cNvSpPr>
            <a:spLocks noGrp="1"/>
          </p:cNvSpPr>
          <p:nvPr>
            <p:ph idx="1"/>
          </p:nvPr>
        </p:nvSpPr>
        <p:spPr>
          <a:xfrm>
            <a:off x="79899" y="1417639"/>
            <a:ext cx="12038120" cy="4708526"/>
          </a:xfrm>
        </p:spPr>
        <p:txBody>
          <a:bodyPr/>
          <a:lstStyle/>
          <a:p>
            <a:pPr marL="0" indent="0">
              <a:buNone/>
            </a:pPr>
            <a:r>
              <a:rPr lang="en-ZA" sz="2000" b="1" dirty="0"/>
              <a:t>WASTE MANAGEMENT </a:t>
            </a:r>
          </a:p>
          <a:p>
            <a:pPr marL="0" indent="0">
              <a:buNone/>
            </a:pPr>
            <a:endParaRPr lang="en-ZA" sz="2000" b="1" dirty="0"/>
          </a:p>
        </p:txBody>
      </p:sp>
      <p:sp>
        <p:nvSpPr>
          <p:cNvPr id="4" name="Slide Number Placeholder 3">
            <a:extLst>
              <a:ext uri="{FF2B5EF4-FFF2-40B4-BE49-F238E27FC236}">
                <a16:creationId xmlns:a16="http://schemas.microsoft.com/office/drawing/2014/main" id="{FCF8B506-32B2-9FD2-AC38-622779F22124}"/>
              </a:ext>
            </a:extLst>
          </p:cNvPr>
          <p:cNvSpPr>
            <a:spLocks noGrp="1"/>
          </p:cNvSpPr>
          <p:nvPr>
            <p:ph type="sldNum" sz="quarter" idx="12"/>
          </p:nvPr>
        </p:nvSpPr>
        <p:spPr/>
        <p:txBody>
          <a:bodyPr/>
          <a:lstStyle/>
          <a:p>
            <a:fld id="{5449A628-0D35-4BBB-B97A-CF0774677C4A}" type="slidenum">
              <a:rPr lang="en-ZA" altLang="en-US" smtClean="0"/>
              <a:pPr/>
              <a:t>34</a:t>
            </a:fld>
            <a:endParaRPr lang="en-ZA" altLang="en-US" dirty="0"/>
          </a:p>
        </p:txBody>
      </p:sp>
      <p:pic>
        <p:nvPicPr>
          <p:cNvPr id="6" name="Picture 5">
            <a:extLst>
              <a:ext uri="{FF2B5EF4-FFF2-40B4-BE49-F238E27FC236}">
                <a16:creationId xmlns:a16="http://schemas.microsoft.com/office/drawing/2014/main" id="{04D47208-F4BA-C120-96CF-761FDB1DF3D6}"/>
              </a:ext>
            </a:extLst>
          </p:cNvPr>
          <p:cNvPicPr>
            <a:picLocks noChangeAspect="1"/>
          </p:cNvPicPr>
          <p:nvPr/>
        </p:nvPicPr>
        <p:blipFill>
          <a:blip r:embed="rId2"/>
          <a:stretch>
            <a:fillRect/>
          </a:stretch>
        </p:blipFill>
        <p:spPr>
          <a:xfrm>
            <a:off x="73981" y="1873020"/>
            <a:ext cx="12038120" cy="1989220"/>
          </a:xfrm>
          <a:prstGeom prst="rect">
            <a:avLst/>
          </a:prstGeom>
        </p:spPr>
      </p:pic>
      <p:pic>
        <p:nvPicPr>
          <p:cNvPr id="7" name="Content Placeholder 4">
            <a:extLst>
              <a:ext uri="{FF2B5EF4-FFF2-40B4-BE49-F238E27FC236}">
                <a16:creationId xmlns:a16="http://schemas.microsoft.com/office/drawing/2014/main" id="{C26B435C-0588-559F-1060-A0DDB0421E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81" y="4061849"/>
            <a:ext cx="12038120" cy="230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825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7188-E6BD-F8D9-5EEA-46A63FB65D31}"/>
              </a:ext>
            </a:extLst>
          </p:cNvPr>
          <p:cNvSpPr>
            <a:spLocks noGrp="1"/>
          </p:cNvSpPr>
          <p:nvPr>
            <p:ph type="title"/>
          </p:nvPr>
        </p:nvSpPr>
        <p:spPr/>
        <p:txBody>
          <a:bodyPr/>
          <a:lstStyle/>
          <a:p>
            <a:r>
              <a:rPr lang="en-ZA" dirty="0">
                <a:solidFill>
                  <a:schemeClr val="bg1"/>
                </a:solidFill>
              </a:rPr>
              <a:t>PROGRESS ON SERVICE DELIVERY</a:t>
            </a:r>
          </a:p>
        </p:txBody>
      </p:sp>
      <p:sp>
        <p:nvSpPr>
          <p:cNvPr id="4" name="Slide Number Placeholder 3">
            <a:extLst>
              <a:ext uri="{FF2B5EF4-FFF2-40B4-BE49-F238E27FC236}">
                <a16:creationId xmlns:a16="http://schemas.microsoft.com/office/drawing/2014/main" id="{FCF8B506-32B2-9FD2-AC38-622779F22124}"/>
              </a:ext>
            </a:extLst>
          </p:cNvPr>
          <p:cNvSpPr>
            <a:spLocks noGrp="1"/>
          </p:cNvSpPr>
          <p:nvPr>
            <p:ph type="sldNum" sz="quarter" idx="12"/>
          </p:nvPr>
        </p:nvSpPr>
        <p:spPr/>
        <p:txBody>
          <a:bodyPr/>
          <a:lstStyle/>
          <a:p>
            <a:fld id="{5449A628-0D35-4BBB-B97A-CF0774677C4A}" type="slidenum">
              <a:rPr lang="en-ZA" altLang="en-US" smtClean="0"/>
              <a:pPr/>
              <a:t>35</a:t>
            </a:fld>
            <a:endParaRPr lang="en-ZA" altLang="en-US" dirty="0"/>
          </a:p>
        </p:txBody>
      </p:sp>
      <p:pic>
        <p:nvPicPr>
          <p:cNvPr id="8" name="Picture 7">
            <a:extLst>
              <a:ext uri="{FF2B5EF4-FFF2-40B4-BE49-F238E27FC236}">
                <a16:creationId xmlns:a16="http://schemas.microsoft.com/office/drawing/2014/main" id="{AAAED221-A785-F1C5-7D4E-5F636E26BAD7}"/>
              </a:ext>
            </a:extLst>
          </p:cNvPr>
          <p:cNvPicPr>
            <a:picLocks noChangeAspect="1"/>
          </p:cNvPicPr>
          <p:nvPr/>
        </p:nvPicPr>
        <p:blipFill>
          <a:blip r:embed="rId2"/>
          <a:stretch>
            <a:fillRect/>
          </a:stretch>
        </p:blipFill>
        <p:spPr>
          <a:xfrm>
            <a:off x="355107" y="1273580"/>
            <a:ext cx="11496582" cy="5082771"/>
          </a:xfrm>
          <a:prstGeom prst="rect">
            <a:avLst/>
          </a:prstGeom>
        </p:spPr>
      </p:pic>
    </p:spTree>
    <p:extLst>
      <p:ext uri="{BB962C8B-B14F-4D97-AF65-F5344CB8AC3E}">
        <p14:creationId xmlns:p14="http://schemas.microsoft.com/office/powerpoint/2010/main" val="3372120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7188-E6BD-F8D9-5EEA-46A63FB65D31}"/>
              </a:ext>
            </a:extLst>
          </p:cNvPr>
          <p:cNvSpPr>
            <a:spLocks noGrp="1"/>
          </p:cNvSpPr>
          <p:nvPr>
            <p:ph type="title"/>
          </p:nvPr>
        </p:nvSpPr>
        <p:spPr>
          <a:xfrm>
            <a:off x="-108857" y="159546"/>
            <a:ext cx="10972800" cy="1143000"/>
          </a:xfrm>
        </p:spPr>
        <p:txBody>
          <a:bodyPr/>
          <a:lstStyle/>
          <a:p>
            <a:r>
              <a:rPr lang="en-ZA" sz="3200" dirty="0">
                <a:solidFill>
                  <a:schemeClr val="bg1"/>
                </a:solidFill>
              </a:rPr>
              <a:t>LOCAL ECONOMIC DEVELOPMENT INITIATIVES</a:t>
            </a:r>
          </a:p>
        </p:txBody>
      </p:sp>
      <p:sp>
        <p:nvSpPr>
          <p:cNvPr id="4" name="Slide Number Placeholder 3">
            <a:extLst>
              <a:ext uri="{FF2B5EF4-FFF2-40B4-BE49-F238E27FC236}">
                <a16:creationId xmlns:a16="http://schemas.microsoft.com/office/drawing/2014/main" id="{FCF8B506-32B2-9FD2-AC38-622779F22124}"/>
              </a:ext>
            </a:extLst>
          </p:cNvPr>
          <p:cNvSpPr>
            <a:spLocks noGrp="1"/>
          </p:cNvSpPr>
          <p:nvPr>
            <p:ph type="sldNum" sz="quarter" idx="12"/>
          </p:nvPr>
        </p:nvSpPr>
        <p:spPr/>
        <p:txBody>
          <a:bodyPr/>
          <a:lstStyle/>
          <a:p>
            <a:fld id="{5449A628-0D35-4BBB-B97A-CF0774677C4A}" type="slidenum">
              <a:rPr lang="en-ZA" altLang="en-US" smtClean="0"/>
              <a:pPr/>
              <a:t>36</a:t>
            </a:fld>
            <a:endParaRPr lang="en-ZA" altLang="en-US" dirty="0"/>
          </a:p>
        </p:txBody>
      </p:sp>
      <p:sp>
        <p:nvSpPr>
          <p:cNvPr id="5" name="Content Placeholder 2">
            <a:extLst>
              <a:ext uri="{FF2B5EF4-FFF2-40B4-BE49-F238E27FC236}">
                <a16:creationId xmlns:a16="http://schemas.microsoft.com/office/drawing/2014/main" id="{B0FD8A02-1800-ED2B-55AE-A40726422F75}"/>
              </a:ext>
            </a:extLst>
          </p:cNvPr>
          <p:cNvSpPr>
            <a:spLocks noGrp="1"/>
          </p:cNvSpPr>
          <p:nvPr>
            <p:ph idx="1"/>
          </p:nvPr>
        </p:nvSpPr>
        <p:spPr>
          <a:xfrm>
            <a:off x="79375" y="1417638"/>
            <a:ext cx="12038013" cy="4708525"/>
          </a:xfrm>
        </p:spPr>
        <p:txBody>
          <a:bodyPr/>
          <a:lstStyle/>
          <a:p>
            <a:r>
              <a:rPr lang="en-ZA" sz="2000" dirty="0"/>
              <a:t>The Municipality has reviewed its Local Economic Development Strategy. This Strategy has already been adopted by council.</a:t>
            </a:r>
          </a:p>
          <a:p>
            <a:r>
              <a:rPr lang="en-ZA" sz="2000" dirty="0"/>
              <a:t>Msunduzi Municipal council has also adopted a Business Retention and Expansion Strategy. The objective is to ensure that we retail the businesses that are already invested in the Municipality. The Strategy also provide incentives for business expansion.</a:t>
            </a:r>
          </a:p>
          <a:p>
            <a:r>
              <a:rPr lang="en-ZA" sz="2000" dirty="0"/>
              <a:t>The Municipality has embarked on assisting informal traders operating within the CBD with the market stalls and ablution facilities. The intention is to create conducive environment for the informal traders to conduct their businesses.</a:t>
            </a:r>
          </a:p>
          <a:p>
            <a:r>
              <a:rPr lang="en-ZA" sz="2000" dirty="0"/>
              <a:t>The Municipality has developed a land disposal strategy (disposal of strategic land) to attract businesses to the City.</a:t>
            </a:r>
          </a:p>
          <a:p>
            <a:r>
              <a:rPr lang="en-ZA" sz="2000" dirty="0"/>
              <a:t>To ensure the inclusion of Youth into the mainstream economy, the Municipality has constructed the Youth Enterprise park in Imbali Township. This park accommodates several youth owned businesses.</a:t>
            </a:r>
          </a:p>
          <a:p>
            <a:r>
              <a:rPr lang="en-ZA" sz="2000" dirty="0"/>
              <a:t>As part of tourism development, the Municipality has renovated Manaye Hall, that hosted all Africa Conference in 1961. This is where Dr Nelson Mandela delivered his last speech, before he was incarcerated.</a:t>
            </a:r>
          </a:p>
        </p:txBody>
      </p:sp>
    </p:spTree>
    <p:extLst>
      <p:ext uri="{BB962C8B-B14F-4D97-AF65-F5344CB8AC3E}">
        <p14:creationId xmlns:p14="http://schemas.microsoft.com/office/powerpoint/2010/main" val="2723503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7188-E6BD-F8D9-5EEA-46A63FB65D31}"/>
              </a:ext>
            </a:extLst>
          </p:cNvPr>
          <p:cNvSpPr>
            <a:spLocks noGrp="1"/>
          </p:cNvSpPr>
          <p:nvPr>
            <p:ph type="title"/>
          </p:nvPr>
        </p:nvSpPr>
        <p:spPr>
          <a:xfrm>
            <a:off x="-108857" y="159546"/>
            <a:ext cx="10972800" cy="1143000"/>
          </a:xfrm>
        </p:spPr>
        <p:txBody>
          <a:bodyPr/>
          <a:lstStyle/>
          <a:p>
            <a:r>
              <a:rPr lang="en-ZA" sz="3200" dirty="0">
                <a:solidFill>
                  <a:schemeClr val="bg1"/>
                </a:solidFill>
              </a:rPr>
              <a:t>LOCAL ECONOMIC DEVELOPMENT INITIATIVES</a:t>
            </a:r>
          </a:p>
        </p:txBody>
      </p:sp>
      <p:sp>
        <p:nvSpPr>
          <p:cNvPr id="4" name="Slide Number Placeholder 3">
            <a:extLst>
              <a:ext uri="{FF2B5EF4-FFF2-40B4-BE49-F238E27FC236}">
                <a16:creationId xmlns:a16="http://schemas.microsoft.com/office/drawing/2014/main" id="{FCF8B506-32B2-9FD2-AC38-622779F22124}"/>
              </a:ext>
            </a:extLst>
          </p:cNvPr>
          <p:cNvSpPr>
            <a:spLocks noGrp="1"/>
          </p:cNvSpPr>
          <p:nvPr>
            <p:ph type="sldNum" sz="quarter" idx="12"/>
          </p:nvPr>
        </p:nvSpPr>
        <p:spPr/>
        <p:txBody>
          <a:bodyPr/>
          <a:lstStyle/>
          <a:p>
            <a:fld id="{5449A628-0D35-4BBB-B97A-CF0774677C4A}" type="slidenum">
              <a:rPr lang="en-ZA" altLang="en-US" smtClean="0"/>
              <a:pPr/>
              <a:t>37</a:t>
            </a:fld>
            <a:endParaRPr lang="en-ZA" altLang="en-US" dirty="0"/>
          </a:p>
        </p:txBody>
      </p:sp>
      <p:pic>
        <p:nvPicPr>
          <p:cNvPr id="7" name="Content Placeholder 6">
            <a:extLst>
              <a:ext uri="{FF2B5EF4-FFF2-40B4-BE49-F238E27FC236}">
                <a16:creationId xmlns:a16="http://schemas.microsoft.com/office/drawing/2014/main" id="{AF316584-D8FC-D54C-023D-68129EB44A62}"/>
              </a:ext>
            </a:extLst>
          </p:cNvPr>
          <p:cNvPicPr>
            <a:picLocks noGrp="1" noChangeAspect="1"/>
          </p:cNvPicPr>
          <p:nvPr>
            <p:ph idx="1"/>
          </p:nvPr>
        </p:nvPicPr>
        <p:blipFill>
          <a:blip r:embed="rId2"/>
          <a:stretch>
            <a:fillRect/>
          </a:stretch>
        </p:blipFill>
        <p:spPr>
          <a:xfrm>
            <a:off x="184518" y="1566467"/>
            <a:ext cx="10078067" cy="4683413"/>
          </a:xfrm>
        </p:spPr>
      </p:pic>
    </p:spTree>
    <p:extLst>
      <p:ext uri="{BB962C8B-B14F-4D97-AF65-F5344CB8AC3E}">
        <p14:creationId xmlns:p14="http://schemas.microsoft.com/office/powerpoint/2010/main" val="384689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7188-E6BD-F8D9-5EEA-46A63FB65D31}"/>
              </a:ext>
            </a:extLst>
          </p:cNvPr>
          <p:cNvSpPr>
            <a:spLocks noGrp="1"/>
          </p:cNvSpPr>
          <p:nvPr>
            <p:ph type="title"/>
          </p:nvPr>
        </p:nvSpPr>
        <p:spPr>
          <a:xfrm>
            <a:off x="-108857" y="159546"/>
            <a:ext cx="10972800" cy="1143000"/>
          </a:xfrm>
        </p:spPr>
        <p:txBody>
          <a:bodyPr/>
          <a:lstStyle/>
          <a:p>
            <a:r>
              <a:rPr lang="en-ZA" sz="3200" dirty="0">
                <a:solidFill>
                  <a:schemeClr val="bg1"/>
                </a:solidFill>
              </a:rPr>
              <a:t>LOCAL ECONOMIC DEVELOPMENT INITIATIVES</a:t>
            </a:r>
          </a:p>
        </p:txBody>
      </p:sp>
      <p:sp>
        <p:nvSpPr>
          <p:cNvPr id="4" name="Slide Number Placeholder 3">
            <a:extLst>
              <a:ext uri="{FF2B5EF4-FFF2-40B4-BE49-F238E27FC236}">
                <a16:creationId xmlns:a16="http://schemas.microsoft.com/office/drawing/2014/main" id="{FCF8B506-32B2-9FD2-AC38-622779F22124}"/>
              </a:ext>
            </a:extLst>
          </p:cNvPr>
          <p:cNvSpPr>
            <a:spLocks noGrp="1"/>
          </p:cNvSpPr>
          <p:nvPr>
            <p:ph type="sldNum" sz="quarter" idx="12"/>
          </p:nvPr>
        </p:nvSpPr>
        <p:spPr/>
        <p:txBody>
          <a:bodyPr/>
          <a:lstStyle/>
          <a:p>
            <a:fld id="{5449A628-0D35-4BBB-B97A-CF0774677C4A}" type="slidenum">
              <a:rPr lang="en-ZA" altLang="en-US" smtClean="0"/>
              <a:pPr/>
              <a:t>38</a:t>
            </a:fld>
            <a:endParaRPr lang="en-ZA" altLang="en-US" dirty="0"/>
          </a:p>
        </p:txBody>
      </p:sp>
      <p:pic>
        <p:nvPicPr>
          <p:cNvPr id="5" name="Content Placeholder 4">
            <a:extLst>
              <a:ext uri="{FF2B5EF4-FFF2-40B4-BE49-F238E27FC236}">
                <a16:creationId xmlns:a16="http://schemas.microsoft.com/office/drawing/2014/main" id="{30F9B950-9806-5878-55AA-3C733A5FB372}"/>
              </a:ext>
            </a:extLst>
          </p:cNvPr>
          <p:cNvPicPr>
            <a:picLocks noGrp="1" noChangeAspect="1"/>
          </p:cNvPicPr>
          <p:nvPr>
            <p:ph idx="1"/>
          </p:nvPr>
        </p:nvPicPr>
        <p:blipFill>
          <a:blip r:embed="rId2"/>
          <a:stretch>
            <a:fillRect/>
          </a:stretch>
        </p:blipFill>
        <p:spPr>
          <a:xfrm>
            <a:off x="541538" y="1553593"/>
            <a:ext cx="9703293" cy="4882718"/>
          </a:xfrm>
          <a:prstGeom prst="rect">
            <a:avLst/>
          </a:prstGeom>
        </p:spPr>
      </p:pic>
    </p:spTree>
    <p:extLst>
      <p:ext uri="{BB962C8B-B14F-4D97-AF65-F5344CB8AC3E}">
        <p14:creationId xmlns:p14="http://schemas.microsoft.com/office/powerpoint/2010/main" val="1807001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7188-E6BD-F8D9-5EEA-46A63FB65D31}"/>
              </a:ext>
            </a:extLst>
          </p:cNvPr>
          <p:cNvSpPr>
            <a:spLocks noGrp="1"/>
          </p:cNvSpPr>
          <p:nvPr>
            <p:ph type="title"/>
          </p:nvPr>
        </p:nvSpPr>
        <p:spPr>
          <a:xfrm>
            <a:off x="-108857" y="159546"/>
            <a:ext cx="10972800" cy="1143000"/>
          </a:xfrm>
        </p:spPr>
        <p:txBody>
          <a:bodyPr/>
          <a:lstStyle/>
          <a:p>
            <a:r>
              <a:rPr lang="en-ZA" sz="3200" dirty="0">
                <a:solidFill>
                  <a:schemeClr val="bg1"/>
                </a:solidFill>
              </a:rPr>
              <a:t>LOCAL ECONOMIC DEVELOPMENT INITIATIVES</a:t>
            </a:r>
          </a:p>
        </p:txBody>
      </p:sp>
      <p:sp>
        <p:nvSpPr>
          <p:cNvPr id="4" name="Slide Number Placeholder 3">
            <a:extLst>
              <a:ext uri="{FF2B5EF4-FFF2-40B4-BE49-F238E27FC236}">
                <a16:creationId xmlns:a16="http://schemas.microsoft.com/office/drawing/2014/main" id="{FCF8B506-32B2-9FD2-AC38-622779F22124}"/>
              </a:ext>
            </a:extLst>
          </p:cNvPr>
          <p:cNvSpPr>
            <a:spLocks noGrp="1"/>
          </p:cNvSpPr>
          <p:nvPr>
            <p:ph type="sldNum" sz="quarter" idx="12"/>
          </p:nvPr>
        </p:nvSpPr>
        <p:spPr/>
        <p:txBody>
          <a:bodyPr/>
          <a:lstStyle/>
          <a:p>
            <a:fld id="{5449A628-0D35-4BBB-B97A-CF0774677C4A}" type="slidenum">
              <a:rPr lang="en-ZA" altLang="en-US" smtClean="0"/>
              <a:pPr/>
              <a:t>39</a:t>
            </a:fld>
            <a:endParaRPr lang="en-ZA" altLang="en-US" dirty="0"/>
          </a:p>
        </p:txBody>
      </p:sp>
      <p:pic>
        <p:nvPicPr>
          <p:cNvPr id="9" name="Content Placeholder 8">
            <a:extLst>
              <a:ext uri="{FF2B5EF4-FFF2-40B4-BE49-F238E27FC236}">
                <a16:creationId xmlns:a16="http://schemas.microsoft.com/office/drawing/2014/main" id="{11F0940D-E580-7F2D-9822-7BA869EF55E2}"/>
              </a:ext>
            </a:extLst>
          </p:cNvPr>
          <p:cNvPicPr>
            <a:picLocks noGrp="1" noChangeAspect="1"/>
          </p:cNvPicPr>
          <p:nvPr>
            <p:ph idx="1"/>
          </p:nvPr>
        </p:nvPicPr>
        <p:blipFill>
          <a:blip r:embed="rId2"/>
          <a:stretch>
            <a:fillRect/>
          </a:stretch>
        </p:blipFill>
        <p:spPr>
          <a:xfrm>
            <a:off x="683581" y="1600200"/>
            <a:ext cx="9836458" cy="4756151"/>
          </a:xfrm>
        </p:spPr>
      </p:pic>
    </p:spTree>
    <p:extLst>
      <p:ext uri="{BB962C8B-B14F-4D97-AF65-F5344CB8AC3E}">
        <p14:creationId xmlns:p14="http://schemas.microsoft.com/office/powerpoint/2010/main" val="315785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DDA5-5A5F-859C-28F9-A2D6220833B6}"/>
              </a:ext>
            </a:extLst>
          </p:cNvPr>
          <p:cNvSpPr>
            <a:spLocks noGrp="1"/>
          </p:cNvSpPr>
          <p:nvPr>
            <p:ph type="title"/>
          </p:nvPr>
        </p:nvSpPr>
        <p:spPr/>
        <p:txBody>
          <a:bodyPr/>
          <a:lstStyle/>
          <a:p>
            <a:r>
              <a:rPr lang="en-ZA" dirty="0">
                <a:solidFill>
                  <a:schemeClr val="bg1"/>
                </a:solidFill>
              </a:rPr>
              <a:t>INTRODUCTION</a:t>
            </a:r>
          </a:p>
        </p:txBody>
      </p:sp>
      <p:sp>
        <p:nvSpPr>
          <p:cNvPr id="3" name="Content Placeholder 2">
            <a:extLst>
              <a:ext uri="{FF2B5EF4-FFF2-40B4-BE49-F238E27FC236}">
                <a16:creationId xmlns:a16="http://schemas.microsoft.com/office/drawing/2014/main" id="{AD7A095A-60C3-40BC-FB34-CE002C4FC01D}"/>
              </a:ext>
            </a:extLst>
          </p:cNvPr>
          <p:cNvSpPr>
            <a:spLocks noGrp="1"/>
          </p:cNvSpPr>
          <p:nvPr>
            <p:ph idx="1"/>
          </p:nvPr>
        </p:nvSpPr>
        <p:spPr>
          <a:xfrm>
            <a:off x="133165" y="1600201"/>
            <a:ext cx="11931317" cy="4756150"/>
          </a:xfrm>
        </p:spPr>
        <p:txBody>
          <a:bodyPr/>
          <a:lstStyle/>
          <a:p>
            <a:pPr marL="0" indent="0" algn="just">
              <a:buNone/>
            </a:pPr>
            <a:r>
              <a:rPr lang="en-GB" sz="1800" dirty="0">
                <a:solidFill>
                  <a:sysClr val="windowText" lastClr="000000"/>
                </a:solidFill>
                <a:latin typeface="Calibri"/>
              </a:rPr>
              <a:t>Msunduzi Local Municipality is the core urban and economic centre of the </a:t>
            </a:r>
            <a:r>
              <a:rPr lang="en-GB" sz="1800" dirty="0" err="1">
                <a:solidFill>
                  <a:sysClr val="windowText" lastClr="000000"/>
                </a:solidFill>
                <a:latin typeface="Calibri"/>
              </a:rPr>
              <a:t>Umgungundlovu</a:t>
            </a:r>
            <a:r>
              <a:rPr lang="en-GB" sz="1800" dirty="0">
                <a:solidFill>
                  <a:sysClr val="windowText" lastClr="000000"/>
                </a:solidFill>
                <a:latin typeface="Calibri"/>
              </a:rPr>
              <a:t> District Municipality. As the coalface of service delivery, municipalities are among the hardest hit at a time when the demands on them are increasing.</a:t>
            </a:r>
          </a:p>
          <a:p>
            <a:pPr marL="0" indent="0" algn="just">
              <a:buNone/>
            </a:pPr>
            <a:endParaRPr lang="en-GB" sz="1800" dirty="0">
              <a:solidFill>
                <a:sysClr val="windowText" lastClr="000000"/>
              </a:solidFill>
              <a:latin typeface="Calibri"/>
            </a:endParaRPr>
          </a:p>
          <a:p>
            <a:pPr marL="0" indent="0" algn="just">
              <a:buNone/>
            </a:pPr>
            <a:r>
              <a:rPr lang="en-GB" sz="1800" dirty="0">
                <a:solidFill>
                  <a:sysClr val="windowText" lastClr="000000"/>
                </a:solidFill>
                <a:latin typeface="Calibri"/>
              </a:rPr>
              <a:t>The municipality was placed under administration in terms of S 139 (1) (b) due to challenges which are outlined below.</a:t>
            </a:r>
          </a:p>
          <a:p>
            <a:pPr marL="0" indent="0" algn="just">
              <a:buNone/>
            </a:pPr>
            <a:endParaRPr lang="en-GB" sz="1800" dirty="0">
              <a:solidFill>
                <a:sysClr val="windowText" lastClr="000000"/>
              </a:solidFill>
              <a:latin typeface="Calibri"/>
            </a:endParaRPr>
          </a:p>
          <a:p>
            <a:pPr marL="228600" marR="0" lvl="0" indent="-2286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latin typeface="Calibri"/>
                <a:ea typeface="+mn-ea"/>
                <a:cs typeface="+mn-cs"/>
              </a:rPr>
              <a:t>Failure of key infrastructure, such as electricity and water due to poor/inadequate maintenance, age and vandalism</a:t>
            </a:r>
          </a:p>
          <a:p>
            <a:pPr marL="228600" marR="0" lvl="0" indent="-2286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latin typeface="Calibri"/>
                <a:ea typeface="+mn-ea"/>
                <a:cs typeface="+mn-cs"/>
              </a:rPr>
              <a:t>Failure to attend to the repair of potholes, street lights and storm water drains</a:t>
            </a:r>
          </a:p>
          <a:p>
            <a:pPr marL="228600" marR="0" lvl="0" indent="-2286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latin typeface="Calibri"/>
                <a:ea typeface="+mn-ea"/>
                <a:cs typeface="+mn-cs"/>
              </a:rPr>
              <a:t>Failure to clean the city and surrounding nodal and residential areas including irregular collection of solid waste and challenges associated with the processing and disposal of solid waste</a:t>
            </a:r>
          </a:p>
          <a:p>
            <a:pPr marL="228600" marR="0" lvl="0" indent="-2286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800" dirty="0">
                <a:solidFill>
                  <a:sysClr val="windowText" lastClr="000000"/>
                </a:solidFill>
                <a:latin typeface="Calibri"/>
              </a:rPr>
              <a:t>Failure to collect revenue – increasing Debtors Book</a:t>
            </a:r>
          </a:p>
          <a:p>
            <a:pPr marL="0" marR="0" lvl="0" indent="0" algn="just" defTabSz="914400" rtl="0" eaLnBrk="1" fontAlgn="auto" latinLnBrk="0" hangingPunct="1">
              <a:lnSpc>
                <a:spcPct val="150000"/>
              </a:lnSpc>
              <a:spcBef>
                <a:spcPts val="0"/>
              </a:spcBef>
              <a:spcAft>
                <a:spcPts val="0"/>
              </a:spcAft>
              <a:buClrTx/>
              <a:buSzTx/>
              <a:buNone/>
              <a:tabLst/>
              <a:defRPr/>
            </a:pPr>
            <a:endParaRPr lang="en-GB" sz="1800" dirty="0">
              <a:solidFill>
                <a:sysClr val="windowText" lastClr="000000"/>
              </a:solidFill>
              <a:latin typeface="Calibri"/>
            </a:endParaRPr>
          </a:p>
          <a:p>
            <a:pPr marL="0" marR="0" lvl="0" indent="0" algn="just" defTabSz="914400" rtl="0" eaLnBrk="1" fontAlgn="auto" latinLnBrk="0" hangingPunct="1">
              <a:lnSpc>
                <a:spcPct val="150000"/>
              </a:lnSpc>
              <a:spcBef>
                <a:spcPts val="0"/>
              </a:spcBef>
              <a:spcAft>
                <a:spcPts val="0"/>
              </a:spcAft>
              <a:buClrTx/>
              <a:buSzTx/>
              <a:buNone/>
              <a:tabLst/>
              <a:defRPr/>
            </a:pPr>
            <a:r>
              <a:rPr lang="en-GB" sz="1800" dirty="0">
                <a:solidFill>
                  <a:sysClr val="windowText" lastClr="000000"/>
                </a:solidFill>
                <a:latin typeface="Calibri"/>
              </a:rPr>
              <a:t>The following slides will show progress made towards dealing with the above-mentioned challenges.</a:t>
            </a:r>
          </a:p>
          <a:p>
            <a:pPr marL="0" marR="0" lvl="0" indent="0" algn="just" defTabSz="914400" rtl="0" eaLnBrk="1" fontAlgn="auto" latinLnBrk="0" hangingPunct="1">
              <a:lnSpc>
                <a:spcPct val="150000"/>
              </a:lnSpc>
              <a:spcBef>
                <a:spcPts val="0"/>
              </a:spcBef>
              <a:spcAft>
                <a:spcPts val="0"/>
              </a:spcAft>
              <a:buClrTx/>
              <a:buSzTx/>
              <a:buNone/>
              <a:tabLst/>
              <a:defRPr/>
            </a:pP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0" indent="0">
              <a:buNone/>
            </a:pPr>
            <a:endParaRPr lang="en-GB" sz="1800" dirty="0">
              <a:solidFill>
                <a:sysClr val="windowText" lastClr="000000"/>
              </a:solidFill>
              <a:latin typeface="Calibri"/>
            </a:endParaRPr>
          </a:p>
          <a:p>
            <a:endParaRPr lang="en-ZA" dirty="0"/>
          </a:p>
        </p:txBody>
      </p:sp>
      <p:sp>
        <p:nvSpPr>
          <p:cNvPr id="4" name="Slide Number Placeholder 3">
            <a:extLst>
              <a:ext uri="{FF2B5EF4-FFF2-40B4-BE49-F238E27FC236}">
                <a16:creationId xmlns:a16="http://schemas.microsoft.com/office/drawing/2014/main" id="{B28D768A-1823-4DAD-3E45-DEC19F8AC729}"/>
              </a:ext>
            </a:extLst>
          </p:cNvPr>
          <p:cNvSpPr>
            <a:spLocks noGrp="1"/>
          </p:cNvSpPr>
          <p:nvPr>
            <p:ph type="sldNum" sz="quarter" idx="12"/>
          </p:nvPr>
        </p:nvSpPr>
        <p:spPr/>
        <p:txBody>
          <a:bodyPr/>
          <a:lstStyle/>
          <a:p>
            <a:fld id="{5449A628-0D35-4BBB-B97A-CF0774677C4A}" type="slidenum">
              <a:rPr lang="en-ZA" altLang="en-US" smtClean="0"/>
              <a:pPr/>
              <a:t>4</a:t>
            </a:fld>
            <a:endParaRPr lang="en-ZA" altLang="en-US" dirty="0"/>
          </a:p>
        </p:txBody>
      </p:sp>
    </p:spTree>
    <p:extLst>
      <p:ext uri="{BB962C8B-B14F-4D97-AF65-F5344CB8AC3E}">
        <p14:creationId xmlns:p14="http://schemas.microsoft.com/office/powerpoint/2010/main" val="3264087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7188-E6BD-F8D9-5EEA-46A63FB65D31}"/>
              </a:ext>
            </a:extLst>
          </p:cNvPr>
          <p:cNvSpPr>
            <a:spLocks noGrp="1"/>
          </p:cNvSpPr>
          <p:nvPr>
            <p:ph type="title"/>
          </p:nvPr>
        </p:nvSpPr>
        <p:spPr>
          <a:xfrm>
            <a:off x="-108857" y="159546"/>
            <a:ext cx="10972800" cy="1143000"/>
          </a:xfrm>
        </p:spPr>
        <p:txBody>
          <a:bodyPr/>
          <a:lstStyle/>
          <a:p>
            <a:r>
              <a:rPr lang="en-ZA" sz="3200" dirty="0">
                <a:solidFill>
                  <a:schemeClr val="bg1"/>
                </a:solidFill>
              </a:rPr>
              <a:t>SUCCESSES OF THE MUNICIPALITY </a:t>
            </a:r>
          </a:p>
        </p:txBody>
      </p:sp>
      <p:sp>
        <p:nvSpPr>
          <p:cNvPr id="4" name="Slide Number Placeholder 3">
            <a:extLst>
              <a:ext uri="{FF2B5EF4-FFF2-40B4-BE49-F238E27FC236}">
                <a16:creationId xmlns:a16="http://schemas.microsoft.com/office/drawing/2014/main" id="{FCF8B506-32B2-9FD2-AC38-622779F22124}"/>
              </a:ext>
            </a:extLst>
          </p:cNvPr>
          <p:cNvSpPr>
            <a:spLocks noGrp="1"/>
          </p:cNvSpPr>
          <p:nvPr>
            <p:ph type="sldNum" sz="quarter" idx="12"/>
          </p:nvPr>
        </p:nvSpPr>
        <p:spPr/>
        <p:txBody>
          <a:bodyPr/>
          <a:lstStyle/>
          <a:p>
            <a:fld id="{5449A628-0D35-4BBB-B97A-CF0774677C4A}" type="slidenum">
              <a:rPr lang="en-ZA" altLang="en-US" smtClean="0"/>
              <a:pPr/>
              <a:t>40</a:t>
            </a:fld>
            <a:endParaRPr lang="en-ZA" altLang="en-US" dirty="0"/>
          </a:p>
        </p:txBody>
      </p:sp>
      <p:sp>
        <p:nvSpPr>
          <p:cNvPr id="3" name="Content Placeholder 2">
            <a:extLst>
              <a:ext uri="{FF2B5EF4-FFF2-40B4-BE49-F238E27FC236}">
                <a16:creationId xmlns:a16="http://schemas.microsoft.com/office/drawing/2014/main" id="{18988000-3509-5CD7-9B10-9E4798FAC348}"/>
              </a:ext>
            </a:extLst>
          </p:cNvPr>
          <p:cNvSpPr>
            <a:spLocks noGrp="1"/>
          </p:cNvSpPr>
          <p:nvPr>
            <p:ph idx="1"/>
          </p:nvPr>
        </p:nvSpPr>
        <p:spPr>
          <a:xfrm>
            <a:off x="609599" y="1600201"/>
            <a:ext cx="11348621" cy="4525963"/>
          </a:xfrm>
        </p:spPr>
        <p:txBody>
          <a:bodyPr/>
          <a:lstStyle/>
          <a:p>
            <a:r>
              <a:rPr lang="en-ZA" sz="1600" dirty="0"/>
              <a:t>Invitation to attend the Provincial Members Assembly (PMA) SALGA Networking to receive the SALGA KZN Award 2022 for the outstanding performance in Credit Control: ‘Operation QoqiMali. </a:t>
            </a:r>
          </a:p>
          <a:p>
            <a:r>
              <a:rPr lang="en-GB" sz="1600" dirty="0"/>
              <a:t>In the 2021/2022 Financial year Msunduzi Municipality advertised a tender calling for service providers to assist with fundraising for the municipality for various projects including but not limited to Infrastructure projects and Economic Development projects.</a:t>
            </a:r>
          </a:p>
          <a:p>
            <a:r>
              <a:rPr lang="en-GB" sz="1600" dirty="0"/>
              <a:t> </a:t>
            </a:r>
            <a:r>
              <a:rPr lang="en-ZA" sz="1600" dirty="0"/>
              <a:t>Completion of the Imbali Youth Enterprise Park which was officially opened by the MEC for CoGTA</a:t>
            </a:r>
          </a:p>
          <a:p>
            <a:r>
              <a:rPr lang="en-ZA" sz="1600" dirty="0"/>
              <a:t>100% expenditure of the NDPG Grant for the 21/22 financial year</a:t>
            </a:r>
          </a:p>
          <a:p>
            <a:r>
              <a:rPr lang="en-GB" sz="1600" dirty="0"/>
              <a:t>The Electricity Supply Services business unit has already achieved 60% expenditure on the MIG allocation for electricity projects for the 22/23 financial year.</a:t>
            </a:r>
            <a:endParaRPr lang="en-ZA" sz="1600" dirty="0"/>
          </a:p>
          <a:p>
            <a:r>
              <a:rPr lang="en-ZA" sz="1600" dirty="0"/>
              <a:t>Establishment of the IPTN Steering Task Team to revive the IPTN project</a:t>
            </a:r>
          </a:p>
          <a:p>
            <a:r>
              <a:rPr lang="en-ZA" sz="1600" dirty="0"/>
              <a:t>Establishment of workstreams for the Financial  Recovery Plan (Voluntary)</a:t>
            </a:r>
          </a:p>
          <a:p>
            <a:r>
              <a:rPr lang="en-ZA" sz="1600" dirty="0"/>
              <a:t>Reviving the ICT Steering Committee</a:t>
            </a:r>
          </a:p>
          <a:p>
            <a:r>
              <a:rPr lang="en-ZA" sz="1600" dirty="0"/>
              <a:t>Implementing a Dress, Appearance and Name Badge policy</a:t>
            </a:r>
          </a:p>
          <a:p>
            <a:r>
              <a:rPr lang="en-GB" sz="1600" dirty="0"/>
              <a:t>The municipality received an unqualified audit opinion from the Auditor General during the 2020 /2021 financial year.  An audit action plan was devised to address all the audit findings and further, to improve the municipality’s audit outcome. </a:t>
            </a:r>
          </a:p>
          <a:p>
            <a:pPr marL="0" indent="0">
              <a:buNone/>
            </a:pPr>
            <a:endParaRPr lang="en-ZA" sz="2000" dirty="0"/>
          </a:p>
        </p:txBody>
      </p:sp>
    </p:spTree>
    <p:extLst>
      <p:ext uri="{BB962C8B-B14F-4D97-AF65-F5344CB8AC3E}">
        <p14:creationId xmlns:p14="http://schemas.microsoft.com/office/powerpoint/2010/main" val="279749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7188-E6BD-F8D9-5EEA-46A63FB65D31}"/>
              </a:ext>
            </a:extLst>
          </p:cNvPr>
          <p:cNvSpPr>
            <a:spLocks noGrp="1"/>
          </p:cNvSpPr>
          <p:nvPr>
            <p:ph type="title"/>
          </p:nvPr>
        </p:nvSpPr>
        <p:spPr>
          <a:xfrm>
            <a:off x="-108857" y="159546"/>
            <a:ext cx="10972800" cy="1143000"/>
          </a:xfrm>
        </p:spPr>
        <p:txBody>
          <a:bodyPr/>
          <a:lstStyle/>
          <a:p>
            <a:r>
              <a:rPr lang="en-ZA" sz="3200" dirty="0">
                <a:solidFill>
                  <a:schemeClr val="bg1"/>
                </a:solidFill>
              </a:rPr>
              <a:t>RECOMMENDATIONS </a:t>
            </a:r>
          </a:p>
        </p:txBody>
      </p:sp>
      <p:sp>
        <p:nvSpPr>
          <p:cNvPr id="4" name="Slide Number Placeholder 3">
            <a:extLst>
              <a:ext uri="{FF2B5EF4-FFF2-40B4-BE49-F238E27FC236}">
                <a16:creationId xmlns:a16="http://schemas.microsoft.com/office/drawing/2014/main" id="{FCF8B506-32B2-9FD2-AC38-622779F22124}"/>
              </a:ext>
            </a:extLst>
          </p:cNvPr>
          <p:cNvSpPr>
            <a:spLocks noGrp="1"/>
          </p:cNvSpPr>
          <p:nvPr>
            <p:ph type="sldNum" sz="quarter" idx="12"/>
          </p:nvPr>
        </p:nvSpPr>
        <p:spPr/>
        <p:txBody>
          <a:bodyPr/>
          <a:lstStyle/>
          <a:p>
            <a:fld id="{5449A628-0D35-4BBB-B97A-CF0774677C4A}" type="slidenum">
              <a:rPr lang="en-ZA" altLang="en-US" smtClean="0"/>
              <a:pPr/>
              <a:t>41</a:t>
            </a:fld>
            <a:endParaRPr lang="en-ZA" altLang="en-US" dirty="0"/>
          </a:p>
        </p:txBody>
      </p:sp>
      <p:sp>
        <p:nvSpPr>
          <p:cNvPr id="3" name="Content Placeholder 2">
            <a:extLst>
              <a:ext uri="{FF2B5EF4-FFF2-40B4-BE49-F238E27FC236}">
                <a16:creationId xmlns:a16="http://schemas.microsoft.com/office/drawing/2014/main" id="{18988000-3509-5CD7-9B10-9E4798FAC348}"/>
              </a:ext>
            </a:extLst>
          </p:cNvPr>
          <p:cNvSpPr>
            <a:spLocks noGrp="1"/>
          </p:cNvSpPr>
          <p:nvPr>
            <p:ph idx="1"/>
          </p:nvPr>
        </p:nvSpPr>
        <p:spPr/>
        <p:txBody>
          <a:bodyPr/>
          <a:lstStyle/>
          <a:p>
            <a:r>
              <a:rPr lang="en-ZA" sz="2400" dirty="0"/>
              <a:t>Msunduzi has made great strides with implementing the Msunduzi Turn Around Strategy and Implementation Plan as well as the Financial Recovery Plan.</a:t>
            </a:r>
          </a:p>
          <a:p>
            <a:r>
              <a:rPr lang="en-ZA" sz="2400" dirty="0"/>
              <a:t>The Municipality is on its way to recovery and is unstoppable in it’s efforts to improve service delivery. Furthermore, the Municipality has appointed the City Manager and is in the process of finalising the appointment of the General Manager: Infrastructure and the General Manager: Electricity Supply Services; therefore the municipality has gained administrative stability. </a:t>
            </a:r>
          </a:p>
          <a:p>
            <a:r>
              <a:rPr lang="en-ZA" sz="2400" dirty="0"/>
              <a:t>We are therefore recommending that Msunduzi Municipality be removed from the S139 (1)(b) Administration.  </a:t>
            </a:r>
          </a:p>
          <a:p>
            <a:endParaRPr lang="en-ZA" dirty="0"/>
          </a:p>
        </p:txBody>
      </p:sp>
    </p:spTree>
    <p:extLst>
      <p:ext uri="{BB962C8B-B14F-4D97-AF65-F5344CB8AC3E}">
        <p14:creationId xmlns:p14="http://schemas.microsoft.com/office/powerpoint/2010/main" val="3951835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9FA3-5AB6-4061-B803-E7C13C828FE8}"/>
              </a:ext>
            </a:extLst>
          </p:cNvPr>
          <p:cNvSpPr>
            <a:spLocks noGrp="1"/>
          </p:cNvSpPr>
          <p:nvPr>
            <p:ph type="title"/>
          </p:nvPr>
        </p:nvSpPr>
        <p:spPr>
          <a:xfrm>
            <a:off x="609600" y="274638"/>
            <a:ext cx="9707217" cy="818666"/>
          </a:xfrm>
        </p:spPr>
        <p:txBody>
          <a:bodyPr/>
          <a:lstStyle/>
          <a:p>
            <a:r>
              <a:rPr kumimoji="0" lang="en-US" sz="24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CONCLUSIONS</a:t>
            </a:r>
            <a:endParaRPr lang="en-ZA" sz="2800" b="1" dirty="0">
              <a:solidFill>
                <a:schemeClr val="bg1"/>
              </a:solidFill>
            </a:endParaRPr>
          </a:p>
        </p:txBody>
      </p:sp>
      <p:sp>
        <p:nvSpPr>
          <p:cNvPr id="6146" name="Slide Number Placeholder 3">
            <a:extLst>
              <a:ext uri="{FF2B5EF4-FFF2-40B4-BE49-F238E27FC236}">
                <a16:creationId xmlns:a16="http://schemas.microsoft.com/office/drawing/2014/main" id="{6D4BFD35-487B-4F8A-A401-0D172B1355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D9187F16-4B53-41A6-B762-CE85A722566A}" type="slidenum">
              <a:rPr kumimoji="0" lang="en-ZA" altLang="en-US" sz="120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42</a:t>
            </a:fld>
            <a:endParaRPr kumimoji="0" lang="en-ZA" altLang="en-US" sz="120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3910E4AB-F585-4B70-A2DE-3578FD5C5A40}"/>
              </a:ext>
            </a:extLst>
          </p:cNvPr>
          <p:cNvSpPr txBox="1">
            <a:spLocks/>
          </p:cNvSpPr>
          <p:nvPr/>
        </p:nvSpPr>
        <p:spPr>
          <a:xfrm>
            <a:off x="531744" y="1649001"/>
            <a:ext cx="11489635" cy="355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ts val="0"/>
              </a:spcBef>
              <a:defRPr/>
            </a:pPr>
            <a:endParaRPr lang="en-ZA" sz="2000" dirty="0"/>
          </a:p>
        </p:txBody>
      </p:sp>
      <p:sp>
        <p:nvSpPr>
          <p:cNvPr id="8" name="Content Placeholder 2">
            <a:extLst>
              <a:ext uri="{FF2B5EF4-FFF2-40B4-BE49-F238E27FC236}">
                <a16:creationId xmlns:a16="http://schemas.microsoft.com/office/drawing/2014/main" id="{D25D419B-7B32-8B3F-7E44-AE0ADDC9F14B}"/>
              </a:ext>
            </a:extLst>
          </p:cNvPr>
          <p:cNvSpPr>
            <a:spLocks noGrp="1"/>
          </p:cNvSpPr>
          <p:nvPr>
            <p:ph idx="1"/>
          </p:nvPr>
        </p:nvSpPr>
        <p:spPr>
          <a:xfrm>
            <a:off x="432047" y="1298359"/>
            <a:ext cx="11489634" cy="5352096"/>
          </a:xfrm>
        </p:spPr>
        <p:txBody>
          <a:bodyPr>
            <a:noAutofit/>
          </a:bodyPr>
          <a:lstStyle/>
          <a:p>
            <a:pPr marL="171450" indent="-171450" algn="just">
              <a:lnSpc>
                <a:spcPct val="107000"/>
              </a:lnSpc>
              <a:spcBef>
                <a:spcPts val="0"/>
              </a:spcBef>
              <a:spcAft>
                <a:spcPts val="0"/>
              </a:spcAft>
            </a:pPr>
            <a:r>
              <a:rPr lang="en-GB" altLang="en-US" sz="1800" dirty="0">
                <a:ea typeface="Calibri" panose="020F0502020204030204" pitchFamily="34" charset="0"/>
                <a:cs typeface="Times New Roman" panose="02020603050405020304" pitchFamily="18" charset="0"/>
              </a:rPr>
              <a:t>The Municipality made submissions to the National Treasury,  and Development Bank of South Africa (DBSA) with the intention of sourcing funding in order to implement the Capital Projects.</a:t>
            </a:r>
          </a:p>
          <a:p>
            <a:pPr marL="171450" indent="-171450" algn="just">
              <a:lnSpc>
                <a:spcPct val="107000"/>
              </a:lnSpc>
              <a:spcBef>
                <a:spcPts val="0"/>
              </a:spcBef>
              <a:spcAft>
                <a:spcPts val="0"/>
              </a:spcAft>
            </a:pPr>
            <a:r>
              <a:rPr lang="en-GB" altLang="en-US" sz="1800" dirty="0">
                <a:ea typeface="Calibri" panose="020F0502020204030204" pitchFamily="34" charset="0"/>
                <a:cs typeface="Times New Roman" panose="02020603050405020304" pitchFamily="18" charset="0"/>
              </a:rPr>
              <a:t>The Municipality is engaging Local Business Community in order to find a suitable funding and implementation model that may not compromise the constitutional mandate of the municipality.</a:t>
            </a:r>
          </a:p>
          <a:p>
            <a:pPr marL="171450" indent="-171450" algn="just">
              <a:lnSpc>
                <a:spcPct val="107000"/>
              </a:lnSpc>
              <a:spcBef>
                <a:spcPts val="0"/>
              </a:spcBef>
              <a:spcAft>
                <a:spcPts val="0"/>
              </a:spcAft>
            </a:pPr>
            <a:r>
              <a:rPr lang="en-GB" altLang="en-US" sz="1800" dirty="0">
                <a:ea typeface="Calibri" panose="020F0502020204030204" pitchFamily="34" charset="0"/>
                <a:cs typeface="Times New Roman" panose="02020603050405020304" pitchFamily="18" charset="0"/>
              </a:rPr>
              <a:t>The Municipality is also requesting the Provincial Intervention in mobilising and providing resources to assist in addressing the electricity outages experienced by Msunduzi Municipality.</a:t>
            </a:r>
          </a:p>
          <a:p>
            <a:pPr marL="171450" indent="-171450" algn="just">
              <a:lnSpc>
                <a:spcPct val="107000"/>
              </a:lnSpc>
              <a:spcBef>
                <a:spcPts val="0"/>
              </a:spcBef>
              <a:spcAft>
                <a:spcPts val="0"/>
              </a:spcAft>
            </a:pPr>
            <a:r>
              <a:rPr lang="en-GB" altLang="en-US" sz="1800" dirty="0">
                <a:ea typeface="Calibri" panose="020F0502020204030204" pitchFamily="34" charset="0"/>
                <a:cs typeface="Times New Roman" panose="02020603050405020304" pitchFamily="18" charset="0"/>
              </a:rPr>
              <a:t>The intervention of experts to prevent theft and vandalism of infrastructure before it occurs. In this regard the municipality has entered strategic partnership with Eskom to provide services that cannot be sourced as a matter urgency.</a:t>
            </a:r>
          </a:p>
          <a:p>
            <a:pPr marL="171450" indent="-171450" algn="just">
              <a:lnSpc>
                <a:spcPct val="107000"/>
              </a:lnSpc>
              <a:spcBef>
                <a:spcPts val="0"/>
              </a:spcBef>
              <a:spcAft>
                <a:spcPts val="0"/>
              </a:spcAft>
            </a:pPr>
            <a:r>
              <a:rPr lang="en-US" sz="1800" dirty="0">
                <a:ea typeface="Calibri" panose="020F0502020204030204" pitchFamily="34" charset="0"/>
                <a:cs typeface="Times New Roman" panose="02020603050405020304" pitchFamily="18" charset="0"/>
              </a:rPr>
              <a:t>The daily disconnections and restrictions are being undertaken in terms of implementation of the credit control policy.</a:t>
            </a:r>
          </a:p>
          <a:p>
            <a:pPr marL="171450" indent="-171450" algn="just">
              <a:lnSpc>
                <a:spcPct val="107000"/>
              </a:lnSpc>
              <a:spcBef>
                <a:spcPts val="0"/>
              </a:spcBef>
              <a:spcAft>
                <a:spcPts val="0"/>
              </a:spcAft>
            </a:pPr>
            <a:r>
              <a:rPr lang="en-US" sz="1800" dirty="0">
                <a:ea typeface="Calibri" panose="020F0502020204030204" pitchFamily="34" charset="0"/>
                <a:cs typeface="Times New Roman" panose="02020603050405020304" pitchFamily="18" charset="0"/>
              </a:rPr>
              <a:t>Legal steps to recover debt due to council - letters of demand, summons, default judgments and warrant of executions have been issued for defaulting debtors. </a:t>
            </a:r>
          </a:p>
          <a:p>
            <a:pPr marL="171450" indent="-171450" algn="just">
              <a:lnSpc>
                <a:spcPct val="107000"/>
              </a:lnSpc>
              <a:spcBef>
                <a:spcPts val="0"/>
              </a:spcBef>
              <a:spcAft>
                <a:spcPts val="0"/>
              </a:spcAft>
            </a:pPr>
            <a:r>
              <a:rPr lang="en-US" sz="1800" dirty="0">
                <a:ea typeface="Calibri" panose="020F0502020204030204" pitchFamily="34" charset="0"/>
                <a:cs typeface="Times New Roman" panose="02020603050405020304" pitchFamily="18" charset="0"/>
              </a:rPr>
              <a:t>Electricity Meter Audit is currently underway for all Council Wide properties.</a:t>
            </a:r>
          </a:p>
          <a:p>
            <a:pPr marL="171450" indent="-171450" algn="just">
              <a:lnSpc>
                <a:spcPct val="107000"/>
              </a:lnSpc>
              <a:spcBef>
                <a:spcPts val="0"/>
              </a:spcBef>
              <a:spcAft>
                <a:spcPts val="0"/>
              </a:spcAft>
            </a:pPr>
            <a:r>
              <a:rPr lang="en-US" sz="1800" dirty="0">
                <a:ea typeface="Calibri" panose="020F0502020204030204" pitchFamily="34" charset="0"/>
                <a:cs typeface="Times New Roman" panose="02020603050405020304" pitchFamily="18" charset="0"/>
              </a:rPr>
              <a:t>Town Planning will be part of the teams that are disconnecting to ensure fines and notices are issued </a:t>
            </a:r>
          </a:p>
          <a:p>
            <a:pPr marL="171450" indent="-171450" algn="just">
              <a:lnSpc>
                <a:spcPct val="107000"/>
              </a:lnSpc>
              <a:spcBef>
                <a:spcPts val="0"/>
              </a:spcBef>
              <a:spcAft>
                <a:spcPts val="0"/>
              </a:spcAft>
            </a:pPr>
            <a:r>
              <a:rPr lang="en-US" sz="1800" dirty="0">
                <a:ea typeface="Calibri" panose="020F0502020204030204" pitchFamily="34" charset="0"/>
                <a:cs typeface="Times New Roman" panose="02020603050405020304" pitchFamily="18" charset="0"/>
              </a:rPr>
              <a:t>Focus on executing property to ensure Council recovers debt due timeously. </a:t>
            </a:r>
          </a:p>
          <a:p>
            <a:pPr marL="171450" indent="-171450" algn="just">
              <a:lnSpc>
                <a:spcPct val="107000"/>
              </a:lnSpc>
              <a:spcBef>
                <a:spcPts val="0"/>
              </a:spcBef>
              <a:spcAft>
                <a:spcPts val="0"/>
              </a:spcAft>
            </a:pPr>
            <a:r>
              <a:rPr lang="en-US" sz="1800" dirty="0">
                <a:ea typeface="Calibri" panose="020F0502020204030204" pitchFamily="34" charset="0"/>
                <a:cs typeface="Times New Roman" panose="02020603050405020304" pitchFamily="18" charset="0"/>
              </a:rPr>
              <a:t>DBSA is finalizing the tender process to do data cleansing since the first contract was terminated due none performance  </a:t>
            </a:r>
          </a:p>
          <a:p>
            <a:pPr marL="0" indent="0" algn="just">
              <a:lnSpc>
                <a:spcPct val="107000"/>
              </a:lnSpc>
              <a:spcBef>
                <a:spcPts val="0"/>
              </a:spcBef>
              <a:spcAft>
                <a:spcPts val="0"/>
              </a:spcAft>
              <a:buNone/>
            </a:pPr>
            <a:endParaRPr lang="en-US"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6462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9FA3-5AB6-4061-B803-E7C13C828FE8}"/>
              </a:ext>
            </a:extLst>
          </p:cNvPr>
          <p:cNvSpPr>
            <a:spLocks noGrp="1"/>
          </p:cNvSpPr>
          <p:nvPr>
            <p:ph type="title"/>
          </p:nvPr>
        </p:nvSpPr>
        <p:spPr>
          <a:xfrm>
            <a:off x="609600" y="274638"/>
            <a:ext cx="9707217" cy="818666"/>
          </a:xfrm>
        </p:spPr>
        <p:txBody>
          <a:bodyPr/>
          <a:lstStyle/>
          <a:p>
            <a:r>
              <a:rPr kumimoji="0" lang="en-US" sz="24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CONCLUSIONS</a:t>
            </a:r>
            <a:endParaRPr lang="en-ZA" sz="2800" b="1" dirty="0">
              <a:solidFill>
                <a:schemeClr val="bg1"/>
              </a:solidFill>
            </a:endParaRPr>
          </a:p>
        </p:txBody>
      </p:sp>
      <p:sp>
        <p:nvSpPr>
          <p:cNvPr id="6146" name="Slide Number Placeholder 3">
            <a:extLst>
              <a:ext uri="{FF2B5EF4-FFF2-40B4-BE49-F238E27FC236}">
                <a16:creationId xmlns:a16="http://schemas.microsoft.com/office/drawing/2014/main" id="{6D4BFD35-487B-4F8A-A401-0D172B1355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D9187F16-4B53-41A6-B762-CE85A722566A}" type="slidenum">
              <a:rPr kumimoji="0" lang="en-ZA" altLang="en-US" sz="120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43</a:t>
            </a:fld>
            <a:endParaRPr kumimoji="0" lang="en-ZA" altLang="en-US" sz="120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3910E4AB-F585-4B70-A2DE-3578FD5C5A40}"/>
              </a:ext>
            </a:extLst>
          </p:cNvPr>
          <p:cNvSpPr txBox="1">
            <a:spLocks/>
          </p:cNvSpPr>
          <p:nvPr/>
        </p:nvSpPr>
        <p:spPr>
          <a:xfrm>
            <a:off x="531744" y="1649001"/>
            <a:ext cx="11489635" cy="355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ts val="0"/>
              </a:spcBef>
              <a:defRPr/>
            </a:pPr>
            <a:endParaRPr lang="en-ZA" sz="2000" dirty="0"/>
          </a:p>
        </p:txBody>
      </p:sp>
      <p:sp>
        <p:nvSpPr>
          <p:cNvPr id="4" name="Content Placeholder 2">
            <a:extLst>
              <a:ext uri="{FF2B5EF4-FFF2-40B4-BE49-F238E27FC236}">
                <a16:creationId xmlns:a16="http://schemas.microsoft.com/office/drawing/2014/main" id="{DC602200-A8C0-72E2-2974-0214D7B4E913}"/>
              </a:ext>
            </a:extLst>
          </p:cNvPr>
          <p:cNvSpPr>
            <a:spLocks noGrp="1"/>
          </p:cNvSpPr>
          <p:nvPr>
            <p:ph idx="1"/>
          </p:nvPr>
        </p:nvSpPr>
        <p:spPr>
          <a:xfrm>
            <a:off x="270769" y="1298298"/>
            <a:ext cx="11650462" cy="5240615"/>
          </a:xfrm>
        </p:spPr>
        <p:txBody>
          <a:bodyPr>
            <a:noAutofit/>
          </a:bodyPr>
          <a:lstStyle/>
          <a:p>
            <a:pPr marL="171450" indent="-171450" algn="just">
              <a:lnSpc>
                <a:spcPct val="107000"/>
              </a:lnSpc>
              <a:spcBef>
                <a:spcPts val="0"/>
              </a:spcBef>
              <a:spcAft>
                <a:spcPts val="0"/>
              </a:spcAft>
            </a:pPr>
            <a:r>
              <a:rPr lang="en-US" sz="1600" dirty="0">
                <a:ea typeface="Calibri" panose="020F0502020204030204" pitchFamily="34" charset="0"/>
                <a:cs typeface="Times New Roman" panose="02020603050405020304" pitchFamily="18" charset="0"/>
              </a:rPr>
              <a:t>Given the decline of the financial status of the municipality a request was made to National Treasury to review the Financial Recovery Plan .</a:t>
            </a:r>
          </a:p>
          <a:p>
            <a:pPr marL="171450" indent="-171450" algn="just">
              <a:lnSpc>
                <a:spcPct val="107000"/>
              </a:lnSpc>
              <a:spcBef>
                <a:spcPts val="0"/>
              </a:spcBef>
              <a:spcAft>
                <a:spcPts val="0"/>
              </a:spcAft>
            </a:pPr>
            <a:r>
              <a:rPr lang="en-US" sz="1600" dirty="0">
                <a:ea typeface="Calibri" panose="020F0502020204030204" pitchFamily="34" charset="0"/>
                <a:cs typeface="Times New Roman" panose="02020603050405020304" pitchFamily="18" charset="0"/>
              </a:rPr>
              <a:t>Assessment has been completed , NT is presenting the draft plan to all council structures including the rates payer's association, the MEC for Cogta and the Public at large.</a:t>
            </a:r>
          </a:p>
          <a:p>
            <a:pPr marL="171450" indent="-171450" algn="just">
              <a:lnSpc>
                <a:spcPct val="107000"/>
              </a:lnSpc>
              <a:spcBef>
                <a:spcPts val="0"/>
              </a:spcBef>
              <a:spcAft>
                <a:spcPts val="0"/>
              </a:spcAft>
            </a:pPr>
            <a:r>
              <a:rPr lang="en-US" sz="1600" dirty="0">
                <a:ea typeface="Calibri" panose="020F0502020204030204" pitchFamily="34" charset="0"/>
                <a:cs typeface="Times New Roman" panose="02020603050405020304" pitchFamily="18" charset="0"/>
              </a:rPr>
              <a:t>The revised FRP will be used as an instrument to guide the municipality in addressing the financial crisis and to ensure that the municipality regains its financial health within the shortest timeframe while ensuring that all issues which adversely affect the financial health of the municipality are comprehensively addressed</a:t>
            </a:r>
          </a:p>
          <a:p>
            <a:pPr marL="171450" indent="-171450" algn="just">
              <a:lnSpc>
                <a:spcPct val="107000"/>
              </a:lnSpc>
              <a:spcBef>
                <a:spcPts val="0"/>
              </a:spcBef>
              <a:spcAft>
                <a:spcPts val="0"/>
              </a:spcAft>
            </a:pPr>
            <a:r>
              <a:rPr lang="en-US" sz="1600" dirty="0">
                <a:ea typeface="Calibri" panose="020F0502020204030204" pitchFamily="34" charset="0"/>
                <a:cs typeface="Times New Roman" panose="02020603050405020304" pitchFamily="18" charset="0"/>
              </a:rPr>
              <a:t>FRP adopts a strategic, focused approach which is time-bound yet comprehensive enough to ensure that the underlying causes of the crisis are adequately addressed. To achieve this objective, the draft financial recovery plan presents a phased approach to recovery, differentiating between issues to be addressed in the short, medium, and long term. The FRP is divided into three distinct but interdependent phases. These include:</a:t>
            </a:r>
            <a:endParaRPr lang="en-ZA" sz="1600" dirty="0">
              <a:ea typeface="Calibri" panose="020F0502020204030204" pitchFamily="34" charset="0"/>
              <a:cs typeface="Times New Roman" panose="02020603050405020304" pitchFamily="18" charset="0"/>
            </a:endParaRPr>
          </a:p>
          <a:p>
            <a:pPr marL="655320">
              <a:lnSpc>
                <a:spcPct val="115000"/>
              </a:lnSpc>
              <a:spcAft>
                <a:spcPts val="25"/>
              </a:spcAft>
            </a:pPr>
            <a:r>
              <a:rPr lang="en-US" sz="1600" b="1" dirty="0">
                <a:effectLst/>
                <a:ea typeface="Calibri" panose="020F0502020204030204" pitchFamily="34" charset="0"/>
                <a:cs typeface="Arial" panose="020B0604020202020204" pitchFamily="34" charset="0"/>
              </a:rPr>
              <a:t>Rescue Phase (Phase 1)</a:t>
            </a:r>
            <a:r>
              <a:rPr lang="en-US" sz="1600" dirty="0">
                <a:effectLst/>
                <a:ea typeface="Calibri" panose="020F0502020204030204" pitchFamily="34" charset="0"/>
                <a:cs typeface="Arial" panose="020B0604020202020204" pitchFamily="34" charset="0"/>
              </a:rPr>
              <a:t> which focuses primarily on cash and restoring the cash position of the municipality</a:t>
            </a:r>
            <a:endParaRPr lang="en-ZA" sz="1600" dirty="0">
              <a:effectLst/>
              <a:ea typeface="Calibri" panose="020F0502020204030204" pitchFamily="34" charset="0"/>
              <a:cs typeface="Arial" panose="020B0604020202020204" pitchFamily="34" charset="0"/>
            </a:endParaRPr>
          </a:p>
          <a:p>
            <a:pPr marL="655320">
              <a:lnSpc>
                <a:spcPct val="115000"/>
              </a:lnSpc>
              <a:spcAft>
                <a:spcPts val="25"/>
              </a:spcAft>
            </a:pPr>
            <a:r>
              <a:rPr lang="en-US" sz="1600" b="1" dirty="0">
                <a:effectLst/>
                <a:ea typeface="Calibri" panose="020F0502020204030204" pitchFamily="34" charset="0"/>
                <a:cs typeface="Arial" panose="020B0604020202020204" pitchFamily="34" charset="0"/>
              </a:rPr>
              <a:t>Stabilization Phase (Phase 2)</a:t>
            </a:r>
            <a:r>
              <a:rPr lang="en-US" sz="1600" dirty="0">
                <a:effectLst/>
                <a:ea typeface="Calibri" panose="020F0502020204030204" pitchFamily="34" charset="0"/>
                <a:cs typeface="Arial" panose="020B0604020202020204" pitchFamily="34" charset="0"/>
              </a:rPr>
              <a:t> which expands on the financial indicators to be monitored and emphasizes key governance and institutional issues which must simultaneously be addressed</a:t>
            </a:r>
            <a:endParaRPr lang="en-ZA" sz="1600" dirty="0">
              <a:effectLst/>
              <a:ea typeface="Calibri" panose="020F0502020204030204" pitchFamily="34" charset="0"/>
              <a:cs typeface="Arial" panose="020B0604020202020204" pitchFamily="34" charset="0"/>
            </a:endParaRPr>
          </a:p>
          <a:p>
            <a:pPr marL="655320" algn="just">
              <a:lnSpc>
                <a:spcPct val="115000"/>
              </a:lnSpc>
              <a:spcAft>
                <a:spcPts val="25"/>
              </a:spcAft>
            </a:pPr>
            <a:r>
              <a:rPr lang="en-US" sz="1600" b="1" dirty="0">
                <a:effectLst/>
                <a:ea typeface="Calibri" panose="020F0502020204030204" pitchFamily="34" charset="0"/>
                <a:cs typeface="Arial" panose="020B0604020202020204" pitchFamily="34" charset="0"/>
              </a:rPr>
              <a:t>Sustainability Phase (Phase 3)</a:t>
            </a:r>
            <a:r>
              <a:rPr lang="en-US" sz="1600" dirty="0">
                <a:effectLst/>
                <a:ea typeface="Calibri" panose="020F0502020204030204" pitchFamily="34" charset="0"/>
                <a:cs typeface="Arial" panose="020B0604020202020204" pitchFamily="34" charset="0"/>
              </a:rPr>
              <a:t> to ensure that indicators are developed that will give effect to the long-term financial sustainability of the municipality.</a:t>
            </a:r>
            <a:endParaRPr lang="en-ZA" sz="1600" dirty="0">
              <a:effectLst/>
              <a:ea typeface="Calibri" panose="020F0502020204030204" pitchFamily="34" charset="0"/>
              <a:cs typeface="Arial" panose="020B0604020202020204" pitchFamily="34" charset="0"/>
            </a:endParaRPr>
          </a:p>
          <a:p>
            <a:pPr marL="171450" indent="-171450" algn="just">
              <a:lnSpc>
                <a:spcPct val="107000"/>
              </a:lnSpc>
              <a:spcBef>
                <a:spcPts val="0"/>
              </a:spcBef>
              <a:spcAft>
                <a:spcPts val="0"/>
              </a:spcAft>
            </a:pPr>
            <a:r>
              <a:rPr lang="en-US" sz="1600" dirty="0">
                <a:ea typeface="Calibri" panose="020F0502020204030204" pitchFamily="34" charset="0"/>
                <a:cs typeface="Times New Roman" panose="02020603050405020304" pitchFamily="18" charset="0"/>
              </a:rPr>
              <a:t>Cogta  is also proving support in terms of revenue collection, cost containment and all strategies that will improve cash reserves.  An Interim Finance Committee sits every Wednesday to monitor these strategies.</a:t>
            </a:r>
          </a:p>
          <a:p>
            <a:pPr marL="171450" indent="-171450" algn="just">
              <a:lnSpc>
                <a:spcPct val="107000"/>
              </a:lnSpc>
              <a:spcBef>
                <a:spcPts val="0"/>
              </a:spcBef>
              <a:spcAft>
                <a:spcPts val="0"/>
              </a:spcAft>
            </a:pPr>
            <a:r>
              <a:rPr lang="en-US" sz="1600" dirty="0">
                <a:ea typeface="Calibri" panose="020F0502020204030204" pitchFamily="34" charset="0"/>
                <a:cs typeface="Times New Roman" panose="02020603050405020304" pitchFamily="18" charset="0"/>
              </a:rPr>
              <a:t>CoGTA has also provided hands on support to deal with the government debt and improving capital expenditure on grants</a:t>
            </a:r>
          </a:p>
        </p:txBody>
      </p:sp>
    </p:spTree>
    <p:extLst>
      <p:ext uri="{BB962C8B-B14F-4D97-AF65-F5344CB8AC3E}">
        <p14:creationId xmlns:p14="http://schemas.microsoft.com/office/powerpoint/2010/main" val="20433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DDA5-5A5F-859C-28F9-A2D6220833B6}"/>
              </a:ext>
            </a:extLst>
          </p:cNvPr>
          <p:cNvSpPr>
            <a:spLocks noGrp="1"/>
          </p:cNvSpPr>
          <p:nvPr>
            <p:ph type="title"/>
          </p:nvPr>
        </p:nvSpPr>
        <p:spPr>
          <a:xfrm>
            <a:off x="0" y="92076"/>
            <a:ext cx="10972800" cy="1143000"/>
          </a:xfrm>
        </p:spPr>
        <p:txBody>
          <a:bodyPr/>
          <a:lstStyle/>
          <a:p>
            <a:pPr algn="l"/>
            <a:r>
              <a:rPr lang="en-US" sz="2000" b="1" dirty="0">
                <a:solidFill>
                  <a:schemeClr val="bg1"/>
                </a:solidFill>
                <a:cs typeface="Arial" panose="020B0604020202020204" pitchFamily="34" charset="0"/>
              </a:rPr>
              <a:t>OVERVIEW REPORT ON SECTION 139 INTERVENTIONS</a:t>
            </a:r>
            <a:r>
              <a:rPr lang="en-US" sz="4400" b="1" dirty="0">
                <a:solidFill>
                  <a:schemeClr val="bg1"/>
                </a:solidFill>
                <a:cs typeface="Arial" panose="020B0604020202020204" pitchFamily="34" charset="0"/>
              </a:rPr>
              <a:t/>
            </a:r>
            <a:br>
              <a:rPr lang="en-US" sz="4400" b="1" dirty="0">
                <a:solidFill>
                  <a:schemeClr val="bg1"/>
                </a:solidFill>
                <a:cs typeface="Arial" panose="020B0604020202020204" pitchFamily="34" charset="0"/>
              </a:rPr>
            </a:br>
            <a:r>
              <a:rPr lang="en-US" sz="2000" b="1" dirty="0">
                <a:solidFill>
                  <a:schemeClr val="bg1"/>
                </a:solidFill>
                <a:cs typeface="Arial" panose="020B0604020202020204" pitchFamily="34" charset="0"/>
              </a:rPr>
              <a:t>IMMEDIATE INTERVENTIONS - (MECs DIRECTIVES) – </a:t>
            </a:r>
            <a:r>
              <a:rPr lang="en-ZA" sz="2000" b="1" dirty="0">
                <a:solidFill>
                  <a:schemeClr val="bg1"/>
                </a:solidFill>
                <a:cs typeface="Arial" panose="020B0604020202020204" pitchFamily="34" charset="0"/>
              </a:rPr>
              <a:t>INDICATORS OF IMPROVEMENT IN THE NEXT SIX MONTHS </a:t>
            </a:r>
            <a:endParaRPr lang="en-US" sz="2000" b="1" dirty="0">
              <a:solidFill>
                <a:schemeClr val="bg1"/>
              </a:solidFill>
              <a:cs typeface="Arial" panose="020B0604020202020204" pitchFamily="34" charset="0"/>
            </a:endParaRPr>
          </a:p>
        </p:txBody>
      </p:sp>
      <p:sp>
        <p:nvSpPr>
          <p:cNvPr id="3" name="Content Placeholder 2">
            <a:extLst>
              <a:ext uri="{FF2B5EF4-FFF2-40B4-BE49-F238E27FC236}">
                <a16:creationId xmlns:a16="http://schemas.microsoft.com/office/drawing/2014/main" id="{AD7A095A-60C3-40BC-FB34-CE002C4FC01D}"/>
              </a:ext>
            </a:extLst>
          </p:cNvPr>
          <p:cNvSpPr>
            <a:spLocks noGrp="1"/>
          </p:cNvSpPr>
          <p:nvPr>
            <p:ph idx="1"/>
          </p:nvPr>
        </p:nvSpPr>
        <p:spPr>
          <a:xfrm>
            <a:off x="133165" y="1600201"/>
            <a:ext cx="11931317" cy="4756150"/>
          </a:xfrm>
        </p:spPr>
        <p:txBody>
          <a:bodyPr/>
          <a:lstStyle/>
          <a:p>
            <a:pPr marL="0" marR="0" lvl="0" indent="0" algn="just" defTabSz="914400" rtl="0" eaLnBrk="1" fontAlgn="auto" latinLnBrk="0" hangingPunct="1">
              <a:lnSpc>
                <a:spcPct val="150000"/>
              </a:lnSpc>
              <a:spcBef>
                <a:spcPts val="0"/>
              </a:spcBef>
              <a:spcAft>
                <a:spcPts val="0"/>
              </a:spcAft>
              <a:buClrTx/>
              <a:buSzTx/>
              <a:buNone/>
              <a:tabLst/>
              <a:defRPr/>
            </a:pP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0" indent="0">
              <a:buNone/>
            </a:pPr>
            <a:endParaRPr lang="en-GB" sz="1800" dirty="0">
              <a:solidFill>
                <a:sysClr val="windowText" lastClr="000000"/>
              </a:solidFill>
              <a:latin typeface="Calibri"/>
            </a:endParaRPr>
          </a:p>
          <a:p>
            <a:endParaRPr lang="en-ZA" dirty="0"/>
          </a:p>
        </p:txBody>
      </p:sp>
      <p:sp>
        <p:nvSpPr>
          <p:cNvPr id="4" name="Slide Number Placeholder 3">
            <a:extLst>
              <a:ext uri="{FF2B5EF4-FFF2-40B4-BE49-F238E27FC236}">
                <a16:creationId xmlns:a16="http://schemas.microsoft.com/office/drawing/2014/main" id="{B28D768A-1823-4DAD-3E45-DEC19F8AC729}"/>
              </a:ext>
            </a:extLst>
          </p:cNvPr>
          <p:cNvSpPr>
            <a:spLocks noGrp="1"/>
          </p:cNvSpPr>
          <p:nvPr>
            <p:ph type="sldNum" sz="quarter" idx="12"/>
          </p:nvPr>
        </p:nvSpPr>
        <p:spPr/>
        <p:txBody>
          <a:bodyPr/>
          <a:lstStyle/>
          <a:p>
            <a:fld id="{5449A628-0D35-4BBB-B97A-CF0774677C4A}" type="slidenum">
              <a:rPr lang="en-ZA" altLang="en-US" smtClean="0"/>
              <a:pPr/>
              <a:t>5</a:t>
            </a:fld>
            <a:endParaRPr lang="en-ZA" altLang="en-US" dirty="0"/>
          </a:p>
        </p:txBody>
      </p:sp>
      <p:graphicFrame>
        <p:nvGraphicFramePr>
          <p:cNvPr id="7" name="Table 6">
            <a:extLst>
              <a:ext uri="{FF2B5EF4-FFF2-40B4-BE49-F238E27FC236}">
                <a16:creationId xmlns:a16="http://schemas.microsoft.com/office/drawing/2014/main" id="{58CB87C7-3FF7-8222-DDAF-4154AD49A674}"/>
              </a:ext>
            </a:extLst>
          </p:cNvPr>
          <p:cNvGraphicFramePr>
            <a:graphicFrameLocks noGrp="1"/>
          </p:cNvGraphicFramePr>
          <p:nvPr>
            <p:extLst>
              <p:ext uri="{D42A27DB-BD31-4B8C-83A1-F6EECF244321}">
                <p14:modId xmlns:p14="http://schemas.microsoft.com/office/powerpoint/2010/main" val="240201533"/>
              </p:ext>
            </p:extLst>
          </p:nvPr>
        </p:nvGraphicFramePr>
        <p:xfrm>
          <a:off x="67813" y="1418687"/>
          <a:ext cx="12056373" cy="5345025"/>
        </p:xfrm>
        <a:graphic>
          <a:graphicData uri="http://schemas.openxmlformats.org/drawingml/2006/table">
            <a:tbl>
              <a:tblPr firstRow="1" bandRow="1">
                <a:tableStyleId>{073A0DAA-6AF3-43AB-8588-CEC1D06C72B9}</a:tableStyleId>
              </a:tblPr>
              <a:tblGrid>
                <a:gridCol w="419920">
                  <a:extLst>
                    <a:ext uri="{9D8B030D-6E8A-4147-A177-3AD203B41FA5}">
                      <a16:colId xmlns:a16="http://schemas.microsoft.com/office/drawing/2014/main" val="2562363528"/>
                    </a:ext>
                  </a:extLst>
                </a:gridCol>
                <a:gridCol w="1163665">
                  <a:extLst>
                    <a:ext uri="{9D8B030D-6E8A-4147-A177-3AD203B41FA5}">
                      <a16:colId xmlns:a16="http://schemas.microsoft.com/office/drawing/2014/main" val="20000"/>
                    </a:ext>
                  </a:extLst>
                </a:gridCol>
                <a:gridCol w="1527311">
                  <a:extLst>
                    <a:ext uri="{9D8B030D-6E8A-4147-A177-3AD203B41FA5}">
                      <a16:colId xmlns:a16="http://schemas.microsoft.com/office/drawing/2014/main" val="20003"/>
                    </a:ext>
                  </a:extLst>
                </a:gridCol>
                <a:gridCol w="786801">
                  <a:extLst>
                    <a:ext uri="{9D8B030D-6E8A-4147-A177-3AD203B41FA5}">
                      <a16:colId xmlns:a16="http://schemas.microsoft.com/office/drawing/2014/main" val="3995981445"/>
                    </a:ext>
                  </a:extLst>
                </a:gridCol>
                <a:gridCol w="1259633">
                  <a:extLst>
                    <a:ext uri="{9D8B030D-6E8A-4147-A177-3AD203B41FA5}">
                      <a16:colId xmlns:a16="http://schemas.microsoft.com/office/drawing/2014/main" val="20009"/>
                    </a:ext>
                  </a:extLst>
                </a:gridCol>
                <a:gridCol w="6390140">
                  <a:extLst>
                    <a:ext uri="{9D8B030D-6E8A-4147-A177-3AD203B41FA5}">
                      <a16:colId xmlns:a16="http://schemas.microsoft.com/office/drawing/2014/main" val="1157715747"/>
                    </a:ext>
                  </a:extLst>
                </a:gridCol>
                <a:gridCol w="508903">
                  <a:extLst>
                    <a:ext uri="{9D8B030D-6E8A-4147-A177-3AD203B41FA5}">
                      <a16:colId xmlns:a16="http://schemas.microsoft.com/office/drawing/2014/main" val="1453634572"/>
                    </a:ext>
                  </a:extLst>
                </a:gridCol>
              </a:tblGrid>
              <a:tr h="294974">
                <a:tc rowSpan="2">
                  <a:txBody>
                    <a:bodyPr/>
                    <a:lstStyle/>
                    <a:p>
                      <a:pPr algn="l">
                        <a:lnSpc>
                          <a:spcPct val="115000"/>
                        </a:lnSpc>
                        <a:spcAft>
                          <a:spcPts val="0"/>
                        </a:spcAft>
                      </a:pPr>
                      <a:endParaRPr lang="en-ZA" sz="1100" b="1" dirty="0">
                        <a:effectLst/>
                        <a:latin typeface="Arial" panose="020B0604020202020204" pitchFamily="34" charset="0"/>
                        <a:ea typeface="Calibri"/>
                        <a:cs typeface="Arial" panose="020B0604020202020204" pitchFamily="34" charset="0"/>
                      </a:endParaRPr>
                    </a:p>
                  </a:txBody>
                  <a:tcPr marL="51435" marR="51435" marT="0" marB="0" anchor="ctr"/>
                </a:tc>
                <a:tc rowSpan="2">
                  <a:txBody>
                    <a:bodyPr/>
                    <a:lstStyle/>
                    <a:p>
                      <a:pPr algn="l">
                        <a:lnSpc>
                          <a:spcPct val="115000"/>
                        </a:lnSpc>
                        <a:spcAft>
                          <a:spcPts val="0"/>
                        </a:spcAft>
                      </a:pPr>
                      <a:r>
                        <a:rPr lang="en-ZA" sz="1100" b="1" dirty="0">
                          <a:effectLst/>
                          <a:latin typeface="Arial" panose="020B0604020202020204" pitchFamily="34" charset="0"/>
                          <a:cs typeface="Arial" panose="020B0604020202020204" pitchFamily="34" charset="0"/>
                        </a:rPr>
                        <a:t>MUNIC </a:t>
                      </a:r>
                      <a:endParaRPr lang="en-ZA" sz="1100" b="1" dirty="0">
                        <a:effectLst/>
                        <a:latin typeface="Arial" panose="020B0604020202020204" pitchFamily="34" charset="0"/>
                        <a:ea typeface="Calibri"/>
                        <a:cs typeface="Arial" panose="020B0604020202020204" pitchFamily="34" charset="0"/>
                      </a:endParaRPr>
                    </a:p>
                  </a:txBody>
                  <a:tcPr marL="51435" marR="51435" marT="0" marB="0" anchor="ctr"/>
                </a:tc>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1" baseline="0" dirty="0">
                          <a:effectLst/>
                          <a:latin typeface="Arial" panose="020B0604020202020204" pitchFamily="34" charset="0"/>
                          <a:cs typeface="Arial" panose="020B0604020202020204" pitchFamily="34" charset="0"/>
                        </a:rPr>
                        <a:t>KEY INDICATORS </a:t>
                      </a:r>
                      <a:endParaRPr lang="en-ZA" sz="1100" b="1" dirty="0">
                        <a:effectLst/>
                        <a:latin typeface="Arial" panose="020B0604020202020204" pitchFamily="34" charset="0"/>
                        <a:ea typeface="Calibri"/>
                        <a:cs typeface="Arial" panose="020B0604020202020204" pitchFamily="34" charset="0"/>
                      </a:endParaRPr>
                    </a:p>
                  </a:txBody>
                  <a:tcPr marL="51435" marR="51435" marT="0" marB="0" anchor="ctr"/>
                </a:tc>
                <a:tc hMerge="1">
                  <a:txBody>
                    <a:bodyPr/>
                    <a:lstStyle/>
                    <a:p>
                      <a:endParaRPr lang="en-ZA"/>
                    </a:p>
                  </a:txBody>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ZA" sz="1600" dirty="0">
                        <a:effectLst/>
                        <a:latin typeface="+mn-lt"/>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ZA" sz="1100" b="1" dirty="0">
                        <a:effectLst/>
                        <a:latin typeface="Arial" panose="020B0604020202020204" pitchFamily="34" charset="0"/>
                        <a:ea typeface="Calibri"/>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ZA" sz="1100" b="1" dirty="0">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00"/>
                  </a:ext>
                </a:extLst>
              </a:tr>
              <a:tr h="368087">
                <a:tc vMerge="1">
                  <a:txBody>
                    <a:bodyPr/>
                    <a:lstStyle/>
                    <a:p>
                      <a:endParaRPr lang="en-US"/>
                    </a:p>
                  </a:txBody>
                  <a:tcPr/>
                </a:tc>
                <a:tc vMerge="1">
                  <a:txBody>
                    <a:bodyPr/>
                    <a:lstStyle/>
                    <a:p>
                      <a:pPr marL="266700" marR="0" indent="-171450" algn="l" defTabSz="914400" rtl="0" eaLnBrk="1" fontAlgn="auto" latinLnBrk="0" hangingPunct="1">
                        <a:lnSpc>
                          <a:spcPct val="115000"/>
                        </a:lnSpc>
                        <a:spcBef>
                          <a:spcPts val="0"/>
                        </a:spcBef>
                        <a:spcAft>
                          <a:spcPts val="0"/>
                        </a:spcAft>
                        <a:buClrTx/>
                        <a:buSzTx/>
                        <a:buFontTx/>
                        <a:buNone/>
                        <a:tabLst/>
                        <a:defRPr/>
                      </a:pPr>
                      <a:endParaRPr lang="en-ZA" sz="1600" b="1" dirty="0">
                        <a:effectLst/>
                        <a:latin typeface="+mn-lt"/>
                        <a:ea typeface="Calibri"/>
                        <a:cs typeface="Times New Roman"/>
                      </a:endParaRPr>
                    </a:p>
                  </a:txBody>
                  <a:tcPr marT="0" marB="0" anchor="ctr"/>
                </a:tc>
                <a:tc>
                  <a:txBody>
                    <a:bodyPr/>
                    <a:lstStyle/>
                    <a:p>
                      <a:pPr marL="95250" indent="0" algn="l" defTabSz="914400" rtl="0" eaLnBrk="1" fontAlgn="ctr" latinLnBrk="0" hangingPunct="1"/>
                      <a:r>
                        <a:rPr lang="en-ZA" sz="1100" b="1" i="0" u="none" strike="noStrike" kern="1200" dirty="0">
                          <a:solidFill>
                            <a:srgbClr val="000000"/>
                          </a:solidFill>
                          <a:effectLst/>
                          <a:latin typeface="Arial" panose="020B0604020202020204" pitchFamily="34" charset="0"/>
                          <a:ea typeface="+mn-ea"/>
                          <a:cs typeface="Arial" panose="020B0604020202020204" pitchFamily="34" charset="0"/>
                        </a:rPr>
                        <a:t>Target</a:t>
                      </a:r>
                    </a:p>
                  </a:txBody>
                  <a:tcPr marL="7144" marR="7144" marT="7144" marB="0" anchor="ctr"/>
                </a:tc>
                <a:tc>
                  <a:txBody>
                    <a:bodyPr/>
                    <a:lstStyle/>
                    <a:p>
                      <a:pPr marL="95250" indent="0" algn="l" fontAlgn="ctr"/>
                      <a:r>
                        <a:rPr lang="en-ZA" sz="1100" b="1" i="0" u="none" strike="noStrike" dirty="0">
                          <a:solidFill>
                            <a:srgbClr val="000000"/>
                          </a:solidFill>
                          <a:effectLst/>
                          <a:latin typeface="Arial" panose="020B0604020202020204" pitchFamily="34" charset="0"/>
                          <a:cs typeface="Arial" panose="020B0604020202020204" pitchFamily="34" charset="0"/>
                        </a:rPr>
                        <a:t>Time Frame</a:t>
                      </a:r>
                    </a:p>
                  </a:txBody>
                  <a:tcPr marL="7144" marR="7144" marT="7144" marB="0" anchor="ctr"/>
                </a:tc>
                <a:tc>
                  <a:txBody>
                    <a:bodyPr/>
                    <a:lstStyle/>
                    <a:p>
                      <a:pPr marL="95250" indent="0" algn="l" fontAlgn="ctr"/>
                      <a:r>
                        <a:rPr lang="en-ZA" sz="1100" b="1" i="0" u="none" strike="noStrike" dirty="0">
                          <a:solidFill>
                            <a:srgbClr val="000000"/>
                          </a:solidFill>
                          <a:effectLst/>
                          <a:latin typeface="Arial" panose="020B0604020202020204" pitchFamily="34" charset="0"/>
                          <a:cs typeface="Arial" panose="020B0604020202020204" pitchFamily="34" charset="0"/>
                        </a:rPr>
                        <a:t>Responsible</a:t>
                      </a:r>
                    </a:p>
                  </a:txBody>
                  <a:tcPr marL="7144" marR="7144" marT="7144" marB="0" anchor="ctr"/>
                </a:tc>
                <a:tc>
                  <a:txBody>
                    <a:bodyPr/>
                    <a:lstStyle/>
                    <a:p>
                      <a:pPr marL="95250" indent="0" algn="l" fontAlgn="ctr"/>
                      <a:r>
                        <a:rPr lang="en-ZA" sz="1100" b="1" i="0" u="none" strike="noStrike" dirty="0">
                          <a:solidFill>
                            <a:srgbClr val="000000"/>
                          </a:solidFill>
                          <a:effectLst/>
                          <a:latin typeface="Arial" panose="020B0604020202020204" pitchFamily="34" charset="0"/>
                          <a:cs typeface="Arial" panose="020B0604020202020204" pitchFamily="34" charset="0"/>
                        </a:rPr>
                        <a:t>Progress</a:t>
                      </a:r>
                    </a:p>
                  </a:txBody>
                  <a:tcPr marL="7144" marR="7144" marT="7144" marB="0" anchor="ctr"/>
                </a:tc>
                <a:tc>
                  <a:txBody>
                    <a:bodyPr/>
                    <a:lstStyle/>
                    <a:p>
                      <a:pPr marL="95250" indent="0" algn="ctr" fontAlgn="ct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tc>
                <a:extLst>
                  <a:ext uri="{0D108BD9-81ED-4DB2-BD59-A6C34878D82A}">
                    <a16:rowId xmlns:a16="http://schemas.microsoft.com/office/drawing/2014/main" val="10001"/>
                  </a:ext>
                </a:extLst>
              </a:tr>
              <a:tr h="39293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1.</a:t>
                      </a:r>
                    </a:p>
                  </a:txBody>
                  <a:tcPr marL="49640" marR="4964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Audit Outcome (2021/2022)</a:t>
                      </a:r>
                    </a:p>
                  </a:txBody>
                  <a:tcPr marL="49640" marR="4964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Unqualified </a:t>
                      </a:r>
                    </a:p>
                  </a:txBody>
                  <a:tcPr marL="7620" marR="7620" marT="762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30 Nov 2022</a:t>
                      </a:r>
                      <a:endParaRPr lang="en-ZA" sz="1100" b="1" kern="1200" dirty="0">
                        <a:solidFill>
                          <a:schemeClr val="dk1"/>
                        </a:solidFill>
                        <a:latin typeface="Arial Narrow" panose="020B0606020202030204" pitchFamily="34" charset="0"/>
                        <a:ea typeface="+mn-ea"/>
                        <a:cs typeface="Arial" panose="020B0604020202020204" pitchFamily="34" charset="0"/>
                      </a:endParaRPr>
                    </a:p>
                  </a:txBody>
                  <a:tcPr marL="7620" marR="7620" marT="762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BTO, All GMs, CM and MR</a:t>
                      </a:r>
                    </a:p>
                  </a:txBody>
                  <a:tcPr marL="7620" marR="7620" marT="7620" marB="0"/>
                </a:tc>
                <a:tc>
                  <a:txBody>
                    <a:bodyPr/>
                    <a:lstStyle/>
                    <a:p>
                      <a:pPr marL="95250" marR="0" lvl="0" indent="0" algn="l" defTabSz="685800" rtl="0" eaLnBrk="1" fontAlgn="auto"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Narrow" panose="020B0606020202030204" pitchFamily="34" charset="0"/>
                          <a:ea typeface="Calibri"/>
                          <a:cs typeface="Arial" panose="020B0604020202020204" pitchFamily="34" charset="0"/>
                        </a:rPr>
                        <a:t> Financial Year still under audit  and AG is still on site)</a:t>
                      </a:r>
                    </a:p>
                    <a:p>
                      <a:pPr algn="l" fontAlgn="b"/>
                      <a:endParaRPr lang="en-ZA" sz="1100" b="1" i="0" u="none" strike="noStrike" dirty="0">
                        <a:solidFill>
                          <a:schemeClr val="tx1"/>
                        </a:solidFill>
                        <a:effectLst/>
                        <a:latin typeface="Arial Narrow" panose="020B0606020202030204" pitchFamily="34" charset="0"/>
                        <a:cs typeface="Arial" panose="020B0604020202020204" pitchFamily="34" charset="0"/>
                      </a:endParaRPr>
                    </a:p>
                  </a:txBody>
                  <a:tcPr marL="7620" marR="7620" marT="7620" marB="0"/>
                </a:tc>
                <a:tc>
                  <a:txBody>
                    <a:bodyPr/>
                    <a:lstStyle/>
                    <a:p>
                      <a:pPr algn="l" fontAlgn="b"/>
                      <a:endParaRPr lang="en-ZA" sz="11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solidFill>
                      <a:srgbClr val="FFFF00"/>
                    </a:solidFill>
                  </a:tcPr>
                </a:tc>
                <a:extLst>
                  <a:ext uri="{0D108BD9-81ED-4DB2-BD59-A6C34878D82A}">
                    <a16:rowId xmlns:a16="http://schemas.microsoft.com/office/drawing/2014/main" val="3718448858"/>
                  </a:ext>
                </a:extLst>
              </a:tr>
              <a:tr h="21877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2.</a:t>
                      </a:r>
                    </a:p>
                  </a:txBody>
                  <a:tcPr marL="49640" marR="4964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Budget (2022/23)</a:t>
                      </a:r>
                    </a:p>
                  </a:txBody>
                  <a:tcPr marL="49640" marR="4964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Funded Budget</a:t>
                      </a:r>
                    </a:p>
                  </a:txBody>
                  <a:tcPr marL="7620" marR="7620" marT="762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Jan 2023</a:t>
                      </a:r>
                      <a:endParaRPr lang="en-ZA" sz="1100" b="1" kern="1200" dirty="0">
                        <a:solidFill>
                          <a:schemeClr val="dk1"/>
                        </a:solidFill>
                        <a:latin typeface="Arial Narrow" panose="020B0606020202030204" pitchFamily="34" charset="0"/>
                        <a:ea typeface="+mn-ea"/>
                        <a:cs typeface="Arial" panose="020B0604020202020204" pitchFamily="34" charset="0"/>
                      </a:endParaRPr>
                    </a:p>
                  </a:txBody>
                  <a:tcPr marL="7620" marR="7620" marT="762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MM</a:t>
                      </a:r>
                    </a:p>
                  </a:txBody>
                  <a:tcPr marL="7620" marR="7620" marT="7620" marB="0"/>
                </a:tc>
                <a:tc>
                  <a:txBody>
                    <a:bodyPr/>
                    <a:lstStyle/>
                    <a:p>
                      <a:pPr algn="l" fontAlgn="b"/>
                      <a:r>
                        <a:rPr lang="en-ZA" sz="1100" b="1" i="0" u="none" strike="noStrike" dirty="0">
                          <a:solidFill>
                            <a:schemeClr val="tx1"/>
                          </a:solidFill>
                          <a:effectLst/>
                          <a:latin typeface="Arial Narrow" panose="020B0606020202030204" pitchFamily="34" charset="0"/>
                          <a:cs typeface="Arial" panose="020B0604020202020204" pitchFamily="34" charset="0"/>
                        </a:rPr>
                        <a:t>    Budget</a:t>
                      </a:r>
                      <a:r>
                        <a:rPr lang="en-ZA" sz="1100" b="1" i="0" u="none" strike="noStrike" baseline="0" dirty="0">
                          <a:solidFill>
                            <a:schemeClr val="tx1"/>
                          </a:solidFill>
                          <a:effectLst/>
                          <a:latin typeface="Arial Narrow" panose="020B0606020202030204" pitchFamily="34" charset="0"/>
                          <a:cs typeface="Arial" panose="020B0604020202020204" pitchFamily="34" charset="0"/>
                        </a:rPr>
                        <a:t> Funded.</a:t>
                      </a:r>
                      <a:endParaRPr lang="en-ZA" sz="1100" b="1" i="0" u="none" strike="noStrike" dirty="0">
                        <a:solidFill>
                          <a:schemeClr val="tx1"/>
                        </a:solidFill>
                        <a:effectLst/>
                        <a:latin typeface="Arial Narrow" panose="020B0606020202030204" pitchFamily="34" charset="0"/>
                        <a:cs typeface="Arial" panose="020B0604020202020204" pitchFamily="34" charset="0"/>
                      </a:endParaRPr>
                    </a:p>
                  </a:txBody>
                  <a:tcPr marL="7620" marR="7620" marT="7620" marB="0"/>
                </a:tc>
                <a:tc>
                  <a:txBody>
                    <a:bodyPr/>
                    <a:lstStyle/>
                    <a:p>
                      <a:pPr algn="l" fontAlgn="b"/>
                      <a:endParaRPr lang="en-ZA" sz="11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solidFill>
                      <a:srgbClr val="00B050"/>
                    </a:solidFill>
                  </a:tcPr>
                </a:tc>
                <a:extLst>
                  <a:ext uri="{0D108BD9-81ED-4DB2-BD59-A6C34878D82A}">
                    <a16:rowId xmlns:a16="http://schemas.microsoft.com/office/drawing/2014/main" val="1820534254"/>
                  </a:ext>
                </a:extLst>
              </a:tr>
              <a:tr h="53256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3.</a:t>
                      </a:r>
                    </a:p>
                  </a:txBody>
                  <a:tcPr marL="68580" marR="6858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Filling of Senior Management </a:t>
                      </a:r>
                    </a:p>
                  </a:txBody>
                  <a:tcPr marL="68580" marR="6858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All 3 Vacant Senior Manager positions filled</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31 Dec 2022</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Corporate Services/ MR</a:t>
                      </a:r>
                    </a:p>
                  </a:txBody>
                  <a:tcPr marL="51435" marR="51435" marT="0" marB="0"/>
                </a:tc>
                <a:tc>
                  <a:txBody>
                    <a:bodyPr/>
                    <a:lstStyle/>
                    <a:p>
                      <a:pPr marL="95250" marR="0" lvl="0" indent="0" algn="l" defTabSz="685800" rtl="0" eaLnBrk="1" fontAlgn="auto"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Narrow" panose="020B0606020202030204" pitchFamily="34" charset="0"/>
                          <a:ea typeface="Calibri"/>
                          <a:cs typeface="Arial" panose="020B0604020202020204" pitchFamily="34" charset="0"/>
                        </a:rPr>
                        <a:t>City Manager Post filled. GM: Infrastructure Services Post - interviews were held on 12 Oct 2022 and  GM: Electricity Supply Services – waiting for MECs Concurrence.</a:t>
                      </a:r>
                    </a:p>
                  </a:txBody>
                  <a:tcPr marL="51435" marR="51435" marT="0" marB="0"/>
                </a:tc>
                <a:tc>
                  <a:txBody>
                    <a:bodyPr/>
                    <a:lstStyle/>
                    <a:p>
                      <a:pPr marL="95250" marR="0" lvl="0" indent="0" algn="l" defTabSz="685800" rtl="0" eaLnBrk="1" fontAlgn="auto" latinLnBrk="0" hangingPunct="1">
                        <a:lnSpc>
                          <a:spcPct val="115000"/>
                        </a:lnSpc>
                        <a:spcBef>
                          <a:spcPts val="0"/>
                        </a:spcBef>
                        <a:spcAft>
                          <a:spcPts val="0"/>
                        </a:spcAft>
                        <a:buClrTx/>
                        <a:buSzTx/>
                        <a:buFontTx/>
                        <a:buNone/>
                        <a:tabLst/>
                        <a:defRPr/>
                      </a:pP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txBody>
                  <a:tcPr marL="51435" marR="51435" marT="0" marB="0">
                    <a:solidFill>
                      <a:srgbClr val="FFFF00"/>
                    </a:solidFill>
                  </a:tcPr>
                </a:tc>
                <a:extLst>
                  <a:ext uri="{0D108BD9-81ED-4DB2-BD59-A6C34878D82A}">
                    <a16:rowId xmlns:a16="http://schemas.microsoft.com/office/drawing/2014/main" val="10008"/>
                  </a:ext>
                </a:extLst>
              </a:tr>
              <a:tr h="72042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4.</a:t>
                      </a:r>
                    </a:p>
                  </a:txBody>
                  <a:tcPr marL="68580" marR="6858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MIG / WSIG / INEP</a:t>
                      </a:r>
                    </a:p>
                  </a:txBody>
                  <a:tcPr marL="68580" marR="6858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Expend - 60% of allocation</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07 Dec 2022</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Infrastructure /Electricity /MR</a:t>
                      </a:r>
                    </a:p>
                  </a:txBody>
                  <a:tcPr marL="51435" marR="51435" marT="0" marB="0"/>
                </a:tc>
                <a:tc>
                  <a:txBody>
                    <a:bodyPr/>
                    <a:lstStyle/>
                    <a:p>
                      <a:pPr marL="95250" marR="0" lvl="0" indent="0" algn="l" defTabSz="685800" rtl="0" eaLnBrk="1" fontAlgn="auto"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Narrow" panose="020B0606020202030204" pitchFamily="34" charset="0"/>
                          <a:ea typeface="Calibri"/>
                          <a:cs typeface="Arial" panose="020B0604020202020204" pitchFamily="34" charset="0"/>
                        </a:rPr>
                        <a:t>MIG –  25.8% (56,396 million) of R217 980 090 allocation i.e. 89% of R65 million tranched)</a:t>
                      </a:r>
                    </a:p>
                    <a:p>
                      <a:pPr marL="95250" marR="0" lvl="0" indent="0" algn="l" defTabSz="685800" rtl="0" eaLnBrk="1" fontAlgn="auto"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Narrow" panose="020B0606020202030204" pitchFamily="34" charset="0"/>
                          <a:ea typeface="Calibri"/>
                          <a:cs typeface="Arial" panose="020B0604020202020204" pitchFamily="34" charset="0"/>
                        </a:rPr>
                        <a:t>WSIG – 24%  (R9,6Million) ofR40 m Allocation, which is 80% of the R12 million tranched.</a:t>
                      </a:r>
                    </a:p>
                    <a:p>
                      <a:pPr marL="95250" marR="0" lvl="0" indent="0" algn="l" defTabSz="685800" rtl="0" eaLnBrk="1" fontAlgn="auto"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Narrow" panose="020B0606020202030204" pitchFamily="34" charset="0"/>
                          <a:ea typeface="Calibri"/>
                          <a:cs typeface="Arial" panose="020B0604020202020204" pitchFamily="34" charset="0"/>
                        </a:rPr>
                        <a:t>INEP – 7%  (R2,3 Million) of RR29m Allocation. A further 56,2% (R16,7 million) is committed for October payments</a:t>
                      </a:r>
                    </a:p>
                  </a:txBody>
                  <a:tcPr marL="51435" marR="51435" marT="0" marB="0"/>
                </a:tc>
                <a:tc>
                  <a:txBody>
                    <a:bodyPr/>
                    <a:lstStyle/>
                    <a:p>
                      <a:pPr marL="95250" indent="0" algn="l">
                        <a:lnSpc>
                          <a:spcPct val="115000"/>
                        </a:lnSpc>
                        <a:spcAft>
                          <a:spcPts val="0"/>
                        </a:spcAft>
                        <a:buFont typeface="Arial" panose="020B0604020202020204" pitchFamily="34" charset="0"/>
                        <a:buNone/>
                      </a:pPr>
                      <a:endParaRPr lang="en-ZA" sz="1100" b="1" dirty="0">
                        <a:effectLst/>
                        <a:latin typeface="Arial" panose="020B0604020202020204" pitchFamily="34" charset="0"/>
                        <a:ea typeface="Calibri"/>
                        <a:cs typeface="Arial" panose="020B0604020202020204" pitchFamily="34" charset="0"/>
                      </a:endParaRPr>
                    </a:p>
                  </a:txBody>
                  <a:tcPr marL="51435" marR="51435" marT="0" marB="0">
                    <a:solidFill>
                      <a:srgbClr val="FFFF00"/>
                    </a:solidFill>
                  </a:tcPr>
                </a:tc>
                <a:extLst>
                  <a:ext uri="{0D108BD9-81ED-4DB2-BD59-A6C34878D82A}">
                    <a16:rowId xmlns:a16="http://schemas.microsoft.com/office/drawing/2014/main" val="2663276588"/>
                  </a:ext>
                </a:extLst>
              </a:tr>
              <a:tr h="48826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5.</a:t>
                      </a:r>
                    </a:p>
                  </a:txBody>
                  <a:tcPr marL="68580" marR="6858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Sec 106 Investigations</a:t>
                      </a:r>
                      <a:endParaRPr lang="en-ZA" sz="1100" b="1" kern="1200" dirty="0">
                        <a:solidFill>
                          <a:schemeClr val="dk1"/>
                        </a:solidFill>
                        <a:latin typeface="Arial Narrow" panose="020B0606020202030204" pitchFamily="34" charset="0"/>
                        <a:ea typeface="+mn-ea"/>
                        <a:cs typeface="Arial" panose="020B0604020202020204" pitchFamily="34" charset="0"/>
                      </a:endParaRPr>
                    </a:p>
                  </a:txBody>
                  <a:tcPr marL="68580" marR="6858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100% Implementation of recommendations </a:t>
                      </a:r>
                    </a:p>
                    <a:p>
                      <a:pPr marL="0" marR="0" indent="0" algn="l" defTabSz="914400" rtl="0" eaLnBrk="1" fontAlgn="ctr" latinLnBrk="0" hangingPunct="1">
                        <a:lnSpc>
                          <a:spcPct val="100000"/>
                        </a:lnSpc>
                        <a:spcBef>
                          <a:spcPts val="0"/>
                        </a:spcBef>
                        <a:spcAft>
                          <a:spcPts val="0"/>
                        </a:spcAft>
                        <a:buClrTx/>
                        <a:buSzTx/>
                        <a:buFontTx/>
                        <a:buNone/>
                        <a:tabLst/>
                        <a:defRPr/>
                      </a:pPr>
                      <a:endParaRPr lang="en-ZA" sz="1100" b="1" kern="1200" dirty="0">
                        <a:solidFill>
                          <a:schemeClr val="dk1"/>
                        </a:solidFill>
                        <a:latin typeface="Arial Narrow" panose="020B0606020202030204" pitchFamily="34" charset="0"/>
                        <a:ea typeface="+mn-ea"/>
                        <a:cs typeface="Arial" panose="020B0604020202020204" pitchFamily="34" charset="0"/>
                      </a:endParaRP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31 Dec 2022 </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CM/ MR</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1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On the Santosh Manilal  Report: There are 19 recommendations of which 6 are implemented and 13 are still a work in progress. On the Morar Report: There are 17 recommendations of which 15 are implemented and 2 are still a work in progress. Progress is tracked regularly on quarterly basis. </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51435" marR="51435" marT="0" marB="0">
                    <a:solidFill>
                      <a:srgbClr val="FFFF00"/>
                    </a:solidFill>
                  </a:tcPr>
                </a:tc>
                <a:extLst>
                  <a:ext uri="{0D108BD9-81ED-4DB2-BD59-A6C34878D82A}">
                    <a16:rowId xmlns:a16="http://schemas.microsoft.com/office/drawing/2014/main" val="508416337"/>
                  </a:ext>
                </a:extLst>
              </a:tr>
              <a:tr h="90466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6.</a:t>
                      </a:r>
                    </a:p>
                  </a:txBody>
                  <a:tcPr marL="68580" marR="6858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Consequence Management</a:t>
                      </a:r>
                      <a:endParaRPr lang="en-ZA" sz="1100" b="1" kern="1200" dirty="0">
                        <a:solidFill>
                          <a:schemeClr val="dk1"/>
                        </a:solidFill>
                        <a:latin typeface="Arial Narrow" panose="020B0606020202030204" pitchFamily="34" charset="0"/>
                        <a:ea typeface="+mn-ea"/>
                        <a:cs typeface="Arial" panose="020B0604020202020204" pitchFamily="34" charset="0"/>
                      </a:endParaRPr>
                    </a:p>
                  </a:txBody>
                  <a:tcPr marL="68580" marR="6858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100%</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31 Dec 2022</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Corp. Services/ MR</a:t>
                      </a:r>
                    </a:p>
                  </a:txBody>
                  <a:tcPr marL="51435" marR="51435" marT="0" marB="0"/>
                </a:tc>
                <a:tc>
                  <a:txBody>
                    <a:bodyPr/>
                    <a:lstStyle/>
                    <a:p>
                      <a:pPr marL="95250" indent="0" algn="l">
                        <a:lnSpc>
                          <a:spcPct val="115000"/>
                        </a:lnSpc>
                        <a:spcAft>
                          <a:spcPts val="0"/>
                        </a:spcAft>
                        <a:buFont typeface="Arial" panose="020B0604020202020204" pitchFamily="34" charset="0"/>
                        <a:buNone/>
                      </a:pPr>
                      <a:r>
                        <a:rPr lang="en-ZA" sz="1100" b="1" dirty="0">
                          <a:solidFill>
                            <a:schemeClr val="tx1"/>
                          </a:solidFill>
                          <a:effectLst/>
                          <a:latin typeface="Arial Narrow" panose="020B0606020202030204" pitchFamily="34" charset="0"/>
                          <a:ea typeface="Calibri"/>
                          <a:cs typeface="Arial" panose="020B0604020202020204" pitchFamily="34" charset="0"/>
                        </a:rPr>
                        <a:t>50 cases are still on the roll with 48 cases finalized. There is</a:t>
                      </a:r>
                      <a:r>
                        <a:rPr lang="en-ZA" sz="1100" b="1" baseline="0" dirty="0">
                          <a:solidFill>
                            <a:schemeClr val="tx1"/>
                          </a:solidFill>
                          <a:effectLst/>
                          <a:latin typeface="Arial Narrow" panose="020B0606020202030204" pitchFamily="34" charset="0"/>
                          <a:ea typeface="Calibri"/>
                          <a:cs typeface="Arial" panose="020B0604020202020204" pitchFamily="34" charset="0"/>
                        </a:rPr>
                        <a:t> 257 new cases being added as a result of the illegal unprotected strike by staff from Waste and Parks sections and they have been issued with Letters of Intention to Suspend. 16 Employees in Finance + 1 in Comm. Services have recently been suspended. A Consequence Management  Acceleration Plan has been developed and monitored by Corporate Services and MR</a:t>
                      </a:r>
                      <a:endParaRPr lang="en-ZA" sz="1100" b="1" dirty="0">
                        <a:solidFill>
                          <a:schemeClr val="tx1"/>
                        </a:solidFill>
                        <a:effectLst/>
                        <a:latin typeface="Arial Narrow" panose="020B0606020202030204" pitchFamily="34" charset="0"/>
                        <a:ea typeface="Calibri"/>
                        <a:cs typeface="Arial" panose="020B0604020202020204" pitchFamily="34" charset="0"/>
                      </a:endParaRPr>
                    </a:p>
                  </a:txBody>
                  <a:tcPr marL="51435" marR="51435" marT="0" marB="0"/>
                </a:tc>
                <a:tc>
                  <a:txBody>
                    <a:bodyPr/>
                    <a:lstStyle/>
                    <a:p>
                      <a:pPr marL="95250" indent="0" algn="l">
                        <a:lnSpc>
                          <a:spcPct val="115000"/>
                        </a:lnSpc>
                        <a:spcAft>
                          <a:spcPts val="0"/>
                        </a:spcAft>
                        <a:buFont typeface="Arial" panose="020B0604020202020204" pitchFamily="34" charset="0"/>
                        <a:buNone/>
                      </a:pPr>
                      <a:endParaRPr lang="en-ZA" sz="1100" b="1" dirty="0">
                        <a:effectLst/>
                        <a:latin typeface="Arial" panose="020B0604020202020204" pitchFamily="34" charset="0"/>
                        <a:ea typeface="Calibri"/>
                        <a:cs typeface="Arial" panose="020B0604020202020204" pitchFamily="34" charset="0"/>
                      </a:endParaRPr>
                    </a:p>
                  </a:txBody>
                  <a:tcPr marL="51435" marR="51435" marT="0" marB="0">
                    <a:solidFill>
                      <a:srgbClr val="FFFF00"/>
                    </a:solidFill>
                  </a:tcPr>
                </a:tc>
                <a:extLst>
                  <a:ext uri="{0D108BD9-81ED-4DB2-BD59-A6C34878D82A}">
                    <a16:rowId xmlns:a16="http://schemas.microsoft.com/office/drawing/2014/main" val="2976756722"/>
                  </a:ext>
                </a:extLst>
              </a:tr>
              <a:tr h="91901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7.</a:t>
                      </a:r>
                    </a:p>
                  </a:txBody>
                  <a:tcPr marL="68580" marR="6858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Landfill compliance notices cleared</a:t>
                      </a:r>
                    </a:p>
                  </a:txBody>
                  <a:tcPr marL="68580" marR="6858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100% compliant </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30 June 2023</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Comm. Services/ MR</a:t>
                      </a:r>
                    </a:p>
                  </a:txBody>
                  <a:tcPr marL="51435" marR="51435" marT="0" marB="0"/>
                </a:tc>
                <a:tc>
                  <a:txBody>
                    <a:bodyPr/>
                    <a:lstStyle/>
                    <a:p>
                      <a:pPr marL="95250" indent="0" algn="l">
                        <a:lnSpc>
                          <a:spcPct val="115000"/>
                        </a:lnSpc>
                        <a:spcAft>
                          <a:spcPts val="0"/>
                        </a:spcAft>
                        <a:buFont typeface="Arial" panose="020B0604020202020204" pitchFamily="34" charset="0"/>
                        <a:buNone/>
                      </a:pPr>
                      <a:r>
                        <a:rPr lang="en-ZA" sz="1100" b="1" dirty="0">
                          <a:solidFill>
                            <a:schemeClr val="tx1"/>
                          </a:solidFill>
                          <a:effectLst/>
                          <a:latin typeface="Arial Narrow" panose="020B0606020202030204" pitchFamily="34" charset="0"/>
                          <a:ea typeface="Calibri"/>
                          <a:cs typeface="Arial" panose="020B0604020202020204" pitchFamily="34" charset="0"/>
                        </a:rPr>
                        <a:t>There</a:t>
                      </a:r>
                      <a:r>
                        <a:rPr lang="en-ZA" sz="1100" b="1" baseline="0" dirty="0">
                          <a:solidFill>
                            <a:schemeClr val="tx1"/>
                          </a:solidFill>
                          <a:effectLst/>
                          <a:latin typeface="Arial Narrow" panose="020B0606020202030204" pitchFamily="34" charset="0"/>
                          <a:ea typeface="Calibri"/>
                          <a:cs typeface="Arial" panose="020B0604020202020204" pitchFamily="34" charset="0"/>
                        </a:rPr>
                        <a:t> is </a:t>
                      </a:r>
                      <a:r>
                        <a:rPr lang="en-ZA" sz="1100" b="1" dirty="0">
                          <a:solidFill>
                            <a:schemeClr val="tx1"/>
                          </a:solidFill>
                          <a:effectLst/>
                          <a:latin typeface="Arial Narrow" panose="020B0606020202030204" pitchFamily="34" charset="0"/>
                          <a:ea typeface="Calibri"/>
                          <a:cs typeface="Arial" panose="020B0604020202020204" pitchFamily="34" charset="0"/>
                        </a:rPr>
                        <a:t>compliance action plan which is being implemented</a:t>
                      </a:r>
                      <a:r>
                        <a:rPr lang="en-ZA" sz="1100" b="1" baseline="0" dirty="0">
                          <a:solidFill>
                            <a:schemeClr val="tx1"/>
                          </a:solidFill>
                          <a:effectLst/>
                          <a:latin typeface="Arial Narrow" panose="020B0606020202030204" pitchFamily="34" charset="0"/>
                          <a:ea typeface="Calibri"/>
                          <a:cs typeface="Arial" panose="020B0604020202020204" pitchFamily="34" charset="0"/>
                        </a:rPr>
                        <a:t> and monitored regularly Reports and reports are submitted to EDTEA as per Court Order. Currently in 43% compliant and to achieve 100% in 30 June 2023 as per the approved Action Plan. The balance of the compliances is directly linked to the compliance emergency contract that has since closed and is awaiting bid evaluation and onward transmission to bid evaluation committee which is speaking to the balance compliance of the action plan. </a:t>
                      </a:r>
                      <a:endParaRPr lang="en-ZA" sz="1100" b="1" dirty="0">
                        <a:solidFill>
                          <a:schemeClr val="tx1"/>
                        </a:solidFill>
                        <a:effectLst/>
                        <a:latin typeface="Arial Narrow" panose="020B0606020202030204" pitchFamily="34" charset="0"/>
                        <a:ea typeface="Calibri"/>
                        <a:cs typeface="Arial" panose="020B0604020202020204" pitchFamily="34" charset="0"/>
                      </a:endParaRPr>
                    </a:p>
                  </a:txBody>
                  <a:tcPr marL="51435" marR="51435" marT="0" marB="0"/>
                </a:tc>
                <a:tc>
                  <a:txBody>
                    <a:bodyPr/>
                    <a:lstStyle/>
                    <a:p>
                      <a:pPr marL="95250" indent="0" algn="l">
                        <a:lnSpc>
                          <a:spcPct val="115000"/>
                        </a:lnSpc>
                        <a:spcAft>
                          <a:spcPts val="0"/>
                        </a:spcAft>
                        <a:buFont typeface="Arial" panose="020B0604020202020204" pitchFamily="34" charset="0"/>
                        <a:buNone/>
                      </a:pPr>
                      <a:endParaRPr lang="en-ZA" sz="1100" b="1" dirty="0">
                        <a:effectLst/>
                        <a:latin typeface="Arial" panose="020B0604020202020204" pitchFamily="34" charset="0"/>
                        <a:ea typeface="Calibri"/>
                        <a:cs typeface="Arial" panose="020B0604020202020204" pitchFamily="34" charset="0"/>
                      </a:endParaRPr>
                    </a:p>
                  </a:txBody>
                  <a:tcPr marL="51435" marR="51435" marT="0" marB="0">
                    <a:solidFill>
                      <a:srgbClr val="FFFF00"/>
                    </a:solidFill>
                  </a:tcPr>
                </a:tc>
                <a:extLst>
                  <a:ext uri="{0D108BD9-81ED-4DB2-BD59-A6C34878D82A}">
                    <a16:rowId xmlns:a16="http://schemas.microsoft.com/office/drawing/2014/main" val="1748772367"/>
                  </a:ext>
                </a:extLst>
              </a:tr>
              <a:tr h="4630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8.</a:t>
                      </a:r>
                    </a:p>
                  </a:txBody>
                  <a:tcPr marL="68580" marR="6858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Filling of Potholes</a:t>
                      </a:r>
                    </a:p>
                  </a:txBody>
                  <a:tcPr marL="68580" marR="6858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4000 square meters</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per month</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Infrastructure/ MR</a:t>
                      </a:r>
                    </a:p>
                  </a:txBody>
                  <a:tcPr marL="51435" marR="51435" marT="0" marB="0"/>
                </a:tc>
                <a:tc>
                  <a:txBody>
                    <a:bodyPr/>
                    <a:lstStyle/>
                    <a:p>
                      <a:pPr marL="95250" indent="0" algn="l">
                        <a:lnSpc>
                          <a:spcPct val="115000"/>
                        </a:lnSpc>
                        <a:spcAft>
                          <a:spcPts val="0"/>
                        </a:spcAft>
                        <a:buFont typeface="Arial" panose="020B0604020202020204" pitchFamily="34" charset="0"/>
                        <a:buNone/>
                      </a:pPr>
                      <a:r>
                        <a:rPr lang="en-ZA" sz="1100" b="1" dirty="0">
                          <a:effectLst/>
                          <a:latin typeface="Arial Narrow" panose="020B0606020202030204" pitchFamily="34" charset="0"/>
                          <a:ea typeface="Calibri"/>
                          <a:cs typeface="Arial" panose="020B0604020202020204" pitchFamily="34" charset="0"/>
                        </a:rPr>
                        <a:t>19,803,325 square</a:t>
                      </a:r>
                      <a:r>
                        <a:rPr lang="en-ZA" sz="1100" b="1" baseline="0" dirty="0">
                          <a:effectLst/>
                          <a:latin typeface="Arial Narrow" panose="020B0606020202030204" pitchFamily="34" charset="0"/>
                          <a:ea typeface="Calibri"/>
                          <a:cs typeface="Arial" panose="020B0604020202020204" pitchFamily="34" charset="0"/>
                        </a:rPr>
                        <a:t> metres  from 1</a:t>
                      </a:r>
                      <a:r>
                        <a:rPr lang="en-ZA" sz="1100" b="1" baseline="30000" dirty="0">
                          <a:effectLst/>
                          <a:latin typeface="Arial Narrow" panose="020B0606020202030204" pitchFamily="34" charset="0"/>
                          <a:ea typeface="Calibri"/>
                          <a:cs typeface="Arial" panose="020B0604020202020204" pitchFamily="34" charset="0"/>
                        </a:rPr>
                        <a:t>st</a:t>
                      </a:r>
                      <a:r>
                        <a:rPr lang="en-ZA" sz="1100" b="1" baseline="0" dirty="0">
                          <a:effectLst/>
                          <a:latin typeface="Arial Narrow" panose="020B0606020202030204" pitchFamily="34" charset="0"/>
                          <a:ea typeface="Calibri"/>
                          <a:cs typeface="Arial" panose="020B0604020202020204" pitchFamily="34" charset="0"/>
                        </a:rPr>
                        <a:t> July to 30</a:t>
                      </a:r>
                      <a:r>
                        <a:rPr lang="en-ZA" sz="1100" b="1" baseline="30000" dirty="0">
                          <a:effectLst/>
                          <a:latin typeface="Arial Narrow" panose="020B0606020202030204" pitchFamily="34" charset="0"/>
                          <a:ea typeface="Calibri"/>
                          <a:cs typeface="Arial" panose="020B0604020202020204" pitchFamily="34" charset="0"/>
                        </a:rPr>
                        <a:t>th</a:t>
                      </a:r>
                      <a:r>
                        <a:rPr lang="en-ZA" sz="1100" b="1" baseline="0" dirty="0">
                          <a:effectLst/>
                          <a:latin typeface="Arial Narrow" panose="020B0606020202030204" pitchFamily="34" charset="0"/>
                          <a:ea typeface="Calibri"/>
                          <a:cs typeface="Arial" panose="020B0604020202020204" pitchFamily="34" charset="0"/>
                        </a:rPr>
                        <a:t> of September 2022</a:t>
                      </a:r>
                      <a:endParaRPr lang="en-ZA" sz="1100" b="1" dirty="0">
                        <a:effectLst/>
                        <a:latin typeface="Arial Narrow" panose="020B0606020202030204" pitchFamily="34" charset="0"/>
                        <a:ea typeface="Calibri"/>
                        <a:cs typeface="Arial" panose="020B0604020202020204" pitchFamily="34" charset="0"/>
                      </a:endParaRPr>
                    </a:p>
                  </a:txBody>
                  <a:tcPr marL="51435" marR="51435" marT="0" marB="0"/>
                </a:tc>
                <a:tc>
                  <a:txBody>
                    <a:bodyPr/>
                    <a:lstStyle/>
                    <a:p>
                      <a:pPr marL="95250" indent="0" algn="l">
                        <a:lnSpc>
                          <a:spcPct val="115000"/>
                        </a:lnSpc>
                        <a:spcAft>
                          <a:spcPts val="0"/>
                        </a:spcAft>
                        <a:buFont typeface="Arial" panose="020B0604020202020204" pitchFamily="34" charset="0"/>
                        <a:buNone/>
                      </a:pPr>
                      <a:endParaRPr lang="en-ZA" sz="1100" b="1" dirty="0">
                        <a:effectLst/>
                        <a:latin typeface="Arial" panose="020B0604020202020204" pitchFamily="34" charset="0"/>
                        <a:ea typeface="Calibri"/>
                        <a:cs typeface="Arial" panose="020B0604020202020204" pitchFamily="34" charset="0"/>
                      </a:endParaRPr>
                    </a:p>
                  </a:txBody>
                  <a:tcPr marL="51435" marR="51435" marT="0" marB="0">
                    <a:solidFill>
                      <a:srgbClr val="009644"/>
                    </a:solidFill>
                  </a:tcPr>
                </a:tc>
                <a:extLst>
                  <a:ext uri="{0D108BD9-81ED-4DB2-BD59-A6C34878D82A}">
                    <a16:rowId xmlns:a16="http://schemas.microsoft.com/office/drawing/2014/main" val="3134752614"/>
                  </a:ext>
                </a:extLst>
              </a:tr>
            </a:tbl>
          </a:graphicData>
        </a:graphic>
      </p:graphicFrame>
    </p:spTree>
    <p:extLst>
      <p:ext uri="{BB962C8B-B14F-4D97-AF65-F5344CB8AC3E}">
        <p14:creationId xmlns:p14="http://schemas.microsoft.com/office/powerpoint/2010/main" val="215642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DDA5-5A5F-859C-28F9-A2D6220833B6}"/>
              </a:ext>
            </a:extLst>
          </p:cNvPr>
          <p:cNvSpPr>
            <a:spLocks noGrp="1"/>
          </p:cNvSpPr>
          <p:nvPr>
            <p:ph type="title"/>
          </p:nvPr>
        </p:nvSpPr>
        <p:spPr>
          <a:xfrm>
            <a:off x="0" y="92076"/>
            <a:ext cx="10972800" cy="1143000"/>
          </a:xfrm>
        </p:spPr>
        <p:txBody>
          <a:bodyPr/>
          <a:lstStyle/>
          <a:p>
            <a:pPr algn="l"/>
            <a:r>
              <a:rPr lang="en-US" sz="2000" b="1" dirty="0">
                <a:solidFill>
                  <a:schemeClr val="bg1"/>
                </a:solidFill>
                <a:cs typeface="Arial" panose="020B0604020202020204" pitchFamily="34" charset="0"/>
              </a:rPr>
              <a:t>OVERVIEW REPORT ON SECTION 139 INTERVENTIONS</a:t>
            </a:r>
            <a:r>
              <a:rPr lang="en-US" sz="4400" b="1" dirty="0">
                <a:solidFill>
                  <a:schemeClr val="bg1"/>
                </a:solidFill>
                <a:cs typeface="Arial" panose="020B0604020202020204" pitchFamily="34" charset="0"/>
              </a:rPr>
              <a:t/>
            </a:r>
            <a:br>
              <a:rPr lang="en-US" sz="4400" b="1" dirty="0">
                <a:solidFill>
                  <a:schemeClr val="bg1"/>
                </a:solidFill>
                <a:cs typeface="Arial" panose="020B0604020202020204" pitchFamily="34" charset="0"/>
              </a:rPr>
            </a:br>
            <a:r>
              <a:rPr lang="en-US" sz="2000" b="1" dirty="0">
                <a:solidFill>
                  <a:schemeClr val="bg1"/>
                </a:solidFill>
                <a:cs typeface="Arial" panose="020B0604020202020204" pitchFamily="34" charset="0"/>
              </a:rPr>
              <a:t>IMMEDIATE INTERVENTIONS - (MECs DIRECTIVES) – </a:t>
            </a:r>
            <a:r>
              <a:rPr lang="en-ZA" sz="2000" b="1" dirty="0">
                <a:solidFill>
                  <a:schemeClr val="bg1"/>
                </a:solidFill>
                <a:cs typeface="Arial" panose="020B0604020202020204" pitchFamily="34" charset="0"/>
              </a:rPr>
              <a:t>INDICATORS OF IMPROVEMENT IN THE NEXT SIX MONTHS </a:t>
            </a:r>
            <a:endParaRPr lang="en-US" sz="2000" b="1" dirty="0">
              <a:solidFill>
                <a:schemeClr val="bg1"/>
              </a:solidFill>
              <a:cs typeface="Arial" panose="020B0604020202020204" pitchFamily="34" charset="0"/>
            </a:endParaRPr>
          </a:p>
        </p:txBody>
      </p:sp>
      <p:sp>
        <p:nvSpPr>
          <p:cNvPr id="3" name="Content Placeholder 2">
            <a:extLst>
              <a:ext uri="{FF2B5EF4-FFF2-40B4-BE49-F238E27FC236}">
                <a16:creationId xmlns:a16="http://schemas.microsoft.com/office/drawing/2014/main" id="{AD7A095A-60C3-40BC-FB34-CE002C4FC01D}"/>
              </a:ext>
            </a:extLst>
          </p:cNvPr>
          <p:cNvSpPr>
            <a:spLocks noGrp="1"/>
          </p:cNvSpPr>
          <p:nvPr>
            <p:ph idx="1"/>
          </p:nvPr>
        </p:nvSpPr>
        <p:spPr>
          <a:xfrm>
            <a:off x="133165" y="1600201"/>
            <a:ext cx="11931317" cy="4756150"/>
          </a:xfrm>
        </p:spPr>
        <p:txBody>
          <a:bodyPr/>
          <a:lstStyle/>
          <a:p>
            <a:pPr marL="0" marR="0" lvl="0" indent="0" algn="just" defTabSz="914400" rtl="0" eaLnBrk="1" fontAlgn="auto" latinLnBrk="0" hangingPunct="1">
              <a:lnSpc>
                <a:spcPct val="150000"/>
              </a:lnSpc>
              <a:spcBef>
                <a:spcPts val="0"/>
              </a:spcBef>
              <a:spcAft>
                <a:spcPts val="0"/>
              </a:spcAft>
              <a:buClrTx/>
              <a:buSzTx/>
              <a:buNone/>
              <a:tabLst/>
              <a:defRPr/>
            </a:pP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0" indent="0">
              <a:buNone/>
            </a:pPr>
            <a:endParaRPr lang="en-GB" sz="1800" dirty="0">
              <a:solidFill>
                <a:sysClr val="windowText" lastClr="000000"/>
              </a:solidFill>
              <a:latin typeface="Calibri"/>
            </a:endParaRPr>
          </a:p>
          <a:p>
            <a:endParaRPr lang="en-ZA" dirty="0"/>
          </a:p>
        </p:txBody>
      </p:sp>
      <p:sp>
        <p:nvSpPr>
          <p:cNvPr id="4" name="Slide Number Placeholder 3">
            <a:extLst>
              <a:ext uri="{FF2B5EF4-FFF2-40B4-BE49-F238E27FC236}">
                <a16:creationId xmlns:a16="http://schemas.microsoft.com/office/drawing/2014/main" id="{B28D768A-1823-4DAD-3E45-DEC19F8AC729}"/>
              </a:ext>
            </a:extLst>
          </p:cNvPr>
          <p:cNvSpPr>
            <a:spLocks noGrp="1"/>
          </p:cNvSpPr>
          <p:nvPr>
            <p:ph type="sldNum" sz="quarter" idx="12"/>
          </p:nvPr>
        </p:nvSpPr>
        <p:spPr/>
        <p:txBody>
          <a:bodyPr/>
          <a:lstStyle/>
          <a:p>
            <a:fld id="{5449A628-0D35-4BBB-B97A-CF0774677C4A}" type="slidenum">
              <a:rPr lang="en-ZA" altLang="en-US" smtClean="0"/>
              <a:pPr/>
              <a:t>6</a:t>
            </a:fld>
            <a:endParaRPr lang="en-ZA" altLang="en-US" dirty="0"/>
          </a:p>
        </p:txBody>
      </p:sp>
      <p:graphicFrame>
        <p:nvGraphicFramePr>
          <p:cNvPr id="5" name="Table 4">
            <a:extLst>
              <a:ext uri="{FF2B5EF4-FFF2-40B4-BE49-F238E27FC236}">
                <a16:creationId xmlns:a16="http://schemas.microsoft.com/office/drawing/2014/main" id="{471D7BED-EA80-721A-B34E-39DF7041174D}"/>
              </a:ext>
            </a:extLst>
          </p:cNvPr>
          <p:cNvGraphicFramePr>
            <a:graphicFrameLocks noGrp="1"/>
          </p:cNvGraphicFramePr>
          <p:nvPr>
            <p:extLst>
              <p:ext uri="{D42A27DB-BD31-4B8C-83A1-F6EECF244321}">
                <p14:modId xmlns:p14="http://schemas.microsoft.com/office/powerpoint/2010/main" val="121173396"/>
              </p:ext>
            </p:extLst>
          </p:nvPr>
        </p:nvGraphicFramePr>
        <p:xfrm>
          <a:off x="135626" y="1484785"/>
          <a:ext cx="11936836" cy="3320481"/>
        </p:xfrm>
        <a:graphic>
          <a:graphicData uri="http://schemas.openxmlformats.org/drawingml/2006/table">
            <a:tbl>
              <a:tblPr firstRow="1" bandRow="1">
                <a:tableStyleId>{073A0DAA-6AF3-43AB-8588-CEC1D06C72B9}</a:tableStyleId>
              </a:tblPr>
              <a:tblGrid>
                <a:gridCol w="487766">
                  <a:extLst>
                    <a:ext uri="{9D8B030D-6E8A-4147-A177-3AD203B41FA5}">
                      <a16:colId xmlns:a16="http://schemas.microsoft.com/office/drawing/2014/main" val="3249945102"/>
                    </a:ext>
                  </a:extLst>
                </a:gridCol>
                <a:gridCol w="2362182">
                  <a:extLst>
                    <a:ext uri="{9D8B030D-6E8A-4147-A177-3AD203B41FA5}">
                      <a16:colId xmlns:a16="http://schemas.microsoft.com/office/drawing/2014/main" val="20000"/>
                    </a:ext>
                  </a:extLst>
                </a:gridCol>
                <a:gridCol w="1223983">
                  <a:extLst>
                    <a:ext uri="{9D8B030D-6E8A-4147-A177-3AD203B41FA5}">
                      <a16:colId xmlns:a16="http://schemas.microsoft.com/office/drawing/2014/main" val="20003"/>
                    </a:ext>
                  </a:extLst>
                </a:gridCol>
                <a:gridCol w="1078003">
                  <a:extLst>
                    <a:ext uri="{9D8B030D-6E8A-4147-A177-3AD203B41FA5}">
                      <a16:colId xmlns:a16="http://schemas.microsoft.com/office/drawing/2014/main" val="3995981445"/>
                    </a:ext>
                  </a:extLst>
                </a:gridCol>
                <a:gridCol w="1384504">
                  <a:extLst>
                    <a:ext uri="{9D8B030D-6E8A-4147-A177-3AD203B41FA5}">
                      <a16:colId xmlns:a16="http://schemas.microsoft.com/office/drawing/2014/main" val="20009"/>
                    </a:ext>
                  </a:extLst>
                </a:gridCol>
                <a:gridCol w="4639632">
                  <a:extLst>
                    <a:ext uri="{9D8B030D-6E8A-4147-A177-3AD203B41FA5}">
                      <a16:colId xmlns:a16="http://schemas.microsoft.com/office/drawing/2014/main" val="1157715747"/>
                    </a:ext>
                  </a:extLst>
                </a:gridCol>
                <a:gridCol w="760766">
                  <a:extLst>
                    <a:ext uri="{9D8B030D-6E8A-4147-A177-3AD203B41FA5}">
                      <a16:colId xmlns:a16="http://schemas.microsoft.com/office/drawing/2014/main" val="2255571711"/>
                    </a:ext>
                  </a:extLst>
                </a:gridCol>
              </a:tblGrid>
              <a:tr h="298848">
                <a:tc rowSpan="2">
                  <a:txBody>
                    <a:bodyPr/>
                    <a:lstStyle/>
                    <a:p>
                      <a:pPr algn="l">
                        <a:lnSpc>
                          <a:spcPct val="115000"/>
                        </a:lnSpc>
                        <a:spcAft>
                          <a:spcPts val="0"/>
                        </a:spcAft>
                      </a:pPr>
                      <a:endParaRPr lang="en-ZA" sz="1200" b="1" dirty="0">
                        <a:effectLst/>
                        <a:latin typeface="Arial" panose="020B0604020202020204" pitchFamily="34" charset="0"/>
                        <a:ea typeface="Calibri"/>
                        <a:cs typeface="Arial" panose="020B0604020202020204" pitchFamily="34" charset="0"/>
                      </a:endParaRPr>
                    </a:p>
                  </a:txBody>
                  <a:tcPr marL="51435" marR="51435" marT="0" marB="0" anchor="ctr"/>
                </a:tc>
                <a:tc rowSpan="2">
                  <a:txBody>
                    <a:bodyPr/>
                    <a:lstStyle/>
                    <a:p>
                      <a:pPr algn="l">
                        <a:lnSpc>
                          <a:spcPct val="115000"/>
                        </a:lnSpc>
                        <a:spcAft>
                          <a:spcPts val="0"/>
                        </a:spcAft>
                      </a:pPr>
                      <a:r>
                        <a:rPr lang="en-ZA" sz="1200" b="1" dirty="0">
                          <a:effectLst/>
                          <a:latin typeface="Arial" panose="020B0604020202020204" pitchFamily="34" charset="0"/>
                          <a:cs typeface="Arial" panose="020B0604020202020204" pitchFamily="34" charset="0"/>
                        </a:rPr>
                        <a:t>MUNIC </a:t>
                      </a:r>
                      <a:endParaRPr lang="en-ZA" sz="1200" b="1" dirty="0">
                        <a:effectLst/>
                        <a:latin typeface="Arial" panose="020B0604020202020204" pitchFamily="34" charset="0"/>
                        <a:ea typeface="Calibri"/>
                        <a:cs typeface="Arial" panose="020B0604020202020204" pitchFamily="34" charset="0"/>
                      </a:endParaRPr>
                    </a:p>
                  </a:txBody>
                  <a:tcPr marL="51435" marR="51435" marT="0" marB="0" anchor="ctr"/>
                </a:tc>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baseline="0" dirty="0">
                          <a:effectLst/>
                          <a:latin typeface="Arial" panose="020B0604020202020204" pitchFamily="34" charset="0"/>
                          <a:cs typeface="Arial" panose="020B0604020202020204" pitchFamily="34" charset="0"/>
                        </a:rPr>
                        <a:t>KEY INDICATORS </a:t>
                      </a:r>
                      <a:endParaRPr lang="en-ZA" sz="1200" b="1" dirty="0">
                        <a:effectLst/>
                        <a:latin typeface="Arial" panose="020B0604020202020204" pitchFamily="34" charset="0"/>
                        <a:ea typeface="Calibri"/>
                        <a:cs typeface="Arial" panose="020B0604020202020204" pitchFamily="34" charset="0"/>
                      </a:endParaRPr>
                    </a:p>
                  </a:txBody>
                  <a:tcPr marL="51435" marR="51435" marT="0" marB="0" anchor="ctr"/>
                </a:tc>
                <a:tc hMerge="1">
                  <a:txBody>
                    <a:bodyPr/>
                    <a:lstStyle/>
                    <a:p>
                      <a:endParaRPr lang="en-ZA"/>
                    </a:p>
                  </a:txBody>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ZA" sz="1600" dirty="0">
                        <a:effectLst/>
                        <a:latin typeface="+mn-lt"/>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ZA" sz="1200" b="1" dirty="0">
                        <a:effectLst/>
                        <a:latin typeface="Arial" panose="020B0604020202020204" pitchFamily="34" charset="0"/>
                        <a:ea typeface="Calibri"/>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ZA" sz="1200" b="1" dirty="0">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00"/>
                  </a:ext>
                </a:extLst>
              </a:tr>
              <a:tr h="372920">
                <a:tc vMerge="1">
                  <a:txBody>
                    <a:bodyPr/>
                    <a:lstStyle/>
                    <a:p>
                      <a:endParaRPr lang="en-US"/>
                    </a:p>
                  </a:txBody>
                  <a:tcPr/>
                </a:tc>
                <a:tc vMerge="1">
                  <a:txBody>
                    <a:bodyPr/>
                    <a:lstStyle/>
                    <a:p>
                      <a:pPr marL="266700" marR="0" indent="-171450" algn="l" defTabSz="914400" rtl="0" eaLnBrk="1" fontAlgn="auto" latinLnBrk="0" hangingPunct="1">
                        <a:lnSpc>
                          <a:spcPct val="115000"/>
                        </a:lnSpc>
                        <a:spcBef>
                          <a:spcPts val="0"/>
                        </a:spcBef>
                        <a:spcAft>
                          <a:spcPts val="0"/>
                        </a:spcAft>
                        <a:buClrTx/>
                        <a:buSzTx/>
                        <a:buFontTx/>
                        <a:buNone/>
                        <a:tabLst/>
                        <a:defRPr/>
                      </a:pPr>
                      <a:endParaRPr lang="en-ZA" sz="1600" b="1" dirty="0">
                        <a:effectLst/>
                        <a:latin typeface="+mn-lt"/>
                        <a:ea typeface="Calibri"/>
                        <a:cs typeface="Times New Roman"/>
                      </a:endParaRPr>
                    </a:p>
                  </a:txBody>
                  <a:tcPr marT="0" marB="0" anchor="ctr"/>
                </a:tc>
                <a:tc>
                  <a:txBody>
                    <a:bodyPr/>
                    <a:lstStyle/>
                    <a:p>
                      <a:pPr algn="ctr"/>
                      <a:r>
                        <a:rPr lang="en-ZA" sz="1200" b="1" dirty="0">
                          <a:latin typeface="Arial" panose="020B0604020202020204" pitchFamily="34" charset="0"/>
                          <a:cs typeface="Arial" panose="020B0604020202020204" pitchFamily="34" charset="0"/>
                        </a:rPr>
                        <a:t>TARGET</a:t>
                      </a:r>
                    </a:p>
                  </a:txBody>
                  <a:tcPr marL="7144" marR="7144" marT="7144" marB="0" anchor="ctr"/>
                </a:tc>
                <a:tc>
                  <a:txBody>
                    <a:bodyPr/>
                    <a:lstStyle/>
                    <a:p>
                      <a:pPr marL="95250" indent="0" algn="ctr" fontAlgn="ctr"/>
                      <a:r>
                        <a:rPr lang="en-ZA" sz="1200" b="1" i="0" u="none" strike="noStrike" dirty="0">
                          <a:solidFill>
                            <a:srgbClr val="000000"/>
                          </a:solidFill>
                          <a:effectLst/>
                          <a:latin typeface="Arial" panose="020B0604020202020204" pitchFamily="34" charset="0"/>
                          <a:cs typeface="Arial" panose="020B0604020202020204" pitchFamily="34" charset="0"/>
                        </a:rPr>
                        <a:t>TIME FRAME</a:t>
                      </a:r>
                    </a:p>
                  </a:txBody>
                  <a:tcPr marL="7144" marR="7144" marT="7144" marB="0" anchor="ctr"/>
                </a:tc>
                <a:tc>
                  <a:txBody>
                    <a:bodyPr/>
                    <a:lstStyle/>
                    <a:p>
                      <a:pPr marL="95250" indent="0" algn="ctr" fontAlgn="ctr"/>
                      <a:r>
                        <a:rPr lang="en-ZA" sz="1200" b="1" i="0" u="none" strike="noStrike" dirty="0">
                          <a:solidFill>
                            <a:srgbClr val="000000"/>
                          </a:solidFill>
                          <a:effectLst/>
                          <a:latin typeface="Arial" panose="020B0604020202020204" pitchFamily="34" charset="0"/>
                          <a:cs typeface="Arial" panose="020B0604020202020204" pitchFamily="34" charset="0"/>
                        </a:rPr>
                        <a:t>RESPONSIBLE</a:t>
                      </a:r>
                    </a:p>
                  </a:txBody>
                  <a:tcPr marL="7144" marR="7144" marT="7144" marB="0" anchor="ctr"/>
                </a:tc>
                <a:tc>
                  <a:txBody>
                    <a:bodyPr/>
                    <a:lstStyle/>
                    <a:p>
                      <a:pPr marL="95250" indent="0" algn="ctr" fontAlgn="ctr"/>
                      <a:r>
                        <a:rPr lang="en-ZA" sz="1200" b="1" i="0" u="none" strike="noStrike" dirty="0">
                          <a:solidFill>
                            <a:srgbClr val="000000"/>
                          </a:solidFill>
                          <a:effectLst/>
                          <a:latin typeface="Arial" panose="020B0604020202020204" pitchFamily="34" charset="0"/>
                          <a:cs typeface="Arial" panose="020B0604020202020204" pitchFamily="34" charset="0"/>
                        </a:rPr>
                        <a:t>PROGRESS</a:t>
                      </a:r>
                    </a:p>
                  </a:txBody>
                  <a:tcPr marL="7144" marR="7144" marT="7144" marB="0" anchor="ctr"/>
                </a:tc>
                <a:tc>
                  <a:txBody>
                    <a:bodyPr/>
                    <a:lstStyle/>
                    <a:p>
                      <a:pPr marL="95250" indent="0" algn="ctr" fontAlgn="ct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tc>
                <a:extLst>
                  <a:ext uri="{0D108BD9-81ED-4DB2-BD59-A6C34878D82A}">
                    <a16:rowId xmlns:a16="http://schemas.microsoft.com/office/drawing/2014/main" val="10001"/>
                  </a:ext>
                </a:extLst>
              </a:tr>
              <a:tr h="52427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9.</a:t>
                      </a:r>
                    </a:p>
                  </a:txBody>
                  <a:tcPr marL="68580" marR="6858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Waste Collection</a:t>
                      </a:r>
                    </a:p>
                  </a:txBody>
                  <a:tcPr marL="68580" marR="6858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Visible impact in all 4 Zones of the Mun.</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Monitor Monthly</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GM: Community Services </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Waste gets collected as per schedule in all 4 zones of the Municipality. There was an illegal strike which caused a backlog during the week of 7 October 2022, this has since been resolved.</a:t>
                      </a:r>
                    </a:p>
                  </a:txBody>
                  <a:tcPr marL="51435" marR="51435" marT="0" marB="0"/>
                </a:tc>
                <a:tc>
                  <a:txBody>
                    <a:bodyPr/>
                    <a:lstStyle/>
                    <a:p>
                      <a:pPr marL="95250" indent="0" algn="l">
                        <a:lnSpc>
                          <a:spcPct val="115000"/>
                        </a:lnSpc>
                        <a:spcAft>
                          <a:spcPts val="0"/>
                        </a:spcAft>
                        <a:buFont typeface="Arial" panose="020B0604020202020204" pitchFamily="34" charset="0"/>
                        <a:buNone/>
                      </a:pPr>
                      <a:endParaRPr lang="en-ZA" sz="1100" b="1" dirty="0">
                        <a:effectLst/>
                        <a:latin typeface="Arial" panose="020B0604020202020204" pitchFamily="34" charset="0"/>
                        <a:ea typeface="Calibri"/>
                        <a:cs typeface="Arial" panose="020B0604020202020204" pitchFamily="34" charset="0"/>
                      </a:endParaRPr>
                    </a:p>
                  </a:txBody>
                  <a:tcPr marL="51435" marR="51435" marT="0" marB="0" anchor="ctr">
                    <a:solidFill>
                      <a:srgbClr val="00B050"/>
                    </a:solidFill>
                  </a:tcPr>
                </a:tc>
                <a:extLst>
                  <a:ext uri="{0D108BD9-81ED-4DB2-BD59-A6C34878D82A}">
                    <a16:rowId xmlns:a16="http://schemas.microsoft.com/office/drawing/2014/main" val="2154072837"/>
                  </a:ext>
                </a:extLst>
              </a:tr>
              <a:tr h="3980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10.</a:t>
                      </a:r>
                    </a:p>
                  </a:txBody>
                  <a:tcPr marL="49640" marR="4964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Revenue Collection</a:t>
                      </a:r>
                    </a:p>
                  </a:txBody>
                  <a:tcPr marL="49640" marR="4964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(norm 95%)</a:t>
                      </a:r>
                      <a:endParaRPr lang="en-ZA" sz="1100" b="1" kern="1200" dirty="0">
                        <a:solidFill>
                          <a:schemeClr val="dk1"/>
                        </a:solidFill>
                        <a:latin typeface="Arial Narrow" panose="020B0606020202030204" pitchFamily="34" charset="0"/>
                        <a:ea typeface="+mn-ea"/>
                        <a:cs typeface="Arial" panose="020B0604020202020204" pitchFamily="34" charset="0"/>
                      </a:endParaRPr>
                    </a:p>
                  </a:txBody>
                  <a:tcPr marL="7620" marR="7620" marT="762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Monthly</a:t>
                      </a:r>
                    </a:p>
                  </a:txBody>
                  <a:tcPr marL="7620" marR="7620" marT="762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Finance/ MR</a:t>
                      </a:r>
                    </a:p>
                  </a:txBody>
                  <a:tcPr marL="7620" marR="7620" marT="762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88% (August 2022), 110% (September) </a:t>
                      </a:r>
                    </a:p>
                  </a:txBody>
                  <a:tcPr marL="7620" marR="7620" marT="7620" marB="0"/>
                </a:tc>
                <a:tc>
                  <a:txBody>
                    <a:bodyPr/>
                    <a:lstStyle/>
                    <a:p>
                      <a:pPr algn="l" fontAlgn="b"/>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solidFill>
                      <a:srgbClr val="FFFF00"/>
                    </a:solidFill>
                  </a:tcPr>
                </a:tc>
                <a:extLst>
                  <a:ext uri="{0D108BD9-81ED-4DB2-BD59-A6C34878D82A}">
                    <a16:rowId xmlns:a16="http://schemas.microsoft.com/office/drawing/2014/main" val="3718448858"/>
                  </a:ext>
                </a:extLst>
              </a:tr>
              <a:tr h="47520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11.</a:t>
                      </a:r>
                    </a:p>
                  </a:txBody>
                  <a:tcPr marL="49640" marR="4964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Cash Coverage</a:t>
                      </a:r>
                    </a:p>
                  </a:txBody>
                  <a:tcPr marL="49640" marR="4964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(1-3 months)</a:t>
                      </a:r>
                    </a:p>
                  </a:txBody>
                  <a:tcPr marL="7620" marR="7620" marT="762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Monthly</a:t>
                      </a:r>
                    </a:p>
                  </a:txBody>
                  <a:tcPr marL="7620" marR="7620" marT="762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Finance/ MR</a:t>
                      </a:r>
                    </a:p>
                  </a:txBody>
                  <a:tcPr marL="7620" marR="7620" marT="762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0.41 Months (August 2022), 0.33 Months (September 2022) </a:t>
                      </a:r>
                    </a:p>
                  </a:txBody>
                  <a:tcPr marL="7620" marR="7620" marT="7620" marB="0"/>
                </a:tc>
                <a:tc>
                  <a:txBody>
                    <a:bodyPr/>
                    <a:lstStyle/>
                    <a:p>
                      <a:pPr algn="l" fontAlgn="b"/>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solidFill>
                      <a:srgbClr val="FF0000"/>
                    </a:solidFill>
                  </a:tcPr>
                </a:tc>
                <a:extLst>
                  <a:ext uri="{0D108BD9-81ED-4DB2-BD59-A6C34878D82A}">
                    <a16:rowId xmlns:a16="http://schemas.microsoft.com/office/drawing/2014/main" val="1820534254"/>
                  </a:ext>
                </a:extLst>
              </a:tr>
              <a:tr h="3980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12.</a:t>
                      </a:r>
                    </a:p>
                  </a:txBody>
                  <a:tcPr marL="68580" marR="6858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Employee Related costs</a:t>
                      </a:r>
                    </a:p>
                  </a:txBody>
                  <a:tcPr marL="68580" marR="6858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25-40%</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Monthly</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Finance/ MR </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22% (September 2022)</a:t>
                      </a:r>
                    </a:p>
                  </a:txBody>
                  <a:tcPr marL="51435" marR="51435" marT="0" marB="0"/>
                </a:tc>
                <a:tc>
                  <a:txBody>
                    <a:bodyPr/>
                    <a:lstStyle/>
                    <a:p>
                      <a:pPr marL="95250" indent="0" algn="l">
                        <a:lnSpc>
                          <a:spcPct val="115000"/>
                        </a:lnSpc>
                        <a:spcAft>
                          <a:spcPts val="0"/>
                        </a:spcAft>
                        <a:buFont typeface="Arial" panose="020B0604020202020204" pitchFamily="34" charset="0"/>
                        <a:buNone/>
                      </a:pPr>
                      <a:endParaRPr lang="en-ZA" sz="1200" b="1" dirty="0">
                        <a:effectLst/>
                        <a:latin typeface="Arial" panose="020B0604020202020204" pitchFamily="34" charset="0"/>
                        <a:ea typeface="Calibri"/>
                        <a:cs typeface="Arial" panose="020B0604020202020204" pitchFamily="34" charset="0"/>
                      </a:endParaRPr>
                    </a:p>
                  </a:txBody>
                  <a:tcPr marL="51435" marR="51435" marT="0" marB="0" anchor="ctr">
                    <a:solidFill>
                      <a:srgbClr val="00B050"/>
                    </a:solidFill>
                  </a:tcPr>
                </a:tc>
                <a:extLst>
                  <a:ext uri="{0D108BD9-81ED-4DB2-BD59-A6C34878D82A}">
                    <a16:rowId xmlns:a16="http://schemas.microsoft.com/office/drawing/2014/main" val="10008"/>
                  </a:ext>
                </a:extLst>
              </a:tr>
              <a:tr h="85305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13.</a:t>
                      </a:r>
                    </a:p>
                  </a:txBody>
                  <a:tcPr marL="68580" marR="6858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Sec 32 Investigations (UIFW) completed </a:t>
                      </a:r>
                    </a:p>
                  </a:txBody>
                  <a:tcPr marL="68580" marR="6858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Quarterly </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Monthly</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MMs Office/ MR</a:t>
                      </a:r>
                    </a:p>
                  </a:txBody>
                  <a:tcPr marL="51435" marR="51435"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The Internal Audit is currently conducting an investigation of 2020/21 and 2021/22 and is anticipated to be completed by 15 December 2022.</a:t>
                      </a:r>
                      <a:endParaRPr lang="en-ZA" sz="1100" b="1" kern="1200" dirty="0">
                        <a:solidFill>
                          <a:schemeClr val="dk1"/>
                        </a:solidFill>
                        <a:latin typeface="Arial Narrow" panose="020B0606020202030204" pitchFamily="34" charset="0"/>
                        <a:ea typeface="+mn-ea"/>
                        <a:cs typeface="Arial" panose="020B0604020202020204" pitchFamily="34" charset="0"/>
                      </a:endParaRPr>
                    </a:p>
                  </a:txBody>
                  <a:tcPr marL="51435" marR="51435" marT="0" marB="0"/>
                </a:tc>
                <a:tc>
                  <a:txBody>
                    <a:bodyPr/>
                    <a:lstStyle/>
                    <a:p>
                      <a:pPr marL="95250" indent="0" algn="l">
                        <a:lnSpc>
                          <a:spcPct val="115000"/>
                        </a:lnSpc>
                        <a:spcAft>
                          <a:spcPts val="0"/>
                        </a:spcAft>
                        <a:buFont typeface="Arial" panose="020B0604020202020204" pitchFamily="34" charset="0"/>
                        <a:buNone/>
                      </a:pPr>
                      <a:endParaRPr lang="en-ZA" sz="1200" b="1" dirty="0">
                        <a:effectLst/>
                        <a:latin typeface="Arial" panose="020B0604020202020204" pitchFamily="34" charset="0"/>
                        <a:ea typeface="Calibri"/>
                        <a:cs typeface="Arial"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663276588"/>
                  </a:ext>
                </a:extLst>
              </a:tr>
            </a:tbl>
          </a:graphicData>
        </a:graphic>
      </p:graphicFrame>
    </p:spTree>
    <p:extLst>
      <p:ext uri="{BB962C8B-B14F-4D97-AF65-F5344CB8AC3E}">
        <p14:creationId xmlns:p14="http://schemas.microsoft.com/office/powerpoint/2010/main" val="4067840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DDA5-5A5F-859C-28F9-A2D6220833B6}"/>
              </a:ext>
            </a:extLst>
          </p:cNvPr>
          <p:cNvSpPr>
            <a:spLocks noGrp="1"/>
          </p:cNvSpPr>
          <p:nvPr>
            <p:ph type="title"/>
          </p:nvPr>
        </p:nvSpPr>
        <p:spPr>
          <a:xfrm>
            <a:off x="0" y="92076"/>
            <a:ext cx="10972800" cy="1143000"/>
          </a:xfrm>
        </p:spPr>
        <p:txBody>
          <a:bodyPr/>
          <a:lstStyle/>
          <a:p>
            <a:pPr algn="l"/>
            <a:r>
              <a:rPr lang="en-US" sz="2000" b="1" dirty="0">
                <a:solidFill>
                  <a:schemeClr val="bg1"/>
                </a:solidFill>
                <a:cs typeface="Arial" panose="020B0604020202020204" pitchFamily="34" charset="0"/>
              </a:rPr>
              <a:t>OVERVIEW REPORT ON SECTION 139 INTERVENTIONS</a:t>
            </a:r>
            <a:r>
              <a:rPr lang="en-US" sz="4400" b="1" dirty="0">
                <a:solidFill>
                  <a:schemeClr val="bg1"/>
                </a:solidFill>
                <a:cs typeface="Arial" panose="020B0604020202020204" pitchFamily="34" charset="0"/>
              </a:rPr>
              <a:t/>
            </a:r>
            <a:br>
              <a:rPr lang="en-US" sz="4400" b="1" dirty="0">
                <a:solidFill>
                  <a:schemeClr val="bg1"/>
                </a:solidFill>
                <a:cs typeface="Arial" panose="020B0604020202020204" pitchFamily="34" charset="0"/>
              </a:rPr>
            </a:br>
            <a:r>
              <a:rPr lang="en-US" sz="2000" b="1" dirty="0">
                <a:solidFill>
                  <a:schemeClr val="bg1"/>
                </a:solidFill>
                <a:cs typeface="Arial" panose="020B0604020202020204" pitchFamily="34" charset="0"/>
              </a:rPr>
              <a:t>IMMEDIATE INTERVENTIONS - (MECs DIRECTIVES) – </a:t>
            </a:r>
            <a:r>
              <a:rPr lang="en-ZA" sz="2000" b="1" dirty="0">
                <a:solidFill>
                  <a:schemeClr val="bg1"/>
                </a:solidFill>
                <a:cs typeface="Arial" panose="020B0604020202020204" pitchFamily="34" charset="0"/>
              </a:rPr>
              <a:t>INDICATORS OF IMPROVEMENT IN THE NEXT SIX MONTHS </a:t>
            </a:r>
            <a:endParaRPr lang="en-US" sz="2000" b="1" dirty="0">
              <a:solidFill>
                <a:schemeClr val="bg1"/>
              </a:solidFill>
              <a:cs typeface="Arial" panose="020B0604020202020204" pitchFamily="34" charset="0"/>
            </a:endParaRPr>
          </a:p>
        </p:txBody>
      </p:sp>
      <p:sp>
        <p:nvSpPr>
          <p:cNvPr id="3" name="Content Placeholder 2">
            <a:extLst>
              <a:ext uri="{FF2B5EF4-FFF2-40B4-BE49-F238E27FC236}">
                <a16:creationId xmlns:a16="http://schemas.microsoft.com/office/drawing/2014/main" id="{AD7A095A-60C3-40BC-FB34-CE002C4FC01D}"/>
              </a:ext>
            </a:extLst>
          </p:cNvPr>
          <p:cNvSpPr>
            <a:spLocks noGrp="1"/>
          </p:cNvSpPr>
          <p:nvPr>
            <p:ph idx="1"/>
          </p:nvPr>
        </p:nvSpPr>
        <p:spPr>
          <a:xfrm>
            <a:off x="133165" y="1600201"/>
            <a:ext cx="11931317" cy="4756150"/>
          </a:xfrm>
        </p:spPr>
        <p:txBody>
          <a:bodyPr/>
          <a:lstStyle/>
          <a:p>
            <a:pPr marL="0" marR="0" lvl="0" indent="0" algn="just" defTabSz="914400" rtl="0" eaLnBrk="1" fontAlgn="auto" latinLnBrk="0" hangingPunct="1">
              <a:lnSpc>
                <a:spcPct val="150000"/>
              </a:lnSpc>
              <a:spcBef>
                <a:spcPts val="0"/>
              </a:spcBef>
              <a:spcAft>
                <a:spcPts val="0"/>
              </a:spcAft>
              <a:buClrTx/>
              <a:buSzTx/>
              <a:buNone/>
              <a:tabLst/>
              <a:defRPr/>
            </a:pP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0" indent="0">
              <a:buNone/>
            </a:pPr>
            <a:endParaRPr lang="en-GB" sz="1800" dirty="0">
              <a:solidFill>
                <a:sysClr val="windowText" lastClr="000000"/>
              </a:solidFill>
              <a:latin typeface="Calibri"/>
            </a:endParaRPr>
          </a:p>
          <a:p>
            <a:endParaRPr lang="en-ZA" dirty="0"/>
          </a:p>
        </p:txBody>
      </p:sp>
      <p:sp>
        <p:nvSpPr>
          <p:cNvPr id="4" name="Slide Number Placeholder 3">
            <a:extLst>
              <a:ext uri="{FF2B5EF4-FFF2-40B4-BE49-F238E27FC236}">
                <a16:creationId xmlns:a16="http://schemas.microsoft.com/office/drawing/2014/main" id="{B28D768A-1823-4DAD-3E45-DEC19F8AC729}"/>
              </a:ext>
            </a:extLst>
          </p:cNvPr>
          <p:cNvSpPr>
            <a:spLocks noGrp="1"/>
          </p:cNvSpPr>
          <p:nvPr>
            <p:ph type="sldNum" sz="quarter" idx="12"/>
          </p:nvPr>
        </p:nvSpPr>
        <p:spPr/>
        <p:txBody>
          <a:bodyPr/>
          <a:lstStyle/>
          <a:p>
            <a:fld id="{5449A628-0D35-4BBB-B97A-CF0774677C4A}" type="slidenum">
              <a:rPr lang="en-ZA" altLang="en-US" smtClean="0"/>
              <a:pPr/>
              <a:t>7</a:t>
            </a:fld>
            <a:endParaRPr lang="en-ZA" altLang="en-US" dirty="0"/>
          </a:p>
        </p:txBody>
      </p:sp>
      <p:graphicFrame>
        <p:nvGraphicFramePr>
          <p:cNvPr id="5" name="Table 4">
            <a:extLst>
              <a:ext uri="{FF2B5EF4-FFF2-40B4-BE49-F238E27FC236}">
                <a16:creationId xmlns:a16="http://schemas.microsoft.com/office/drawing/2014/main" id="{AB4A1F5D-AC98-2560-D83C-175FEE6542E5}"/>
              </a:ext>
            </a:extLst>
          </p:cNvPr>
          <p:cNvGraphicFramePr>
            <a:graphicFrameLocks noGrp="1"/>
          </p:cNvGraphicFramePr>
          <p:nvPr>
            <p:extLst>
              <p:ext uri="{D42A27DB-BD31-4B8C-83A1-F6EECF244321}">
                <p14:modId xmlns:p14="http://schemas.microsoft.com/office/powerpoint/2010/main" val="1643813438"/>
              </p:ext>
            </p:extLst>
          </p:nvPr>
        </p:nvGraphicFramePr>
        <p:xfrm>
          <a:off x="135626" y="1484785"/>
          <a:ext cx="11936837" cy="3363063"/>
        </p:xfrm>
        <a:graphic>
          <a:graphicData uri="http://schemas.openxmlformats.org/drawingml/2006/table">
            <a:tbl>
              <a:tblPr firstRow="1" bandRow="1">
                <a:tableStyleId>{073A0DAA-6AF3-43AB-8588-CEC1D06C72B9}</a:tableStyleId>
              </a:tblPr>
              <a:tblGrid>
                <a:gridCol w="559774">
                  <a:extLst>
                    <a:ext uri="{9D8B030D-6E8A-4147-A177-3AD203B41FA5}">
                      <a16:colId xmlns:a16="http://schemas.microsoft.com/office/drawing/2014/main" val="2089714763"/>
                    </a:ext>
                  </a:extLst>
                </a:gridCol>
                <a:gridCol w="3384376">
                  <a:extLst>
                    <a:ext uri="{9D8B030D-6E8A-4147-A177-3AD203B41FA5}">
                      <a16:colId xmlns:a16="http://schemas.microsoft.com/office/drawing/2014/main" val="20000"/>
                    </a:ext>
                  </a:extLst>
                </a:gridCol>
                <a:gridCol w="1053694">
                  <a:extLst>
                    <a:ext uri="{9D8B030D-6E8A-4147-A177-3AD203B41FA5}">
                      <a16:colId xmlns:a16="http://schemas.microsoft.com/office/drawing/2014/main" val="20003"/>
                    </a:ext>
                  </a:extLst>
                </a:gridCol>
                <a:gridCol w="957126">
                  <a:extLst>
                    <a:ext uri="{9D8B030D-6E8A-4147-A177-3AD203B41FA5}">
                      <a16:colId xmlns:a16="http://schemas.microsoft.com/office/drawing/2014/main" val="3995981445"/>
                    </a:ext>
                  </a:extLst>
                </a:gridCol>
                <a:gridCol w="1435688">
                  <a:extLst>
                    <a:ext uri="{9D8B030D-6E8A-4147-A177-3AD203B41FA5}">
                      <a16:colId xmlns:a16="http://schemas.microsoft.com/office/drawing/2014/main" val="20009"/>
                    </a:ext>
                  </a:extLst>
                </a:gridCol>
                <a:gridCol w="3948143">
                  <a:extLst>
                    <a:ext uri="{9D8B030D-6E8A-4147-A177-3AD203B41FA5}">
                      <a16:colId xmlns:a16="http://schemas.microsoft.com/office/drawing/2014/main" val="1157715747"/>
                    </a:ext>
                  </a:extLst>
                </a:gridCol>
                <a:gridCol w="598036">
                  <a:extLst>
                    <a:ext uri="{9D8B030D-6E8A-4147-A177-3AD203B41FA5}">
                      <a16:colId xmlns:a16="http://schemas.microsoft.com/office/drawing/2014/main" val="4029782912"/>
                    </a:ext>
                  </a:extLst>
                </a:gridCol>
              </a:tblGrid>
              <a:tr h="320340">
                <a:tc rowSpan="2">
                  <a:txBody>
                    <a:bodyPr/>
                    <a:lstStyle/>
                    <a:p>
                      <a:pPr algn="l">
                        <a:lnSpc>
                          <a:spcPct val="115000"/>
                        </a:lnSpc>
                        <a:spcAft>
                          <a:spcPts val="0"/>
                        </a:spcAft>
                      </a:pPr>
                      <a:endParaRPr lang="en-ZA" sz="1200" b="1" dirty="0">
                        <a:effectLst/>
                        <a:latin typeface="Arial" panose="020B0604020202020204" pitchFamily="34" charset="0"/>
                        <a:ea typeface="Calibri"/>
                        <a:cs typeface="Arial" panose="020B0604020202020204" pitchFamily="34" charset="0"/>
                      </a:endParaRPr>
                    </a:p>
                  </a:txBody>
                  <a:tcPr marL="51435" marR="51435" marT="0" marB="0" anchor="ctr"/>
                </a:tc>
                <a:tc rowSpan="2">
                  <a:txBody>
                    <a:bodyPr/>
                    <a:lstStyle/>
                    <a:p>
                      <a:pPr algn="l">
                        <a:lnSpc>
                          <a:spcPct val="115000"/>
                        </a:lnSpc>
                        <a:spcAft>
                          <a:spcPts val="0"/>
                        </a:spcAft>
                      </a:pPr>
                      <a:r>
                        <a:rPr lang="en-ZA" sz="1200" b="1" dirty="0">
                          <a:effectLst/>
                          <a:latin typeface="Arial" panose="020B0604020202020204" pitchFamily="34" charset="0"/>
                          <a:cs typeface="Arial" panose="020B0604020202020204" pitchFamily="34" charset="0"/>
                        </a:rPr>
                        <a:t>MUNIC </a:t>
                      </a:r>
                      <a:endParaRPr lang="en-ZA" sz="1200" b="1" dirty="0">
                        <a:effectLst/>
                        <a:latin typeface="Arial" panose="020B0604020202020204" pitchFamily="34" charset="0"/>
                        <a:ea typeface="Calibri"/>
                        <a:cs typeface="Arial" panose="020B0604020202020204" pitchFamily="34" charset="0"/>
                      </a:endParaRPr>
                    </a:p>
                  </a:txBody>
                  <a:tcPr marL="51435" marR="51435" marT="0" marB="0" anchor="ctr"/>
                </a:tc>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baseline="0" dirty="0">
                          <a:effectLst/>
                          <a:latin typeface="Arial" panose="020B0604020202020204" pitchFamily="34" charset="0"/>
                          <a:cs typeface="Arial" panose="020B0604020202020204" pitchFamily="34" charset="0"/>
                        </a:rPr>
                        <a:t>KEY INDICATORS </a:t>
                      </a:r>
                      <a:endParaRPr lang="en-ZA" sz="1200" b="1" dirty="0">
                        <a:effectLst/>
                        <a:latin typeface="Arial" panose="020B0604020202020204" pitchFamily="34" charset="0"/>
                        <a:ea typeface="Calibri"/>
                        <a:cs typeface="Arial" panose="020B0604020202020204" pitchFamily="34" charset="0"/>
                      </a:endParaRPr>
                    </a:p>
                  </a:txBody>
                  <a:tcPr marL="51435" marR="51435" marT="0" marB="0" anchor="ctr"/>
                </a:tc>
                <a:tc hMerge="1">
                  <a:txBody>
                    <a:bodyPr/>
                    <a:lstStyle/>
                    <a:p>
                      <a:endParaRPr lang="en-ZA"/>
                    </a:p>
                  </a:txBody>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ZA" sz="1600" dirty="0">
                        <a:effectLst/>
                        <a:latin typeface="+mn-lt"/>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ZA" sz="1200" b="1" dirty="0">
                        <a:effectLst/>
                        <a:latin typeface="Arial" panose="020B0604020202020204" pitchFamily="34" charset="0"/>
                        <a:ea typeface="Calibri"/>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ZA" sz="1200" b="1" dirty="0">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00"/>
                  </a:ext>
                </a:extLst>
              </a:tr>
              <a:tr h="399739">
                <a:tc vMerge="1">
                  <a:txBody>
                    <a:bodyPr/>
                    <a:lstStyle/>
                    <a:p>
                      <a:endParaRPr lang="en-US"/>
                    </a:p>
                  </a:txBody>
                  <a:tcPr/>
                </a:tc>
                <a:tc vMerge="1">
                  <a:txBody>
                    <a:bodyPr/>
                    <a:lstStyle/>
                    <a:p>
                      <a:pPr marL="266700" marR="0" indent="-171450" algn="l" defTabSz="914400" rtl="0" eaLnBrk="1" fontAlgn="auto" latinLnBrk="0" hangingPunct="1">
                        <a:lnSpc>
                          <a:spcPct val="115000"/>
                        </a:lnSpc>
                        <a:spcBef>
                          <a:spcPts val="0"/>
                        </a:spcBef>
                        <a:spcAft>
                          <a:spcPts val="0"/>
                        </a:spcAft>
                        <a:buClrTx/>
                        <a:buSzTx/>
                        <a:buFontTx/>
                        <a:buNone/>
                        <a:tabLst/>
                        <a:defRPr/>
                      </a:pPr>
                      <a:endParaRPr lang="en-ZA" sz="1600" b="1" dirty="0">
                        <a:effectLst/>
                        <a:latin typeface="+mn-lt"/>
                        <a:ea typeface="Calibri"/>
                        <a:cs typeface="Times New Roman"/>
                      </a:endParaRPr>
                    </a:p>
                  </a:txBody>
                  <a:tcPr marT="0" marB="0" anchor="ctr"/>
                </a:tc>
                <a:tc>
                  <a:txBody>
                    <a:bodyPr/>
                    <a:lstStyle/>
                    <a:p>
                      <a:pPr algn="ctr"/>
                      <a:r>
                        <a:rPr lang="en-ZA" sz="1200" b="1" dirty="0">
                          <a:latin typeface="Arial" panose="020B0604020202020204" pitchFamily="34" charset="0"/>
                          <a:cs typeface="Arial" panose="020B0604020202020204" pitchFamily="34" charset="0"/>
                        </a:rPr>
                        <a:t>TARGET</a:t>
                      </a:r>
                    </a:p>
                  </a:txBody>
                  <a:tcPr marL="7144" marR="7144" marT="7144" marB="0" anchor="ctr"/>
                </a:tc>
                <a:tc>
                  <a:txBody>
                    <a:bodyPr/>
                    <a:lstStyle/>
                    <a:p>
                      <a:pPr marL="95250" indent="0" algn="ctr" fontAlgn="ctr"/>
                      <a:r>
                        <a:rPr lang="en-ZA" sz="1200" b="1" i="0" u="none" strike="noStrike" dirty="0">
                          <a:solidFill>
                            <a:srgbClr val="000000"/>
                          </a:solidFill>
                          <a:effectLst/>
                          <a:latin typeface="Arial" panose="020B0604020202020204" pitchFamily="34" charset="0"/>
                          <a:cs typeface="Arial" panose="020B0604020202020204" pitchFamily="34" charset="0"/>
                        </a:rPr>
                        <a:t>TIME FRAME</a:t>
                      </a:r>
                    </a:p>
                  </a:txBody>
                  <a:tcPr marL="7144" marR="7144" marT="7144" marB="0" anchor="ctr"/>
                </a:tc>
                <a:tc>
                  <a:txBody>
                    <a:bodyPr/>
                    <a:lstStyle/>
                    <a:p>
                      <a:pPr marL="95250" indent="0" algn="ctr" fontAlgn="ctr"/>
                      <a:r>
                        <a:rPr lang="en-ZA" sz="1200" b="1" i="0" u="none" strike="noStrike" dirty="0">
                          <a:solidFill>
                            <a:srgbClr val="000000"/>
                          </a:solidFill>
                          <a:effectLst/>
                          <a:latin typeface="Arial" panose="020B0604020202020204" pitchFamily="34" charset="0"/>
                          <a:cs typeface="Arial" panose="020B0604020202020204" pitchFamily="34" charset="0"/>
                        </a:rPr>
                        <a:t>RESPONSIBLE</a:t>
                      </a:r>
                    </a:p>
                  </a:txBody>
                  <a:tcPr marL="7144" marR="7144" marT="7144" marB="0" anchor="ctr"/>
                </a:tc>
                <a:tc>
                  <a:txBody>
                    <a:bodyPr/>
                    <a:lstStyle/>
                    <a:p>
                      <a:pPr marL="95250" indent="0" algn="ctr" fontAlgn="ctr"/>
                      <a:r>
                        <a:rPr lang="en-ZA" sz="1200" b="1" i="0" u="none" strike="noStrike" dirty="0">
                          <a:solidFill>
                            <a:srgbClr val="000000"/>
                          </a:solidFill>
                          <a:effectLst/>
                          <a:latin typeface="Arial" panose="020B0604020202020204" pitchFamily="34" charset="0"/>
                          <a:cs typeface="Arial" panose="020B0604020202020204" pitchFamily="34" charset="0"/>
                        </a:rPr>
                        <a:t>PROGRESS</a:t>
                      </a:r>
                    </a:p>
                  </a:txBody>
                  <a:tcPr marL="7144" marR="7144" marT="7144" marB="0" anchor="ctr"/>
                </a:tc>
                <a:tc>
                  <a:txBody>
                    <a:bodyPr/>
                    <a:lstStyle/>
                    <a:p>
                      <a:pPr marL="95250" indent="0" algn="ctr" fontAlgn="ct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tc>
                <a:extLst>
                  <a:ext uri="{0D108BD9-81ED-4DB2-BD59-A6C34878D82A}">
                    <a16:rowId xmlns:a16="http://schemas.microsoft.com/office/drawing/2014/main" val="10001"/>
                  </a:ext>
                </a:extLst>
              </a:tr>
              <a:tr h="42672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14.</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Functional Oversight Structures</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100% functionality</a:t>
                      </a:r>
                    </a:p>
                  </a:txBody>
                  <a:tcPr marL="51435" marR="51435"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31 Dec 2022</a:t>
                      </a:r>
                    </a:p>
                  </a:txBody>
                  <a:tcPr marL="51435" marR="51435"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Speaker/ Chief Whip/MR</a:t>
                      </a:r>
                    </a:p>
                  </a:txBody>
                  <a:tcPr marL="51435" marR="51435"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Functional </a:t>
                      </a:r>
                    </a:p>
                  </a:txBody>
                  <a:tcPr marL="51435" marR="51435" marT="0" marB="0" anchor="ctr"/>
                </a:tc>
                <a:tc>
                  <a:txBody>
                    <a:bodyPr/>
                    <a:lstStyle/>
                    <a:p>
                      <a:pPr marL="95250" indent="0" algn="l" fontAlgn="ct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1435" marR="51435" marT="0" marB="0" anchor="ctr">
                    <a:solidFill>
                      <a:srgbClr val="00B050"/>
                    </a:solidFill>
                  </a:tcPr>
                </a:tc>
                <a:extLst>
                  <a:ext uri="{0D108BD9-81ED-4DB2-BD59-A6C34878D82A}">
                    <a16:rowId xmlns:a16="http://schemas.microsoft.com/office/drawing/2014/main" val="3718448858"/>
                  </a:ext>
                </a:extLst>
              </a:tr>
              <a:tr h="50938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15.</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Reduce Water Outages (Water tanker reduction) </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Piped Water&amp; No water tanks</a:t>
                      </a:r>
                    </a:p>
                  </a:txBody>
                  <a:tcPr marL="51435" marR="51435"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31 Dec 2022</a:t>
                      </a:r>
                    </a:p>
                    <a:p>
                      <a:pPr marL="0" marR="0" indent="0" algn="l" defTabSz="914400" rtl="0" eaLnBrk="1" fontAlgn="ctr" latinLnBrk="0" hangingPunct="1">
                        <a:lnSpc>
                          <a:spcPct val="100000"/>
                        </a:lnSpc>
                        <a:spcBef>
                          <a:spcPts val="0"/>
                        </a:spcBef>
                        <a:spcAft>
                          <a:spcPts val="0"/>
                        </a:spcAft>
                        <a:buClrTx/>
                        <a:buSzTx/>
                        <a:buFontTx/>
                        <a:buNone/>
                        <a:tabLst/>
                        <a:defRPr/>
                      </a:pPr>
                      <a:endParaRPr lang="en-US" sz="1100" b="1" kern="1200" dirty="0">
                        <a:solidFill>
                          <a:schemeClr val="dk1"/>
                        </a:solidFill>
                        <a:latin typeface="Arial Narrow" panose="020B0606020202030204" pitchFamily="34" charset="0"/>
                        <a:ea typeface="+mn-ea"/>
                        <a:cs typeface="Arial" panose="020B0604020202020204" pitchFamily="34" charset="0"/>
                      </a:endParaRPr>
                    </a:p>
                  </a:txBody>
                  <a:tcPr marL="51435" marR="51435"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Infrastructure/ MR</a:t>
                      </a:r>
                    </a:p>
                  </a:txBody>
                  <a:tcPr marL="51435" marR="51435"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Ongoing, Upgrade of 2.2km of 160mm diameter pipe to reservoir 12 and associated works in Ward 6 (Vulindlela), anticipated completion date 31st of Oct 2022.</a:t>
                      </a:r>
                    </a:p>
                  </a:txBody>
                  <a:tcPr marL="51435" marR="51435" marT="0" marB="0" anchor="ctr"/>
                </a:tc>
                <a:tc>
                  <a:txBody>
                    <a:bodyPr/>
                    <a:lstStyle/>
                    <a:p>
                      <a:pPr marL="95250" indent="0" algn="l" fontAlgn="ct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1820534254"/>
                  </a:ext>
                </a:extLst>
              </a:tr>
              <a:tr h="42672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16.</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Reduce Electricity Outages</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Less Outages</a:t>
                      </a:r>
                    </a:p>
                  </a:txBody>
                  <a:tcPr marL="51435" marR="51435"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31 Dec 2022</a:t>
                      </a:r>
                    </a:p>
                    <a:p>
                      <a:pPr marL="0" marR="0" indent="0" algn="l" defTabSz="914400" rtl="0" eaLnBrk="1" fontAlgn="ctr" latinLnBrk="0" hangingPunct="1">
                        <a:lnSpc>
                          <a:spcPct val="100000"/>
                        </a:lnSpc>
                        <a:spcBef>
                          <a:spcPts val="0"/>
                        </a:spcBef>
                        <a:spcAft>
                          <a:spcPts val="0"/>
                        </a:spcAft>
                        <a:buClrTx/>
                        <a:buSzTx/>
                        <a:buFontTx/>
                        <a:buNone/>
                        <a:tabLst/>
                        <a:defRPr/>
                      </a:pPr>
                      <a:endParaRPr lang="en-US" sz="1100" b="1" kern="1200" dirty="0">
                        <a:solidFill>
                          <a:schemeClr val="dk1"/>
                        </a:solidFill>
                        <a:latin typeface="Arial Narrow" panose="020B0606020202030204" pitchFamily="34" charset="0"/>
                        <a:ea typeface="+mn-ea"/>
                        <a:cs typeface="Arial" panose="020B0604020202020204" pitchFamily="34" charset="0"/>
                      </a:endParaRPr>
                    </a:p>
                  </a:txBody>
                  <a:tcPr marL="51435" marR="51435"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Electricity/ MR</a:t>
                      </a:r>
                    </a:p>
                  </a:txBody>
                  <a:tcPr marL="51435" marR="51435"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Ongoing, the Electricity Dept. has now been made a stand-alone .</a:t>
                      </a:r>
                    </a:p>
                  </a:txBody>
                  <a:tcPr marL="51435" marR="51435" marT="0" marB="0" anchor="ctr"/>
                </a:tc>
                <a:tc>
                  <a:txBody>
                    <a:bodyPr/>
                    <a:lstStyle/>
                    <a:p>
                      <a:pPr marL="95250" marR="0" indent="0" algn="l" defTabSz="685800" rtl="0" eaLnBrk="1" fontAlgn="ctr" latinLnBrk="0" hangingPunct="1">
                        <a:lnSpc>
                          <a:spcPct val="100000"/>
                        </a:lnSpc>
                        <a:spcBef>
                          <a:spcPts val="0"/>
                        </a:spcBef>
                        <a:spcAft>
                          <a:spcPts val="0"/>
                        </a:spcAft>
                        <a:buClrTx/>
                        <a:buSzTx/>
                        <a:buFontTx/>
                        <a:buNone/>
                        <a:tabLst/>
                        <a:defRPr/>
                      </a:pP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10008"/>
                  </a:ext>
                </a:extLst>
              </a:tr>
              <a:tr h="42672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17.</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Reduce or eliminate Water Board Debt</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R0 Old Debt</a:t>
                      </a:r>
                    </a:p>
                  </a:txBody>
                  <a:tcPr marL="51435" marR="51435"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31 Dec 2022</a:t>
                      </a:r>
                    </a:p>
                    <a:p>
                      <a:pPr marL="0" marR="0" indent="0" algn="l" defTabSz="914400" rtl="0" eaLnBrk="1" fontAlgn="ctr" latinLnBrk="0" hangingPunct="1">
                        <a:lnSpc>
                          <a:spcPct val="100000"/>
                        </a:lnSpc>
                        <a:spcBef>
                          <a:spcPts val="0"/>
                        </a:spcBef>
                        <a:spcAft>
                          <a:spcPts val="0"/>
                        </a:spcAft>
                        <a:buClrTx/>
                        <a:buSzTx/>
                        <a:buFontTx/>
                        <a:buNone/>
                        <a:tabLst/>
                        <a:defRPr/>
                      </a:pPr>
                      <a:endParaRPr lang="en-US" sz="1100" b="1" kern="1200" dirty="0">
                        <a:solidFill>
                          <a:schemeClr val="dk1"/>
                        </a:solidFill>
                        <a:latin typeface="Arial Narrow" panose="020B0606020202030204" pitchFamily="34" charset="0"/>
                        <a:ea typeface="+mn-ea"/>
                        <a:cs typeface="Arial" panose="020B0604020202020204" pitchFamily="34" charset="0"/>
                      </a:endParaRPr>
                    </a:p>
                  </a:txBody>
                  <a:tcPr marL="51435" marR="51435"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Finance/ MR</a:t>
                      </a:r>
                    </a:p>
                  </a:txBody>
                  <a:tcPr marL="51435" marR="51435"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100" b="1" kern="1200" noProof="0" dirty="0">
                          <a:solidFill>
                            <a:schemeClr val="dk1"/>
                          </a:solidFill>
                          <a:latin typeface="Arial Narrow" panose="020B0606020202030204" pitchFamily="34" charset="0"/>
                          <a:ea typeface="+mn-ea"/>
                          <a:cs typeface="Arial" panose="020B0604020202020204" pitchFamily="34" charset="0"/>
                        </a:rPr>
                        <a:t>Payment plan in place. See Slide 5, Currently, anticipated settlement date for Umngeni is January 2024</a:t>
                      </a:r>
                    </a:p>
                  </a:txBody>
                  <a:tcPr marL="51435" marR="51435" marT="0" marB="0" anchor="ctr"/>
                </a:tc>
                <a:tc>
                  <a:txBody>
                    <a:bodyPr/>
                    <a:lstStyle/>
                    <a:p>
                      <a:pPr marL="95250" marR="0" lvl="0" indent="0" algn="just" defTabSz="6858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663276588"/>
                  </a:ext>
                </a:extLst>
              </a:tr>
              <a:tr h="42672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18.</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Reduce or eliminate Eskom Debt</a:t>
                      </a:r>
                    </a:p>
                  </a:txBody>
                  <a:tcPr marL="68580" marR="6858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R0 Old Debt</a:t>
                      </a:r>
                    </a:p>
                  </a:txBody>
                  <a:tcPr marL="51435" marR="51435"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31 Dec 2022</a:t>
                      </a:r>
                    </a:p>
                  </a:txBody>
                  <a:tcPr marL="51435" marR="51435"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Finance/ MR</a:t>
                      </a:r>
                    </a:p>
                  </a:txBody>
                  <a:tcPr marL="51435" marR="51435"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100" b="1" kern="1200" noProof="0" dirty="0">
                          <a:solidFill>
                            <a:schemeClr val="dk1"/>
                          </a:solidFill>
                          <a:latin typeface="Arial Narrow" panose="020B0606020202030204" pitchFamily="34" charset="0"/>
                          <a:ea typeface="+mn-ea"/>
                          <a:cs typeface="Arial" panose="020B0604020202020204" pitchFamily="34" charset="0"/>
                        </a:rPr>
                        <a:t>Payment plan in place. See Slide 5, Currently, anticipated settlement date for Eskom is January 2023</a:t>
                      </a:r>
                    </a:p>
                  </a:txBody>
                  <a:tcPr marL="51435" marR="51435" marT="0" marB="0" anchor="ctr"/>
                </a:tc>
                <a:tc>
                  <a:txBody>
                    <a:bodyPr/>
                    <a:lstStyle/>
                    <a:p>
                      <a:pPr marL="95250" indent="0" algn="l">
                        <a:lnSpc>
                          <a:spcPct val="115000"/>
                        </a:lnSpc>
                        <a:spcAft>
                          <a:spcPts val="0"/>
                        </a:spcAft>
                        <a:buFont typeface="Arial" panose="020B0604020202020204" pitchFamily="34" charset="0"/>
                        <a:buNone/>
                      </a:pPr>
                      <a:endParaRPr lang="en-ZA" sz="1200" b="1" dirty="0">
                        <a:effectLst/>
                        <a:latin typeface="Arial" panose="020B0604020202020204" pitchFamily="34" charset="0"/>
                        <a:ea typeface="Calibri"/>
                        <a:cs typeface="Arial"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508416337"/>
                  </a:ext>
                </a:extLst>
              </a:tr>
              <a:tr h="42672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19.</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Cost Containment</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Positive Cash Flow</a:t>
                      </a:r>
                    </a:p>
                  </a:txBody>
                  <a:tcPr marL="51435" marR="51435"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31 Dec 2022</a:t>
                      </a:r>
                    </a:p>
                  </a:txBody>
                  <a:tcPr marL="51435" marR="51435"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Finance/ MR</a:t>
                      </a:r>
                    </a:p>
                  </a:txBody>
                  <a:tcPr marL="51435" marR="51435"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IFC sits weekly to track and monitor Cost Containment in each Business Unit.</a:t>
                      </a:r>
                    </a:p>
                  </a:txBody>
                  <a:tcPr marL="51435" marR="51435" marT="0" marB="0" anchor="ctr"/>
                </a:tc>
                <a:tc>
                  <a:txBody>
                    <a:bodyPr/>
                    <a:lstStyle/>
                    <a:p>
                      <a:pPr marL="95250" indent="0" algn="l">
                        <a:lnSpc>
                          <a:spcPct val="115000"/>
                        </a:lnSpc>
                        <a:spcAft>
                          <a:spcPts val="0"/>
                        </a:spcAft>
                        <a:buFont typeface="Arial" panose="020B0604020202020204" pitchFamily="34" charset="0"/>
                        <a:buNone/>
                      </a:pPr>
                      <a:endParaRPr lang="en-ZA" sz="1200" b="1" dirty="0">
                        <a:effectLst/>
                        <a:latin typeface="Arial" panose="020B0604020202020204" pitchFamily="34" charset="0"/>
                        <a:ea typeface="Calibri"/>
                        <a:cs typeface="Arial"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365060789"/>
                  </a:ext>
                </a:extLst>
              </a:tr>
            </a:tbl>
          </a:graphicData>
        </a:graphic>
      </p:graphicFrame>
    </p:spTree>
    <p:extLst>
      <p:ext uri="{BB962C8B-B14F-4D97-AF65-F5344CB8AC3E}">
        <p14:creationId xmlns:p14="http://schemas.microsoft.com/office/powerpoint/2010/main" val="379190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txBox="1">
            <a:spLocks/>
          </p:cNvSpPr>
          <p:nvPr/>
        </p:nvSpPr>
        <p:spPr>
          <a:xfrm>
            <a:off x="9910872" y="6328144"/>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5D312F24-582A-4117-A0B2-A1DD2489FD11}" type="slidenum">
              <a:rPr lang="en-US" altLang="en-US">
                <a:solidFill>
                  <a:schemeClr val="tx1"/>
                </a:solidFill>
                <a:ea typeface="Calibri" panose="020F0502020204030204" pitchFamily="34" charset="0"/>
                <a:cs typeface="Calibri" panose="020F0502020204030204" pitchFamily="34" charset="0"/>
              </a:rPr>
              <a:pPr/>
              <a:t>8</a:t>
            </a:fld>
            <a:endParaRPr lang="en-US" altLang="en-US" dirty="0">
              <a:solidFill>
                <a:schemeClr val="tx1"/>
              </a:solidFill>
              <a:ea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2"/>
          <a:stretch>
            <a:fillRect/>
          </a:stretch>
        </p:blipFill>
        <p:spPr>
          <a:xfrm>
            <a:off x="651775" y="2026640"/>
            <a:ext cx="4767769" cy="3838352"/>
          </a:xfrm>
          <a:prstGeom prst="rect">
            <a:avLst/>
          </a:prstGeom>
        </p:spPr>
      </p:pic>
      <p:pic>
        <p:nvPicPr>
          <p:cNvPr id="13" name="Picture 12"/>
          <p:cNvPicPr>
            <a:picLocks noChangeAspect="1"/>
          </p:cNvPicPr>
          <p:nvPr/>
        </p:nvPicPr>
        <p:blipFill>
          <a:blip r:embed="rId3"/>
          <a:stretch>
            <a:fillRect/>
          </a:stretch>
        </p:blipFill>
        <p:spPr>
          <a:xfrm>
            <a:off x="6312024" y="1985489"/>
            <a:ext cx="5328592" cy="3879503"/>
          </a:xfrm>
          <a:prstGeom prst="rect">
            <a:avLst/>
          </a:prstGeom>
        </p:spPr>
      </p:pic>
      <p:sp>
        <p:nvSpPr>
          <p:cNvPr id="14" name="Title 1"/>
          <p:cNvSpPr txBox="1">
            <a:spLocks/>
          </p:cNvSpPr>
          <p:nvPr/>
        </p:nvSpPr>
        <p:spPr bwMode="auto">
          <a:xfrm>
            <a:off x="1212604" y="1540461"/>
            <a:ext cx="3659259" cy="467315"/>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algn="l" defTabSz="685800">
              <a:defRPr/>
            </a:pPr>
            <a:r>
              <a:rPr lang="en-ZA" sz="2400" b="1" dirty="0">
                <a:solidFill>
                  <a:prstClr val="black"/>
                </a:solidFill>
                <a:latin typeface="Arial" panose="020B0604020202020204" pitchFamily="34" charset="0"/>
                <a:cs typeface="Arial" panose="020B0604020202020204" pitchFamily="34" charset="0"/>
              </a:rPr>
              <a:t>Eskom Payment Plan : </a:t>
            </a:r>
            <a:endParaRPr lang="en-ZA" sz="2400" b="1" dirty="0">
              <a:solidFill>
                <a:prstClr val="black"/>
              </a:solidFill>
            </a:endParaRPr>
          </a:p>
        </p:txBody>
      </p:sp>
      <p:sp>
        <p:nvSpPr>
          <p:cNvPr id="15" name="Title 1"/>
          <p:cNvSpPr txBox="1">
            <a:spLocks/>
          </p:cNvSpPr>
          <p:nvPr/>
        </p:nvSpPr>
        <p:spPr bwMode="auto">
          <a:xfrm>
            <a:off x="7032104" y="1490339"/>
            <a:ext cx="4608511" cy="467315"/>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algn="l" defTabSz="685800">
              <a:defRPr/>
            </a:pPr>
            <a:r>
              <a:rPr lang="en-ZA" sz="2400" b="1" dirty="0">
                <a:solidFill>
                  <a:prstClr val="black"/>
                </a:solidFill>
                <a:latin typeface="Arial" panose="020B0604020202020204" pitchFamily="34" charset="0"/>
                <a:cs typeface="Arial" panose="020B0604020202020204" pitchFamily="34" charset="0"/>
              </a:rPr>
              <a:t>Umngeni Payment Plan: </a:t>
            </a:r>
            <a:endParaRPr lang="en-ZA" sz="2400" b="1" dirty="0">
              <a:solidFill>
                <a:prstClr val="black"/>
              </a:solidFill>
            </a:endParaRPr>
          </a:p>
        </p:txBody>
      </p:sp>
      <p:sp>
        <p:nvSpPr>
          <p:cNvPr id="4" name="TextBox 3">
            <a:extLst>
              <a:ext uri="{FF2B5EF4-FFF2-40B4-BE49-F238E27FC236}">
                <a16:creationId xmlns:a16="http://schemas.microsoft.com/office/drawing/2014/main" id="{955BC6D9-C358-2121-D115-0BDF31FA85D3}"/>
              </a:ext>
            </a:extLst>
          </p:cNvPr>
          <p:cNvSpPr txBox="1"/>
          <p:nvPr/>
        </p:nvSpPr>
        <p:spPr>
          <a:xfrm>
            <a:off x="17293" y="141549"/>
            <a:ext cx="10451654" cy="1015663"/>
          </a:xfrm>
          <a:prstGeom prst="rect">
            <a:avLst/>
          </a:prstGeom>
          <a:noFill/>
        </p:spPr>
        <p:txBody>
          <a:bodyPr wrap="square">
            <a:spAutoFit/>
          </a:bodyPr>
          <a:lstStyle/>
          <a:p>
            <a:r>
              <a:rPr lang="en-US" sz="2000" b="1" dirty="0">
                <a:solidFill>
                  <a:schemeClr val="bg1"/>
                </a:solidFill>
                <a:cs typeface="Arial" panose="020B0604020202020204" pitchFamily="34" charset="0"/>
              </a:rPr>
              <a:t>OVERVIEW REPORT ON SECTION 139 INTERVENTIONS</a:t>
            </a:r>
            <a:br>
              <a:rPr lang="en-US" sz="2000" b="1" dirty="0">
                <a:solidFill>
                  <a:schemeClr val="bg1"/>
                </a:solidFill>
                <a:cs typeface="Arial" panose="020B0604020202020204" pitchFamily="34" charset="0"/>
              </a:rPr>
            </a:br>
            <a:r>
              <a:rPr lang="en-US" sz="2000" b="1" dirty="0">
                <a:solidFill>
                  <a:schemeClr val="bg1"/>
                </a:solidFill>
                <a:cs typeface="Arial" panose="020B0604020202020204" pitchFamily="34" charset="0"/>
              </a:rPr>
              <a:t>IMMEDIATE INTERVENTIONS - (MECs DIRECTIVES) – </a:t>
            </a:r>
            <a:r>
              <a:rPr lang="en-ZA" sz="2000" b="1" dirty="0">
                <a:solidFill>
                  <a:schemeClr val="bg1"/>
                </a:solidFill>
                <a:cs typeface="Arial" panose="020B0604020202020204" pitchFamily="34" charset="0"/>
              </a:rPr>
              <a:t>INDICATORS OF IMPROVEMENT IN THE NEXT SIX MONTHS </a:t>
            </a:r>
            <a:endParaRPr lang="en-ZA" sz="2000" dirty="0"/>
          </a:p>
        </p:txBody>
      </p:sp>
    </p:spTree>
    <p:extLst>
      <p:ext uri="{BB962C8B-B14F-4D97-AF65-F5344CB8AC3E}">
        <p14:creationId xmlns:p14="http://schemas.microsoft.com/office/powerpoint/2010/main" val="713828307"/>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DDA5-5A5F-859C-28F9-A2D6220833B6}"/>
              </a:ext>
            </a:extLst>
          </p:cNvPr>
          <p:cNvSpPr>
            <a:spLocks noGrp="1"/>
          </p:cNvSpPr>
          <p:nvPr>
            <p:ph type="title"/>
          </p:nvPr>
        </p:nvSpPr>
        <p:spPr>
          <a:xfrm>
            <a:off x="0" y="92076"/>
            <a:ext cx="10972800" cy="1143000"/>
          </a:xfrm>
        </p:spPr>
        <p:txBody>
          <a:bodyPr/>
          <a:lstStyle/>
          <a:p>
            <a:pPr algn="l"/>
            <a:r>
              <a:rPr lang="en-US" sz="2000" b="1" dirty="0">
                <a:solidFill>
                  <a:schemeClr val="bg1"/>
                </a:solidFill>
                <a:cs typeface="Arial" panose="020B0604020202020204" pitchFamily="34" charset="0"/>
              </a:rPr>
              <a:t>OVERVIEW REPORT ON SECTION 139 INTERVENTIONS</a:t>
            </a:r>
            <a:r>
              <a:rPr lang="en-US" sz="4400" b="1" dirty="0">
                <a:solidFill>
                  <a:schemeClr val="bg1"/>
                </a:solidFill>
                <a:cs typeface="Arial" panose="020B0604020202020204" pitchFamily="34" charset="0"/>
              </a:rPr>
              <a:t/>
            </a:r>
            <a:br>
              <a:rPr lang="en-US" sz="4400" b="1" dirty="0">
                <a:solidFill>
                  <a:schemeClr val="bg1"/>
                </a:solidFill>
                <a:cs typeface="Arial" panose="020B0604020202020204" pitchFamily="34" charset="0"/>
              </a:rPr>
            </a:br>
            <a:r>
              <a:rPr lang="en-US" sz="2000" b="1" dirty="0">
                <a:solidFill>
                  <a:schemeClr val="bg1"/>
                </a:solidFill>
                <a:cs typeface="Arial" panose="020B0604020202020204" pitchFamily="34" charset="0"/>
              </a:rPr>
              <a:t>IMMEDIATE INTERVENTIONS - (MECs DIRECTIVES) – </a:t>
            </a:r>
            <a:r>
              <a:rPr lang="en-ZA" sz="2000" b="1" dirty="0">
                <a:solidFill>
                  <a:schemeClr val="bg1"/>
                </a:solidFill>
                <a:cs typeface="Arial" panose="020B0604020202020204" pitchFamily="34" charset="0"/>
              </a:rPr>
              <a:t>INDICATORS OF IMPROVEMENT IN THE NEXT SIX MONTHS </a:t>
            </a:r>
            <a:endParaRPr lang="en-US" sz="2000" b="1" dirty="0">
              <a:solidFill>
                <a:schemeClr val="bg1"/>
              </a:solidFill>
              <a:cs typeface="Arial" panose="020B0604020202020204" pitchFamily="34" charset="0"/>
            </a:endParaRPr>
          </a:p>
        </p:txBody>
      </p:sp>
      <p:sp>
        <p:nvSpPr>
          <p:cNvPr id="3" name="Content Placeholder 2">
            <a:extLst>
              <a:ext uri="{FF2B5EF4-FFF2-40B4-BE49-F238E27FC236}">
                <a16:creationId xmlns:a16="http://schemas.microsoft.com/office/drawing/2014/main" id="{AD7A095A-60C3-40BC-FB34-CE002C4FC01D}"/>
              </a:ext>
            </a:extLst>
          </p:cNvPr>
          <p:cNvSpPr>
            <a:spLocks noGrp="1"/>
          </p:cNvSpPr>
          <p:nvPr>
            <p:ph idx="1"/>
          </p:nvPr>
        </p:nvSpPr>
        <p:spPr>
          <a:xfrm>
            <a:off x="133165" y="1600201"/>
            <a:ext cx="11931317" cy="4756150"/>
          </a:xfrm>
        </p:spPr>
        <p:txBody>
          <a:bodyPr/>
          <a:lstStyle/>
          <a:p>
            <a:pPr marL="0" marR="0" lvl="0" indent="0" algn="just" defTabSz="914400" rtl="0" eaLnBrk="1" fontAlgn="auto" latinLnBrk="0" hangingPunct="1">
              <a:lnSpc>
                <a:spcPct val="150000"/>
              </a:lnSpc>
              <a:spcBef>
                <a:spcPts val="0"/>
              </a:spcBef>
              <a:spcAft>
                <a:spcPts val="0"/>
              </a:spcAft>
              <a:buClrTx/>
              <a:buSzTx/>
              <a:buNone/>
              <a:tabLst/>
              <a:defRPr/>
            </a:pP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0" indent="0">
              <a:buNone/>
            </a:pPr>
            <a:endParaRPr lang="en-GB" sz="1800" dirty="0">
              <a:solidFill>
                <a:sysClr val="windowText" lastClr="000000"/>
              </a:solidFill>
              <a:latin typeface="Calibri"/>
            </a:endParaRPr>
          </a:p>
          <a:p>
            <a:endParaRPr lang="en-ZA" dirty="0"/>
          </a:p>
        </p:txBody>
      </p:sp>
      <p:sp>
        <p:nvSpPr>
          <p:cNvPr id="4" name="Slide Number Placeholder 3">
            <a:extLst>
              <a:ext uri="{FF2B5EF4-FFF2-40B4-BE49-F238E27FC236}">
                <a16:creationId xmlns:a16="http://schemas.microsoft.com/office/drawing/2014/main" id="{B28D768A-1823-4DAD-3E45-DEC19F8AC729}"/>
              </a:ext>
            </a:extLst>
          </p:cNvPr>
          <p:cNvSpPr>
            <a:spLocks noGrp="1"/>
          </p:cNvSpPr>
          <p:nvPr>
            <p:ph type="sldNum" sz="quarter" idx="12"/>
          </p:nvPr>
        </p:nvSpPr>
        <p:spPr/>
        <p:txBody>
          <a:bodyPr/>
          <a:lstStyle/>
          <a:p>
            <a:fld id="{5449A628-0D35-4BBB-B97A-CF0774677C4A}" type="slidenum">
              <a:rPr lang="en-ZA" altLang="en-US" smtClean="0"/>
              <a:pPr/>
              <a:t>9</a:t>
            </a:fld>
            <a:endParaRPr lang="en-ZA" altLang="en-US" dirty="0"/>
          </a:p>
        </p:txBody>
      </p:sp>
      <p:graphicFrame>
        <p:nvGraphicFramePr>
          <p:cNvPr id="5" name="Table 4">
            <a:extLst>
              <a:ext uri="{FF2B5EF4-FFF2-40B4-BE49-F238E27FC236}">
                <a16:creationId xmlns:a16="http://schemas.microsoft.com/office/drawing/2014/main" id="{19392923-E9DC-8956-444E-0C4856C79F2A}"/>
              </a:ext>
            </a:extLst>
          </p:cNvPr>
          <p:cNvGraphicFramePr>
            <a:graphicFrameLocks noGrp="1"/>
          </p:cNvGraphicFramePr>
          <p:nvPr>
            <p:extLst>
              <p:ext uri="{D42A27DB-BD31-4B8C-83A1-F6EECF244321}">
                <p14:modId xmlns:p14="http://schemas.microsoft.com/office/powerpoint/2010/main" val="3605835123"/>
              </p:ext>
            </p:extLst>
          </p:nvPr>
        </p:nvGraphicFramePr>
        <p:xfrm>
          <a:off x="135626" y="1484785"/>
          <a:ext cx="11936838" cy="3570673"/>
        </p:xfrm>
        <a:graphic>
          <a:graphicData uri="http://schemas.openxmlformats.org/drawingml/2006/table">
            <a:tbl>
              <a:tblPr firstRow="1" bandRow="1">
                <a:tableStyleId>{073A0DAA-6AF3-43AB-8588-CEC1D06C72B9}</a:tableStyleId>
              </a:tblPr>
              <a:tblGrid>
                <a:gridCol w="642423">
                  <a:extLst>
                    <a:ext uri="{9D8B030D-6E8A-4147-A177-3AD203B41FA5}">
                      <a16:colId xmlns:a16="http://schemas.microsoft.com/office/drawing/2014/main" val="2732091982"/>
                    </a:ext>
                  </a:extLst>
                </a:gridCol>
                <a:gridCol w="2221607">
                  <a:extLst>
                    <a:ext uri="{9D8B030D-6E8A-4147-A177-3AD203B41FA5}">
                      <a16:colId xmlns:a16="http://schemas.microsoft.com/office/drawing/2014/main" val="20000"/>
                    </a:ext>
                  </a:extLst>
                </a:gridCol>
                <a:gridCol w="1106789">
                  <a:extLst>
                    <a:ext uri="{9D8B030D-6E8A-4147-A177-3AD203B41FA5}">
                      <a16:colId xmlns:a16="http://schemas.microsoft.com/office/drawing/2014/main" val="20003"/>
                    </a:ext>
                  </a:extLst>
                </a:gridCol>
                <a:gridCol w="927586">
                  <a:extLst>
                    <a:ext uri="{9D8B030D-6E8A-4147-A177-3AD203B41FA5}">
                      <a16:colId xmlns:a16="http://schemas.microsoft.com/office/drawing/2014/main" val="3995981445"/>
                    </a:ext>
                  </a:extLst>
                </a:gridCol>
                <a:gridCol w="1254969">
                  <a:extLst>
                    <a:ext uri="{9D8B030D-6E8A-4147-A177-3AD203B41FA5}">
                      <a16:colId xmlns:a16="http://schemas.microsoft.com/office/drawing/2014/main" val="20009"/>
                    </a:ext>
                  </a:extLst>
                </a:gridCol>
                <a:gridCol w="4847560">
                  <a:extLst>
                    <a:ext uri="{9D8B030D-6E8A-4147-A177-3AD203B41FA5}">
                      <a16:colId xmlns:a16="http://schemas.microsoft.com/office/drawing/2014/main" val="1157715747"/>
                    </a:ext>
                  </a:extLst>
                </a:gridCol>
                <a:gridCol w="935904">
                  <a:extLst>
                    <a:ext uri="{9D8B030D-6E8A-4147-A177-3AD203B41FA5}">
                      <a16:colId xmlns:a16="http://schemas.microsoft.com/office/drawing/2014/main" val="263422655"/>
                    </a:ext>
                  </a:extLst>
                </a:gridCol>
              </a:tblGrid>
              <a:tr h="320340">
                <a:tc rowSpan="2">
                  <a:txBody>
                    <a:bodyPr/>
                    <a:lstStyle/>
                    <a:p>
                      <a:pPr algn="l">
                        <a:lnSpc>
                          <a:spcPct val="115000"/>
                        </a:lnSpc>
                        <a:spcAft>
                          <a:spcPts val="0"/>
                        </a:spcAft>
                      </a:pPr>
                      <a:endParaRPr lang="en-ZA" sz="1400" b="1" dirty="0">
                        <a:effectLst/>
                        <a:latin typeface="Arial" panose="020B0604020202020204" pitchFamily="34" charset="0"/>
                        <a:ea typeface="Calibri"/>
                        <a:cs typeface="Arial" panose="020B0604020202020204" pitchFamily="34" charset="0"/>
                      </a:endParaRPr>
                    </a:p>
                  </a:txBody>
                  <a:tcPr marL="51435" marR="51435" marT="0" marB="0" anchor="ctr"/>
                </a:tc>
                <a:tc rowSpan="2">
                  <a:txBody>
                    <a:bodyPr/>
                    <a:lstStyle/>
                    <a:p>
                      <a:pPr algn="l">
                        <a:lnSpc>
                          <a:spcPct val="115000"/>
                        </a:lnSpc>
                        <a:spcAft>
                          <a:spcPts val="0"/>
                        </a:spcAft>
                      </a:pPr>
                      <a:r>
                        <a:rPr lang="en-ZA" sz="1400" b="1" dirty="0">
                          <a:effectLst/>
                          <a:latin typeface="Arial" panose="020B0604020202020204" pitchFamily="34" charset="0"/>
                          <a:cs typeface="Arial" panose="020B0604020202020204" pitchFamily="34" charset="0"/>
                        </a:rPr>
                        <a:t>MUNIC </a:t>
                      </a:r>
                      <a:endParaRPr lang="en-ZA" sz="1400" b="1" dirty="0">
                        <a:effectLst/>
                        <a:latin typeface="Arial" panose="020B0604020202020204" pitchFamily="34" charset="0"/>
                        <a:ea typeface="Calibri"/>
                        <a:cs typeface="Arial" panose="020B0604020202020204" pitchFamily="34" charset="0"/>
                      </a:endParaRPr>
                    </a:p>
                  </a:txBody>
                  <a:tcPr marL="51435" marR="51435" marT="0" marB="0" anchor="ctr"/>
                </a:tc>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baseline="0" dirty="0">
                          <a:effectLst/>
                          <a:latin typeface="Arial" panose="020B0604020202020204" pitchFamily="34" charset="0"/>
                          <a:cs typeface="Arial" panose="020B0604020202020204" pitchFamily="34" charset="0"/>
                        </a:rPr>
                        <a:t>KEY INDICATORS </a:t>
                      </a:r>
                      <a:endParaRPr lang="en-ZA" sz="1400" b="1" dirty="0">
                        <a:effectLst/>
                        <a:latin typeface="Arial" panose="020B0604020202020204" pitchFamily="34" charset="0"/>
                        <a:ea typeface="Calibri"/>
                        <a:cs typeface="Arial" panose="020B0604020202020204" pitchFamily="34" charset="0"/>
                      </a:endParaRPr>
                    </a:p>
                  </a:txBody>
                  <a:tcPr marL="51435" marR="51435" marT="0" marB="0" anchor="ctr"/>
                </a:tc>
                <a:tc hMerge="1">
                  <a:txBody>
                    <a:bodyPr/>
                    <a:lstStyle/>
                    <a:p>
                      <a:endParaRPr lang="en-ZA"/>
                    </a:p>
                  </a:txBody>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ZA" sz="1600" dirty="0">
                        <a:effectLst/>
                        <a:latin typeface="+mn-lt"/>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ZA" sz="1400" b="1" dirty="0">
                        <a:effectLst/>
                        <a:latin typeface="Arial" panose="020B0604020202020204" pitchFamily="34" charset="0"/>
                        <a:ea typeface="Calibri"/>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ZA" sz="1400" b="1" dirty="0">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00"/>
                  </a:ext>
                </a:extLst>
              </a:tr>
              <a:tr h="399739">
                <a:tc vMerge="1">
                  <a:txBody>
                    <a:bodyPr/>
                    <a:lstStyle/>
                    <a:p>
                      <a:endParaRPr lang="en-US"/>
                    </a:p>
                  </a:txBody>
                  <a:tcPr/>
                </a:tc>
                <a:tc vMerge="1">
                  <a:txBody>
                    <a:bodyPr/>
                    <a:lstStyle/>
                    <a:p>
                      <a:pPr marL="266700" marR="0" indent="-171450" algn="l" defTabSz="914400" rtl="0" eaLnBrk="1" fontAlgn="auto" latinLnBrk="0" hangingPunct="1">
                        <a:lnSpc>
                          <a:spcPct val="115000"/>
                        </a:lnSpc>
                        <a:spcBef>
                          <a:spcPts val="0"/>
                        </a:spcBef>
                        <a:spcAft>
                          <a:spcPts val="0"/>
                        </a:spcAft>
                        <a:buClrTx/>
                        <a:buSzTx/>
                        <a:buFontTx/>
                        <a:buNone/>
                        <a:tabLst/>
                        <a:defRPr/>
                      </a:pPr>
                      <a:endParaRPr lang="en-ZA" sz="1600" b="1" dirty="0">
                        <a:effectLst/>
                        <a:latin typeface="+mn-lt"/>
                        <a:ea typeface="Calibri"/>
                        <a:cs typeface="Times New Roman"/>
                      </a:endParaRPr>
                    </a:p>
                  </a:txBody>
                  <a:tcPr marT="0" marB="0" anchor="ctr"/>
                </a:tc>
                <a:tc>
                  <a:txBody>
                    <a:bodyPr/>
                    <a:lstStyle/>
                    <a:p>
                      <a:pPr algn="ctr"/>
                      <a:r>
                        <a:rPr lang="en-ZA" sz="1400" b="1" dirty="0">
                          <a:latin typeface="Arial" panose="020B0604020202020204" pitchFamily="34" charset="0"/>
                          <a:cs typeface="Arial" panose="020B0604020202020204" pitchFamily="34" charset="0"/>
                        </a:rPr>
                        <a:t>TARGET</a:t>
                      </a:r>
                    </a:p>
                  </a:txBody>
                  <a:tcPr marL="7144" marR="7144" marT="7144" marB="0" anchor="ctr"/>
                </a:tc>
                <a:tc>
                  <a:txBody>
                    <a:bodyPr/>
                    <a:lstStyle/>
                    <a:p>
                      <a:pPr marL="95250" indent="0" algn="ctr" fontAlgn="ctr"/>
                      <a:r>
                        <a:rPr lang="en-ZA" sz="1400" b="1" i="0" u="none" strike="noStrike" dirty="0">
                          <a:solidFill>
                            <a:srgbClr val="000000"/>
                          </a:solidFill>
                          <a:effectLst/>
                          <a:latin typeface="Arial" panose="020B0604020202020204" pitchFamily="34" charset="0"/>
                          <a:cs typeface="Arial" panose="020B0604020202020204" pitchFamily="34" charset="0"/>
                        </a:rPr>
                        <a:t>TIME FRAME</a:t>
                      </a:r>
                    </a:p>
                  </a:txBody>
                  <a:tcPr marL="7144" marR="7144" marT="7144" marB="0" anchor="ctr"/>
                </a:tc>
                <a:tc>
                  <a:txBody>
                    <a:bodyPr/>
                    <a:lstStyle/>
                    <a:p>
                      <a:pPr marL="95250" indent="0" algn="ctr" fontAlgn="ctr"/>
                      <a:r>
                        <a:rPr lang="en-ZA" sz="1400" b="1" i="0" u="none" strike="noStrike" dirty="0">
                          <a:solidFill>
                            <a:srgbClr val="000000"/>
                          </a:solidFill>
                          <a:effectLst/>
                          <a:latin typeface="Arial" panose="020B0604020202020204" pitchFamily="34" charset="0"/>
                          <a:cs typeface="Arial" panose="020B0604020202020204" pitchFamily="34" charset="0"/>
                        </a:rPr>
                        <a:t>RESPONSIBLE</a:t>
                      </a:r>
                    </a:p>
                  </a:txBody>
                  <a:tcPr marL="7144" marR="7144" marT="7144" marB="0" anchor="ctr"/>
                </a:tc>
                <a:tc>
                  <a:txBody>
                    <a:bodyPr/>
                    <a:lstStyle/>
                    <a:p>
                      <a:pPr marL="95250" indent="0" algn="ctr" fontAlgn="ctr"/>
                      <a:r>
                        <a:rPr lang="en-ZA" sz="1400" b="1" i="0" u="none" strike="noStrike" dirty="0">
                          <a:solidFill>
                            <a:srgbClr val="000000"/>
                          </a:solidFill>
                          <a:effectLst/>
                          <a:latin typeface="Arial" panose="020B0604020202020204" pitchFamily="34" charset="0"/>
                          <a:cs typeface="Arial" panose="020B0604020202020204" pitchFamily="34" charset="0"/>
                        </a:rPr>
                        <a:t>PROGRESS</a:t>
                      </a:r>
                    </a:p>
                  </a:txBody>
                  <a:tcPr marL="7144" marR="7144" marT="7144" marB="0" anchor="ctr"/>
                </a:tc>
                <a:tc>
                  <a:txBody>
                    <a:bodyPr/>
                    <a:lstStyle/>
                    <a:p>
                      <a:pPr marL="95250" indent="0" algn="ctr" fontAlgn="ct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solidFill>
                      <a:schemeClr val="tx2">
                        <a:lumMod val="25000"/>
                        <a:lumOff val="75000"/>
                      </a:schemeClr>
                    </a:solidFill>
                  </a:tcPr>
                </a:tc>
                <a:extLst>
                  <a:ext uri="{0D108BD9-81ED-4DB2-BD59-A6C34878D82A}">
                    <a16:rowId xmlns:a16="http://schemas.microsoft.com/office/drawing/2014/main" val="10001"/>
                  </a:ext>
                </a:extLst>
              </a:tr>
              <a:tr h="42672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20.</a:t>
                      </a:r>
                    </a:p>
                  </a:txBody>
                  <a:tcPr marL="49640" marR="4964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Implementation of the Financial Recovery Plan</a:t>
                      </a:r>
                    </a:p>
                  </a:txBody>
                  <a:tcPr marL="49640" marR="4964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Positive Cash Position</a:t>
                      </a:r>
                    </a:p>
                  </a:txBody>
                  <a:tcPr marL="7620" marR="7620" marT="762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Sep 2024</a:t>
                      </a:r>
                    </a:p>
                  </a:txBody>
                  <a:tcPr marL="7620" marR="7620" marT="762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Finance/CM/ MR</a:t>
                      </a:r>
                    </a:p>
                  </a:txBody>
                  <a:tcPr marL="7620" marR="7620" marT="762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100" b="1" kern="1200" noProof="0" dirty="0">
                          <a:solidFill>
                            <a:schemeClr val="dk1"/>
                          </a:solidFill>
                          <a:latin typeface="Arial Narrow" panose="020B0606020202030204" pitchFamily="34" charset="0"/>
                          <a:ea typeface="+mn-ea"/>
                          <a:cs typeface="Arial" panose="020B0604020202020204" pitchFamily="34" charset="0"/>
                        </a:rPr>
                        <a:t>FRP currently being reviewed by National Treasury (NT process is 24 months)</a:t>
                      </a:r>
                    </a:p>
                    <a:p>
                      <a:pPr marL="0" marR="0" indent="0" algn="l" defTabSz="914400" rtl="0" eaLnBrk="1" fontAlgn="ctr" latinLnBrk="0" hangingPunct="1">
                        <a:lnSpc>
                          <a:spcPct val="100000"/>
                        </a:lnSpc>
                        <a:spcBef>
                          <a:spcPts val="0"/>
                        </a:spcBef>
                        <a:spcAft>
                          <a:spcPts val="0"/>
                        </a:spcAft>
                        <a:buClrTx/>
                        <a:buSzTx/>
                        <a:buFontTx/>
                        <a:buNone/>
                        <a:tabLst/>
                        <a:defRPr/>
                      </a:pPr>
                      <a:endParaRPr lang="en-ZA" sz="1100" b="1" kern="1200" dirty="0">
                        <a:solidFill>
                          <a:schemeClr val="dk1"/>
                        </a:solidFill>
                        <a:latin typeface="Arial Narrow" panose="020B0606020202030204" pitchFamily="34" charset="0"/>
                        <a:ea typeface="+mn-ea"/>
                        <a:cs typeface="Arial" panose="020B0604020202020204" pitchFamily="34" charset="0"/>
                      </a:endParaRPr>
                    </a:p>
                  </a:txBody>
                  <a:tcPr marL="7620" marR="7620" marT="7620" marB="0" anchor="ctr"/>
                </a:tc>
                <a:tc>
                  <a:txBody>
                    <a:bodyPr/>
                    <a:lstStyle/>
                    <a:p>
                      <a:pPr algn="l"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solidFill>
                      <a:srgbClr val="FFFF00"/>
                    </a:solidFill>
                  </a:tcPr>
                </a:tc>
                <a:extLst>
                  <a:ext uri="{0D108BD9-81ED-4DB2-BD59-A6C34878D82A}">
                    <a16:rowId xmlns:a16="http://schemas.microsoft.com/office/drawing/2014/main" val="3718448858"/>
                  </a:ext>
                </a:extLst>
              </a:tr>
              <a:tr h="59068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21.</a:t>
                      </a:r>
                    </a:p>
                  </a:txBody>
                  <a:tcPr marL="49640" marR="4964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Implementation of the SDBIP</a:t>
                      </a:r>
                    </a:p>
                  </a:txBody>
                  <a:tcPr marL="49640" marR="4964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Measurable Performance</a:t>
                      </a:r>
                    </a:p>
                  </a:txBody>
                  <a:tcPr marL="7620" marR="7620" marT="762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Dec 2022</a:t>
                      </a:r>
                    </a:p>
                  </a:txBody>
                  <a:tcPr marL="7620" marR="7620" marT="762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MMs Office/ MR</a:t>
                      </a:r>
                    </a:p>
                  </a:txBody>
                  <a:tcPr marL="7620" marR="7620" marT="762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100" b="1" kern="1200" noProof="0" dirty="0">
                          <a:solidFill>
                            <a:schemeClr val="dk1"/>
                          </a:solidFill>
                          <a:latin typeface="Arial Narrow" panose="020B0606020202030204" pitchFamily="34" charset="0"/>
                          <a:ea typeface="+mn-ea"/>
                          <a:cs typeface="Arial" panose="020B0604020202020204" pitchFamily="34" charset="0"/>
                        </a:rPr>
                        <a:t>SDBIP on target, 65.48% achievement on Operational Indicators and 14.45 % on Capital Indicators</a:t>
                      </a:r>
                    </a:p>
                    <a:p>
                      <a:pPr marL="0" marR="0" indent="0" algn="l" defTabSz="914400" rtl="0" eaLnBrk="1" fontAlgn="ctr" latinLnBrk="0" hangingPunct="1">
                        <a:lnSpc>
                          <a:spcPct val="100000"/>
                        </a:lnSpc>
                        <a:spcBef>
                          <a:spcPts val="0"/>
                        </a:spcBef>
                        <a:spcAft>
                          <a:spcPts val="0"/>
                        </a:spcAft>
                        <a:buClrTx/>
                        <a:buSzTx/>
                        <a:buFontTx/>
                        <a:buNone/>
                        <a:tabLst/>
                        <a:defRPr/>
                      </a:pPr>
                      <a:endParaRPr lang="en-ZA" sz="1100" b="1" kern="1200" dirty="0">
                        <a:solidFill>
                          <a:schemeClr val="dk1"/>
                        </a:solidFill>
                        <a:latin typeface="Arial Narrow" panose="020B0606020202030204" pitchFamily="34" charset="0"/>
                        <a:ea typeface="+mn-ea"/>
                        <a:cs typeface="Arial" panose="020B0604020202020204" pitchFamily="34" charset="0"/>
                      </a:endParaRPr>
                    </a:p>
                  </a:txBody>
                  <a:tcPr marL="7620" marR="7620" marT="7620" marB="0" anchor="ctr"/>
                </a:tc>
                <a:tc>
                  <a:txBody>
                    <a:bodyPr/>
                    <a:lstStyle/>
                    <a:p>
                      <a:pPr algn="l"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solidFill>
                      <a:srgbClr val="FFFF00"/>
                    </a:solidFill>
                  </a:tcPr>
                </a:tc>
                <a:extLst>
                  <a:ext uri="{0D108BD9-81ED-4DB2-BD59-A6C34878D82A}">
                    <a16:rowId xmlns:a16="http://schemas.microsoft.com/office/drawing/2014/main" val="1820534254"/>
                  </a:ext>
                </a:extLst>
              </a:tr>
              <a:tr h="39792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22.</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Functionality of Ward Committees</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100%</a:t>
                      </a:r>
                    </a:p>
                  </a:txBody>
                  <a:tcPr marL="51435" marR="51435"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Dec 2022</a:t>
                      </a:r>
                    </a:p>
                    <a:p>
                      <a:pPr marL="0" marR="0" indent="0" algn="l" defTabSz="914400" rtl="0" eaLnBrk="1" fontAlgn="ctr" latinLnBrk="0" hangingPunct="1">
                        <a:lnSpc>
                          <a:spcPct val="100000"/>
                        </a:lnSpc>
                        <a:spcBef>
                          <a:spcPts val="0"/>
                        </a:spcBef>
                        <a:spcAft>
                          <a:spcPts val="0"/>
                        </a:spcAft>
                        <a:buClrTx/>
                        <a:buSzTx/>
                        <a:buFontTx/>
                        <a:buNone/>
                        <a:tabLst/>
                        <a:defRPr/>
                      </a:pPr>
                      <a:endParaRPr lang="en-ZA" sz="1100" b="1" kern="1200" dirty="0">
                        <a:solidFill>
                          <a:schemeClr val="dk1"/>
                        </a:solidFill>
                        <a:latin typeface="Arial Narrow" panose="020B0606020202030204" pitchFamily="34" charset="0"/>
                        <a:ea typeface="+mn-ea"/>
                        <a:cs typeface="Arial" panose="020B0604020202020204" pitchFamily="34" charset="0"/>
                      </a:endParaRPr>
                    </a:p>
                  </a:txBody>
                  <a:tcPr marL="51435" marR="51435" marT="0" marB="0" anchor="b"/>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Speaker’s Office/ MR</a:t>
                      </a:r>
                    </a:p>
                  </a:txBody>
                  <a:tcPr marL="51435" marR="51435"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ZA" sz="1100" b="1" kern="1200" noProof="0" dirty="0">
                        <a:solidFill>
                          <a:schemeClr val="dk1"/>
                        </a:solidFill>
                        <a:latin typeface="Arial Narrow" panose="020B0606020202030204" pitchFamily="34" charset="0"/>
                        <a:ea typeface="+mn-ea"/>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ZA" sz="1100" b="1" kern="1200" noProof="0" dirty="0">
                          <a:solidFill>
                            <a:schemeClr val="dk1"/>
                          </a:solidFill>
                          <a:latin typeface="Arial Narrow" panose="020B0606020202030204" pitchFamily="34" charset="0"/>
                          <a:ea typeface="+mn-ea"/>
                          <a:cs typeface="Arial" panose="020B0604020202020204" pitchFamily="34" charset="0"/>
                        </a:rPr>
                        <a:t>Ward Committees Trained, Q1 none submission of POEs. Q2 is at 98%</a:t>
                      </a:r>
                    </a:p>
                    <a:p>
                      <a:pPr marL="0" marR="0" indent="0" algn="l" defTabSz="914400" rtl="0" eaLnBrk="1" fontAlgn="ctr" latinLnBrk="0" hangingPunct="1">
                        <a:lnSpc>
                          <a:spcPct val="100000"/>
                        </a:lnSpc>
                        <a:spcBef>
                          <a:spcPts val="0"/>
                        </a:spcBef>
                        <a:spcAft>
                          <a:spcPts val="0"/>
                        </a:spcAft>
                        <a:buClrTx/>
                        <a:buSzTx/>
                        <a:buFontTx/>
                        <a:buNone/>
                        <a:tabLst/>
                        <a:defRPr/>
                      </a:pPr>
                      <a:endParaRPr lang="en-ZA" sz="1100" b="1" kern="1200" dirty="0">
                        <a:solidFill>
                          <a:schemeClr val="dk1"/>
                        </a:solidFill>
                        <a:latin typeface="Arial Narrow" panose="020B0606020202030204" pitchFamily="34" charset="0"/>
                        <a:ea typeface="+mn-ea"/>
                        <a:cs typeface="Arial" panose="020B0604020202020204" pitchFamily="34" charset="0"/>
                      </a:endParaRPr>
                    </a:p>
                  </a:txBody>
                  <a:tcPr marL="51435" marR="51435" marT="0" marB="0" anchor="b"/>
                </a:tc>
                <a:tc>
                  <a:txBody>
                    <a:bodyPr/>
                    <a:lstStyle/>
                    <a:p>
                      <a:pPr marL="95250" indent="0" algn="l">
                        <a:lnSpc>
                          <a:spcPct val="115000"/>
                        </a:lnSpc>
                        <a:spcAft>
                          <a:spcPts val="0"/>
                        </a:spcAft>
                        <a:buFont typeface="Arial" panose="020B0604020202020204" pitchFamily="34" charset="0"/>
                        <a:buNone/>
                      </a:pPr>
                      <a:endParaRPr lang="en-ZA" sz="1400" b="1" dirty="0">
                        <a:effectLst/>
                        <a:latin typeface="Arial" panose="020B0604020202020204" pitchFamily="34" charset="0"/>
                        <a:ea typeface="Calibri"/>
                        <a:cs typeface="Arial" panose="020B0604020202020204" pitchFamily="34" charset="0"/>
                      </a:endParaRPr>
                    </a:p>
                  </a:txBody>
                  <a:tcPr marL="51435" marR="51435" marT="0" marB="0" anchor="ctr">
                    <a:solidFill>
                      <a:srgbClr val="009644"/>
                    </a:solidFill>
                  </a:tcPr>
                </a:tc>
                <a:extLst>
                  <a:ext uri="{0D108BD9-81ED-4DB2-BD59-A6C34878D82A}">
                    <a16:rowId xmlns:a16="http://schemas.microsoft.com/office/drawing/2014/main" val="10008"/>
                  </a:ext>
                </a:extLst>
              </a:tr>
              <a:tr h="42672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23.</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Reduce / Eliminate Water Losses</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kern="1200" dirty="0">
                          <a:solidFill>
                            <a:schemeClr val="dk1"/>
                          </a:solidFill>
                          <a:latin typeface="Arial Narrow" panose="020B0606020202030204" pitchFamily="34" charset="0"/>
                          <a:ea typeface="+mn-ea"/>
                          <a:cs typeface="Arial" panose="020B0604020202020204" pitchFamily="34" charset="0"/>
                        </a:rPr>
                        <a:t>Reduced Water Losses</a:t>
                      </a:r>
                    </a:p>
                  </a:txBody>
                  <a:tcPr marL="51435" marR="51435"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Dec 2022</a:t>
                      </a:r>
                    </a:p>
                    <a:p>
                      <a:pPr marL="0" marR="0" indent="0" algn="l" defTabSz="914400" rtl="0" eaLnBrk="1" fontAlgn="ctr" latinLnBrk="0" hangingPunct="1">
                        <a:lnSpc>
                          <a:spcPct val="100000"/>
                        </a:lnSpc>
                        <a:spcBef>
                          <a:spcPts val="0"/>
                        </a:spcBef>
                        <a:spcAft>
                          <a:spcPts val="0"/>
                        </a:spcAft>
                        <a:buClrTx/>
                        <a:buSzTx/>
                        <a:buFontTx/>
                        <a:buNone/>
                        <a:tabLst/>
                        <a:defRPr/>
                      </a:pPr>
                      <a:endParaRPr lang="en-US" sz="1100" b="1" kern="1200" dirty="0">
                        <a:solidFill>
                          <a:schemeClr val="dk1"/>
                        </a:solidFill>
                        <a:latin typeface="Arial Narrow" panose="020B0606020202030204" pitchFamily="34" charset="0"/>
                        <a:ea typeface="+mn-ea"/>
                        <a:cs typeface="Arial" panose="020B0604020202020204" pitchFamily="34" charset="0"/>
                      </a:endParaRPr>
                    </a:p>
                  </a:txBody>
                  <a:tcPr marL="51435" marR="51435"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Infrastructure/ MR</a:t>
                      </a:r>
                    </a:p>
                  </a:txBody>
                  <a:tcPr marL="51435" marR="51435"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Ongoing, there is a 5year Non-Revenue Water Master Plan which aims at decreasing Water Losses whilst simultaneously increasing accuracy of metering. </a:t>
                      </a:r>
                    </a:p>
                  </a:txBody>
                  <a:tcPr marL="51435" marR="51435" marT="0" marB="0" anchor="ctr"/>
                </a:tc>
                <a:tc>
                  <a:txBody>
                    <a:bodyPr/>
                    <a:lstStyle/>
                    <a:p>
                      <a:pPr marL="95250" indent="0" algn="l">
                        <a:lnSpc>
                          <a:spcPct val="115000"/>
                        </a:lnSpc>
                        <a:spcAft>
                          <a:spcPts val="0"/>
                        </a:spcAft>
                        <a:buFont typeface="Arial" panose="020B0604020202020204" pitchFamily="34" charset="0"/>
                        <a:buNone/>
                      </a:pPr>
                      <a:endParaRPr lang="en-ZA" sz="1400" b="1" dirty="0">
                        <a:effectLst/>
                        <a:latin typeface="Arial" panose="020B0604020202020204" pitchFamily="34" charset="0"/>
                        <a:ea typeface="Calibri"/>
                        <a:cs typeface="Arial"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663276588"/>
                  </a:ext>
                </a:extLst>
              </a:tr>
              <a:tr h="44270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24.</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Reduce / Eliminate Electricity Losses</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Reduced Electricity Losses</a:t>
                      </a:r>
                    </a:p>
                  </a:txBody>
                  <a:tcPr marL="51435" marR="51435"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Dec 2022</a:t>
                      </a:r>
                    </a:p>
                    <a:p>
                      <a:pPr marL="0" marR="0" indent="0" algn="l" defTabSz="914400" rtl="0" eaLnBrk="1" fontAlgn="ctr" latinLnBrk="0" hangingPunct="1">
                        <a:lnSpc>
                          <a:spcPct val="100000"/>
                        </a:lnSpc>
                        <a:spcBef>
                          <a:spcPts val="0"/>
                        </a:spcBef>
                        <a:spcAft>
                          <a:spcPts val="0"/>
                        </a:spcAft>
                        <a:buClrTx/>
                        <a:buSzTx/>
                        <a:buFontTx/>
                        <a:buNone/>
                        <a:tabLst/>
                        <a:defRPr/>
                      </a:pPr>
                      <a:endParaRPr lang="en-ZA" sz="1100" b="1" kern="1200" dirty="0">
                        <a:solidFill>
                          <a:schemeClr val="dk1"/>
                        </a:solidFill>
                        <a:latin typeface="Arial Narrow" panose="020B0606020202030204" pitchFamily="34" charset="0"/>
                        <a:ea typeface="+mn-ea"/>
                        <a:cs typeface="Arial" panose="020B0604020202020204" pitchFamily="34" charset="0"/>
                      </a:endParaRPr>
                    </a:p>
                  </a:txBody>
                  <a:tcPr marL="51435" marR="51435"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Electricity/ MR</a:t>
                      </a:r>
                    </a:p>
                  </a:txBody>
                  <a:tcPr marL="51435" marR="51435"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Ongoing, Meter Audit Project underway - (Detection Technology).</a:t>
                      </a:r>
                    </a:p>
                  </a:txBody>
                  <a:tcPr marL="51435" marR="51435" marT="0" marB="0" anchor="ctr"/>
                </a:tc>
                <a:tc>
                  <a:txBody>
                    <a:bodyPr/>
                    <a:lstStyle/>
                    <a:p>
                      <a:pPr marL="95250" indent="0" algn="l">
                        <a:lnSpc>
                          <a:spcPct val="115000"/>
                        </a:lnSpc>
                        <a:spcAft>
                          <a:spcPts val="0"/>
                        </a:spcAft>
                        <a:buFont typeface="Arial" panose="020B0604020202020204" pitchFamily="34" charset="0"/>
                        <a:buNone/>
                      </a:pPr>
                      <a:endParaRPr lang="en-ZA" sz="1400" b="1" dirty="0">
                        <a:effectLst/>
                        <a:latin typeface="Arial" panose="020B0604020202020204" pitchFamily="34" charset="0"/>
                        <a:ea typeface="Calibri"/>
                        <a:cs typeface="Arial"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508416337"/>
                  </a:ext>
                </a:extLst>
              </a:tr>
              <a:tr h="42672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25.</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Adjust Repairs and Maintenance Budget</a:t>
                      </a:r>
                    </a:p>
                  </a:txBody>
                  <a:tcPr marL="68580" marR="6858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8%</a:t>
                      </a:r>
                    </a:p>
                  </a:txBody>
                  <a:tcPr marL="51435" marR="51435"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Feb 2023</a:t>
                      </a:r>
                    </a:p>
                    <a:p>
                      <a:pPr marL="0" marR="0" indent="0" algn="l" defTabSz="914400" rtl="0" eaLnBrk="1" fontAlgn="ctr" latinLnBrk="0" hangingPunct="1">
                        <a:lnSpc>
                          <a:spcPct val="100000"/>
                        </a:lnSpc>
                        <a:spcBef>
                          <a:spcPts val="0"/>
                        </a:spcBef>
                        <a:spcAft>
                          <a:spcPts val="0"/>
                        </a:spcAft>
                        <a:buClrTx/>
                        <a:buSzTx/>
                        <a:buFontTx/>
                        <a:buNone/>
                        <a:tabLst/>
                        <a:defRPr/>
                      </a:pPr>
                      <a:endParaRPr lang="en-ZA" sz="1100" b="1" kern="1200" dirty="0">
                        <a:solidFill>
                          <a:schemeClr val="dk1"/>
                        </a:solidFill>
                        <a:latin typeface="Arial Narrow" panose="020B0606020202030204" pitchFamily="34" charset="0"/>
                        <a:ea typeface="+mn-ea"/>
                        <a:cs typeface="Arial" panose="020B0604020202020204" pitchFamily="34" charset="0"/>
                      </a:endParaRPr>
                    </a:p>
                  </a:txBody>
                  <a:tcPr marL="51435" marR="51435"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Finance/ MR</a:t>
                      </a:r>
                    </a:p>
                  </a:txBody>
                  <a:tcPr marL="51435" marR="51435"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1" kern="1200" dirty="0">
                          <a:solidFill>
                            <a:schemeClr val="dk1"/>
                          </a:solidFill>
                          <a:latin typeface="Arial Narrow" panose="020B0606020202030204" pitchFamily="34" charset="0"/>
                          <a:ea typeface="+mn-ea"/>
                          <a:cs typeface="Arial" panose="020B0604020202020204" pitchFamily="34" charset="0"/>
                        </a:rPr>
                        <a:t>7% currently. To be considered during the adjustment budget</a:t>
                      </a:r>
                    </a:p>
                  </a:txBody>
                  <a:tcPr marL="51435" marR="51435" marT="0" marB="0" anchor="ctr"/>
                </a:tc>
                <a:tc>
                  <a:txBody>
                    <a:bodyPr/>
                    <a:lstStyle/>
                    <a:p>
                      <a:pPr marL="95250" indent="0" algn="l">
                        <a:lnSpc>
                          <a:spcPct val="115000"/>
                        </a:lnSpc>
                        <a:spcAft>
                          <a:spcPts val="0"/>
                        </a:spcAft>
                        <a:buFont typeface="Arial" panose="020B0604020202020204" pitchFamily="34" charset="0"/>
                        <a:buNone/>
                      </a:pPr>
                      <a:endParaRPr lang="en-ZA" sz="1400" b="1" dirty="0">
                        <a:effectLst/>
                        <a:latin typeface="Arial" panose="020B0604020202020204" pitchFamily="34" charset="0"/>
                        <a:ea typeface="Calibri"/>
                        <a:cs typeface="Arial"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976756722"/>
                  </a:ext>
                </a:extLst>
              </a:tr>
            </a:tbl>
          </a:graphicData>
        </a:graphic>
      </p:graphicFrame>
    </p:spTree>
    <p:extLst>
      <p:ext uri="{BB962C8B-B14F-4D97-AF65-F5344CB8AC3E}">
        <p14:creationId xmlns:p14="http://schemas.microsoft.com/office/powerpoint/2010/main" val="33707118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9408</TotalTime>
  <Words>5154</Words>
  <Application>Microsoft Office PowerPoint</Application>
  <PresentationFormat>Widescreen</PresentationFormat>
  <Paragraphs>573</Paragraphs>
  <Slides>43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Arial Narrow</vt:lpstr>
      <vt:lpstr>Calibri</vt:lpstr>
      <vt:lpstr>Times New Roman</vt:lpstr>
      <vt:lpstr>Wingdings</vt:lpstr>
      <vt:lpstr>2_Office Theme</vt:lpstr>
      <vt:lpstr>Office Theme</vt:lpstr>
      <vt:lpstr>MSUNDUZI MUNICIPALITY  PRESENTATION ON THE STATUS OF THE MUNICIPALITY</vt:lpstr>
      <vt:lpstr>INTRODUCTION</vt:lpstr>
      <vt:lpstr>INTRODUCTION</vt:lpstr>
      <vt:lpstr>INTRODUCTION</vt:lpstr>
      <vt:lpstr>OVERVIEW REPORT ON SECTION 139 INTERVENTIONS IMMEDIATE INTERVENTIONS - (MECs DIRECTIVES) – INDICATORS OF IMPROVEMENT IN THE NEXT SIX MONTHS </vt:lpstr>
      <vt:lpstr>OVERVIEW REPORT ON SECTION 139 INTERVENTIONS IMMEDIATE INTERVENTIONS - (MECs DIRECTIVES) – INDICATORS OF IMPROVEMENT IN THE NEXT SIX MONTHS </vt:lpstr>
      <vt:lpstr>OVERVIEW REPORT ON SECTION 139 INTERVENTIONS IMMEDIATE INTERVENTIONS - (MECs DIRECTIVES) – INDICATORS OF IMPROVEMENT IN THE NEXT SIX MONTHS </vt:lpstr>
      <vt:lpstr>PowerPoint Presentation</vt:lpstr>
      <vt:lpstr>OVERVIEW REPORT ON SECTION 139 INTERVENTIONS IMMEDIATE INTERVENTIONS - (MECs DIRECTIVES) – INDICATORS OF IMPROVEMENT IN THE NEXT SIX MONTHS </vt:lpstr>
      <vt:lpstr>OVERVIEW REPORT ON SECTION 139 INTERVENTIONS IMMEDIATE INTERVENTIONS - (MECs DIRECTIVES) – INDICATORS OF IMPROVEMENT IN THE NEXT SIX MONTHS </vt:lpstr>
      <vt:lpstr>PROGRESS ON GOVERNANCE</vt:lpstr>
      <vt:lpstr>PROGRESS ON GOVERNANCE</vt:lpstr>
      <vt:lpstr>INVESTIGATIONS BY MPAC AND IMPLEMENTATION OF THE RECOMMENDATIONS BY COUNCIL </vt:lpstr>
      <vt:lpstr>INVESTIGATIONS BY MPAC AND IMPLEMENTATION OF THE RECOMMENDATIONS BY COUNCIL </vt:lpstr>
      <vt:lpstr>PROGRESS ON FINANCIAL MATTERS</vt:lpstr>
      <vt:lpstr>FINANCIAL VIABILITY RATIOS  </vt:lpstr>
      <vt:lpstr>BILLING AND COLLECTION CHALLENGES </vt:lpstr>
      <vt:lpstr>DEBT OWED TO THE MUNICIPALITY </vt:lpstr>
      <vt:lpstr>DEBT OWED TO THE MUNICIPALITY </vt:lpstr>
      <vt:lpstr>DEBT OWED BY THE MUNICIPALITY </vt:lpstr>
      <vt:lpstr>DEBT OWED BY THE MUNICIPALITY </vt:lpstr>
      <vt:lpstr>DEBT OWED BY THE MUNICIPALITY </vt:lpstr>
      <vt:lpstr>CASH FLOW PROJECTIONS TO APRIL 2023 </vt:lpstr>
      <vt:lpstr>UIFW EXPENDITURE BY THE MUNICIPALITY</vt:lpstr>
      <vt:lpstr>UIFW EXPENDITURE BY THE MUNICIPALITY</vt:lpstr>
      <vt:lpstr>CONSEQUENCE MANAGEMENT FOR UIFW EXPENDITURE</vt:lpstr>
      <vt:lpstr>CONSEQUENCE MANAGEMENT FOR UIFW EXPENDITURE</vt:lpstr>
      <vt:lpstr>CHALLENGES FACED BY THE MUNICIPALITY THAT IMPACTS SERVICE DELIVERY </vt:lpstr>
      <vt:lpstr>PROGRESS ON SERVICE DELIVERY</vt:lpstr>
      <vt:lpstr>PROGRESS ON SERVICE DELIVERY</vt:lpstr>
      <vt:lpstr>PROGRESS ON SERVICE DELIVERY</vt:lpstr>
      <vt:lpstr>PROGRESS ON SERVICE DELIVERY</vt:lpstr>
      <vt:lpstr>PROGRESS ON SERVICE DELIVERY</vt:lpstr>
      <vt:lpstr>PROGRESS ON SERVICE DELIVERY</vt:lpstr>
      <vt:lpstr>PROGRESS ON SERVICE DELIVERY</vt:lpstr>
      <vt:lpstr>LOCAL ECONOMIC DEVELOPMENT INITIATIVES</vt:lpstr>
      <vt:lpstr>LOCAL ECONOMIC DEVELOPMENT INITIATIVES</vt:lpstr>
      <vt:lpstr>LOCAL ECONOMIC DEVELOPMENT INITIATIVES</vt:lpstr>
      <vt:lpstr>LOCAL ECONOMIC DEVELOPMENT INITIATIVES</vt:lpstr>
      <vt:lpstr>SUCCESSES OF THE MUNICIPALITY </vt:lpstr>
      <vt:lpstr>RECOMMENDATIONS </vt:lpstr>
      <vt:lpstr>CONCLUSIONS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MSUNDUZI REPORT CARD ‘Dust Unsettled’ 2019/2020</dc:title>
  <dc:creator>Scelo Duma</dc:creator>
  <cp:lastModifiedBy>Shereen Cassiem</cp:lastModifiedBy>
  <cp:revision>283</cp:revision>
  <cp:lastPrinted>2021-06-11T10:02:21Z</cp:lastPrinted>
  <dcterms:created xsi:type="dcterms:W3CDTF">2021-01-05T11:11:34Z</dcterms:created>
  <dcterms:modified xsi:type="dcterms:W3CDTF">2022-11-01T09:56:32Z</dcterms:modified>
</cp:coreProperties>
</file>