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20"/>
  </p:notesMasterIdLst>
  <p:sldIdLst>
    <p:sldId id="257" r:id="rId2"/>
    <p:sldId id="460" r:id="rId3"/>
    <p:sldId id="461" r:id="rId4"/>
    <p:sldId id="465" r:id="rId5"/>
    <p:sldId id="467" r:id="rId6"/>
    <p:sldId id="468" r:id="rId7"/>
    <p:sldId id="469" r:id="rId8"/>
    <p:sldId id="470" r:id="rId9"/>
    <p:sldId id="471" r:id="rId10"/>
    <p:sldId id="472" r:id="rId11"/>
    <p:sldId id="473" r:id="rId12"/>
    <p:sldId id="474" r:id="rId13"/>
    <p:sldId id="475" r:id="rId14"/>
    <p:sldId id="478" r:id="rId15"/>
    <p:sldId id="477" r:id="rId16"/>
    <p:sldId id="479" r:id="rId17"/>
    <p:sldId id="480" r:id="rId18"/>
    <p:sldId id="405"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541" autoAdjust="0"/>
  </p:normalViewPr>
  <p:slideViewPr>
    <p:cSldViewPr snapToGrid="0">
      <p:cViewPr varScale="1">
        <p:scale>
          <a:sx n="66" d="100"/>
          <a:sy n="66" d="100"/>
        </p:scale>
        <p:origin x="9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B313C11-DA03-416F-921F-9C3820EC3DAB}" type="datetimeFigureOut">
              <a:rPr lang="en-ZA" smtClean="0"/>
              <a:t>2022/11/01</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507FD57-D26B-4AC8-B1D4-2571B3734330}" type="slidenum">
              <a:rPr lang="en-ZA" smtClean="0"/>
              <a:t>‹#›</a:t>
            </a:fld>
            <a:endParaRPr lang="en-ZA"/>
          </a:p>
        </p:txBody>
      </p:sp>
    </p:spTree>
    <p:extLst>
      <p:ext uri="{BB962C8B-B14F-4D97-AF65-F5344CB8AC3E}">
        <p14:creationId xmlns:p14="http://schemas.microsoft.com/office/powerpoint/2010/main" val="2576797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3507FD57-D26B-4AC8-B1D4-2571B3734330}" type="slidenum">
              <a:rPr lang="en-ZA" smtClean="0"/>
              <a:t>1</a:t>
            </a:fld>
            <a:endParaRPr lang="en-ZA"/>
          </a:p>
        </p:txBody>
      </p:sp>
    </p:spTree>
    <p:extLst>
      <p:ext uri="{BB962C8B-B14F-4D97-AF65-F5344CB8AC3E}">
        <p14:creationId xmlns:p14="http://schemas.microsoft.com/office/powerpoint/2010/main" val="2664841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p>
        </p:txBody>
      </p:sp>
      <p:sp>
        <p:nvSpPr>
          <p:cNvPr id="22532"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510C67C-630D-4807-B486-EC56C14DF5E6}" type="slidenum">
              <a:rPr lang="en-ZA" altLang="en-US" smtClean="0"/>
              <a:pPr fontAlgn="base">
                <a:spcBef>
                  <a:spcPct val="0"/>
                </a:spcBef>
                <a:spcAft>
                  <a:spcPct val="0"/>
                </a:spcAft>
                <a:defRPr/>
              </a:pPr>
              <a:t>18</a:t>
            </a:fld>
            <a:endParaRPr lang="en-ZA" altLang="en-US"/>
          </a:p>
        </p:txBody>
      </p:sp>
    </p:spTree>
    <p:extLst>
      <p:ext uri="{BB962C8B-B14F-4D97-AF65-F5344CB8AC3E}">
        <p14:creationId xmlns:p14="http://schemas.microsoft.com/office/powerpoint/2010/main" val="2208802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pPr>
              <a:defRPr/>
            </a:pPr>
            <a:fld id="{A36BAC8E-6015-4AD1-BA34-E9BD4444ED3C}"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4F3A2FD1-091E-4E14-B5E1-3309D4850A6F}" type="slidenum">
              <a:rPr lang="en-US" altLang="en-US" smtClean="0"/>
              <a:pPr/>
              <a:t>‹#›</a:t>
            </a:fld>
            <a:endParaRPr lang="en-US" altLang="en-US" dirty="0"/>
          </a:p>
        </p:txBody>
      </p:sp>
    </p:spTree>
    <p:extLst>
      <p:ext uri="{BB962C8B-B14F-4D97-AF65-F5344CB8AC3E}">
        <p14:creationId xmlns:p14="http://schemas.microsoft.com/office/powerpoint/2010/main" val="602965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C4E22673-EE45-42FF-AD8D-C7FB06EA5C0F}"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smtClean="0">
              <a:solidFill>
                <a:srgbClr val="000000"/>
              </a:solidFill>
              <a:latin typeface="Verdana" panose="020B0604030504040204" pitchFamily="34" charset="0"/>
            </a:endParaRPr>
          </a:p>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BF9C980E-3AC1-4DFD-ABD0-F24C9196324D}" type="slidenum">
              <a:rPr lang="en-US" altLang="en-US" smtClean="0"/>
              <a:pPr/>
              <a:t>‹#›</a:t>
            </a:fld>
            <a:endParaRPr lang="en-US" altLang="en-US" dirty="0"/>
          </a:p>
        </p:txBody>
      </p:sp>
    </p:spTree>
    <p:extLst>
      <p:ext uri="{BB962C8B-B14F-4D97-AF65-F5344CB8AC3E}">
        <p14:creationId xmlns:p14="http://schemas.microsoft.com/office/powerpoint/2010/main" val="350867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1C74B72F-7B06-4602-81DE-866D1041C6B8}"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smtClean="0">
              <a:solidFill>
                <a:srgbClr val="000000"/>
              </a:solidFill>
              <a:latin typeface="Verdana" panose="020B0604030504040204" pitchFamily="34" charset="0"/>
            </a:endParaRPr>
          </a:p>
          <a:p>
            <a:r>
              <a:rPr lang="en-ZA" b="1" dirty="0" err="1" smtClean="0"/>
              <a:t>ogether</a:t>
            </a:r>
            <a:endParaRPr lang="en-ZA" altLang="en-US" b="1" dirty="0">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DB76249-C742-443A-9BEC-97296B7C0194}" type="slidenum">
              <a:rPr lang="en-US" altLang="en-US" smtClean="0"/>
              <a:pPr/>
              <a:t>‹#›</a:t>
            </a:fld>
            <a:endParaRPr lang="en-US" altLang="en-US" dirty="0"/>
          </a:p>
        </p:txBody>
      </p:sp>
    </p:spTree>
    <p:extLst>
      <p:ext uri="{BB962C8B-B14F-4D97-AF65-F5344CB8AC3E}">
        <p14:creationId xmlns:p14="http://schemas.microsoft.com/office/powerpoint/2010/main" val="2498636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09600" y="1219200"/>
            <a:ext cx="10972800" cy="49377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13"/>
          <p:cNvSpPr>
            <a:spLocks noGrp="1"/>
          </p:cNvSpPr>
          <p:nvPr>
            <p:ph type="dt" sz="half" idx="10"/>
          </p:nvPr>
        </p:nvSpPr>
        <p:spPr>
          <a:xfrm>
            <a:off x="8496301" y="6646864"/>
            <a:ext cx="3052233" cy="211137"/>
          </a:xfrm>
          <a:prstGeom prst="rect">
            <a:avLst/>
          </a:prstGeom>
        </p:spPr>
        <p:txBody>
          <a:bodyPr/>
          <a:lstStyle>
            <a:lvl1pPr>
              <a:defRPr/>
            </a:lvl1pPr>
          </a:lstStyle>
          <a:p>
            <a:pPr>
              <a:defRPr/>
            </a:pPr>
            <a:fld id="{82FF2769-F1C4-4C2E-ADEC-3D1312FA647A}" type="datetime1">
              <a:rPr lang="en-US" smtClean="0">
                <a:solidFill>
                  <a:prstClr val="black">
                    <a:tint val="75000"/>
                  </a:prstClr>
                </a:solidFill>
              </a:rPr>
              <a:t>11/1/2022</a:t>
            </a:fld>
            <a:endParaRPr lang="en-ZA" dirty="0">
              <a:solidFill>
                <a:prstClr val="black">
                  <a:tint val="75000"/>
                </a:prstClr>
              </a:solidFill>
            </a:endParaRPr>
          </a:p>
        </p:txBody>
      </p:sp>
      <p:sp>
        <p:nvSpPr>
          <p:cNvPr id="4" name="Footer Placeholder 2"/>
          <p:cNvSpPr>
            <a:spLocks noGrp="1"/>
          </p:cNvSpPr>
          <p:nvPr>
            <p:ph type="ftr" sz="quarter" idx="11"/>
          </p:nvPr>
        </p:nvSpPr>
        <p:spPr>
          <a:xfrm>
            <a:off x="2692534" y="6246796"/>
            <a:ext cx="7329883" cy="611204"/>
          </a:xfrm>
        </p:spPr>
        <p:txBody>
          <a:bodyPr/>
          <a:lstStyle>
            <a:lvl1pPr>
              <a:defRPr/>
            </a:lvl1p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5" name="Slide Number Placeholder 22"/>
          <p:cNvSpPr>
            <a:spLocks noGrp="1"/>
          </p:cNvSpPr>
          <p:nvPr>
            <p:ph type="sldNum" sz="quarter" idx="12"/>
          </p:nvPr>
        </p:nvSpPr>
        <p:spPr>
          <a:xfrm>
            <a:off x="814917" y="6597650"/>
            <a:ext cx="2641600" cy="260350"/>
          </a:xfrm>
        </p:spPr>
        <p:txBody>
          <a:bodyPr/>
          <a:lstStyle>
            <a:lvl1pPr>
              <a:defRPr/>
            </a:lvl1pPr>
          </a:lstStyle>
          <a:p>
            <a:pPr>
              <a:defRPr/>
            </a:pPr>
            <a:fld id="{F662B3CC-CA1B-4917-AD26-A2A45AD2CDB2}" type="slidenum">
              <a:rPr lang="en-ZA" altLang="en-US"/>
              <a:pPr>
                <a:defRPr/>
              </a:pPr>
              <a:t>‹#›</a:t>
            </a:fld>
            <a:endParaRPr lang="en-ZA" altLang="en-US" dirty="0"/>
          </a:p>
        </p:txBody>
      </p:sp>
    </p:spTree>
    <p:extLst>
      <p:ext uri="{BB962C8B-B14F-4D97-AF65-F5344CB8AC3E}">
        <p14:creationId xmlns:p14="http://schemas.microsoft.com/office/powerpoint/2010/main" val="3841300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pPr>
              <a:defRPr/>
            </a:pPr>
            <a:fld id="{C0C56497-2348-403F-B8B3-BE12D5277B4E}"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6">
                    <a:lumMod val="75000"/>
                  </a:schemeClr>
                </a:solidFill>
              </a:defRPr>
            </a:lvl1p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5D312F24-582A-4117-A0B2-A1DD2489FD11}" type="slidenum">
              <a:rPr lang="en-US" altLang="en-US" smtClean="0"/>
              <a:pPr/>
              <a:t>‹#›</a:t>
            </a:fld>
            <a:endParaRPr lang="en-US" altLang="en-US" dirty="0"/>
          </a:p>
        </p:txBody>
      </p:sp>
    </p:spTree>
    <p:extLst>
      <p:ext uri="{BB962C8B-B14F-4D97-AF65-F5344CB8AC3E}">
        <p14:creationId xmlns:p14="http://schemas.microsoft.com/office/powerpoint/2010/main" val="269096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F0C04637-89FF-445E-84B3-2F37BEC9C15E}" type="datetime1">
              <a:rPr lang="en-US" smtClean="0">
                <a:solidFill>
                  <a:prstClr val="black">
                    <a:tint val="75000"/>
                  </a:prstClr>
                </a:solidFill>
              </a:rPr>
              <a:t>11/1/2022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3DBF3DF0-8F4F-4A0C-B1E1-3C80CEE4DE50}" type="slidenum">
              <a:rPr lang="en-US" altLang="en-US" smtClean="0"/>
              <a:pPr/>
              <a:t>‹#›</a:t>
            </a:fld>
            <a:endParaRPr lang="en-US" altLang="en-US" dirty="0"/>
          </a:p>
        </p:txBody>
      </p:sp>
    </p:spTree>
    <p:extLst>
      <p:ext uri="{BB962C8B-B14F-4D97-AF65-F5344CB8AC3E}">
        <p14:creationId xmlns:p14="http://schemas.microsoft.com/office/powerpoint/2010/main" val="48652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pPr>
              <a:defRPr/>
            </a:pPr>
            <a:fld id="{3A2B07E4-415E-49E9-8AB2-70082138D0B2}" type="datetime1">
              <a:rPr lang="en-US" smtClean="0">
                <a:solidFill>
                  <a:prstClr val="black">
                    <a:tint val="75000"/>
                  </a:prstClr>
                </a:solidFill>
              </a:r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7" name="Slide Number Placeholder 6"/>
          <p:cNvSpPr>
            <a:spLocks noGrp="1"/>
          </p:cNvSpPr>
          <p:nvPr>
            <p:ph type="sldNum" sz="quarter" idx="12"/>
          </p:nvPr>
        </p:nvSpPr>
        <p:spPr/>
        <p:txBody>
          <a:bodyPr/>
          <a:lstStyle/>
          <a:p>
            <a:fld id="{B9757167-10C8-42C7-B29A-1F1A091DEDC4}" type="slidenum">
              <a:rPr lang="en-US" altLang="en-US" smtClean="0"/>
              <a:pPr/>
              <a:t>‹#›</a:t>
            </a:fld>
            <a:endParaRPr lang="en-US" altLang="en-US" dirty="0"/>
          </a:p>
        </p:txBody>
      </p:sp>
    </p:spTree>
    <p:extLst>
      <p:ext uri="{BB962C8B-B14F-4D97-AF65-F5344CB8AC3E}">
        <p14:creationId xmlns:p14="http://schemas.microsoft.com/office/powerpoint/2010/main" val="181354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pPr>
              <a:defRPr/>
            </a:pPr>
            <a:fld id="{64A8B5E6-74E7-4D93-9A97-F8FF2624217D}" type="datetime1">
              <a:rPr lang="en-US" smtClean="0">
                <a:solidFill>
                  <a:prstClr val="black">
                    <a:tint val="75000"/>
                  </a:prstClr>
                </a:solidFill>
              </a:rPr>
              <a:t>11/1/2022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9" name="Slide Number Placeholder 8"/>
          <p:cNvSpPr>
            <a:spLocks noGrp="1"/>
          </p:cNvSpPr>
          <p:nvPr>
            <p:ph type="sldNum" sz="quarter" idx="12"/>
          </p:nvPr>
        </p:nvSpPr>
        <p:spPr/>
        <p:txBody>
          <a:bodyPr/>
          <a:lstStyle/>
          <a:p>
            <a:fld id="{730BF22A-558E-49CD-8C91-D895D543537F}" type="slidenum">
              <a:rPr lang="en-US" altLang="en-US" smtClean="0"/>
              <a:pPr/>
              <a:t>‹#›</a:t>
            </a:fld>
            <a:endParaRPr lang="en-US" altLang="en-US" dirty="0"/>
          </a:p>
        </p:txBody>
      </p:sp>
    </p:spTree>
    <p:extLst>
      <p:ext uri="{BB962C8B-B14F-4D97-AF65-F5344CB8AC3E}">
        <p14:creationId xmlns:p14="http://schemas.microsoft.com/office/powerpoint/2010/main" val="265615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pPr>
              <a:defRPr/>
            </a:pPr>
            <a:fld id="{0DFB8E69-3396-4B42-9511-95275757A486}" type="datetime1">
              <a:rPr lang="en-US" smtClean="0">
                <a:solidFill>
                  <a:prstClr val="black">
                    <a:tint val="75000"/>
                  </a:prstClr>
                </a:solidFill>
              </a:rPr>
              <a:t>11/1/2022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BC070C76-ABB2-4FD9-BD01-E906E11C999E}" type="slidenum">
              <a:rPr lang="en-US" altLang="en-US" smtClean="0"/>
              <a:pPr/>
              <a:t>‹#›</a:t>
            </a:fld>
            <a:endParaRPr lang="en-US" altLang="en-US" dirty="0"/>
          </a:p>
        </p:txBody>
      </p:sp>
    </p:spTree>
    <p:extLst>
      <p:ext uri="{BB962C8B-B14F-4D97-AF65-F5344CB8AC3E}">
        <p14:creationId xmlns:p14="http://schemas.microsoft.com/office/powerpoint/2010/main" val="2975412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CB7866B-37C6-4688-B7A7-3073CD0A86C1}" type="datetime1">
              <a:rPr lang="en-US" smtClean="0">
                <a:solidFill>
                  <a:prstClr val="black">
                    <a:tint val="75000"/>
                  </a:prstClr>
                </a:solidFill>
              </a:rPr>
              <a:t>11/1/2022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4" name="Slide Number Placeholder 3"/>
          <p:cNvSpPr>
            <a:spLocks noGrp="1"/>
          </p:cNvSpPr>
          <p:nvPr>
            <p:ph type="sldNum" sz="quarter" idx="12"/>
          </p:nvPr>
        </p:nvSpPr>
        <p:spPr/>
        <p:txBody>
          <a:bodyPr/>
          <a:lstStyle/>
          <a:p>
            <a:fld id="{312A617F-46FE-4A8A-8649-A4E46A8175BC}" type="slidenum">
              <a:rPr lang="en-US" altLang="en-US" smtClean="0"/>
              <a:pPr/>
              <a:t>‹#›</a:t>
            </a:fld>
            <a:endParaRPr lang="en-US" altLang="en-US" dirty="0"/>
          </a:p>
        </p:txBody>
      </p:sp>
    </p:spTree>
    <p:extLst>
      <p:ext uri="{BB962C8B-B14F-4D97-AF65-F5344CB8AC3E}">
        <p14:creationId xmlns:p14="http://schemas.microsoft.com/office/powerpoint/2010/main" val="893268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8CCC08C8-9A0F-4EA2-9E01-F4ECA665C2C9}" type="datetime1">
              <a:rPr lang="en-US" smtClean="0">
                <a:solidFill>
                  <a:prstClr val="black">
                    <a:tint val="75000"/>
                  </a:prstClr>
                </a:solidFill>
              </a:r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7" name="Slide Number Placeholder 6"/>
          <p:cNvSpPr>
            <a:spLocks noGrp="1"/>
          </p:cNvSpPr>
          <p:nvPr>
            <p:ph type="sldNum" sz="quarter" idx="12"/>
          </p:nvPr>
        </p:nvSpPr>
        <p:spPr/>
        <p:txBody>
          <a:bodyPr/>
          <a:lstStyle/>
          <a:p>
            <a:fld id="{BC6A8617-99DB-44A4-9BFF-66DE9E62441A}" type="slidenum">
              <a:rPr lang="en-US" altLang="en-US" smtClean="0"/>
              <a:pPr/>
              <a:t>‹#›</a:t>
            </a:fld>
            <a:endParaRPr lang="en-US" altLang="en-US" dirty="0"/>
          </a:p>
        </p:txBody>
      </p:sp>
    </p:spTree>
    <p:extLst>
      <p:ext uri="{BB962C8B-B14F-4D97-AF65-F5344CB8AC3E}">
        <p14:creationId xmlns:p14="http://schemas.microsoft.com/office/powerpoint/2010/main" val="2313017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17EC2562-C436-47D0-8395-DCE8D16CC7D1}" type="datetime1">
              <a:rPr lang="en-US" smtClean="0">
                <a:solidFill>
                  <a:prstClr val="black">
                    <a:tint val="75000"/>
                  </a:prstClr>
                </a:solidFill>
              </a:rPr>
              <a:t>11/1/2022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smtClean="0">
              <a:solidFill>
                <a:srgbClr val="000000"/>
              </a:solidFill>
              <a:latin typeface="Verdana" panose="020B0604030504040204" pitchFamily="34" charset="0"/>
            </a:endParaRPr>
          </a:p>
          <a:p>
            <a:pPr>
              <a:defRPr/>
            </a:pP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DDF82E0-F617-466A-8989-E6F91EEE8384}" type="slidenum">
              <a:rPr lang="en-US" altLang="en-US" smtClean="0"/>
              <a:pPr/>
              <a:t>‹#›</a:t>
            </a:fld>
            <a:endParaRPr lang="en-US" altLang="en-US" dirty="0"/>
          </a:p>
        </p:txBody>
      </p:sp>
    </p:spTree>
    <p:extLst>
      <p:ext uri="{BB962C8B-B14F-4D97-AF65-F5344CB8AC3E}">
        <p14:creationId xmlns:p14="http://schemas.microsoft.com/office/powerpoint/2010/main" val="3653005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pPr>
            <a:fld id="{B0CCA43C-E545-4331-BDCE-A95AACE0403A}" type="slidenum">
              <a:rPr lang="en-US" altLang="en-US" smtClean="0"/>
              <a:pPr fontAlgn="base">
                <a:spcBef>
                  <a:spcPct val="0"/>
                </a:spcBef>
                <a:spcAft>
                  <a:spcPct val="0"/>
                </a:spcAft>
              </a:pPr>
              <a:t>‹#›</a:t>
            </a:fld>
            <a:endParaRPr lang="en-US" altLang="en-US" dirty="0"/>
          </a:p>
        </p:txBody>
      </p:sp>
      <p:pic>
        <p:nvPicPr>
          <p:cNvPr id="7" name="Picture 6" descr="Treasury Logo.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82880" y="35664"/>
            <a:ext cx="2808312" cy="707334"/>
          </a:xfrm>
          <a:prstGeom prst="rect">
            <a:avLst/>
          </a:prstGeom>
        </p:spPr>
      </p:pic>
      <p:pic>
        <p:nvPicPr>
          <p:cNvPr id="8" name="Picture 7" descr="NDP Logo.jp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1289996" y="0"/>
            <a:ext cx="869208" cy="800457"/>
          </a:xfrm>
          <a:prstGeom prst="rect">
            <a:avLst/>
          </a:prstGeom>
        </p:spPr>
      </p:pic>
    </p:spTree>
    <p:extLst>
      <p:ext uri="{BB962C8B-B14F-4D97-AF65-F5344CB8AC3E}">
        <p14:creationId xmlns:p14="http://schemas.microsoft.com/office/powerpoint/2010/main" val="1174504840"/>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67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 Id="rId6" Type="http://schemas.openxmlformats.org/officeDocument/2006/relationships/image" Target="../media/image1.jpeg"/><Relationship Id="rId5" Type="http://schemas.openxmlformats.org/officeDocument/2006/relationships/image" Target="../media/image2.jp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927648" y="1810163"/>
            <a:ext cx="6480720" cy="830997"/>
          </a:xfrm>
          <a:prstGeom prst="rect">
            <a:avLst/>
          </a:prstGeom>
          <a:noFill/>
        </p:spPr>
        <p:txBody>
          <a:bodyPr wrap="square" rtlCol="0">
            <a:spAutoFit/>
          </a:bodyPr>
          <a:lstStyle/>
          <a:p>
            <a:pPr algn="ctr" fontAlgn="base">
              <a:spcBef>
                <a:spcPct val="0"/>
              </a:spcBef>
              <a:spcAft>
                <a:spcPct val="0"/>
              </a:spcAft>
              <a:defRPr/>
            </a:pPr>
            <a:endParaRPr lang="en-ZA" sz="4800" dirty="0">
              <a:solidFill>
                <a:prstClr val="black"/>
              </a:solidFill>
              <a:cs typeface="Arial" charset="0"/>
            </a:endParaRPr>
          </a:p>
        </p:txBody>
      </p:sp>
      <p:pic>
        <p:nvPicPr>
          <p:cNvPr id="14" name="Picture 13" descr="OTP Powerpoint Template-1.jpg"/>
          <p:cNvPicPr>
            <a:picLocks noChangeAspect="1"/>
          </p:cNvPicPr>
          <p:nvPr/>
        </p:nvPicPr>
        <p:blipFill>
          <a:blip r:embed="rId3" cstate="print">
            <a:extLst>
              <a:ext uri="{BEBA8EAE-BF5A-486C-A8C5-ECC9F3942E4B}">
                <a14:imgProps xmlns:a14="http://schemas.microsoft.com/office/drawing/2010/main">
                  <a14:imgLayer r:embed="rId4">
                    <a14:imgEffect>
                      <a14:artisticCutout/>
                    </a14:imgEffect>
                  </a14:imgLayer>
                </a14:imgProps>
              </a:ext>
              <a:ext uri="{28A0092B-C50C-407E-A947-70E740481C1C}">
                <a14:useLocalDpi xmlns:a14="http://schemas.microsoft.com/office/drawing/2010/main" val="0"/>
              </a:ext>
            </a:extLst>
          </a:blip>
          <a:stretch>
            <a:fillRect/>
          </a:stretch>
        </p:blipFill>
        <p:spPr>
          <a:xfrm>
            <a:off x="0" y="0"/>
            <a:ext cx="12192000" cy="68106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10"/>
          <p:cNvSpPr>
            <a:spLocks noChangeArrowheads="1"/>
          </p:cNvSpPr>
          <p:nvPr/>
        </p:nvSpPr>
        <p:spPr bwMode="auto">
          <a:xfrm>
            <a:off x="2567608" y="1772817"/>
            <a:ext cx="7200900" cy="13234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defRPr/>
            </a:pPr>
            <a:endParaRPr lang="en-US" altLang="en-US" sz="3200" b="1" dirty="0">
              <a:solidFill>
                <a:prstClr val="black"/>
              </a:solidFill>
              <a:latin typeface="Arial Black" panose="020B0A04020102020204" pitchFamily="34" charset="0"/>
            </a:endParaRPr>
          </a:p>
          <a:p>
            <a:pPr algn="ctr" eaLnBrk="1" fontAlgn="base" hangingPunct="1">
              <a:spcBef>
                <a:spcPct val="0"/>
              </a:spcBef>
              <a:spcAft>
                <a:spcPct val="0"/>
              </a:spcAft>
              <a:defRPr/>
            </a:pPr>
            <a:endParaRPr lang="en-ZA" altLang="en-US" sz="2400" b="1" dirty="0">
              <a:solidFill>
                <a:prstClr val="white"/>
              </a:solidFill>
              <a:latin typeface="Arial Black" panose="020B0A04020102020204" pitchFamily="34" charset="0"/>
            </a:endParaRPr>
          </a:p>
          <a:p>
            <a:pPr algn="ctr" eaLnBrk="1" fontAlgn="base" hangingPunct="1">
              <a:spcBef>
                <a:spcPct val="0"/>
              </a:spcBef>
              <a:spcAft>
                <a:spcPct val="0"/>
              </a:spcAft>
              <a:defRPr/>
            </a:pPr>
            <a:endParaRPr lang="en-ZA" altLang="en-US" sz="2400" b="1" dirty="0">
              <a:solidFill>
                <a:prstClr val="white"/>
              </a:solidFill>
              <a:latin typeface="Arial Black" panose="020B0A04020102020204" pitchFamily="34" charset="0"/>
            </a:endParaRPr>
          </a:p>
        </p:txBody>
      </p:sp>
      <p:sp>
        <p:nvSpPr>
          <p:cNvPr id="5" name="Rectangle 4"/>
          <p:cNvSpPr/>
          <p:nvPr/>
        </p:nvSpPr>
        <p:spPr>
          <a:xfrm>
            <a:off x="1919536" y="2828837"/>
            <a:ext cx="8496944" cy="461665"/>
          </a:xfrm>
          <a:prstGeom prst="rect">
            <a:avLst/>
          </a:prstGeom>
          <a:noFill/>
        </p:spPr>
        <p:txBody>
          <a:bodyPr wrap="square">
            <a:spAutoFit/>
          </a:bodyPr>
          <a:lstStyle/>
          <a:p>
            <a:pPr algn="ctr" fontAlgn="base">
              <a:spcBef>
                <a:spcPct val="0"/>
              </a:spcBef>
              <a:spcAft>
                <a:spcPct val="0"/>
              </a:spcAft>
              <a:defRPr/>
            </a:pPr>
            <a:endParaRPr lang="en-US" altLang="en-US" sz="2400" b="1" dirty="0">
              <a:solidFill>
                <a:prstClr val="black"/>
              </a:solidFill>
            </a:endParaRPr>
          </a:p>
        </p:txBody>
      </p:sp>
      <p:sp>
        <p:nvSpPr>
          <p:cNvPr id="6" name="Rectangle 5"/>
          <p:cNvSpPr/>
          <p:nvPr/>
        </p:nvSpPr>
        <p:spPr>
          <a:xfrm>
            <a:off x="1631504" y="2397950"/>
            <a:ext cx="8928992" cy="584775"/>
          </a:xfrm>
          <a:prstGeom prst="rect">
            <a:avLst/>
          </a:prstGeom>
        </p:spPr>
        <p:txBody>
          <a:bodyPr wrap="square">
            <a:spAutoFit/>
          </a:bodyPr>
          <a:lstStyle/>
          <a:p>
            <a:pPr algn="ctr">
              <a:spcBef>
                <a:spcPct val="20000"/>
              </a:spcBef>
              <a:defRPr/>
            </a:pPr>
            <a:endParaRPr lang="en-US" sz="3200" b="1" dirty="0">
              <a:solidFill>
                <a:srgbClr val="FFFF66"/>
              </a:solidFill>
              <a:effectLst>
                <a:outerShdw blurRad="38100" dist="38100" dir="2700000" algn="tl">
                  <a:srgbClr val="000000"/>
                </a:outerShdw>
              </a:effectLst>
              <a:latin typeface="Arial" panose="020B0604020202020204" pitchFamily="34" charset="0"/>
              <a:cs typeface="Arial" pitchFamily="34" charset="0"/>
            </a:endParaRPr>
          </a:p>
        </p:txBody>
      </p:sp>
      <p:pic>
        <p:nvPicPr>
          <p:cNvPr id="13" name="Picture 12" descr="NDP Logo.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87271" y="14454"/>
            <a:ext cx="869208" cy="800457"/>
          </a:xfrm>
          <a:prstGeom prst="rect">
            <a:avLst/>
          </a:prstGeom>
        </p:spPr>
      </p:pic>
      <p:sp>
        <p:nvSpPr>
          <p:cNvPr id="4" name="Rectangle 3"/>
          <p:cNvSpPr/>
          <p:nvPr/>
        </p:nvSpPr>
        <p:spPr>
          <a:xfrm>
            <a:off x="407875" y="1591692"/>
            <a:ext cx="11032758" cy="3785652"/>
          </a:xfrm>
          <a:prstGeom prst="rect">
            <a:avLst/>
          </a:prstGeom>
        </p:spPr>
        <p:txBody>
          <a:bodyPr wrap="square" lIns="91440" tIns="45720" rIns="91440" bIns="45720" anchor="t">
            <a:spAutoFit/>
          </a:bodyPr>
          <a:lstStyle/>
          <a:p>
            <a:pPr algn="ctr" fontAlgn="base">
              <a:lnSpc>
                <a:spcPct val="150000"/>
              </a:lnSpc>
              <a:spcBef>
                <a:spcPct val="0"/>
              </a:spcBef>
              <a:spcAft>
                <a:spcPct val="0"/>
              </a:spcAft>
              <a:defRPr/>
            </a:pPr>
            <a:r>
              <a:rPr lang="en-ZA" sz="3200" b="1" dirty="0" smtClean="0">
                <a:solidFill>
                  <a:prstClr val="white"/>
                </a:solidFill>
                <a:latin typeface="Arial" panose="020B0604020202020204" pitchFamily="34" charset="0"/>
                <a:cs typeface="Arial" panose="020B0604020202020204" pitchFamily="34" charset="0"/>
              </a:rPr>
              <a:t>PORTFOLIO </a:t>
            </a:r>
            <a:r>
              <a:rPr lang="en-ZA" sz="3200" b="1" dirty="0">
                <a:solidFill>
                  <a:prstClr val="white"/>
                </a:solidFill>
                <a:latin typeface="Arial" panose="020B0604020202020204" pitchFamily="34" charset="0"/>
                <a:cs typeface="Arial" panose="020B0604020202020204" pitchFamily="34" charset="0"/>
              </a:rPr>
              <a:t>COMMITTEE </a:t>
            </a:r>
            <a:r>
              <a:rPr lang="en-GB" sz="3200" b="1" dirty="0">
                <a:solidFill>
                  <a:prstClr val="white"/>
                </a:solidFill>
                <a:latin typeface="Arial" panose="020B0604020202020204" pitchFamily="34" charset="0"/>
                <a:cs typeface="Arial" panose="020B0604020202020204" pitchFamily="34" charset="0"/>
              </a:rPr>
              <a:t>ON COOPERATIVE GOVERNANCE AND TRADITIONAL AFFAIRS ON THE STATE </a:t>
            </a:r>
            <a:r>
              <a:rPr lang="en-GB" sz="3200" b="1" dirty="0" smtClean="0">
                <a:solidFill>
                  <a:prstClr val="white"/>
                </a:solidFill>
                <a:latin typeface="Arial" panose="020B0604020202020204" pitchFamily="34" charset="0"/>
                <a:cs typeface="Arial" panose="020B0604020202020204" pitchFamily="34" charset="0"/>
              </a:rPr>
              <a:t>OF THE </a:t>
            </a:r>
            <a:r>
              <a:rPr lang="en-GB" sz="3200" b="1" dirty="0">
                <a:solidFill>
                  <a:prstClr val="white"/>
                </a:solidFill>
                <a:latin typeface="Arial" panose="020B0604020202020204" pitchFamily="34" charset="0"/>
                <a:cs typeface="Arial" panose="020B0604020202020204" pitchFamily="34" charset="0"/>
              </a:rPr>
              <a:t>MSUNDUZI LOCAL MUNICIPALITY</a:t>
            </a:r>
            <a:endParaRPr lang="en-US" sz="3200" b="1" dirty="0">
              <a:solidFill>
                <a:prstClr val="white"/>
              </a:solidFill>
              <a:latin typeface="Arial" panose="020B0604020202020204" pitchFamily="34" charset="0"/>
              <a:cs typeface="Arial" panose="020B0604020202020204" pitchFamily="34" charset="0"/>
            </a:endParaRPr>
          </a:p>
          <a:p>
            <a:pPr algn="ctr" fontAlgn="base">
              <a:lnSpc>
                <a:spcPct val="150000"/>
              </a:lnSpc>
              <a:spcBef>
                <a:spcPct val="0"/>
              </a:spcBef>
              <a:spcAft>
                <a:spcPct val="0"/>
              </a:spcAft>
              <a:defRPr/>
            </a:pPr>
            <a:r>
              <a:rPr lang="en-US" sz="3200" b="1" smtClean="0">
                <a:solidFill>
                  <a:prstClr val="white"/>
                </a:solidFill>
                <a:latin typeface="Arial" panose="020B0604020202020204" pitchFamily="34" charset="0"/>
                <a:cs typeface="Arial" panose="020B0604020202020204" pitchFamily="34" charset="0"/>
              </a:rPr>
              <a:t> </a:t>
            </a:r>
            <a:r>
              <a:rPr lang="en-US" sz="3200" b="1" smtClean="0">
                <a:solidFill>
                  <a:schemeClr val="accent1">
                    <a:lumMod val="40000"/>
                    <a:lumOff val="60000"/>
                  </a:schemeClr>
                </a:solidFill>
                <a:latin typeface="Arial" panose="020B0604020202020204" pitchFamily="34" charset="0"/>
                <a:cs typeface="Arial" panose="020B0604020202020204" pitchFamily="34" charset="0"/>
              </a:rPr>
              <a:t>2 NOVEMBER 2022</a:t>
            </a:r>
            <a:endParaRPr lang="en-ZA" sz="3200" b="1" dirty="0">
              <a:solidFill>
                <a:schemeClr val="accent1">
                  <a:lumMod val="40000"/>
                  <a:lumOff val="60000"/>
                </a:schemeClr>
              </a:solidFill>
              <a:latin typeface="Arial" panose="020B0604020202020204" pitchFamily="34" charset="0"/>
              <a:cs typeface="Arial" panose="020B0604020202020204" pitchFamily="34" charset="0"/>
            </a:endParaRPr>
          </a:p>
          <a:p>
            <a:pPr algn="ctr" fontAlgn="base">
              <a:lnSpc>
                <a:spcPct val="150000"/>
              </a:lnSpc>
              <a:spcBef>
                <a:spcPct val="0"/>
              </a:spcBef>
              <a:spcAft>
                <a:spcPct val="0"/>
              </a:spcAft>
              <a:defRPr/>
            </a:pPr>
            <a:r>
              <a:rPr lang="en-ZA" sz="3200" b="1" dirty="0" smtClean="0">
                <a:solidFill>
                  <a:prstClr val="white"/>
                </a:solidFill>
                <a:latin typeface="Arial" panose="020B0604020202020204" pitchFamily="34" charset="0"/>
                <a:cs typeface="Arial" panose="020B0604020202020204" pitchFamily="34" charset="0"/>
              </a:rPr>
              <a:t>HOD: Carol Coetzee</a:t>
            </a:r>
            <a:r>
              <a:rPr lang="en-ZA" sz="3200" b="1" dirty="0">
                <a:solidFill>
                  <a:prstClr val="white"/>
                </a:solidFill>
                <a:latin typeface="Arial" panose="020B0604020202020204" pitchFamily="34" charset="0"/>
                <a:cs typeface="Arial" panose="020B0604020202020204" pitchFamily="34" charset="0"/>
              </a:rPr>
              <a:t> </a:t>
            </a:r>
          </a:p>
        </p:txBody>
      </p:sp>
      <p:pic>
        <p:nvPicPr>
          <p:cNvPr id="16" name="Picture 15" descr="Treasury Logo.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4191" y="0"/>
            <a:ext cx="2808312" cy="707334"/>
          </a:xfrm>
          <a:prstGeom prst="rect">
            <a:avLst/>
          </a:prstGeom>
        </p:spPr>
      </p:pic>
      <p:sp>
        <p:nvSpPr>
          <p:cNvPr id="17" name="Slide Number Placeholder 3"/>
          <p:cNvSpPr txBox="1">
            <a:spLocks/>
          </p:cNvSpPr>
          <p:nvPr/>
        </p:nvSpPr>
        <p:spPr>
          <a:xfrm>
            <a:off x="11796464" y="6492875"/>
            <a:ext cx="395536"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r>
              <a:rPr lang="en-US" altLang="en-US" dirty="0">
                <a:solidFill>
                  <a:prstClr val="black"/>
                </a:solidFill>
                <a:latin typeface="Arial"/>
                <a:cs typeface="Arial"/>
              </a:rPr>
              <a:t>1</a:t>
            </a:r>
          </a:p>
        </p:txBody>
      </p:sp>
    </p:spTree>
    <p:extLst>
      <p:ext uri="{BB962C8B-B14F-4D97-AF65-F5344CB8AC3E}">
        <p14:creationId xmlns:p14="http://schemas.microsoft.com/office/powerpoint/2010/main" val="2476664727"/>
      </p:ext>
    </p:extLst>
  </p:cSld>
  <p:clrMapOvr>
    <a:masterClrMapping/>
  </p:clrMapOvr>
  <p:transition>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Audit outcome</a:t>
            </a:r>
            <a:endParaRPr lang="en-ZA" sz="4000" b="1"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10</a:t>
            </a:fld>
            <a:endParaRPr lang="en-US" altLang="en-US" dirty="0"/>
          </a:p>
        </p:txBody>
      </p:sp>
      <p:graphicFrame>
        <p:nvGraphicFramePr>
          <p:cNvPr id="9" name="Table 8"/>
          <p:cNvGraphicFramePr>
            <a:graphicFrameLocks noGrp="1"/>
          </p:cNvGraphicFramePr>
          <p:nvPr>
            <p:extLst>
              <p:ext uri="{D42A27DB-BD31-4B8C-83A1-F6EECF244321}">
                <p14:modId xmlns:p14="http://schemas.microsoft.com/office/powerpoint/2010/main" val="3567138715"/>
              </p:ext>
            </p:extLst>
          </p:nvPr>
        </p:nvGraphicFramePr>
        <p:xfrm>
          <a:off x="838200" y="1972797"/>
          <a:ext cx="10815536" cy="3844227"/>
        </p:xfrm>
        <a:graphic>
          <a:graphicData uri="http://schemas.openxmlformats.org/drawingml/2006/table">
            <a:tbl>
              <a:tblPr firstRow="1" bandRow="1">
                <a:tableStyleId>{93296810-A885-4BE3-A3E7-6D5BEEA58F35}</a:tableStyleId>
              </a:tblPr>
              <a:tblGrid>
                <a:gridCol w="3237689">
                  <a:extLst>
                    <a:ext uri="{9D8B030D-6E8A-4147-A177-3AD203B41FA5}">
                      <a16:colId xmlns:a16="http://schemas.microsoft.com/office/drawing/2014/main" val="118743558"/>
                    </a:ext>
                  </a:extLst>
                </a:gridCol>
                <a:gridCol w="7577847">
                  <a:extLst>
                    <a:ext uri="{9D8B030D-6E8A-4147-A177-3AD203B41FA5}">
                      <a16:colId xmlns:a16="http://schemas.microsoft.com/office/drawing/2014/main" val="1320160048"/>
                    </a:ext>
                  </a:extLst>
                </a:gridCol>
              </a:tblGrid>
              <a:tr h="369507">
                <a:tc>
                  <a:txBody>
                    <a:bodyPr/>
                    <a:lstStyle/>
                    <a:p>
                      <a:r>
                        <a:rPr lang="en-US" dirty="0" smtClean="0"/>
                        <a:t>Item</a:t>
                      </a:r>
                      <a:endParaRPr lang="en-ZA" dirty="0"/>
                    </a:p>
                  </a:txBody>
                  <a:tcPr/>
                </a:tc>
                <a:tc>
                  <a:txBody>
                    <a:bodyPr/>
                    <a:lstStyle/>
                    <a:p>
                      <a:r>
                        <a:rPr lang="en-US" dirty="0" smtClean="0"/>
                        <a:t>Description</a:t>
                      </a:r>
                      <a:endParaRPr lang="en-ZA" dirty="0"/>
                    </a:p>
                  </a:txBody>
                  <a:tcPr/>
                </a:tc>
                <a:extLst>
                  <a:ext uri="{0D108BD9-81ED-4DB2-BD59-A6C34878D82A}">
                    <a16:rowId xmlns:a16="http://schemas.microsoft.com/office/drawing/2014/main" val="914577961"/>
                  </a:ext>
                </a:extLst>
              </a:tr>
              <a:tr h="369507">
                <a:tc>
                  <a:txBody>
                    <a:bodyPr/>
                    <a:lstStyle/>
                    <a:p>
                      <a:r>
                        <a:rPr lang="en-US" sz="1800" b="0" kern="1200" dirty="0" smtClean="0">
                          <a:solidFill>
                            <a:schemeClr val="dk1"/>
                          </a:solidFill>
                          <a:effectLst/>
                          <a:latin typeface="+mn-lt"/>
                          <a:ea typeface="+mn-ea"/>
                          <a:cs typeface="+mn-cs"/>
                        </a:rPr>
                        <a:t>Revenue not billed at the landfill site</a:t>
                      </a:r>
                      <a:endParaRPr lang="en-ZA" sz="1800" b="0" kern="1200" dirty="0" smtClean="0">
                        <a:solidFill>
                          <a:schemeClr val="dk1"/>
                        </a:solidFill>
                        <a:effectLst/>
                        <a:latin typeface="+mn-lt"/>
                        <a:ea typeface="+mn-ea"/>
                        <a:cs typeface="+mn-cs"/>
                      </a:endParaRPr>
                    </a:p>
                    <a:p>
                      <a:r>
                        <a:rPr lang="en-US" sz="1800" b="1" kern="1200" dirty="0" smtClean="0">
                          <a:solidFill>
                            <a:schemeClr val="dk1"/>
                          </a:solidFill>
                          <a:effectLst/>
                          <a:latin typeface="+mn-lt"/>
                          <a:ea typeface="+mn-ea"/>
                          <a:cs typeface="+mn-cs"/>
                        </a:rPr>
                        <a:t> </a:t>
                      </a:r>
                      <a:endParaRPr lang="en-ZA" sz="1800" kern="1200" dirty="0" smtClean="0">
                        <a:solidFill>
                          <a:schemeClr val="dk1"/>
                        </a:solidFill>
                        <a:effectLst/>
                        <a:latin typeface="+mn-lt"/>
                        <a:ea typeface="+mn-ea"/>
                        <a:cs typeface="+mn-cs"/>
                      </a:endParaRPr>
                    </a:p>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Revenue earned from the municipal operated landfill site for waste deposits was not </a:t>
                      </a:r>
                      <a:r>
                        <a:rPr lang="en-US" sz="1800" kern="1200" dirty="0" err="1" smtClean="0">
                          <a:solidFill>
                            <a:schemeClr val="dk1"/>
                          </a:solidFill>
                          <a:effectLst/>
                          <a:latin typeface="+mn-lt"/>
                          <a:ea typeface="+mn-ea"/>
                          <a:cs typeface="+mn-cs"/>
                        </a:rPr>
                        <a:t>recognised</a:t>
                      </a:r>
                      <a:r>
                        <a:rPr lang="en-US" sz="1800" kern="1200" dirty="0" smtClean="0">
                          <a:solidFill>
                            <a:schemeClr val="dk1"/>
                          </a:solidFill>
                          <a:effectLst/>
                          <a:latin typeface="+mn-lt"/>
                          <a:ea typeface="+mn-ea"/>
                          <a:cs typeface="+mn-cs"/>
                        </a:rPr>
                        <a:t> as the weighbridge </a:t>
                      </a:r>
                      <a:r>
                        <a:rPr lang="en-US" sz="1800" kern="1200" dirty="0" err="1" smtClean="0">
                          <a:solidFill>
                            <a:schemeClr val="dk1"/>
                          </a:solidFill>
                          <a:effectLst/>
                          <a:latin typeface="+mn-lt"/>
                          <a:ea typeface="+mn-ea"/>
                          <a:cs typeface="+mn-cs"/>
                        </a:rPr>
                        <a:t>digitiser</a:t>
                      </a:r>
                      <a:r>
                        <a:rPr lang="en-US" sz="1800" kern="1200" dirty="0" smtClean="0">
                          <a:solidFill>
                            <a:schemeClr val="dk1"/>
                          </a:solidFill>
                          <a:effectLst/>
                          <a:latin typeface="+mn-lt"/>
                          <a:ea typeface="+mn-ea"/>
                          <a:cs typeface="+mn-cs"/>
                        </a:rPr>
                        <a:t> was not working for a period of six months in the 2019/20 financial year. Vehicles entering the site were not weighed and there was no record of tonnage deposited. The non-compliance with section 64(2)(e)(</a:t>
                      </a:r>
                      <a:r>
                        <a:rPr lang="en-US" sz="1800" kern="1200" dirty="0" err="1" smtClean="0">
                          <a:solidFill>
                            <a:schemeClr val="dk1"/>
                          </a:solidFill>
                          <a:effectLst/>
                          <a:latin typeface="+mn-lt"/>
                          <a:ea typeface="+mn-ea"/>
                          <a:cs typeface="+mn-cs"/>
                        </a:rPr>
                        <a:t>i</a:t>
                      </a:r>
                      <a:r>
                        <a:rPr lang="en-US" sz="1800" kern="1200" dirty="0" smtClean="0">
                          <a:solidFill>
                            <a:schemeClr val="dk1"/>
                          </a:solidFill>
                          <a:effectLst/>
                          <a:latin typeface="+mn-lt"/>
                          <a:ea typeface="+mn-ea"/>
                          <a:cs typeface="+mn-cs"/>
                        </a:rPr>
                        <a:t>) of the MFMA is likely to result in a material financial loss for the </a:t>
                      </a:r>
                      <a:r>
                        <a:rPr lang="en-US" sz="1800" kern="1200" dirty="0" err="1" smtClean="0">
                          <a:solidFill>
                            <a:schemeClr val="dk1"/>
                          </a:solidFill>
                          <a:effectLst/>
                          <a:latin typeface="+mn-lt"/>
                          <a:ea typeface="+mn-ea"/>
                          <a:cs typeface="+mn-cs"/>
                        </a:rPr>
                        <a:t>Msunduzi</a:t>
                      </a:r>
                      <a:r>
                        <a:rPr lang="en-US" sz="1800" kern="1200" dirty="0" smtClean="0">
                          <a:solidFill>
                            <a:schemeClr val="dk1"/>
                          </a:solidFill>
                          <a:effectLst/>
                          <a:latin typeface="+mn-lt"/>
                          <a:ea typeface="+mn-ea"/>
                          <a:cs typeface="+mn-cs"/>
                        </a:rPr>
                        <a:t> Municipality.</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3975759859"/>
                  </a:ext>
                </a:extLst>
              </a:tr>
              <a:tr h="3695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Salary payments to a manager that never reported for duty</a:t>
                      </a:r>
                      <a:endParaRPr lang="en-ZA" sz="1800" b="0" kern="1200" dirty="0" smtClean="0">
                        <a:solidFill>
                          <a:schemeClr val="dk1"/>
                        </a:solidFill>
                        <a:effectLst/>
                        <a:latin typeface="+mn-lt"/>
                        <a:ea typeface="+mn-ea"/>
                        <a:cs typeface="+mn-cs"/>
                      </a:endParaRPr>
                    </a:p>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Salary payments were made by the municipality from 1 December 2016 to 31 July 2019 to an employee who never reported for duty since their appointment date. The municipality received no services in return for the payments made. This is evident of a non-compliance with section 65(2)(a) of the MFMA. The non-compliance is likely to result in a material financial loss for the </a:t>
                      </a:r>
                      <a:r>
                        <a:rPr lang="en-US" sz="1800" kern="1200" dirty="0" err="1" smtClean="0">
                          <a:solidFill>
                            <a:schemeClr val="dk1"/>
                          </a:solidFill>
                          <a:effectLst/>
                          <a:latin typeface="+mn-lt"/>
                          <a:ea typeface="+mn-ea"/>
                          <a:cs typeface="+mn-cs"/>
                        </a:rPr>
                        <a:t>Msunduzi</a:t>
                      </a:r>
                      <a:r>
                        <a:rPr lang="en-US" sz="1800" kern="1200" dirty="0" smtClean="0">
                          <a:solidFill>
                            <a:schemeClr val="dk1"/>
                          </a:solidFill>
                          <a:effectLst/>
                          <a:latin typeface="+mn-lt"/>
                          <a:ea typeface="+mn-ea"/>
                          <a:cs typeface="+mn-cs"/>
                        </a:rPr>
                        <a:t> Municipality.</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237602043"/>
                  </a:ext>
                </a:extLst>
              </a:tr>
            </a:tbl>
          </a:graphicData>
        </a:graphic>
      </p:graphicFrame>
      <p:sp>
        <p:nvSpPr>
          <p:cNvPr id="3" name="TextBox 2"/>
          <p:cNvSpPr txBox="1"/>
          <p:nvPr/>
        </p:nvSpPr>
        <p:spPr>
          <a:xfrm>
            <a:off x="838200" y="1498060"/>
            <a:ext cx="10708532" cy="37746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following material irregularities were identified during the 2020/21 audit process:</a:t>
            </a:r>
            <a:endParaRPr lang="en-ZA" dirty="0"/>
          </a:p>
        </p:txBody>
      </p:sp>
    </p:spTree>
    <p:extLst>
      <p:ext uri="{BB962C8B-B14F-4D97-AF65-F5344CB8AC3E}">
        <p14:creationId xmlns:p14="http://schemas.microsoft.com/office/powerpoint/2010/main" val="853095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Audit outcome</a:t>
            </a:r>
            <a:endParaRPr lang="en-ZA" sz="4000" b="1"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11</a:t>
            </a:fld>
            <a:endParaRPr lang="en-US" altLang="en-US" dirty="0"/>
          </a:p>
        </p:txBody>
      </p:sp>
      <p:graphicFrame>
        <p:nvGraphicFramePr>
          <p:cNvPr id="9" name="Table 8"/>
          <p:cNvGraphicFramePr>
            <a:graphicFrameLocks noGrp="1"/>
          </p:cNvGraphicFramePr>
          <p:nvPr>
            <p:extLst>
              <p:ext uri="{D42A27DB-BD31-4B8C-83A1-F6EECF244321}">
                <p14:modId xmlns:p14="http://schemas.microsoft.com/office/powerpoint/2010/main" val="1246685923"/>
              </p:ext>
            </p:extLst>
          </p:nvPr>
        </p:nvGraphicFramePr>
        <p:xfrm>
          <a:off x="838200" y="1972797"/>
          <a:ext cx="10815536" cy="1558227"/>
        </p:xfrm>
        <a:graphic>
          <a:graphicData uri="http://schemas.openxmlformats.org/drawingml/2006/table">
            <a:tbl>
              <a:tblPr firstRow="1" bandRow="1">
                <a:tableStyleId>{93296810-A885-4BE3-A3E7-6D5BEEA58F35}</a:tableStyleId>
              </a:tblPr>
              <a:tblGrid>
                <a:gridCol w="3237689">
                  <a:extLst>
                    <a:ext uri="{9D8B030D-6E8A-4147-A177-3AD203B41FA5}">
                      <a16:colId xmlns:a16="http://schemas.microsoft.com/office/drawing/2014/main" val="118743558"/>
                    </a:ext>
                  </a:extLst>
                </a:gridCol>
                <a:gridCol w="7577847">
                  <a:extLst>
                    <a:ext uri="{9D8B030D-6E8A-4147-A177-3AD203B41FA5}">
                      <a16:colId xmlns:a16="http://schemas.microsoft.com/office/drawing/2014/main" val="1320160048"/>
                    </a:ext>
                  </a:extLst>
                </a:gridCol>
              </a:tblGrid>
              <a:tr h="369507">
                <a:tc>
                  <a:txBody>
                    <a:bodyPr/>
                    <a:lstStyle/>
                    <a:p>
                      <a:r>
                        <a:rPr lang="en-US" dirty="0" smtClean="0"/>
                        <a:t>Item</a:t>
                      </a:r>
                      <a:endParaRPr lang="en-ZA" dirty="0"/>
                    </a:p>
                  </a:txBody>
                  <a:tcPr/>
                </a:tc>
                <a:tc>
                  <a:txBody>
                    <a:bodyPr/>
                    <a:lstStyle/>
                    <a:p>
                      <a:r>
                        <a:rPr lang="en-US" dirty="0" smtClean="0"/>
                        <a:t>Description</a:t>
                      </a:r>
                      <a:endParaRPr lang="en-ZA" dirty="0"/>
                    </a:p>
                  </a:txBody>
                  <a:tcPr/>
                </a:tc>
                <a:extLst>
                  <a:ext uri="{0D108BD9-81ED-4DB2-BD59-A6C34878D82A}">
                    <a16:rowId xmlns:a16="http://schemas.microsoft.com/office/drawing/2014/main" val="914577961"/>
                  </a:ext>
                </a:extLst>
              </a:tr>
              <a:tr h="3695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Failure to recover revenue from the sale of timber</a:t>
                      </a:r>
                      <a:endParaRPr lang="en-ZA" sz="1800" b="0" kern="1200" dirty="0" smtClean="0">
                        <a:solidFill>
                          <a:schemeClr val="dk1"/>
                        </a:solidFill>
                        <a:effectLst/>
                        <a:latin typeface="+mn-lt"/>
                        <a:ea typeface="+mn-ea"/>
                        <a:cs typeface="+mn-cs"/>
                      </a:endParaRPr>
                    </a:p>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The municipality failed to collect revenue from a service provider as per the agreement between the service provider and the municipality for the disposal of timber. The resulted in non-compliance with section 64(2)(a} of the MFMA and is likely to result in a material financial loss for the </a:t>
                      </a:r>
                      <a:r>
                        <a:rPr lang="en-US" sz="1800" kern="1200" dirty="0" err="1" smtClean="0">
                          <a:solidFill>
                            <a:schemeClr val="dk1"/>
                          </a:solidFill>
                          <a:effectLst/>
                          <a:latin typeface="+mn-lt"/>
                          <a:ea typeface="+mn-ea"/>
                          <a:cs typeface="+mn-cs"/>
                        </a:rPr>
                        <a:t>Msunduzi</a:t>
                      </a:r>
                      <a:r>
                        <a:rPr lang="en-US" sz="1800" kern="1200" dirty="0" smtClean="0">
                          <a:solidFill>
                            <a:schemeClr val="dk1"/>
                          </a:solidFill>
                          <a:effectLst/>
                          <a:latin typeface="+mn-lt"/>
                          <a:ea typeface="+mn-ea"/>
                          <a:cs typeface="+mn-cs"/>
                        </a:rPr>
                        <a:t> Municipality.</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130712495"/>
                  </a:ext>
                </a:extLst>
              </a:tr>
            </a:tbl>
          </a:graphicData>
        </a:graphic>
      </p:graphicFrame>
      <p:sp>
        <p:nvSpPr>
          <p:cNvPr id="3" name="TextBox 2"/>
          <p:cNvSpPr txBox="1"/>
          <p:nvPr/>
        </p:nvSpPr>
        <p:spPr>
          <a:xfrm>
            <a:off x="838200" y="1498060"/>
            <a:ext cx="10708532" cy="37746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following material irregularities were identified during the 2020/21 audit process:</a:t>
            </a:r>
            <a:endParaRPr lang="en-ZA" dirty="0"/>
          </a:p>
        </p:txBody>
      </p:sp>
    </p:spTree>
    <p:extLst>
      <p:ext uri="{BB962C8B-B14F-4D97-AF65-F5344CB8AC3E}">
        <p14:creationId xmlns:p14="http://schemas.microsoft.com/office/powerpoint/2010/main" val="3597525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Budget review</a:t>
            </a:r>
            <a:endParaRPr lang="en-ZA" sz="4000" b="1" dirty="0"/>
          </a:p>
        </p:txBody>
      </p:sp>
      <p:sp>
        <p:nvSpPr>
          <p:cNvPr id="3" name="Content Placeholder 2"/>
          <p:cNvSpPr>
            <a:spLocks noGrp="1"/>
          </p:cNvSpPr>
          <p:nvPr>
            <p:ph sz="half" idx="1"/>
          </p:nvPr>
        </p:nvSpPr>
        <p:spPr>
          <a:xfrm>
            <a:off x="838199" y="1371600"/>
            <a:ext cx="10893357" cy="4912468"/>
          </a:xfrm>
        </p:spPr>
        <p:txBody>
          <a:bodyPr>
            <a:normAutofit/>
          </a:bodyPr>
          <a:lstStyle/>
          <a:p>
            <a:pPr marL="285750" indent="-285750" algn="just">
              <a:spcAft>
                <a:spcPts val="1200"/>
              </a:spcAft>
            </a:pPr>
            <a:r>
              <a:rPr lang="en-US" sz="2000" dirty="0"/>
              <a:t>The table below indicates the funding position of the municipality’s budgets for the past three years and the current budget year. </a:t>
            </a:r>
            <a:endParaRPr lang="en-US" sz="2000" dirty="0" smtClean="0"/>
          </a:p>
          <a:p>
            <a:pPr marL="0" indent="0" algn="just">
              <a:spcAft>
                <a:spcPts val="1200"/>
              </a:spcAft>
              <a:buNone/>
            </a:pPr>
            <a:endParaRPr lang="en-US" dirty="0"/>
          </a:p>
          <a:p>
            <a:pPr marL="285750" indent="-285750" algn="just">
              <a:spcAft>
                <a:spcPts val="1200"/>
              </a:spcAft>
            </a:pPr>
            <a:endParaRPr lang="en-US" dirty="0" smtClean="0"/>
          </a:p>
          <a:p>
            <a:pPr marL="285750" indent="-285750" algn="just">
              <a:spcAft>
                <a:spcPts val="1200"/>
              </a:spcAft>
            </a:pPr>
            <a:r>
              <a:rPr lang="en-US" sz="2000" dirty="0" smtClean="0"/>
              <a:t>The municipality has maintained a funded budget position for the 2022/23 financial year.</a:t>
            </a:r>
            <a:endParaRPr lang="en-US" sz="2000" dirty="0"/>
          </a:p>
          <a:p>
            <a:pPr marL="285750" indent="-285750" algn="just">
              <a:spcAft>
                <a:spcPts val="1200"/>
              </a:spcAft>
            </a:pPr>
            <a:endParaRPr lang="en-US" sz="2000"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12</a:t>
            </a:fld>
            <a:endParaRPr lang="en-US" altLang="en-US" dirty="0"/>
          </a:p>
        </p:txBody>
      </p:sp>
      <p:pic>
        <p:nvPicPr>
          <p:cNvPr id="7" name="Picture 6"/>
          <p:cNvPicPr>
            <a:picLocks noChangeAspect="1"/>
          </p:cNvPicPr>
          <p:nvPr/>
        </p:nvPicPr>
        <p:blipFill>
          <a:blip r:embed="rId2"/>
          <a:stretch>
            <a:fillRect/>
          </a:stretch>
        </p:blipFill>
        <p:spPr>
          <a:xfrm>
            <a:off x="965266" y="2162904"/>
            <a:ext cx="10639221" cy="1216316"/>
          </a:xfrm>
          <a:prstGeom prst="rect">
            <a:avLst/>
          </a:prstGeom>
        </p:spPr>
      </p:pic>
    </p:spTree>
    <p:extLst>
      <p:ext uri="{BB962C8B-B14F-4D97-AF65-F5344CB8AC3E}">
        <p14:creationId xmlns:p14="http://schemas.microsoft.com/office/powerpoint/2010/main" val="4269291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36536"/>
            <a:ext cx="10515600" cy="1325563"/>
          </a:xfrm>
        </p:spPr>
        <p:txBody>
          <a:bodyPr>
            <a:normAutofit/>
          </a:bodyPr>
          <a:lstStyle/>
          <a:p>
            <a:r>
              <a:rPr lang="en-US" sz="4000" b="1" dirty="0" smtClean="0">
                <a:latin typeface="Arial" panose="020B0604020202020204" pitchFamily="34" charset="0"/>
                <a:cs typeface="Arial" panose="020B0604020202020204" pitchFamily="34" charset="0"/>
              </a:rPr>
              <a:t>2022/23 Performance against the budget</a:t>
            </a:r>
            <a:endParaRPr lang="en-ZA" sz="4000" b="1" dirty="0"/>
          </a:p>
        </p:txBody>
      </p:sp>
      <p:sp>
        <p:nvSpPr>
          <p:cNvPr id="3" name="Content Placeholder 2"/>
          <p:cNvSpPr>
            <a:spLocks noGrp="1"/>
          </p:cNvSpPr>
          <p:nvPr>
            <p:ph sz="half" idx="1"/>
          </p:nvPr>
        </p:nvSpPr>
        <p:spPr>
          <a:xfrm>
            <a:off x="838199" y="1702991"/>
            <a:ext cx="10893357" cy="4483800"/>
          </a:xfrm>
        </p:spPr>
        <p:txBody>
          <a:bodyPr>
            <a:normAutofit/>
          </a:bodyPr>
          <a:lstStyle/>
          <a:p>
            <a:pPr algn="just">
              <a:spcAft>
                <a:spcPts val="1200"/>
              </a:spcAft>
            </a:pPr>
            <a:r>
              <a:rPr lang="en-US" sz="2400" dirty="0"/>
              <a:t>The table below shows the performance against the budget for the </a:t>
            </a:r>
            <a:r>
              <a:rPr lang="en-US" sz="2400" dirty="0" smtClean="0"/>
              <a:t>2022/23 </a:t>
            </a:r>
            <a:r>
              <a:rPr lang="en-US" sz="2400" dirty="0"/>
              <a:t>financial year as at </a:t>
            </a:r>
            <a:r>
              <a:rPr lang="en-US" sz="2400" dirty="0" smtClean="0"/>
              <a:t>the end of Quarter 1 </a:t>
            </a:r>
            <a:r>
              <a:rPr lang="en-US" sz="2400" dirty="0"/>
              <a:t>(</a:t>
            </a:r>
            <a:r>
              <a:rPr lang="en-US" sz="2400" dirty="0" smtClean="0"/>
              <a:t>30 September 2022).</a:t>
            </a:r>
          </a:p>
          <a:p>
            <a:pPr marL="0" indent="0" algn="just">
              <a:spcAft>
                <a:spcPts val="1200"/>
              </a:spcAft>
              <a:buNone/>
            </a:pPr>
            <a:endParaRPr lang="en-US" dirty="0"/>
          </a:p>
          <a:p>
            <a:pPr marL="0" indent="0" algn="just">
              <a:spcAft>
                <a:spcPts val="1200"/>
              </a:spcAft>
              <a:buNone/>
            </a:pPr>
            <a:endParaRPr lang="en-US"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13</a:t>
            </a:fld>
            <a:endParaRPr lang="en-US" altLang="en-US" dirty="0"/>
          </a:p>
        </p:txBody>
      </p:sp>
      <p:pic>
        <p:nvPicPr>
          <p:cNvPr id="10" name="Picture 9"/>
          <p:cNvPicPr>
            <a:picLocks noChangeAspect="1"/>
          </p:cNvPicPr>
          <p:nvPr/>
        </p:nvPicPr>
        <p:blipFill>
          <a:blip r:embed="rId2"/>
          <a:stretch>
            <a:fillRect/>
          </a:stretch>
        </p:blipFill>
        <p:spPr>
          <a:xfrm>
            <a:off x="1033221" y="2490281"/>
            <a:ext cx="9978490" cy="3696510"/>
          </a:xfrm>
          <a:prstGeom prst="rect">
            <a:avLst/>
          </a:prstGeom>
        </p:spPr>
      </p:pic>
    </p:spTree>
    <p:extLst>
      <p:ext uri="{BB962C8B-B14F-4D97-AF65-F5344CB8AC3E}">
        <p14:creationId xmlns:p14="http://schemas.microsoft.com/office/powerpoint/2010/main" val="418701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36536"/>
            <a:ext cx="10515600" cy="1325563"/>
          </a:xfrm>
        </p:spPr>
        <p:txBody>
          <a:bodyPr>
            <a:normAutofit/>
          </a:bodyPr>
          <a:lstStyle/>
          <a:p>
            <a:r>
              <a:rPr lang="en-US" sz="4000" b="1" dirty="0" smtClean="0">
                <a:latin typeface="Arial" panose="020B0604020202020204" pitchFamily="34" charset="0"/>
                <a:cs typeface="Arial" panose="020B0604020202020204" pitchFamily="34" charset="0"/>
              </a:rPr>
              <a:t>2022/23 Performance against the budget</a:t>
            </a:r>
            <a:endParaRPr lang="en-ZA" sz="4000" b="1" dirty="0"/>
          </a:p>
        </p:txBody>
      </p:sp>
      <p:sp>
        <p:nvSpPr>
          <p:cNvPr id="3" name="Content Placeholder 2"/>
          <p:cNvSpPr>
            <a:spLocks noGrp="1"/>
          </p:cNvSpPr>
          <p:nvPr>
            <p:ph sz="half" idx="1"/>
          </p:nvPr>
        </p:nvSpPr>
        <p:spPr>
          <a:xfrm>
            <a:off x="838199" y="1702991"/>
            <a:ext cx="10893357" cy="4483800"/>
          </a:xfrm>
        </p:spPr>
        <p:txBody>
          <a:bodyPr>
            <a:normAutofit/>
          </a:bodyPr>
          <a:lstStyle/>
          <a:p>
            <a:pPr marL="0" indent="0" algn="just">
              <a:spcAft>
                <a:spcPts val="1200"/>
              </a:spcAft>
              <a:buNone/>
            </a:pPr>
            <a:endParaRPr lang="en-US" dirty="0"/>
          </a:p>
          <a:p>
            <a:pPr marL="0" indent="0" algn="just">
              <a:spcAft>
                <a:spcPts val="1200"/>
              </a:spcAft>
              <a:buNone/>
            </a:pPr>
            <a:endParaRPr lang="en-US"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14</a:t>
            </a:fld>
            <a:endParaRPr lang="en-US" altLang="en-US" dirty="0"/>
          </a:p>
        </p:txBody>
      </p:sp>
      <p:sp>
        <p:nvSpPr>
          <p:cNvPr id="4" name="Rectangle 3"/>
          <p:cNvSpPr/>
          <p:nvPr/>
        </p:nvSpPr>
        <p:spPr>
          <a:xfrm>
            <a:off x="749030" y="1628507"/>
            <a:ext cx="10797702" cy="2769989"/>
          </a:xfrm>
          <a:prstGeom prst="rect">
            <a:avLst/>
          </a:prstGeom>
        </p:spPr>
        <p:txBody>
          <a:bodyPr wrap="square">
            <a:spAutoFit/>
          </a:bodyPr>
          <a:lstStyle/>
          <a:p>
            <a:pPr marL="285750" indent="-285750">
              <a:spcAft>
                <a:spcPts val="1200"/>
              </a:spcAft>
              <a:buFont typeface="Arial" panose="020B0604020202020204" pitchFamily="34" charset="0"/>
              <a:buChar char="•"/>
            </a:pPr>
            <a:r>
              <a:rPr lang="en-US" dirty="0"/>
              <a:t>It was noted with concern that the MFMA Section </a:t>
            </a:r>
            <a:r>
              <a:rPr lang="en-US" dirty="0" smtClean="0"/>
              <a:t>52(d) </a:t>
            </a:r>
            <a:r>
              <a:rPr lang="en-US" dirty="0"/>
              <a:t>report (Schedule C submitted by the municipality) does not </a:t>
            </a:r>
            <a:r>
              <a:rPr lang="en-US" dirty="0" smtClean="0"/>
              <a:t>fully reconcile </a:t>
            </a:r>
            <a:r>
              <a:rPr lang="en-US" dirty="0"/>
              <a:t>to the MFMA Section 71 data string. </a:t>
            </a:r>
          </a:p>
          <a:p>
            <a:pPr marL="285750" indent="-285750">
              <a:spcAft>
                <a:spcPts val="1200"/>
              </a:spcAft>
              <a:buFont typeface="Arial" panose="020B0604020202020204" pitchFamily="34" charset="0"/>
              <a:buChar char="•"/>
            </a:pPr>
            <a:r>
              <a:rPr lang="en-US" dirty="0"/>
              <a:t>The assessment is based on the MFMA Section 71 data strings that were uploaded by the municipality to the National Treasury Upload </a:t>
            </a:r>
            <a:r>
              <a:rPr lang="en-US" dirty="0" smtClean="0"/>
              <a:t>Portal as at 28 October 2022.</a:t>
            </a:r>
            <a:endParaRPr lang="en-US" dirty="0"/>
          </a:p>
          <a:p>
            <a:pPr marL="285750" indent="-285750">
              <a:spcAft>
                <a:spcPts val="1200"/>
              </a:spcAft>
              <a:buFont typeface="Arial" panose="020B0604020202020204" pitchFamily="34" charset="0"/>
              <a:buChar char="•"/>
            </a:pPr>
            <a:r>
              <a:rPr lang="en-US" dirty="0"/>
              <a:t>Capital expenditure of </a:t>
            </a:r>
            <a:r>
              <a:rPr lang="en-US" dirty="0" smtClean="0"/>
              <a:t>R60.3 </a:t>
            </a:r>
            <a:r>
              <a:rPr lang="en-US" dirty="0"/>
              <a:t>million or </a:t>
            </a:r>
            <a:r>
              <a:rPr lang="en-US" dirty="0" smtClean="0"/>
              <a:t>7.2 percent </a:t>
            </a:r>
            <a:r>
              <a:rPr lang="en-US" dirty="0"/>
              <a:t>is </a:t>
            </a:r>
            <a:r>
              <a:rPr lang="en-US" dirty="0" smtClean="0"/>
              <a:t>significantly below </a:t>
            </a:r>
            <a:r>
              <a:rPr lang="en-US" dirty="0"/>
              <a:t>the expected expenditure of at least </a:t>
            </a:r>
            <a:r>
              <a:rPr lang="en-US" dirty="0" smtClean="0"/>
              <a:t>25 percent </a:t>
            </a:r>
            <a:r>
              <a:rPr lang="en-US" dirty="0"/>
              <a:t>as at </a:t>
            </a:r>
            <a:r>
              <a:rPr lang="en-US" dirty="0" smtClean="0"/>
              <a:t>the end of the first quarter of the 2022/23 financial year. </a:t>
            </a:r>
            <a:endParaRPr lang="en-US" dirty="0"/>
          </a:p>
          <a:p>
            <a:pPr marL="285750" indent="-285750">
              <a:spcAft>
                <a:spcPts val="1200"/>
              </a:spcAft>
              <a:buFont typeface="Arial" panose="020B0604020202020204" pitchFamily="34" charset="0"/>
              <a:buChar char="•"/>
            </a:pPr>
            <a:r>
              <a:rPr lang="en-US" dirty="0"/>
              <a:t>The table below shows the Net cash position of the municipality as at </a:t>
            </a:r>
            <a:r>
              <a:rPr lang="en-US" dirty="0" smtClean="0"/>
              <a:t>30 June 2022 based on the pre-audited 2021/22 AFS.  - Will update if we get the 30 September 2022 information from NT.</a:t>
            </a:r>
          </a:p>
        </p:txBody>
      </p:sp>
      <p:pic>
        <p:nvPicPr>
          <p:cNvPr id="9" name="Picture 8"/>
          <p:cNvPicPr>
            <a:picLocks noChangeAspect="1"/>
          </p:cNvPicPr>
          <p:nvPr/>
        </p:nvPicPr>
        <p:blipFill>
          <a:blip r:embed="rId2"/>
          <a:stretch>
            <a:fillRect/>
          </a:stretch>
        </p:blipFill>
        <p:spPr>
          <a:xfrm>
            <a:off x="1142055" y="4454019"/>
            <a:ext cx="3906600" cy="1732772"/>
          </a:xfrm>
          <a:prstGeom prst="rect">
            <a:avLst/>
          </a:prstGeom>
        </p:spPr>
      </p:pic>
      <p:sp>
        <p:nvSpPr>
          <p:cNvPr id="10" name="TextBox 9"/>
          <p:cNvSpPr txBox="1"/>
          <p:nvPr/>
        </p:nvSpPr>
        <p:spPr>
          <a:xfrm>
            <a:off x="5352511" y="4562272"/>
            <a:ext cx="6165038"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Note: Total cash and cash equivalents is R321.8 million as per the pre-audited 2021/22 AFS however, R32.7 million is set aside for </a:t>
            </a:r>
            <a:r>
              <a:rPr lang="en-US" dirty="0"/>
              <a:t>Compensation for Occupational Injuries and Diseases Investment (COID) </a:t>
            </a:r>
            <a:r>
              <a:rPr lang="en-US" dirty="0" smtClean="0"/>
              <a:t>. </a:t>
            </a:r>
          </a:p>
          <a:p>
            <a:pPr marL="285750" indent="-285750">
              <a:buFont typeface="Arial" panose="020B0604020202020204" pitchFamily="34" charset="0"/>
              <a:buChar char="•"/>
            </a:pPr>
            <a:r>
              <a:rPr lang="en-US" dirty="0"/>
              <a:t>The Unspent conditional grants of </a:t>
            </a:r>
            <a:r>
              <a:rPr lang="en-US" dirty="0" smtClean="0"/>
              <a:t>R129.1 </a:t>
            </a:r>
            <a:r>
              <a:rPr lang="en-US" dirty="0"/>
              <a:t>million as at </a:t>
            </a:r>
            <a:r>
              <a:rPr lang="en-US" dirty="0" smtClean="0"/>
              <a:t>30 June 2022 </a:t>
            </a:r>
            <a:r>
              <a:rPr lang="en-US" dirty="0"/>
              <a:t>appear to be sufficiently cash backed.</a:t>
            </a:r>
            <a:endParaRPr lang="en-ZA" dirty="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601471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36536"/>
            <a:ext cx="10515600" cy="1325563"/>
          </a:xfrm>
        </p:spPr>
        <p:txBody>
          <a:bodyPr>
            <a:normAutofit/>
          </a:bodyPr>
          <a:lstStyle/>
          <a:p>
            <a:r>
              <a:rPr lang="en-US" sz="4000" b="1" dirty="0" smtClean="0">
                <a:latin typeface="Arial" panose="020B0604020202020204" pitchFamily="34" charset="0"/>
                <a:cs typeface="Arial" panose="020B0604020202020204" pitchFamily="34" charset="0"/>
              </a:rPr>
              <a:t>2022/23 Performance against the budget</a:t>
            </a:r>
            <a:endParaRPr lang="en-ZA" sz="4000" b="1" dirty="0"/>
          </a:p>
        </p:txBody>
      </p:sp>
      <p:sp>
        <p:nvSpPr>
          <p:cNvPr id="3" name="Content Placeholder 2"/>
          <p:cNvSpPr>
            <a:spLocks noGrp="1"/>
          </p:cNvSpPr>
          <p:nvPr>
            <p:ph sz="half" idx="1"/>
          </p:nvPr>
        </p:nvSpPr>
        <p:spPr>
          <a:xfrm>
            <a:off x="838199" y="1702991"/>
            <a:ext cx="10893357" cy="4483800"/>
          </a:xfrm>
        </p:spPr>
        <p:txBody>
          <a:bodyPr>
            <a:normAutofit/>
          </a:bodyPr>
          <a:lstStyle/>
          <a:p>
            <a:pPr marL="0" indent="0" algn="just">
              <a:spcAft>
                <a:spcPts val="1200"/>
              </a:spcAft>
              <a:buNone/>
            </a:pPr>
            <a:endParaRPr lang="en-US" dirty="0"/>
          </a:p>
          <a:p>
            <a:pPr marL="0" indent="0" algn="just">
              <a:spcAft>
                <a:spcPts val="1200"/>
              </a:spcAft>
              <a:buNone/>
            </a:pPr>
            <a:endParaRPr lang="en-US"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15</a:t>
            </a:fld>
            <a:endParaRPr lang="en-US" altLang="en-US" dirty="0"/>
          </a:p>
        </p:txBody>
      </p:sp>
      <p:sp>
        <p:nvSpPr>
          <p:cNvPr id="7" name="Rectangle 6"/>
          <p:cNvSpPr/>
          <p:nvPr/>
        </p:nvSpPr>
        <p:spPr>
          <a:xfrm>
            <a:off x="838199" y="1638933"/>
            <a:ext cx="10319427" cy="1200329"/>
          </a:xfrm>
          <a:prstGeom prst="rect">
            <a:avLst/>
          </a:prstGeom>
        </p:spPr>
        <p:txBody>
          <a:bodyPr wrap="square">
            <a:spAutoFit/>
          </a:bodyPr>
          <a:lstStyle/>
          <a:p>
            <a:pPr marL="285750" indent="-285750" algn="just">
              <a:buFont typeface="Arial" panose="020B0604020202020204" pitchFamily="34" charset="0"/>
              <a:buChar char="•"/>
            </a:pPr>
            <a:r>
              <a:rPr lang="en-US" sz="2400" dirty="0" smtClean="0"/>
              <a:t>The table below shows the Debtors and Creditors of the municipality as at 30 September 2022. </a:t>
            </a:r>
          </a:p>
          <a:p>
            <a:pPr algn="just"/>
            <a:endParaRPr lang="en-US" sz="2400" dirty="0"/>
          </a:p>
        </p:txBody>
      </p:sp>
      <p:pic>
        <p:nvPicPr>
          <p:cNvPr id="8" name="Picture 7"/>
          <p:cNvPicPr>
            <a:picLocks noChangeAspect="1"/>
          </p:cNvPicPr>
          <p:nvPr/>
        </p:nvPicPr>
        <p:blipFill>
          <a:blip r:embed="rId2"/>
          <a:stretch>
            <a:fillRect/>
          </a:stretch>
        </p:blipFill>
        <p:spPr>
          <a:xfrm>
            <a:off x="1079226" y="2506277"/>
            <a:ext cx="10078400" cy="3744571"/>
          </a:xfrm>
          <a:prstGeom prst="rect">
            <a:avLst/>
          </a:prstGeom>
        </p:spPr>
      </p:pic>
    </p:spTree>
    <p:extLst>
      <p:ext uri="{BB962C8B-B14F-4D97-AF65-F5344CB8AC3E}">
        <p14:creationId xmlns:p14="http://schemas.microsoft.com/office/powerpoint/2010/main" val="1025736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36536"/>
            <a:ext cx="10515600" cy="1325563"/>
          </a:xfrm>
        </p:spPr>
        <p:txBody>
          <a:bodyPr>
            <a:normAutofit/>
          </a:bodyPr>
          <a:lstStyle/>
          <a:p>
            <a:r>
              <a:rPr lang="en-US" sz="4000" b="1" dirty="0" smtClean="0">
                <a:latin typeface="Arial" panose="020B0604020202020204" pitchFamily="34" charset="0"/>
                <a:cs typeface="Arial" panose="020B0604020202020204" pitchFamily="34" charset="0"/>
              </a:rPr>
              <a:t>2022/23 Performance against the budget</a:t>
            </a:r>
            <a:endParaRPr lang="en-ZA" sz="4000" b="1" dirty="0"/>
          </a:p>
        </p:txBody>
      </p:sp>
      <p:sp>
        <p:nvSpPr>
          <p:cNvPr id="3" name="Content Placeholder 2"/>
          <p:cNvSpPr>
            <a:spLocks noGrp="1"/>
          </p:cNvSpPr>
          <p:nvPr>
            <p:ph sz="half" idx="1"/>
          </p:nvPr>
        </p:nvSpPr>
        <p:spPr>
          <a:xfrm>
            <a:off x="838199" y="1702991"/>
            <a:ext cx="10893357" cy="4483800"/>
          </a:xfrm>
        </p:spPr>
        <p:txBody>
          <a:bodyPr>
            <a:normAutofit/>
          </a:bodyPr>
          <a:lstStyle/>
          <a:p>
            <a:pPr marL="0" indent="0" algn="just">
              <a:spcAft>
                <a:spcPts val="1200"/>
              </a:spcAft>
              <a:buNone/>
            </a:pPr>
            <a:endParaRPr lang="en-US" dirty="0"/>
          </a:p>
          <a:p>
            <a:pPr marL="0" indent="0" algn="just">
              <a:spcAft>
                <a:spcPts val="1200"/>
              </a:spcAft>
              <a:buNone/>
            </a:pPr>
            <a:endParaRPr lang="en-US"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16</a:t>
            </a:fld>
            <a:endParaRPr lang="en-US" altLang="en-US" dirty="0"/>
          </a:p>
        </p:txBody>
      </p:sp>
      <p:sp>
        <p:nvSpPr>
          <p:cNvPr id="7" name="Rectangle 6"/>
          <p:cNvSpPr/>
          <p:nvPr/>
        </p:nvSpPr>
        <p:spPr>
          <a:xfrm>
            <a:off x="838199" y="1638933"/>
            <a:ext cx="10319427" cy="1723549"/>
          </a:xfrm>
          <a:prstGeom prst="rect">
            <a:avLst/>
          </a:prstGeom>
        </p:spPr>
        <p:txBody>
          <a:bodyPr wrap="square">
            <a:spAutoFit/>
          </a:bodyPr>
          <a:lstStyle/>
          <a:p>
            <a:pPr marL="285750" indent="-285750">
              <a:spcAft>
                <a:spcPts val="1200"/>
              </a:spcAft>
              <a:buFont typeface="Arial" panose="020B0604020202020204" pitchFamily="34" charset="0"/>
              <a:buChar char="•"/>
            </a:pPr>
            <a:r>
              <a:rPr lang="en-US" sz="2400" dirty="0"/>
              <a:t>It was noted with concern that </a:t>
            </a:r>
            <a:r>
              <a:rPr lang="en-US" sz="2400" dirty="0" smtClean="0"/>
              <a:t>83.7 </a:t>
            </a:r>
            <a:r>
              <a:rPr lang="en-US" sz="2400" dirty="0"/>
              <a:t>percent of Debtors are outstanding for longer than 90 days which raises concerns on the recoverability of the Debtors. </a:t>
            </a:r>
          </a:p>
          <a:p>
            <a:pPr marL="285750" indent="-285750">
              <a:spcAft>
                <a:spcPts val="1200"/>
              </a:spcAft>
              <a:buFont typeface="Arial" panose="020B0604020202020204" pitchFamily="34" charset="0"/>
              <a:buChar char="•"/>
            </a:pPr>
            <a:r>
              <a:rPr lang="en-US" sz="2400" dirty="0"/>
              <a:t>The table below shows the performance on the Conditional grants as at </a:t>
            </a:r>
            <a:r>
              <a:rPr lang="en-US" sz="2400" dirty="0" smtClean="0"/>
              <a:t>30 September 2022. </a:t>
            </a:r>
            <a:endParaRPr lang="en-US" sz="2400" dirty="0"/>
          </a:p>
        </p:txBody>
      </p:sp>
      <p:pic>
        <p:nvPicPr>
          <p:cNvPr id="8" name="Picture 7"/>
          <p:cNvPicPr>
            <a:picLocks noChangeAspect="1"/>
          </p:cNvPicPr>
          <p:nvPr/>
        </p:nvPicPr>
        <p:blipFill>
          <a:blip r:embed="rId2"/>
          <a:stretch>
            <a:fillRect/>
          </a:stretch>
        </p:blipFill>
        <p:spPr>
          <a:xfrm>
            <a:off x="838199" y="3426540"/>
            <a:ext cx="10154056" cy="2824309"/>
          </a:xfrm>
          <a:prstGeom prst="rect">
            <a:avLst/>
          </a:prstGeom>
        </p:spPr>
      </p:pic>
    </p:spTree>
    <p:extLst>
      <p:ext uri="{BB962C8B-B14F-4D97-AF65-F5344CB8AC3E}">
        <p14:creationId xmlns:p14="http://schemas.microsoft.com/office/powerpoint/2010/main" val="2239718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636536"/>
            <a:ext cx="10515600" cy="1325563"/>
          </a:xfrm>
        </p:spPr>
        <p:txBody>
          <a:bodyPr>
            <a:normAutofit/>
          </a:bodyPr>
          <a:lstStyle/>
          <a:p>
            <a:r>
              <a:rPr lang="en-US" sz="4000" b="1" dirty="0" smtClean="0">
                <a:latin typeface="Arial" panose="020B0604020202020204" pitchFamily="34" charset="0"/>
                <a:cs typeface="Arial" panose="020B0604020202020204" pitchFamily="34" charset="0"/>
              </a:rPr>
              <a:t>2022/23 Performance against the budget</a:t>
            </a:r>
            <a:endParaRPr lang="en-ZA" sz="4000" b="1" dirty="0"/>
          </a:p>
        </p:txBody>
      </p:sp>
      <p:sp>
        <p:nvSpPr>
          <p:cNvPr id="3" name="Content Placeholder 2"/>
          <p:cNvSpPr>
            <a:spLocks noGrp="1"/>
          </p:cNvSpPr>
          <p:nvPr>
            <p:ph sz="half" idx="1"/>
          </p:nvPr>
        </p:nvSpPr>
        <p:spPr>
          <a:xfrm>
            <a:off x="838199" y="1702991"/>
            <a:ext cx="10893357" cy="4483800"/>
          </a:xfrm>
        </p:spPr>
        <p:txBody>
          <a:bodyPr>
            <a:normAutofit/>
          </a:bodyPr>
          <a:lstStyle/>
          <a:p>
            <a:pPr marL="0" indent="0" algn="just">
              <a:spcAft>
                <a:spcPts val="1200"/>
              </a:spcAft>
              <a:buNone/>
            </a:pPr>
            <a:endParaRPr lang="en-US" dirty="0"/>
          </a:p>
          <a:p>
            <a:pPr marL="0" indent="0" algn="just">
              <a:spcAft>
                <a:spcPts val="1200"/>
              </a:spcAft>
              <a:buNone/>
            </a:pPr>
            <a:endParaRPr lang="en-US"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17</a:t>
            </a:fld>
            <a:endParaRPr lang="en-US" altLang="en-US" dirty="0"/>
          </a:p>
        </p:txBody>
      </p:sp>
      <p:sp>
        <p:nvSpPr>
          <p:cNvPr id="4" name="Rectangle 3"/>
          <p:cNvSpPr/>
          <p:nvPr/>
        </p:nvSpPr>
        <p:spPr>
          <a:xfrm>
            <a:off x="990599" y="1702991"/>
            <a:ext cx="10069749" cy="4770537"/>
          </a:xfrm>
          <a:prstGeom prst="rect">
            <a:avLst/>
          </a:prstGeom>
        </p:spPr>
        <p:txBody>
          <a:bodyPr wrap="square">
            <a:spAutoFit/>
          </a:bodyPr>
          <a:lstStyle/>
          <a:p>
            <a:pPr marL="285750" indent="-285750">
              <a:spcAft>
                <a:spcPts val="1200"/>
              </a:spcAft>
              <a:buFont typeface="Arial" panose="020B0604020202020204" pitchFamily="34" charset="0"/>
              <a:buChar char="•"/>
            </a:pPr>
            <a:r>
              <a:rPr lang="en-US" dirty="0" smtClean="0"/>
              <a:t>Low expenditure was noted for the following grants:</a:t>
            </a:r>
          </a:p>
          <a:p>
            <a:pPr marL="742950" lvl="1" indent="-285750">
              <a:spcAft>
                <a:spcPts val="1200"/>
              </a:spcAft>
              <a:buFont typeface="Arial" panose="020B0604020202020204" pitchFamily="34" charset="0"/>
              <a:buChar char="•"/>
            </a:pPr>
            <a:r>
              <a:rPr lang="en-US" dirty="0" smtClean="0"/>
              <a:t>FMG – only 13.1 percent spent in relation to the expected performance of 25 percent as at the </a:t>
            </a:r>
            <a:r>
              <a:rPr lang="en-US" dirty="0"/>
              <a:t>first quarter of the 2022/23 financial year </a:t>
            </a:r>
            <a:endParaRPr lang="en-US" dirty="0" smtClean="0"/>
          </a:p>
          <a:p>
            <a:pPr marL="742950" lvl="1" indent="-285750">
              <a:spcAft>
                <a:spcPts val="1200"/>
              </a:spcAft>
              <a:buFont typeface="Arial" panose="020B0604020202020204" pitchFamily="34" charset="0"/>
              <a:buChar char="•"/>
            </a:pPr>
            <a:r>
              <a:rPr lang="en-US" dirty="0" smtClean="0"/>
              <a:t>EPWP </a:t>
            </a:r>
            <a:r>
              <a:rPr lang="en-US" dirty="0"/>
              <a:t>– only </a:t>
            </a:r>
            <a:r>
              <a:rPr lang="en-US" dirty="0" smtClean="0"/>
              <a:t>0.9 </a:t>
            </a:r>
            <a:r>
              <a:rPr lang="en-US" dirty="0"/>
              <a:t>percent spent in relation to the expected performance of 25 percent as at the first quarter of the 2022/23 financial </a:t>
            </a:r>
            <a:r>
              <a:rPr lang="en-US" dirty="0" smtClean="0"/>
              <a:t>year</a:t>
            </a:r>
          </a:p>
          <a:p>
            <a:pPr marL="742950" lvl="1" indent="-285750">
              <a:spcAft>
                <a:spcPts val="1200"/>
              </a:spcAft>
              <a:buFont typeface="Arial" panose="020B0604020202020204" pitchFamily="34" charset="0"/>
              <a:buChar char="•"/>
            </a:pPr>
            <a:r>
              <a:rPr lang="en-US" dirty="0" err="1"/>
              <a:t>Neighbourhood</a:t>
            </a:r>
            <a:r>
              <a:rPr lang="en-US" dirty="0"/>
              <a:t> Development Partnership </a:t>
            </a:r>
            <a:r>
              <a:rPr lang="en-US" dirty="0" smtClean="0"/>
              <a:t>Grant – </a:t>
            </a:r>
            <a:r>
              <a:rPr lang="en-US" dirty="0"/>
              <a:t>only </a:t>
            </a:r>
            <a:r>
              <a:rPr lang="en-US" dirty="0" smtClean="0"/>
              <a:t>16.1 </a:t>
            </a:r>
            <a:r>
              <a:rPr lang="en-US" dirty="0"/>
              <a:t>percent spent in relation to the expected performance of 25 percent as at the first quarter of the 2022/23 financial year </a:t>
            </a:r>
            <a:endParaRPr lang="en-US" dirty="0" smtClean="0"/>
          </a:p>
          <a:p>
            <a:pPr marL="742950" lvl="1" indent="-285750">
              <a:spcAft>
                <a:spcPts val="1200"/>
              </a:spcAft>
              <a:buFont typeface="Arial" panose="020B0604020202020204" pitchFamily="34" charset="0"/>
              <a:buChar char="•"/>
            </a:pPr>
            <a:r>
              <a:rPr lang="en-US" dirty="0" smtClean="0"/>
              <a:t>INEP </a:t>
            </a:r>
            <a:r>
              <a:rPr lang="en-US" dirty="0"/>
              <a:t>– only </a:t>
            </a:r>
            <a:r>
              <a:rPr lang="en-US" dirty="0" smtClean="0"/>
              <a:t>8.5 </a:t>
            </a:r>
            <a:r>
              <a:rPr lang="en-US" dirty="0"/>
              <a:t>percent spent in relation to the expected performance of 25 percent as at the first quarter of the 2022/23 financial year </a:t>
            </a:r>
            <a:endParaRPr lang="en-US" dirty="0" smtClean="0"/>
          </a:p>
          <a:p>
            <a:pPr marL="742950" lvl="1" indent="-285750">
              <a:spcAft>
                <a:spcPts val="1200"/>
              </a:spcAft>
              <a:buFont typeface="Arial" panose="020B0604020202020204" pitchFamily="34" charset="0"/>
              <a:buChar char="•"/>
            </a:pPr>
            <a:r>
              <a:rPr lang="en-US" smtClean="0"/>
              <a:t>WSIG </a:t>
            </a:r>
            <a:r>
              <a:rPr lang="en-US"/>
              <a:t>– only </a:t>
            </a:r>
            <a:r>
              <a:rPr lang="en-US" smtClean="0"/>
              <a:t>17.1 </a:t>
            </a:r>
            <a:r>
              <a:rPr lang="en-US" dirty="0"/>
              <a:t>percent spent in relation to the expected performance of 25 percent as at the first quarter of the 2022/23 financial year </a:t>
            </a:r>
          </a:p>
          <a:p>
            <a:pPr lvl="1">
              <a:spcAft>
                <a:spcPts val="1200"/>
              </a:spcAft>
            </a:pPr>
            <a:endParaRPr lang="en-US" dirty="0"/>
          </a:p>
          <a:p>
            <a:pPr marL="742950" lvl="1" indent="-285750">
              <a:spcAft>
                <a:spcPts val="1200"/>
              </a:spcAft>
              <a:buFont typeface="Arial" panose="020B0604020202020204" pitchFamily="34" charset="0"/>
              <a:buChar char="•"/>
            </a:pPr>
            <a:endParaRPr lang="en-US" dirty="0" smtClean="0"/>
          </a:p>
        </p:txBody>
      </p:sp>
    </p:spTree>
    <p:extLst>
      <p:ext uri="{BB962C8B-B14F-4D97-AF65-F5344CB8AC3E}">
        <p14:creationId xmlns:p14="http://schemas.microsoft.com/office/powerpoint/2010/main" val="372709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1164770"/>
            <a:ext cx="9144000" cy="5693229"/>
          </a:xfrm>
          <a:prstGeom prst="rect">
            <a:avLst/>
          </a:prstGeom>
        </p:spPr>
      </p:pic>
      <p:sp>
        <p:nvSpPr>
          <p:cNvPr id="2" name="Rectangle 1"/>
          <p:cNvSpPr/>
          <p:nvPr/>
        </p:nvSpPr>
        <p:spPr>
          <a:xfrm>
            <a:off x="2135560" y="2132857"/>
            <a:ext cx="7848872" cy="1015663"/>
          </a:xfrm>
          <a:prstGeom prst="rect">
            <a:avLst/>
          </a:prstGeom>
        </p:spPr>
        <p:txBody>
          <a:bodyPr wrap="square">
            <a:spAutoFit/>
          </a:bodyPr>
          <a:lstStyle/>
          <a:p>
            <a:pPr algn="ctr"/>
            <a:r>
              <a:rPr lang="en-US" sz="6000" b="1" dirty="0">
                <a:solidFill>
                  <a:srgbClr val="FFFFFF"/>
                </a:solidFill>
                <a:latin typeface="Arial"/>
                <a:cs typeface="Arial"/>
              </a:rPr>
              <a:t>THANK YOU</a:t>
            </a:r>
            <a:endParaRPr lang="en-ZA" sz="6000" dirty="0">
              <a:solidFill>
                <a:srgbClr val="FFFFFF"/>
              </a:solidFill>
              <a:latin typeface="Arial"/>
              <a:cs typeface="Arial"/>
            </a:endParaRPr>
          </a:p>
        </p:txBody>
      </p:sp>
      <p:pic>
        <p:nvPicPr>
          <p:cNvPr id="4" name="Picture 3" descr="Untitled-2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27848" y="3284985"/>
            <a:ext cx="2736304" cy="1737923"/>
          </a:xfrm>
          <a:prstGeom prst="rect">
            <a:avLst/>
          </a:prstGeom>
        </p:spPr>
      </p:pic>
      <p:sp>
        <p:nvSpPr>
          <p:cNvPr id="5" name="Slide Number Placeholder 3"/>
          <p:cNvSpPr txBox="1">
            <a:spLocks/>
          </p:cNvSpPr>
          <p:nvPr/>
        </p:nvSpPr>
        <p:spPr>
          <a:xfrm>
            <a:off x="11796464" y="6492875"/>
            <a:ext cx="395536" cy="365125"/>
          </a:xfrm>
          <a:prstGeom prst="rect">
            <a:avLst/>
          </a:prstGeom>
        </p:spPr>
        <p:txBody>
          <a:bodyPr vert="horz" wrap="square" lIns="91440" tIns="45720" rIns="91440" bIns="45720" numCol="1" anchor="ctr" anchorCtr="0" compatLnSpc="1">
            <a:prstTxWarp prst="textNoShape">
              <a:avLst/>
            </a:prstTxWarp>
          </a:bodyPr>
          <a:lstStyle>
            <a:defPPr>
              <a:defRPr lang="en-US"/>
            </a:defPPr>
            <a:lvl1pPr algn="r" rtl="0" fontAlgn="base">
              <a:spcBef>
                <a:spcPct val="0"/>
              </a:spcBef>
              <a:spcAft>
                <a:spcPct val="0"/>
              </a:spcAft>
              <a:defRPr sz="1200" kern="1200">
                <a:solidFill>
                  <a:srgbClr val="898989"/>
                </a:solidFill>
                <a:latin typeface="Calibri" panose="020F050202020403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l"/>
            <a:r>
              <a:rPr lang="en-US" altLang="en-US" dirty="0" smtClean="0">
                <a:solidFill>
                  <a:prstClr val="black"/>
                </a:solidFill>
                <a:latin typeface="Arial"/>
                <a:cs typeface="Arial"/>
              </a:rPr>
              <a:t>34</a:t>
            </a:r>
            <a:endParaRPr lang="en-US" altLang="en-US" dirty="0">
              <a:solidFill>
                <a:prstClr val="black"/>
              </a:solidFill>
              <a:latin typeface="Arial"/>
              <a:cs typeface="Arial"/>
            </a:endParaRPr>
          </a:p>
        </p:txBody>
      </p:sp>
    </p:spTree>
    <p:extLst>
      <p:ext uri="{BB962C8B-B14F-4D97-AF65-F5344CB8AC3E}">
        <p14:creationId xmlns:p14="http://schemas.microsoft.com/office/powerpoint/2010/main" val="1981466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latin typeface="Arial" panose="020B0604020202020204" pitchFamily="34" charset="0"/>
                <a:cs typeface="Arial" panose="020B0604020202020204" pitchFamily="34" charset="0"/>
              </a:rPr>
              <a:t>Financial viability</a:t>
            </a:r>
            <a:endParaRPr lang="en-ZA" sz="4000" dirty="0">
              <a:latin typeface="Arial" panose="020B0604020202020204" pitchFamily="34" charset="0"/>
              <a:cs typeface="Arial" panose="020B0604020202020204" pitchFamily="34" charset="0"/>
            </a:endParaRPr>
          </a:p>
        </p:txBody>
      </p:sp>
      <p:pic>
        <p:nvPicPr>
          <p:cNvPr id="13" name="Content Placeholder 12"/>
          <p:cNvPicPr>
            <a:picLocks noGrp="1" noChangeAspect="1"/>
          </p:cNvPicPr>
          <p:nvPr>
            <p:ph idx="1"/>
          </p:nvPr>
        </p:nvPicPr>
        <p:blipFill>
          <a:blip r:embed="rId2"/>
          <a:stretch>
            <a:fillRect/>
          </a:stretch>
        </p:blipFill>
        <p:spPr>
          <a:xfrm>
            <a:off x="998393" y="1650205"/>
            <a:ext cx="10149505" cy="4561681"/>
          </a:xfrm>
          <a:prstGeom prst="rect">
            <a:avLst/>
          </a:prstGeom>
        </p:spPr>
      </p:pic>
      <p:sp>
        <p:nvSpPr>
          <p:cNvPr id="4" name="Footer Placeholder 3"/>
          <p:cNvSpPr>
            <a:spLocks noGrp="1"/>
          </p:cNvSpPr>
          <p:nvPr>
            <p:ph type="ftr" sz="quarter" idx="11"/>
          </p:nvPr>
        </p:nvSpPr>
        <p:spPr/>
        <p:txBody>
          <a:bodyPr/>
          <a:lstStyle/>
          <a:p>
            <a:r>
              <a:rPr lang="en-US" altLang="en-US" b="1" i="1" dirty="0" smtClean="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p:txBody>
      </p:sp>
      <p:sp>
        <p:nvSpPr>
          <p:cNvPr id="5" name="Slide Number Placeholder 4"/>
          <p:cNvSpPr>
            <a:spLocks noGrp="1"/>
          </p:cNvSpPr>
          <p:nvPr>
            <p:ph type="sldNum" sz="quarter" idx="12"/>
          </p:nvPr>
        </p:nvSpPr>
        <p:spPr/>
        <p:txBody>
          <a:bodyPr/>
          <a:lstStyle/>
          <a:p>
            <a:fld id="{5D312F24-582A-4117-A0B2-A1DD2489FD11}" type="slidenum">
              <a:rPr lang="en-US" altLang="en-US" smtClean="0"/>
              <a:pPr/>
              <a:t>2</a:t>
            </a:fld>
            <a:endParaRPr lang="en-US" altLang="en-US" dirty="0"/>
          </a:p>
        </p:txBody>
      </p:sp>
    </p:spTree>
    <p:extLst>
      <p:ext uri="{BB962C8B-B14F-4D97-AF65-F5344CB8AC3E}">
        <p14:creationId xmlns:p14="http://schemas.microsoft.com/office/powerpoint/2010/main" val="523677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Financial viability – Pre-audit 2021/22 AFS</a:t>
            </a:r>
            <a:endParaRPr lang="en-ZA" sz="4000" b="1" dirty="0"/>
          </a:p>
        </p:txBody>
      </p:sp>
      <p:sp>
        <p:nvSpPr>
          <p:cNvPr id="3" name="Content Placeholder 2"/>
          <p:cNvSpPr>
            <a:spLocks noGrp="1"/>
          </p:cNvSpPr>
          <p:nvPr>
            <p:ph sz="half" idx="1"/>
          </p:nvPr>
        </p:nvSpPr>
        <p:spPr>
          <a:xfrm>
            <a:off x="838199" y="1371600"/>
            <a:ext cx="10893357" cy="4912468"/>
          </a:xfrm>
        </p:spPr>
        <p:txBody>
          <a:bodyPr>
            <a:normAutofit fontScale="70000" lnSpcReduction="20000"/>
          </a:bodyPr>
          <a:lstStyle/>
          <a:p>
            <a:pPr marL="285750" indent="-285750" algn="just">
              <a:spcAft>
                <a:spcPts val="1200"/>
              </a:spcAft>
            </a:pPr>
            <a:r>
              <a:rPr lang="en-US" dirty="0"/>
              <a:t>The Operating deficit of </a:t>
            </a:r>
            <a:r>
              <a:rPr lang="en-US" dirty="0" smtClean="0"/>
              <a:t>R552.1 million </a:t>
            </a:r>
            <a:r>
              <a:rPr lang="en-US" dirty="0"/>
              <a:t>in </a:t>
            </a:r>
            <a:r>
              <a:rPr lang="en-US" dirty="0" smtClean="0"/>
              <a:t>2021/22 </a:t>
            </a:r>
            <a:r>
              <a:rPr lang="en-US" dirty="0"/>
              <a:t>is an improvement from the Operating deficit in the prior year of </a:t>
            </a:r>
            <a:r>
              <a:rPr lang="en-US" dirty="0" smtClean="0"/>
              <a:t>R902.3 </a:t>
            </a:r>
            <a:r>
              <a:rPr lang="en-US" dirty="0"/>
              <a:t>million. </a:t>
            </a:r>
          </a:p>
          <a:p>
            <a:pPr marL="285750" indent="-285750" algn="just">
              <a:spcAft>
                <a:spcPts val="1200"/>
              </a:spcAft>
            </a:pPr>
            <a:r>
              <a:rPr lang="en-US" dirty="0"/>
              <a:t>The Net cash position of </a:t>
            </a:r>
            <a:r>
              <a:rPr lang="en-US" dirty="0" smtClean="0"/>
              <a:t>R192.7 </a:t>
            </a:r>
            <a:r>
              <a:rPr lang="en-US" dirty="0"/>
              <a:t>million in </a:t>
            </a:r>
            <a:r>
              <a:rPr lang="en-US" dirty="0" smtClean="0"/>
              <a:t>2021/22 </a:t>
            </a:r>
            <a:r>
              <a:rPr lang="en-US" dirty="0"/>
              <a:t>reflects </a:t>
            </a:r>
            <a:r>
              <a:rPr lang="en-US" dirty="0" smtClean="0"/>
              <a:t>a decrease </a:t>
            </a:r>
            <a:r>
              <a:rPr lang="en-US" dirty="0"/>
              <a:t>of </a:t>
            </a:r>
            <a:r>
              <a:rPr lang="en-US" dirty="0" smtClean="0"/>
              <a:t>R19.7 </a:t>
            </a:r>
            <a:r>
              <a:rPr lang="en-US" dirty="0"/>
              <a:t>million as compared to the prior year of </a:t>
            </a:r>
            <a:r>
              <a:rPr lang="en-US" dirty="0" smtClean="0"/>
              <a:t>R212.5 </a:t>
            </a:r>
            <a:r>
              <a:rPr lang="en-US" dirty="0"/>
              <a:t>million which has resulted in </a:t>
            </a:r>
            <a:r>
              <a:rPr lang="en-US" dirty="0" smtClean="0"/>
              <a:t>a deterioration </a:t>
            </a:r>
            <a:r>
              <a:rPr lang="en-US" dirty="0"/>
              <a:t>in the Cash coverage ratio of </a:t>
            </a:r>
            <a:r>
              <a:rPr lang="en-US" dirty="0" smtClean="0"/>
              <a:t>0.4 </a:t>
            </a:r>
            <a:r>
              <a:rPr lang="en-US" dirty="0"/>
              <a:t>months in </a:t>
            </a:r>
            <a:r>
              <a:rPr lang="en-US" dirty="0" smtClean="0"/>
              <a:t>2021/22 </a:t>
            </a:r>
            <a:r>
              <a:rPr lang="en-US" dirty="0"/>
              <a:t>as compared to the prior year ratio of </a:t>
            </a:r>
            <a:r>
              <a:rPr lang="en-US" dirty="0" smtClean="0"/>
              <a:t>0.5 </a:t>
            </a:r>
            <a:r>
              <a:rPr lang="en-US" dirty="0"/>
              <a:t>months. </a:t>
            </a:r>
            <a:endParaRPr lang="en-US" dirty="0" smtClean="0"/>
          </a:p>
          <a:p>
            <a:pPr marL="285750" indent="-285750" algn="just">
              <a:spcAft>
                <a:spcPts val="1200"/>
              </a:spcAft>
            </a:pPr>
            <a:r>
              <a:rPr lang="en-US" dirty="0" smtClean="0"/>
              <a:t>It is concerning to note that the municipality is not able to cover Operating expenditure for even 1 month should there be no cash inflows in any given month. The norm range as per MFMA Circular No. 71 is between 1 to 3 months. </a:t>
            </a:r>
          </a:p>
          <a:p>
            <a:pPr marL="285750" indent="-285750" algn="just">
              <a:spcAft>
                <a:spcPts val="1200"/>
              </a:spcAft>
            </a:pPr>
            <a:r>
              <a:rPr lang="en-US" dirty="0" smtClean="0"/>
              <a:t>The </a:t>
            </a:r>
            <a:r>
              <a:rPr lang="en-US" dirty="0"/>
              <a:t>Current ratio of </a:t>
            </a:r>
            <a:r>
              <a:rPr lang="en-US" dirty="0" smtClean="0"/>
              <a:t>1 </a:t>
            </a:r>
            <a:r>
              <a:rPr lang="en-US" dirty="0"/>
              <a:t>in </a:t>
            </a:r>
            <a:r>
              <a:rPr lang="en-US" dirty="0" smtClean="0"/>
              <a:t>2021/22 </a:t>
            </a:r>
            <a:r>
              <a:rPr lang="en-US" dirty="0"/>
              <a:t>is below the recommended norm of 1.5 to 2:1 as per MFMA Circular No. 71.</a:t>
            </a:r>
          </a:p>
          <a:p>
            <a:pPr marL="285750" indent="-285750" algn="just">
              <a:spcAft>
                <a:spcPts val="1200"/>
              </a:spcAft>
            </a:pPr>
            <a:r>
              <a:rPr lang="en-US" dirty="0"/>
              <a:t>Operating grants make up </a:t>
            </a:r>
            <a:r>
              <a:rPr lang="en-US" dirty="0" smtClean="0"/>
              <a:t>12 </a:t>
            </a:r>
            <a:r>
              <a:rPr lang="en-US" dirty="0"/>
              <a:t>percent of the municipality's total Operating income which indicates that the municipality is </a:t>
            </a:r>
            <a:r>
              <a:rPr lang="en-US" dirty="0" smtClean="0"/>
              <a:t>not </a:t>
            </a:r>
            <a:r>
              <a:rPr lang="en-US" dirty="0"/>
              <a:t>reliant on Operating grants to fund its operations</a:t>
            </a:r>
            <a:r>
              <a:rPr lang="en-US" dirty="0" smtClean="0"/>
              <a:t>. Thus, it is imperative that the municipality improve its collection rate.</a:t>
            </a:r>
            <a:endParaRPr lang="en-US" dirty="0"/>
          </a:p>
          <a:p>
            <a:pPr marL="285750" indent="-285750" algn="just">
              <a:spcAft>
                <a:spcPts val="1200"/>
              </a:spcAft>
            </a:pPr>
            <a:r>
              <a:rPr lang="en-US" dirty="0"/>
              <a:t>The municipality has spent only </a:t>
            </a:r>
            <a:r>
              <a:rPr lang="en-US" dirty="0" smtClean="0"/>
              <a:t>93 </a:t>
            </a:r>
            <a:r>
              <a:rPr lang="en-US" dirty="0"/>
              <a:t>percent of the Capital expenditure budget for </a:t>
            </a:r>
            <a:r>
              <a:rPr lang="en-US" dirty="0" smtClean="0"/>
              <a:t>2021/22 </a:t>
            </a:r>
            <a:r>
              <a:rPr lang="en-US" dirty="0"/>
              <a:t>which is </a:t>
            </a:r>
            <a:r>
              <a:rPr lang="en-US" dirty="0" smtClean="0"/>
              <a:t>an improvement </a:t>
            </a:r>
            <a:r>
              <a:rPr lang="en-US" dirty="0"/>
              <a:t>from the prior year where the municipality spent only </a:t>
            </a:r>
            <a:r>
              <a:rPr lang="en-US" dirty="0" smtClean="0"/>
              <a:t>80 </a:t>
            </a:r>
            <a:r>
              <a:rPr lang="en-US" dirty="0"/>
              <a:t>percent of the Capital expenditure </a:t>
            </a:r>
            <a:r>
              <a:rPr lang="en-US" dirty="0" smtClean="0"/>
              <a:t>. </a:t>
            </a:r>
            <a:endParaRPr lang="en-US"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3</a:t>
            </a:fld>
            <a:endParaRPr lang="en-US" altLang="en-US" dirty="0"/>
          </a:p>
        </p:txBody>
      </p:sp>
    </p:spTree>
    <p:extLst>
      <p:ext uri="{BB962C8B-B14F-4D97-AF65-F5344CB8AC3E}">
        <p14:creationId xmlns:p14="http://schemas.microsoft.com/office/powerpoint/2010/main" val="578544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Financial </a:t>
            </a:r>
            <a:r>
              <a:rPr lang="en-US" sz="4000" b="1" dirty="0">
                <a:latin typeface="Arial" panose="020B0604020202020204" pitchFamily="34" charset="0"/>
                <a:cs typeface="Arial" panose="020B0604020202020204" pitchFamily="34" charset="0"/>
              </a:rPr>
              <a:t>viability – Pre-audit 2021/22 AFS</a:t>
            </a:r>
            <a:r>
              <a:rPr lang="en-US" sz="4000" b="1" dirty="0" smtClean="0"/>
              <a:t> </a:t>
            </a:r>
            <a:endParaRPr lang="en-ZA" sz="4000" b="1" dirty="0"/>
          </a:p>
        </p:txBody>
      </p:sp>
      <p:sp>
        <p:nvSpPr>
          <p:cNvPr id="3" name="Content Placeholder 2"/>
          <p:cNvSpPr>
            <a:spLocks noGrp="1"/>
          </p:cNvSpPr>
          <p:nvPr>
            <p:ph sz="half" idx="1"/>
          </p:nvPr>
        </p:nvSpPr>
        <p:spPr>
          <a:xfrm>
            <a:off x="838199" y="1371600"/>
            <a:ext cx="10893357" cy="4912468"/>
          </a:xfrm>
        </p:spPr>
        <p:txBody>
          <a:bodyPr>
            <a:normAutofit/>
          </a:bodyPr>
          <a:lstStyle/>
          <a:p>
            <a:pPr marL="285750" indent="-285750" algn="just">
              <a:spcAft>
                <a:spcPts val="1200"/>
              </a:spcAft>
            </a:pPr>
            <a:r>
              <a:rPr lang="en-US" sz="2000" dirty="0"/>
              <a:t>The Debtors collection rate on Billed </a:t>
            </a:r>
            <a:r>
              <a:rPr lang="en-US" sz="2000" dirty="0" smtClean="0"/>
              <a:t>revenue has remained the same at 85 percent in 2021/22 as compared to the prior year. </a:t>
            </a:r>
          </a:p>
          <a:p>
            <a:pPr marL="285750" indent="-285750" algn="just">
              <a:spcAft>
                <a:spcPts val="1200"/>
              </a:spcAft>
            </a:pPr>
            <a:r>
              <a:rPr lang="en-US" sz="2000" dirty="0" smtClean="0"/>
              <a:t>Consequently</a:t>
            </a:r>
            <a:r>
              <a:rPr lang="en-US" sz="2000" dirty="0"/>
              <a:t>, the Net debtors </a:t>
            </a:r>
            <a:r>
              <a:rPr lang="en-US" sz="2000" dirty="0" smtClean="0"/>
              <a:t>days also remained the same at 129 days in 2021/22 as compared to the prior year.</a:t>
            </a:r>
            <a:endParaRPr lang="en-US" sz="2000" dirty="0"/>
          </a:p>
          <a:p>
            <a:pPr marL="285750" indent="-285750" algn="just">
              <a:spcAft>
                <a:spcPts val="1200"/>
              </a:spcAft>
            </a:pPr>
            <a:r>
              <a:rPr lang="en-US" sz="2000" dirty="0"/>
              <a:t>The municipality took on average, </a:t>
            </a:r>
            <a:r>
              <a:rPr lang="en-US" sz="2000" dirty="0" smtClean="0"/>
              <a:t>137 </a:t>
            </a:r>
            <a:r>
              <a:rPr lang="en-US" sz="2000" dirty="0"/>
              <a:t>days to pay its creditors in </a:t>
            </a:r>
            <a:r>
              <a:rPr lang="en-US" sz="2000" dirty="0" smtClean="0"/>
              <a:t>2021/22 </a:t>
            </a:r>
            <a:r>
              <a:rPr lang="en-US" sz="2000" dirty="0"/>
              <a:t>which is an increase from the days taken to pay creditors in the prior year of </a:t>
            </a:r>
            <a:r>
              <a:rPr lang="en-US" sz="2000" dirty="0" smtClean="0"/>
              <a:t>101 </a:t>
            </a:r>
            <a:r>
              <a:rPr lang="en-US" sz="2000" dirty="0"/>
              <a:t>days. Section 65(2)(e) of the MFMA requires that creditors be paid within 30 days of receiving the relevant invoice or statement. </a:t>
            </a:r>
          </a:p>
          <a:p>
            <a:pPr marL="285750" indent="-285750" algn="just">
              <a:spcAft>
                <a:spcPts val="1200"/>
              </a:spcAft>
            </a:pPr>
            <a:endParaRPr lang="en-US"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4</a:t>
            </a:fld>
            <a:endParaRPr lang="en-US" altLang="en-US" dirty="0"/>
          </a:p>
        </p:txBody>
      </p:sp>
    </p:spTree>
    <p:extLst>
      <p:ext uri="{BB962C8B-B14F-4D97-AF65-F5344CB8AC3E}">
        <p14:creationId xmlns:p14="http://schemas.microsoft.com/office/powerpoint/2010/main" val="3058243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Audit outcome</a:t>
            </a:r>
            <a:endParaRPr lang="en-ZA" sz="4000" b="1"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4213915548"/>
              </p:ext>
            </p:extLst>
          </p:nvPr>
        </p:nvGraphicFramePr>
        <p:xfrm>
          <a:off x="838200" y="1371600"/>
          <a:ext cx="10893424" cy="1010920"/>
        </p:xfrm>
        <a:graphic>
          <a:graphicData uri="http://schemas.openxmlformats.org/drawingml/2006/table">
            <a:tbl>
              <a:tblPr firstRow="1" bandRow="1">
                <a:tableStyleId>{93296810-A885-4BE3-A3E7-6D5BEEA58F35}</a:tableStyleId>
              </a:tblPr>
              <a:tblGrid>
                <a:gridCol w="2723356">
                  <a:extLst>
                    <a:ext uri="{9D8B030D-6E8A-4147-A177-3AD203B41FA5}">
                      <a16:colId xmlns:a16="http://schemas.microsoft.com/office/drawing/2014/main" val="2828707493"/>
                    </a:ext>
                  </a:extLst>
                </a:gridCol>
                <a:gridCol w="2723356">
                  <a:extLst>
                    <a:ext uri="{9D8B030D-6E8A-4147-A177-3AD203B41FA5}">
                      <a16:colId xmlns:a16="http://schemas.microsoft.com/office/drawing/2014/main" val="2169609117"/>
                    </a:ext>
                  </a:extLst>
                </a:gridCol>
                <a:gridCol w="2723356">
                  <a:extLst>
                    <a:ext uri="{9D8B030D-6E8A-4147-A177-3AD203B41FA5}">
                      <a16:colId xmlns:a16="http://schemas.microsoft.com/office/drawing/2014/main" val="1438945097"/>
                    </a:ext>
                  </a:extLst>
                </a:gridCol>
                <a:gridCol w="2723356">
                  <a:extLst>
                    <a:ext uri="{9D8B030D-6E8A-4147-A177-3AD203B41FA5}">
                      <a16:colId xmlns:a16="http://schemas.microsoft.com/office/drawing/2014/main" val="1726736052"/>
                    </a:ext>
                  </a:extLst>
                </a:gridCol>
              </a:tblGrid>
              <a:tr h="370840">
                <a:tc>
                  <a:txBody>
                    <a:bodyPr/>
                    <a:lstStyle/>
                    <a:p>
                      <a:r>
                        <a:rPr lang="en-US" dirty="0" smtClean="0"/>
                        <a:t>Financial year</a:t>
                      </a:r>
                    </a:p>
                  </a:txBody>
                  <a:tcPr/>
                </a:tc>
                <a:tc>
                  <a:txBody>
                    <a:bodyPr/>
                    <a:lstStyle/>
                    <a:p>
                      <a:r>
                        <a:rPr lang="en-US" dirty="0" smtClean="0"/>
                        <a:t>2018/19</a:t>
                      </a:r>
                      <a:endParaRPr lang="en-ZA" dirty="0"/>
                    </a:p>
                  </a:txBody>
                  <a:tcPr/>
                </a:tc>
                <a:tc>
                  <a:txBody>
                    <a:bodyPr/>
                    <a:lstStyle/>
                    <a:p>
                      <a:r>
                        <a:rPr lang="en-US" dirty="0" smtClean="0"/>
                        <a:t>2019/20</a:t>
                      </a:r>
                      <a:endParaRPr lang="en-ZA" dirty="0"/>
                    </a:p>
                  </a:txBody>
                  <a:tcPr/>
                </a:tc>
                <a:tc>
                  <a:txBody>
                    <a:bodyPr/>
                    <a:lstStyle/>
                    <a:p>
                      <a:r>
                        <a:rPr lang="en-US" dirty="0" smtClean="0"/>
                        <a:t>2020/21</a:t>
                      </a:r>
                      <a:endParaRPr lang="en-ZA" dirty="0"/>
                    </a:p>
                  </a:txBody>
                  <a:tcPr/>
                </a:tc>
                <a:extLst>
                  <a:ext uri="{0D108BD9-81ED-4DB2-BD59-A6C34878D82A}">
                    <a16:rowId xmlns:a16="http://schemas.microsoft.com/office/drawing/2014/main" val="2797029753"/>
                  </a:ext>
                </a:extLst>
              </a:tr>
              <a:tr h="370840">
                <a:tc>
                  <a:txBody>
                    <a:bodyPr/>
                    <a:lstStyle/>
                    <a:p>
                      <a:r>
                        <a:rPr lang="en-US" dirty="0" err="1" smtClean="0"/>
                        <a:t>Msunduzi</a:t>
                      </a:r>
                      <a:endParaRPr lang="en-ZA" dirty="0"/>
                    </a:p>
                  </a:txBody>
                  <a:tcPr/>
                </a:tc>
                <a:tc>
                  <a:txBody>
                    <a:bodyPr/>
                    <a:lstStyle/>
                    <a:p>
                      <a:r>
                        <a:rPr lang="en-US" dirty="0" smtClean="0"/>
                        <a:t>Qualified</a:t>
                      </a:r>
                      <a:endParaRPr lang="en-ZA" dirty="0"/>
                    </a:p>
                  </a:txBody>
                  <a:tcPr/>
                </a:tc>
                <a:tc>
                  <a:txBody>
                    <a:bodyPr/>
                    <a:lstStyle/>
                    <a:p>
                      <a:r>
                        <a:rPr lang="en-US" dirty="0" smtClean="0"/>
                        <a:t>Qualified</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Financially unqualified</a:t>
                      </a:r>
                      <a:r>
                        <a:rPr lang="en-US" baseline="0" dirty="0" smtClean="0"/>
                        <a:t> with findings</a:t>
                      </a:r>
                      <a:endParaRPr lang="en-ZA" dirty="0" smtClean="0"/>
                    </a:p>
                  </a:txBody>
                  <a:tcPr/>
                </a:tc>
                <a:extLst>
                  <a:ext uri="{0D108BD9-81ED-4DB2-BD59-A6C34878D82A}">
                    <a16:rowId xmlns:a16="http://schemas.microsoft.com/office/drawing/2014/main" val="3969510895"/>
                  </a:ext>
                </a:extLst>
              </a:tr>
            </a:tbl>
          </a:graphicData>
        </a:graphic>
      </p:graphicFrame>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5</a:t>
            </a:fld>
            <a:endParaRPr lang="en-US" altLang="en-US" dirty="0"/>
          </a:p>
        </p:txBody>
      </p:sp>
      <p:sp>
        <p:nvSpPr>
          <p:cNvPr id="8" name="Rectangle 7"/>
          <p:cNvSpPr/>
          <p:nvPr/>
        </p:nvSpPr>
        <p:spPr>
          <a:xfrm>
            <a:off x="838200" y="2382520"/>
            <a:ext cx="10893424" cy="1077218"/>
          </a:xfrm>
          <a:prstGeom prst="rect">
            <a:avLst/>
          </a:prstGeom>
        </p:spPr>
        <p:txBody>
          <a:bodyPr wrap="square">
            <a:spAutoFit/>
          </a:bodyPr>
          <a:lstStyle/>
          <a:p>
            <a:pPr marL="285750" indent="-285750" algn="just">
              <a:spcAft>
                <a:spcPts val="1200"/>
              </a:spcAft>
              <a:buFont typeface="Arial" panose="020B0604020202020204" pitchFamily="34" charset="0"/>
              <a:buChar char="•"/>
            </a:pPr>
            <a:r>
              <a:rPr lang="en-US" dirty="0" smtClean="0"/>
              <a:t>The municipality has seen an improvement in the audit opinion in the 2020/21 financial however, the following findings were noted as per the Audit report:</a:t>
            </a:r>
          </a:p>
          <a:p>
            <a:pPr marL="285750" indent="-285750" algn="just">
              <a:spcAft>
                <a:spcPts val="1200"/>
              </a:spcAft>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755073931"/>
              </p:ext>
            </p:extLst>
          </p:nvPr>
        </p:nvGraphicFramePr>
        <p:xfrm>
          <a:off x="838200" y="3064510"/>
          <a:ext cx="10815536" cy="3291840"/>
        </p:xfrm>
        <a:graphic>
          <a:graphicData uri="http://schemas.openxmlformats.org/drawingml/2006/table">
            <a:tbl>
              <a:tblPr firstRow="1" bandRow="1">
                <a:tableStyleId>{93296810-A885-4BE3-A3E7-6D5BEEA58F35}</a:tableStyleId>
              </a:tblPr>
              <a:tblGrid>
                <a:gridCol w="3237689">
                  <a:extLst>
                    <a:ext uri="{9D8B030D-6E8A-4147-A177-3AD203B41FA5}">
                      <a16:colId xmlns:a16="http://schemas.microsoft.com/office/drawing/2014/main" val="118743558"/>
                    </a:ext>
                  </a:extLst>
                </a:gridCol>
                <a:gridCol w="7577847">
                  <a:extLst>
                    <a:ext uri="{9D8B030D-6E8A-4147-A177-3AD203B41FA5}">
                      <a16:colId xmlns:a16="http://schemas.microsoft.com/office/drawing/2014/main" val="1320160048"/>
                    </a:ext>
                  </a:extLst>
                </a:gridCol>
              </a:tblGrid>
              <a:tr h="341762">
                <a:tc>
                  <a:txBody>
                    <a:bodyPr/>
                    <a:lstStyle/>
                    <a:p>
                      <a:r>
                        <a:rPr lang="en-US" dirty="0" smtClean="0"/>
                        <a:t>Item</a:t>
                      </a:r>
                      <a:endParaRPr lang="en-ZA" dirty="0"/>
                    </a:p>
                  </a:txBody>
                  <a:tcPr/>
                </a:tc>
                <a:tc>
                  <a:txBody>
                    <a:bodyPr/>
                    <a:lstStyle/>
                    <a:p>
                      <a:r>
                        <a:rPr lang="en-US" dirty="0" smtClean="0"/>
                        <a:t>Description</a:t>
                      </a:r>
                      <a:endParaRPr lang="en-ZA" dirty="0"/>
                    </a:p>
                  </a:txBody>
                  <a:tcPr/>
                </a:tc>
                <a:extLst>
                  <a:ext uri="{0D108BD9-81ED-4DB2-BD59-A6C34878D82A}">
                    <a16:rowId xmlns:a16="http://schemas.microsoft.com/office/drawing/2014/main" val="914577961"/>
                  </a:ext>
                </a:extLst>
              </a:tr>
              <a:tr h="1623370">
                <a:tc>
                  <a:txBody>
                    <a:bodyPr/>
                    <a:lstStyle/>
                    <a:p>
                      <a:r>
                        <a:rPr lang="en-US" sz="1800" b="0" i="0" u="none" strike="noStrike" kern="1200" baseline="0" dirty="0" smtClean="0">
                          <a:solidFill>
                            <a:schemeClr val="dk1"/>
                          </a:solidFill>
                          <a:latin typeface="+mn-lt"/>
                          <a:ea typeface="+mn-ea"/>
                          <a:cs typeface="+mn-cs"/>
                        </a:rPr>
                        <a:t>Material uncertainty relating to going concern </a:t>
                      </a:r>
                      <a:endParaRPr lang="en-ZA" dirty="0"/>
                    </a:p>
                  </a:txBody>
                  <a:tcPr/>
                </a:tc>
                <a:tc>
                  <a:txBody>
                    <a:bodyPr/>
                    <a:lstStyle/>
                    <a:p>
                      <a:r>
                        <a:rPr lang="en-US" dirty="0" smtClean="0"/>
                        <a:t>There are </a:t>
                      </a:r>
                      <a:r>
                        <a:rPr lang="en-US" sz="1800" b="0" i="0" u="none" strike="noStrike" kern="1200" baseline="0" dirty="0" smtClean="0">
                          <a:solidFill>
                            <a:schemeClr val="dk1"/>
                          </a:solidFill>
                          <a:latin typeface="+mn-lt"/>
                          <a:ea typeface="+mn-ea"/>
                          <a:cs typeface="+mn-cs"/>
                        </a:rPr>
                        <a:t>doubts as to the appropriateness of the going concern basis of accounting. These include the inability of the municipality to collect monies due from consumer debtors, inability to pay creditors on time, decreasing reserves and other adverse financial ratios. These conditions, indicate that a material uncertainty exists that may cast significant doubt on the group’s ability to continue as a going concern. </a:t>
                      </a:r>
                    </a:p>
                  </a:txBody>
                  <a:tcPr/>
                </a:tc>
                <a:extLst>
                  <a:ext uri="{0D108BD9-81ED-4DB2-BD59-A6C34878D82A}">
                    <a16:rowId xmlns:a16="http://schemas.microsoft.com/office/drawing/2014/main" val="717187180"/>
                  </a:ext>
                </a:extLst>
              </a:tr>
              <a:tr h="1110727">
                <a:tc>
                  <a:txBody>
                    <a:bodyPr/>
                    <a:lstStyle/>
                    <a:p>
                      <a:r>
                        <a:rPr lang="en-US" sz="1800" kern="1200" dirty="0" smtClean="0">
                          <a:solidFill>
                            <a:schemeClr val="dk1"/>
                          </a:solidFill>
                          <a:effectLst/>
                          <a:latin typeface="+mn-lt"/>
                          <a:ea typeface="+mn-ea"/>
                          <a:cs typeface="+mn-cs"/>
                        </a:rPr>
                        <a:t>Material impairment - statutory receivables and consumer debtors</a:t>
                      </a:r>
                      <a:endParaRPr lang="en-ZA" dirty="0"/>
                    </a:p>
                  </a:txBody>
                  <a:tcPr/>
                </a:tc>
                <a:tc>
                  <a:txBody>
                    <a:bodyPr/>
                    <a:lstStyle/>
                    <a:p>
                      <a:r>
                        <a:rPr lang="en-US" sz="1800" kern="1200" dirty="0" smtClean="0">
                          <a:solidFill>
                            <a:schemeClr val="dk1"/>
                          </a:solidFill>
                          <a:effectLst/>
                          <a:latin typeface="+mn-lt"/>
                          <a:ea typeface="+mn-ea"/>
                          <a:cs typeface="+mn-cs"/>
                        </a:rPr>
                        <a:t>The municipality reported a provision for impairment balance of R772.56 million and R2.52 billion (2019/20: R609.22 million and R2.03 billion) as</a:t>
                      </a:r>
                      <a:r>
                        <a:rPr lang="en-US" sz="1800" kern="1200" baseline="0" dirty="0" smtClean="0">
                          <a:solidFill>
                            <a:schemeClr val="dk1"/>
                          </a:solidFill>
                          <a:effectLst/>
                          <a:latin typeface="+mn-lt"/>
                          <a:ea typeface="+mn-ea"/>
                          <a:cs typeface="+mn-cs"/>
                        </a:rPr>
                        <a:t> per notes 6 and 7 to the AFS </a:t>
                      </a:r>
                      <a:r>
                        <a:rPr lang="en-US" sz="1800" kern="1200" dirty="0" smtClean="0">
                          <a:solidFill>
                            <a:schemeClr val="dk1"/>
                          </a:solidFill>
                          <a:effectLst/>
                          <a:latin typeface="+mn-lt"/>
                          <a:ea typeface="+mn-ea"/>
                          <a:cs typeface="+mn-cs"/>
                        </a:rPr>
                        <a:t>on statutory receivables as the recoverability of these amounts was doubtful.</a:t>
                      </a:r>
                      <a:endParaRPr lang="en-ZA" dirty="0"/>
                    </a:p>
                  </a:txBody>
                  <a:tcPr/>
                </a:tc>
                <a:extLst>
                  <a:ext uri="{0D108BD9-81ED-4DB2-BD59-A6C34878D82A}">
                    <a16:rowId xmlns:a16="http://schemas.microsoft.com/office/drawing/2014/main" val="988309317"/>
                  </a:ext>
                </a:extLst>
              </a:tr>
            </a:tbl>
          </a:graphicData>
        </a:graphic>
      </p:graphicFrame>
    </p:spTree>
    <p:extLst>
      <p:ext uri="{BB962C8B-B14F-4D97-AF65-F5344CB8AC3E}">
        <p14:creationId xmlns:p14="http://schemas.microsoft.com/office/powerpoint/2010/main" val="3809188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Audit outcome</a:t>
            </a:r>
            <a:endParaRPr lang="en-ZA" sz="4000" b="1"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6</a:t>
            </a:fld>
            <a:endParaRPr lang="en-US" altLang="en-US" dirty="0"/>
          </a:p>
        </p:txBody>
      </p:sp>
      <p:graphicFrame>
        <p:nvGraphicFramePr>
          <p:cNvPr id="9" name="Table 8"/>
          <p:cNvGraphicFramePr>
            <a:graphicFrameLocks noGrp="1"/>
          </p:cNvGraphicFramePr>
          <p:nvPr>
            <p:extLst>
              <p:ext uri="{D42A27DB-BD31-4B8C-83A1-F6EECF244321}">
                <p14:modId xmlns:p14="http://schemas.microsoft.com/office/powerpoint/2010/main" val="1861881819"/>
              </p:ext>
            </p:extLst>
          </p:nvPr>
        </p:nvGraphicFramePr>
        <p:xfrm>
          <a:off x="838200" y="1505869"/>
          <a:ext cx="10815536" cy="4211320"/>
        </p:xfrm>
        <a:graphic>
          <a:graphicData uri="http://schemas.openxmlformats.org/drawingml/2006/table">
            <a:tbl>
              <a:tblPr firstRow="1" bandRow="1">
                <a:tableStyleId>{93296810-A885-4BE3-A3E7-6D5BEEA58F35}</a:tableStyleId>
              </a:tblPr>
              <a:tblGrid>
                <a:gridCol w="3237689">
                  <a:extLst>
                    <a:ext uri="{9D8B030D-6E8A-4147-A177-3AD203B41FA5}">
                      <a16:colId xmlns:a16="http://schemas.microsoft.com/office/drawing/2014/main" val="118743558"/>
                    </a:ext>
                  </a:extLst>
                </a:gridCol>
                <a:gridCol w="7577847">
                  <a:extLst>
                    <a:ext uri="{9D8B030D-6E8A-4147-A177-3AD203B41FA5}">
                      <a16:colId xmlns:a16="http://schemas.microsoft.com/office/drawing/2014/main" val="1320160048"/>
                    </a:ext>
                  </a:extLst>
                </a:gridCol>
              </a:tblGrid>
              <a:tr h="370840">
                <a:tc>
                  <a:txBody>
                    <a:bodyPr/>
                    <a:lstStyle/>
                    <a:p>
                      <a:r>
                        <a:rPr lang="en-US" dirty="0" smtClean="0"/>
                        <a:t>Item</a:t>
                      </a:r>
                      <a:endParaRPr lang="en-ZA" dirty="0"/>
                    </a:p>
                  </a:txBody>
                  <a:tcPr/>
                </a:tc>
                <a:tc>
                  <a:txBody>
                    <a:bodyPr/>
                    <a:lstStyle/>
                    <a:p>
                      <a:r>
                        <a:rPr lang="en-US" dirty="0" smtClean="0"/>
                        <a:t>Description</a:t>
                      </a:r>
                      <a:endParaRPr lang="en-ZA" dirty="0"/>
                    </a:p>
                  </a:txBody>
                  <a:tcPr/>
                </a:tc>
                <a:extLst>
                  <a:ext uri="{0D108BD9-81ED-4DB2-BD59-A6C34878D82A}">
                    <a16:rowId xmlns:a16="http://schemas.microsoft.com/office/drawing/2014/main" val="9145779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800" b="0" kern="1200" dirty="0" smtClean="0">
                          <a:solidFill>
                            <a:schemeClr val="dk1"/>
                          </a:solidFill>
                          <a:effectLst/>
                          <a:latin typeface="+mn-lt"/>
                          <a:ea typeface="+mn-ea"/>
                          <a:cs typeface="+mn-cs"/>
                        </a:rPr>
                        <a:t>Material losses - electricity</a:t>
                      </a:r>
                      <a:endParaRPr lang="en-ZA" sz="1800" b="0" kern="1200" dirty="0" smtClean="0">
                        <a:solidFill>
                          <a:schemeClr val="dk1"/>
                        </a:solidFill>
                        <a:effectLst/>
                        <a:latin typeface="+mn-lt"/>
                        <a:ea typeface="+mn-ea"/>
                        <a:cs typeface="+mn-cs"/>
                      </a:endParaRPr>
                    </a:p>
                  </a:txBody>
                  <a:tcPr/>
                </a:tc>
                <a:tc>
                  <a:txBody>
                    <a:bodyPr/>
                    <a:lstStyle/>
                    <a:p>
                      <a:r>
                        <a:rPr lang="en-US" sz="1800" kern="1200" dirty="0" smtClean="0">
                          <a:solidFill>
                            <a:schemeClr val="dk1"/>
                          </a:solidFill>
                          <a:effectLst/>
                          <a:latin typeface="+mn-lt"/>
                          <a:ea typeface="+mn-ea"/>
                          <a:cs typeface="+mn-cs"/>
                        </a:rPr>
                        <a:t>The municipality incurred material electricity losses of R321.30 million (2019/20: R178.49 million) which represents 22% (2019/20: 18%) of total electricity purchased. This was mainly due to illegal connections, infrastructure vandalism, ageing infrastructure and overloading.</a:t>
                      </a:r>
                      <a:endParaRPr lang="en-US" sz="1800" b="0" i="0" u="none" strike="noStrike" kern="1200" baseline="0" dirty="0" smtClean="0">
                        <a:solidFill>
                          <a:schemeClr val="dk1"/>
                        </a:solidFill>
                        <a:latin typeface="+mn-lt"/>
                        <a:ea typeface="+mn-ea"/>
                        <a:cs typeface="+mn-cs"/>
                      </a:endParaRPr>
                    </a:p>
                  </a:txBody>
                  <a:tcPr/>
                </a:tc>
                <a:extLst>
                  <a:ext uri="{0D108BD9-81ED-4DB2-BD59-A6C34878D82A}">
                    <a16:rowId xmlns:a16="http://schemas.microsoft.com/office/drawing/2014/main" val="7171871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Material losses - water</a:t>
                      </a:r>
                      <a:endParaRPr lang="en-ZA" sz="1800" b="0" kern="1200" dirty="0" smtClean="0">
                        <a:solidFill>
                          <a:schemeClr val="dk1"/>
                        </a:solidFill>
                        <a:effectLst/>
                        <a:latin typeface="+mn-lt"/>
                        <a:ea typeface="+mn-ea"/>
                        <a:cs typeface="+mn-cs"/>
                      </a:endParaRPr>
                    </a:p>
                  </a:txBody>
                  <a:tcPr/>
                </a:tc>
                <a:tc>
                  <a:txBody>
                    <a:bodyPr/>
                    <a:lstStyle/>
                    <a:p>
                      <a:r>
                        <a:rPr lang="en-US" sz="1800" kern="1200" dirty="0" smtClean="0">
                          <a:solidFill>
                            <a:schemeClr val="dk1"/>
                          </a:solidFill>
                          <a:effectLst/>
                          <a:latin typeface="+mn-lt"/>
                          <a:ea typeface="+mn-ea"/>
                          <a:cs typeface="+mn-cs"/>
                        </a:rPr>
                        <a:t>The municipality incurred material water losses of R223.37 million (2019/20: R209.11 million)</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which represents 30% (2019/20: 30%) of total water purchased. This was mainly due to illegal connections, progressive deterioration, as well as ageing and increasing levels of fragility in the bulk water infrastructure.</a:t>
                      </a:r>
                      <a:endParaRPr lang="en-ZA" dirty="0"/>
                    </a:p>
                  </a:txBody>
                  <a:tcPr/>
                </a:tc>
                <a:extLst>
                  <a:ext uri="{0D108BD9-81ED-4DB2-BD59-A6C34878D82A}">
                    <a16:rowId xmlns:a16="http://schemas.microsoft.com/office/drawing/2014/main" val="98830931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Strategic planning and performance management</a:t>
                      </a:r>
                      <a:endParaRPr lang="en-ZA" sz="1800" b="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b="0" kern="1200" dirty="0" smtClean="0">
                        <a:solidFill>
                          <a:schemeClr val="dk1"/>
                        </a:solidFill>
                        <a:effectLst/>
                        <a:latin typeface="+mn-lt"/>
                        <a:ea typeface="+mn-ea"/>
                        <a:cs typeface="+mn-cs"/>
                      </a:endParaRPr>
                    </a:p>
                  </a:txBody>
                  <a:tcPr/>
                </a:tc>
                <a:tc>
                  <a:txBody>
                    <a:bodyPr/>
                    <a:lstStyle/>
                    <a:p>
                      <a:pPr lvl="0"/>
                      <a:r>
                        <a:rPr lang="en-US" sz="1800" kern="1200" dirty="0" smtClean="0">
                          <a:solidFill>
                            <a:schemeClr val="dk1"/>
                          </a:solidFill>
                          <a:effectLst/>
                          <a:latin typeface="+mn-lt"/>
                          <a:ea typeface="+mn-ea"/>
                          <a:cs typeface="+mn-cs"/>
                        </a:rPr>
                        <a:t>The performance management system and related controls were inadequate as it did not describe how the performance measurement, review and reporting processes should be</a:t>
                      </a:r>
                      <a:r>
                        <a:rPr lang="en-ZA"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conducted, </a:t>
                      </a:r>
                      <a:r>
                        <a:rPr lang="en-US" sz="1800" kern="1200" dirty="0" err="1" smtClean="0">
                          <a:solidFill>
                            <a:schemeClr val="dk1"/>
                          </a:solidFill>
                          <a:effectLst/>
                          <a:latin typeface="+mn-lt"/>
                          <a:ea typeface="+mn-ea"/>
                          <a:cs typeface="+mn-cs"/>
                        </a:rPr>
                        <a:t>organised</a:t>
                      </a:r>
                      <a:r>
                        <a:rPr lang="en-US" sz="1800" kern="1200" dirty="0" smtClean="0">
                          <a:solidFill>
                            <a:schemeClr val="dk1"/>
                          </a:solidFill>
                          <a:effectLst/>
                          <a:latin typeface="+mn-lt"/>
                          <a:ea typeface="+mn-ea"/>
                          <a:cs typeface="+mn-cs"/>
                        </a:rPr>
                        <a:t> and managed, as required by municipal planning and performance management regulation 7(1).</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643375341"/>
                  </a:ext>
                </a:extLst>
              </a:tr>
            </a:tbl>
          </a:graphicData>
        </a:graphic>
      </p:graphicFrame>
    </p:spTree>
    <p:extLst>
      <p:ext uri="{BB962C8B-B14F-4D97-AF65-F5344CB8AC3E}">
        <p14:creationId xmlns:p14="http://schemas.microsoft.com/office/powerpoint/2010/main" val="426373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Audit outcome</a:t>
            </a:r>
            <a:endParaRPr lang="en-ZA" sz="4000" b="1"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7</a:t>
            </a:fld>
            <a:endParaRPr lang="en-US" altLang="en-US" dirty="0"/>
          </a:p>
        </p:txBody>
      </p:sp>
      <p:graphicFrame>
        <p:nvGraphicFramePr>
          <p:cNvPr id="9" name="Table 8"/>
          <p:cNvGraphicFramePr>
            <a:graphicFrameLocks noGrp="1"/>
          </p:cNvGraphicFramePr>
          <p:nvPr>
            <p:extLst>
              <p:ext uri="{D42A27DB-BD31-4B8C-83A1-F6EECF244321}">
                <p14:modId xmlns:p14="http://schemas.microsoft.com/office/powerpoint/2010/main" val="3898260568"/>
              </p:ext>
            </p:extLst>
          </p:nvPr>
        </p:nvGraphicFramePr>
        <p:xfrm>
          <a:off x="838200" y="1505869"/>
          <a:ext cx="10815536" cy="4667187"/>
        </p:xfrm>
        <a:graphic>
          <a:graphicData uri="http://schemas.openxmlformats.org/drawingml/2006/table">
            <a:tbl>
              <a:tblPr firstRow="1" bandRow="1">
                <a:tableStyleId>{93296810-A885-4BE3-A3E7-6D5BEEA58F35}</a:tableStyleId>
              </a:tblPr>
              <a:tblGrid>
                <a:gridCol w="3237689">
                  <a:extLst>
                    <a:ext uri="{9D8B030D-6E8A-4147-A177-3AD203B41FA5}">
                      <a16:colId xmlns:a16="http://schemas.microsoft.com/office/drawing/2014/main" val="118743558"/>
                    </a:ext>
                  </a:extLst>
                </a:gridCol>
                <a:gridCol w="7577847">
                  <a:extLst>
                    <a:ext uri="{9D8B030D-6E8A-4147-A177-3AD203B41FA5}">
                      <a16:colId xmlns:a16="http://schemas.microsoft.com/office/drawing/2014/main" val="1320160048"/>
                    </a:ext>
                  </a:extLst>
                </a:gridCol>
              </a:tblGrid>
              <a:tr h="369507">
                <a:tc>
                  <a:txBody>
                    <a:bodyPr/>
                    <a:lstStyle/>
                    <a:p>
                      <a:r>
                        <a:rPr lang="en-US" dirty="0" smtClean="0"/>
                        <a:t>Item</a:t>
                      </a:r>
                      <a:endParaRPr lang="en-ZA" dirty="0"/>
                    </a:p>
                  </a:txBody>
                  <a:tcPr/>
                </a:tc>
                <a:tc>
                  <a:txBody>
                    <a:bodyPr/>
                    <a:lstStyle/>
                    <a:p>
                      <a:r>
                        <a:rPr lang="en-US" dirty="0" smtClean="0"/>
                        <a:t>Description</a:t>
                      </a:r>
                      <a:endParaRPr lang="en-ZA" dirty="0"/>
                    </a:p>
                  </a:txBody>
                  <a:tcPr/>
                </a:tc>
                <a:extLst>
                  <a:ext uri="{0D108BD9-81ED-4DB2-BD59-A6C34878D82A}">
                    <a16:rowId xmlns:a16="http://schemas.microsoft.com/office/drawing/2014/main" val="914577961"/>
                  </a:ext>
                </a:extLst>
              </a:tr>
              <a:tr h="17311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Financial statements</a:t>
                      </a:r>
                      <a:endParaRPr lang="en-ZA" sz="1800" b="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The financial statements submitted for auditing were not prepared in all material respects in accordance with the requirements of section 122(1) of the MFMA. Material misstatements of non-current assets, current assets, current liabilities, revenue, expenditure and disclosure items identified by the auditors in the submitted financial statements were subsequently corrected, resulting in the financial statements receiving an unqualified audit opinion.</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314848197"/>
                  </a:ext>
                </a:extLst>
              </a:tr>
              <a:tr h="2551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Expenditure management</a:t>
                      </a:r>
                      <a:endParaRPr lang="en-ZA" sz="1800" b="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800" b="0" kern="1200" dirty="0" smtClean="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Reasonable steps were not taken to prevent </a:t>
                      </a:r>
                      <a:r>
                        <a:rPr lang="en-US" sz="1800" kern="1200" dirty="0" err="1" smtClean="0">
                          <a:solidFill>
                            <a:schemeClr val="dk1"/>
                          </a:solidFill>
                          <a:effectLst/>
                          <a:latin typeface="+mn-lt"/>
                          <a:ea typeface="+mn-ea"/>
                          <a:cs typeface="+mn-cs"/>
                        </a:rPr>
                        <a:t>unauthorised</a:t>
                      </a:r>
                      <a:r>
                        <a:rPr lang="en-US" sz="1800" kern="1200" dirty="0" smtClean="0">
                          <a:solidFill>
                            <a:schemeClr val="dk1"/>
                          </a:solidFill>
                          <a:effectLst/>
                          <a:latin typeface="+mn-lt"/>
                          <a:ea typeface="+mn-ea"/>
                          <a:cs typeface="+mn-cs"/>
                        </a:rPr>
                        <a:t>, irregular and fruitless and wasteful expenditure amounting to R920.57 million</a:t>
                      </a:r>
                      <a:r>
                        <a:rPr lang="en-US" sz="1800" kern="1200" baseline="0" dirty="0" smtClean="0">
                          <a:solidFill>
                            <a:schemeClr val="dk1"/>
                          </a:solidFill>
                          <a:effectLst/>
                          <a:latin typeface="+mn-lt"/>
                          <a:ea typeface="+mn-ea"/>
                          <a:cs typeface="+mn-cs"/>
                        </a:rPr>
                        <a:t>, R50.66 million and R6.27 million respectively </a:t>
                      </a:r>
                      <a:r>
                        <a:rPr lang="en-US" sz="1800" kern="1200" dirty="0" smtClean="0">
                          <a:solidFill>
                            <a:schemeClr val="dk1"/>
                          </a:solidFill>
                          <a:effectLst/>
                          <a:latin typeface="+mn-lt"/>
                          <a:ea typeface="+mn-ea"/>
                          <a:cs typeface="+mn-cs"/>
                        </a:rPr>
                        <a:t>in contravention of section 62(1)(d) of the MFMA.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The majority of the </a:t>
                      </a:r>
                      <a:r>
                        <a:rPr lang="en-US" sz="1800" kern="1200" dirty="0" err="1" smtClean="0">
                          <a:solidFill>
                            <a:schemeClr val="dk1"/>
                          </a:solidFill>
                          <a:effectLst/>
                          <a:latin typeface="+mn-lt"/>
                          <a:ea typeface="+mn-ea"/>
                          <a:cs typeface="+mn-cs"/>
                        </a:rPr>
                        <a:t>unauthorised</a:t>
                      </a:r>
                      <a:r>
                        <a:rPr lang="en-US" sz="1800" kern="1200" dirty="0" smtClean="0">
                          <a:solidFill>
                            <a:schemeClr val="dk1"/>
                          </a:solidFill>
                          <a:effectLst/>
                          <a:latin typeface="+mn-lt"/>
                          <a:ea typeface="+mn-ea"/>
                          <a:cs typeface="+mn-cs"/>
                        </a:rPr>
                        <a:t> expenditure was caused by overspending of the approved budget. The majority of the irregular expenditure was caused by non-compliance with supply chain management regulations. The majority of the disclosed fruitless and wasteful expenditure was caused by payment of site re-establishment costs to a service provider.</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463169432"/>
                  </a:ext>
                </a:extLst>
              </a:tr>
            </a:tbl>
          </a:graphicData>
        </a:graphic>
      </p:graphicFrame>
    </p:spTree>
    <p:extLst>
      <p:ext uri="{BB962C8B-B14F-4D97-AF65-F5344CB8AC3E}">
        <p14:creationId xmlns:p14="http://schemas.microsoft.com/office/powerpoint/2010/main" val="191765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Audit outcome</a:t>
            </a:r>
            <a:endParaRPr lang="en-ZA" sz="4000" b="1"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8</a:t>
            </a:fld>
            <a:endParaRPr lang="en-US" altLang="en-US" dirty="0"/>
          </a:p>
        </p:txBody>
      </p:sp>
      <p:graphicFrame>
        <p:nvGraphicFramePr>
          <p:cNvPr id="9" name="Table 8"/>
          <p:cNvGraphicFramePr>
            <a:graphicFrameLocks noGrp="1"/>
          </p:cNvGraphicFramePr>
          <p:nvPr>
            <p:extLst>
              <p:ext uri="{D42A27DB-BD31-4B8C-83A1-F6EECF244321}">
                <p14:modId xmlns:p14="http://schemas.microsoft.com/office/powerpoint/2010/main" val="3053925915"/>
              </p:ext>
            </p:extLst>
          </p:nvPr>
        </p:nvGraphicFramePr>
        <p:xfrm>
          <a:off x="838200" y="1505869"/>
          <a:ext cx="10815536" cy="4484307"/>
        </p:xfrm>
        <a:graphic>
          <a:graphicData uri="http://schemas.openxmlformats.org/drawingml/2006/table">
            <a:tbl>
              <a:tblPr firstRow="1" bandRow="1">
                <a:tableStyleId>{93296810-A885-4BE3-A3E7-6D5BEEA58F35}</a:tableStyleId>
              </a:tblPr>
              <a:tblGrid>
                <a:gridCol w="3237689">
                  <a:extLst>
                    <a:ext uri="{9D8B030D-6E8A-4147-A177-3AD203B41FA5}">
                      <a16:colId xmlns:a16="http://schemas.microsoft.com/office/drawing/2014/main" val="118743558"/>
                    </a:ext>
                  </a:extLst>
                </a:gridCol>
                <a:gridCol w="7577847">
                  <a:extLst>
                    <a:ext uri="{9D8B030D-6E8A-4147-A177-3AD203B41FA5}">
                      <a16:colId xmlns:a16="http://schemas.microsoft.com/office/drawing/2014/main" val="1320160048"/>
                    </a:ext>
                  </a:extLst>
                </a:gridCol>
              </a:tblGrid>
              <a:tr h="369507">
                <a:tc>
                  <a:txBody>
                    <a:bodyPr/>
                    <a:lstStyle/>
                    <a:p>
                      <a:r>
                        <a:rPr lang="en-US" dirty="0" smtClean="0"/>
                        <a:t>Item</a:t>
                      </a:r>
                      <a:endParaRPr lang="en-ZA" dirty="0"/>
                    </a:p>
                  </a:txBody>
                  <a:tcPr/>
                </a:tc>
                <a:tc>
                  <a:txBody>
                    <a:bodyPr/>
                    <a:lstStyle/>
                    <a:p>
                      <a:r>
                        <a:rPr lang="en-US" dirty="0" smtClean="0"/>
                        <a:t>Description</a:t>
                      </a:r>
                      <a:endParaRPr lang="en-ZA" dirty="0"/>
                    </a:p>
                  </a:txBody>
                  <a:tcPr/>
                </a:tc>
                <a:extLst>
                  <a:ext uri="{0D108BD9-81ED-4DB2-BD59-A6C34878D82A}">
                    <a16:rowId xmlns:a16="http://schemas.microsoft.com/office/drawing/2014/main" val="914577961"/>
                  </a:ext>
                </a:extLst>
              </a:tr>
              <a:tr h="3695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Expenditure management</a:t>
                      </a:r>
                      <a:endParaRPr lang="en-ZA" sz="1800" b="0" kern="1200" dirty="0" smtClean="0">
                        <a:solidFill>
                          <a:schemeClr val="dk1"/>
                        </a:solidFill>
                        <a:effectLst/>
                        <a:latin typeface="+mn-lt"/>
                        <a:ea typeface="+mn-ea"/>
                        <a:cs typeface="+mn-cs"/>
                      </a:endParaRPr>
                    </a:p>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Reasonable steps were not taken to ensure that the municipality implements and maintains an effective system of expenditure control, including procedures for the approval, </a:t>
                      </a:r>
                      <a:r>
                        <a:rPr lang="en-US" sz="1800" kern="1200" dirty="0" err="1" smtClean="0">
                          <a:solidFill>
                            <a:schemeClr val="dk1"/>
                          </a:solidFill>
                          <a:effectLst/>
                          <a:latin typeface="+mn-lt"/>
                          <a:ea typeface="+mn-ea"/>
                          <a:cs typeface="+mn-cs"/>
                        </a:rPr>
                        <a:t>authorisation</a:t>
                      </a:r>
                      <a:r>
                        <a:rPr lang="en-US" sz="1800" kern="1200" dirty="0" smtClean="0">
                          <a:solidFill>
                            <a:schemeClr val="dk1"/>
                          </a:solidFill>
                          <a:effectLst/>
                          <a:latin typeface="+mn-lt"/>
                          <a:ea typeface="+mn-ea"/>
                          <a:cs typeface="+mn-cs"/>
                        </a:rPr>
                        <a:t> and payment of funds, as required by section 65(2)(a) of the MFMA.</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59756692"/>
                  </a:ext>
                </a:extLst>
              </a:tr>
              <a:tr h="3695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Revenue management</a:t>
                      </a:r>
                      <a:endParaRPr lang="en-ZA" sz="1800" b="0" kern="1200" dirty="0" smtClean="0">
                        <a:solidFill>
                          <a:schemeClr val="dk1"/>
                        </a:solidFill>
                        <a:effectLst/>
                        <a:latin typeface="+mn-lt"/>
                        <a:ea typeface="+mn-ea"/>
                        <a:cs typeface="+mn-cs"/>
                      </a:endParaRPr>
                    </a:p>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An effective system of internal control for debtors and revenue was not in place, as required by section 64{2)(f) of the MFMA.</a:t>
                      </a:r>
                      <a:endParaRPr lang="en-ZA"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An adequate management, accounting and information system which accounts for revenue, debtors and receipt of revenue was not in place, as required by section 64{2)(e) of the MFMA.</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4070523745"/>
                  </a:ext>
                </a:extLst>
              </a:tr>
              <a:tr h="3695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smtClean="0">
                          <a:solidFill>
                            <a:schemeClr val="dk1"/>
                          </a:solidFill>
                          <a:effectLst/>
                          <a:latin typeface="+mn-lt"/>
                          <a:ea typeface="+mn-ea"/>
                          <a:cs typeface="+mn-cs"/>
                        </a:rPr>
                        <a:t>Consequence management</a:t>
                      </a:r>
                      <a:endParaRPr lang="en-ZA" sz="1800" b="0" kern="1200" dirty="0" smtClean="0">
                        <a:solidFill>
                          <a:schemeClr val="dk1"/>
                        </a:solidFill>
                        <a:effectLst/>
                        <a:latin typeface="+mn-lt"/>
                        <a:ea typeface="+mn-ea"/>
                        <a:cs typeface="+mn-cs"/>
                      </a:endParaRPr>
                    </a:p>
                    <a:p>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Appropriate action was not taken against officials of the municipality where investigations proved financial misconduct, as required by section 171(4)(b) of the MFMA and municipal regulations on financial misconduct procedures and criminal proceedings 6(8).</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665001385"/>
                  </a:ext>
                </a:extLst>
              </a:tr>
            </a:tbl>
          </a:graphicData>
        </a:graphic>
      </p:graphicFrame>
    </p:spTree>
    <p:extLst>
      <p:ext uri="{BB962C8B-B14F-4D97-AF65-F5344CB8AC3E}">
        <p14:creationId xmlns:p14="http://schemas.microsoft.com/office/powerpoint/2010/main" val="2600504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Audit outcome</a:t>
            </a:r>
            <a:endParaRPr lang="en-ZA" sz="4000" b="1" dirty="0"/>
          </a:p>
        </p:txBody>
      </p:sp>
      <p:sp>
        <p:nvSpPr>
          <p:cNvPr id="5" name="Footer Placeholder 4"/>
          <p:cNvSpPr>
            <a:spLocks noGrp="1"/>
          </p:cNvSpPr>
          <p:nvPr>
            <p:ph type="ftr" sz="quarter" idx="11"/>
          </p:nvPr>
        </p:nvSpPr>
        <p:spPr/>
        <p:txBody>
          <a:bodyPr/>
          <a:lstStyle/>
          <a:p>
            <a:r>
              <a:rPr lang="en-US" altLang="en-US" b="1" i="1" dirty="0">
                <a:solidFill>
                  <a:srgbClr val="009900"/>
                </a:solidFill>
                <a:latin typeface="Verdana" panose="020B0604030504040204" pitchFamily="34" charset="0"/>
              </a:rPr>
              <a:t>MAKING THE RAND GO AN EXTRA MILE</a:t>
            </a:r>
            <a:endParaRPr lang="en-ZA" altLang="en-US" dirty="0">
              <a:solidFill>
                <a:srgbClr val="000000"/>
              </a:solidFill>
              <a:latin typeface="Verdana" panose="020B0604030504040204" pitchFamily="34" charset="0"/>
            </a:endParaRPr>
          </a:p>
          <a:p>
            <a:endParaRPr lang="en-ZA" altLang="en-US" dirty="0">
              <a:solidFill>
                <a:srgbClr val="000000"/>
              </a:solidFill>
              <a:latin typeface="Verdana" panose="020B0604030504040204" pitchFamily="34" charset="0"/>
            </a:endParaRPr>
          </a:p>
        </p:txBody>
      </p:sp>
      <p:sp>
        <p:nvSpPr>
          <p:cNvPr id="6" name="Slide Number Placeholder 5"/>
          <p:cNvSpPr>
            <a:spLocks noGrp="1"/>
          </p:cNvSpPr>
          <p:nvPr>
            <p:ph type="sldNum" sz="quarter" idx="12"/>
          </p:nvPr>
        </p:nvSpPr>
        <p:spPr/>
        <p:txBody>
          <a:bodyPr/>
          <a:lstStyle/>
          <a:p>
            <a:fld id="{B9757167-10C8-42C7-B29A-1F1A091DEDC4}" type="slidenum">
              <a:rPr lang="en-US" altLang="en-US" smtClean="0"/>
              <a:pPr/>
              <a:t>9</a:t>
            </a:fld>
            <a:endParaRPr lang="en-US" altLang="en-US" dirty="0"/>
          </a:p>
        </p:txBody>
      </p:sp>
      <p:graphicFrame>
        <p:nvGraphicFramePr>
          <p:cNvPr id="9" name="Table 8"/>
          <p:cNvGraphicFramePr>
            <a:graphicFrameLocks noGrp="1"/>
          </p:cNvGraphicFramePr>
          <p:nvPr>
            <p:extLst>
              <p:ext uri="{D42A27DB-BD31-4B8C-83A1-F6EECF244321}">
                <p14:modId xmlns:p14="http://schemas.microsoft.com/office/powerpoint/2010/main" val="2048835916"/>
              </p:ext>
            </p:extLst>
          </p:nvPr>
        </p:nvGraphicFramePr>
        <p:xfrm>
          <a:off x="838200" y="1505869"/>
          <a:ext cx="10815536" cy="3204147"/>
        </p:xfrm>
        <a:graphic>
          <a:graphicData uri="http://schemas.openxmlformats.org/drawingml/2006/table">
            <a:tbl>
              <a:tblPr firstRow="1" bandRow="1">
                <a:tableStyleId>{93296810-A885-4BE3-A3E7-6D5BEEA58F35}</a:tableStyleId>
              </a:tblPr>
              <a:tblGrid>
                <a:gridCol w="3237689">
                  <a:extLst>
                    <a:ext uri="{9D8B030D-6E8A-4147-A177-3AD203B41FA5}">
                      <a16:colId xmlns:a16="http://schemas.microsoft.com/office/drawing/2014/main" val="118743558"/>
                    </a:ext>
                  </a:extLst>
                </a:gridCol>
                <a:gridCol w="7577847">
                  <a:extLst>
                    <a:ext uri="{9D8B030D-6E8A-4147-A177-3AD203B41FA5}">
                      <a16:colId xmlns:a16="http://schemas.microsoft.com/office/drawing/2014/main" val="1320160048"/>
                    </a:ext>
                  </a:extLst>
                </a:gridCol>
              </a:tblGrid>
              <a:tr h="369507">
                <a:tc>
                  <a:txBody>
                    <a:bodyPr/>
                    <a:lstStyle/>
                    <a:p>
                      <a:r>
                        <a:rPr lang="en-US" dirty="0" smtClean="0"/>
                        <a:t>Item</a:t>
                      </a:r>
                      <a:endParaRPr lang="en-ZA" dirty="0"/>
                    </a:p>
                  </a:txBody>
                  <a:tcPr/>
                </a:tc>
                <a:tc>
                  <a:txBody>
                    <a:bodyPr/>
                    <a:lstStyle/>
                    <a:p>
                      <a:r>
                        <a:rPr lang="en-US" dirty="0" smtClean="0"/>
                        <a:t>Description</a:t>
                      </a:r>
                      <a:endParaRPr lang="en-ZA" dirty="0"/>
                    </a:p>
                  </a:txBody>
                  <a:tcPr/>
                </a:tc>
                <a:extLst>
                  <a:ext uri="{0D108BD9-81ED-4DB2-BD59-A6C34878D82A}">
                    <a16:rowId xmlns:a16="http://schemas.microsoft.com/office/drawing/2014/main" val="914577961"/>
                  </a:ext>
                </a:extLst>
              </a:tr>
              <a:tr h="369507">
                <a:tc>
                  <a:txBody>
                    <a:bodyPr/>
                    <a:lstStyle/>
                    <a:p>
                      <a:r>
                        <a:rPr lang="en-US" dirty="0" smtClean="0"/>
                        <a:t>Internal</a:t>
                      </a:r>
                      <a:r>
                        <a:rPr lang="en-US" baseline="0" dirty="0" smtClean="0"/>
                        <a:t> controls</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The accounting officer and management did not ensure that systems of internal control were adequately implemented and monitored to ensure compliance with key legislation relating to strategic planning, annual financial statements, expenditure management, revenue management and consequence management.</a:t>
                      </a:r>
                      <a:endParaRPr lang="en-ZA"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Management did not adequately review the annual financial statements and annual performance report before submitting for auditing. In addition, management did not validate achievements against supporting documents. As a result, material findings were raised during the audit.</a:t>
                      </a:r>
                      <a:endParaRPr lang="en-ZA" sz="1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2562173544"/>
                  </a:ext>
                </a:extLst>
              </a:tr>
            </a:tbl>
          </a:graphicData>
        </a:graphic>
      </p:graphicFrame>
    </p:spTree>
    <p:extLst>
      <p:ext uri="{BB962C8B-B14F-4D97-AF65-F5344CB8AC3E}">
        <p14:creationId xmlns:p14="http://schemas.microsoft.com/office/powerpoint/2010/main" val="3859366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11188</TotalTime>
  <Words>1969</Words>
  <Application>Microsoft Office PowerPoint</Application>
  <PresentationFormat>Widescreen</PresentationFormat>
  <Paragraphs>145</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Black</vt:lpstr>
      <vt:lpstr>Calibri</vt:lpstr>
      <vt:lpstr>Calibri Light</vt:lpstr>
      <vt:lpstr>Verdana</vt:lpstr>
      <vt:lpstr>Office Theme</vt:lpstr>
      <vt:lpstr>PowerPoint Presentation</vt:lpstr>
      <vt:lpstr>Financial viability</vt:lpstr>
      <vt:lpstr>Financial viability – Pre-audit 2021/22 AFS</vt:lpstr>
      <vt:lpstr>Financial viability – Pre-audit 2021/22 AFS </vt:lpstr>
      <vt:lpstr>Audit outcome</vt:lpstr>
      <vt:lpstr>Audit outcome</vt:lpstr>
      <vt:lpstr>Audit outcome</vt:lpstr>
      <vt:lpstr>Audit outcome</vt:lpstr>
      <vt:lpstr>Audit outcome</vt:lpstr>
      <vt:lpstr>Audit outcome</vt:lpstr>
      <vt:lpstr>Audit outcome</vt:lpstr>
      <vt:lpstr>Budget review</vt:lpstr>
      <vt:lpstr>2022/23 Performance against the budget</vt:lpstr>
      <vt:lpstr>2022/23 Performance against the budget</vt:lpstr>
      <vt:lpstr>2022/23 Performance against the budget</vt:lpstr>
      <vt:lpstr>2022/23 Performance against the budget</vt:lpstr>
      <vt:lpstr>2022/23 Performance against the budget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Coetzee</dc:creator>
  <cp:lastModifiedBy>Shereen Cassiem</cp:lastModifiedBy>
  <cp:revision>2</cp:revision>
  <cp:lastPrinted>2021-01-14T08:54:27Z</cp:lastPrinted>
  <dcterms:created xsi:type="dcterms:W3CDTF">2021-01-11T12:27:26Z</dcterms:created>
  <dcterms:modified xsi:type="dcterms:W3CDTF">2022-11-01T13:14:29Z</dcterms:modified>
</cp:coreProperties>
</file>