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sldIdLst>
    <p:sldId id="288" r:id="rId2"/>
    <p:sldId id="276" r:id="rId3"/>
    <p:sldId id="277" r:id="rId4"/>
    <p:sldId id="278" r:id="rId5"/>
    <p:sldId id="299" r:id="rId6"/>
    <p:sldId id="311" r:id="rId7"/>
    <p:sldId id="310" r:id="rId8"/>
    <p:sldId id="300" r:id="rId9"/>
    <p:sldId id="285" r:id="rId10"/>
    <p:sldId id="302" r:id="rId11"/>
    <p:sldId id="264" r:id="rId12"/>
    <p:sldId id="265" r:id="rId13"/>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521415D9-36F7-43E2-AB2F-B90AF26B5E84}">
      <p14:sectionLst xmlns:p14="http://schemas.microsoft.com/office/powerpoint/2010/main" xmlns="">
        <p14:section name="Default Section" id="{3F35A381-D9C2-4A41-9FD6-3E66DD493AEA}">
          <p14:sldIdLst>
            <p14:sldId id="288"/>
            <p14:sldId id="276"/>
            <p14:sldId id="277"/>
            <p14:sldId id="278"/>
            <p14:sldId id="299"/>
            <p14:sldId id="311"/>
            <p14:sldId id="310"/>
            <p14:sldId id="300"/>
            <p14:sldId id="285"/>
            <p14:sldId id="302"/>
          </p14:sldIdLst>
        </p14:section>
        <p14:section name="Untitled Section" id="{19B6C5ED-0633-42CC-BE5E-0D366D0AC65D}">
          <p14:sldIdLst>
            <p14:sldId id="264"/>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p:restoredTop sz="94694"/>
  </p:normalViewPr>
  <p:slideViewPr>
    <p:cSldViewPr snapToGrid="0">
      <p:cViewPr varScale="1">
        <p:scale>
          <a:sx n="34" d="100"/>
          <a:sy n="34" d="100"/>
        </p:scale>
        <p:origin x="-444" y="-78"/>
      </p:cViewPr>
      <p:guideLst>
        <p:guide orient="horz" pos="4320"/>
        <p:guide pos="7680"/>
      </p:guideLst>
    </p:cSldViewPr>
  </p:slideViewPr>
  <p:notesTextViewPr>
    <p:cViewPr>
      <p:scale>
        <a:sx n="20" d="100"/>
        <a:sy n="20" d="100"/>
      </p:scale>
      <p:origin x="0" y="0"/>
    </p:cViewPr>
  </p:notesTextViewPr>
  <p:sorterViewPr>
    <p:cViewPr>
      <p:scale>
        <a:sx n="100" d="100"/>
        <a:sy n="100" d="100"/>
      </p:scale>
      <p:origin x="0" y="-70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68" name="Shape 168"/>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xmlns="" val="53508657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9279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986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8239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90525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19360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hf hdr="0" dt="0"/>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37AD18-F15F-6672-8EED-B57C7C25B296}"/>
              </a:ext>
            </a:extLst>
          </p:cNvPr>
          <p:cNvSpPr txBox="1"/>
          <p:nvPr/>
        </p:nvSpPr>
        <p:spPr>
          <a:xfrm>
            <a:off x="4297679" y="1298449"/>
            <a:ext cx="15949749" cy="6247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13700">
                <a:solidFill>
                  <a:srgbClr val="FFFFFF"/>
                </a:solidFill>
                <a:latin typeface="Gill Sans SemiBold"/>
                <a:ea typeface="Gill Sans SemiBold"/>
                <a:cs typeface="Gill Sans SemiBold"/>
                <a:sym typeface="Gill Sans SemiBold"/>
              </a:defRPr>
            </a:pPr>
            <a:r>
              <a:rPr lang="en-GB" sz="2800" b="1" dirty="0">
                <a:solidFill>
                  <a:schemeClr val="bg1"/>
                </a:solidFill>
                <a:effectLst>
                  <a:glow rad="228600">
                    <a:schemeClr val="tx1">
                      <a:lumMod val="75000"/>
                      <a:alpha val="40000"/>
                    </a:schemeClr>
                  </a:glow>
                </a:effectLst>
                <a:latin typeface="Arial" panose="020B0604020202020204" pitchFamily="34" charset="0"/>
                <a:ea typeface="Times New Roman" panose="02020603050405020304" pitchFamily="18" charset="0"/>
              </a:rPr>
              <a:t>DSAC BRIEFINGS TO THE PORTFOLIO COMMITTEE ON SPORT, ARTS AND CULTURE</a:t>
            </a:r>
          </a:p>
          <a:p>
            <a:pPr lvl="0"/>
            <a:endParaRPr lang="en-GB" sz="3600" b="1" dirty="0">
              <a:solidFill>
                <a:schemeClr val="bg1"/>
              </a:solidFill>
              <a:effectLst>
                <a:glow rad="228600">
                  <a:schemeClr val="tx1">
                    <a:lumMod val="75000"/>
                    <a:alpha val="40000"/>
                  </a:schemeClr>
                </a:glow>
              </a:effectLst>
              <a:latin typeface="Arial" panose="020B0604020202020204" pitchFamily="34" charset="0"/>
            </a:endParaRPr>
          </a:p>
          <a:p>
            <a:pPr lvl="0"/>
            <a:r>
              <a:rPr lang="en-ZA"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Agreement between the Government of the Republic of South Africa and the Government of the Federal Republic of Nigeria on Audio-Visual Co-production; </a:t>
            </a:r>
          </a:p>
          <a:p>
            <a:pPr lvl="0"/>
            <a:r>
              <a:rPr lang="en-ZA"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&amp;</a:t>
            </a:r>
            <a:endParaRPr lang="en-ZA"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en-ZA" sz="3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a:t>
            </a:r>
            <a:r>
              <a:rPr lang="en-ZA"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rogramme of co-operation between Government of the Republic of South Africa and the Government of the Federal Republic of Nigeria for the implementation of the Agreement on Cooperation in the Field of Arts and Culture for the years 2022-2024.</a:t>
            </a:r>
            <a:endParaRPr lang="en-ZA"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defRPr sz="13700">
                <a:solidFill>
                  <a:srgbClr val="FFFFFF"/>
                </a:solidFill>
                <a:latin typeface="Gill Sans SemiBold"/>
                <a:ea typeface="Gill Sans SemiBold"/>
                <a:cs typeface="Gill Sans SemiBold"/>
                <a:sym typeface="Gill Sans SemiBold"/>
              </a:defRPr>
            </a:pPr>
            <a:r>
              <a:rPr lang="en-GB" sz="3200" b="1" dirty="0">
                <a:solidFill>
                  <a:schemeClr val="bg1"/>
                </a:solidFill>
                <a:effectLst>
                  <a:glow rad="228600">
                    <a:schemeClr val="tx1">
                      <a:lumMod val="75000"/>
                      <a:alpha val="40000"/>
                    </a:schemeClr>
                  </a:glow>
                </a:effectLst>
                <a:latin typeface="Arial" panose="020B0604020202020204" pitchFamily="34" charset="0"/>
              </a:rPr>
              <a:t>Presented by: Acting Director-General</a:t>
            </a:r>
          </a:p>
          <a:p>
            <a:pPr>
              <a:defRPr sz="13700">
                <a:solidFill>
                  <a:srgbClr val="FFFFFF"/>
                </a:solidFill>
                <a:latin typeface="Gill Sans SemiBold"/>
                <a:ea typeface="Gill Sans SemiBold"/>
                <a:cs typeface="Gill Sans SemiBold"/>
                <a:sym typeface="Gill Sans SemiBold"/>
              </a:defRPr>
            </a:pPr>
            <a:endParaRPr lang="en-GB" sz="2400" b="1" dirty="0">
              <a:solidFill>
                <a:schemeClr val="bg1"/>
              </a:solidFill>
              <a:effectLst>
                <a:glow rad="228600">
                  <a:schemeClr val="tx1">
                    <a:lumMod val="75000"/>
                    <a:alpha val="40000"/>
                  </a:schemeClr>
                </a:glow>
              </a:effectLst>
              <a:latin typeface="Arial" panose="020B0604020202020204" pitchFamily="34" charset="0"/>
            </a:endParaRPr>
          </a:p>
          <a:p>
            <a:pPr>
              <a:defRPr sz="13700">
                <a:solidFill>
                  <a:srgbClr val="FFFFFF"/>
                </a:solidFill>
                <a:latin typeface="Gill Sans SemiBold"/>
                <a:ea typeface="Gill Sans SemiBold"/>
                <a:cs typeface="Gill Sans SemiBold"/>
                <a:sym typeface="Gill Sans SemiBold"/>
              </a:defRPr>
            </a:pPr>
            <a:endParaRPr lang="en-GB" sz="2800" dirty="0">
              <a:solidFill>
                <a:schemeClr val="bg1"/>
              </a:solidFill>
              <a:effectLst>
                <a:glow rad="228600">
                  <a:schemeClr val="tx1">
                    <a:lumMod val="75000"/>
                    <a:alpha val="40000"/>
                  </a:schemeClr>
                </a:glow>
              </a:effectLst>
            </a:endParaRPr>
          </a:p>
        </p:txBody>
      </p:sp>
    </p:spTree>
    <p:extLst>
      <p:ext uri="{BB962C8B-B14F-4D97-AF65-F5344CB8AC3E}">
        <p14:creationId xmlns:p14="http://schemas.microsoft.com/office/powerpoint/2010/main" xmlns="" val="13829425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261109" y="3277940"/>
            <a:ext cx="23714459" cy="4830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just" defTabSz="2438337" rtl="0" eaLnBrk="1" fontAlgn="auto" latinLnBrk="0" hangingPunct="0">
              <a:lnSpc>
                <a:spcPct val="200000"/>
              </a:lnSpc>
              <a:spcBef>
                <a:spcPts val="0"/>
              </a:spcBef>
              <a:spcAft>
                <a:spcPts val="0"/>
              </a:spcAft>
              <a:buClrTx/>
              <a:buSzTx/>
              <a:buFontTx/>
              <a:buNone/>
              <a:tabLst/>
              <a:defRPr/>
            </a:pPr>
            <a:r>
              <a:rPr lang="en-US" sz="5400" dirty="0">
                <a:solidFill>
                  <a:schemeClr val="tx1">
                    <a:lumMod val="50000"/>
                  </a:schemeClr>
                </a:solidFill>
                <a:latin typeface="Arial" panose="020B0604020202020204" pitchFamily="34" charset="0"/>
                <a:cs typeface="Arial" panose="020B0604020202020204" pitchFamily="34" charset="0"/>
              </a:rPr>
              <a:t>All programmes of the events held for the purpose of these Agreements will be coordinated by the parties in advance, subject to conditions relating to finance stipulated in both Agreements. </a:t>
            </a:r>
            <a:endParaRPr kumimoji="0" lang="en-US" sz="5400" b="0" i="0" u="none" strike="noStrike" kern="0" cap="none" spc="0" normalizeH="0" baseline="0" noProof="0" dirty="0">
              <a:ln>
                <a:noFill/>
              </a:ln>
              <a:solidFill>
                <a:schemeClr val="tx1">
                  <a:lumMod val="50000"/>
                </a:schemeClr>
              </a:solidFill>
              <a:effectLst/>
              <a:uLnTx/>
              <a:uFillTx/>
              <a:latin typeface="Arial" panose="020B0604020202020204" pitchFamily="34" charset="0"/>
              <a:cs typeface="Arial" panose="020B0604020202020204" pitchFamily="34" charset="0"/>
              <a:sym typeface="Gill Sans SemiBold"/>
            </a:endParaRPr>
          </a:p>
        </p:txBody>
      </p:sp>
      <p:sp>
        <p:nvSpPr>
          <p:cNvPr id="3" name="HEADING">
            <a:extLst>
              <a:ext uri="{FF2B5EF4-FFF2-40B4-BE49-F238E27FC236}">
                <a16:creationId xmlns:a16="http://schemas.microsoft.com/office/drawing/2014/main" xmlns="" id="{0B2562CD-9248-AB72-C7BD-FC1E580AC2E7}"/>
              </a:ext>
            </a:extLst>
          </p:cNvPr>
          <p:cNvSpPr txBox="1"/>
          <p:nvPr/>
        </p:nvSpPr>
        <p:spPr>
          <a:xfrm>
            <a:off x="-68075" y="422162"/>
            <a:ext cx="245201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COST IMPLICATIONS </a:t>
            </a:r>
            <a:endParaRPr kumimoji="0" lang="en-US"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17314890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effectLst>
                  <a:outerShdw blurRad="50800" dist="38100" dir="2700000" algn="tl" rotWithShape="0">
                    <a:prstClr val="black">
                      <a:alpha val="40000"/>
                    </a:prstClr>
                  </a:outerShdw>
                </a:effectLst>
              </a:rPr>
              <a:t>THANK YOU</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27681038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68075" y="3112448"/>
            <a:ext cx="24520150"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5E5E5E"/>
              </a:solidFill>
              <a:effectLst/>
              <a:uLnTx/>
              <a:uFillTx/>
              <a:latin typeface="Gill Sans MT" panose="020B0502020104020203" pitchFamily="34" charset="0"/>
              <a:ea typeface="Times New Roman" panose="02020603050405020304" pitchFamily="18" charset="0"/>
              <a:sym typeface="Helvetica Neue"/>
            </a:endParaRPr>
          </a:p>
          <a:p>
            <a:pPr lvl="0"/>
            <a:r>
              <a:rPr lang="en-ZA" sz="3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Agreement between the Government of the Republic of South Africa and the Government of the Federal Republic of Nigeria on Audio-Visual Co-production</a:t>
            </a:r>
          </a:p>
          <a:p>
            <a:pPr lvl="0"/>
            <a:endParaRPr lang="en-ZA" sz="3600" b="1" dirty="0">
              <a:solidFill>
                <a:schemeClr val="tx1"/>
              </a:solidFill>
              <a:latin typeface="Gill Sans MT" panose="020B0502020104020203" pitchFamily="34" charset="0"/>
              <a:ea typeface="Times New Roman" panose="02020603050405020304" pitchFamily="18" charset="0"/>
              <a:cs typeface="Times New Roman" panose="02020603050405020304" pitchFamily="18" charset="0"/>
            </a:endParaRPr>
          </a:p>
          <a:p>
            <a:pPr lvl="0"/>
            <a:r>
              <a:rPr lang="en-ZA" sz="3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 and</a:t>
            </a:r>
          </a:p>
          <a:p>
            <a:pPr lvl="0"/>
            <a:endParaRPr lang="en-ZA" sz="3600" b="1" dirty="0">
              <a:solidFill>
                <a:schemeClr val="tx1"/>
              </a:solidFill>
              <a:latin typeface="Gill Sans MT" panose="020B0502020104020203" pitchFamily="34" charset="0"/>
              <a:ea typeface="Times New Roman" panose="02020603050405020304" pitchFamily="18" charset="0"/>
              <a:cs typeface="Times New Roman" panose="02020603050405020304" pitchFamily="18" charset="0"/>
            </a:endParaRPr>
          </a:p>
          <a:p>
            <a:pPr lvl="0"/>
            <a:r>
              <a:rPr lang="en-ZA" sz="3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Programme of co-operation between Government of the Republic of South Africa and the Government of the Federal Republic of Nigeria for the implementation of the Agreement on Cooperation in the Field of Arts and Culture for the years 2022-2024.</a:t>
            </a:r>
            <a:endParaRPr lang="en-ZA" sz="3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3" name="HEADING">
            <a:extLst>
              <a:ext uri="{FF2B5EF4-FFF2-40B4-BE49-F238E27FC236}">
                <a16:creationId xmlns:a16="http://schemas.microsoft.com/office/drawing/2014/main" xmlns="" id="{0B2562CD-9248-AB72-C7BD-FC1E580AC2E7}"/>
              </a:ext>
            </a:extLst>
          </p:cNvPr>
          <p:cNvSpPr txBox="1"/>
          <p:nvPr/>
        </p:nvSpPr>
        <p:spPr>
          <a:xfrm>
            <a:off x="-68075" y="837660"/>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E5E5E"/>
                </a:solidFill>
                <a:effectLst/>
                <a:uLnTx/>
                <a:uFillTx/>
                <a:latin typeface="Arial" panose="020B0604020202020204" pitchFamily="34" charset="0"/>
                <a:ea typeface="Times New Roman" panose="02020603050405020304" pitchFamily="18" charset="0"/>
                <a:sym typeface="Helvetica Neue"/>
              </a:rPr>
              <a:t>TITLE OF THE AGREEMENTS</a:t>
            </a:r>
            <a:endParaRPr kumimoji="0" lang="en-US" sz="5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xmlns="" val="5156677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68075" y="3243430"/>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166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4" name="TextBox 3">
            <a:extLst>
              <a:ext uri="{FF2B5EF4-FFF2-40B4-BE49-F238E27FC236}">
                <a16:creationId xmlns:a16="http://schemas.microsoft.com/office/drawing/2014/main" xmlns="" id="{6CDC904A-C0EA-66B9-8A28-58B69498824E}"/>
              </a:ext>
            </a:extLst>
          </p:cNvPr>
          <p:cNvSpPr txBox="1"/>
          <p:nvPr/>
        </p:nvSpPr>
        <p:spPr>
          <a:xfrm>
            <a:off x="0" y="3895131"/>
            <a:ext cx="23912945"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Date of Signing:</a:t>
            </a: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r>
              <a:rPr kumimoji="0" lang="en-ZA"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Signed 01 December </a:t>
            </a:r>
            <a:r>
              <a:rPr lang="en-ZA" sz="5400" dirty="0">
                <a:solidFill>
                  <a:srgbClr val="000000"/>
                </a:solidFill>
                <a:latin typeface="Arial" panose="020B0604020202020204" pitchFamily="34" charset="0"/>
                <a:ea typeface="Calibri" panose="020F0502020204030204" pitchFamily="34" charset="0"/>
                <a:cs typeface="Arial" panose="020B0604020202020204" pitchFamily="34" charset="0"/>
              </a:rPr>
              <a:t>2021</a:t>
            </a:r>
            <a:endParaRPr kumimoji="0" lang="en-ZA"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ZA"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Place of Signature: </a:t>
            </a:r>
            <a:r>
              <a:rPr lang="en-ZA" sz="5400" dirty="0">
                <a:solidFill>
                  <a:srgbClr val="000000"/>
                </a:solidFill>
                <a:latin typeface="Arial" panose="020B0604020202020204" pitchFamily="34" charset="0"/>
                <a:ea typeface="Calibri" panose="020F0502020204030204" pitchFamily="34" charset="0"/>
                <a:cs typeface="Arial" panose="020B0604020202020204" pitchFamily="34" charset="0"/>
              </a:rPr>
              <a:t>Abuja, Nigeria</a:t>
            </a:r>
            <a:endParaRPr kumimoji="0" lang="en-US" sz="54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endParaRPr kumimoji="0" lang="en-US" sz="54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Entry into Force: </a:t>
            </a:r>
            <a:r>
              <a:rPr lang="en-ZA" sz="5400" dirty="0">
                <a:solidFill>
                  <a:srgbClr val="000000"/>
                </a:solidFill>
                <a:latin typeface="Arial" panose="020B0604020202020204" pitchFamily="34" charset="0"/>
                <a:ea typeface="Calibri" panose="020F0502020204030204" pitchFamily="34" charset="0"/>
                <a:cs typeface="Arial" panose="020B0604020202020204" pitchFamily="34" charset="0"/>
              </a:rPr>
              <a:t>Upon ratification by the two countries</a:t>
            </a:r>
            <a:endParaRPr kumimoji="0" lang="en-US" sz="40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p:txBody>
      </p:sp>
      <p:sp>
        <p:nvSpPr>
          <p:cNvPr id="5" name="HEADING">
            <a:extLst>
              <a:ext uri="{FF2B5EF4-FFF2-40B4-BE49-F238E27FC236}">
                <a16:creationId xmlns:a16="http://schemas.microsoft.com/office/drawing/2014/main" xmlns="" id="{3B1856CC-2524-5B31-3010-5CE84CCE4CAE}"/>
              </a:ext>
            </a:extLst>
          </p:cNvPr>
          <p:cNvSpPr txBox="1"/>
          <p:nvPr/>
        </p:nvSpPr>
        <p:spPr>
          <a:xfrm>
            <a:off x="-68075" y="900007"/>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rPr>
              <a:t>DATE OF SIGNING, ENTRY INTO FORCE &amp; PLACE OF SIGNATURE</a:t>
            </a:r>
            <a:endParaRPr kumimoji="0" sz="5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endParaRPr>
          </a:p>
        </p:txBody>
      </p:sp>
    </p:spTree>
    <p:extLst>
      <p:ext uri="{BB962C8B-B14F-4D97-AF65-F5344CB8AC3E}">
        <p14:creationId xmlns:p14="http://schemas.microsoft.com/office/powerpoint/2010/main" xmlns="" val="35206096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1981200" y="3959103"/>
            <a:ext cx="20421600" cy="4934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50000"/>
              </a:lnSpc>
              <a:spcBef>
                <a:spcPts val="0"/>
              </a:spcBef>
              <a:spcAft>
                <a:spcPts val="0"/>
              </a:spcAft>
              <a:buClrTx/>
              <a:buSzTx/>
              <a:buFontTx/>
              <a:buNone/>
              <a:tabLst/>
              <a:defRPr/>
            </a:pPr>
            <a:endParaRPr kumimoji="0" lang="en-US" sz="5400" b="1" i="0" u="none" strike="noStrike" kern="0" cap="none" spc="0" normalizeH="0" baseline="0" noProof="0" dirty="0">
              <a:ln>
                <a:noFill/>
              </a:ln>
              <a:solidFill>
                <a:srgbClr val="5E5E5E">
                  <a:lumMod val="50000"/>
                </a:srgbClr>
              </a:solidFill>
              <a:effectLst/>
              <a:uLnTx/>
              <a:uFillTx/>
              <a:latin typeface="Arial" panose="020B0604020202020204" pitchFamily="34" charset="0"/>
              <a:ea typeface="Times New Roman" panose="02020603050405020304" pitchFamily="18" charset="0"/>
              <a:sym typeface="Gill Sans SemiBold"/>
            </a:endParaRPr>
          </a:p>
          <a:p>
            <a:pPr marL="0" marR="0" lvl="0" indent="0" algn="ctr" defTabSz="2438337" rtl="0" eaLnBrk="1" fontAlgn="auto" latinLnBrk="0" hangingPunct="0">
              <a:lnSpc>
                <a:spcPct val="150000"/>
              </a:lnSpc>
              <a:spcBef>
                <a:spcPts val="0"/>
              </a:spcBef>
              <a:spcAft>
                <a:spcPts val="0"/>
              </a:spcAft>
              <a:buClrTx/>
              <a:buSzTx/>
              <a:buFontTx/>
              <a:buNone/>
              <a:tabLst/>
              <a:defRPr/>
            </a:pPr>
            <a:endParaRPr lang="en-US" sz="5400" b="1" dirty="0">
              <a:solidFill>
                <a:srgbClr val="5E5E5E">
                  <a:lumMod val="50000"/>
                </a:srgbClr>
              </a:solidFill>
              <a:latin typeface="Arial" panose="020B0604020202020204" pitchFamily="34" charset="0"/>
              <a:ea typeface="Times New Roman" panose="02020603050405020304" pitchFamily="18" charset="0"/>
            </a:endParaRPr>
          </a:p>
          <a:p>
            <a:pPr marL="0" marR="0" lvl="0" indent="0" algn="ctr" defTabSz="2438337" rtl="0" eaLnBrk="1" fontAlgn="auto" latinLnBrk="0" hangingPunct="0">
              <a:lnSpc>
                <a:spcPct val="150000"/>
              </a:lnSpc>
              <a:spcBef>
                <a:spcPts val="0"/>
              </a:spcBef>
              <a:spcAft>
                <a:spcPts val="0"/>
              </a:spcAft>
              <a:buClrTx/>
              <a:buSzTx/>
              <a:buFontTx/>
              <a:buNone/>
              <a:tabLst/>
              <a:defRPr/>
            </a:pPr>
            <a:endParaRPr kumimoji="0" lang="en-US" sz="5400" b="1" i="0" u="none" strike="noStrike" kern="0" cap="none" spc="0" normalizeH="0" baseline="0" noProof="0" dirty="0">
              <a:ln>
                <a:noFill/>
              </a:ln>
              <a:solidFill>
                <a:srgbClr val="5E5E5E">
                  <a:lumMod val="50000"/>
                </a:srgbClr>
              </a:solidFill>
              <a:effectLst/>
              <a:uLnTx/>
              <a:uFillTx/>
              <a:latin typeface="Arial" panose="020B0604020202020204" pitchFamily="34" charset="0"/>
              <a:ea typeface="Times New Roman" panose="02020603050405020304" pitchFamily="18" charset="0"/>
              <a:sym typeface="Gill Sans SemiBold"/>
            </a:endParaRPr>
          </a:p>
          <a:p>
            <a:pPr marL="0" marR="0" lvl="0" indent="0" algn="ctr" defTabSz="2438337" rtl="0" eaLnBrk="1" fontAlgn="auto" latinLnBrk="0" hangingPunct="0">
              <a:lnSpc>
                <a:spcPct val="150000"/>
              </a:lnSpc>
              <a:spcBef>
                <a:spcPts val="0"/>
              </a:spcBef>
              <a:spcAft>
                <a:spcPts val="0"/>
              </a:spcAft>
              <a:buClrTx/>
              <a:buSzTx/>
              <a:buFontTx/>
              <a:buNone/>
              <a:tabLst/>
              <a:defRPr/>
            </a:pPr>
            <a:endParaRPr lang="en-US" sz="5400" b="1" dirty="0">
              <a:solidFill>
                <a:srgbClr val="5E5E5E">
                  <a:lumMod val="50000"/>
                </a:srgbClr>
              </a:solidFill>
              <a:latin typeface="Arial" panose="020B0604020202020204" pitchFamily="34" charset="0"/>
              <a:ea typeface="Times New Roman" panose="02020603050405020304" pitchFamily="18" charset="0"/>
            </a:endParaRPr>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sym typeface="Gill Sans SemiBold"/>
              </a:rPr>
              <a:t>VALIDITY PERIOD &amp; DATE OF TERMINATION</a:t>
            </a: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graphicFrame>
        <p:nvGraphicFramePr>
          <p:cNvPr id="5" name="Table 5">
            <a:extLst>
              <a:ext uri="{FF2B5EF4-FFF2-40B4-BE49-F238E27FC236}">
                <a16:creationId xmlns:a16="http://schemas.microsoft.com/office/drawing/2014/main" xmlns="" id="{D566D024-EB99-2456-84E6-7CF8EA48CBF8}"/>
              </a:ext>
            </a:extLst>
          </p:cNvPr>
          <p:cNvGraphicFramePr>
            <a:graphicFrameLocks noGrp="1"/>
          </p:cNvGraphicFramePr>
          <p:nvPr>
            <p:extLst>
              <p:ext uri="{D42A27DB-BD31-4B8C-83A1-F6EECF244321}">
                <p14:modId xmlns:p14="http://schemas.microsoft.com/office/powerpoint/2010/main" xmlns="" val="2126454103"/>
              </p:ext>
            </p:extLst>
          </p:nvPr>
        </p:nvGraphicFramePr>
        <p:xfrm>
          <a:off x="613144" y="3313440"/>
          <a:ext cx="23157712" cy="8107680"/>
        </p:xfrm>
        <a:graphic>
          <a:graphicData uri="http://schemas.openxmlformats.org/drawingml/2006/table">
            <a:tbl>
              <a:tblPr firstRow="1" bandRow="1">
                <a:tableStyleId>{5940675A-B579-460E-94D1-54222C63F5DA}</a:tableStyleId>
              </a:tblPr>
              <a:tblGrid>
                <a:gridCol w="6884161">
                  <a:extLst>
                    <a:ext uri="{9D8B030D-6E8A-4147-A177-3AD203B41FA5}">
                      <a16:colId xmlns:a16="http://schemas.microsoft.com/office/drawing/2014/main" xmlns="" val="1213174017"/>
                    </a:ext>
                  </a:extLst>
                </a:gridCol>
                <a:gridCol w="6884161">
                  <a:extLst>
                    <a:ext uri="{9D8B030D-6E8A-4147-A177-3AD203B41FA5}">
                      <a16:colId xmlns:a16="http://schemas.microsoft.com/office/drawing/2014/main" xmlns="" val="4007802779"/>
                    </a:ext>
                  </a:extLst>
                </a:gridCol>
                <a:gridCol w="9389390">
                  <a:extLst>
                    <a:ext uri="{9D8B030D-6E8A-4147-A177-3AD203B41FA5}">
                      <a16:colId xmlns:a16="http://schemas.microsoft.com/office/drawing/2014/main" xmlns="" val="3628124406"/>
                    </a:ext>
                  </a:extLst>
                </a:gridCol>
              </a:tblGrid>
              <a:tr h="4704943">
                <a:tc>
                  <a:txBody>
                    <a:body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2600" b="1"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rPr>
                        <a:t>Agreement between the Government of the Republic of South Africa and the Government of the Federal Republic of Nigeria on Audio-Visual Co-production.</a:t>
                      </a:r>
                      <a:endPar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endParaRPr>
                    </a:p>
                    <a:p>
                      <a:pPr algn="l"/>
                      <a:endParaRPr lang="en-ZA" sz="2600" dirty="0">
                        <a:solidFill>
                          <a:schemeClr val="tx1">
                            <a:lumMod val="50000"/>
                          </a:schemeClr>
                        </a:solidFill>
                        <a:latin typeface="Gill Sans MT" panose="020B0502020104020203" pitchFamily="34" charset="0"/>
                      </a:endParaRPr>
                    </a:p>
                  </a:txBody>
                  <a:tcPr/>
                </a:tc>
                <a:tc>
                  <a:txBody>
                    <a:bodyPr/>
                    <a:lstStyle/>
                    <a:p>
                      <a:pPr algn="l"/>
                      <a:r>
                        <a:rPr lang="en-ZA" sz="2600" b="1" u="sng" dirty="0">
                          <a:solidFill>
                            <a:schemeClr val="tx1">
                              <a:lumMod val="50000"/>
                            </a:schemeClr>
                          </a:solidFill>
                          <a:latin typeface="Gill Sans MT" panose="020B0502020104020203" pitchFamily="34" charset="0"/>
                        </a:rPr>
                        <a:t>Validity Period</a:t>
                      </a:r>
                      <a:r>
                        <a:rPr lang="en-ZA" sz="2600" u="sng" dirty="0">
                          <a:solidFill>
                            <a:schemeClr val="tx1">
                              <a:lumMod val="50000"/>
                            </a:schemeClr>
                          </a:solidFill>
                          <a:latin typeface="Gill Sans MT" panose="020B0502020104020203" pitchFamily="34" charset="0"/>
                        </a:rPr>
                        <a:t>: </a:t>
                      </a:r>
                    </a:p>
                    <a:p>
                      <a:pPr algn="l"/>
                      <a:endPar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endParaRPr>
                    </a:p>
                    <a:p>
                      <a:pPr algn="l"/>
                      <a:r>
                        <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rPr>
                        <a:t>This Agreement shall remain in force for a period of five (5) years, whereafter it shall be automatically renewed for a further period of five (5) years, unless terminated in accordance with sub-Article (3).</a:t>
                      </a:r>
                      <a:endParaRPr lang="en-ZA" sz="2600" dirty="0">
                        <a:solidFill>
                          <a:schemeClr val="tx1">
                            <a:lumMod val="50000"/>
                          </a:schemeClr>
                        </a:solidFill>
                        <a:latin typeface="Gill Sans MT" panose="020B0502020104020203" pitchFamily="34" charset="0"/>
                      </a:endParaRPr>
                    </a:p>
                  </a:txBody>
                  <a:tcPr/>
                </a:tc>
                <a:tc>
                  <a:txBody>
                    <a:bodyPr/>
                    <a:lstStyle/>
                    <a:p>
                      <a:pPr algn="l"/>
                      <a:r>
                        <a:rPr lang="en-ZA" sz="2600" b="1" u="sng" dirty="0">
                          <a:solidFill>
                            <a:schemeClr val="tx1">
                              <a:lumMod val="50000"/>
                            </a:schemeClr>
                          </a:solidFill>
                          <a:latin typeface="Gill Sans MT" panose="020B0502020104020203" pitchFamily="34" charset="0"/>
                        </a:rPr>
                        <a:t>Date of Termination</a:t>
                      </a:r>
                      <a:r>
                        <a:rPr lang="en-ZA" sz="2600" u="sng" dirty="0">
                          <a:solidFill>
                            <a:schemeClr val="tx1">
                              <a:lumMod val="50000"/>
                            </a:schemeClr>
                          </a:solidFill>
                          <a:latin typeface="Gill Sans MT" panose="020B0502020104020203" pitchFamily="34" charset="0"/>
                        </a:rPr>
                        <a:t>: </a:t>
                      </a:r>
                    </a:p>
                    <a:p>
                      <a:pPr algn="l"/>
                      <a:endPar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endParaRPr>
                    </a:p>
                    <a:p>
                      <a:pPr algn="l"/>
                      <a:r>
                        <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rPr>
                        <a:t>This Agreement may be terminated by either Party by giving the other Party at least six (6) months written notice in advance through the diplomatic channel, of its intention to terminate this Agreement.</a:t>
                      </a:r>
                    </a:p>
                    <a:p>
                      <a:endPar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endParaRPr>
                    </a:p>
                    <a:p>
                      <a:pPr algn="l"/>
                      <a:r>
                        <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rPr>
                        <a:t>The termination of this Agreement shall not affect the completion of any project undertaken by the Parties prior to the termination thereof, or the full execution of any activity that has not been fully executed at the time of termination, unless otherwise agreed upon in writing by the Parties.</a:t>
                      </a:r>
                    </a:p>
                  </a:txBody>
                  <a:tcPr/>
                </a:tc>
                <a:extLst>
                  <a:ext uri="{0D108BD9-81ED-4DB2-BD59-A6C34878D82A}">
                    <a16:rowId xmlns:a16="http://schemas.microsoft.com/office/drawing/2014/main" xmlns="" val="2410748988"/>
                  </a:ext>
                </a:extLst>
              </a:tr>
              <a:tr h="3039476">
                <a:tc>
                  <a:txBody>
                    <a:body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2600" b="1" dirty="0">
                          <a:solidFill>
                            <a:schemeClr val="tx1">
                              <a:lumMod val="50000"/>
                            </a:schemeClr>
                          </a:solidFill>
                          <a:effectLst/>
                          <a:latin typeface="Gill Sans MT" panose="020B0502020104020203" pitchFamily="34" charset="0"/>
                          <a:ea typeface="Times New Roman" panose="02020603050405020304" pitchFamily="18" charset="0"/>
                          <a:cs typeface="Times New Roman" panose="02020603050405020304" pitchFamily="18" charset="0"/>
                        </a:rPr>
                        <a:t>Programme of co-operation between Government of the Republic of South Africa and the Government of the Federal Republic of Nigeria for the implementation of the Agreement on Cooperation in the Field of Arts and Culture for the years 2022-2024.</a:t>
                      </a:r>
                      <a:endParaRPr lang="en-ZA" sz="2600" dirty="0">
                        <a:solidFill>
                          <a:schemeClr val="tx1">
                            <a:lumMod val="50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algn="l"/>
                      <a:endParaRPr lang="en-ZA" sz="2600" dirty="0">
                        <a:solidFill>
                          <a:schemeClr val="tx1">
                            <a:lumMod val="50000"/>
                          </a:schemeClr>
                        </a:solidFill>
                        <a:latin typeface="Gill Sans MT" panose="020B0502020104020203" pitchFamily="34" charset="0"/>
                      </a:endParaRPr>
                    </a:p>
                  </a:txBody>
                  <a:tcPr/>
                </a:tc>
                <a:tc>
                  <a:txBody>
                    <a:bodyPr/>
                    <a:lstStyle/>
                    <a:p>
                      <a:pPr algn="just"/>
                      <a:r>
                        <a:rPr lang="en-ZA" sz="2600" b="0" i="0" u="none" strike="noStrike" cap="none" spc="0" baseline="0" dirty="0">
                          <a:solidFill>
                            <a:schemeClr val="tx1">
                              <a:lumMod val="50000"/>
                            </a:schemeClr>
                          </a:solidFill>
                          <a:effectLst/>
                          <a:uFillTx/>
                          <a:latin typeface="Gill Sans MT" panose="020B0502020104020203" pitchFamily="34" charset="0"/>
                          <a:ea typeface="+mn-ea"/>
                          <a:cs typeface="+mn-cs"/>
                          <a:sym typeface="Helvetica Neue"/>
                        </a:rPr>
                        <a:t>This POC shall remain in force for a period of three years after which it may be extended if the Parties so agree, until the signing of a new Programme of Co-operation</a:t>
                      </a:r>
                      <a:endParaRPr lang="en-ZA" sz="2600" dirty="0">
                        <a:solidFill>
                          <a:schemeClr val="tx1">
                            <a:lumMod val="50000"/>
                          </a:schemeClr>
                        </a:solidFill>
                        <a:latin typeface="Gill Sans MT" panose="020B0502020104020203" pitchFamily="34" charset="0"/>
                      </a:endParaRPr>
                    </a:p>
                  </a:txBody>
                  <a:tcPr/>
                </a:tc>
                <a:tc>
                  <a:txBody>
                    <a:bodyPr/>
                    <a:lstStyle/>
                    <a:p>
                      <a:endParaRPr lang="en-ZA" sz="2600" dirty="0">
                        <a:latin typeface="Gill Sans MT" panose="020B0502020104020203" pitchFamily="34" charset="0"/>
                      </a:endParaRPr>
                    </a:p>
                  </a:txBody>
                  <a:tcPr/>
                </a:tc>
                <a:extLst>
                  <a:ext uri="{0D108BD9-81ED-4DB2-BD59-A6C34878D82A}">
                    <a16:rowId xmlns:a16="http://schemas.microsoft.com/office/drawing/2014/main" xmlns="" val="3444389066"/>
                  </a:ext>
                </a:extLst>
              </a:tr>
            </a:tbl>
          </a:graphicData>
        </a:graphic>
      </p:graphicFrame>
    </p:spTree>
    <p:extLst>
      <p:ext uri="{BB962C8B-B14F-4D97-AF65-F5344CB8AC3E}">
        <p14:creationId xmlns:p14="http://schemas.microsoft.com/office/powerpoint/2010/main" xmlns="" val="34204019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15636" y="-7733909"/>
            <a:ext cx="23552728" cy="24134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DIPLOMATIC RELATIONS BETWEEN SOUTH AFRICA AND NIGERIA</a:t>
            </a: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200000"/>
              </a:lnSpc>
              <a:defRPr/>
            </a:pPr>
            <a:endPar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endParaRPr>
          </a:p>
          <a:p>
            <a:pPr marL="571500" indent="-571500" algn="just">
              <a:buFont typeface="Arial" panose="020B0604020202020204" pitchFamily="34" charset="0"/>
              <a:buChar char="•"/>
              <a:defRPr/>
            </a:pPr>
            <a:r>
              <a:rPr kumimoji="0" lang="en-US" sz="4000" b="0" i="0" u="none" strike="noStrike" kern="0" cap="none" spc="0" normalizeH="0" baseline="0" noProof="0" dirty="0">
                <a:ln>
                  <a:noFill/>
                </a:ln>
                <a:solidFill>
                  <a:schemeClr val="tx1">
                    <a:lumMod val="50000"/>
                  </a:schemeClr>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rPr>
              <a:t>The f</a:t>
            </a:r>
            <a:r>
              <a:rPr lang="en-US" sz="4000" dirty="0">
                <a:solidFill>
                  <a:schemeClr val="tx1">
                    <a:lumMod val="50000"/>
                  </a:schemeClr>
                </a:solidFill>
                <a:effectLst/>
                <a:latin typeface="Gill Sans MT" panose="020B0502020104020203" pitchFamily="34" charset="0"/>
                <a:ea typeface="Times New Roman" panose="02020603050405020304" pitchFamily="18" charset="0"/>
              </a:rPr>
              <a:t>formal diplomatic relations between South Africa and Nigeria are conducted through a Bi-National Commission (BNC) which was established in 1999. It is within the ambit of the BNC that South Africa signed an Agreement of Cooperation in the area of Arts and Culture in 2001.</a:t>
            </a:r>
            <a:br>
              <a:rPr lang="en-US" sz="4000" dirty="0">
                <a:solidFill>
                  <a:schemeClr val="tx1">
                    <a:lumMod val="50000"/>
                  </a:schemeClr>
                </a:solidFill>
                <a:effectLst/>
                <a:latin typeface="Gill Sans MT" panose="020B0502020104020203" pitchFamily="34" charset="0"/>
                <a:ea typeface="Times New Roman" panose="02020603050405020304" pitchFamily="18" charset="0"/>
              </a:rPr>
            </a:br>
            <a:endParaRPr lang="en-US" sz="4000" dirty="0">
              <a:solidFill>
                <a:schemeClr val="tx1">
                  <a:lumMod val="50000"/>
                </a:schemeClr>
              </a:solidFill>
              <a:effectLst/>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r>
              <a:rPr lang="en-US" sz="4000" dirty="0">
                <a:solidFill>
                  <a:schemeClr val="tx1">
                    <a:lumMod val="50000"/>
                  </a:schemeClr>
                </a:solidFill>
                <a:effectLst/>
                <a:latin typeface="Gill Sans MT" panose="020B0502020104020203" pitchFamily="34" charset="0"/>
                <a:ea typeface="Times New Roman" panose="02020603050405020304" pitchFamily="18" charset="0"/>
              </a:rPr>
              <a:t>One of the highlights of the Cultural Agreement is the 2009 Celebrations of the BNC that were led by the Department together with its counterparts from Nigeria and was presided over the then Deputy President of Nigeria, Mr Goodluck Jonathan in 2009 in Nigeria. Previous projects with Nigeria also include the participation in the Carnivals of both Countries and quite recently, the Department participated in the Lagos Fashion Week.</a:t>
            </a:r>
            <a:endParaRPr lang="en-ZA" sz="4000" dirty="0">
              <a:solidFill>
                <a:schemeClr val="tx1">
                  <a:lumMod val="50000"/>
                </a:schemeClr>
              </a:solidFill>
              <a:effectLst/>
              <a:latin typeface="Gill Sans MT" panose="020B0502020104020203" pitchFamily="34" charset="0"/>
              <a:ea typeface="Times New Roman" panose="02020603050405020304" pitchFamily="18" charset="0"/>
            </a:endParaRPr>
          </a:p>
          <a:p>
            <a:pPr algn="just">
              <a:defRPr/>
            </a:pPr>
            <a:endParaRPr lang="en-US" sz="4000" dirty="0">
              <a:solidFill>
                <a:schemeClr val="tx1"/>
              </a:solidFill>
              <a:effectLst/>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endParaRPr lang="en-US" sz="4000" dirty="0">
              <a:solidFill>
                <a:schemeClr val="tx1"/>
              </a:solidFill>
              <a:effectLst/>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endParaRPr lang="en-US" sz="4000" dirty="0">
              <a:solidFill>
                <a:schemeClr val="tx1"/>
              </a:solidFill>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endParaRPr lang="en-US" sz="4000" dirty="0">
              <a:solidFill>
                <a:schemeClr val="tx1"/>
              </a:solidFill>
              <a:effectLst/>
              <a:latin typeface="Gill Sans MT" panose="020B0502020104020203" pitchFamily="34" charset="0"/>
              <a:ea typeface="Times New Roman" panose="02020603050405020304" pitchFamily="18" charset="0"/>
            </a:endParaRPr>
          </a:p>
          <a:p>
            <a:pPr algn="just">
              <a:defRPr/>
            </a:pPr>
            <a:endParaRPr lang="en-US" sz="4000" dirty="0">
              <a:solidFill>
                <a:schemeClr val="tx1"/>
              </a:solidFill>
              <a:latin typeface="Gill Sans MT" panose="020B0502020104020203" pitchFamily="34" charset="0"/>
              <a:ea typeface="Times New Roman" panose="02020603050405020304" pitchFamily="18" charset="0"/>
            </a:endParaRPr>
          </a:p>
          <a:p>
            <a:pPr algn="just">
              <a:defRPr/>
            </a:pPr>
            <a:endParaRPr lang="en-US" sz="4000" dirty="0">
              <a:solidFill>
                <a:schemeClr val="tx1"/>
              </a:solidFill>
              <a:effectLst/>
              <a:latin typeface="Gill Sans MT" panose="020B0502020104020203" pitchFamily="34" charset="0"/>
              <a:ea typeface="Times New Roman" panose="02020603050405020304" pitchFamily="18" charset="0"/>
            </a:endParaRPr>
          </a:p>
          <a:p>
            <a:pPr algn="just">
              <a:lnSpc>
                <a:spcPct val="200000"/>
              </a:lnSpc>
              <a:defRPr/>
            </a:pPr>
            <a:endPar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lang="en-GB" sz="5400" dirty="0">
              <a:solidFill>
                <a:srgbClr val="000000"/>
              </a:solidFill>
              <a:latin typeface="Arial" panose="020B060402020202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kumimoji="0" lang="en-US" sz="54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7981177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15636" y="-3619163"/>
            <a:ext cx="23552728" cy="17701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rPr>
              <a:t>BACKGROUND</a:t>
            </a: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algn="just">
              <a:lnSpc>
                <a:spcPct val="200000"/>
              </a:lnSpc>
              <a:defRPr/>
            </a:pPr>
            <a:endPar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endParaRPr>
          </a:p>
          <a:p>
            <a:pPr algn="just">
              <a:lnSpc>
                <a:spcPct val="200000"/>
              </a:lnSpc>
              <a:defRPr/>
            </a:pPr>
            <a:r>
              <a:rPr kumimoji="0" lang="en-US" sz="4000" b="0" i="0" u="none" strike="noStrike" kern="0" cap="none" spc="0" normalizeH="0" baseline="0" noProof="0" dirty="0">
                <a:ln>
                  <a:noFill/>
                </a:ln>
                <a:solidFill>
                  <a:schemeClr val="tx1">
                    <a:lumMod val="50000"/>
                  </a:schemeClr>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rPr>
              <a:t>The Government of the Republic of South Africa and the Government of the Federal Republic of Nigeria</a:t>
            </a:r>
          </a:p>
          <a:p>
            <a:pPr algn="just">
              <a:lnSpc>
                <a:spcPct val="200000"/>
              </a:lnSpc>
              <a:defRPr/>
            </a:pPr>
            <a:r>
              <a:rPr lang="en-US" sz="4000" dirty="0">
                <a:solidFill>
                  <a:schemeClr val="tx1">
                    <a:lumMod val="50000"/>
                  </a:schemeClr>
                </a:solidFill>
                <a:latin typeface="Gill Sans MT" panose="020B0502020104020203" pitchFamily="34" charset="0"/>
                <a:ea typeface="SimSun" panose="02010600030101010101" pitchFamily="2" charset="-122"/>
              </a:rPr>
              <a:t> through the Department of Sport, Arts and Culture </a:t>
            </a:r>
            <a:r>
              <a:rPr lang="en-US" sz="4000" dirty="0">
                <a:solidFill>
                  <a:schemeClr val="tx1">
                    <a:lumMod val="50000"/>
                  </a:schemeClr>
                </a:solidFill>
                <a:effectLst/>
                <a:latin typeface="Gill Sans MT" panose="020B0502020104020203" pitchFamily="34" charset="0"/>
                <a:ea typeface="SimSun" panose="02010600030101010101" pitchFamily="2" charset="-122"/>
              </a:rPr>
              <a:t>has been engaging with its counterpart in the Federal Republic of Nigeria on issues relating to the implementation of the Agreement of Cooperation in the area of Arts and Culture signed in 2000. These engagements have led to the signing of a specific Agreement on the Co-Production of Audio-visual M</a:t>
            </a:r>
            <a:r>
              <a:rPr lang="en-US" sz="4000" dirty="0">
                <a:solidFill>
                  <a:schemeClr val="tx1">
                    <a:lumMod val="50000"/>
                  </a:schemeClr>
                </a:solidFill>
                <a:latin typeface="Gill Sans MT" panose="020B0502020104020203" pitchFamily="34" charset="0"/>
                <a:ea typeface="SimSun" panose="02010600030101010101" pitchFamily="2" charset="-122"/>
              </a:rPr>
              <a:t>aterial </a:t>
            </a:r>
            <a:r>
              <a:rPr lang="en-US" sz="4000" dirty="0">
                <a:solidFill>
                  <a:schemeClr val="tx1">
                    <a:lumMod val="50000"/>
                  </a:schemeClr>
                </a:solidFill>
                <a:effectLst/>
                <a:latin typeface="Gill Sans MT" panose="020B0502020104020203" pitchFamily="34" charset="0"/>
                <a:ea typeface="SimSun" panose="02010600030101010101" pitchFamily="2" charset="-122"/>
              </a:rPr>
              <a:t>and the </a:t>
            </a:r>
            <a:r>
              <a:rPr lang="en-US" sz="4000" dirty="0">
                <a:solidFill>
                  <a:schemeClr val="tx1">
                    <a:lumMod val="50000"/>
                  </a:schemeClr>
                </a:solidFill>
                <a:latin typeface="Gill Sans MT" panose="020B0502020104020203" pitchFamily="34" charset="0"/>
                <a:ea typeface="SimSun" panose="02010600030101010101" pitchFamily="2" charset="-122"/>
              </a:rPr>
              <a:t>PoC for implementation of the Cultural Agreement for the years</a:t>
            </a:r>
            <a:r>
              <a:rPr lang="en-US" sz="4000" dirty="0">
                <a:solidFill>
                  <a:schemeClr val="tx1">
                    <a:lumMod val="50000"/>
                  </a:schemeClr>
                </a:solidFill>
                <a:effectLst/>
                <a:latin typeface="Gill Sans MT" panose="020B0502020104020203" pitchFamily="34" charset="0"/>
                <a:ea typeface="SimSun" panose="02010600030101010101" pitchFamily="2" charset="-122"/>
              </a:rPr>
              <a:t> 2022-2024. </a:t>
            </a:r>
            <a:endParaRPr lang="en-ZA" sz="4000" dirty="0">
              <a:solidFill>
                <a:schemeClr val="tx1">
                  <a:lumMod val="50000"/>
                </a:schemeClr>
              </a:solidFill>
              <a:effectLst/>
              <a:latin typeface="Gill Sans MT" panose="020B0502020104020203" pitchFamily="34" charset="0"/>
              <a:ea typeface="SimSun" panose="02010600030101010101" pitchFamily="2" charset="-122"/>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lang="en-GB" sz="5400" dirty="0">
              <a:solidFill>
                <a:srgbClr val="000000"/>
              </a:solidFill>
              <a:latin typeface="Arial" panose="020B060402020202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kumimoji="0" lang="en-US" sz="54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984365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15636" y="-3111331"/>
            <a:ext cx="23552728" cy="1668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rPr>
              <a:t>BACKGROUND CONT.</a:t>
            </a: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tabLst>
                <a:tab pos="457200" algn="l"/>
              </a:tabLst>
            </a:pPr>
            <a:r>
              <a:rPr lang="en-US" sz="4000" dirty="0">
                <a:solidFill>
                  <a:schemeClr val="tx1">
                    <a:lumMod val="50000"/>
                  </a:schemeClr>
                </a:solidFill>
                <a:effectLst/>
                <a:latin typeface="Gill Sans MT" panose="020B0502020104020203" pitchFamily="34" charset="0"/>
                <a:ea typeface="SimSun" panose="02010600030101010101" pitchFamily="2" charset="-122"/>
              </a:rPr>
              <a:t>The purpose of these Agreements are to consolidate, broaden and strengthen the friendly ties and reciprocal understanding between the two countries by:</a:t>
            </a:r>
          </a:p>
          <a:p>
            <a:pPr marL="342900" lvl="0" indent="-342900" algn="just">
              <a:lnSpc>
                <a:spcPct val="150000"/>
              </a:lnSpc>
              <a:tabLst>
                <a:tab pos="457200" algn="l"/>
              </a:tabLst>
            </a:pPr>
            <a:endParaRPr lang="en-US" sz="4000" dirty="0">
              <a:solidFill>
                <a:schemeClr val="tx1">
                  <a:lumMod val="50000"/>
                </a:schemeClr>
              </a:solidFill>
              <a:effectLst/>
              <a:latin typeface="Gill Sans MT" panose="020B0502020104020203" pitchFamily="34" charset="0"/>
              <a:ea typeface="SimSun" panose="02010600030101010101" pitchFamily="2" charset="-122"/>
            </a:endParaRPr>
          </a:p>
          <a:p>
            <a:pPr marL="571500" lvl="0" indent="-571500" algn="just">
              <a:lnSpc>
                <a:spcPct val="150000"/>
              </a:lnSpc>
              <a:buFont typeface="Arial" panose="020B0604020202020204" pitchFamily="34" charset="0"/>
              <a:buChar char="•"/>
              <a:tabLst>
                <a:tab pos="457200" algn="l"/>
              </a:tabLst>
            </a:pPr>
            <a:r>
              <a:rPr lang="en-US" sz="4000" dirty="0">
                <a:solidFill>
                  <a:schemeClr val="tx1">
                    <a:lumMod val="50000"/>
                  </a:schemeClr>
                </a:solidFill>
                <a:latin typeface="Gill Sans MT" panose="020B0502020104020203" pitchFamily="34" charset="0"/>
                <a:ea typeface="SimSun" panose="02010600030101010101" pitchFamily="2" charset="-122"/>
              </a:rPr>
              <a:t>W</a:t>
            </a:r>
            <a:r>
              <a:rPr lang="en-US" sz="4000" dirty="0">
                <a:solidFill>
                  <a:schemeClr val="tx1">
                    <a:lumMod val="50000"/>
                  </a:schemeClr>
                </a:solidFill>
                <a:effectLst/>
                <a:latin typeface="Gill Sans MT" panose="020B0502020104020203" pitchFamily="34" charset="0"/>
                <a:ea typeface="SimSun" panose="02010600030101010101" pitchFamily="2" charset="-122"/>
              </a:rPr>
              <a:t>orking towards co-producing films, documentaries and other related audio-visual material;</a:t>
            </a:r>
          </a:p>
          <a:p>
            <a:pPr marL="571500" lvl="0" indent="-571500" algn="just">
              <a:lnSpc>
                <a:spcPct val="150000"/>
              </a:lnSpc>
              <a:buFont typeface="Arial" panose="020B0604020202020204" pitchFamily="34" charset="0"/>
              <a:buChar char="•"/>
              <a:tabLst>
                <a:tab pos="457200" algn="l"/>
              </a:tabLst>
            </a:pPr>
            <a:r>
              <a:rPr lang="en-US" sz="4000" dirty="0">
                <a:solidFill>
                  <a:schemeClr val="tx1">
                    <a:lumMod val="50000"/>
                  </a:schemeClr>
                </a:solidFill>
                <a:latin typeface="Gill Sans MT" panose="020B0502020104020203" pitchFamily="34" charset="0"/>
                <a:ea typeface="SimSun" panose="02010600030101010101" pitchFamily="2" charset="-122"/>
              </a:rPr>
              <a:t>Identifying projects for i</a:t>
            </a:r>
            <a:r>
              <a:rPr lang="en-US" sz="4000" dirty="0">
                <a:solidFill>
                  <a:schemeClr val="tx1">
                    <a:lumMod val="50000"/>
                  </a:schemeClr>
                </a:solidFill>
                <a:effectLst/>
                <a:latin typeface="Gill Sans MT" panose="020B0502020104020203" pitchFamily="34" charset="0"/>
                <a:ea typeface="SimSun" panose="02010600030101010101" pitchFamily="2" charset="-122"/>
              </a:rPr>
              <a:t>mplementation of the Agreement of Co-operation in the fields of Arts and Culture for the years 2022-2024; and </a:t>
            </a:r>
            <a:endParaRPr lang="en-US" sz="4000" dirty="0">
              <a:solidFill>
                <a:schemeClr val="tx1">
                  <a:lumMod val="50000"/>
                </a:schemeClr>
              </a:solidFill>
              <a:latin typeface="Gill Sans MT" panose="020B0502020104020203" pitchFamily="34" charset="0"/>
              <a:ea typeface="SimSun" panose="02010600030101010101" pitchFamily="2" charset="-122"/>
            </a:endParaRPr>
          </a:p>
          <a:p>
            <a:pPr marL="571500" lvl="0" indent="-571500" algn="just">
              <a:lnSpc>
                <a:spcPct val="150000"/>
              </a:lnSpc>
              <a:buFont typeface="Arial" panose="020B0604020202020204" pitchFamily="34" charset="0"/>
              <a:buChar char="•"/>
              <a:tabLst>
                <a:tab pos="457200" algn="l"/>
              </a:tabLst>
            </a:pPr>
            <a:r>
              <a:rPr lang="en-US" sz="4000" dirty="0">
                <a:solidFill>
                  <a:schemeClr val="tx1">
                    <a:lumMod val="50000"/>
                  </a:schemeClr>
                </a:solidFill>
                <a:effectLst/>
                <a:latin typeface="Gill Sans MT" panose="020B0502020104020203" pitchFamily="34" charset="0"/>
                <a:ea typeface="SimSun" panose="02010600030101010101" pitchFamily="2" charset="-122"/>
              </a:rPr>
              <a:t> Above all, the Agreements will serve as the legal framework to enable both Countries to celebrate, exchange knowledge and skills in the broader areas of arts and culture and to tell their own stories. </a:t>
            </a:r>
            <a:endParaRPr lang="en-ZA" sz="4000" dirty="0">
              <a:solidFill>
                <a:schemeClr val="tx1">
                  <a:lumMod val="50000"/>
                </a:schemeClr>
              </a:solidFill>
              <a:effectLst/>
              <a:latin typeface="Gill Sans MT" panose="020B0502020104020203" pitchFamily="34" charset="0"/>
              <a:ea typeface="SimSun" panose="02010600030101010101" pitchFamily="2" charset="-122"/>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lang="en-GB" sz="5400" dirty="0">
              <a:solidFill>
                <a:srgbClr val="000000"/>
              </a:solidFill>
              <a:latin typeface="Arial" panose="020B060402020202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kumimoji="0" lang="en-US" sz="54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1350372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47868" y="-5808516"/>
            <a:ext cx="23520495" cy="19369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lang="en-US" sz="5400" b="1" dirty="0">
                <a:solidFill>
                  <a:srgbClr val="000000"/>
                </a:solidFill>
                <a:latin typeface="Calibri" panose="020F0502020204030204" pitchFamily="34" charset="0"/>
              </a:rPr>
              <a:t>AREAS OF COOPERATION </a:t>
            </a: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5400" b="1" dirty="0">
              <a:solidFill>
                <a:srgbClr val="000000"/>
              </a:solidFill>
              <a:latin typeface="Calibri" panose="020F0502020204030204" pitchFamily="34" charset="0"/>
            </a:endParaRP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3600" dirty="0">
              <a:solidFill>
                <a:srgbClr val="000000"/>
              </a:solidFill>
              <a:latin typeface="Calibri" panose="020F0502020204030204" pitchFamily="34" charset="0"/>
            </a:endParaRP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3600" dirty="0">
              <a:solidFill>
                <a:srgbClr val="000000"/>
              </a:solidFill>
              <a:latin typeface="Calibri" panose="020F0502020204030204" pitchFamily="34" charset="0"/>
            </a:endParaRPr>
          </a:p>
          <a:p>
            <a:pPr marR="0" lvl="0" algn="just" defTabSz="2438337" rtl="0" eaLnBrk="1" fontAlgn="auto" latinLnBrk="0" hangingPunct="0">
              <a:lnSpc>
                <a:spcPct val="100000"/>
              </a:lnSpc>
              <a:spcBef>
                <a:spcPts val="0"/>
              </a:spcBef>
              <a:spcAft>
                <a:spcPts val="0"/>
              </a:spcAft>
              <a:buClrTx/>
              <a:buSzTx/>
              <a:tabLst>
                <a:tab pos="457200" algn="l"/>
              </a:tabLst>
              <a:defRPr/>
            </a:pPr>
            <a:r>
              <a:rPr lang="en-US" sz="3600" dirty="0">
                <a:solidFill>
                  <a:srgbClr val="000000"/>
                </a:solidFill>
                <a:latin typeface="Calibri" panose="020F0502020204030204" pitchFamily="34" charset="0"/>
              </a:rPr>
              <a:t>The parties undertake to cooperate in the following areas:</a:t>
            </a: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3600" dirty="0">
              <a:solidFill>
                <a:srgbClr val="000000"/>
              </a:solidFill>
              <a:latin typeface="Calibri" panose="020F0502020204030204" pitchFamily="34" charset="0"/>
            </a:endParaRPr>
          </a:p>
          <a:p>
            <a:pPr marL="685800" marR="0" lvl="0" indent="-685800" algn="just"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r>
              <a:rPr lang="en-US" sz="3600" dirty="0">
                <a:solidFill>
                  <a:schemeClr val="tx1">
                    <a:lumMod val="50000"/>
                  </a:schemeClr>
                </a:solidFill>
                <a:latin typeface="Gill Sans MT" panose="020B0502020104020203" pitchFamily="34" charset="0"/>
              </a:rPr>
              <a:t>Participate in the co-production of audiovisual materials;</a:t>
            </a:r>
          </a:p>
          <a:p>
            <a:pPr marL="685800" marR="0" lvl="0" indent="-685800" algn="l"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r>
              <a:rPr lang="en-US" sz="3600" dirty="0">
                <a:solidFill>
                  <a:schemeClr val="tx1">
                    <a:lumMod val="50000"/>
                  </a:schemeClr>
                </a:solidFill>
                <a:effectLst/>
                <a:latin typeface="Gill Sans MT" panose="020B0502020104020203" pitchFamily="34" charset="0"/>
                <a:ea typeface="Times New Roman" panose="02020603050405020304" pitchFamily="18" charset="0"/>
                <a:cs typeface="Times New Roman" panose="02020603050405020304" pitchFamily="18" charset="0"/>
              </a:rPr>
              <a:t>cooperation between the National Archives of South Africa and the National Archives of Nigeria through the exchange visits and joint workshops in c</a:t>
            </a:r>
            <a:r>
              <a:rPr lang="en-US" sz="3600" dirty="0">
                <a:solidFill>
                  <a:schemeClr val="tx1">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onservation, restoration, preservation of film and documentaries and oral tradition and d</a:t>
            </a:r>
            <a:r>
              <a:rPr lang="en-US" sz="3600" dirty="0">
                <a:solidFill>
                  <a:schemeClr val="tx1">
                    <a:lumMod val="50000"/>
                  </a:schemeClr>
                </a:solidFill>
                <a:effectLst/>
                <a:latin typeface="Gill Sans MT" panose="020B0502020104020203" pitchFamily="34" charset="0"/>
                <a:ea typeface="Times New Roman" panose="02020603050405020304" pitchFamily="18" charset="0"/>
              </a:rPr>
              <a:t>igitization.</a:t>
            </a:r>
          </a:p>
          <a:p>
            <a:pPr marL="685800" marR="0" lvl="0" indent="-685800" algn="l"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r>
              <a:rPr lang="en-US" sz="3600" dirty="0">
                <a:solidFill>
                  <a:schemeClr val="tx1">
                    <a:lumMod val="50000"/>
                  </a:schemeClr>
                </a:solidFill>
                <a:latin typeface="Gill Sans MT" panose="020B0502020104020203" pitchFamily="34" charset="0"/>
                <a:ea typeface="Times New Roman" panose="02020603050405020304" pitchFamily="18" charset="0"/>
              </a:rPr>
              <a:t>Participation in each others' Carnivals, Pale Ya Rona in South Africa and Annual Abuja Carnival in Nigeria.</a:t>
            </a:r>
          </a:p>
          <a:p>
            <a:pPr marL="685800" marR="0" lvl="0" indent="-685800" algn="l"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r>
              <a:rPr lang="en-ZA" sz="3600" dirty="0">
                <a:solidFill>
                  <a:schemeClr val="tx1">
                    <a:lumMod val="50000"/>
                  </a:schemeClr>
                </a:solidFill>
                <a:latin typeface="Gill Sans MT" panose="020B0502020104020203" pitchFamily="34" charset="0"/>
                <a:ea typeface="Times New Roman" panose="02020603050405020304" pitchFamily="18" charset="0"/>
              </a:rPr>
              <a:t>Participate in each others </a:t>
            </a:r>
            <a:r>
              <a:rPr lang="en-ZA" sz="3600" dirty="0">
                <a:solidFill>
                  <a:schemeClr val="tx1">
                    <a:lumMod val="50000"/>
                  </a:schemeClr>
                </a:solidFill>
                <a:effectLst/>
                <a:latin typeface="Gill Sans MT" panose="020B0502020104020203" pitchFamily="34" charset="0"/>
                <a:ea typeface="Times New Roman" panose="02020603050405020304" pitchFamily="18" charset="0"/>
              </a:rPr>
              <a:t>technical seminars, exhibitions and conferences on the development of cultural industries this </a:t>
            </a:r>
            <a:r>
              <a:rPr lang="en-ZA" sz="4000" dirty="0">
                <a:solidFill>
                  <a:schemeClr val="tx1">
                    <a:lumMod val="50000"/>
                  </a:schemeClr>
                </a:solidFill>
                <a:effectLst/>
                <a:latin typeface="Gill Sans MT" panose="020B0502020104020203" pitchFamily="34" charset="0"/>
                <a:ea typeface="Times New Roman" panose="02020603050405020304" pitchFamily="18" charset="0"/>
              </a:rPr>
              <a:t>includes Music, Craft and Fashion. </a:t>
            </a:r>
          </a:p>
          <a:p>
            <a:pPr marL="685800" marR="0" lvl="0" indent="-685800" algn="l"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r>
              <a:rPr lang="en-US" sz="4000" dirty="0">
                <a:solidFill>
                  <a:schemeClr val="tx1">
                    <a:lumMod val="50000"/>
                  </a:schemeClr>
                </a:solidFill>
                <a:latin typeface="Gill Sans MT" panose="020B0502020104020203" pitchFamily="34" charset="0"/>
                <a:ea typeface="Times New Roman" panose="02020603050405020304" pitchFamily="18" charset="0"/>
              </a:rPr>
              <a:t>P</a:t>
            </a:r>
            <a:r>
              <a:rPr lang="en-US" sz="4000" dirty="0">
                <a:solidFill>
                  <a:schemeClr val="tx1">
                    <a:lumMod val="50000"/>
                  </a:schemeClr>
                </a:solidFill>
                <a:effectLst/>
                <a:latin typeface="Gill Sans MT" panose="020B0502020104020203" pitchFamily="34" charset="0"/>
                <a:ea typeface="Times New Roman" panose="02020603050405020304" pitchFamily="18" charset="0"/>
              </a:rPr>
              <a:t>articipate actively in programs supported by the Africa World Heritage Fund (AWHF) and other regional and continental entities.</a:t>
            </a:r>
          </a:p>
          <a:p>
            <a:pPr marL="685800" indent="-685800" algn="l">
              <a:buFont typeface="Arial" panose="020B0604020202020204" pitchFamily="34" charset="0"/>
              <a:buChar char="•"/>
              <a:tabLst>
                <a:tab pos="457200" algn="l"/>
              </a:tabLst>
              <a:defRPr/>
            </a:pPr>
            <a:r>
              <a:rPr lang="en-ZA" sz="4000" dirty="0">
                <a:solidFill>
                  <a:schemeClr val="tx1">
                    <a:lumMod val="50000"/>
                  </a:schemeClr>
                </a:solidFill>
                <a:effectLst/>
                <a:latin typeface="Gill Sans MT" panose="020B0502020104020203" pitchFamily="34" charset="0"/>
                <a:ea typeface="Times New Roman" panose="02020603050405020304" pitchFamily="18" charset="0"/>
                <a:cs typeface="Times New Roman" panose="02020603050405020304" pitchFamily="18" charset="0"/>
              </a:rPr>
              <a:t>Training in Strategic Heritage Conservation for practicing heritage professionals to be offered by Nigeria to South Africa.</a:t>
            </a:r>
          </a:p>
          <a:p>
            <a:pPr marL="685800" indent="-685800" algn="l">
              <a:buFont typeface="Arial" panose="020B0604020202020204" pitchFamily="34" charset="0"/>
              <a:buChar char="•"/>
              <a:tabLst>
                <a:tab pos="457200" algn="l"/>
              </a:tabLst>
              <a:defRPr/>
            </a:pPr>
            <a:r>
              <a:rPr lang="en-US" sz="4000" dirty="0">
                <a:solidFill>
                  <a:schemeClr val="tx1">
                    <a:lumMod val="50000"/>
                  </a:schemeClr>
                </a:solidFill>
                <a:effectLst/>
                <a:latin typeface="Gill Sans MT" panose="020B0502020104020203" pitchFamily="34" charset="0"/>
                <a:ea typeface="Times New Roman" panose="02020603050405020304" pitchFamily="18" charset="0"/>
              </a:rPr>
              <a:t>professional knowledge exchange and dialogues between the South Heritage Resources Agency of South Africa and the cultural and heritage institutions of Nigeria through joint virtual workshops.</a:t>
            </a:r>
            <a:endParaRPr lang="en-ZA" sz="4000" dirty="0">
              <a:solidFill>
                <a:schemeClr val="tx1">
                  <a:lumMod val="50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R="0" lvl="0" algn="l" defTabSz="2438337" rtl="0" eaLnBrk="1" fontAlgn="auto" latinLnBrk="0" hangingPunct="0">
              <a:lnSpc>
                <a:spcPct val="100000"/>
              </a:lnSpc>
              <a:spcBef>
                <a:spcPts val="0"/>
              </a:spcBef>
              <a:spcAft>
                <a:spcPts val="0"/>
              </a:spcAft>
              <a:buClrTx/>
              <a:buSzTx/>
              <a:tabLst>
                <a:tab pos="457200" algn="l"/>
              </a:tabLst>
              <a:defRPr/>
            </a:pPr>
            <a:r>
              <a:rPr lang="en-US" sz="3600" dirty="0">
                <a:solidFill>
                  <a:schemeClr val="tx1"/>
                </a:solidFill>
                <a:effectLst/>
                <a:latin typeface="Gill Sans MT" panose="020B0502020104020203" pitchFamily="34" charset="0"/>
                <a:ea typeface="Times New Roman" panose="02020603050405020304" pitchFamily="18" charset="0"/>
              </a:rPr>
              <a:t/>
            </a:r>
            <a:br>
              <a:rPr lang="en-US" sz="3600" dirty="0">
                <a:solidFill>
                  <a:schemeClr val="tx1"/>
                </a:solidFill>
                <a:effectLst/>
                <a:latin typeface="Gill Sans MT" panose="020B0502020104020203" pitchFamily="34" charset="0"/>
                <a:ea typeface="Times New Roman" panose="02020603050405020304" pitchFamily="18" charset="0"/>
              </a:rPr>
            </a:br>
            <a:endParaRPr lang="en-US" sz="3600" u="sng" dirty="0">
              <a:solidFill>
                <a:schemeClr val="tx1"/>
              </a:solidFill>
              <a:latin typeface="Gill Sans MT" panose="020B0502020104020203" pitchFamily="34" charset="0"/>
            </a:endParaRPr>
          </a:p>
          <a:p>
            <a:pPr marL="685800" marR="0" lvl="0" indent="-685800" algn="just"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endParaRPr lang="en-US" sz="5400" u="sng" dirty="0">
              <a:solidFill>
                <a:srgbClr val="000000"/>
              </a:solidFill>
              <a:latin typeface="Calibri" panose="020F0502020204030204" pitchFamily="34" charset="0"/>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36493705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353506" y="3793713"/>
            <a:ext cx="23676988" cy="7181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just" defTabSz="2438337" rtl="0" eaLnBrk="1" fontAlgn="auto" latinLnBrk="0" hangingPunct="0">
              <a:spcBef>
                <a:spcPts val="0"/>
              </a:spcBef>
              <a:spcAft>
                <a:spcPts val="0"/>
              </a:spcAft>
              <a:buClrTx/>
              <a:buSzTx/>
              <a:buFontTx/>
              <a:buNone/>
              <a:tabLst/>
              <a:defRPr/>
            </a:pPr>
            <a:r>
              <a:rPr lang="en-US" sz="4200" dirty="0">
                <a:solidFill>
                  <a:schemeClr val="tx1">
                    <a:lumMod val="50000"/>
                  </a:schemeClr>
                </a:solidFill>
                <a:latin typeface="Gill Sans MT" panose="020B0502020104020203" pitchFamily="34" charset="0"/>
                <a:cs typeface="Arial" panose="020B0604020202020204" pitchFamily="34" charset="0"/>
              </a:rPr>
              <a:t>In </a:t>
            </a:r>
            <a:r>
              <a:rPr lang="en-ZA" sz="4200" dirty="0">
                <a:solidFill>
                  <a:schemeClr val="tx1">
                    <a:lumMod val="50000"/>
                  </a:schemeClr>
                </a:solidFill>
                <a:effectLst/>
                <a:latin typeface="Gill Sans MT" panose="020B0502020104020203" pitchFamily="34" charset="0"/>
                <a:ea typeface="Calibri" panose="020F0502020204030204" pitchFamily="34" charset="0"/>
              </a:rPr>
              <a:t>the efforts to comply with the Constitutional provision, the Department of Sport, Arts and Culture undertook the following:</a:t>
            </a:r>
          </a:p>
          <a:p>
            <a:pPr marL="0" marR="0" lvl="0" indent="0" algn="just" defTabSz="2438337" rtl="0" eaLnBrk="1" fontAlgn="auto" latinLnBrk="0" hangingPunct="0">
              <a:spcBef>
                <a:spcPts val="0"/>
              </a:spcBef>
              <a:spcAft>
                <a:spcPts val="0"/>
              </a:spcAft>
              <a:buClrTx/>
              <a:buSzTx/>
              <a:buFontTx/>
              <a:buNone/>
              <a:tabLst/>
              <a:defRPr/>
            </a:pPr>
            <a:endParaRPr lang="en-ZA" sz="4200" dirty="0">
              <a:solidFill>
                <a:schemeClr val="tx1">
                  <a:lumMod val="50000"/>
                </a:schemeClr>
              </a:solidFill>
              <a:latin typeface="Gill Sans MT" panose="020B0502020104020203" pitchFamily="34" charset="0"/>
              <a:ea typeface="Calibri" panose="020F0502020204030204" pitchFamily="34" charset="0"/>
            </a:endParaRPr>
          </a:p>
          <a:p>
            <a:pPr marL="571500" marR="0" lvl="0" indent="-571500" algn="just" defTabSz="2438337" rtl="0" eaLnBrk="1" fontAlgn="auto" latinLnBrk="0" hangingPunct="0">
              <a:spcBef>
                <a:spcPts val="0"/>
              </a:spcBef>
              <a:spcAft>
                <a:spcPts val="0"/>
              </a:spcAft>
              <a:buClrTx/>
              <a:buSzTx/>
              <a:buFont typeface="Arial" panose="020B0604020202020204" pitchFamily="34" charset="0"/>
              <a:buChar char="•"/>
              <a:tabLst/>
              <a:defRPr/>
            </a:pPr>
            <a:r>
              <a:rPr lang="en-ZA" sz="4200" dirty="0">
                <a:solidFill>
                  <a:schemeClr val="tx1">
                    <a:lumMod val="50000"/>
                  </a:schemeClr>
                </a:solidFill>
                <a:effectLst/>
                <a:latin typeface="Gill Sans MT" panose="020B0502020104020203" pitchFamily="34" charset="0"/>
                <a:ea typeface="Calibri" panose="020F0502020204030204" pitchFamily="34" charset="0"/>
              </a:rPr>
              <a:t>Submitted these two (2) International Agreements for the purpose of tabling in the National Assembly and the National Council of Provinces</a:t>
            </a:r>
            <a:r>
              <a:rPr lang="en-US" sz="4200" dirty="0">
                <a:solidFill>
                  <a:schemeClr val="tx1">
                    <a:lumMod val="50000"/>
                  </a:schemeClr>
                </a:solidFill>
                <a:effectLst/>
                <a:latin typeface="Gill Sans MT" panose="020B0502020104020203" pitchFamily="34" charset="0"/>
                <a:ea typeface="Calibri" panose="020F0502020204030204" pitchFamily="34" charset="0"/>
                <a:cs typeface="Arial" panose="020B0604020202020204" pitchFamily="34" charset="0"/>
              </a:rPr>
              <a:t>. The Agreements were thus tabled and feedback that these went through was received in March 2022.</a:t>
            </a:r>
          </a:p>
          <a:p>
            <a:pPr marR="0" lvl="0" algn="just" defTabSz="2438337" rtl="0" eaLnBrk="1" fontAlgn="auto" latinLnBrk="0" hangingPunct="0">
              <a:spcBef>
                <a:spcPts val="0"/>
              </a:spcBef>
              <a:spcAft>
                <a:spcPts val="0"/>
              </a:spcAft>
              <a:buClrTx/>
              <a:buSzTx/>
              <a:tabLst/>
              <a:defRPr/>
            </a:pPr>
            <a:endParaRPr lang="en-US" sz="4200" dirty="0">
              <a:solidFill>
                <a:schemeClr val="tx1">
                  <a:lumMod val="50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571500" marR="0" lvl="0" indent="-571500" algn="just" defTabSz="2438337" rtl="0" eaLnBrk="1" fontAlgn="auto" latinLnBrk="0" hangingPunct="0">
              <a:spcBef>
                <a:spcPts val="0"/>
              </a:spcBef>
              <a:spcAft>
                <a:spcPts val="0"/>
              </a:spcAft>
              <a:buClrTx/>
              <a:buSzTx/>
              <a:buFont typeface="Arial" panose="020B0604020202020204" pitchFamily="34" charset="0"/>
              <a:buChar char="•"/>
              <a:tabLst/>
              <a:defRPr/>
            </a:pPr>
            <a:r>
              <a:rPr lang="en-US" sz="4200" dirty="0">
                <a:solidFill>
                  <a:schemeClr val="tx1">
                    <a:lumMod val="50000"/>
                  </a:schemeClr>
                </a:solidFill>
                <a:latin typeface="Gill Sans MT" panose="020B0502020104020203" pitchFamily="34" charset="0"/>
                <a:ea typeface="Calibri" panose="020F0502020204030204" pitchFamily="34" charset="0"/>
                <a:cs typeface="Arial" panose="020B0604020202020204" pitchFamily="34" charset="0"/>
              </a:rPr>
              <a:t>The Department sent a Note Verbale to Nigeria via diplomatic channels that it has fulfilled its constitutional mandate to bring the Agreement into force. Feedback from Nigeria is awaited to bring the two instruments into force inline with the articles on entry into force in both Agreements.</a:t>
            </a:r>
            <a:endParaRPr lang="en-US" sz="4200" dirty="0">
              <a:solidFill>
                <a:schemeClr val="tx1">
                  <a:lumMod val="50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571500" marR="0" lvl="0" indent="-571500" algn="just" defTabSz="2438337" rtl="0" eaLnBrk="1" fontAlgn="auto" latinLnBrk="0" hangingPunct="0">
              <a:spcBef>
                <a:spcPts val="0"/>
              </a:spcBef>
              <a:spcAft>
                <a:spcPts val="0"/>
              </a:spcAft>
              <a:buClrTx/>
              <a:buSzTx/>
              <a:buFont typeface="Arial" panose="020B0604020202020204" pitchFamily="34" charset="0"/>
              <a:buChar char="•"/>
              <a:tabLst/>
              <a:defRPr/>
            </a:pPr>
            <a:endParaRPr lang="en-US" sz="4000" dirty="0">
              <a:solidFill>
                <a:schemeClr val="tx1"/>
              </a:solidFill>
              <a:latin typeface="Gill Sans MT" panose="020B0502020104020203" pitchFamily="34" charset="0"/>
              <a:cs typeface="Arial" panose="020B0604020202020204" pitchFamily="34" charset="0"/>
            </a:endParaRPr>
          </a:p>
        </p:txBody>
      </p:sp>
      <p:sp>
        <p:nvSpPr>
          <p:cNvPr id="3" name="HEADING">
            <a:extLst>
              <a:ext uri="{FF2B5EF4-FFF2-40B4-BE49-F238E27FC236}">
                <a16:creationId xmlns:a16="http://schemas.microsoft.com/office/drawing/2014/main" xmlns="" id="{0B2562CD-9248-AB72-C7BD-FC1E580AC2E7}"/>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STATUS ON THE SOUTH AFRICA-</a:t>
            </a:r>
            <a:r>
              <a:rPr lang="en-US" sz="5400" b="1" dirty="0">
                <a:latin typeface="Arial" panose="020B0604020202020204" pitchFamily="34" charset="0"/>
              </a:rPr>
              <a:t>NIGERIA </a:t>
            </a: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AGREEMENTS</a:t>
            </a: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324178567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891</TotalTime>
  <Words>987</Words>
  <Application>Microsoft Office PowerPoint</Application>
  <PresentationFormat>Custom</PresentationFormat>
  <Paragraphs>109</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21_BasicWhite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Mampe Monakale</dc:creator>
  <cp:lastModifiedBy>USER</cp:lastModifiedBy>
  <cp:revision>69</cp:revision>
  <cp:lastPrinted>2022-06-03T10:56:33Z</cp:lastPrinted>
  <dcterms:modified xsi:type="dcterms:W3CDTF">2022-11-04T09:54:59Z</dcterms:modified>
</cp:coreProperties>
</file>