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79" r:id="rId3"/>
    <p:sldId id="282" r:id="rId4"/>
    <p:sldId id="276" r:id="rId5"/>
    <p:sldId id="291" r:id="rId6"/>
    <p:sldId id="261" r:id="rId7"/>
    <p:sldId id="288" r:id="rId8"/>
    <p:sldId id="259" r:id="rId9"/>
    <p:sldId id="294" r:id="rId10"/>
    <p:sldId id="302" r:id="rId11"/>
    <p:sldId id="289" r:id="rId12"/>
    <p:sldId id="281" r:id="rId13"/>
    <p:sldId id="290" r:id="rId14"/>
    <p:sldId id="263" r:id="rId15"/>
    <p:sldId id="293" r:id="rId16"/>
    <p:sldId id="292" r:id="rId17"/>
    <p:sldId id="299" r:id="rId18"/>
    <p:sldId id="298" r:id="rId19"/>
    <p:sldId id="295" r:id="rId20"/>
    <p:sldId id="296" r:id="rId21"/>
    <p:sldId id="297" r:id="rId22"/>
    <p:sldId id="30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0392688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1524000" y="1122362"/>
            <a:ext cx="9144000" cy="2387601"/>
          </a:xfrm>
          <a:prstGeom prst="rect">
            <a:avLst/>
          </a:prstGeom>
        </p:spPr>
        <p:txBody>
          <a:bodyPr anchor="b"/>
          <a:lstStyle>
            <a:lvl1pPr algn="ctr">
              <a:defRPr sz="5000"/>
            </a:lvl1pPr>
          </a:lstStyle>
          <a:p>
            <a:r>
              <a:t>Click to edit Master title style</a:t>
            </a:r>
          </a:p>
        </p:txBody>
      </p:sp>
      <p:sp>
        <p:nvSpPr>
          <p:cNvPr id="14" name="Shape 14"/>
          <p:cNvSpPr>
            <a:spLocks noGrp="1"/>
          </p:cNvSpPr>
          <p:nvPr>
            <p:ph type="body" sz="quarter" idx="1"/>
          </p:nvPr>
        </p:nvSpPr>
        <p:spPr>
          <a:xfrm>
            <a:off x="1524000" y="3602037"/>
            <a:ext cx="9144000" cy="1655763"/>
          </a:xfrm>
          <a:prstGeom prst="rect">
            <a:avLst/>
          </a:prstGeom>
          <a:extLst>
            <a:ext uri="{C572A759-6A51-4108-AA02-DFA0A04FC94B}">
              <ma14:wrappingTextBoxFlag xmlns="" xmlns:ma14="http://schemas.microsoft.com/office/mac/drawingml/2011/main" val="1"/>
            </a:ext>
          </a:extLst>
        </p:spPr>
        <p:txBody>
          <a:bodyPr/>
          <a:lstStyle>
            <a:lvl1pPr marL="0" indent="0" algn="ctr">
              <a:buSzTx/>
              <a:buFontTx/>
              <a:buNone/>
              <a:defRPr sz="2400"/>
            </a:lvl1pPr>
          </a:lstStyle>
          <a:p>
            <a:r>
              <a:t>Click to edit Master subtitle style</a:t>
            </a:r>
          </a:p>
        </p:txBody>
      </p:sp>
      <p:sp>
        <p:nvSpPr>
          <p:cNvPr id="15" name="Shape 15"/>
          <p:cNvSpPr/>
          <p:nvPr/>
        </p:nvSpPr>
        <p:spPr>
          <a:xfrm>
            <a:off x="-1" y="0"/>
            <a:ext cx="447148" cy="6858000"/>
          </a:xfrm>
          <a:prstGeom prst="rect">
            <a:avLst/>
          </a:prstGeom>
          <a:solidFill>
            <a:schemeClr val="accent6"/>
          </a:solidFill>
          <a:ln w="12700">
            <a:solidFill>
              <a:srgbClr val="42719B"/>
            </a:solidFill>
            <a:miter/>
          </a:ln>
        </p:spPr>
        <p:txBody>
          <a:bodyPr lIns="45719" rIns="45719" anchor="ctr"/>
          <a:lstStyle/>
          <a:p>
            <a:pPr algn="ctr">
              <a:defRPr>
                <a:solidFill>
                  <a:srgbClr val="FFFFFF"/>
                </a:solidFill>
              </a:defRPr>
            </a:pPr>
            <a:endParaRPr/>
          </a:p>
        </p:txBody>
      </p:sp>
      <p:pic>
        <p:nvPicPr>
          <p:cNvPr id="16" name="image1.png"/>
          <p:cNvPicPr>
            <a:picLocks noChangeAspect="1"/>
          </p:cNvPicPr>
          <p:nvPr/>
        </p:nvPicPr>
        <p:blipFill>
          <a:blip r:embed="rId2" cstate="print"/>
          <a:stretch>
            <a:fillRect/>
          </a:stretch>
        </p:blipFill>
        <p:spPr>
          <a:xfrm>
            <a:off x="10823640" y="4858218"/>
            <a:ext cx="1286350" cy="1863258"/>
          </a:xfrm>
          <a:prstGeom prst="rect">
            <a:avLst/>
          </a:prstGeom>
          <a:ln w="12700">
            <a:miter lim="400000"/>
          </a:ln>
        </p:spPr>
      </p:pic>
      <p:sp>
        <p:nvSpPr>
          <p:cNvPr id="17" name="Shape 1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Click to edit Master title style</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Click to edit Master title style</a:t>
            </a:r>
          </a:p>
        </p:txBody>
      </p:sp>
      <p:sp>
        <p:nvSpPr>
          <p:cNvPr id="33" name="Shape 33"/>
          <p:cNvSpPr>
            <a:spLocks noGrp="1"/>
          </p:cNvSpPr>
          <p:nvPr>
            <p:ph type="body" idx="1"/>
          </p:nvPr>
        </p:nvSpPr>
        <p:spPr>
          <a:xfrm>
            <a:off x="838200" y="1825625"/>
            <a:ext cx="10515600" cy="4351338"/>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Shape 41"/>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42" name="Shape 42"/>
          <p:cNvSpPr>
            <a:spLocks noGrp="1"/>
          </p:cNvSpPr>
          <p:nvPr>
            <p:ph type="body" sz="quarter" idx="1"/>
          </p:nvPr>
        </p:nvSpPr>
        <p:spPr>
          <a:xfrm>
            <a:off x="831850" y="4589462"/>
            <a:ext cx="10515600" cy="1500188"/>
          </a:xfrm>
          <a:prstGeom prst="rect">
            <a:avLst/>
          </a:prstGeom>
          <a:extLst>
            <a:ext uri="{C572A759-6A51-4108-AA02-DFA0A04FC94B}">
              <ma14:wrappingTextBoxFlag xmlns="" xmlns:ma14="http://schemas.microsoft.com/office/mac/drawingml/2011/main" val="1"/>
            </a:ext>
          </a:extLst>
        </p:spPr>
        <p:txBody>
          <a:bodyPr/>
          <a:lstStyle>
            <a:lvl1pPr marL="0" indent="0">
              <a:buSzTx/>
              <a:buFontTx/>
              <a:buNone/>
              <a:defRPr sz="2400">
                <a:solidFill>
                  <a:srgbClr val="888888"/>
                </a:solidFill>
              </a:defRPr>
            </a:lvl1pPr>
          </a:lstStyle>
          <a:p>
            <a:r>
              <a:t>Click to edit Master text styles</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60" name="Shape 60"/>
          <p:cNvSpPr>
            <a:spLocks noGrp="1"/>
          </p:cNvSpPr>
          <p:nvPr>
            <p:ph type="body" sz="quarter" idx="1"/>
          </p:nvPr>
        </p:nvSpPr>
        <p:spPr>
          <a:xfrm>
            <a:off x="839787" y="1681163"/>
            <a:ext cx="5157789" cy="823913"/>
          </a:xfrm>
          <a:prstGeom prst="rect">
            <a:avLst/>
          </a:prstGeom>
          <a:extLst>
            <a:ext uri="{C572A759-6A51-4108-AA02-DFA0A04FC94B}">
              <ma14:wrappingTextBoxFlag xmlns="" xmlns:ma14="http://schemas.microsoft.com/office/mac/drawingml/2011/main" val="1"/>
            </a:ext>
          </a:extLst>
        </p:spPr>
        <p:txBody>
          <a:bodyPr anchor="b"/>
          <a:lstStyle>
            <a:lvl1pPr marL="0" indent="0">
              <a:buSzTx/>
              <a:buFontTx/>
              <a:buNone/>
              <a:defRPr sz="2400" b="1"/>
            </a:lvl1pPr>
          </a:lstStyle>
          <a:p>
            <a:r>
              <a:t>Click to edit Master text styles</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5" name="Shape 85"/>
          <p:cNvSpPr>
            <a:spLocks noGrp="1"/>
          </p:cNvSpPr>
          <p:nvPr>
            <p:ph type="body" sz="half" idx="1"/>
          </p:nvPr>
        </p:nvSpPr>
        <p:spPr>
          <a:xfrm>
            <a:off x="5183187" y="987425"/>
            <a:ext cx="6172201" cy="4873625"/>
          </a:xfrm>
          <a:prstGeom prst="rect">
            <a:avLst/>
          </a:prstGeom>
          <a:extLst>
            <a:ext uri="{C572A759-6A51-4108-AA02-DFA0A04FC94B}">
              <ma14:wrappingTextBoxFlag xmlns="" xmlns:ma14="http://schemas.microsoft.com/office/mac/drawingml/2011/main" val="1"/>
            </a:ext>
          </a:extLst>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86" name="Shape 86"/>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95" name="Shape 95"/>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6" name="Shape 96"/>
          <p:cNvSpPr>
            <a:spLocks noGrp="1"/>
          </p:cNvSpPr>
          <p:nvPr>
            <p:ph type="body" sz="quarter" idx="1"/>
          </p:nvPr>
        </p:nvSpPr>
        <p:spPr>
          <a:xfrm>
            <a:off x="839787" y="2057400"/>
            <a:ext cx="3932239" cy="3811588"/>
          </a:xfrm>
          <a:prstGeom prst="rect">
            <a:avLst/>
          </a:prstGeom>
          <a:extLst>
            <a:ext uri="{C572A759-6A51-4108-AA02-DFA0A04FC94B}">
              <ma14:wrappingTextBoxFlag xmlns="" xmlns:ma14="http://schemas.microsoft.com/office/mac/drawingml/2011/main" val="1"/>
            </a:ext>
          </a:extLst>
        </p:spPr>
        <p:txBody>
          <a:bodyPr/>
          <a:lstStyle>
            <a:lvl1pPr marL="0" indent="0">
              <a:buSzTx/>
              <a:buFontTx/>
              <a:buNone/>
              <a:defRPr sz="1600"/>
            </a:lvl1pPr>
          </a:lstStyle>
          <a:p>
            <a:r>
              <a:t>Click to edit Master text styles</a:t>
            </a:r>
          </a:p>
        </p:txBody>
      </p:sp>
      <p:sp>
        <p:nvSpPr>
          <p:cNvPr id="97" name="Shape 9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r>
              <a:t>Click to edit Master title style</a:t>
            </a:r>
          </a:p>
        </p:txBody>
      </p:sp>
      <p:sp>
        <p:nvSpPr>
          <p:cNvPr id="105" name="Shape 105"/>
          <p:cNvSpPr>
            <a:spLocks noGrp="1"/>
          </p:cNvSpPr>
          <p:nvPr>
            <p:ph type="body" idx="1"/>
          </p:nvPr>
        </p:nvSpPr>
        <p:spPr>
          <a:xfrm>
            <a:off x="838200" y="1825625"/>
            <a:ext cx="10515600" cy="4351338"/>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06" name="Shape 10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3" name="Shape 113"/>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14" name="Shape 114"/>
          <p:cNvSpPr>
            <a:spLocks noGrp="1"/>
          </p:cNvSpPr>
          <p:nvPr>
            <p:ph type="body" idx="1"/>
          </p:nvPr>
        </p:nvSpPr>
        <p:spPr>
          <a:xfrm>
            <a:off x="838200" y="365125"/>
            <a:ext cx="7734300" cy="5811838"/>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0"/>
            <a:ext cx="447148" cy="6858000"/>
          </a:xfrm>
          <a:prstGeom prst="rect">
            <a:avLst/>
          </a:prstGeom>
          <a:solidFill>
            <a:schemeClr val="accent6"/>
          </a:solidFill>
          <a:ln w="12700">
            <a:solidFill>
              <a:srgbClr val="42719B"/>
            </a:solidFill>
            <a:miter/>
          </a:ln>
        </p:spPr>
        <p:txBody>
          <a:bodyPr lIns="45719" rIns="45719" anchor="ctr"/>
          <a:lstStyle/>
          <a:p>
            <a:pPr algn="ctr">
              <a:defRPr>
                <a:solidFill>
                  <a:srgbClr val="FFFFFF"/>
                </a:solidFill>
              </a:defRPr>
            </a:pPr>
            <a:endParaRPr/>
          </a:p>
        </p:txBody>
      </p:sp>
      <p:pic>
        <p:nvPicPr>
          <p:cNvPr id="3" name="image1.png"/>
          <p:cNvPicPr>
            <a:picLocks noChangeAspect="1"/>
          </p:cNvPicPr>
          <p:nvPr/>
        </p:nvPicPr>
        <p:blipFill>
          <a:blip r:embed="rId11" cstate="print"/>
          <a:stretch>
            <a:fillRect/>
          </a:stretch>
        </p:blipFill>
        <p:spPr>
          <a:xfrm>
            <a:off x="10823640" y="4858218"/>
            <a:ext cx="1286350" cy="1863258"/>
          </a:xfrm>
          <a:prstGeom prst="rect">
            <a:avLst/>
          </a:prstGeom>
          <a:ln w="12700">
            <a:miter lim="400000"/>
          </a:ln>
        </p:spPr>
      </p:pic>
      <p:sp>
        <p:nvSpPr>
          <p:cNvPr id="4" name="Shape 4"/>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5" name="Shape 5"/>
          <p:cNvSpPr>
            <a:spLocks noGrp="1"/>
          </p:cNvSpPr>
          <p:nvPr>
            <p:ph type="body" idx="1"/>
          </p:nvPr>
        </p:nvSpPr>
        <p:spPr>
          <a:xfrm>
            <a:off x="609600" y="1600200"/>
            <a:ext cx="10972800" cy="4525963"/>
          </a:xfrm>
          <a:prstGeom prst="rect">
            <a:avLst/>
          </a:prstGeom>
          <a:ln w="12700">
            <a:miter lim="400000"/>
          </a:ln>
        </p:spPr>
        <p:txBody>
          <a:bodyPr lIns="45719" rIns="45719">
            <a:normAutofit/>
          </a:bodyPr>
          <a:lstStyle/>
          <a:p>
            <a:endParaRPr/>
          </a:p>
        </p:txBody>
      </p:sp>
      <p:sp>
        <p:nvSpPr>
          <p:cNvPr id="6" name="Shape 6"/>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 id="2147483658" r:id="rId7"/>
    <p:sldLayoutId id="2147483659" r:id="rId8"/>
    <p:sldLayoutId id="2147483660"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hyperlink" Target="https://maphub.net/PGSSouthAfrica/eoa-pollinator-map" TargetMode="Externa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981d5c47-11d0-4f41-ab0f-9a7b1f6adc05.filesusr.com/ugd/573628_e1e5d224e828423e91ccc4c887af3b5e.pdf"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pgssa.org.za/" TargetMode="External"/><Relationship Id="rId2" Type="http://schemas.openxmlformats.org/officeDocument/2006/relationships/hyperlink" Target="mailto:info@pgssa.org.za" TargetMode="External"/><Relationship Id="rId1" Type="http://schemas.openxmlformats.org/officeDocument/2006/relationships/slideLayout" Target="../slideLayouts/slideLayout6.xml"/><Relationship Id="rId6" Type="http://schemas.openxmlformats.org/officeDocument/2006/relationships/hyperlink" Target="http://www.saoso.org/" TargetMode="External"/><Relationship Id="rId5" Type="http://schemas.openxmlformats.org/officeDocument/2006/relationships/hyperlink" Target="mailto:info@saoso.org"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aphub.net/PGSSouthAfrica/eoa-pollinator-map"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Shape 124"/>
          <p:cNvSpPr>
            <a:spLocks noGrp="1"/>
          </p:cNvSpPr>
          <p:nvPr>
            <p:ph type="ctrTitle"/>
          </p:nvPr>
        </p:nvSpPr>
        <p:spPr>
          <a:xfrm>
            <a:off x="1234422" y="2704564"/>
            <a:ext cx="9144000" cy="2833352"/>
          </a:xfrm>
          <a:prstGeom prst="rect">
            <a:avLst/>
          </a:prstGeom>
        </p:spPr>
        <p:txBody>
          <a:bodyPr>
            <a:noAutofit/>
          </a:bodyPr>
          <a:lstStyle/>
          <a:p>
            <a:pPr>
              <a:lnSpc>
                <a:spcPct val="100000"/>
              </a:lnSpc>
            </a:pP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br>
              <a:rPr lang="en-GB" sz="2000" b="1" dirty="0"/>
            </a:br>
            <a:r>
              <a:rPr lang="en-GB" sz="2000" b="1" dirty="0"/>
              <a:t>Virtual Public Hearings on the</a:t>
            </a:r>
            <a:br>
              <a:rPr lang="en-GB" sz="2000" b="1" dirty="0"/>
            </a:br>
            <a:br>
              <a:rPr lang="en-GB" sz="2000" b="1" dirty="0"/>
            </a:br>
            <a:r>
              <a:rPr lang="en-GB" sz="2800" b="1" dirty="0"/>
              <a:t>AGRICULTURAL PRODUCTS STANDARDS </a:t>
            </a:r>
            <a:br>
              <a:rPr lang="en-GB" sz="2800" b="1" dirty="0"/>
            </a:br>
            <a:r>
              <a:rPr lang="en-GB" sz="2800" b="1" dirty="0"/>
              <a:t>AMENDMENT BILL [B15-2021]</a:t>
            </a:r>
            <a:br>
              <a:rPr lang="en-GB" sz="2800" b="1" dirty="0"/>
            </a:br>
            <a:br>
              <a:rPr lang="en-GB" sz="2000" b="1" dirty="0"/>
            </a:br>
            <a:r>
              <a:rPr lang="en-GB" sz="2000" b="1" dirty="0"/>
              <a:t>1 November, 2022</a:t>
            </a:r>
            <a:endParaRPr sz="4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174" y="654289"/>
            <a:ext cx="1469902" cy="19501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500" y="1083698"/>
            <a:ext cx="1679837" cy="152076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195" y="486866"/>
            <a:ext cx="8463694" cy="5964733"/>
          </a:xfrm>
          <a:prstGeom prst="rect">
            <a:avLst/>
          </a:prstGeom>
        </p:spPr>
      </p:pic>
    </p:spTree>
    <p:extLst>
      <p:ext uri="{BB962C8B-B14F-4D97-AF65-F5344CB8AC3E}">
        <p14:creationId xmlns:p14="http://schemas.microsoft.com/office/powerpoint/2010/main" val="19311423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932" y="-201648"/>
            <a:ext cx="10058400" cy="1450757"/>
          </a:xfrm>
        </p:spPr>
        <p:txBody>
          <a:bodyPr>
            <a:normAutofit/>
          </a:bodyPr>
          <a:lstStyle/>
          <a:p>
            <a:r>
              <a:rPr lang="en-GB" sz="4000" b="1" dirty="0"/>
              <a:t>PGS Pollinators in South Africa</a:t>
            </a:r>
            <a:endParaRPr lang="en-ZA" sz="4000" b="1" dirty="0"/>
          </a:p>
        </p:txBody>
      </p:sp>
      <p:sp>
        <p:nvSpPr>
          <p:cNvPr id="3" name="Text Placeholder 2"/>
          <p:cNvSpPr>
            <a:spLocks noGrp="1"/>
          </p:cNvSpPr>
          <p:nvPr>
            <p:ph idx="1"/>
          </p:nvPr>
        </p:nvSpPr>
        <p:spPr>
          <a:xfrm>
            <a:off x="498986" y="1026731"/>
            <a:ext cx="12317361" cy="2402270"/>
          </a:xfrm>
        </p:spPr>
        <p:txBody>
          <a:bodyPr/>
          <a:lstStyle/>
          <a:p>
            <a:pPr marL="50800" indent="0">
              <a:buNone/>
            </a:pPr>
            <a:endParaRPr lang="en-GB" dirty="0"/>
          </a:p>
          <a:p>
            <a:r>
              <a:rPr lang="en-GB" dirty="0"/>
              <a:t> </a:t>
            </a:r>
            <a:r>
              <a:rPr lang="en-GB" sz="2000" dirty="0">
                <a:hlinkClick r:id="rId2"/>
              </a:rPr>
              <a:t>https://maphub.net/PGSSouthAfrica/eoa-pollinator-map</a:t>
            </a:r>
            <a:r>
              <a:rPr lang="en-GB" sz="2000" dirty="0"/>
              <a:t> </a:t>
            </a:r>
            <a:endParaRPr lang="en-ZA"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43" y="24392"/>
            <a:ext cx="3346704" cy="1199634"/>
          </a:xfrm>
          <a:prstGeom prst="rect">
            <a:avLst/>
          </a:prstGeom>
        </p:spPr>
      </p:pic>
      <p:pic>
        <p:nvPicPr>
          <p:cNvPr id="13" name="Picture 12">
            <a:extLst>
              <a:ext uri="{FF2B5EF4-FFF2-40B4-BE49-F238E27FC236}">
                <a16:creationId xmlns:a16="http://schemas.microsoft.com/office/drawing/2014/main" id="{E1857ED1-E52F-7348-A2BC-F92F19D5321F}"/>
              </a:ext>
            </a:extLst>
          </p:cNvPr>
          <p:cNvPicPr>
            <a:picLocks noChangeAspect="1"/>
          </p:cNvPicPr>
          <p:nvPr/>
        </p:nvPicPr>
        <p:blipFill>
          <a:blip r:embed="rId4" cstate="print"/>
          <a:stretch>
            <a:fillRect/>
          </a:stretch>
        </p:blipFill>
        <p:spPr>
          <a:xfrm>
            <a:off x="7655976" y="3994177"/>
            <a:ext cx="2175351" cy="2211694"/>
          </a:xfrm>
          <a:prstGeom prst="rect">
            <a:avLst/>
          </a:prstGeom>
        </p:spPr>
      </p:pic>
      <p:pic>
        <p:nvPicPr>
          <p:cNvPr id="15" name="Picture 14">
            <a:extLst>
              <a:ext uri="{FF2B5EF4-FFF2-40B4-BE49-F238E27FC236}">
                <a16:creationId xmlns:a16="http://schemas.microsoft.com/office/drawing/2014/main" id="{48D0C098-49F5-3F41-94EF-CE48639CE817}"/>
              </a:ext>
            </a:extLst>
          </p:cNvPr>
          <p:cNvPicPr>
            <a:picLocks noChangeAspect="1"/>
          </p:cNvPicPr>
          <p:nvPr/>
        </p:nvPicPr>
        <p:blipFill>
          <a:blip r:embed="rId5" cstate="print"/>
          <a:stretch>
            <a:fillRect/>
          </a:stretch>
        </p:blipFill>
        <p:spPr>
          <a:xfrm>
            <a:off x="9667826" y="957534"/>
            <a:ext cx="2500135" cy="2754055"/>
          </a:xfrm>
          <a:prstGeom prst="rect">
            <a:avLst/>
          </a:prstGeom>
        </p:spPr>
      </p:pic>
      <p:pic>
        <p:nvPicPr>
          <p:cNvPr id="17" name="Picture 16">
            <a:extLst>
              <a:ext uri="{FF2B5EF4-FFF2-40B4-BE49-F238E27FC236}">
                <a16:creationId xmlns:a16="http://schemas.microsoft.com/office/drawing/2014/main" id="{F972F8C7-C632-9041-A3A2-D3FDBAB31594}"/>
              </a:ext>
            </a:extLst>
          </p:cNvPr>
          <p:cNvPicPr>
            <a:picLocks noChangeAspect="1"/>
          </p:cNvPicPr>
          <p:nvPr/>
        </p:nvPicPr>
        <p:blipFill>
          <a:blip r:embed="rId6" cstate="print"/>
          <a:stretch>
            <a:fillRect/>
          </a:stretch>
        </p:blipFill>
        <p:spPr>
          <a:xfrm>
            <a:off x="4928371" y="2044869"/>
            <a:ext cx="2245539" cy="2528396"/>
          </a:xfrm>
          <a:prstGeom prst="rect">
            <a:avLst/>
          </a:prstGeom>
        </p:spPr>
      </p:pic>
      <p:pic>
        <p:nvPicPr>
          <p:cNvPr id="19" name="Picture 18">
            <a:extLst>
              <a:ext uri="{FF2B5EF4-FFF2-40B4-BE49-F238E27FC236}">
                <a16:creationId xmlns:a16="http://schemas.microsoft.com/office/drawing/2014/main" id="{ED3ECFA1-B0EB-0948-BB40-BD9DAE4DB488}"/>
              </a:ext>
            </a:extLst>
          </p:cNvPr>
          <p:cNvPicPr>
            <a:picLocks noChangeAspect="1"/>
          </p:cNvPicPr>
          <p:nvPr/>
        </p:nvPicPr>
        <p:blipFill>
          <a:blip r:embed="rId7" cstate="print"/>
          <a:stretch>
            <a:fillRect/>
          </a:stretch>
        </p:blipFill>
        <p:spPr>
          <a:xfrm>
            <a:off x="5268895" y="4627283"/>
            <a:ext cx="2109537" cy="2211693"/>
          </a:xfrm>
          <a:prstGeom prst="rect">
            <a:avLst/>
          </a:prstGeom>
        </p:spPr>
      </p:pic>
      <p:pic>
        <p:nvPicPr>
          <p:cNvPr id="21" name="Picture 20">
            <a:extLst>
              <a:ext uri="{FF2B5EF4-FFF2-40B4-BE49-F238E27FC236}">
                <a16:creationId xmlns:a16="http://schemas.microsoft.com/office/drawing/2014/main" id="{35D8840C-0444-6A4C-8B3B-C604426744F6}"/>
              </a:ext>
            </a:extLst>
          </p:cNvPr>
          <p:cNvPicPr>
            <a:picLocks noChangeAspect="1"/>
          </p:cNvPicPr>
          <p:nvPr/>
        </p:nvPicPr>
        <p:blipFill>
          <a:blip r:embed="rId8" cstate="print"/>
          <a:stretch>
            <a:fillRect/>
          </a:stretch>
        </p:blipFill>
        <p:spPr>
          <a:xfrm>
            <a:off x="6931065" y="1077468"/>
            <a:ext cx="2576374" cy="2754055"/>
          </a:xfrm>
          <a:prstGeom prst="rect">
            <a:avLst/>
          </a:prstGeom>
        </p:spPr>
      </p:pic>
      <p:pic>
        <p:nvPicPr>
          <p:cNvPr id="12" name="Picture 11">
            <a:extLst>
              <a:ext uri="{FF2B5EF4-FFF2-40B4-BE49-F238E27FC236}">
                <a16:creationId xmlns:a16="http://schemas.microsoft.com/office/drawing/2014/main" id="{CEB31AE8-CD14-B54E-889F-8B6C61EC5D22}"/>
              </a:ext>
            </a:extLst>
          </p:cNvPr>
          <p:cNvPicPr>
            <a:picLocks noChangeAspect="1"/>
          </p:cNvPicPr>
          <p:nvPr/>
        </p:nvPicPr>
        <p:blipFill>
          <a:blip r:embed="rId9" cstate="print"/>
          <a:stretch>
            <a:fillRect/>
          </a:stretch>
        </p:blipFill>
        <p:spPr>
          <a:xfrm>
            <a:off x="469616" y="2454495"/>
            <a:ext cx="4521736" cy="2913879"/>
          </a:xfrm>
          <a:prstGeom prst="rect">
            <a:avLst/>
          </a:prstGeom>
        </p:spPr>
      </p:pic>
    </p:spTree>
    <p:extLst>
      <p:ext uri="{BB962C8B-B14F-4D97-AF65-F5344CB8AC3E}">
        <p14:creationId xmlns:p14="http://schemas.microsoft.com/office/powerpoint/2010/main" val="14327363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Other work that SAOSO has prioritised</a:t>
            </a:r>
            <a:endParaRPr lang="en-ZA" sz="4000" b="1" dirty="0"/>
          </a:p>
        </p:txBody>
      </p:sp>
      <p:sp>
        <p:nvSpPr>
          <p:cNvPr id="4" name="Text Placeholder 3"/>
          <p:cNvSpPr>
            <a:spLocks noGrp="1"/>
          </p:cNvSpPr>
          <p:nvPr>
            <p:ph type="body" idx="1"/>
          </p:nvPr>
        </p:nvSpPr>
        <p:spPr>
          <a:xfrm>
            <a:off x="838200" y="1540953"/>
            <a:ext cx="10515600" cy="4351338"/>
          </a:xfrm>
        </p:spPr>
        <p:txBody>
          <a:bodyPr>
            <a:normAutofit lnSpcReduction="10000"/>
          </a:bodyPr>
          <a:lstStyle/>
          <a:p>
            <a:r>
              <a:rPr lang="en-GB" dirty="0"/>
              <a:t>Promoting the SAOSO certified logos and getting more producers certified to the SAOSO standard;</a:t>
            </a:r>
          </a:p>
          <a:p>
            <a:r>
              <a:rPr lang="en-GB" dirty="0"/>
              <a:t>Setting up a trade desk to benefit producers and trade;</a:t>
            </a:r>
          </a:p>
          <a:p>
            <a:r>
              <a:rPr lang="en-GB" dirty="0"/>
              <a:t>Developing the relationship with the Agricultural Research Council to further research around organic agriculture;</a:t>
            </a:r>
          </a:p>
          <a:p>
            <a:r>
              <a:rPr lang="en-GB" dirty="0"/>
              <a:t>Working with ISAN to strengthen the network in Southern Africa;</a:t>
            </a:r>
          </a:p>
          <a:p>
            <a:r>
              <a:rPr lang="en-GB" dirty="0"/>
              <a:t>Lobbying to allow for easier registration of organic inputs by the Registrar, Act 36;</a:t>
            </a:r>
          </a:p>
          <a:p>
            <a:r>
              <a:rPr lang="en-GB" dirty="0"/>
              <a:t>Developing partnerships with like minded organisations to develop farmers who wish to farm organically.</a:t>
            </a:r>
          </a:p>
        </p:txBody>
      </p:sp>
    </p:spTree>
    <p:extLst>
      <p:ext uri="{BB962C8B-B14F-4D97-AF65-F5344CB8AC3E}">
        <p14:creationId xmlns:p14="http://schemas.microsoft.com/office/powerpoint/2010/main" val="26369215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SAOSO working in networks</a:t>
            </a:r>
            <a:endParaRPr lang="en-ZA" sz="4000" b="1" dirty="0"/>
          </a:p>
        </p:txBody>
      </p:sp>
      <p:sp>
        <p:nvSpPr>
          <p:cNvPr id="3" name="Text Placeholder 2"/>
          <p:cNvSpPr>
            <a:spLocks noGrp="1"/>
          </p:cNvSpPr>
          <p:nvPr>
            <p:ph type="body" idx="1"/>
          </p:nvPr>
        </p:nvSpPr>
        <p:spPr/>
        <p:txBody>
          <a:bodyPr>
            <a:normAutofit fontScale="92500" lnSpcReduction="10000"/>
          </a:bodyPr>
          <a:lstStyle/>
          <a:p>
            <a:r>
              <a:rPr lang="en-GB" dirty="0"/>
              <a:t>SAOSO is the South African partner of the GIZ funded Knowledge Hub for Organic Agriculture</a:t>
            </a:r>
          </a:p>
          <a:p>
            <a:r>
              <a:rPr lang="en-GB" dirty="0"/>
              <a:t>Is part of the Agroecology SA network – a coalition of civil society actors promoting alternatives in policy networks</a:t>
            </a:r>
          </a:p>
          <a:p>
            <a:r>
              <a:rPr lang="en-GB" dirty="0"/>
              <a:t>Created the Agroecology Producers WhatsApp group of more than 150 farmers who share knowledge and information</a:t>
            </a:r>
          </a:p>
          <a:p>
            <a:r>
              <a:rPr lang="en-GB" dirty="0"/>
              <a:t>Worked to establish the #</a:t>
            </a:r>
            <a:r>
              <a:rPr lang="en-GB" dirty="0" err="1"/>
              <a:t>Unpoison</a:t>
            </a:r>
            <a:r>
              <a:rPr lang="en-GB" dirty="0"/>
              <a:t> group which aims to stop the proliferation of harmful chemicals in SA. It consists of lawyers and academics positioned to support appeals to government to comply with pesticide policies </a:t>
            </a:r>
          </a:p>
          <a:p>
            <a:r>
              <a:rPr lang="en-GB" dirty="0"/>
              <a:t>Is part of the IFOAM Southern African network</a:t>
            </a:r>
          </a:p>
          <a:p>
            <a:endParaRPr lang="en-GB" dirty="0"/>
          </a:p>
          <a:p>
            <a:pPr marL="0" indent="0">
              <a:buNone/>
            </a:pPr>
            <a:endParaRPr lang="en-GB" dirty="0"/>
          </a:p>
          <a:p>
            <a:pPr>
              <a:buFont typeface="Arial" panose="020B0604020202020204" pitchFamily="34" charset="0"/>
              <a:buChar char="•"/>
            </a:pPr>
            <a:endParaRPr lang="en-GB" dirty="0"/>
          </a:p>
          <a:p>
            <a:pPr>
              <a:buClr>
                <a:schemeClr val="tx1"/>
              </a:buClr>
              <a:buFont typeface="Calibri" panose="020F0502020204030204" pitchFamily="34" charset="0"/>
              <a:buChar char="−"/>
            </a:pPr>
            <a:endParaRPr lang="en-ZA" dirty="0"/>
          </a:p>
        </p:txBody>
      </p:sp>
    </p:spTree>
    <p:extLst>
      <p:ext uri="{BB962C8B-B14F-4D97-AF65-F5344CB8AC3E}">
        <p14:creationId xmlns:p14="http://schemas.microsoft.com/office/powerpoint/2010/main" val="40681350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838200" y="365125"/>
            <a:ext cx="10515600" cy="1325563"/>
          </a:xfrm>
          <a:prstGeom prst="rect">
            <a:avLst/>
          </a:prstGeom>
        </p:spPr>
        <p:txBody>
          <a:bodyPr>
            <a:normAutofit/>
          </a:bodyPr>
          <a:lstStyle/>
          <a:p>
            <a:r>
              <a:rPr sz="4000" b="1" dirty="0"/>
              <a:t>SAOSO Trademarked Organic Logos</a:t>
            </a:r>
          </a:p>
        </p:txBody>
      </p:sp>
      <p:pic>
        <p:nvPicPr>
          <p:cNvPr id="147" name="image4.png"/>
          <p:cNvPicPr>
            <a:picLocks noChangeAspect="1"/>
          </p:cNvPicPr>
          <p:nvPr/>
        </p:nvPicPr>
        <p:blipFill>
          <a:blip r:embed="rId2" cstate="print"/>
          <a:stretch>
            <a:fillRect/>
          </a:stretch>
        </p:blipFill>
        <p:spPr>
          <a:xfrm>
            <a:off x="5989547" y="2089933"/>
            <a:ext cx="2227175" cy="2039275"/>
          </a:xfrm>
          <a:prstGeom prst="rect">
            <a:avLst/>
          </a:prstGeom>
          <a:ln w="12700">
            <a:miter lim="400000"/>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428" y="2188054"/>
            <a:ext cx="1941154" cy="1941154"/>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838200" y="365125"/>
            <a:ext cx="10515600" cy="1325563"/>
          </a:xfrm>
          <a:prstGeom prst="rect">
            <a:avLst/>
          </a:prstGeom>
        </p:spPr>
        <p:txBody>
          <a:bodyPr>
            <a:normAutofit/>
          </a:bodyPr>
          <a:lstStyle/>
          <a:p>
            <a:r>
              <a:rPr lang="en-GB" sz="4000" b="1" dirty="0"/>
              <a:t>PGS SA Organic Seals</a:t>
            </a:r>
            <a:endParaRPr sz="4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583" y="1994842"/>
            <a:ext cx="2692990" cy="26032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046" y="1994842"/>
            <a:ext cx="2545259" cy="25330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860718"/>
            <a:ext cx="1679837" cy="1520763"/>
          </a:xfrm>
          <a:prstGeom prst="rect">
            <a:avLst/>
          </a:prstGeom>
        </p:spPr>
      </p:pic>
    </p:spTree>
    <p:extLst>
      <p:ext uri="{BB962C8B-B14F-4D97-AF65-F5344CB8AC3E}">
        <p14:creationId xmlns:p14="http://schemas.microsoft.com/office/powerpoint/2010/main" val="130703405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p:txBody>
          <a:bodyPr>
            <a:normAutofit fontScale="92500" lnSpcReduction="10000"/>
          </a:bodyPr>
          <a:lstStyle/>
          <a:p>
            <a:pPr marL="514350" indent="-514350">
              <a:buAutoNum type="arabicPeriod"/>
            </a:pPr>
            <a:r>
              <a:rPr lang="en-ZA" b="1" i="1" u="sng" dirty="0"/>
              <a:t>Purpose and Background </a:t>
            </a:r>
            <a:endParaRPr lang="en-ZA" dirty="0"/>
          </a:p>
          <a:p>
            <a:pPr marL="0" indent="0">
              <a:buNone/>
            </a:pPr>
            <a:r>
              <a:rPr lang="en-GB" dirty="0"/>
              <a:t>1.2 </a:t>
            </a:r>
            <a:r>
              <a:rPr lang="en-ZA" i="1" dirty="0"/>
              <a:t>Various deficiencies in the Act which necessitated the amendments were identified. A key deficiency was in the definition of management control system…when organic regulations were developed. </a:t>
            </a:r>
          </a:p>
          <a:p>
            <a:pPr marL="0" indent="0">
              <a:buNone/>
            </a:pPr>
            <a:r>
              <a:rPr lang="en-ZA" b="1" dirty="0"/>
              <a:t>With reference to ‘organic regulations’ where do we stand? A document drafted in February, 2008 by the Department of Agriculture entitled AGRICULTURAL PRODUCT STANDARDS ACT, 1990 (ACT No. 119 OF 1990): REGULATIONS REGARDING CONTROL OVER THE SALE OF ORGANICALLY PRODUCED PRODUCTS IN THE REPUBLIC OF SOUTH AFRICA has never been passed. It is understood that these regulations were replaced by the SANS 1369: 2016 Organic Standard, which references Participatory Guarantee Systems under 3. Definitions</a:t>
            </a:r>
            <a:endParaRPr lang="en-ZA" dirty="0"/>
          </a:p>
        </p:txBody>
      </p:sp>
    </p:spTree>
    <p:extLst>
      <p:ext uri="{BB962C8B-B14F-4D97-AF65-F5344CB8AC3E}">
        <p14:creationId xmlns:p14="http://schemas.microsoft.com/office/powerpoint/2010/main" val="40970209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a:xfrm>
            <a:off x="838200" y="1422400"/>
            <a:ext cx="10515600" cy="5067300"/>
          </a:xfrm>
        </p:spPr>
        <p:txBody>
          <a:bodyPr>
            <a:normAutofit fontScale="62500" lnSpcReduction="20000"/>
          </a:bodyPr>
          <a:lstStyle/>
          <a:p>
            <a:pPr marL="0" indent="0">
              <a:buNone/>
            </a:pPr>
            <a:r>
              <a:rPr lang="en-ZA" b="1" i="1" u="sng" dirty="0"/>
              <a:t>SABS SANS:1369 Extract on PGS</a:t>
            </a:r>
            <a:endParaRPr lang="en-ZA" dirty="0"/>
          </a:p>
          <a:p>
            <a:r>
              <a:rPr lang="en-ZA" b="1" i="1" dirty="0"/>
              <a:t>“3.18 participatory guarantee system/Participatory Guarantee Scheme/PGS</a:t>
            </a:r>
            <a:endParaRPr lang="en-ZA" dirty="0"/>
          </a:p>
          <a:p>
            <a:r>
              <a:rPr lang="en-ZA" b="1" i="1" dirty="0"/>
              <a:t>System among a group of smallholders who produce products for a local market, as follows: </a:t>
            </a:r>
            <a:endParaRPr lang="en-ZA" dirty="0"/>
          </a:p>
          <a:p>
            <a:pPr lvl="0"/>
            <a:r>
              <a:rPr lang="en-ZA" b="1" i="1" dirty="0"/>
              <a:t>the system shares a common objective with third-party certification systems that are run by accredited certification bodies by providing a credible guarantee to consumers who seek organic products;</a:t>
            </a:r>
            <a:endParaRPr lang="en-ZA" dirty="0"/>
          </a:p>
          <a:p>
            <a:r>
              <a:rPr lang="en-ZA" b="1" i="1" dirty="0"/>
              <a:t>PGSs are locally focused quality assurance systems that serve particular markets. They are built on a foundation of trust, social networks and knowledge exchange.</a:t>
            </a:r>
            <a:endParaRPr lang="en-ZA" dirty="0"/>
          </a:p>
          <a:p>
            <a:pPr lvl="0"/>
            <a:r>
              <a:rPr lang="en-ZA" b="1" i="1" dirty="0"/>
              <a:t>the system is especially adapted to local markets and short supply chains; and</a:t>
            </a:r>
            <a:endParaRPr lang="en-ZA" dirty="0"/>
          </a:p>
          <a:p>
            <a:r>
              <a:rPr lang="en-ZA" b="1" i="1" dirty="0"/>
              <a:t>NOTE PGSs enable the direct participation of producers, consumers and other stakeholders in the development and implementation of verification procedures and the review and decision process that is followed to recognize farmers as producers of organic food.</a:t>
            </a:r>
            <a:endParaRPr lang="en-ZA" dirty="0"/>
          </a:p>
          <a:p>
            <a:pPr lvl="0"/>
            <a:r>
              <a:rPr lang="en-ZA" b="1" i="1" dirty="0"/>
              <a:t>the system allows a much more intensive interaction between the farmer and the guarantee organization, and uses tools other than those that are used by third-party certification bodies to maintain integrity</a:t>
            </a:r>
            <a:endParaRPr lang="en-ZA" dirty="0"/>
          </a:p>
          <a:p>
            <a:r>
              <a:rPr lang="en-ZA" b="1" i="1" dirty="0"/>
              <a:t>NOTE 1: PGSs integrate capacity building and allow farmers and reviewers to help solve practical problems that will enable producers to comply with the standards.</a:t>
            </a:r>
            <a:endParaRPr lang="en-ZA" dirty="0"/>
          </a:p>
          <a:p>
            <a:r>
              <a:rPr lang="en-ZA" b="1" i="1" dirty="0"/>
              <a:t>NOTE 2: The direct involvement of farmers in the PGS process, and the fact that the process is owned by them and other stakeholders, encourage the farmers to take on more responsibility and results in their active involvement in the design of production and certification processes.”</a:t>
            </a:r>
            <a:endParaRPr lang="en-ZA" dirty="0"/>
          </a:p>
        </p:txBody>
      </p:sp>
    </p:spTree>
    <p:extLst>
      <p:ext uri="{BB962C8B-B14F-4D97-AF65-F5344CB8AC3E}">
        <p14:creationId xmlns:p14="http://schemas.microsoft.com/office/powerpoint/2010/main" val="19319166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p:txBody>
          <a:bodyPr/>
          <a:lstStyle/>
          <a:p>
            <a:pPr marL="0" indent="0">
              <a:buNone/>
            </a:pPr>
            <a:r>
              <a:rPr lang="en-ZA" b="1" i="1" u="sng" dirty="0"/>
              <a:t>Section 1 (a) </a:t>
            </a:r>
            <a:endParaRPr lang="en-ZA" dirty="0"/>
          </a:p>
          <a:p>
            <a:pPr marL="0" indent="0">
              <a:buNone/>
            </a:pPr>
            <a:r>
              <a:rPr lang="en-ZA" i="1" dirty="0"/>
              <a:t>‘‘ ‘assignee’ means a person, undertaking, body, institution, association or board designated as such under section 2(3), </a:t>
            </a:r>
            <a:r>
              <a:rPr lang="en-ZA" i="1" u="sng" dirty="0"/>
              <a:t>which does not have direct or indirect interest in the product concerned’’</a:t>
            </a:r>
            <a:endParaRPr lang="en-ZA" dirty="0"/>
          </a:p>
          <a:p>
            <a:pPr marL="0" indent="0">
              <a:buNone/>
            </a:pPr>
            <a:r>
              <a:rPr lang="en-ZA" b="1" dirty="0"/>
              <a:t>What is the definition of “indirect interest” Would other members of the PGS group be considered as having an indirect interest in the product?</a:t>
            </a:r>
            <a:endParaRPr lang="en-ZA" dirty="0"/>
          </a:p>
          <a:p>
            <a:endParaRPr lang="en-ZA" dirty="0"/>
          </a:p>
        </p:txBody>
      </p:sp>
    </p:spTree>
    <p:extLst>
      <p:ext uri="{BB962C8B-B14F-4D97-AF65-F5344CB8AC3E}">
        <p14:creationId xmlns:p14="http://schemas.microsoft.com/office/powerpoint/2010/main" val="33713420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p:txBody>
          <a:bodyPr/>
          <a:lstStyle/>
          <a:p>
            <a:pPr marL="0" indent="0">
              <a:buNone/>
            </a:pPr>
            <a:r>
              <a:rPr lang="en-ZA" b="1" i="1" u="sng" dirty="0"/>
              <a:t>Section 1 (b) </a:t>
            </a:r>
            <a:endParaRPr lang="en-ZA" dirty="0"/>
          </a:p>
          <a:p>
            <a:pPr marL="0" indent="0">
              <a:buNone/>
            </a:pPr>
            <a:r>
              <a:rPr lang="en-ZA" i="1" u="sng" dirty="0"/>
              <a:t>“ ‘audit’ means a systematic and functionally independent examination of the management control system in order to determine whether activities and related results comply with the claims associated with the product’’</a:t>
            </a:r>
            <a:endParaRPr lang="en-ZA" dirty="0"/>
          </a:p>
          <a:p>
            <a:pPr marL="0" indent="0">
              <a:buNone/>
            </a:pPr>
            <a:r>
              <a:rPr lang="en-ZA" b="1" dirty="0"/>
              <a:t>Would the PGS audit process by other members of the PGS group be considered a “functionally independent examination”?</a:t>
            </a:r>
            <a:endParaRPr lang="en-ZA" dirty="0"/>
          </a:p>
          <a:p>
            <a:pPr marL="0" indent="0">
              <a:buNone/>
            </a:pPr>
            <a:endParaRPr lang="en-ZA" dirty="0"/>
          </a:p>
        </p:txBody>
      </p:sp>
    </p:spTree>
    <p:extLst>
      <p:ext uri="{BB962C8B-B14F-4D97-AF65-F5344CB8AC3E}">
        <p14:creationId xmlns:p14="http://schemas.microsoft.com/office/powerpoint/2010/main" val="13816852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0483"/>
          </a:xfrm>
        </p:spPr>
        <p:txBody>
          <a:bodyPr>
            <a:normAutofit/>
          </a:bodyPr>
          <a:lstStyle/>
          <a:p>
            <a:r>
              <a:rPr lang="en-ZA" sz="4000" b="1" dirty="0"/>
              <a:t>Short history of SAOSO (The South African NOAM)</a:t>
            </a:r>
            <a:endParaRPr lang="en-ZA" sz="4000" dirty="0"/>
          </a:p>
        </p:txBody>
      </p:sp>
      <p:sp>
        <p:nvSpPr>
          <p:cNvPr id="3" name="Text Placeholder 2"/>
          <p:cNvSpPr>
            <a:spLocks noGrp="1"/>
          </p:cNvSpPr>
          <p:nvPr>
            <p:ph type="body" idx="1"/>
          </p:nvPr>
        </p:nvSpPr>
        <p:spPr>
          <a:xfrm>
            <a:off x="838200" y="1587880"/>
            <a:ext cx="10515600" cy="4858639"/>
          </a:xfrm>
        </p:spPr>
        <p:txBody>
          <a:bodyPr>
            <a:normAutofit fontScale="92500" lnSpcReduction="10000"/>
          </a:bodyPr>
          <a:lstStyle/>
          <a:p>
            <a:r>
              <a:rPr lang="en-ZA" dirty="0"/>
              <a:t>SAOSO was formed in 2009 and still functions as a voluntary association and recently registered as a not for profit company (NPC). SAOSO is the official organic sector body in South Africa</a:t>
            </a:r>
          </a:p>
          <a:p>
            <a:r>
              <a:rPr lang="en-ZA" dirty="0"/>
              <a:t>Our mandate by four government departments is to develop and promote the organic sector and its associated value chain in South Africa through the </a:t>
            </a:r>
            <a:r>
              <a:rPr lang="en-ZA" dirty="0">
                <a:hlinkClick r:id="rId2"/>
              </a:rPr>
              <a:t>FRIDGE Study of 2008</a:t>
            </a:r>
            <a:endParaRPr lang="en-ZA" dirty="0"/>
          </a:p>
          <a:p>
            <a:r>
              <a:rPr lang="en-ZA" dirty="0"/>
              <a:t>SAOSO has been a member of IFOAM Organics International since 2016</a:t>
            </a:r>
          </a:p>
          <a:p>
            <a:r>
              <a:rPr lang="en-ZA" dirty="0"/>
              <a:t>SAOSO is the custodian of the South African Organic Sector Organisation (SAOSO) Standard for Organic Production And Processing – a standard included in the IFOAM family of standards in December, 2017 which went live in 2020 with certification services through Control Union. </a:t>
            </a:r>
          </a:p>
          <a:p>
            <a:r>
              <a:rPr lang="en-GB" dirty="0"/>
              <a:t>In 2019, SAOSO became the country implementing partner of the Knowledge Hub for Organic Agriculture in Southern Africa (KHSA)</a:t>
            </a:r>
            <a:endParaRPr lang="en-ZA" dirty="0"/>
          </a:p>
          <a:p>
            <a:pPr marL="0" indent="0">
              <a:buNone/>
            </a:pPr>
            <a:endParaRPr lang="en-ZA" dirty="0"/>
          </a:p>
        </p:txBody>
      </p:sp>
    </p:spTree>
    <p:extLst>
      <p:ext uri="{BB962C8B-B14F-4D97-AF65-F5344CB8AC3E}">
        <p14:creationId xmlns:p14="http://schemas.microsoft.com/office/powerpoint/2010/main" val="29997979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p:txBody>
          <a:bodyPr>
            <a:normAutofit fontScale="92500" lnSpcReduction="10000"/>
          </a:bodyPr>
          <a:lstStyle/>
          <a:p>
            <a:pPr marL="0" indent="0">
              <a:buNone/>
            </a:pPr>
            <a:r>
              <a:rPr lang="en-ZA" b="1" i="1" u="sng" dirty="0"/>
              <a:t>Section 1 (e) </a:t>
            </a:r>
            <a:endParaRPr lang="en-ZA" dirty="0"/>
          </a:p>
          <a:p>
            <a:pPr marL="0" indent="0">
              <a:buNone/>
            </a:pPr>
            <a:endParaRPr lang="en-ZA" b="1" i="1" dirty="0"/>
          </a:p>
          <a:p>
            <a:pPr marL="0" indent="0">
              <a:buNone/>
            </a:pPr>
            <a:r>
              <a:rPr lang="en-ZA" b="1" i="1" dirty="0"/>
              <a:t>“‘</a:t>
            </a:r>
            <a:r>
              <a:rPr lang="en-ZA" i="1" dirty="0"/>
              <a:t>management control system’ means the [principles of procedure with regard to a product, from its primary production to its sale or export]” </a:t>
            </a:r>
            <a:r>
              <a:rPr lang="en-ZA" i="1" u="sng" dirty="0"/>
              <a:t>manner or method of production which may be claimed through the use of a name, word, expression, reference, particulars or indication in any manner, either by itself or in conjunction with any other verbal, written, printed, illustrated or visual material, in respect of the sale or export of a product;’’</a:t>
            </a:r>
            <a:endParaRPr lang="en-ZA" dirty="0"/>
          </a:p>
          <a:p>
            <a:pPr marL="0" indent="0">
              <a:buNone/>
            </a:pPr>
            <a:endParaRPr lang="en-ZA" dirty="0"/>
          </a:p>
          <a:p>
            <a:pPr marL="0" indent="0">
              <a:buNone/>
            </a:pPr>
            <a:r>
              <a:rPr lang="en-ZA" b="1" dirty="0"/>
              <a:t>PGS produce is labelled PGS Certified Organic or PGS organic in-conversion and it is generally recognised for the local market or short supply chains. </a:t>
            </a:r>
            <a:endParaRPr lang="en-ZA" dirty="0"/>
          </a:p>
          <a:p>
            <a:pPr marL="0" indent="0">
              <a:buNone/>
            </a:pPr>
            <a:endParaRPr lang="en-ZA" dirty="0"/>
          </a:p>
        </p:txBody>
      </p:sp>
    </p:spTree>
    <p:extLst>
      <p:ext uri="{BB962C8B-B14F-4D97-AF65-F5344CB8AC3E}">
        <p14:creationId xmlns:p14="http://schemas.microsoft.com/office/powerpoint/2010/main" val="10726279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Specific Comments on the Bill</a:t>
            </a:r>
            <a:endParaRPr lang="en-ZA" sz="4000" b="1" dirty="0"/>
          </a:p>
        </p:txBody>
      </p:sp>
      <p:sp>
        <p:nvSpPr>
          <p:cNvPr id="3" name="Text Placeholder 2"/>
          <p:cNvSpPr>
            <a:spLocks noGrp="1"/>
          </p:cNvSpPr>
          <p:nvPr>
            <p:ph type="body" idx="1"/>
          </p:nvPr>
        </p:nvSpPr>
        <p:spPr/>
        <p:txBody>
          <a:bodyPr>
            <a:normAutofit/>
          </a:bodyPr>
          <a:lstStyle/>
          <a:p>
            <a:pPr marL="0" indent="0">
              <a:buNone/>
            </a:pPr>
            <a:r>
              <a:rPr lang="en-ZA" b="1" i="1" u="sng" dirty="0"/>
              <a:t>Section 2 (a) </a:t>
            </a:r>
            <a:endParaRPr lang="en-ZA" dirty="0"/>
          </a:p>
          <a:p>
            <a:pPr marL="0" indent="0">
              <a:buNone/>
            </a:pPr>
            <a:r>
              <a:rPr lang="en-ZA" i="1" dirty="0"/>
              <a:t>‘‘The Minister may,…..</a:t>
            </a:r>
          </a:p>
          <a:p>
            <a:pPr marL="0" indent="0">
              <a:buNone/>
            </a:pPr>
            <a:r>
              <a:rPr lang="en-ZA" sz="2400" i="1" dirty="0"/>
              <a:t>(i) designate as assignee a person, undertaking, body, institution, association, or board having a particular knowledge in respect of the product concerned; and</a:t>
            </a:r>
            <a:endParaRPr lang="en-ZA" sz="2400" dirty="0"/>
          </a:p>
          <a:p>
            <a:pPr marL="0" indent="0">
              <a:buNone/>
            </a:pPr>
            <a:r>
              <a:rPr lang="en-ZA" sz="2400" i="1" dirty="0"/>
              <a:t>(ii) in addition to the designation referred to in subparagraph (i), designate as assignee one or more persons, undertakings, bodies, institutions, associations or boards having a particular knowledge in respect of the management control systems related to that product.’’</a:t>
            </a:r>
            <a:endParaRPr lang="en-ZA" sz="2400" dirty="0"/>
          </a:p>
          <a:p>
            <a:pPr marL="0" indent="0">
              <a:buNone/>
            </a:pPr>
            <a:r>
              <a:rPr lang="en-ZA" sz="2400" b="1" dirty="0"/>
              <a:t>We ask that the Minister designate PGS South Africa as the body “having particular knowledge” and assign to them recognition as the knowledgeable body. </a:t>
            </a:r>
            <a:endParaRPr lang="en-ZA" sz="2400" dirty="0"/>
          </a:p>
        </p:txBody>
      </p:sp>
    </p:spTree>
    <p:extLst>
      <p:ext uri="{BB962C8B-B14F-4D97-AF65-F5344CB8AC3E}">
        <p14:creationId xmlns:p14="http://schemas.microsoft.com/office/powerpoint/2010/main" val="31483457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17512"/>
            <a:ext cx="3932239" cy="1600200"/>
          </a:xfrm>
        </p:spPr>
        <p:txBody>
          <a:bodyPr/>
          <a:lstStyle/>
          <a:p>
            <a:r>
              <a:rPr lang="en-GB"/>
              <a:t> </a:t>
            </a:r>
            <a:endParaRPr lang="en-ZA" dirty="0"/>
          </a:p>
        </p:txBody>
      </p:sp>
      <p:sp>
        <p:nvSpPr>
          <p:cNvPr id="3" name="Text Placeholder 2"/>
          <p:cNvSpPr>
            <a:spLocks noGrp="1"/>
          </p:cNvSpPr>
          <p:nvPr>
            <p:ph type="body" sz="half" idx="1"/>
          </p:nvPr>
        </p:nvSpPr>
        <p:spPr>
          <a:xfrm>
            <a:off x="6019799" y="1984375"/>
            <a:ext cx="4914901" cy="3463925"/>
          </a:xfrm>
        </p:spPr>
        <p:txBody>
          <a:bodyPr/>
          <a:lstStyle/>
          <a:p>
            <a:pPr marL="0" indent="0">
              <a:buNone/>
            </a:pPr>
            <a:r>
              <a:rPr lang="en-GB" dirty="0"/>
              <a:t> </a:t>
            </a:r>
            <a:endParaRPr lang="en-ZA" dirty="0"/>
          </a:p>
        </p:txBody>
      </p:sp>
      <p:sp>
        <p:nvSpPr>
          <p:cNvPr id="4" name="Text Placeholder 3"/>
          <p:cNvSpPr>
            <a:spLocks noGrp="1"/>
          </p:cNvSpPr>
          <p:nvPr>
            <p:ph type="body" sz="quarter" idx="13"/>
          </p:nvPr>
        </p:nvSpPr>
        <p:spPr>
          <a:xfrm>
            <a:off x="839787" y="2628900"/>
            <a:ext cx="3932239" cy="3240088"/>
          </a:xfrm>
        </p:spPr>
        <p:txBody>
          <a:bodyPr/>
          <a:lstStyle/>
          <a:p>
            <a:pPr marL="0" indent="0">
              <a:buNone/>
            </a:pPr>
            <a:r>
              <a:rPr lang="en-GB"/>
              <a:t>Email: </a:t>
            </a:r>
            <a:r>
              <a:rPr lang="en-GB">
                <a:hlinkClick r:id="rId2"/>
              </a:rPr>
              <a:t>info@pgssa.org.za</a:t>
            </a:r>
            <a:endParaRPr lang="en-GB"/>
          </a:p>
          <a:p>
            <a:pPr marL="0" indent="0">
              <a:buNone/>
            </a:pPr>
            <a:r>
              <a:rPr lang="en-GB"/>
              <a:t>Web:  </a:t>
            </a:r>
            <a:r>
              <a:rPr lang="en-GB">
                <a:hlinkClick r:id="rId3"/>
              </a:rPr>
              <a:t>www.pgssa.org.za</a:t>
            </a:r>
            <a:endParaRPr lang="en-GB"/>
          </a:p>
          <a:p>
            <a:pPr marL="0" indent="0">
              <a:buNone/>
            </a:pPr>
            <a:endParaRPr lang="en-ZA"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664" y="309198"/>
            <a:ext cx="3226166" cy="1156427"/>
          </a:xfrm>
          <a:prstGeom prst="rect">
            <a:avLst/>
          </a:prstGeom>
        </p:spPr>
      </p:pic>
      <p:sp>
        <p:nvSpPr>
          <p:cNvPr id="7" name="Text Placeholder 3"/>
          <p:cNvSpPr txBox="1">
            <a:spLocks/>
          </p:cNvSpPr>
          <p:nvPr/>
        </p:nvSpPr>
        <p:spPr>
          <a:xfrm>
            <a:off x="7164387" y="2628900"/>
            <a:ext cx="3932239" cy="3240088"/>
          </a:xfrm>
          <a:prstGeom prst="rect">
            <a:avLst/>
          </a:prstGeom>
          <a:ln w="12700">
            <a:miter lim="400000"/>
          </a:ln>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hangingPunct="1">
              <a:buFont typeface="Arial"/>
              <a:buNone/>
            </a:pPr>
            <a:r>
              <a:rPr lang="en-GB" dirty="0"/>
              <a:t>Email: </a:t>
            </a:r>
            <a:r>
              <a:rPr lang="en-GB" dirty="0">
                <a:hlinkClick r:id="rId5"/>
              </a:rPr>
              <a:t>info@saoso.org</a:t>
            </a:r>
            <a:endParaRPr lang="en-GB" dirty="0"/>
          </a:p>
          <a:p>
            <a:pPr marL="0" indent="0" hangingPunct="1">
              <a:buFont typeface="Arial"/>
              <a:buNone/>
            </a:pPr>
            <a:r>
              <a:rPr lang="en-GB" dirty="0"/>
              <a:t>Web:  </a:t>
            </a:r>
            <a:r>
              <a:rPr lang="en-GB" dirty="0">
                <a:hlinkClick r:id="rId6"/>
              </a:rPr>
              <a:t>www.saoso.org</a:t>
            </a:r>
            <a:endParaRPr lang="en-GB" dirty="0"/>
          </a:p>
          <a:p>
            <a:pPr marL="0" indent="0" hangingPunct="1">
              <a:buFont typeface="Arial"/>
              <a:buNone/>
            </a:pPr>
            <a:endParaRPr lang="en-ZA" dirty="0"/>
          </a:p>
        </p:txBody>
      </p:sp>
    </p:spTree>
    <p:extLst>
      <p:ext uri="{BB962C8B-B14F-4D97-AF65-F5344CB8AC3E}">
        <p14:creationId xmlns:p14="http://schemas.microsoft.com/office/powerpoint/2010/main" val="41629260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79" y="0"/>
            <a:ext cx="10515600" cy="1325563"/>
          </a:xfrm>
        </p:spPr>
        <p:txBody>
          <a:bodyPr>
            <a:normAutofit/>
          </a:bodyPr>
          <a:lstStyle/>
          <a:p>
            <a:r>
              <a:rPr lang="en-GB" sz="3600" b="1" dirty="0"/>
              <a:t>The Organic Movement</a:t>
            </a:r>
            <a:endParaRPr lang="en-ZA" sz="3600" b="1" dirty="0"/>
          </a:p>
        </p:txBody>
      </p:sp>
      <p:pic>
        <p:nvPicPr>
          <p:cNvPr id="4" name="Picture 3"/>
          <p:cNvPicPr>
            <a:picLocks noChangeAspect="1"/>
          </p:cNvPicPr>
          <p:nvPr/>
        </p:nvPicPr>
        <p:blipFill>
          <a:blip r:embed="rId2" cstate="print"/>
          <a:stretch>
            <a:fillRect/>
          </a:stretch>
        </p:blipFill>
        <p:spPr>
          <a:xfrm>
            <a:off x="482535" y="981075"/>
            <a:ext cx="11610975" cy="5876925"/>
          </a:xfrm>
          <a:prstGeom prst="rect">
            <a:avLst/>
          </a:prstGeom>
        </p:spPr>
      </p:pic>
    </p:spTree>
    <p:extLst>
      <p:ext uri="{BB962C8B-B14F-4D97-AF65-F5344CB8AC3E}">
        <p14:creationId xmlns:p14="http://schemas.microsoft.com/office/powerpoint/2010/main" val="17047151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389"/>
            <a:ext cx="10515600" cy="1325563"/>
          </a:xfrm>
        </p:spPr>
        <p:txBody>
          <a:bodyPr>
            <a:normAutofit/>
          </a:bodyPr>
          <a:lstStyle/>
          <a:p>
            <a:r>
              <a:rPr lang="en-GB" sz="4000" b="1" dirty="0"/>
              <a:t>SAOSO is part of the IFOAM Family of Standards</a:t>
            </a:r>
            <a:endParaRPr lang="en-ZA" sz="4000" b="1" dirty="0"/>
          </a:p>
        </p:txBody>
      </p:sp>
      <p:pic>
        <p:nvPicPr>
          <p:cNvPr id="3" name="image6.png"/>
          <p:cNvPicPr>
            <a:picLocks noChangeAspect="1"/>
          </p:cNvPicPr>
          <p:nvPr/>
        </p:nvPicPr>
        <p:blipFill>
          <a:blip r:embed="rId2" cstate="print"/>
          <a:stretch>
            <a:fillRect/>
          </a:stretch>
        </p:blipFill>
        <p:spPr>
          <a:xfrm>
            <a:off x="2160277" y="1293734"/>
            <a:ext cx="7871446" cy="5415931"/>
          </a:xfrm>
          <a:prstGeom prst="rect">
            <a:avLst/>
          </a:prstGeom>
          <a:ln w="12700">
            <a:miter lim="400000"/>
          </a:ln>
        </p:spPr>
      </p:pic>
    </p:spTree>
    <p:extLst>
      <p:ext uri="{BB962C8B-B14F-4D97-AF65-F5344CB8AC3E}">
        <p14:creationId xmlns:p14="http://schemas.microsoft.com/office/powerpoint/2010/main" val="40120982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b="1" dirty="0"/>
              <a:t>What we do</a:t>
            </a:r>
            <a:endParaRPr lang="en-ZA" sz="4000" b="1" dirty="0"/>
          </a:p>
        </p:txBody>
      </p:sp>
      <p:sp>
        <p:nvSpPr>
          <p:cNvPr id="4" name="Text Placeholder 3"/>
          <p:cNvSpPr>
            <a:spLocks noGrp="1"/>
          </p:cNvSpPr>
          <p:nvPr>
            <p:ph type="body" idx="1"/>
          </p:nvPr>
        </p:nvSpPr>
        <p:spPr/>
        <p:txBody>
          <a:bodyPr>
            <a:normAutofit fontScale="85000" lnSpcReduction="20000"/>
          </a:bodyPr>
          <a:lstStyle/>
          <a:p>
            <a:pPr marL="0" indent="0">
              <a:buNone/>
            </a:pPr>
            <a:r>
              <a:rPr lang="en-ZA" sz="3200" b="1" dirty="0"/>
              <a:t>SAOSO</a:t>
            </a:r>
            <a:r>
              <a:rPr lang="en-ZA" dirty="0"/>
              <a:t> has five core objectives:</a:t>
            </a:r>
          </a:p>
          <a:p>
            <a:pPr marL="571500" lvl="0" indent="-342900" fontAlgn="base">
              <a:buFont typeface="+mj-lt"/>
              <a:buAutoNum type="arabicPeriod"/>
            </a:pPr>
            <a:r>
              <a:rPr lang="en-US" dirty="0"/>
              <a:t>To develop a </a:t>
            </a:r>
            <a:r>
              <a:rPr lang="en-US" b="1" dirty="0"/>
              <a:t>vibrant institution</a:t>
            </a:r>
            <a:r>
              <a:rPr lang="en-US" dirty="0"/>
              <a:t> capacitated to respond efficiently and effectively to the needs of the diverse growing organic sector value chain   </a:t>
            </a:r>
            <a:endParaRPr lang="en-ZA" dirty="0"/>
          </a:p>
          <a:p>
            <a:pPr marL="571500" lvl="0" indent="-342900" fontAlgn="base">
              <a:buFont typeface="+mj-lt"/>
              <a:buAutoNum type="arabicPeriod"/>
            </a:pPr>
            <a:r>
              <a:rPr lang="en-US" dirty="0"/>
              <a:t>To establish a data base of relevant information, </a:t>
            </a:r>
            <a:r>
              <a:rPr lang="en-US" b="1" dirty="0"/>
              <a:t>research and knowledge</a:t>
            </a:r>
            <a:r>
              <a:rPr lang="en-US" dirty="0"/>
              <a:t> that will further the adoption of organic agriculture nationally</a:t>
            </a:r>
            <a:endParaRPr lang="en-ZA" dirty="0"/>
          </a:p>
          <a:p>
            <a:pPr marL="571500" lvl="0" indent="-342900" fontAlgn="base">
              <a:buFont typeface="+mj-lt"/>
              <a:buAutoNum type="arabicPeriod"/>
            </a:pPr>
            <a:r>
              <a:rPr lang="en-US" dirty="0"/>
              <a:t>To address the production of organic food nationally and help </a:t>
            </a:r>
            <a:r>
              <a:rPr lang="en-US" b="1" dirty="0"/>
              <a:t>advance producers’ access to market</a:t>
            </a:r>
            <a:r>
              <a:rPr lang="en-US" dirty="0"/>
              <a:t> through the growth of the Participatory Guarantee Systems (PGS) and third-party certification to the SAOSO Standard for Organic Production and Processing</a:t>
            </a:r>
            <a:endParaRPr lang="en-ZA" dirty="0"/>
          </a:p>
          <a:p>
            <a:pPr marL="571500" lvl="0" indent="-342900" fontAlgn="base">
              <a:buFont typeface="+mj-lt"/>
              <a:buAutoNum type="arabicPeriod"/>
            </a:pPr>
            <a:r>
              <a:rPr lang="en-US" dirty="0"/>
              <a:t>To develop </a:t>
            </a:r>
            <a:r>
              <a:rPr lang="en-US" b="1" dirty="0"/>
              <a:t>strong networks </a:t>
            </a:r>
            <a:r>
              <a:rPr lang="en-US" dirty="0"/>
              <a:t>diversifying the farmer base thus promoting cross pollination and the exchange of best practice – at a local, regional, national and international level</a:t>
            </a:r>
            <a:endParaRPr lang="en-ZA" dirty="0"/>
          </a:p>
          <a:p>
            <a:pPr marL="571500" lvl="0" indent="-342900" fontAlgn="base">
              <a:buFont typeface="+mj-lt"/>
              <a:buAutoNum type="arabicPeriod"/>
            </a:pPr>
            <a:r>
              <a:rPr lang="en-US" dirty="0"/>
              <a:t>To promote and unite the organic agriculture sector through </a:t>
            </a:r>
            <a:r>
              <a:rPr lang="en-US" b="1" dirty="0"/>
              <a:t>advocacy campaigns and lobbying efforts</a:t>
            </a:r>
            <a:r>
              <a:rPr lang="en-US" dirty="0"/>
              <a:t>.</a:t>
            </a:r>
            <a:endParaRPr lang="en-ZA" dirty="0"/>
          </a:p>
          <a:p>
            <a:endParaRPr lang="en-ZA" dirty="0"/>
          </a:p>
        </p:txBody>
      </p:sp>
    </p:spTree>
    <p:extLst>
      <p:ext uri="{BB962C8B-B14F-4D97-AF65-F5344CB8AC3E}">
        <p14:creationId xmlns:p14="http://schemas.microsoft.com/office/powerpoint/2010/main" val="27294760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923925" y="295274"/>
            <a:ext cx="1013460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a:latin typeface="Calibri Light"/>
                <a:ea typeface="Calibri Light"/>
                <a:cs typeface="Calibri Light"/>
                <a:sym typeface="Calibri Light"/>
              </a:defRPr>
            </a:lvl1pPr>
          </a:lstStyle>
          <a:p>
            <a:endParaRPr b="1" dirty="0"/>
          </a:p>
        </p:txBody>
      </p:sp>
      <p:sp>
        <p:nvSpPr>
          <p:cNvPr id="2" name="Title 1"/>
          <p:cNvSpPr>
            <a:spLocks noGrp="1"/>
          </p:cNvSpPr>
          <p:nvPr>
            <p:ph type="title"/>
          </p:nvPr>
        </p:nvSpPr>
        <p:spPr/>
        <p:txBody>
          <a:bodyPr>
            <a:noAutofit/>
          </a:bodyPr>
          <a:lstStyle/>
          <a:p>
            <a:r>
              <a:rPr lang="en-GB" sz="4000" b="1" dirty="0"/>
              <a:t>SAOSO’s work aligns with African Union’s Ecological Organic Agriculture (EOA) Initiative</a:t>
            </a:r>
          </a:p>
        </p:txBody>
      </p:sp>
      <p:sp>
        <p:nvSpPr>
          <p:cNvPr id="3" name="Text Placeholder 2"/>
          <p:cNvSpPr>
            <a:spLocks noGrp="1"/>
          </p:cNvSpPr>
          <p:nvPr>
            <p:ph type="body" idx="1"/>
          </p:nvPr>
        </p:nvSpPr>
        <p:spPr/>
        <p:txBody>
          <a:bodyPr/>
          <a:lstStyle/>
          <a:p>
            <a:pPr marL="0" indent="0">
              <a:buNone/>
            </a:pPr>
            <a:r>
              <a:rPr lang="en-ZA" dirty="0"/>
              <a:t>The six inter-related pillars as expressed by the African Union’s Ecological Organic Agriculture strategic plan are the targeted focus for our work:</a:t>
            </a:r>
          </a:p>
          <a:p>
            <a:pPr lvl="1">
              <a:buFont typeface="Arial" panose="020B0604020202020204" pitchFamily="34" charset="0"/>
              <a:buChar char="•"/>
            </a:pPr>
            <a:r>
              <a:rPr lang="en-ZA" dirty="0"/>
              <a:t>Research, training and extension</a:t>
            </a:r>
          </a:p>
          <a:p>
            <a:pPr lvl="1">
              <a:buFont typeface="Arial" panose="020B0604020202020204" pitchFamily="34" charset="0"/>
              <a:buChar char="•"/>
            </a:pPr>
            <a:r>
              <a:rPr lang="en-ZA" dirty="0"/>
              <a:t>Information and communication</a:t>
            </a:r>
          </a:p>
          <a:p>
            <a:pPr lvl="1">
              <a:buFont typeface="Arial" panose="020B0604020202020204" pitchFamily="34" charset="0"/>
              <a:buChar char="•"/>
            </a:pPr>
            <a:r>
              <a:rPr lang="en-ZA" dirty="0"/>
              <a:t>Value Chain and Market development</a:t>
            </a:r>
          </a:p>
          <a:p>
            <a:pPr lvl="1">
              <a:buFont typeface="Arial" panose="020B0604020202020204" pitchFamily="34" charset="0"/>
              <a:buChar char="•"/>
            </a:pPr>
            <a:r>
              <a:rPr lang="en-ZA" dirty="0"/>
              <a:t>Networking and partnerships</a:t>
            </a:r>
          </a:p>
          <a:p>
            <a:pPr lvl="1">
              <a:buFont typeface="Arial" panose="020B0604020202020204" pitchFamily="34" charset="0"/>
              <a:buChar char="•"/>
            </a:pPr>
            <a:r>
              <a:rPr lang="en-ZA" dirty="0"/>
              <a:t>Policy and Programme development</a:t>
            </a:r>
          </a:p>
          <a:p>
            <a:pPr lvl="1">
              <a:buFont typeface="Arial" panose="020B0604020202020204" pitchFamily="34" charset="0"/>
              <a:buChar char="•"/>
            </a:pPr>
            <a:r>
              <a:rPr lang="en-ZA" dirty="0"/>
              <a:t>Institutional Capacity Development</a:t>
            </a:r>
          </a:p>
          <a:p>
            <a:pPr>
              <a:buFont typeface="Wingdings" panose="05000000000000000000" pitchFamily="2" charset="2"/>
              <a:buChar char="Ø"/>
            </a:pPr>
            <a:endParaRPr lang="en-ZA" dirty="0"/>
          </a:p>
          <a:p>
            <a:pPr marL="0" indent="0">
              <a:buNone/>
            </a:pPr>
            <a:endParaRPr lang="en-ZA" dirty="0"/>
          </a:p>
        </p:txBody>
      </p:sp>
      <p:pic>
        <p:nvPicPr>
          <p:cNvPr id="5" name="image3.png"/>
          <p:cNvPicPr>
            <a:picLocks noChangeAspect="1"/>
          </p:cNvPicPr>
          <p:nvPr/>
        </p:nvPicPr>
        <p:blipFill>
          <a:blip r:embed="rId2" cstate="print"/>
          <a:stretch>
            <a:fillRect/>
          </a:stretch>
        </p:blipFill>
        <p:spPr>
          <a:xfrm>
            <a:off x="8037576" y="2604912"/>
            <a:ext cx="4078927" cy="4169705"/>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SAOSO’s approach to achieving its objectives</a:t>
            </a:r>
            <a:endParaRPr lang="en-ZA" sz="4000" b="1" dirty="0"/>
          </a:p>
        </p:txBody>
      </p:sp>
      <p:sp>
        <p:nvSpPr>
          <p:cNvPr id="4" name="Text Placeholder 3"/>
          <p:cNvSpPr>
            <a:spLocks noGrp="1"/>
          </p:cNvSpPr>
          <p:nvPr>
            <p:ph type="body" idx="1"/>
          </p:nvPr>
        </p:nvSpPr>
        <p:spPr/>
        <p:txBody>
          <a:bodyPr>
            <a:normAutofit/>
          </a:bodyPr>
          <a:lstStyle/>
          <a:p>
            <a:pPr marL="571500" lvl="0" indent="-342900" fontAlgn="base">
              <a:buFont typeface="Arial" panose="020B0604020202020204" pitchFamily="34" charset="0"/>
              <a:buChar char="•"/>
            </a:pPr>
            <a:r>
              <a:rPr lang="en-US" dirty="0"/>
              <a:t>Work hand in hand with Participatory Guarantee Systems South Africa (PGS SA) to encourage and support smallholder farmers entering the organic market </a:t>
            </a:r>
            <a:endParaRPr lang="en-ZA" dirty="0"/>
          </a:p>
          <a:p>
            <a:pPr marL="571500" lvl="0" indent="-342900" fontAlgn="base">
              <a:buFont typeface="Arial" panose="020B0604020202020204" pitchFamily="34" charset="0"/>
              <a:buChar char="•"/>
            </a:pPr>
            <a:r>
              <a:rPr lang="en-US" dirty="0"/>
              <a:t>Promote the need for transparency, integrity, and ethics in the value chain, with producers aligned to the SAOSO Organic Standard for Production and Processing </a:t>
            </a:r>
            <a:endParaRPr lang="en-ZA" dirty="0"/>
          </a:p>
          <a:p>
            <a:pPr marL="571500" indent="-342900">
              <a:buFont typeface="Arial" panose="020B0604020202020204" pitchFamily="34" charset="0"/>
              <a:buChar char="•"/>
            </a:pPr>
            <a:r>
              <a:rPr lang="en-US" dirty="0"/>
              <a:t>SAOSO collaborates with </a:t>
            </a:r>
            <a:r>
              <a:rPr lang="en-US" dirty="0" err="1"/>
              <a:t>organisations</a:t>
            </a:r>
            <a:r>
              <a:rPr lang="en-US" dirty="0"/>
              <a:t> whose strategies are aligned. SAOSO aims to unite farmers, producers, retailers and consumers of organic products to collectively protect the future food freedom and natural ecology of South Africa</a:t>
            </a:r>
          </a:p>
          <a:p>
            <a:endParaRPr lang="en-ZA" dirty="0"/>
          </a:p>
        </p:txBody>
      </p:sp>
    </p:spTree>
    <p:extLst>
      <p:ext uri="{BB962C8B-B14F-4D97-AF65-F5344CB8AC3E}">
        <p14:creationId xmlns:p14="http://schemas.microsoft.com/office/powerpoint/2010/main" val="29023183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normAutofit/>
          </a:bodyPr>
          <a:lstStyle/>
          <a:p>
            <a:r>
              <a:rPr lang="en-GB" sz="4000" b="1" dirty="0">
                <a:solidFill>
                  <a:schemeClr val="tx1"/>
                </a:solidFill>
              </a:rPr>
              <a:t>SAOSO’s Projects</a:t>
            </a:r>
            <a:endParaRPr sz="4000" b="1" dirty="0">
              <a:solidFill>
                <a:schemeClr val="tx1"/>
              </a:solidFill>
            </a:endParaRPr>
          </a:p>
        </p:txBody>
      </p:sp>
      <p:sp>
        <p:nvSpPr>
          <p:cNvPr id="3" name="Text Placeholder 2"/>
          <p:cNvSpPr>
            <a:spLocks noGrp="1"/>
          </p:cNvSpPr>
          <p:nvPr>
            <p:ph type="body" idx="1"/>
          </p:nvPr>
        </p:nvSpPr>
        <p:spPr>
          <a:xfrm>
            <a:off x="838200" y="1499616"/>
            <a:ext cx="10515600" cy="4677347"/>
          </a:xfrm>
        </p:spPr>
        <p:txBody>
          <a:bodyPr>
            <a:normAutofit lnSpcReduction="10000"/>
          </a:bodyPr>
          <a:lstStyle/>
          <a:p>
            <a:r>
              <a:rPr lang="en-GB" dirty="0"/>
              <a:t>Harmonisation of the SAOSO and SABS Standards to the latest version of the IFOAM norms and standards. Version 2 of the SAOSO Standard will see the inclusion of standards for wild harvesting, bee keeping and honey production, aquaculture and insect production. </a:t>
            </a:r>
          </a:p>
          <a:p>
            <a:r>
              <a:rPr lang="en-GB" dirty="0"/>
              <a:t>SAOSO is the SA node of the Knowledge Hub for Organic Agriculture in South Africa. It is one of five hubs in Africa.</a:t>
            </a:r>
          </a:p>
          <a:p>
            <a:endParaRPr lang="en-GB" dirty="0"/>
          </a:p>
          <a:p>
            <a:endParaRPr lang="en-GB" dirty="0"/>
          </a:p>
          <a:p>
            <a:endParaRPr lang="en-GB" dirty="0"/>
          </a:p>
          <a:p>
            <a:pPr marL="0" indent="0">
              <a:buNone/>
            </a:pPr>
            <a:r>
              <a:rPr lang="en-GB" dirty="0"/>
              <a:t>The focus of the programme has been the </a:t>
            </a:r>
            <a:r>
              <a:rPr lang="en-GB" dirty="0">
                <a:hlinkClick r:id="rId2"/>
              </a:rPr>
              <a:t>expansion</a:t>
            </a:r>
            <a:r>
              <a:rPr lang="en-GB" dirty="0"/>
              <a:t> of PGS in South Africa</a:t>
            </a:r>
            <a:endParaRPr lang="en-ZA" dirty="0"/>
          </a:p>
        </p:txBody>
      </p:sp>
      <p:pic>
        <p:nvPicPr>
          <p:cNvPr id="4" name="Picture 3" descr="Graphical user interface&#10;&#10;Description automatically generated with medium confidence">
            <a:extLst>
              <a:ext uri="{FF2B5EF4-FFF2-40B4-BE49-F238E27FC236}">
                <a16:creationId xmlns:a16="http://schemas.microsoft.com/office/drawing/2014/main" id="{71E616B5-235B-44D7-8868-294BA20FD86D}"/>
              </a:ext>
            </a:extLst>
          </p:cNvPr>
          <p:cNvPicPr>
            <a:picLocks noChangeAspect="1"/>
          </p:cNvPicPr>
          <p:nvPr/>
        </p:nvPicPr>
        <p:blipFill rotWithShape="1">
          <a:blip r:embed="rId3" cstate="print"/>
          <a:srcRect l="6642" t="37353" r="5960" b="37805"/>
          <a:stretch/>
        </p:blipFill>
        <p:spPr>
          <a:xfrm>
            <a:off x="3419584" y="3838289"/>
            <a:ext cx="5776175" cy="131343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Certification Landscape</a:t>
            </a:r>
            <a:endParaRPr lang="en-ZA" sz="4000" b="1" dirty="0"/>
          </a:p>
        </p:txBody>
      </p:sp>
      <p:sp>
        <p:nvSpPr>
          <p:cNvPr id="4" name="Text Placeholder 3"/>
          <p:cNvSpPr>
            <a:spLocks noGrp="1"/>
          </p:cNvSpPr>
          <p:nvPr>
            <p:ph type="body" idx="1"/>
          </p:nvPr>
        </p:nvSpPr>
        <p:spPr/>
        <p:txBody>
          <a:bodyPr>
            <a:normAutofit/>
          </a:bodyPr>
          <a:lstStyle/>
          <a:p>
            <a:r>
              <a:rPr lang="en-GB" sz="2400" b="1" dirty="0"/>
              <a:t>First Party Claim - </a:t>
            </a:r>
            <a:r>
              <a:rPr lang="en-ZA" sz="2400" dirty="0"/>
              <a:t>A verbal declaration is made by a farmer/producer directly to the consumer that their produce is produced in alignment with organic principles</a:t>
            </a:r>
          </a:p>
          <a:p>
            <a:r>
              <a:rPr lang="en-GB" sz="2400" b="1" dirty="0"/>
              <a:t>Second Party Certification - </a:t>
            </a:r>
            <a:r>
              <a:rPr lang="en-ZA" sz="2400" dirty="0"/>
              <a:t>The farmer/producer wants recognition that their production practices have been assessed by others and that they are in line with organic practices, processes and principles. The consumer wants assurance that the produce is grown organically. This is the realm of PGS. </a:t>
            </a:r>
          </a:p>
          <a:p>
            <a:r>
              <a:rPr lang="en-GB" sz="2400" b="1" dirty="0"/>
              <a:t>Third Party Certification - </a:t>
            </a:r>
            <a:r>
              <a:rPr lang="en-ZA" sz="2400" dirty="0"/>
              <a:t>Third-party </a:t>
            </a:r>
            <a:r>
              <a:rPr lang="en-ZA" sz="2400" dirty="0" err="1"/>
              <a:t>certifi</a:t>
            </a:r>
            <a:r>
              <a:rPr lang="en-ZA" sz="2400" dirty="0"/>
              <a:t> cation means that an independent organisation (typically referred to as an Accredited Certification Body or ACB or CB) has reviewed the production processes of a product and has independently verified that the final product complies with specific standards for safety, quality or performance.</a:t>
            </a:r>
            <a:endParaRPr lang="en-ZA"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5343" y="201613"/>
            <a:ext cx="3346704" cy="1199634"/>
          </a:xfrm>
          <a:prstGeom prst="rect">
            <a:avLst/>
          </a:prstGeom>
        </p:spPr>
      </p:pic>
    </p:spTree>
    <p:extLst>
      <p:ext uri="{BB962C8B-B14F-4D97-AF65-F5344CB8AC3E}">
        <p14:creationId xmlns:p14="http://schemas.microsoft.com/office/powerpoint/2010/main" val="237149414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13468</TotalTime>
  <Words>1713</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             Virtual Public Hearings on the  AGRICULTURAL PRODUCTS STANDARDS  AMENDMENT BILL [B15-2021]  1 November, 2022</vt:lpstr>
      <vt:lpstr>Short history of SAOSO (The South African NOAM)</vt:lpstr>
      <vt:lpstr>The Organic Movement</vt:lpstr>
      <vt:lpstr>SAOSO is part of the IFOAM Family of Standards</vt:lpstr>
      <vt:lpstr>What we do</vt:lpstr>
      <vt:lpstr>SAOSO’s work aligns with African Union’s Ecological Organic Agriculture (EOA) Initiative</vt:lpstr>
      <vt:lpstr>SAOSO’s approach to achieving its objectives</vt:lpstr>
      <vt:lpstr>SAOSO’s Projects</vt:lpstr>
      <vt:lpstr>Certification Landscape</vt:lpstr>
      <vt:lpstr>PowerPoint Presentation</vt:lpstr>
      <vt:lpstr>PGS Pollinators in South Africa</vt:lpstr>
      <vt:lpstr>Other work that SAOSO has prioritised</vt:lpstr>
      <vt:lpstr>SAOSO working in networks</vt:lpstr>
      <vt:lpstr>SAOSO Trademarked Organic Logos</vt:lpstr>
      <vt:lpstr>PGS SA Organic Seals</vt:lpstr>
      <vt:lpstr>Specific Comments on the Bill</vt:lpstr>
      <vt:lpstr>Specific Comments on the Bill</vt:lpstr>
      <vt:lpstr>Specific Comments on the Bill</vt:lpstr>
      <vt:lpstr>Specific Comments on the Bill</vt:lpstr>
      <vt:lpstr>Specific Comments on the Bill</vt:lpstr>
      <vt:lpstr>Specific Comments on the Bill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Organic Sector in South Africa</dc:title>
  <dc:creator>Colleen</dc:creator>
  <cp:lastModifiedBy>Sandile</cp:lastModifiedBy>
  <cp:revision>84</cp:revision>
  <dcterms:modified xsi:type="dcterms:W3CDTF">2022-11-01T14:36:52Z</dcterms:modified>
</cp:coreProperties>
</file>