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892" r:id="rId2"/>
    <p:sldId id="1097" r:id="rId3"/>
    <p:sldId id="1102" r:id="rId4"/>
    <p:sldId id="1093" r:id="rId5"/>
    <p:sldId id="1085" r:id="rId6"/>
    <p:sldId id="1098" r:id="rId7"/>
    <p:sldId id="1101" r:id="rId8"/>
    <p:sldId id="1095" r:id="rId9"/>
    <p:sldId id="1100" r:id="rId10"/>
    <p:sldId id="1099" r:id="rId11"/>
    <p:sldId id="1096" r:id="rId12"/>
    <p:sldId id="1103" r:id="rId13"/>
    <p:sldId id="1104" r:id="rId14"/>
    <p:sldId id="1048" r:id="rId15"/>
  </p:sldIdLst>
  <p:sldSz cx="9144000" cy="6858000" type="screen4x3"/>
  <p:notesSz cx="6794500" cy="9906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33CC33"/>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5078" autoAdjust="0"/>
  </p:normalViewPr>
  <p:slideViewPr>
    <p:cSldViewPr>
      <p:cViewPr varScale="1">
        <p:scale>
          <a:sx n="62" d="100"/>
          <a:sy n="62" d="100"/>
        </p:scale>
        <p:origin x="-16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579" cy="494645"/>
          </a:xfrm>
          <a:prstGeom prst="rect">
            <a:avLst/>
          </a:prstGeom>
        </p:spPr>
        <p:txBody>
          <a:bodyPr vert="horz" lIns="91285" tIns="45642" rIns="91285" bIns="45642" rtlCol="0"/>
          <a:lstStyle>
            <a:lvl1pPr algn="l">
              <a:defRPr sz="1200">
                <a:latin typeface="Times New Roman" charset="0"/>
                <a:ea typeface="+mn-ea"/>
                <a:cs typeface="+mn-cs"/>
              </a:defRPr>
            </a:lvl1pPr>
          </a:lstStyle>
          <a:p>
            <a:pPr>
              <a:defRPr/>
            </a:pPr>
            <a:r>
              <a:rPr lang="en-US" dirty="0"/>
              <a:t>SECRET</a:t>
            </a:r>
          </a:p>
        </p:txBody>
      </p:sp>
      <p:sp>
        <p:nvSpPr>
          <p:cNvPr id="3" name="Date Placeholder 2"/>
          <p:cNvSpPr>
            <a:spLocks noGrp="1"/>
          </p:cNvSpPr>
          <p:nvPr>
            <p:ph type="dt" sz="quarter" idx="1"/>
          </p:nvPr>
        </p:nvSpPr>
        <p:spPr>
          <a:xfrm>
            <a:off x="3848449" y="2"/>
            <a:ext cx="2944579" cy="494645"/>
          </a:xfrm>
          <a:prstGeom prst="rect">
            <a:avLst/>
          </a:prstGeom>
        </p:spPr>
        <p:txBody>
          <a:bodyPr vert="horz" wrap="square" lIns="91285" tIns="45642" rIns="91285" bIns="45642" numCol="1" anchor="t" anchorCtr="0" compatLnSpc="1">
            <a:prstTxWarp prst="textNoShape">
              <a:avLst/>
            </a:prstTxWarp>
          </a:bodyPr>
          <a:lstStyle>
            <a:lvl1pPr algn="r">
              <a:defRPr sz="1200" smtClean="0">
                <a:cs typeface="Arial" pitchFamily="34" charset="0"/>
              </a:defRPr>
            </a:lvl1pPr>
          </a:lstStyle>
          <a:p>
            <a:pPr>
              <a:defRPr/>
            </a:pPr>
            <a:fld id="{792D9734-FDF6-0B47-9163-1F38F824AD82}" type="datetime1">
              <a:rPr lang="en-ZA" smtClean="0"/>
              <a:pPr>
                <a:defRPr/>
              </a:pPr>
              <a:t>2022/11/01</a:t>
            </a:fld>
            <a:endParaRPr lang="en-US" dirty="0"/>
          </a:p>
        </p:txBody>
      </p:sp>
      <p:sp>
        <p:nvSpPr>
          <p:cNvPr id="4" name="Footer Placeholder 3"/>
          <p:cNvSpPr>
            <a:spLocks noGrp="1"/>
          </p:cNvSpPr>
          <p:nvPr>
            <p:ph type="ftr" sz="quarter" idx="2"/>
          </p:nvPr>
        </p:nvSpPr>
        <p:spPr>
          <a:xfrm>
            <a:off x="3" y="9409720"/>
            <a:ext cx="2944579" cy="494645"/>
          </a:xfrm>
          <a:prstGeom prst="rect">
            <a:avLst/>
          </a:prstGeom>
        </p:spPr>
        <p:txBody>
          <a:bodyPr vert="horz" lIns="91285" tIns="45642" rIns="91285" bIns="45642" rtlCol="0" anchor="b"/>
          <a:lstStyle>
            <a:lvl1pPr algn="l">
              <a:defRPr sz="1200">
                <a:latin typeface="Times New Roman" charset="0"/>
                <a:ea typeface="+mn-ea"/>
                <a:cs typeface="+mn-cs"/>
              </a:defRPr>
            </a:lvl1pPr>
          </a:lstStyle>
          <a:p>
            <a:pPr>
              <a:defRPr/>
            </a:pPr>
            <a:r>
              <a:rPr lang="en-US" dirty="0"/>
              <a:t>SECRET</a:t>
            </a:r>
          </a:p>
        </p:txBody>
      </p:sp>
      <p:sp>
        <p:nvSpPr>
          <p:cNvPr id="5" name="Slide Number Placeholder 4"/>
          <p:cNvSpPr>
            <a:spLocks noGrp="1"/>
          </p:cNvSpPr>
          <p:nvPr>
            <p:ph type="sldNum" sz="quarter" idx="3"/>
          </p:nvPr>
        </p:nvSpPr>
        <p:spPr>
          <a:xfrm>
            <a:off x="3848449" y="9409720"/>
            <a:ext cx="2944579" cy="494645"/>
          </a:xfrm>
          <a:prstGeom prst="rect">
            <a:avLst/>
          </a:prstGeom>
        </p:spPr>
        <p:txBody>
          <a:bodyPr vert="horz" wrap="square" lIns="91285" tIns="45642" rIns="91285" bIns="45642" numCol="1" anchor="b" anchorCtr="0" compatLnSpc="1">
            <a:prstTxWarp prst="textNoShape">
              <a:avLst/>
            </a:prstTxWarp>
          </a:bodyPr>
          <a:lstStyle>
            <a:lvl1pPr algn="r">
              <a:defRPr sz="1200">
                <a:cs typeface="Arial" panose="020B0604020202020204" pitchFamily="34" charset="0"/>
              </a:defRPr>
            </a:lvl1pPr>
          </a:lstStyle>
          <a:p>
            <a:fld id="{2783BE48-B9EB-4DC3-B175-4CC20B771D01}" type="slidenum">
              <a:rPr lang="en-US"/>
              <a:pPr/>
              <a:t>‹#›</a:t>
            </a:fld>
            <a:endParaRPr lang="en-US" dirty="0"/>
          </a:p>
        </p:txBody>
      </p:sp>
    </p:spTree>
    <p:extLst>
      <p:ext uri="{BB962C8B-B14F-4D97-AF65-F5344CB8AC3E}">
        <p14:creationId xmlns:p14="http://schemas.microsoft.com/office/powerpoint/2010/main" xmlns="" val="362567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579" cy="494645"/>
          </a:xfrm>
          <a:prstGeom prst="rect">
            <a:avLst/>
          </a:prstGeom>
        </p:spPr>
        <p:txBody>
          <a:bodyPr vert="horz" lIns="96496" tIns="48249" rIns="96496" bIns="48249" rtlCol="0"/>
          <a:lstStyle>
            <a:lvl1pPr algn="l">
              <a:defRPr sz="1300">
                <a:latin typeface="Times New Roman" charset="0"/>
                <a:ea typeface="+mn-ea"/>
                <a:cs typeface="+mn-cs"/>
              </a:defRPr>
            </a:lvl1pPr>
          </a:lstStyle>
          <a:p>
            <a:pPr>
              <a:defRPr/>
            </a:pPr>
            <a:r>
              <a:rPr lang="en-US" dirty="0"/>
              <a:t>SECRET</a:t>
            </a:r>
          </a:p>
        </p:txBody>
      </p:sp>
      <p:sp>
        <p:nvSpPr>
          <p:cNvPr id="3" name="Date Placeholder 2"/>
          <p:cNvSpPr>
            <a:spLocks noGrp="1"/>
          </p:cNvSpPr>
          <p:nvPr>
            <p:ph type="dt" idx="1"/>
          </p:nvPr>
        </p:nvSpPr>
        <p:spPr>
          <a:xfrm>
            <a:off x="3848449" y="2"/>
            <a:ext cx="2944579" cy="494645"/>
          </a:xfrm>
          <a:prstGeom prst="rect">
            <a:avLst/>
          </a:prstGeom>
        </p:spPr>
        <p:txBody>
          <a:bodyPr vert="horz" wrap="square" lIns="96496" tIns="48249" rIns="96496" bIns="48249" numCol="1" anchor="t" anchorCtr="0" compatLnSpc="1">
            <a:prstTxWarp prst="textNoShape">
              <a:avLst/>
            </a:prstTxWarp>
          </a:bodyPr>
          <a:lstStyle>
            <a:lvl1pPr algn="r">
              <a:defRPr sz="1300" smtClean="0">
                <a:cs typeface="Arial" pitchFamily="34" charset="0"/>
              </a:defRPr>
            </a:lvl1pPr>
          </a:lstStyle>
          <a:p>
            <a:pPr>
              <a:defRPr/>
            </a:pPr>
            <a:fld id="{5826756C-1802-AF49-8CA9-840DDA646C6C}" type="datetime1">
              <a:rPr lang="en-ZA" smtClean="0"/>
              <a:pPr>
                <a:defRPr/>
              </a:pPr>
              <a:t>2022/11/01</a:t>
            </a:fld>
            <a:endParaRPr lang="en-US" dirty="0"/>
          </a:p>
        </p:txBody>
      </p:sp>
      <p:sp>
        <p:nvSpPr>
          <p:cNvPr id="4" name="Slide Image Placeholder 3"/>
          <p:cNvSpPr>
            <a:spLocks noGrp="1" noRot="1" noChangeAspect="1"/>
          </p:cNvSpPr>
          <p:nvPr>
            <p:ph type="sldImg" idx="2"/>
          </p:nvPr>
        </p:nvSpPr>
        <p:spPr>
          <a:xfrm>
            <a:off x="919163" y="742950"/>
            <a:ext cx="4956175" cy="3716338"/>
          </a:xfrm>
          <a:prstGeom prst="rect">
            <a:avLst/>
          </a:prstGeom>
          <a:noFill/>
          <a:ln w="12700">
            <a:solidFill>
              <a:prstClr val="black"/>
            </a:solidFill>
          </a:ln>
        </p:spPr>
        <p:txBody>
          <a:bodyPr vert="horz" lIns="96496" tIns="48249" rIns="96496" bIns="48249" rtlCol="0" anchor="ctr"/>
          <a:lstStyle/>
          <a:p>
            <a:pPr lvl="0"/>
            <a:endParaRPr lang="en-US" noProof="0" dirty="0"/>
          </a:p>
        </p:txBody>
      </p:sp>
      <p:sp>
        <p:nvSpPr>
          <p:cNvPr id="5" name="Notes Placeholder 4"/>
          <p:cNvSpPr>
            <a:spLocks noGrp="1"/>
          </p:cNvSpPr>
          <p:nvPr>
            <p:ph type="body" sz="quarter" idx="3"/>
          </p:nvPr>
        </p:nvSpPr>
        <p:spPr>
          <a:xfrm>
            <a:off x="679745" y="4705678"/>
            <a:ext cx="5435010" cy="4456717"/>
          </a:xfrm>
          <a:prstGeom prst="rect">
            <a:avLst/>
          </a:prstGeom>
        </p:spPr>
        <p:txBody>
          <a:bodyPr vert="horz" lIns="96496" tIns="48249" rIns="96496" bIns="4824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409720"/>
            <a:ext cx="2944579" cy="494645"/>
          </a:xfrm>
          <a:prstGeom prst="rect">
            <a:avLst/>
          </a:prstGeom>
        </p:spPr>
        <p:txBody>
          <a:bodyPr vert="horz" lIns="96496" tIns="48249" rIns="96496" bIns="48249" rtlCol="0" anchor="b"/>
          <a:lstStyle>
            <a:lvl1pPr algn="l">
              <a:defRPr sz="1300">
                <a:latin typeface="Times New Roman" charset="0"/>
                <a:ea typeface="+mn-ea"/>
                <a:cs typeface="+mn-cs"/>
              </a:defRPr>
            </a:lvl1pPr>
          </a:lstStyle>
          <a:p>
            <a:pPr>
              <a:defRPr/>
            </a:pPr>
            <a:r>
              <a:rPr lang="en-US" dirty="0"/>
              <a:t>SECRET</a:t>
            </a:r>
          </a:p>
        </p:txBody>
      </p:sp>
      <p:sp>
        <p:nvSpPr>
          <p:cNvPr id="7" name="Slide Number Placeholder 6"/>
          <p:cNvSpPr>
            <a:spLocks noGrp="1"/>
          </p:cNvSpPr>
          <p:nvPr>
            <p:ph type="sldNum" sz="quarter" idx="5"/>
          </p:nvPr>
        </p:nvSpPr>
        <p:spPr>
          <a:xfrm>
            <a:off x="3848449" y="9409720"/>
            <a:ext cx="2944579" cy="494645"/>
          </a:xfrm>
          <a:prstGeom prst="rect">
            <a:avLst/>
          </a:prstGeom>
        </p:spPr>
        <p:txBody>
          <a:bodyPr vert="horz" wrap="square" lIns="96496" tIns="48249" rIns="96496" bIns="48249" numCol="1" anchor="b" anchorCtr="0" compatLnSpc="1">
            <a:prstTxWarp prst="textNoShape">
              <a:avLst/>
            </a:prstTxWarp>
          </a:bodyPr>
          <a:lstStyle>
            <a:lvl1pPr algn="r">
              <a:defRPr sz="1300">
                <a:cs typeface="Arial" panose="020B0604020202020204" pitchFamily="34" charset="0"/>
              </a:defRPr>
            </a:lvl1pPr>
          </a:lstStyle>
          <a:p>
            <a:fld id="{47D24323-C1F1-4FBF-BA43-DF69078F6232}" type="slidenum">
              <a:rPr lang="en-US"/>
              <a:pPr/>
              <a:t>‹#›</a:t>
            </a:fld>
            <a:endParaRPr lang="en-US" dirty="0"/>
          </a:p>
        </p:txBody>
      </p:sp>
    </p:spTree>
    <p:extLst>
      <p:ext uri="{BB962C8B-B14F-4D97-AF65-F5344CB8AC3E}">
        <p14:creationId xmlns:p14="http://schemas.microsoft.com/office/powerpoint/2010/main" xmlns="" val="11019625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1685" indent="-285264" eaLnBrk="0" hangingPunct="0">
              <a:defRPr sz="2400">
                <a:solidFill>
                  <a:schemeClr val="tx1"/>
                </a:solidFill>
                <a:latin typeface="Times New Roman" panose="02020603050405020304" pitchFamily="18" charset="0"/>
                <a:ea typeface="MS PGothic" panose="020B0600070205080204" pitchFamily="34" charset="-128"/>
              </a:defRPr>
            </a:lvl2pPr>
            <a:lvl3pPr marL="1141054" indent="-228210" eaLnBrk="0" hangingPunct="0">
              <a:defRPr sz="2400">
                <a:solidFill>
                  <a:schemeClr val="tx1"/>
                </a:solidFill>
                <a:latin typeface="Times New Roman" panose="02020603050405020304" pitchFamily="18" charset="0"/>
                <a:ea typeface="MS PGothic" panose="020B0600070205080204" pitchFamily="34" charset="-128"/>
              </a:defRPr>
            </a:lvl3pPr>
            <a:lvl4pPr marL="1597476" indent="-228210" eaLnBrk="0" hangingPunct="0">
              <a:defRPr sz="2400">
                <a:solidFill>
                  <a:schemeClr val="tx1"/>
                </a:solidFill>
                <a:latin typeface="Times New Roman" panose="02020603050405020304" pitchFamily="18" charset="0"/>
                <a:ea typeface="MS PGothic" panose="020B0600070205080204" pitchFamily="34" charset="-128"/>
              </a:defRPr>
            </a:lvl4pPr>
            <a:lvl5pPr marL="2053897" indent="-228210" eaLnBrk="0" hangingPunct="0">
              <a:defRPr sz="2400">
                <a:solidFill>
                  <a:schemeClr val="tx1"/>
                </a:solidFill>
                <a:latin typeface="Times New Roman" panose="02020603050405020304" pitchFamily="18" charset="0"/>
                <a:ea typeface="MS PGothic" panose="020B0600070205080204" pitchFamily="34" charset="-128"/>
              </a:defRPr>
            </a:lvl5pPr>
            <a:lvl6pPr marL="2510320" indent="-22821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66742" indent="-22821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3163" indent="-22821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79585" indent="-22821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71DAD5-643B-4F77-9C64-1EC80B570E81}" type="slidenum">
              <a:rPr lang="en-US" sz="1300"/>
              <a:pPr eaLnBrk="1" hangingPunct="1"/>
              <a:t>1</a:t>
            </a:fld>
            <a:endParaRPr lang="en-US" sz="1300" dirty="0"/>
          </a:p>
        </p:txBody>
      </p:sp>
      <p:sp>
        <p:nvSpPr>
          <p:cNvPr id="5" name="Footer Placeholder 4"/>
          <p:cNvSpPr>
            <a:spLocks noGrp="1"/>
          </p:cNvSpPr>
          <p:nvPr>
            <p:ph type="ftr" sz="quarter" idx="4"/>
          </p:nvPr>
        </p:nvSpPr>
        <p:spPr/>
        <p:txBody>
          <a:bodyPr/>
          <a:lstStyle/>
          <a:p>
            <a:pPr>
              <a:defRPr/>
            </a:pPr>
            <a:r>
              <a:rPr lang="en-US" dirty="0"/>
              <a:t>SECRET</a:t>
            </a:r>
          </a:p>
        </p:txBody>
      </p:sp>
      <p:sp>
        <p:nvSpPr>
          <p:cNvPr id="6" name="Header Placeholder 5"/>
          <p:cNvSpPr>
            <a:spLocks noGrp="1"/>
          </p:cNvSpPr>
          <p:nvPr>
            <p:ph type="hdr" sz="quarter"/>
          </p:nvPr>
        </p:nvSpPr>
        <p:spPr/>
        <p:txBody>
          <a:bodyPr/>
          <a:lstStyle/>
          <a:p>
            <a:pPr>
              <a:defRPr/>
            </a:pPr>
            <a:r>
              <a:rPr lang="en-US" dirty="0"/>
              <a:t>SECRET</a:t>
            </a:r>
          </a:p>
        </p:txBody>
      </p:sp>
    </p:spTree>
    <p:extLst>
      <p:ext uri="{BB962C8B-B14F-4D97-AF65-F5344CB8AC3E}">
        <p14:creationId xmlns:p14="http://schemas.microsoft.com/office/powerpoint/2010/main" xmlns="" val="42671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3</a:t>
            </a:fld>
            <a:endParaRPr lang="en-ZA" dirty="0"/>
          </a:p>
        </p:txBody>
      </p:sp>
    </p:spTree>
    <p:extLst>
      <p:ext uri="{BB962C8B-B14F-4D97-AF65-F5344CB8AC3E}">
        <p14:creationId xmlns:p14="http://schemas.microsoft.com/office/powerpoint/2010/main" xmlns="" val="368852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4</a:t>
            </a:fld>
            <a:endParaRPr lang="en-ZA" dirty="0"/>
          </a:p>
        </p:txBody>
      </p:sp>
    </p:spTree>
    <p:extLst>
      <p:ext uri="{BB962C8B-B14F-4D97-AF65-F5344CB8AC3E}">
        <p14:creationId xmlns:p14="http://schemas.microsoft.com/office/powerpoint/2010/main" xmlns="" val="301337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5</a:t>
            </a:fld>
            <a:endParaRPr lang="en-ZA" dirty="0"/>
          </a:p>
        </p:txBody>
      </p:sp>
    </p:spTree>
    <p:extLst>
      <p:ext uri="{BB962C8B-B14F-4D97-AF65-F5344CB8AC3E}">
        <p14:creationId xmlns:p14="http://schemas.microsoft.com/office/powerpoint/2010/main" xmlns="" val="360667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8</a:t>
            </a:fld>
            <a:endParaRPr lang="en-ZA" dirty="0"/>
          </a:p>
        </p:txBody>
      </p:sp>
    </p:spTree>
    <p:extLst>
      <p:ext uri="{BB962C8B-B14F-4D97-AF65-F5344CB8AC3E}">
        <p14:creationId xmlns:p14="http://schemas.microsoft.com/office/powerpoint/2010/main" xmlns="" val="348334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13</a:t>
            </a:fld>
            <a:endParaRPr lang="en-ZA" dirty="0"/>
          </a:p>
        </p:txBody>
      </p:sp>
    </p:spTree>
    <p:extLst>
      <p:ext uri="{BB962C8B-B14F-4D97-AF65-F5344CB8AC3E}">
        <p14:creationId xmlns:p14="http://schemas.microsoft.com/office/powerpoint/2010/main" xmlns="" val="385005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SECRET</a:t>
            </a:r>
          </a:p>
        </p:txBody>
      </p:sp>
      <p:sp>
        <p:nvSpPr>
          <p:cNvPr id="5" name="Footer Placeholder 4"/>
          <p:cNvSpPr>
            <a:spLocks noGrp="1"/>
          </p:cNvSpPr>
          <p:nvPr>
            <p:ph type="ftr" sz="quarter" idx="11"/>
          </p:nvPr>
        </p:nvSpPr>
        <p:spPr/>
        <p:txBody>
          <a:bodyPr/>
          <a:lstStyle/>
          <a:p>
            <a:pPr>
              <a:defRPr/>
            </a:pPr>
            <a:r>
              <a:rPr lang="en-US" dirty="0"/>
              <a:t>SECRET</a:t>
            </a:r>
          </a:p>
        </p:txBody>
      </p:sp>
      <p:sp>
        <p:nvSpPr>
          <p:cNvPr id="6" name="Slide Number Placeholder 5"/>
          <p:cNvSpPr>
            <a:spLocks noGrp="1"/>
          </p:cNvSpPr>
          <p:nvPr>
            <p:ph type="sldNum" sz="quarter" idx="12"/>
          </p:nvPr>
        </p:nvSpPr>
        <p:spPr/>
        <p:txBody>
          <a:bodyPr/>
          <a:lstStyle/>
          <a:p>
            <a:fld id="{47D24323-C1F1-4FBF-BA43-DF69078F6232}" type="slidenum">
              <a:rPr lang="en-US" smtClean="0"/>
              <a:pPr/>
              <a:t>14</a:t>
            </a:fld>
            <a:endParaRPr lang="en-US" dirty="0"/>
          </a:p>
        </p:txBody>
      </p:sp>
    </p:spTree>
    <p:extLst>
      <p:ext uri="{BB962C8B-B14F-4D97-AF65-F5344CB8AC3E}">
        <p14:creationId xmlns:p14="http://schemas.microsoft.com/office/powerpoint/2010/main" xmlns="" val="105061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2A63FD81-98C9-4A4E-8602-DFC85C89EA0B}" type="slidenum">
              <a:rPr lang="en-US"/>
              <a:pPr/>
              <a:t>‹#›</a:t>
            </a:fld>
            <a:endParaRPr lang="en-US" dirty="0"/>
          </a:p>
        </p:txBody>
      </p:sp>
    </p:spTree>
    <p:extLst>
      <p:ext uri="{BB962C8B-B14F-4D97-AF65-F5344CB8AC3E}">
        <p14:creationId xmlns:p14="http://schemas.microsoft.com/office/powerpoint/2010/main" xmlns="" val="23799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82DD559F-5C2B-4A88-A044-01545B38929E}" type="slidenum">
              <a:rPr lang="en-US"/>
              <a:pPr/>
              <a:t>‹#›</a:t>
            </a:fld>
            <a:endParaRPr lang="en-US" dirty="0"/>
          </a:p>
        </p:txBody>
      </p:sp>
    </p:spTree>
    <p:extLst>
      <p:ext uri="{BB962C8B-B14F-4D97-AF65-F5344CB8AC3E}">
        <p14:creationId xmlns:p14="http://schemas.microsoft.com/office/powerpoint/2010/main" xmlns="" val="29595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4A15C70D-206A-40EE-A983-0DA55A7B4AA8}" type="slidenum">
              <a:rPr lang="en-US"/>
              <a:pPr/>
              <a:t>‹#›</a:t>
            </a:fld>
            <a:endParaRPr lang="en-US" dirty="0"/>
          </a:p>
        </p:txBody>
      </p:sp>
    </p:spTree>
    <p:extLst>
      <p:ext uri="{BB962C8B-B14F-4D97-AF65-F5344CB8AC3E}">
        <p14:creationId xmlns:p14="http://schemas.microsoft.com/office/powerpoint/2010/main" xmlns="" val="178182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8738F40B-CDAE-43B1-B14D-85FE9ADF513D}" type="slidenum">
              <a:rPr lang="en-US"/>
              <a:pPr/>
              <a:t>‹#›</a:t>
            </a:fld>
            <a:endParaRPr lang="en-US" dirty="0"/>
          </a:p>
        </p:txBody>
      </p:sp>
    </p:spTree>
    <p:extLst>
      <p:ext uri="{BB962C8B-B14F-4D97-AF65-F5344CB8AC3E}">
        <p14:creationId xmlns:p14="http://schemas.microsoft.com/office/powerpoint/2010/main" xmlns="" val="25897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18FA539E-72BC-4F74-BB83-9BDEAADF0C5A}" type="slidenum">
              <a:rPr lang="en-US"/>
              <a:pPr/>
              <a:t>‹#›</a:t>
            </a:fld>
            <a:endParaRPr lang="en-US" dirty="0"/>
          </a:p>
        </p:txBody>
      </p:sp>
    </p:spTree>
    <p:extLst>
      <p:ext uri="{BB962C8B-B14F-4D97-AF65-F5344CB8AC3E}">
        <p14:creationId xmlns:p14="http://schemas.microsoft.com/office/powerpoint/2010/main" xmlns="" val="20161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6" name="Rectangle 6"/>
          <p:cNvSpPr>
            <a:spLocks noGrp="1" noChangeArrowheads="1"/>
          </p:cNvSpPr>
          <p:nvPr>
            <p:ph type="sldNum" sz="quarter" idx="12"/>
          </p:nvPr>
        </p:nvSpPr>
        <p:spPr>
          <a:ln/>
        </p:spPr>
        <p:txBody>
          <a:bodyPr/>
          <a:lstStyle>
            <a:lvl1pPr>
              <a:defRPr/>
            </a:lvl1pPr>
          </a:lstStyle>
          <a:p>
            <a:fld id="{09E72B39-5706-4B40-BC2B-BE33F2D655D5}" type="slidenum">
              <a:rPr lang="en-US"/>
              <a:pPr/>
              <a:t>‹#›</a:t>
            </a:fld>
            <a:endParaRPr lang="en-US" dirty="0"/>
          </a:p>
        </p:txBody>
      </p:sp>
    </p:spTree>
    <p:extLst>
      <p:ext uri="{BB962C8B-B14F-4D97-AF65-F5344CB8AC3E}">
        <p14:creationId xmlns:p14="http://schemas.microsoft.com/office/powerpoint/2010/main" xmlns="" val="165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7" name="Rectangle 6"/>
          <p:cNvSpPr>
            <a:spLocks noGrp="1" noChangeArrowheads="1"/>
          </p:cNvSpPr>
          <p:nvPr>
            <p:ph type="sldNum" sz="quarter" idx="12"/>
          </p:nvPr>
        </p:nvSpPr>
        <p:spPr>
          <a:ln/>
        </p:spPr>
        <p:txBody>
          <a:bodyPr/>
          <a:lstStyle>
            <a:lvl1pPr>
              <a:defRPr/>
            </a:lvl1pPr>
          </a:lstStyle>
          <a:p>
            <a:fld id="{E6FBD5DA-922C-426C-8B9D-6CC90D4028BA}" type="slidenum">
              <a:rPr lang="en-US"/>
              <a:pPr/>
              <a:t>‹#›</a:t>
            </a:fld>
            <a:endParaRPr lang="en-US" dirty="0"/>
          </a:p>
        </p:txBody>
      </p:sp>
    </p:spTree>
    <p:extLst>
      <p:ext uri="{BB962C8B-B14F-4D97-AF65-F5344CB8AC3E}">
        <p14:creationId xmlns:p14="http://schemas.microsoft.com/office/powerpoint/2010/main" xmlns="" val="368186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9" name="Rectangle 6"/>
          <p:cNvSpPr>
            <a:spLocks noGrp="1" noChangeArrowheads="1"/>
          </p:cNvSpPr>
          <p:nvPr>
            <p:ph type="sldNum" sz="quarter" idx="12"/>
          </p:nvPr>
        </p:nvSpPr>
        <p:spPr>
          <a:ln/>
        </p:spPr>
        <p:txBody>
          <a:bodyPr/>
          <a:lstStyle>
            <a:lvl1pPr>
              <a:defRPr/>
            </a:lvl1pPr>
          </a:lstStyle>
          <a:p>
            <a:fld id="{44DD8D74-86AE-4EEB-B686-873F37AB3FE4}" type="slidenum">
              <a:rPr lang="en-US"/>
              <a:pPr/>
              <a:t>‹#›</a:t>
            </a:fld>
            <a:endParaRPr lang="en-US" dirty="0"/>
          </a:p>
        </p:txBody>
      </p:sp>
    </p:spTree>
    <p:extLst>
      <p:ext uri="{BB962C8B-B14F-4D97-AF65-F5344CB8AC3E}">
        <p14:creationId xmlns:p14="http://schemas.microsoft.com/office/powerpoint/2010/main" xmlns="" val="33394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5" name="Rectangle 6"/>
          <p:cNvSpPr>
            <a:spLocks noGrp="1" noChangeArrowheads="1"/>
          </p:cNvSpPr>
          <p:nvPr>
            <p:ph type="sldNum" sz="quarter" idx="12"/>
          </p:nvPr>
        </p:nvSpPr>
        <p:spPr>
          <a:ln/>
        </p:spPr>
        <p:txBody>
          <a:bodyPr/>
          <a:lstStyle>
            <a:lvl1pPr>
              <a:defRPr/>
            </a:lvl1pPr>
          </a:lstStyle>
          <a:p>
            <a:fld id="{5B5E39FB-003E-4D02-8C51-6F3FF93AC583}" type="slidenum">
              <a:rPr lang="en-US"/>
              <a:pPr/>
              <a:t>‹#›</a:t>
            </a:fld>
            <a:endParaRPr lang="en-US" dirty="0"/>
          </a:p>
        </p:txBody>
      </p:sp>
    </p:spTree>
    <p:extLst>
      <p:ext uri="{BB962C8B-B14F-4D97-AF65-F5344CB8AC3E}">
        <p14:creationId xmlns:p14="http://schemas.microsoft.com/office/powerpoint/2010/main" xmlns="" val="407904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4" name="Rectangle 6"/>
          <p:cNvSpPr>
            <a:spLocks noGrp="1" noChangeArrowheads="1"/>
          </p:cNvSpPr>
          <p:nvPr>
            <p:ph type="sldNum" sz="quarter" idx="12"/>
          </p:nvPr>
        </p:nvSpPr>
        <p:spPr>
          <a:ln/>
        </p:spPr>
        <p:txBody>
          <a:bodyPr/>
          <a:lstStyle>
            <a:lvl1pPr>
              <a:defRPr/>
            </a:lvl1pPr>
          </a:lstStyle>
          <a:p>
            <a:fld id="{3B5DD573-85CF-4260-B250-661359F58450}" type="slidenum">
              <a:rPr lang="en-US"/>
              <a:pPr/>
              <a:t>‹#›</a:t>
            </a:fld>
            <a:endParaRPr lang="en-US" dirty="0"/>
          </a:p>
        </p:txBody>
      </p:sp>
    </p:spTree>
    <p:extLst>
      <p:ext uri="{BB962C8B-B14F-4D97-AF65-F5344CB8AC3E}">
        <p14:creationId xmlns:p14="http://schemas.microsoft.com/office/powerpoint/2010/main" xmlns="" val="14066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7" name="Rectangle 6"/>
          <p:cNvSpPr>
            <a:spLocks noGrp="1" noChangeArrowheads="1"/>
          </p:cNvSpPr>
          <p:nvPr>
            <p:ph type="sldNum" sz="quarter" idx="12"/>
          </p:nvPr>
        </p:nvSpPr>
        <p:spPr>
          <a:ln/>
        </p:spPr>
        <p:txBody>
          <a:bodyPr/>
          <a:lstStyle>
            <a:lvl1pPr>
              <a:defRPr/>
            </a:lvl1pPr>
          </a:lstStyle>
          <a:p>
            <a:fld id="{BD26D481-89DE-4B07-973D-4285544F16C1}" type="slidenum">
              <a:rPr lang="en-US"/>
              <a:pPr/>
              <a:t>‹#›</a:t>
            </a:fld>
            <a:endParaRPr lang="en-US" dirty="0"/>
          </a:p>
        </p:txBody>
      </p:sp>
    </p:spTree>
    <p:extLst>
      <p:ext uri="{BB962C8B-B14F-4D97-AF65-F5344CB8AC3E}">
        <p14:creationId xmlns:p14="http://schemas.microsoft.com/office/powerpoint/2010/main" xmlns="" val="414556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SECRET</a:t>
            </a:r>
          </a:p>
        </p:txBody>
      </p:sp>
      <p:sp>
        <p:nvSpPr>
          <p:cNvPr id="7" name="Rectangle 6"/>
          <p:cNvSpPr>
            <a:spLocks noGrp="1" noChangeArrowheads="1"/>
          </p:cNvSpPr>
          <p:nvPr>
            <p:ph type="sldNum" sz="quarter" idx="12"/>
          </p:nvPr>
        </p:nvSpPr>
        <p:spPr>
          <a:ln/>
        </p:spPr>
        <p:txBody>
          <a:bodyPr/>
          <a:lstStyle>
            <a:lvl1pPr>
              <a:defRPr/>
            </a:lvl1pPr>
          </a:lstStyle>
          <a:p>
            <a:fld id="{1F706D65-999E-4C35-B5B7-44D8BAAB4D58}" type="slidenum">
              <a:rPr lang="en-US"/>
              <a:pPr/>
              <a:t>‹#›</a:t>
            </a:fld>
            <a:endParaRPr lang="en-US" dirty="0"/>
          </a:p>
        </p:txBody>
      </p:sp>
    </p:spTree>
    <p:extLst>
      <p:ext uri="{BB962C8B-B14F-4D97-AF65-F5344CB8AC3E}">
        <p14:creationId xmlns:p14="http://schemas.microsoft.com/office/powerpoint/2010/main" xmlns="" val="1308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r>
              <a:rPr lang="en-US" dirty="0"/>
              <a:t>SECRET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DE905AC-4EC4-4161-B6D2-39591D5C83C9}" type="slidenum">
              <a:rPr lang="en-US"/>
              <a:pPr/>
              <a:t>‹#›</a:t>
            </a:fld>
            <a:endParaRPr lang="en-US" dirty="0"/>
          </a:p>
        </p:txBody>
      </p:sp>
      <p:pic>
        <p:nvPicPr>
          <p:cNvPr id="1031"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6781800" y="5802313"/>
            <a:ext cx="2286000"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700808"/>
            <a:ext cx="8382000" cy="2261592"/>
          </a:xfrm>
        </p:spPr>
        <p:txBody>
          <a:bodyPr>
            <a:normAutofit fontScale="90000"/>
          </a:bodyPr>
          <a:lstStyle/>
          <a:p>
            <a:pPr eaLnBrk="1" hangingPunct="1">
              <a:defRPr/>
            </a:pP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endParaRPr lang="en-US" sz="2300" dirty="0"/>
          </a:p>
        </p:txBody>
      </p:sp>
      <p:sp>
        <p:nvSpPr>
          <p:cNvPr id="9219" name="Subtitle 6"/>
          <p:cNvSpPr>
            <a:spLocks noGrp="1"/>
          </p:cNvSpPr>
          <p:nvPr>
            <p:ph type="subTitle" idx="1"/>
          </p:nvPr>
        </p:nvSpPr>
        <p:spPr>
          <a:xfrm>
            <a:off x="107504" y="260647"/>
            <a:ext cx="8712646" cy="720081"/>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800" b="1" dirty="0">
                <a:latin typeface="Arial" panose="020B0604020202020204" pitchFamily="34" charset="0"/>
                <a:ea typeface="Tahoma" panose="020B0604030504040204" pitchFamily="34" charset="0"/>
                <a:cs typeface="Arial" panose="020B0604020202020204" pitchFamily="34" charset="0"/>
              </a:rPr>
              <a:t>DEPARTMENT OF TRANSPORT </a:t>
            </a:r>
          </a:p>
          <a:p>
            <a:pPr eaLnBrk="1" hangingPunct="1">
              <a:defRPr/>
            </a:pPr>
            <a:endParaRPr lang="en-US" sz="2800" b="1"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r>
              <a:rPr lang="en-ZA" sz="2800" b="1" dirty="0">
                <a:solidFill>
                  <a:schemeClr val="accent2"/>
                </a:solidFill>
                <a:latin typeface="Arial Black"/>
                <a:ea typeface="MS PGothic" charset="0"/>
                <a:cs typeface="Arial Black"/>
              </a:rPr>
              <a:t>MARINE OIL POLLUTION (PREPAREDNESS, RESPONSE AND COOPERATION) </a:t>
            </a:r>
            <a:r>
              <a:rPr lang="en-ZA" sz="2800" b="1" dirty="0" smtClean="0">
                <a:solidFill>
                  <a:schemeClr val="accent2"/>
                </a:solidFill>
                <a:latin typeface="Arial Black"/>
                <a:ea typeface="MS PGothic" charset="0"/>
                <a:cs typeface="Arial Black"/>
              </a:rPr>
              <a:t>BILL</a:t>
            </a:r>
            <a:endParaRPr lang="en-US" sz="2800" b="1" dirty="0">
              <a:solidFill>
                <a:schemeClr val="accent6"/>
              </a:solidFill>
              <a:latin typeface="Arial Black"/>
              <a:ea typeface="MS PGothic" charset="0"/>
              <a:cs typeface="Arial Black"/>
            </a:endParaRPr>
          </a:p>
          <a:p>
            <a:pPr eaLnBrk="1" hangingPunct="1">
              <a:defRPr/>
            </a:pPr>
            <a:endParaRPr lang="en-US" sz="2800" b="1" dirty="0">
              <a:latin typeface="Arial Black"/>
              <a:ea typeface="MS PGothic" charset="0"/>
              <a:cs typeface="Arial Black"/>
            </a:endParaRPr>
          </a:p>
        </p:txBody>
      </p:sp>
      <p:sp>
        <p:nvSpPr>
          <p:cNvPr id="3081" name="TextBox 2"/>
          <p:cNvSpPr txBox="1">
            <a:spLocks noChangeArrowheads="1"/>
          </p:cNvSpPr>
          <p:nvPr/>
        </p:nvSpPr>
        <p:spPr bwMode="auto">
          <a:xfrm>
            <a:off x="8820150" y="4525963"/>
            <a:ext cx="1857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dirty="0"/>
          </a:p>
        </p:txBody>
      </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52" y="2318274"/>
            <a:ext cx="9036495" cy="4415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63FD81-98C9-4A4E-8602-DFC85C89EA0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 (6)</a:t>
            </a:r>
            <a:endParaRPr lang="en-ZA" dirty="0"/>
          </a:p>
        </p:txBody>
      </p:sp>
      <p:sp>
        <p:nvSpPr>
          <p:cNvPr id="3" name="Content Placeholder 2"/>
          <p:cNvSpPr>
            <a:spLocks noGrp="1"/>
          </p:cNvSpPr>
          <p:nvPr>
            <p:ph idx="1"/>
          </p:nvPr>
        </p:nvSpPr>
        <p:spPr/>
        <p:txBody>
          <a:bodyPr/>
          <a:lstStyle/>
          <a:p>
            <a:r>
              <a:rPr lang="en-ZA" sz="2400" dirty="0" smtClean="0"/>
              <a:t>The Objects of the Bill — </a:t>
            </a:r>
          </a:p>
          <a:p>
            <a:pPr lvl="1"/>
            <a:r>
              <a:rPr lang="en-ZA" sz="2400" dirty="0" smtClean="0"/>
              <a:t>to </a:t>
            </a:r>
            <a:r>
              <a:rPr lang="en-ZA" sz="2400" dirty="0"/>
              <a:t>provide for the safe, effective and efficient management and deployment </a:t>
            </a:r>
            <a:r>
              <a:rPr lang="en-ZA" sz="2400" dirty="0" smtClean="0"/>
              <a:t>of resources </a:t>
            </a:r>
            <a:r>
              <a:rPr lang="en-ZA" sz="2400" dirty="0"/>
              <a:t>in, response to, cooperation in, and control of, spills of oil, or </a:t>
            </a:r>
            <a:r>
              <a:rPr lang="en-ZA" sz="2400" dirty="0" smtClean="0"/>
              <a:t>any other </a:t>
            </a:r>
            <a:r>
              <a:rPr lang="en-ZA" sz="2400" dirty="0"/>
              <a:t>pollutant from ship or any other sources within South African waters </a:t>
            </a:r>
            <a:r>
              <a:rPr lang="en-ZA" sz="2400" dirty="0" smtClean="0"/>
              <a:t>or which </a:t>
            </a:r>
            <a:r>
              <a:rPr lang="en-ZA" sz="2400" dirty="0"/>
              <a:t>pollute or threaten to pollute South African waters, aquatic </a:t>
            </a:r>
            <a:r>
              <a:rPr lang="en-ZA" sz="2400" dirty="0" smtClean="0"/>
              <a:t>resources, coastline </a:t>
            </a:r>
            <a:r>
              <a:rPr lang="en-ZA" sz="2400" dirty="0"/>
              <a:t>or related </a:t>
            </a:r>
            <a:r>
              <a:rPr lang="en-ZA" sz="2400" dirty="0" smtClean="0"/>
              <a:t>interests;</a:t>
            </a:r>
          </a:p>
          <a:p>
            <a:pPr lvl="1"/>
            <a:r>
              <a:rPr lang="en-ZA" sz="2400" dirty="0" smtClean="0"/>
              <a:t>to </a:t>
            </a:r>
            <a:r>
              <a:rPr lang="en-ZA" sz="2400" dirty="0"/>
              <a:t>provide for the effective cooperation with neighbouring countries in </a:t>
            </a:r>
            <a:r>
              <a:rPr lang="en-ZA" sz="2400" dirty="0" smtClean="0"/>
              <a:t>matters pertaining </a:t>
            </a:r>
            <a:r>
              <a:rPr lang="en-ZA" sz="2400" dirty="0"/>
              <a:t>to marine pollution preparedness, response and control;</a:t>
            </a:r>
          </a:p>
        </p:txBody>
      </p:sp>
      <p:sp>
        <p:nvSpPr>
          <p:cNvPr id="4" name="Footer Placeholder 3"/>
          <p:cNvSpPr>
            <a:spLocks noGrp="1"/>
          </p:cNvSpPr>
          <p:nvPr>
            <p:ph type="ftr" sz="quarter" idx="11"/>
          </p:nvPr>
        </p:nvSpPr>
        <p:spPr/>
        <p:txBody>
          <a:bodyPr/>
          <a:lstStyle/>
          <a:p>
            <a:pPr>
              <a:defRPr/>
            </a:pPr>
            <a:r>
              <a:rPr lang="en-US" dirty="0" smtClean="0"/>
              <a:t>SECRET</a:t>
            </a: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10</a:t>
            </a:fld>
            <a:endParaRPr lang="en-US" dirty="0"/>
          </a:p>
        </p:txBody>
      </p:sp>
    </p:spTree>
    <p:extLst>
      <p:ext uri="{BB962C8B-B14F-4D97-AF65-F5344CB8AC3E}">
        <p14:creationId xmlns:p14="http://schemas.microsoft.com/office/powerpoint/2010/main" xmlns="" val="19099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cs typeface="Arial" panose="020B0604020202020204" pitchFamily="34" charset="0"/>
              </a:rPr>
              <a:t>AMENDMENT OF LAWS (1)</a:t>
            </a:r>
            <a:endParaRPr lang="en-ZA" dirty="0"/>
          </a:p>
        </p:txBody>
      </p:sp>
      <p:sp>
        <p:nvSpPr>
          <p:cNvPr id="3" name="Content Placeholder 2"/>
          <p:cNvSpPr>
            <a:spLocks noGrp="1"/>
          </p:cNvSpPr>
          <p:nvPr>
            <p:ph idx="1"/>
          </p:nvPr>
        </p:nvSpPr>
        <p:spPr/>
        <p:txBody>
          <a:bodyPr/>
          <a:lstStyle/>
          <a:p>
            <a:pPr algn="just"/>
            <a:r>
              <a:rPr lang="en-ZA" sz="2000" dirty="0"/>
              <a:t>The Schedule to the Bill contains the proposal to amend the South African Maritime Safety Authority Act, 1998 to provide in section 38 of that Act </a:t>
            </a:r>
            <a:r>
              <a:rPr lang="en-ZA" sz="2000" dirty="0" smtClean="0"/>
              <a:t>by the renaming of </a:t>
            </a:r>
            <a:r>
              <a:rPr lang="en-ZA" sz="2000" dirty="0"/>
              <a:t>the Marine Pollution Preparedness and Response Fund (Fund). The Fund will be resourced from the levies imposed on seaports and oil handling facilities and offshore installations and as well as penalties, fines </a:t>
            </a:r>
            <a:r>
              <a:rPr lang="en-ZA" sz="2000" dirty="0" smtClean="0"/>
              <a:t>or forfeiture for contravening that Act.</a:t>
            </a:r>
          </a:p>
          <a:p>
            <a:pPr algn="just"/>
            <a:r>
              <a:rPr lang="en-ZA" sz="2000" dirty="0" smtClean="0"/>
              <a:t>Money </a:t>
            </a:r>
            <a:r>
              <a:rPr lang="en-ZA" sz="2000" dirty="0"/>
              <a:t>in the Fund will only be for the purpose of furthering the objectives of prevention, preparedness; response and combating pollution of the marine environment by ships, seaports and oil handling facilities and offshore installations.</a:t>
            </a:r>
          </a:p>
        </p:txBody>
      </p:sp>
      <p:sp>
        <p:nvSpPr>
          <p:cNvPr id="5" name="Slide Number Placeholder 4"/>
          <p:cNvSpPr>
            <a:spLocks noGrp="1"/>
          </p:cNvSpPr>
          <p:nvPr>
            <p:ph type="sldNum" sz="quarter" idx="12"/>
          </p:nvPr>
        </p:nvSpPr>
        <p:spPr/>
        <p:txBody>
          <a:bodyPr/>
          <a:lstStyle/>
          <a:p>
            <a:fld id="{18FA539E-72BC-4F74-BB83-9BDEAADF0C5A}" type="slidenum">
              <a:rPr lang="en-US" smtClean="0"/>
              <a:pPr/>
              <a:t>11</a:t>
            </a:fld>
            <a:endParaRPr lang="en-US" dirty="0"/>
          </a:p>
        </p:txBody>
      </p:sp>
    </p:spTree>
    <p:extLst>
      <p:ext uri="{BB962C8B-B14F-4D97-AF65-F5344CB8AC3E}">
        <p14:creationId xmlns:p14="http://schemas.microsoft.com/office/powerpoint/2010/main" xmlns="" val="396982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cs typeface="Arial" panose="020B0604020202020204" pitchFamily="34" charset="0"/>
              </a:rPr>
              <a:t>AMENDMENT OF LAWS </a:t>
            </a:r>
            <a:r>
              <a:rPr lang="en-ZA" b="1" dirty="0" smtClean="0">
                <a:cs typeface="Arial" panose="020B0604020202020204" pitchFamily="34" charset="0"/>
              </a:rPr>
              <a:t>(2)</a:t>
            </a:r>
            <a:endParaRPr lang="en-ZA" dirty="0"/>
          </a:p>
        </p:txBody>
      </p:sp>
      <p:sp>
        <p:nvSpPr>
          <p:cNvPr id="3" name="Content Placeholder 2"/>
          <p:cNvSpPr>
            <a:spLocks noGrp="1"/>
          </p:cNvSpPr>
          <p:nvPr>
            <p:ph idx="1"/>
          </p:nvPr>
        </p:nvSpPr>
        <p:spPr/>
        <p:txBody>
          <a:bodyPr/>
          <a:lstStyle/>
          <a:p>
            <a:r>
              <a:rPr lang="en-ZA" dirty="0" smtClean="0"/>
              <a:t>Empowerment of SAMSA with the following: -</a:t>
            </a:r>
          </a:p>
          <a:p>
            <a:pPr lvl="1"/>
            <a:r>
              <a:rPr lang="en-ZA" dirty="0" smtClean="0"/>
              <a:t> preparedness and response functions</a:t>
            </a:r>
          </a:p>
          <a:p>
            <a:pPr lvl="1"/>
            <a:r>
              <a:rPr lang="en-ZA" dirty="0" smtClean="0"/>
              <a:t>Surveillance, monitoring and response assets</a:t>
            </a:r>
          </a:p>
          <a:p>
            <a:endParaRPr lang="en-ZA"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12</a:t>
            </a:fld>
            <a:endParaRPr lang="en-US" dirty="0"/>
          </a:p>
        </p:txBody>
      </p:sp>
    </p:spTree>
    <p:extLst>
      <p:ext uri="{BB962C8B-B14F-4D97-AF65-F5344CB8AC3E}">
        <p14:creationId xmlns:p14="http://schemas.microsoft.com/office/powerpoint/2010/main" xmlns="" val="382050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19"/>
          </a:xfrm>
        </p:spPr>
        <p:txBody>
          <a:bodyPr/>
          <a:lstStyle/>
          <a:p>
            <a:r>
              <a:rPr lang="en-ZA" altLang="en-US" sz="4000" b="1" dirty="0" smtClean="0">
                <a:solidFill>
                  <a:schemeClr val="tx2">
                    <a:satMod val="130000"/>
                  </a:schemeClr>
                </a:solidFill>
                <a:latin typeface="Arial" panose="020B0604020202020204" pitchFamily="34" charset="0"/>
                <a:cs typeface="Arial" panose="020B0604020202020204" pitchFamily="34" charset="0"/>
              </a:rPr>
              <a:t>OIL POLLUTION STRATEGY</a:t>
            </a:r>
            <a:endParaRPr lang="en-ZA" sz="4000" b="1" dirty="0">
              <a:solidFill>
                <a:schemeClr val="tx1"/>
              </a:solidFill>
              <a:latin typeface="Arial" panose="020B0604020202020204" pitchFamily="34" charset="0"/>
              <a:cs typeface="Arial" panose="020B0604020202020204" pitchFamily="34" charset="0"/>
            </a:endParaRPr>
          </a:p>
        </p:txBody>
      </p:sp>
      <p:sp>
        <p:nvSpPr>
          <p:cNvPr id="7" name="Rectangle 15"/>
          <p:cNvSpPr>
            <a:spLocks noChangeArrowheads="1"/>
          </p:cNvSpPr>
          <p:nvPr/>
        </p:nvSpPr>
        <p:spPr bwMode="auto">
          <a:xfrm>
            <a:off x="424740" y="2537097"/>
            <a:ext cx="1610123"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t>Marine Pollution Prevention</a:t>
            </a:r>
          </a:p>
          <a:p>
            <a:pPr algn="ctr"/>
            <a:r>
              <a:rPr lang="en-US" altLang="en-US" sz="1600" dirty="0" smtClean="0"/>
              <a:t>MARPOL</a:t>
            </a:r>
            <a:endParaRPr lang="en-US" altLang="en-US" sz="1600" dirty="0"/>
          </a:p>
        </p:txBody>
      </p:sp>
      <p:sp>
        <p:nvSpPr>
          <p:cNvPr id="8" name="Rectangle 16"/>
          <p:cNvSpPr>
            <a:spLocks noChangeArrowheads="1"/>
          </p:cNvSpPr>
          <p:nvPr/>
        </p:nvSpPr>
        <p:spPr bwMode="auto">
          <a:xfrm>
            <a:off x="2438063" y="2537097"/>
            <a:ext cx="1257300"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latin typeface="Calibri" panose="020F0502020204030204" pitchFamily="34" charset="0"/>
                <a:cs typeface="Times New Roman" panose="02020603050405020304" pitchFamily="18" charset="0"/>
              </a:rPr>
              <a:t>Liability for Oil Pollution by </a:t>
            </a:r>
          </a:p>
          <a:p>
            <a:pPr algn="ctr"/>
            <a:r>
              <a:rPr lang="en-US" altLang="en-US" sz="1600" dirty="0" smtClean="0">
                <a:latin typeface="Calibri" panose="020F0502020204030204" pitchFamily="34" charset="0"/>
                <a:cs typeface="Times New Roman" panose="02020603050405020304" pitchFamily="18" charset="0"/>
              </a:rPr>
              <a:t>(Tankers)</a:t>
            </a:r>
          </a:p>
        </p:txBody>
      </p:sp>
      <p:sp>
        <p:nvSpPr>
          <p:cNvPr id="9" name="Rectangle 17"/>
          <p:cNvSpPr>
            <a:spLocks noChangeArrowheads="1"/>
          </p:cNvSpPr>
          <p:nvPr/>
        </p:nvSpPr>
        <p:spPr bwMode="auto">
          <a:xfrm>
            <a:off x="4256136" y="2537097"/>
            <a:ext cx="1395984"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latin typeface="Calibri" panose="020F0502020204030204" pitchFamily="34" charset="0"/>
                <a:cs typeface="Times New Roman" panose="02020603050405020304" pitchFamily="18" charset="0"/>
              </a:rPr>
              <a:t>Compensation for Oil Pollution damage (IOPC)</a:t>
            </a:r>
            <a:endParaRPr lang="en-US" altLang="en-US" sz="1600" dirty="0"/>
          </a:p>
        </p:txBody>
      </p:sp>
      <p:cxnSp>
        <p:nvCxnSpPr>
          <p:cNvPr id="12" name="Straight Connector 11"/>
          <p:cNvCxnSpPr/>
          <p:nvPr/>
        </p:nvCxnSpPr>
        <p:spPr>
          <a:xfrm>
            <a:off x="1229802" y="2060848"/>
            <a:ext cx="0" cy="47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4200" y="2047030"/>
            <a:ext cx="11112" cy="47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918123" y="2060848"/>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2060848"/>
            <a:ext cx="70405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43813" y="2537098"/>
            <a:ext cx="1231900" cy="13239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b="1" dirty="0" smtClean="0">
                <a:solidFill>
                  <a:schemeClr val="tx1"/>
                </a:solidFill>
              </a:rPr>
              <a:t>Liability for Oil Pollution by Bunkers</a:t>
            </a:r>
            <a:endParaRPr lang="en-ZA" sz="1600" b="1" dirty="0">
              <a:solidFill>
                <a:schemeClr val="tx1"/>
              </a:solidFill>
            </a:endParaRPr>
          </a:p>
        </p:txBody>
      </p:sp>
      <p:cxnSp>
        <p:nvCxnSpPr>
          <p:cNvPr id="18" name="Straight Connector 17"/>
          <p:cNvCxnSpPr/>
          <p:nvPr/>
        </p:nvCxnSpPr>
        <p:spPr>
          <a:xfrm>
            <a:off x="8259763" y="2060848"/>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4740" y="4044908"/>
            <a:ext cx="1698988" cy="584775"/>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Marpol Convention, 1973</a:t>
            </a:r>
            <a:endParaRPr lang="en-ZA" sz="1600" b="1" dirty="0">
              <a:solidFill>
                <a:schemeClr val="bg1"/>
              </a:solidFill>
            </a:endParaRPr>
          </a:p>
        </p:txBody>
      </p:sp>
      <p:sp>
        <p:nvSpPr>
          <p:cNvPr id="28" name="TextBox 27"/>
          <p:cNvSpPr txBox="1"/>
          <p:nvPr/>
        </p:nvSpPr>
        <p:spPr>
          <a:xfrm>
            <a:off x="2440367" y="4115764"/>
            <a:ext cx="1769666" cy="584775"/>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Civil Liability Convention, 1992</a:t>
            </a:r>
            <a:endParaRPr lang="en-ZA" sz="1600" b="1" dirty="0">
              <a:solidFill>
                <a:schemeClr val="bg1"/>
              </a:solidFill>
            </a:endParaRPr>
          </a:p>
        </p:txBody>
      </p:sp>
      <p:sp>
        <p:nvSpPr>
          <p:cNvPr id="29" name="TextBox 28"/>
          <p:cNvSpPr txBox="1"/>
          <p:nvPr/>
        </p:nvSpPr>
        <p:spPr>
          <a:xfrm>
            <a:off x="4256136" y="4097988"/>
            <a:ext cx="1393232" cy="830997"/>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IOPC Funds </a:t>
            </a:r>
          </a:p>
          <a:p>
            <a:r>
              <a:rPr lang="en-ZA" sz="1600" b="1" dirty="0" smtClean="0">
                <a:solidFill>
                  <a:schemeClr val="bg1"/>
                </a:solidFill>
              </a:rPr>
              <a:t>Convention, 1992</a:t>
            </a:r>
            <a:endParaRPr lang="en-ZA" sz="1600" b="1" dirty="0">
              <a:solidFill>
                <a:schemeClr val="bg1"/>
              </a:solidFill>
            </a:endParaRPr>
          </a:p>
        </p:txBody>
      </p:sp>
      <p:sp>
        <p:nvSpPr>
          <p:cNvPr id="30" name="Rectangle 29"/>
          <p:cNvSpPr/>
          <p:nvPr/>
        </p:nvSpPr>
        <p:spPr>
          <a:xfrm>
            <a:off x="6002665" y="2511425"/>
            <a:ext cx="1381018" cy="1323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b="1" dirty="0" smtClean="0">
                <a:solidFill>
                  <a:schemeClr val="tx1"/>
                </a:solidFill>
              </a:rPr>
              <a:t>Preparedness Response and Cooperation </a:t>
            </a:r>
            <a:endParaRPr lang="en-ZA" sz="1600" b="1" dirty="0">
              <a:solidFill>
                <a:schemeClr val="tx1"/>
              </a:solidFill>
            </a:endParaRPr>
          </a:p>
        </p:txBody>
      </p:sp>
      <p:sp>
        <p:nvSpPr>
          <p:cNvPr id="31" name="TextBox 30"/>
          <p:cNvSpPr txBox="1"/>
          <p:nvPr/>
        </p:nvSpPr>
        <p:spPr>
          <a:xfrm>
            <a:off x="6039208" y="4112324"/>
            <a:ext cx="1344475" cy="830997"/>
          </a:xfrm>
          <a:prstGeom prst="rect">
            <a:avLst/>
          </a:prstGeom>
          <a:solidFill>
            <a:schemeClr val="accent1"/>
          </a:solidFill>
          <a:ln>
            <a:solidFill>
              <a:srgbClr val="FFFF00"/>
            </a:solidFill>
          </a:ln>
        </p:spPr>
        <p:txBody>
          <a:bodyPr wrap="square" rtlCol="0">
            <a:spAutoFit/>
          </a:bodyPr>
          <a:lstStyle/>
          <a:p>
            <a:r>
              <a:rPr lang="en-ZA" sz="1600" b="1" dirty="0" smtClean="0">
                <a:solidFill>
                  <a:schemeClr val="bg1"/>
                </a:solidFill>
              </a:rPr>
              <a:t>OPRC Convention, 1990</a:t>
            </a:r>
            <a:endParaRPr lang="en-ZA" sz="1600" b="1" dirty="0">
              <a:solidFill>
                <a:schemeClr val="bg1"/>
              </a:solidFill>
            </a:endParaRPr>
          </a:p>
        </p:txBody>
      </p:sp>
      <p:sp>
        <p:nvSpPr>
          <p:cNvPr id="32" name="TextBox 31"/>
          <p:cNvSpPr txBox="1"/>
          <p:nvPr/>
        </p:nvSpPr>
        <p:spPr>
          <a:xfrm>
            <a:off x="7643813" y="4112324"/>
            <a:ext cx="1231900" cy="830997"/>
          </a:xfrm>
          <a:prstGeom prst="rect">
            <a:avLst/>
          </a:prstGeom>
          <a:solidFill>
            <a:srgbClr val="FFC000"/>
          </a:solidFill>
          <a:ln>
            <a:solidFill>
              <a:srgbClr val="FFC000"/>
            </a:solidFill>
          </a:ln>
        </p:spPr>
        <p:txBody>
          <a:bodyPr wrap="square" rtlCol="0">
            <a:spAutoFit/>
          </a:bodyPr>
          <a:lstStyle/>
          <a:p>
            <a:r>
              <a:rPr lang="en-ZA" sz="1600" dirty="0" smtClean="0">
                <a:solidFill>
                  <a:schemeClr val="bg1"/>
                </a:solidFill>
              </a:rPr>
              <a:t>Bunkers</a:t>
            </a:r>
          </a:p>
          <a:p>
            <a:r>
              <a:rPr lang="en-ZA" sz="1600" dirty="0" smtClean="0">
                <a:solidFill>
                  <a:schemeClr val="bg1"/>
                </a:solidFill>
              </a:rPr>
              <a:t>Convention, 2001</a:t>
            </a:r>
            <a:endParaRPr lang="en-ZA" sz="1600" dirty="0">
              <a:solidFill>
                <a:schemeClr val="bg1"/>
              </a:solidFill>
            </a:endParaRPr>
          </a:p>
        </p:txBody>
      </p:sp>
      <p:cxnSp>
        <p:nvCxnSpPr>
          <p:cNvPr id="33" name="Straight Connector 32"/>
          <p:cNvCxnSpPr/>
          <p:nvPr/>
        </p:nvCxnSpPr>
        <p:spPr>
          <a:xfrm>
            <a:off x="6618615" y="2035176"/>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p:cNvCxnSpPr>
          <p:nvPr/>
        </p:nvCxnSpPr>
        <p:spPr>
          <a:xfrm>
            <a:off x="1274234" y="4629683"/>
            <a:ext cx="0" cy="3136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9706" y="5428563"/>
            <a:ext cx="1698988" cy="307777"/>
          </a:xfrm>
          <a:prstGeom prst="rect">
            <a:avLst/>
          </a:prstGeom>
          <a:solidFill>
            <a:srgbClr val="FFCC00"/>
          </a:solidFill>
          <a:ln>
            <a:solidFill>
              <a:srgbClr val="FFC000"/>
            </a:solidFill>
          </a:ln>
        </p:spPr>
        <p:txBody>
          <a:bodyPr wrap="square" rtlCol="0">
            <a:spAutoFit/>
          </a:bodyPr>
          <a:lstStyle/>
          <a:p>
            <a:r>
              <a:rPr lang="en-ZA" sz="1400" b="1" dirty="0" smtClean="0"/>
              <a:t>Annexes IV and VI</a:t>
            </a:r>
            <a:endParaRPr lang="en-ZA" sz="1400" b="1" dirty="0"/>
          </a:p>
        </p:txBody>
      </p:sp>
      <p:sp>
        <p:nvSpPr>
          <p:cNvPr id="37" name="TextBox 36"/>
          <p:cNvSpPr txBox="1"/>
          <p:nvPr/>
        </p:nvSpPr>
        <p:spPr>
          <a:xfrm>
            <a:off x="388736" y="4813817"/>
            <a:ext cx="1770996" cy="523220"/>
          </a:xfrm>
          <a:prstGeom prst="rect">
            <a:avLst/>
          </a:prstGeom>
          <a:solidFill>
            <a:schemeClr val="accent1"/>
          </a:solidFill>
        </p:spPr>
        <p:txBody>
          <a:bodyPr wrap="square" rtlCol="0">
            <a:spAutoFit/>
          </a:bodyPr>
          <a:lstStyle/>
          <a:p>
            <a:r>
              <a:rPr lang="en-ZA" sz="1400" dirty="0" smtClean="0"/>
              <a:t>Marine Pollution Prevention Act</a:t>
            </a:r>
            <a:endParaRPr lang="en-ZA" sz="1400" dirty="0"/>
          </a:p>
        </p:txBody>
      </p:sp>
      <p:sp>
        <p:nvSpPr>
          <p:cNvPr id="38" name="TextBox 37"/>
          <p:cNvSpPr txBox="1"/>
          <p:nvPr/>
        </p:nvSpPr>
        <p:spPr>
          <a:xfrm>
            <a:off x="2438063" y="4813817"/>
            <a:ext cx="1771970" cy="1015663"/>
          </a:xfrm>
          <a:prstGeom prst="rect">
            <a:avLst/>
          </a:prstGeom>
          <a:solidFill>
            <a:schemeClr val="accent1"/>
          </a:solidFill>
          <a:ln>
            <a:solidFill>
              <a:srgbClr val="FFC000"/>
            </a:solidFill>
          </a:ln>
        </p:spPr>
        <p:txBody>
          <a:bodyPr wrap="square" rtlCol="0">
            <a:spAutoFit/>
          </a:bodyPr>
          <a:lstStyle/>
          <a:p>
            <a:r>
              <a:rPr lang="en-ZA" sz="1200" b="1" dirty="0" smtClean="0"/>
              <a:t>Merchant Shipping(Civil Liability Convention Act 25 of 2013</a:t>
            </a:r>
          </a:p>
          <a:p>
            <a:endParaRPr lang="en-ZA" sz="1200" b="1" dirty="0"/>
          </a:p>
        </p:txBody>
      </p:sp>
      <p:sp>
        <p:nvSpPr>
          <p:cNvPr id="39" name="TextBox 38"/>
          <p:cNvSpPr txBox="1"/>
          <p:nvPr/>
        </p:nvSpPr>
        <p:spPr>
          <a:xfrm>
            <a:off x="4256136" y="5165925"/>
            <a:ext cx="1393232" cy="1569660"/>
          </a:xfrm>
          <a:prstGeom prst="rect">
            <a:avLst/>
          </a:prstGeom>
          <a:solidFill>
            <a:schemeClr val="accent1"/>
          </a:solidFill>
        </p:spPr>
        <p:txBody>
          <a:bodyPr wrap="square" rtlCol="0">
            <a:spAutoFit/>
          </a:bodyPr>
          <a:lstStyle/>
          <a:p>
            <a:r>
              <a:rPr lang="en-ZA" sz="1200" b="1" dirty="0" smtClean="0"/>
              <a:t>Merchant Shipping (International Oil</a:t>
            </a:r>
          </a:p>
          <a:p>
            <a:r>
              <a:rPr lang="en-ZA" sz="1200" b="1" dirty="0" smtClean="0"/>
              <a:t>Pollution Compensation Fund) Administration Act 35 of 2013</a:t>
            </a:r>
            <a:endParaRPr lang="en-ZA" sz="1200" b="1" dirty="0"/>
          </a:p>
        </p:txBody>
      </p:sp>
      <p:cxnSp>
        <p:nvCxnSpPr>
          <p:cNvPr id="43" name="Straight Connector 42"/>
          <p:cNvCxnSpPr>
            <a:stCxn id="29" idx="2"/>
            <a:endCxn id="39" idx="0"/>
          </p:cNvCxnSpPr>
          <p:nvPr/>
        </p:nvCxnSpPr>
        <p:spPr>
          <a:xfrm>
            <a:off x="4952752" y="4928985"/>
            <a:ext cx="0" cy="23694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39208" y="5085184"/>
            <a:ext cx="1214765" cy="523220"/>
          </a:xfrm>
          <a:prstGeom prst="rect">
            <a:avLst/>
          </a:prstGeom>
          <a:solidFill>
            <a:srgbClr val="FFC000"/>
          </a:solidFill>
          <a:ln>
            <a:solidFill>
              <a:srgbClr val="FFC000"/>
            </a:solidFill>
          </a:ln>
        </p:spPr>
        <p:txBody>
          <a:bodyPr wrap="square" rtlCol="0">
            <a:spAutoFit/>
          </a:bodyPr>
          <a:lstStyle/>
          <a:p>
            <a:r>
              <a:rPr lang="en-ZA" sz="1400" b="1" dirty="0" smtClean="0"/>
              <a:t>OPRC Bill, 2022</a:t>
            </a:r>
            <a:endParaRPr lang="en-ZA" sz="1400" b="1" dirty="0"/>
          </a:p>
        </p:txBody>
      </p:sp>
    </p:spTree>
    <p:extLst>
      <p:ext uri="{BB962C8B-B14F-4D97-AF65-F5344CB8AC3E}">
        <p14:creationId xmlns:p14="http://schemas.microsoft.com/office/powerpoint/2010/main" xmlns="" val="194347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428692" cy="5184575"/>
          </a:xfrm>
          <a:ln>
            <a:solidFill>
              <a:srgbClr val="FF0000"/>
            </a:solidFill>
          </a:ln>
        </p:spPr>
        <p:txBody>
          <a:bodyPr>
            <a:noAutofit/>
          </a:bodyPr>
          <a:lstStyle/>
          <a:p>
            <a:pPr algn="ctr"/>
            <a:r>
              <a:rPr lang="en-US" sz="3200" dirty="0">
                <a:solidFill>
                  <a:srgbClr val="000000"/>
                </a:solidFill>
                <a:latin typeface="Arial" panose="020B0604020202020204" pitchFamily="34" charset="0"/>
                <a:cs typeface="Arial" panose="020B0604020202020204" pitchFamily="34" charset="0"/>
              </a:rPr>
              <a:t>Thank you</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Ngiyathokoza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Ke a leboha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Ke a leboga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Siyabonga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Ndo livhuwa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Enkosi</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Ngiyabonga</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Dankie</a:t>
            </a:r>
            <a:r>
              <a:rPr lang="en-US" sz="3200" dirty="0">
                <a:solidFill>
                  <a:srgbClr val="000000"/>
                </a:solidFill>
              </a:rPr>
              <a:t/>
            </a:r>
            <a:br>
              <a:rPr lang="en-US" sz="3200" dirty="0">
                <a:solidFill>
                  <a:srgbClr val="000000"/>
                </a:solidFill>
              </a:rPr>
            </a:br>
            <a:endParaRPr lang="af-ZA" sz="3200" dirty="0">
              <a:solidFill>
                <a:srgbClr val="000000"/>
              </a:solidFill>
            </a:endParaRPr>
          </a:p>
        </p:txBody>
      </p:sp>
      <p:sp>
        <p:nvSpPr>
          <p:cNvPr id="3" name="Slide Number Placeholder 2"/>
          <p:cNvSpPr>
            <a:spLocks noGrp="1"/>
          </p:cNvSpPr>
          <p:nvPr>
            <p:ph type="sldNum" sz="quarter" idx="12"/>
          </p:nvPr>
        </p:nvSpPr>
        <p:spPr/>
        <p:txBody>
          <a:bodyPr/>
          <a:lstStyle/>
          <a:p>
            <a:fld id="{18FA539E-72BC-4F74-BB83-9BDEAADF0C5A}" type="slidenum">
              <a:rPr lang="en-US" smtClean="0"/>
              <a:pPr/>
              <a:t>14</a:t>
            </a:fld>
            <a:endParaRPr lang="en-US" dirty="0"/>
          </a:p>
        </p:txBody>
      </p:sp>
    </p:spTree>
    <p:extLst>
      <p:ext uri="{BB962C8B-B14F-4D97-AF65-F5344CB8AC3E}">
        <p14:creationId xmlns:p14="http://schemas.microsoft.com/office/powerpoint/2010/main" xmlns="" val="94653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b="1" dirty="0"/>
              <a:t>Presentation Overview</a:t>
            </a:r>
            <a:endParaRPr lang="en-ZA" dirty="0"/>
          </a:p>
        </p:txBody>
      </p:sp>
      <p:sp>
        <p:nvSpPr>
          <p:cNvPr id="3" name="Content Placeholder 2"/>
          <p:cNvSpPr>
            <a:spLocks noGrp="1"/>
          </p:cNvSpPr>
          <p:nvPr>
            <p:ph idx="1"/>
          </p:nvPr>
        </p:nvSpPr>
        <p:spPr/>
        <p:txBody>
          <a:bodyPr/>
          <a:lstStyle/>
          <a:p>
            <a:pPr marL="457200" indent="-457200">
              <a:lnSpc>
                <a:spcPct val="150000"/>
              </a:lnSpc>
              <a:buFont typeface="+mj-lt"/>
              <a:buAutoNum type="arabicPeriod"/>
              <a:defRPr/>
            </a:pPr>
            <a:r>
              <a:rPr lang="en-ZA" sz="2400" dirty="0" smtClean="0">
                <a:cs typeface="Arial" panose="020B0604020202020204" pitchFamily="34" charset="0"/>
              </a:rPr>
              <a:t>POLLUTION STRATEGY</a:t>
            </a:r>
          </a:p>
          <a:p>
            <a:pPr marL="457200" indent="-457200">
              <a:lnSpc>
                <a:spcPct val="150000"/>
              </a:lnSpc>
              <a:buFont typeface="+mj-lt"/>
              <a:buAutoNum type="arabicPeriod"/>
              <a:defRPr/>
            </a:pPr>
            <a:r>
              <a:rPr lang="en-ZA" sz="2400" dirty="0" smtClean="0">
                <a:cs typeface="Arial" panose="020B0604020202020204" pitchFamily="34" charset="0"/>
              </a:rPr>
              <a:t>OVERAL SUMMARY</a:t>
            </a:r>
            <a:endParaRPr lang="en-ZA" sz="2400" dirty="0">
              <a:cs typeface="Arial" panose="020B0604020202020204" pitchFamily="34" charset="0"/>
            </a:endParaRPr>
          </a:p>
          <a:p>
            <a:pPr marL="457200" indent="-457200">
              <a:lnSpc>
                <a:spcPct val="150000"/>
              </a:lnSpc>
              <a:buFont typeface="+mj-lt"/>
              <a:buAutoNum type="arabicPeriod"/>
              <a:defRPr/>
            </a:pPr>
            <a:r>
              <a:rPr lang="en-ZA" sz="2400" dirty="0" smtClean="0">
                <a:cs typeface="Arial" panose="020B0604020202020204" pitchFamily="34" charset="0"/>
              </a:rPr>
              <a:t>DISCUSSIONS</a:t>
            </a:r>
          </a:p>
          <a:p>
            <a:pPr marL="457200" indent="-457200">
              <a:lnSpc>
                <a:spcPct val="150000"/>
              </a:lnSpc>
              <a:buFont typeface="+mj-lt"/>
              <a:buAutoNum type="arabicPeriod"/>
              <a:defRPr/>
            </a:pPr>
            <a:r>
              <a:rPr lang="en-ZA" sz="2400" dirty="0" smtClean="0">
                <a:cs typeface="Arial" panose="020B0604020202020204" pitchFamily="34" charset="0"/>
              </a:rPr>
              <a:t>AMENDMENT OF LAWS</a:t>
            </a:r>
            <a:endParaRPr lang="en-ZA" sz="2400" dirty="0">
              <a:cs typeface="Arial" panose="020B0604020202020204" pitchFamily="34" charset="0"/>
            </a:endParaRPr>
          </a:p>
          <a:p>
            <a:pPr marL="0" indent="0">
              <a:buNone/>
            </a:pPr>
            <a:endParaRPr lang="en-ZA"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2</a:t>
            </a:fld>
            <a:endParaRPr lang="en-US" dirty="0"/>
          </a:p>
        </p:txBody>
      </p:sp>
    </p:spTree>
    <p:extLst>
      <p:ext uri="{BB962C8B-B14F-4D97-AF65-F5344CB8AC3E}">
        <p14:creationId xmlns:p14="http://schemas.microsoft.com/office/powerpoint/2010/main" xmlns="" val="412655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19"/>
          </a:xfrm>
        </p:spPr>
        <p:txBody>
          <a:bodyPr/>
          <a:lstStyle/>
          <a:p>
            <a:r>
              <a:rPr lang="en-ZA" altLang="en-US" sz="4000" b="1" dirty="0" smtClean="0">
                <a:solidFill>
                  <a:schemeClr val="tx2">
                    <a:satMod val="130000"/>
                  </a:schemeClr>
                </a:solidFill>
                <a:latin typeface="Arial" panose="020B0604020202020204" pitchFamily="34" charset="0"/>
                <a:cs typeface="Arial" panose="020B0604020202020204" pitchFamily="34" charset="0"/>
              </a:rPr>
              <a:t>OIL POLLUTION STRATEGY</a:t>
            </a:r>
            <a:endParaRPr lang="en-ZA" sz="4000" b="1" dirty="0">
              <a:solidFill>
                <a:schemeClr val="tx1"/>
              </a:solidFill>
              <a:latin typeface="Arial" panose="020B0604020202020204" pitchFamily="34" charset="0"/>
              <a:cs typeface="Arial" panose="020B0604020202020204" pitchFamily="34" charset="0"/>
            </a:endParaRPr>
          </a:p>
        </p:txBody>
      </p:sp>
      <p:sp>
        <p:nvSpPr>
          <p:cNvPr id="7" name="Rectangle 15"/>
          <p:cNvSpPr>
            <a:spLocks noChangeArrowheads="1"/>
          </p:cNvSpPr>
          <p:nvPr/>
        </p:nvSpPr>
        <p:spPr bwMode="auto">
          <a:xfrm>
            <a:off x="424740" y="2537097"/>
            <a:ext cx="1610123"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t>Marine Pollution Prevention</a:t>
            </a:r>
          </a:p>
          <a:p>
            <a:pPr algn="ctr"/>
            <a:r>
              <a:rPr lang="en-US" altLang="en-US" sz="1600" dirty="0" smtClean="0"/>
              <a:t>MARPOL</a:t>
            </a:r>
            <a:endParaRPr lang="en-US" altLang="en-US" sz="1600" dirty="0"/>
          </a:p>
        </p:txBody>
      </p:sp>
      <p:sp>
        <p:nvSpPr>
          <p:cNvPr id="8" name="Rectangle 16"/>
          <p:cNvSpPr>
            <a:spLocks noChangeArrowheads="1"/>
          </p:cNvSpPr>
          <p:nvPr/>
        </p:nvSpPr>
        <p:spPr bwMode="auto">
          <a:xfrm>
            <a:off x="2438063" y="2537097"/>
            <a:ext cx="1257300"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latin typeface="Calibri" panose="020F0502020204030204" pitchFamily="34" charset="0"/>
                <a:cs typeface="Times New Roman" panose="02020603050405020304" pitchFamily="18" charset="0"/>
              </a:rPr>
              <a:t>Liability for Oil Pollution by </a:t>
            </a:r>
          </a:p>
          <a:p>
            <a:pPr algn="ctr"/>
            <a:r>
              <a:rPr lang="en-US" altLang="en-US" sz="1600" dirty="0" smtClean="0">
                <a:latin typeface="Calibri" panose="020F0502020204030204" pitchFamily="34" charset="0"/>
                <a:cs typeface="Times New Roman" panose="02020603050405020304" pitchFamily="18" charset="0"/>
              </a:rPr>
              <a:t>(Tankers)</a:t>
            </a:r>
          </a:p>
        </p:txBody>
      </p:sp>
      <p:sp>
        <p:nvSpPr>
          <p:cNvPr id="9" name="Rectangle 17"/>
          <p:cNvSpPr>
            <a:spLocks noChangeArrowheads="1"/>
          </p:cNvSpPr>
          <p:nvPr/>
        </p:nvSpPr>
        <p:spPr bwMode="auto">
          <a:xfrm>
            <a:off x="4256136" y="2537097"/>
            <a:ext cx="1395984" cy="1323951"/>
          </a:xfrm>
          <a:prstGeom prst="rect">
            <a:avLst/>
          </a:prstGeom>
          <a:solidFill>
            <a:schemeClr val="accent1"/>
          </a:solidFill>
          <a:ln w="12700">
            <a:solidFill>
              <a:srgbClr val="1F4D78"/>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latin typeface="Calibri" panose="020F0502020204030204" pitchFamily="34" charset="0"/>
                <a:cs typeface="Times New Roman" panose="02020603050405020304" pitchFamily="18" charset="0"/>
              </a:rPr>
              <a:t>Compensation for Oil Pollution damage (IOPC)</a:t>
            </a:r>
            <a:endParaRPr lang="en-US" altLang="en-US" sz="1600" dirty="0"/>
          </a:p>
        </p:txBody>
      </p:sp>
      <p:cxnSp>
        <p:nvCxnSpPr>
          <p:cNvPr id="12" name="Straight Connector 11"/>
          <p:cNvCxnSpPr/>
          <p:nvPr/>
        </p:nvCxnSpPr>
        <p:spPr>
          <a:xfrm>
            <a:off x="1229802" y="2060848"/>
            <a:ext cx="0" cy="47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4200" y="2047030"/>
            <a:ext cx="11112" cy="47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918123" y="2060848"/>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2060848"/>
            <a:ext cx="70405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43813" y="2537098"/>
            <a:ext cx="1231900" cy="13239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b="1" dirty="0" smtClean="0">
                <a:solidFill>
                  <a:schemeClr val="tx1"/>
                </a:solidFill>
              </a:rPr>
              <a:t>Liability for Oil Pollution by Bunkers</a:t>
            </a:r>
            <a:endParaRPr lang="en-ZA" sz="1600" b="1" dirty="0">
              <a:solidFill>
                <a:schemeClr val="tx1"/>
              </a:solidFill>
            </a:endParaRPr>
          </a:p>
        </p:txBody>
      </p:sp>
      <p:cxnSp>
        <p:nvCxnSpPr>
          <p:cNvPr id="18" name="Straight Connector 17"/>
          <p:cNvCxnSpPr/>
          <p:nvPr/>
        </p:nvCxnSpPr>
        <p:spPr>
          <a:xfrm>
            <a:off x="8259763" y="2060848"/>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4740" y="4044908"/>
            <a:ext cx="1698988" cy="584775"/>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Marpol Convention, 1973</a:t>
            </a:r>
            <a:endParaRPr lang="en-ZA" sz="1600" b="1" dirty="0">
              <a:solidFill>
                <a:schemeClr val="bg1"/>
              </a:solidFill>
            </a:endParaRPr>
          </a:p>
        </p:txBody>
      </p:sp>
      <p:sp>
        <p:nvSpPr>
          <p:cNvPr id="28" name="TextBox 27"/>
          <p:cNvSpPr txBox="1"/>
          <p:nvPr/>
        </p:nvSpPr>
        <p:spPr>
          <a:xfrm>
            <a:off x="2440367" y="4115764"/>
            <a:ext cx="1769666" cy="584775"/>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Civil Liability Convention, 1992</a:t>
            </a:r>
            <a:endParaRPr lang="en-ZA" sz="1600" b="1" dirty="0">
              <a:solidFill>
                <a:schemeClr val="bg1"/>
              </a:solidFill>
            </a:endParaRPr>
          </a:p>
        </p:txBody>
      </p:sp>
      <p:sp>
        <p:nvSpPr>
          <p:cNvPr id="29" name="TextBox 28"/>
          <p:cNvSpPr txBox="1"/>
          <p:nvPr/>
        </p:nvSpPr>
        <p:spPr>
          <a:xfrm>
            <a:off x="4256136" y="4097988"/>
            <a:ext cx="1393232" cy="830997"/>
          </a:xfrm>
          <a:prstGeom prst="rect">
            <a:avLst/>
          </a:prstGeom>
          <a:solidFill>
            <a:schemeClr val="accent1"/>
          </a:solidFill>
          <a:ln>
            <a:solidFill>
              <a:schemeClr val="accent1"/>
            </a:solidFill>
          </a:ln>
        </p:spPr>
        <p:txBody>
          <a:bodyPr wrap="square" rtlCol="0">
            <a:spAutoFit/>
          </a:bodyPr>
          <a:lstStyle/>
          <a:p>
            <a:r>
              <a:rPr lang="en-ZA" sz="1600" b="1" dirty="0" smtClean="0">
                <a:solidFill>
                  <a:schemeClr val="bg1"/>
                </a:solidFill>
              </a:rPr>
              <a:t>IOPC Funds </a:t>
            </a:r>
          </a:p>
          <a:p>
            <a:r>
              <a:rPr lang="en-ZA" sz="1600" b="1" dirty="0" smtClean="0">
                <a:solidFill>
                  <a:schemeClr val="bg1"/>
                </a:solidFill>
              </a:rPr>
              <a:t>Convention, 1992</a:t>
            </a:r>
            <a:endParaRPr lang="en-ZA" sz="1600" b="1" dirty="0">
              <a:solidFill>
                <a:schemeClr val="bg1"/>
              </a:solidFill>
            </a:endParaRPr>
          </a:p>
        </p:txBody>
      </p:sp>
      <p:sp>
        <p:nvSpPr>
          <p:cNvPr id="30" name="Rectangle 29"/>
          <p:cNvSpPr/>
          <p:nvPr/>
        </p:nvSpPr>
        <p:spPr>
          <a:xfrm>
            <a:off x="6002665" y="2511425"/>
            <a:ext cx="1381018" cy="1323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b="1" dirty="0" smtClean="0">
                <a:solidFill>
                  <a:schemeClr val="tx1"/>
                </a:solidFill>
              </a:rPr>
              <a:t>Preparedness Response and Cooperation </a:t>
            </a:r>
            <a:endParaRPr lang="en-ZA" sz="1600" b="1" dirty="0">
              <a:solidFill>
                <a:schemeClr val="tx1"/>
              </a:solidFill>
            </a:endParaRPr>
          </a:p>
        </p:txBody>
      </p:sp>
      <p:sp>
        <p:nvSpPr>
          <p:cNvPr id="31" name="TextBox 30"/>
          <p:cNvSpPr txBox="1"/>
          <p:nvPr/>
        </p:nvSpPr>
        <p:spPr>
          <a:xfrm>
            <a:off x="6039208" y="4112324"/>
            <a:ext cx="1344475" cy="830997"/>
          </a:xfrm>
          <a:prstGeom prst="rect">
            <a:avLst/>
          </a:prstGeom>
          <a:solidFill>
            <a:schemeClr val="accent1"/>
          </a:solidFill>
          <a:ln>
            <a:solidFill>
              <a:srgbClr val="FFFF00"/>
            </a:solidFill>
          </a:ln>
        </p:spPr>
        <p:txBody>
          <a:bodyPr wrap="square" rtlCol="0">
            <a:spAutoFit/>
          </a:bodyPr>
          <a:lstStyle/>
          <a:p>
            <a:r>
              <a:rPr lang="en-ZA" sz="1600" b="1" dirty="0" smtClean="0">
                <a:solidFill>
                  <a:schemeClr val="bg1"/>
                </a:solidFill>
              </a:rPr>
              <a:t>OPRC Convention, 1990</a:t>
            </a:r>
            <a:endParaRPr lang="en-ZA" sz="1600" b="1" dirty="0">
              <a:solidFill>
                <a:schemeClr val="bg1"/>
              </a:solidFill>
            </a:endParaRPr>
          </a:p>
        </p:txBody>
      </p:sp>
      <p:sp>
        <p:nvSpPr>
          <p:cNvPr id="32" name="TextBox 31"/>
          <p:cNvSpPr txBox="1"/>
          <p:nvPr/>
        </p:nvSpPr>
        <p:spPr>
          <a:xfrm>
            <a:off x="7643813" y="4112324"/>
            <a:ext cx="1231900" cy="830997"/>
          </a:xfrm>
          <a:prstGeom prst="rect">
            <a:avLst/>
          </a:prstGeom>
          <a:solidFill>
            <a:srgbClr val="FFC000"/>
          </a:solidFill>
          <a:ln>
            <a:solidFill>
              <a:srgbClr val="FFC000"/>
            </a:solidFill>
          </a:ln>
        </p:spPr>
        <p:txBody>
          <a:bodyPr wrap="square" rtlCol="0">
            <a:spAutoFit/>
          </a:bodyPr>
          <a:lstStyle/>
          <a:p>
            <a:r>
              <a:rPr lang="en-ZA" sz="1600" dirty="0" smtClean="0">
                <a:solidFill>
                  <a:schemeClr val="bg1"/>
                </a:solidFill>
              </a:rPr>
              <a:t>Bunkers</a:t>
            </a:r>
          </a:p>
          <a:p>
            <a:r>
              <a:rPr lang="en-ZA" sz="1600" dirty="0" smtClean="0">
                <a:solidFill>
                  <a:schemeClr val="bg1"/>
                </a:solidFill>
              </a:rPr>
              <a:t>Convention, 2001</a:t>
            </a:r>
            <a:endParaRPr lang="en-ZA" sz="1600" dirty="0">
              <a:solidFill>
                <a:schemeClr val="bg1"/>
              </a:solidFill>
            </a:endParaRPr>
          </a:p>
        </p:txBody>
      </p:sp>
      <p:cxnSp>
        <p:nvCxnSpPr>
          <p:cNvPr id="33" name="Straight Connector 32"/>
          <p:cNvCxnSpPr/>
          <p:nvPr/>
        </p:nvCxnSpPr>
        <p:spPr>
          <a:xfrm>
            <a:off x="6618615" y="2035176"/>
            <a:ext cx="0" cy="476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p:cNvCxnSpPr>
          <p:nvPr/>
        </p:nvCxnSpPr>
        <p:spPr>
          <a:xfrm>
            <a:off x="1274234" y="4629683"/>
            <a:ext cx="0" cy="3136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9706" y="5428563"/>
            <a:ext cx="1698988" cy="307777"/>
          </a:xfrm>
          <a:prstGeom prst="rect">
            <a:avLst/>
          </a:prstGeom>
          <a:solidFill>
            <a:srgbClr val="FFCC00"/>
          </a:solidFill>
          <a:ln>
            <a:solidFill>
              <a:srgbClr val="FFC000"/>
            </a:solidFill>
          </a:ln>
        </p:spPr>
        <p:txBody>
          <a:bodyPr wrap="square" rtlCol="0">
            <a:spAutoFit/>
          </a:bodyPr>
          <a:lstStyle/>
          <a:p>
            <a:r>
              <a:rPr lang="en-ZA" sz="1400" b="1" dirty="0" smtClean="0"/>
              <a:t>Annexes IV and VI</a:t>
            </a:r>
            <a:endParaRPr lang="en-ZA" sz="1400" b="1" dirty="0"/>
          </a:p>
        </p:txBody>
      </p:sp>
      <p:sp>
        <p:nvSpPr>
          <p:cNvPr id="37" name="TextBox 36"/>
          <p:cNvSpPr txBox="1"/>
          <p:nvPr/>
        </p:nvSpPr>
        <p:spPr>
          <a:xfrm>
            <a:off x="388736" y="4813817"/>
            <a:ext cx="1770996" cy="523220"/>
          </a:xfrm>
          <a:prstGeom prst="rect">
            <a:avLst/>
          </a:prstGeom>
          <a:solidFill>
            <a:schemeClr val="accent1"/>
          </a:solidFill>
        </p:spPr>
        <p:txBody>
          <a:bodyPr wrap="square" rtlCol="0">
            <a:spAutoFit/>
          </a:bodyPr>
          <a:lstStyle/>
          <a:p>
            <a:r>
              <a:rPr lang="en-ZA" sz="1400" dirty="0" smtClean="0"/>
              <a:t>Marine Pollution Prevention Act</a:t>
            </a:r>
            <a:endParaRPr lang="en-ZA" sz="1400" dirty="0"/>
          </a:p>
        </p:txBody>
      </p:sp>
      <p:sp>
        <p:nvSpPr>
          <p:cNvPr id="38" name="TextBox 37"/>
          <p:cNvSpPr txBox="1"/>
          <p:nvPr/>
        </p:nvSpPr>
        <p:spPr>
          <a:xfrm>
            <a:off x="2438063" y="4813817"/>
            <a:ext cx="1771970" cy="1015663"/>
          </a:xfrm>
          <a:prstGeom prst="rect">
            <a:avLst/>
          </a:prstGeom>
          <a:solidFill>
            <a:schemeClr val="accent1"/>
          </a:solidFill>
          <a:ln>
            <a:solidFill>
              <a:srgbClr val="FFC000"/>
            </a:solidFill>
          </a:ln>
        </p:spPr>
        <p:txBody>
          <a:bodyPr wrap="square" rtlCol="0">
            <a:spAutoFit/>
          </a:bodyPr>
          <a:lstStyle/>
          <a:p>
            <a:r>
              <a:rPr lang="en-ZA" sz="1200" b="1" dirty="0" smtClean="0"/>
              <a:t>Merchant Shipping(Civil Liability Convention Act 25 of 2013</a:t>
            </a:r>
          </a:p>
          <a:p>
            <a:endParaRPr lang="en-ZA" sz="1200" b="1" dirty="0"/>
          </a:p>
        </p:txBody>
      </p:sp>
      <p:sp>
        <p:nvSpPr>
          <p:cNvPr id="39" name="TextBox 38"/>
          <p:cNvSpPr txBox="1"/>
          <p:nvPr/>
        </p:nvSpPr>
        <p:spPr>
          <a:xfrm>
            <a:off x="4256136" y="5165925"/>
            <a:ext cx="1393232" cy="1569660"/>
          </a:xfrm>
          <a:prstGeom prst="rect">
            <a:avLst/>
          </a:prstGeom>
          <a:solidFill>
            <a:schemeClr val="accent1"/>
          </a:solidFill>
        </p:spPr>
        <p:txBody>
          <a:bodyPr wrap="square" rtlCol="0">
            <a:spAutoFit/>
          </a:bodyPr>
          <a:lstStyle/>
          <a:p>
            <a:r>
              <a:rPr lang="en-ZA" sz="1200" b="1" dirty="0" smtClean="0"/>
              <a:t>Merchant Shipping (International Oil</a:t>
            </a:r>
          </a:p>
          <a:p>
            <a:r>
              <a:rPr lang="en-ZA" sz="1200" b="1" dirty="0" smtClean="0"/>
              <a:t>Pollution Compensation Fund) Administration Act 35 of 2013</a:t>
            </a:r>
            <a:endParaRPr lang="en-ZA" sz="1200" b="1" dirty="0"/>
          </a:p>
        </p:txBody>
      </p:sp>
      <p:cxnSp>
        <p:nvCxnSpPr>
          <p:cNvPr id="43" name="Straight Connector 42"/>
          <p:cNvCxnSpPr>
            <a:stCxn id="29" idx="2"/>
            <a:endCxn id="39" idx="0"/>
          </p:cNvCxnSpPr>
          <p:nvPr/>
        </p:nvCxnSpPr>
        <p:spPr>
          <a:xfrm>
            <a:off x="4952752" y="4928985"/>
            <a:ext cx="0" cy="23694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39208" y="5085184"/>
            <a:ext cx="1214765" cy="523220"/>
          </a:xfrm>
          <a:prstGeom prst="rect">
            <a:avLst/>
          </a:prstGeom>
          <a:solidFill>
            <a:srgbClr val="FFC000"/>
          </a:solidFill>
          <a:ln>
            <a:solidFill>
              <a:srgbClr val="FFC000"/>
            </a:solidFill>
          </a:ln>
        </p:spPr>
        <p:txBody>
          <a:bodyPr wrap="square" rtlCol="0">
            <a:spAutoFit/>
          </a:bodyPr>
          <a:lstStyle/>
          <a:p>
            <a:r>
              <a:rPr lang="en-ZA" sz="1400" b="1" dirty="0" smtClean="0"/>
              <a:t>OPRC Bill, 2022</a:t>
            </a:r>
            <a:endParaRPr lang="en-ZA" sz="1400" b="1" dirty="0"/>
          </a:p>
        </p:txBody>
      </p:sp>
    </p:spTree>
    <p:extLst>
      <p:ext uri="{BB962C8B-B14F-4D97-AF65-F5344CB8AC3E}">
        <p14:creationId xmlns:p14="http://schemas.microsoft.com/office/powerpoint/2010/main" xmlns="" val="271465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296143"/>
          </a:xfrm>
        </p:spPr>
        <p:txBody>
          <a:bodyPr/>
          <a:lstStyle/>
          <a:p>
            <a:pPr algn="l"/>
            <a:r>
              <a:rPr lang="en-ZA" dirty="0">
                <a:latin typeface="Cambria" panose="02040503050406030204" pitchFamily="18" charset="0"/>
              </a:rPr>
              <a:t> </a:t>
            </a:r>
            <a:r>
              <a:rPr lang="en-ZA" dirty="0" smtClean="0">
                <a:latin typeface="Cambria" panose="02040503050406030204" pitchFamily="18" charset="0"/>
              </a:rPr>
              <a:t>1.	</a:t>
            </a:r>
            <a:r>
              <a:rPr lang="en-ZA" dirty="0" smtClean="0"/>
              <a:t>SUMMARY OF THE BILL</a:t>
            </a:r>
            <a:r>
              <a:rPr lang="en-ZA" dirty="0"/>
              <a:t/>
            </a:r>
            <a:br>
              <a:rPr lang="en-ZA" dirty="0"/>
            </a:br>
            <a:endParaRPr lang="en-ZA"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4</a:t>
            </a:fld>
            <a:endParaRPr lang="en-US" dirty="0"/>
          </a:p>
        </p:txBody>
      </p:sp>
      <p:sp>
        <p:nvSpPr>
          <p:cNvPr id="5" name="Rectangle 4"/>
          <p:cNvSpPr>
            <a:spLocks noChangeArrowheads="1"/>
          </p:cNvSpPr>
          <p:nvPr/>
        </p:nvSpPr>
        <p:spPr bwMode="auto">
          <a:xfrm>
            <a:off x="685800" y="990600"/>
            <a:ext cx="820668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81037" indent="-571500" algn="just">
              <a:spcBef>
                <a:spcPts val="0"/>
              </a:spcBef>
              <a:buClr>
                <a:srgbClr val="F07F09"/>
              </a:buClr>
              <a:buSzPct val="68000"/>
              <a:buFont typeface="Arial" panose="020B0604020202020204" pitchFamily="34" charset="0"/>
              <a:buChar char="•"/>
              <a:defRPr/>
            </a:pPr>
            <a:r>
              <a:rPr lang="en-GB" sz="3600" dirty="0" smtClean="0">
                <a:latin typeface="+mj-lt"/>
              </a:rPr>
              <a:t>The </a:t>
            </a:r>
            <a:r>
              <a:rPr lang="en-GB" sz="3600" dirty="0">
                <a:latin typeface="+mj-lt"/>
              </a:rPr>
              <a:t>Bill </a:t>
            </a:r>
            <a:r>
              <a:rPr lang="en-US" sz="3600" dirty="0">
                <a:latin typeface="+mj-lt"/>
              </a:rPr>
              <a:t>provides for the processes to regulate, manage the preparedness and response to major marine oil pollution incidents at national level and as well as cooperation with other countries as necessary and </a:t>
            </a:r>
            <a:r>
              <a:rPr lang="en-US" sz="3600" dirty="0" smtClean="0">
                <a:latin typeface="+mj-lt"/>
              </a:rPr>
              <a:t>appropriate</a:t>
            </a:r>
          </a:p>
          <a:p>
            <a:pPr marL="681037" indent="-571500" algn="just">
              <a:spcBef>
                <a:spcPts val="0"/>
              </a:spcBef>
              <a:buClr>
                <a:srgbClr val="F07F09"/>
              </a:buClr>
              <a:buSzPct val="68000"/>
              <a:buFont typeface="Arial" panose="020B0604020202020204" pitchFamily="34" charset="0"/>
              <a:buChar char="•"/>
              <a:defRPr/>
            </a:pPr>
            <a:r>
              <a:rPr lang="en-US" sz="3600" dirty="0" smtClean="0">
                <a:latin typeface="+mn-lt"/>
                <a:cs typeface="Arial" panose="020B0604020202020204" pitchFamily="34" charset="0"/>
              </a:rPr>
              <a:t>The cooperation covers</a:t>
            </a:r>
            <a:r>
              <a:rPr lang="en-ZA" sz="3600" dirty="0" smtClean="0">
                <a:latin typeface="+mn-lt"/>
                <a:cs typeface="Arial" panose="020B0604020202020204" pitchFamily="34" charset="0"/>
              </a:rPr>
              <a:t>—</a:t>
            </a:r>
            <a:r>
              <a:rPr lang="en-US" sz="3600" dirty="0">
                <a:latin typeface="+mn-lt"/>
                <a:cs typeface="Arial" panose="020B0604020202020204" pitchFamily="34" charset="0"/>
              </a:rPr>
              <a:t>development of contingency plans</a:t>
            </a:r>
            <a:r>
              <a:rPr lang="en-US" sz="3600" dirty="0" smtClean="0">
                <a:latin typeface="+mn-lt"/>
                <a:cs typeface="Arial" panose="020B0604020202020204" pitchFamily="34" charset="0"/>
              </a:rPr>
              <a:t>, research, </a:t>
            </a:r>
            <a:r>
              <a:rPr lang="en-US" sz="3600" dirty="0">
                <a:latin typeface="+mn-lt"/>
                <a:cs typeface="Arial" panose="020B0604020202020204" pitchFamily="34" charset="0"/>
              </a:rPr>
              <a:t>training and exercise </a:t>
            </a:r>
            <a:r>
              <a:rPr lang="en-US" sz="3600" dirty="0" smtClean="0">
                <a:latin typeface="+mn-lt"/>
                <a:cs typeface="Arial" panose="020B0604020202020204" pitchFamily="34" charset="0"/>
              </a:rPr>
              <a:t>programmes</a:t>
            </a:r>
            <a:endParaRPr lang="en-ZA" sz="2400" dirty="0">
              <a:solidFill>
                <a:srgbClr val="000000"/>
              </a:solidFill>
              <a:latin typeface="Arial" charset="0"/>
              <a:cs typeface="Arial" charset="0"/>
            </a:endParaRPr>
          </a:p>
        </p:txBody>
      </p:sp>
    </p:spTree>
    <p:extLst>
      <p:ext uri="{BB962C8B-B14F-4D97-AF65-F5344CB8AC3E}">
        <p14:creationId xmlns:p14="http://schemas.microsoft.com/office/powerpoint/2010/main" xmlns="" val="345092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936103"/>
          </a:xfrm>
        </p:spPr>
        <p:txBody>
          <a:bodyPr/>
          <a:lstStyle/>
          <a:p>
            <a:pPr algn="l"/>
            <a:r>
              <a:rPr lang="en-ZA" dirty="0">
                <a:latin typeface="Cambria" panose="02040503050406030204" pitchFamily="18" charset="0"/>
              </a:rPr>
              <a:t> </a:t>
            </a:r>
            <a:r>
              <a:rPr lang="en-ZA" dirty="0" smtClean="0">
                <a:latin typeface="Cambria" panose="02040503050406030204" pitchFamily="18" charset="0"/>
              </a:rPr>
              <a:t>3.	</a:t>
            </a:r>
            <a:r>
              <a:rPr lang="en-ZA" dirty="0" smtClean="0"/>
              <a:t>DISCUSSION (1)</a:t>
            </a:r>
            <a:endParaRPr lang="en-ZA" dirty="0">
              <a:solidFill>
                <a:schemeClr val="tx1"/>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5</a:t>
            </a:fld>
            <a:endParaRPr lang="en-US" dirty="0"/>
          </a:p>
        </p:txBody>
      </p:sp>
      <p:sp>
        <p:nvSpPr>
          <p:cNvPr id="5" name="Content Placeholder 1"/>
          <p:cNvSpPr txBox="1">
            <a:spLocks/>
          </p:cNvSpPr>
          <p:nvPr/>
        </p:nvSpPr>
        <p:spPr bwMode="auto">
          <a:xfrm>
            <a:off x="381000" y="1052736"/>
            <a:ext cx="8229600" cy="4967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just">
              <a:spcBef>
                <a:spcPts val="0"/>
              </a:spcBef>
              <a:buFont typeface="Arial" panose="020B0604020202020204" pitchFamily="34" charset="0"/>
              <a:buChar char="•"/>
            </a:pPr>
            <a:r>
              <a:rPr lang="en-ZA" dirty="0" smtClean="0"/>
              <a:t>SA </a:t>
            </a:r>
            <a:r>
              <a:rPr lang="en-ZA" dirty="0"/>
              <a:t>is located along the busiest sea-shipping route straddling the Indian Ocean, the Atlantic Ocean and the Southern sea stretching </a:t>
            </a:r>
            <a:r>
              <a:rPr lang="en-ZA" dirty="0" smtClean="0"/>
              <a:t>to </a:t>
            </a:r>
            <a:r>
              <a:rPr lang="en-ZA" dirty="0"/>
              <a:t>Antarctic </a:t>
            </a:r>
            <a:r>
              <a:rPr lang="en-ZA" dirty="0" smtClean="0"/>
              <a:t>region; </a:t>
            </a:r>
          </a:p>
          <a:p>
            <a:pPr marL="457200" indent="-457200" algn="just">
              <a:spcBef>
                <a:spcPts val="0"/>
              </a:spcBef>
              <a:buFont typeface="Arial" panose="020B0604020202020204" pitchFamily="34" charset="0"/>
              <a:buChar char="•"/>
            </a:pPr>
            <a:r>
              <a:rPr lang="en-ZA" dirty="0"/>
              <a:t>M</a:t>
            </a:r>
            <a:r>
              <a:rPr lang="en-ZA" dirty="0" smtClean="0"/>
              <a:t>ore </a:t>
            </a:r>
            <a:r>
              <a:rPr lang="en-ZA" dirty="0"/>
              <a:t>than 12000 vessels of varied sizes carrying different types of cargoes passing through </a:t>
            </a:r>
            <a:r>
              <a:rPr lang="en-ZA" dirty="0" smtClean="0"/>
              <a:t>our coast on </a:t>
            </a:r>
            <a:r>
              <a:rPr lang="en-ZA" dirty="0"/>
              <a:t>an annual </a:t>
            </a:r>
            <a:r>
              <a:rPr lang="en-ZA" dirty="0" smtClean="0"/>
              <a:t>basis;</a:t>
            </a:r>
          </a:p>
          <a:p>
            <a:pPr marL="457200" indent="-457200" algn="just">
              <a:spcBef>
                <a:spcPts val="0"/>
              </a:spcBef>
              <a:buFont typeface="Arial" panose="020B0604020202020204" pitchFamily="34" charset="0"/>
              <a:buChar char="•"/>
            </a:pPr>
            <a:r>
              <a:rPr lang="en-ZA" dirty="0" smtClean="0"/>
              <a:t>SA </a:t>
            </a:r>
            <a:r>
              <a:rPr lang="en-ZA" dirty="0"/>
              <a:t>is exposed to all types of risks associated with maritime traffic </a:t>
            </a:r>
            <a:r>
              <a:rPr lang="en-ZA" dirty="0" smtClean="0"/>
              <a:t>including; </a:t>
            </a:r>
            <a:r>
              <a:rPr lang="en-ZA" dirty="0"/>
              <a:t>possible </a:t>
            </a:r>
            <a:r>
              <a:rPr lang="en-ZA" dirty="0" smtClean="0"/>
              <a:t>pollution </a:t>
            </a:r>
            <a:r>
              <a:rPr lang="en-ZA" dirty="0"/>
              <a:t>from </a:t>
            </a:r>
            <a:r>
              <a:rPr lang="en-ZA" dirty="0" smtClean="0"/>
              <a:t>ships; grounding of ships, etc.</a:t>
            </a:r>
            <a:endParaRPr lang="en-ZA" altLang="en-US" sz="2400" kern="0" dirty="0">
              <a:latin typeface="Arial" panose="020B0604020202020204" pitchFamily="34" charset="0"/>
              <a:ea typeface="ＭＳ Ｐゴシック" panose="020B0600070205080204" pitchFamily="34" charset="-128"/>
              <a:cs typeface="Arial" panose="020B0604020202020204" pitchFamily="34" charset="0"/>
              <a:sym typeface="Wingdings 2" panose="05020102010507070707" pitchFamily="18" charset="2"/>
            </a:endParaRPr>
          </a:p>
        </p:txBody>
      </p:sp>
    </p:spTree>
    <p:extLst>
      <p:ext uri="{BB962C8B-B14F-4D97-AF65-F5344CB8AC3E}">
        <p14:creationId xmlns:p14="http://schemas.microsoft.com/office/powerpoint/2010/main" xmlns="" val="355135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 (2) </a:t>
            </a:r>
            <a:endParaRPr lang="en-ZA" dirty="0"/>
          </a:p>
        </p:txBody>
      </p:sp>
      <p:sp>
        <p:nvSpPr>
          <p:cNvPr id="3" name="Content Placeholder 2"/>
          <p:cNvSpPr>
            <a:spLocks noGrp="1"/>
          </p:cNvSpPr>
          <p:nvPr>
            <p:ph idx="1"/>
          </p:nvPr>
        </p:nvSpPr>
        <p:spPr>
          <a:xfrm>
            <a:off x="685800" y="1752600"/>
            <a:ext cx="7772400" cy="4628728"/>
          </a:xfrm>
        </p:spPr>
        <p:txBody>
          <a:bodyPr/>
          <a:lstStyle/>
          <a:p>
            <a:r>
              <a:rPr lang="en-ZA" sz="2200" dirty="0" smtClean="0"/>
              <a:t>South Africa as party to the OPRC </a:t>
            </a:r>
            <a:r>
              <a:rPr lang="en-ZA" sz="2200" dirty="0"/>
              <a:t>Convention, </a:t>
            </a:r>
            <a:r>
              <a:rPr lang="en-ZA" sz="2200" dirty="0" smtClean="0"/>
              <a:t>like all other State </a:t>
            </a:r>
            <a:r>
              <a:rPr lang="en-ZA" sz="2200" dirty="0"/>
              <a:t>Parties </a:t>
            </a:r>
            <a:r>
              <a:rPr lang="en-ZA" sz="2200" dirty="0" smtClean="0"/>
              <a:t>has undertaken, </a:t>
            </a:r>
            <a:r>
              <a:rPr lang="en-ZA" sz="2200" dirty="0"/>
              <a:t>individually or jointly, to take all appropriate measures to prepare </a:t>
            </a:r>
            <a:r>
              <a:rPr lang="en-ZA" sz="2200" dirty="0" smtClean="0"/>
              <a:t>for, and </a:t>
            </a:r>
            <a:r>
              <a:rPr lang="en-ZA" sz="2200" dirty="0"/>
              <a:t>respond to, marine oil pollution </a:t>
            </a:r>
            <a:r>
              <a:rPr lang="en-ZA" sz="2200" dirty="0" smtClean="0"/>
              <a:t>incidents.</a:t>
            </a:r>
          </a:p>
          <a:p>
            <a:r>
              <a:rPr lang="en-ZA" sz="2200" dirty="0" smtClean="0"/>
              <a:t>The </a:t>
            </a:r>
            <a:r>
              <a:rPr lang="en-ZA" sz="2200" dirty="0"/>
              <a:t>OPRC Convention </a:t>
            </a:r>
            <a:r>
              <a:rPr lang="en-ZA" sz="2200" dirty="0" smtClean="0"/>
              <a:t>encourages the </a:t>
            </a:r>
            <a:r>
              <a:rPr lang="en-ZA" sz="2200" dirty="0"/>
              <a:t>State Parties to cooperate in the following areas of spill preparedness</a:t>
            </a:r>
            <a:r>
              <a:rPr lang="en-ZA" sz="2200" dirty="0" smtClean="0"/>
              <a:t>:</a:t>
            </a:r>
          </a:p>
          <a:p>
            <a:pPr marL="0" indent="0">
              <a:buNone/>
            </a:pPr>
            <a:endParaRPr lang="en-ZA" sz="2000" dirty="0"/>
          </a:p>
          <a:p>
            <a:pPr marL="400050" lvl="1" indent="0">
              <a:buNone/>
            </a:pPr>
            <a:r>
              <a:rPr lang="en-ZA" sz="2000" dirty="0"/>
              <a:t> Development of contingency plans;</a:t>
            </a:r>
          </a:p>
          <a:p>
            <a:pPr marL="400050" lvl="1" indent="0">
              <a:buNone/>
            </a:pPr>
            <a:r>
              <a:rPr lang="en-ZA" sz="2000" dirty="0"/>
              <a:t> Equipment stocks;</a:t>
            </a:r>
          </a:p>
          <a:p>
            <a:pPr marL="400050" lvl="1" indent="0">
              <a:buNone/>
            </a:pPr>
            <a:r>
              <a:rPr lang="en-ZA" sz="2000" dirty="0"/>
              <a:t> Research and development initiatives;</a:t>
            </a:r>
          </a:p>
          <a:p>
            <a:pPr marL="400050" lvl="1" indent="0">
              <a:buNone/>
            </a:pPr>
            <a:r>
              <a:rPr lang="en-ZA" sz="2000" dirty="0"/>
              <a:t> Training and exercise programmes; and</a:t>
            </a:r>
          </a:p>
          <a:p>
            <a:pPr marL="400050" lvl="1" indent="0">
              <a:buNone/>
            </a:pPr>
            <a:r>
              <a:rPr lang="en-ZA" sz="2000" dirty="0"/>
              <a:t> Appropriate spill notification procedures for shipping.</a:t>
            </a:r>
          </a:p>
        </p:txBody>
      </p:sp>
      <p:sp>
        <p:nvSpPr>
          <p:cNvPr id="5" name="Slide Number Placeholder 4"/>
          <p:cNvSpPr>
            <a:spLocks noGrp="1"/>
          </p:cNvSpPr>
          <p:nvPr>
            <p:ph type="sldNum" sz="quarter" idx="12"/>
          </p:nvPr>
        </p:nvSpPr>
        <p:spPr/>
        <p:txBody>
          <a:bodyPr/>
          <a:lstStyle/>
          <a:p>
            <a:fld id="{18FA539E-72BC-4F74-BB83-9BDEAADF0C5A}" type="slidenum">
              <a:rPr lang="en-US" smtClean="0"/>
              <a:pPr/>
              <a:t>6</a:t>
            </a:fld>
            <a:endParaRPr lang="en-US" dirty="0"/>
          </a:p>
        </p:txBody>
      </p:sp>
    </p:spTree>
    <p:extLst>
      <p:ext uri="{BB962C8B-B14F-4D97-AF65-F5344CB8AC3E}">
        <p14:creationId xmlns:p14="http://schemas.microsoft.com/office/powerpoint/2010/main" xmlns="" val="47511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 (3)</a:t>
            </a:r>
            <a:endParaRPr lang="en-ZA" dirty="0"/>
          </a:p>
        </p:txBody>
      </p:sp>
      <p:sp>
        <p:nvSpPr>
          <p:cNvPr id="3" name="Content Placeholder 2"/>
          <p:cNvSpPr>
            <a:spLocks noGrp="1"/>
          </p:cNvSpPr>
          <p:nvPr>
            <p:ph idx="1"/>
          </p:nvPr>
        </p:nvSpPr>
        <p:spPr>
          <a:xfrm>
            <a:off x="685800" y="1844824"/>
            <a:ext cx="7772400" cy="4251176"/>
          </a:xfrm>
        </p:spPr>
        <p:txBody>
          <a:bodyPr/>
          <a:lstStyle/>
          <a:p>
            <a:r>
              <a:rPr lang="en-ZA" sz="2600" dirty="0" smtClean="0"/>
              <a:t>South Africa does not </a:t>
            </a:r>
            <a:r>
              <a:rPr lang="en-ZA" sz="2600" dirty="0"/>
              <a:t>have systems and mechanisms in place </a:t>
            </a:r>
            <a:r>
              <a:rPr lang="en-ZA" sz="2600" dirty="0" smtClean="0"/>
              <a:t>to </a:t>
            </a:r>
            <a:r>
              <a:rPr lang="en-ZA" sz="2600" dirty="0"/>
              <a:t>prepare and plan for a rapid response to incidents as they occur. </a:t>
            </a:r>
            <a:endParaRPr lang="en-ZA" sz="2600" dirty="0" smtClean="0"/>
          </a:p>
          <a:p>
            <a:r>
              <a:rPr lang="en-ZA" sz="2600" dirty="0"/>
              <a:t>The decision to accede to the Oil Pollution Preparedness and Response was informed by the need to adopt international standards and good practices in marine pollution incident preparedness and response. The Department has not domestication the Treaty into national law as required by </a:t>
            </a:r>
            <a:r>
              <a:rPr lang="en-ZA" sz="2600" dirty="0" smtClean="0"/>
              <a:t>section 231(4) of the </a:t>
            </a:r>
            <a:r>
              <a:rPr lang="en-ZA" sz="2600" dirty="0"/>
              <a:t>Constitution.</a:t>
            </a:r>
          </a:p>
        </p:txBody>
      </p:sp>
      <p:sp>
        <p:nvSpPr>
          <p:cNvPr id="5" name="Slide Number Placeholder 4"/>
          <p:cNvSpPr>
            <a:spLocks noGrp="1"/>
          </p:cNvSpPr>
          <p:nvPr>
            <p:ph type="sldNum" sz="quarter" idx="12"/>
          </p:nvPr>
        </p:nvSpPr>
        <p:spPr/>
        <p:txBody>
          <a:bodyPr/>
          <a:lstStyle/>
          <a:p>
            <a:fld id="{18FA539E-72BC-4F74-BB83-9BDEAADF0C5A}" type="slidenum">
              <a:rPr lang="en-US" smtClean="0"/>
              <a:pPr/>
              <a:t>7</a:t>
            </a:fld>
            <a:endParaRPr lang="en-US" dirty="0"/>
          </a:p>
        </p:txBody>
      </p:sp>
    </p:spTree>
    <p:extLst>
      <p:ext uri="{BB962C8B-B14F-4D97-AF65-F5344CB8AC3E}">
        <p14:creationId xmlns:p14="http://schemas.microsoft.com/office/powerpoint/2010/main" xmlns="" val="165811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136" y="188641"/>
            <a:ext cx="7772400" cy="1080119"/>
          </a:xfrm>
        </p:spPr>
        <p:txBody>
          <a:bodyPr/>
          <a:lstStyle/>
          <a:p>
            <a:pPr algn="l"/>
            <a:r>
              <a:rPr lang="en-ZA" dirty="0">
                <a:latin typeface="Cambria" panose="02040503050406030204" pitchFamily="18" charset="0"/>
              </a:rPr>
              <a:t> </a:t>
            </a:r>
            <a:r>
              <a:rPr lang="en-ZA" dirty="0" smtClean="0"/>
              <a:t>DISCUSSION (4)</a:t>
            </a:r>
            <a:endParaRPr lang="en-ZA" dirty="0">
              <a:solidFill>
                <a:schemeClr val="tx1"/>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8</a:t>
            </a:fld>
            <a:endParaRPr lang="en-US" dirty="0"/>
          </a:p>
        </p:txBody>
      </p:sp>
      <p:sp>
        <p:nvSpPr>
          <p:cNvPr id="5" name="Content Placeholder 1"/>
          <p:cNvSpPr txBox="1">
            <a:spLocks/>
          </p:cNvSpPr>
          <p:nvPr/>
        </p:nvSpPr>
        <p:spPr bwMode="auto">
          <a:xfrm>
            <a:off x="323528" y="1484784"/>
            <a:ext cx="8229600" cy="4763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just">
              <a:spcBef>
                <a:spcPts val="0"/>
              </a:spcBef>
              <a:buFont typeface="Arial" panose="020B0604020202020204" pitchFamily="34" charset="0"/>
              <a:buChar char="•"/>
            </a:pPr>
            <a:r>
              <a:rPr lang="en-ZA" sz="2800" dirty="0" smtClean="0"/>
              <a:t>Absence </a:t>
            </a:r>
            <a:r>
              <a:rPr lang="en-ZA" sz="2800" dirty="0"/>
              <a:t>of </a:t>
            </a:r>
            <a:r>
              <a:rPr lang="en-ZA" sz="2800" dirty="0" smtClean="0"/>
              <a:t>legislation poses </a:t>
            </a:r>
            <a:r>
              <a:rPr lang="en-ZA" sz="2800" dirty="0"/>
              <a:t>a great risk in the event that there is a major oil pollution incident along the </a:t>
            </a:r>
            <a:r>
              <a:rPr lang="en-ZA" sz="2800" dirty="0" smtClean="0"/>
              <a:t>South African coast</a:t>
            </a:r>
          </a:p>
          <a:p>
            <a:pPr marL="457200" indent="-457200" algn="just">
              <a:spcBef>
                <a:spcPts val="0"/>
              </a:spcBef>
              <a:buFont typeface="Arial" panose="020B0604020202020204" pitchFamily="34" charset="0"/>
              <a:buChar char="•"/>
            </a:pPr>
            <a:r>
              <a:rPr lang="en-ZA" sz="2800" dirty="0" smtClean="0"/>
              <a:t>Bill adopts international </a:t>
            </a:r>
            <a:r>
              <a:rPr lang="en-ZA" sz="2800" dirty="0"/>
              <a:t>standards and good practices in marine pollution incident preparedness and </a:t>
            </a:r>
            <a:r>
              <a:rPr lang="en-ZA" sz="2800" dirty="0" smtClean="0"/>
              <a:t>response</a:t>
            </a:r>
          </a:p>
          <a:p>
            <a:pPr marL="457200" indent="-457200" algn="just">
              <a:spcBef>
                <a:spcPts val="0"/>
              </a:spcBef>
              <a:buFont typeface="Arial" panose="020B0604020202020204" pitchFamily="34" charset="0"/>
              <a:buChar char="•"/>
            </a:pPr>
            <a:r>
              <a:rPr lang="en-US" sz="2800" dirty="0" smtClean="0"/>
              <a:t>The CMTP provides for the </a:t>
            </a:r>
            <a:r>
              <a:rPr lang="en-ZA" sz="2800" dirty="0" smtClean="0"/>
              <a:t>establishment of </a:t>
            </a:r>
            <a:r>
              <a:rPr lang="en-ZA" sz="2800" dirty="0"/>
              <a:t>institutional arrangements </a:t>
            </a:r>
            <a:r>
              <a:rPr lang="en-ZA" sz="2800" dirty="0" smtClean="0"/>
              <a:t>for </a:t>
            </a:r>
            <a:r>
              <a:rPr lang="en-US" sz="2800" dirty="0" smtClean="0"/>
              <a:t>effective </a:t>
            </a:r>
            <a:r>
              <a:rPr lang="en-US" sz="2800" dirty="0"/>
              <a:t>system of marine environment preparedness, response and </a:t>
            </a:r>
            <a:r>
              <a:rPr lang="en-US" sz="2800" dirty="0" smtClean="0"/>
              <a:t>cooperation.</a:t>
            </a:r>
            <a:endParaRPr lang="en-ZA" altLang="en-US" sz="2800" kern="0" dirty="0">
              <a:latin typeface="Arial" panose="020B0604020202020204" pitchFamily="34" charset="0"/>
              <a:ea typeface="ＭＳ Ｐゴシック" panose="020B0600070205080204" pitchFamily="34" charset="-128"/>
              <a:cs typeface="Arial" panose="020B0604020202020204" pitchFamily="34" charset="0"/>
              <a:sym typeface="Wingdings 2" panose="05020102010507070707" pitchFamily="18" charset="2"/>
            </a:endParaRPr>
          </a:p>
        </p:txBody>
      </p:sp>
    </p:spTree>
    <p:extLst>
      <p:ext uri="{BB962C8B-B14F-4D97-AF65-F5344CB8AC3E}">
        <p14:creationId xmlns:p14="http://schemas.microsoft.com/office/powerpoint/2010/main" xmlns="" val="107967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DISCUSSIONS (5)</a:t>
            </a:r>
            <a:endParaRPr lang="en-ZA" dirty="0"/>
          </a:p>
        </p:txBody>
      </p:sp>
      <p:sp>
        <p:nvSpPr>
          <p:cNvPr id="3" name="Content Placeholder 2"/>
          <p:cNvSpPr>
            <a:spLocks noGrp="1"/>
          </p:cNvSpPr>
          <p:nvPr>
            <p:ph idx="1"/>
          </p:nvPr>
        </p:nvSpPr>
        <p:spPr/>
        <p:txBody>
          <a:bodyPr/>
          <a:lstStyle/>
          <a:p>
            <a:pPr lvl="0"/>
            <a:r>
              <a:rPr lang="en-ZA" sz="2400" dirty="0">
                <a:solidFill>
                  <a:srgbClr val="000000"/>
                </a:solidFill>
              </a:rPr>
              <a:t>The Objects of the Bill </a:t>
            </a:r>
            <a:r>
              <a:rPr lang="en-ZA" sz="2400" dirty="0" smtClean="0">
                <a:solidFill>
                  <a:srgbClr val="000000"/>
                </a:solidFill>
              </a:rPr>
              <a:t>(Cont)— </a:t>
            </a:r>
          </a:p>
          <a:p>
            <a:pPr marL="0" lvl="0" indent="0">
              <a:buNone/>
            </a:pPr>
            <a:endParaRPr lang="en-ZA" sz="2400" dirty="0" smtClean="0">
              <a:solidFill>
                <a:srgbClr val="000000"/>
              </a:solidFill>
            </a:endParaRPr>
          </a:p>
          <a:p>
            <a:pPr lvl="1"/>
            <a:r>
              <a:rPr lang="en-ZA" sz="2400" dirty="0" smtClean="0"/>
              <a:t>to </a:t>
            </a:r>
            <a:r>
              <a:rPr lang="en-ZA" sz="2400" dirty="0"/>
              <a:t>incorporate into the law of South Africa, the relevant provisions of </a:t>
            </a:r>
            <a:r>
              <a:rPr lang="en-ZA" sz="2400" dirty="0" smtClean="0"/>
              <a:t>the international </a:t>
            </a:r>
            <a:r>
              <a:rPr lang="en-ZA" sz="2400" dirty="0"/>
              <a:t>convention relating to marine pollution preparedness, </a:t>
            </a:r>
            <a:r>
              <a:rPr lang="en-ZA" sz="2400" dirty="0" smtClean="0"/>
              <a:t>response and </a:t>
            </a:r>
            <a:r>
              <a:rPr lang="en-ZA" sz="2400" dirty="0"/>
              <a:t>cooperation; </a:t>
            </a:r>
            <a:r>
              <a:rPr lang="en-ZA" sz="2400" dirty="0" smtClean="0"/>
              <a:t>and</a:t>
            </a:r>
          </a:p>
          <a:p>
            <a:pPr lvl="1"/>
            <a:r>
              <a:rPr lang="en-ZA" sz="2400" dirty="0" smtClean="0"/>
              <a:t>to </a:t>
            </a:r>
            <a:r>
              <a:rPr lang="en-ZA" sz="2400" dirty="0"/>
              <a:t>reduce and control the pollution of the marine environment by oil from </a:t>
            </a:r>
            <a:r>
              <a:rPr lang="en-ZA" sz="2400" dirty="0" smtClean="0"/>
              <a:t>ships, offshore </a:t>
            </a:r>
            <a:r>
              <a:rPr lang="en-ZA" sz="2400" dirty="0"/>
              <a:t>installations, seaports and oil handling facilities.</a:t>
            </a:r>
          </a:p>
        </p:txBody>
      </p:sp>
      <p:sp>
        <p:nvSpPr>
          <p:cNvPr id="5" name="Slide Number Placeholder 4"/>
          <p:cNvSpPr>
            <a:spLocks noGrp="1"/>
          </p:cNvSpPr>
          <p:nvPr>
            <p:ph type="sldNum" sz="quarter" idx="12"/>
          </p:nvPr>
        </p:nvSpPr>
        <p:spPr/>
        <p:txBody>
          <a:bodyPr/>
          <a:lstStyle/>
          <a:p>
            <a:fld id="{18FA539E-72BC-4F74-BB83-9BDEAADF0C5A}" type="slidenum">
              <a:rPr lang="en-US" smtClean="0"/>
              <a:pPr/>
              <a:t>9</a:t>
            </a:fld>
            <a:endParaRPr lang="en-US" dirty="0"/>
          </a:p>
        </p:txBody>
      </p:sp>
    </p:spTree>
    <p:extLst>
      <p:ext uri="{BB962C8B-B14F-4D97-AF65-F5344CB8AC3E}">
        <p14:creationId xmlns:p14="http://schemas.microsoft.com/office/powerpoint/2010/main" xmlns="" val="333863584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8536</TotalTime>
  <Words>888</Words>
  <Application>Microsoft Office PowerPoint</Application>
  <PresentationFormat>On-screen Show (4:3)</PresentationFormat>
  <Paragraphs>115</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         </vt:lpstr>
      <vt:lpstr>Presentation Overview</vt:lpstr>
      <vt:lpstr>OIL POLLUTION STRATEGY</vt:lpstr>
      <vt:lpstr> 1. SUMMARY OF THE BILL </vt:lpstr>
      <vt:lpstr> 3. DISCUSSION (1)</vt:lpstr>
      <vt:lpstr>DISCUSSION (2) </vt:lpstr>
      <vt:lpstr>DISCUSSION (3)</vt:lpstr>
      <vt:lpstr> DISCUSSION (4)</vt:lpstr>
      <vt:lpstr>DISCUSSIONS (5)</vt:lpstr>
      <vt:lpstr>DISCUSSION (6)</vt:lpstr>
      <vt:lpstr>AMENDMENT OF LAWS (1)</vt:lpstr>
      <vt:lpstr>AMENDMENT OF LAWS (2)</vt:lpstr>
      <vt:lpstr>OIL POLLUTION STRATEGY</vt:lpstr>
      <vt:lpstr>Thank you Ngiyathokoza Ke a leboha Ke a leboga Siyabonga Ndo livhuwa Enkosi Ngiyabonga Dankie </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MadikizL</dc:creator>
  <cp:lastModifiedBy>USER</cp:lastModifiedBy>
  <cp:revision>849</cp:revision>
  <cp:lastPrinted>2017-07-25T10:29:05Z</cp:lastPrinted>
  <dcterms:created xsi:type="dcterms:W3CDTF">2008-11-26T21:07:54Z</dcterms:created>
  <dcterms:modified xsi:type="dcterms:W3CDTF">2022-11-01T11:46:03Z</dcterms:modified>
</cp:coreProperties>
</file>