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25"/>
  </p:notesMasterIdLst>
  <p:handoutMasterIdLst>
    <p:handoutMasterId r:id="rId26"/>
  </p:handoutMasterIdLst>
  <p:sldIdLst>
    <p:sldId id="499" r:id="rId3"/>
    <p:sldId id="479" r:id="rId4"/>
    <p:sldId id="500" r:id="rId5"/>
    <p:sldId id="493" r:id="rId6"/>
    <p:sldId id="452" r:id="rId7"/>
    <p:sldId id="494" r:id="rId8"/>
    <p:sldId id="453" r:id="rId9"/>
    <p:sldId id="454" r:id="rId10"/>
    <p:sldId id="455" r:id="rId11"/>
    <p:sldId id="456" r:id="rId12"/>
    <p:sldId id="457" r:id="rId13"/>
    <p:sldId id="458" r:id="rId14"/>
    <p:sldId id="488" r:id="rId15"/>
    <p:sldId id="459" r:id="rId16"/>
    <p:sldId id="489" r:id="rId17"/>
    <p:sldId id="460" r:id="rId18"/>
    <p:sldId id="505" r:id="rId19"/>
    <p:sldId id="506" r:id="rId20"/>
    <p:sldId id="507" r:id="rId21"/>
    <p:sldId id="504" r:id="rId22"/>
    <p:sldId id="451" r:id="rId23"/>
    <p:sldId id="482" r:id="rId24"/>
  </p:sldIdLst>
  <p:sldSz cx="9253538" cy="702151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212">
          <p15:clr>
            <a:srgbClr val="A4A3A4"/>
          </p15:clr>
        </p15:guide>
        <p15:guide id="2" pos="29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82386" autoAdjust="0"/>
  </p:normalViewPr>
  <p:slideViewPr>
    <p:cSldViewPr>
      <p:cViewPr varScale="1">
        <p:scale>
          <a:sx n="71" d="100"/>
          <a:sy n="71" d="100"/>
        </p:scale>
        <p:origin x="-1332" y="-108"/>
      </p:cViewPr>
      <p:guideLst>
        <p:guide orient="horz" pos="2212"/>
        <p:guide pos="2915"/>
      </p:guideLst>
    </p:cSldViewPr>
  </p:slideViewPr>
  <p:outlineViewPr>
    <p:cViewPr>
      <p:scale>
        <a:sx n="33" d="100"/>
        <a:sy n="33" d="100"/>
      </p:scale>
      <p:origin x="0" y="4038"/>
    </p:cViewPr>
  </p:outlineViewPr>
  <p:notesTextViewPr>
    <p:cViewPr>
      <p:scale>
        <a:sx n="100" d="100"/>
        <a:sy n="100" d="100"/>
      </p:scale>
      <p:origin x="0" y="0"/>
    </p:cViewPr>
  </p:notesTextViewPr>
  <p:sorterViewPr>
    <p:cViewPr>
      <p:scale>
        <a:sx n="66" d="100"/>
        <a:sy n="66" d="100"/>
      </p:scale>
      <p:origin x="0" y="-126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5123" name="Rectangle 3"/>
          <p:cNvSpPr>
            <a:spLocks noGrp="1" noChangeArrowheads="1"/>
          </p:cNvSpPr>
          <p:nvPr>
            <p:ph type="dt" sz="quarter" idx="1"/>
          </p:nvPr>
        </p:nvSpPr>
        <p:spPr bwMode="auto">
          <a:xfrm>
            <a:off x="3852018"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5124" name="Rectangle 4"/>
          <p:cNvSpPr>
            <a:spLocks noGrp="1" noChangeArrowheads="1"/>
          </p:cNvSpPr>
          <p:nvPr>
            <p:ph type="ftr" sz="quarter" idx="2"/>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5125" name="Rectangle 5"/>
          <p:cNvSpPr>
            <a:spLocks noGrp="1" noChangeArrowheads="1"/>
          </p:cNvSpPr>
          <p:nvPr>
            <p:ph type="sldNum" sz="quarter" idx="3"/>
          </p:nvPr>
        </p:nvSpPr>
        <p:spPr bwMode="auto">
          <a:xfrm>
            <a:off x="3852018"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C750385-9CAE-41D9-813D-A5CB9B52DCA3}" type="slidenum">
              <a:rPr lang="en-GB"/>
              <a:pPr>
                <a:defRPr/>
              </a:pPr>
              <a:t>‹#›</a:t>
            </a:fld>
            <a:endParaRPr lang="en-GB"/>
          </a:p>
        </p:txBody>
      </p:sp>
    </p:spTree>
    <p:extLst>
      <p:ext uri="{BB962C8B-B14F-4D97-AF65-F5344CB8AC3E}">
        <p14:creationId xmlns:p14="http://schemas.microsoft.com/office/powerpoint/2010/main" xmlns="" val="23452297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9155"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9940" name="Rectangle 4"/>
          <p:cNvSpPr>
            <a:spLocks noGrp="1" noRot="1" noChangeAspect="1" noChangeArrowheads="1" noTextEdit="1"/>
          </p:cNvSpPr>
          <p:nvPr>
            <p:ph type="sldImg" idx="2"/>
          </p:nvPr>
        </p:nvSpPr>
        <p:spPr bwMode="auto">
          <a:xfrm>
            <a:off x="946150" y="744538"/>
            <a:ext cx="4905375" cy="37226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7"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9159"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F5EE6BD-C259-4E7D-9A6D-E1EC9AA236F6}" type="slidenum">
              <a:rPr lang="en-US"/>
              <a:pPr>
                <a:defRPr/>
              </a:pPr>
              <a:t>‹#›</a:t>
            </a:fld>
            <a:endParaRPr lang="en-US"/>
          </a:p>
        </p:txBody>
      </p:sp>
    </p:spTree>
    <p:extLst>
      <p:ext uri="{BB962C8B-B14F-4D97-AF65-F5344CB8AC3E}">
        <p14:creationId xmlns:p14="http://schemas.microsoft.com/office/powerpoint/2010/main" xmlns="" val="51529045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3738" y="2181225"/>
            <a:ext cx="7866062" cy="1504950"/>
          </a:xfrm>
        </p:spPr>
        <p:txBody>
          <a:bodyPr/>
          <a:lstStyle/>
          <a:p>
            <a:r>
              <a:rPr lang="en-US"/>
              <a:t>Click to edit Master title style</a:t>
            </a:r>
            <a:endParaRPr lang="en-ZA"/>
          </a:p>
        </p:txBody>
      </p:sp>
      <p:sp>
        <p:nvSpPr>
          <p:cNvPr id="3" name="Subtitle 2"/>
          <p:cNvSpPr>
            <a:spLocks noGrp="1"/>
          </p:cNvSpPr>
          <p:nvPr>
            <p:ph type="subTitle" idx="1"/>
          </p:nvPr>
        </p:nvSpPr>
        <p:spPr>
          <a:xfrm>
            <a:off x="1387475" y="3978275"/>
            <a:ext cx="6478588" cy="17954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C0F65B-C570-4548-895E-5C7A1235F03D}" type="slidenum">
              <a:rPr lang="en-US"/>
              <a:pPr>
                <a:defRPr/>
              </a:pPr>
              <a:t>‹#›</a:t>
            </a:fld>
            <a:endParaRPr lang="en-US"/>
          </a:p>
        </p:txBody>
      </p:sp>
    </p:spTree>
    <p:extLst>
      <p:ext uri="{BB962C8B-B14F-4D97-AF65-F5344CB8AC3E}">
        <p14:creationId xmlns:p14="http://schemas.microsoft.com/office/powerpoint/2010/main" xmlns="" val="763938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DBA2C-E03F-4E83-95FC-488F0EF6817C}" type="slidenum">
              <a:rPr lang="en-US"/>
              <a:pPr>
                <a:defRPr/>
              </a:pPr>
              <a:t>‹#›</a:t>
            </a:fld>
            <a:endParaRPr lang="en-US"/>
          </a:p>
        </p:txBody>
      </p:sp>
    </p:spTree>
    <p:extLst>
      <p:ext uri="{BB962C8B-B14F-4D97-AF65-F5344CB8AC3E}">
        <p14:creationId xmlns:p14="http://schemas.microsoft.com/office/powerpoint/2010/main" xmlns="" val="2693014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80988"/>
            <a:ext cx="2081212" cy="59912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61963" y="280988"/>
            <a:ext cx="6096000" cy="5991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61E683-09C1-4BDE-8E63-59CD7E79A3F9}" type="slidenum">
              <a:rPr lang="en-US"/>
              <a:pPr>
                <a:defRPr/>
              </a:pPr>
              <a:t>‹#›</a:t>
            </a:fld>
            <a:endParaRPr lang="en-US"/>
          </a:p>
        </p:txBody>
      </p:sp>
    </p:spTree>
    <p:extLst>
      <p:ext uri="{BB962C8B-B14F-4D97-AF65-F5344CB8AC3E}">
        <p14:creationId xmlns:p14="http://schemas.microsoft.com/office/powerpoint/2010/main" xmlns="" val="2311364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1963" y="280988"/>
            <a:ext cx="8329612" cy="1169987"/>
          </a:xfrm>
        </p:spPr>
        <p:txBody>
          <a:bodyPr/>
          <a:lstStyle/>
          <a:p>
            <a:r>
              <a:rPr lang="en-US"/>
              <a:t>Click to edit Master title style</a:t>
            </a:r>
            <a:endParaRPr lang="en-ZA"/>
          </a:p>
        </p:txBody>
      </p:sp>
      <p:sp>
        <p:nvSpPr>
          <p:cNvPr id="3" name="Text Placeholder 2"/>
          <p:cNvSpPr>
            <a:spLocks noGrp="1"/>
          </p:cNvSpPr>
          <p:nvPr>
            <p:ph type="body" sz="half" idx="1"/>
          </p:nvPr>
        </p:nvSpPr>
        <p:spPr>
          <a:xfrm>
            <a:off x="461963" y="1638300"/>
            <a:ext cx="4087812" cy="463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638300"/>
            <a:ext cx="4089400" cy="463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C10A17-B7ED-40DA-B1A2-D71A1DC84B73}" type="slidenum">
              <a:rPr lang="en-US"/>
              <a:pPr>
                <a:defRPr/>
              </a:pPr>
              <a:t>‹#›</a:t>
            </a:fld>
            <a:endParaRPr lang="en-US"/>
          </a:p>
        </p:txBody>
      </p:sp>
    </p:spTree>
    <p:extLst>
      <p:ext uri="{BB962C8B-B14F-4D97-AF65-F5344CB8AC3E}">
        <p14:creationId xmlns:p14="http://schemas.microsoft.com/office/powerpoint/2010/main" xmlns="" val="3695114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1963" y="280988"/>
            <a:ext cx="8329612" cy="1169987"/>
          </a:xfrm>
        </p:spPr>
        <p:txBody>
          <a:bodyPr/>
          <a:lstStyle/>
          <a:p>
            <a:r>
              <a:rPr lang="en-US"/>
              <a:t>Click to edit Master title style</a:t>
            </a:r>
            <a:endParaRPr lang="en-ZA"/>
          </a:p>
        </p:txBody>
      </p:sp>
      <p:sp>
        <p:nvSpPr>
          <p:cNvPr id="3" name="Table Placeholder 2"/>
          <p:cNvSpPr>
            <a:spLocks noGrp="1"/>
          </p:cNvSpPr>
          <p:nvPr>
            <p:ph type="tbl" idx="1"/>
          </p:nvPr>
        </p:nvSpPr>
        <p:spPr>
          <a:xfrm>
            <a:off x="461963" y="1638300"/>
            <a:ext cx="8329612" cy="4633913"/>
          </a:xfrm>
        </p:spPr>
        <p:txBody>
          <a:bodyPr/>
          <a:lstStyle/>
          <a:p>
            <a:pPr lvl="0"/>
            <a:endParaRPr lang="en-ZA"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7F74B2-9700-4BB1-B7A8-82EB18BF692A}" type="slidenum">
              <a:rPr lang="en-US"/>
              <a:pPr>
                <a:defRPr/>
              </a:pPr>
              <a:t>‹#›</a:t>
            </a:fld>
            <a:endParaRPr lang="en-US"/>
          </a:p>
        </p:txBody>
      </p:sp>
    </p:spTree>
    <p:extLst>
      <p:ext uri="{BB962C8B-B14F-4D97-AF65-F5344CB8AC3E}">
        <p14:creationId xmlns:p14="http://schemas.microsoft.com/office/powerpoint/2010/main" xmlns="" val="2937222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3738" y="2181225"/>
            <a:ext cx="7866062" cy="1504950"/>
          </a:xfrm>
        </p:spPr>
        <p:txBody>
          <a:bodyPr/>
          <a:lstStyle/>
          <a:p>
            <a:r>
              <a:rPr lang="en-US"/>
              <a:t>Click to edit Master title style</a:t>
            </a:r>
            <a:endParaRPr lang="en-ZA"/>
          </a:p>
        </p:txBody>
      </p:sp>
      <p:sp>
        <p:nvSpPr>
          <p:cNvPr id="3" name="Subtitle 2"/>
          <p:cNvSpPr>
            <a:spLocks noGrp="1"/>
          </p:cNvSpPr>
          <p:nvPr>
            <p:ph type="subTitle" idx="1"/>
          </p:nvPr>
        </p:nvSpPr>
        <p:spPr>
          <a:xfrm>
            <a:off x="1387475" y="3978275"/>
            <a:ext cx="6478588" cy="17954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69AD36-30ED-4967-AFEF-438E0E62060F}" type="slidenum">
              <a:rPr lang="en-US"/>
              <a:pPr>
                <a:defRPr/>
              </a:pPr>
              <a:t>‹#›</a:t>
            </a:fld>
            <a:endParaRPr lang="en-US"/>
          </a:p>
        </p:txBody>
      </p:sp>
    </p:spTree>
    <p:extLst>
      <p:ext uri="{BB962C8B-B14F-4D97-AF65-F5344CB8AC3E}">
        <p14:creationId xmlns:p14="http://schemas.microsoft.com/office/powerpoint/2010/main" xmlns="" val="900817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CA2CAD-F9A6-4E53-83CB-A3D7DC120D60}" type="slidenum">
              <a:rPr lang="en-US"/>
              <a:pPr>
                <a:defRPr/>
              </a:pPr>
              <a:t>‹#›</a:t>
            </a:fld>
            <a:endParaRPr lang="en-US"/>
          </a:p>
        </p:txBody>
      </p:sp>
    </p:spTree>
    <p:extLst>
      <p:ext uri="{BB962C8B-B14F-4D97-AF65-F5344CB8AC3E}">
        <p14:creationId xmlns:p14="http://schemas.microsoft.com/office/powerpoint/2010/main" xmlns="" val="2443147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0250" y="4511675"/>
            <a:ext cx="7866063" cy="1395413"/>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30250" y="2976563"/>
            <a:ext cx="7866063" cy="15351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57A187-28DE-4C13-8A8A-931C4D2F5390}" type="slidenum">
              <a:rPr lang="en-US"/>
              <a:pPr>
                <a:defRPr/>
              </a:pPr>
              <a:t>‹#›</a:t>
            </a:fld>
            <a:endParaRPr lang="en-US"/>
          </a:p>
        </p:txBody>
      </p:sp>
    </p:spTree>
    <p:extLst>
      <p:ext uri="{BB962C8B-B14F-4D97-AF65-F5344CB8AC3E}">
        <p14:creationId xmlns:p14="http://schemas.microsoft.com/office/powerpoint/2010/main" xmlns="" val="3431155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61963" y="1638300"/>
            <a:ext cx="4087812" cy="4633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638300"/>
            <a:ext cx="4089400" cy="4633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16C0CF-F685-4FB3-B98B-F433C9034B1E}" type="slidenum">
              <a:rPr lang="en-US"/>
              <a:pPr>
                <a:defRPr/>
              </a:pPr>
              <a:t>‹#›</a:t>
            </a:fld>
            <a:endParaRPr lang="en-US"/>
          </a:p>
        </p:txBody>
      </p:sp>
    </p:spTree>
    <p:extLst>
      <p:ext uri="{BB962C8B-B14F-4D97-AF65-F5344CB8AC3E}">
        <p14:creationId xmlns:p14="http://schemas.microsoft.com/office/powerpoint/2010/main" xmlns="" val="2044007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61963" y="1571625"/>
            <a:ext cx="4089400" cy="655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1963" y="2227263"/>
            <a:ext cx="4089400" cy="40449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700588" y="1571625"/>
            <a:ext cx="4090987" cy="655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0588" y="2227263"/>
            <a:ext cx="4090987" cy="40449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DBFD6E1-8A1C-44C9-A111-719B1B344A73}" type="slidenum">
              <a:rPr lang="en-US"/>
              <a:pPr>
                <a:defRPr/>
              </a:pPr>
              <a:t>‹#›</a:t>
            </a:fld>
            <a:endParaRPr lang="en-US"/>
          </a:p>
        </p:txBody>
      </p:sp>
    </p:spTree>
    <p:extLst>
      <p:ext uri="{BB962C8B-B14F-4D97-AF65-F5344CB8AC3E}">
        <p14:creationId xmlns:p14="http://schemas.microsoft.com/office/powerpoint/2010/main" xmlns="" val="4243595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95B1842-CA9C-4DF5-821F-171624AF58D5}" type="slidenum">
              <a:rPr lang="en-US"/>
              <a:pPr>
                <a:defRPr/>
              </a:pPr>
              <a:t>‹#›</a:t>
            </a:fld>
            <a:endParaRPr lang="en-US"/>
          </a:p>
        </p:txBody>
      </p:sp>
    </p:spTree>
    <p:extLst>
      <p:ext uri="{BB962C8B-B14F-4D97-AF65-F5344CB8AC3E}">
        <p14:creationId xmlns:p14="http://schemas.microsoft.com/office/powerpoint/2010/main" xmlns="" val="121771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07DBBD-13FA-456E-9FFF-BB922381A294}" type="slidenum">
              <a:rPr lang="en-US"/>
              <a:pPr>
                <a:defRPr/>
              </a:pPr>
              <a:t>‹#›</a:t>
            </a:fld>
            <a:endParaRPr lang="en-US"/>
          </a:p>
        </p:txBody>
      </p:sp>
    </p:spTree>
    <p:extLst>
      <p:ext uri="{BB962C8B-B14F-4D97-AF65-F5344CB8AC3E}">
        <p14:creationId xmlns:p14="http://schemas.microsoft.com/office/powerpoint/2010/main" xmlns="" val="3218703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3D9B49D-C252-454E-83DC-FA004683FDFF}" type="slidenum">
              <a:rPr lang="en-US"/>
              <a:pPr>
                <a:defRPr/>
              </a:pPr>
              <a:t>‹#›</a:t>
            </a:fld>
            <a:endParaRPr lang="en-US"/>
          </a:p>
        </p:txBody>
      </p:sp>
    </p:spTree>
    <p:extLst>
      <p:ext uri="{BB962C8B-B14F-4D97-AF65-F5344CB8AC3E}">
        <p14:creationId xmlns:p14="http://schemas.microsoft.com/office/powerpoint/2010/main" xmlns="" val="3977307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1963" y="279400"/>
            <a:ext cx="3044825" cy="1190625"/>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617913" y="279400"/>
            <a:ext cx="5173662" cy="59928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61963" y="1470025"/>
            <a:ext cx="3044825" cy="48021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8D1FA9-BEFC-49DA-B1F8-DE9315571364}" type="slidenum">
              <a:rPr lang="en-US"/>
              <a:pPr>
                <a:defRPr/>
              </a:pPr>
              <a:t>‹#›</a:t>
            </a:fld>
            <a:endParaRPr lang="en-US"/>
          </a:p>
        </p:txBody>
      </p:sp>
    </p:spTree>
    <p:extLst>
      <p:ext uri="{BB962C8B-B14F-4D97-AF65-F5344CB8AC3E}">
        <p14:creationId xmlns:p14="http://schemas.microsoft.com/office/powerpoint/2010/main" xmlns="" val="3849061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14513" y="4914900"/>
            <a:ext cx="5551487" cy="581025"/>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814513" y="627063"/>
            <a:ext cx="5551487" cy="4213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814513" y="5495925"/>
            <a:ext cx="5551487" cy="8239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0EF5F4-A854-4940-B5CC-BDCE1CDFD23C}" type="slidenum">
              <a:rPr lang="en-US"/>
              <a:pPr>
                <a:defRPr/>
              </a:pPr>
              <a:t>‹#›</a:t>
            </a:fld>
            <a:endParaRPr lang="en-US"/>
          </a:p>
        </p:txBody>
      </p:sp>
    </p:spTree>
    <p:extLst>
      <p:ext uri="{BB962C8B-B14F-4D97-AF65-F5344CB8AC3E}">
        <p14:creationId xmlns:p14="http://schemas.microsoft.com/office/powerpoint/2010/main" xmlns="" val="424220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AE6A0A-FEB7-4307-8883-3310E4AA378C}" type="slidenum">
              <a:rPr lang="en-US"/>
              <a:pPr>
                <a:defRPr/>
              </a:pPr>
              <a:t>‹#›</a:t>
            </a:fld>
            <a:endParaRPr lang="en-US"/>
          </a:p>
        </p:txBody>
      </p:sp>
    </p:spTree>
    <p:extLst>
      <p:ext uri="{BB962C8B-B14F-4D97-AF65-F5344CB8AC3E}">
        <p14:creationId xmlns:p14="http://schemas.microsoft.com/office/powerpoint/2010/main" xmlns="" val="2538426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80988"/>
            <a:ext cx="2081212" cy="59912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61963" y="280988"/>
            <a:ext cx="6096000" cy="5991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1DB91E-D91B-4019-B846-72A5B5919B04}" type="slidenum">
              <a:rPr lang="en-US"/>
              <a:pPr>
                <a:defRPr/>
              </a:pPr>
              <a:t>‹#›</a:t>
            </a:fld>
            <a:endParaRPr lang="en-US"/>
          </a:p>
        </p:txBody>
      </p:sp>
    </p:spTree>
    <p:extLst>
      <p:ext uri="{BB962C8B-B14F-4D97-AF65-F5344CB8AC3E}">
        <p14:creationId xmlns:p14="http://schemas.microsoft.com/office/powerpoint/2010/main" xmlns="" val="2907686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0250" y="4511675"/>
            <a:ext cx="7866063" cy="1395413"/>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30250" y="2976563"/>
            <a:ext cx="7866063" cy="15351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46D76D-5240-4A21-8855-04362D52E756}" type="slidenum">
              <a:rPr lang="en-US"/>
              <a:pPr>
                <a:defRPr/>
              </a:pPr>
              <a:t>‹#›</a:t>
            </a:fld>
            <a:endParaRPr lang="en-US"/>
          </a:p>
        </p:txBody>
      </p:sp>
    </p:spTree>
    <p:extLst>
      <p:ext uri="{BB962C8B-B14F-4D97-AF65-F5344CB8AC3E}">
        <p14:creationId xmlns:p14="http://schemas.microsoft.com/office/powerpoint/2010/main" xmlns="" val="55910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61963" y="1638300"/>
            <a:ext cx="4087812" cy="4633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638300"/>
            <a:ext cx="4089400" cy="4633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D5B098-6090-476E-A7FD-CBEA1879A79D}" type="slidenum">
              <a:rPr lang="en-US"/>
              <a:pPr>
                <a:defRPr/>
              </a:pPr>
              <a:t>‹#›</a:t>
            </a:fld>
            <a:endParaRPr lang="en-US"/>
          </a:p>
        </p:txBody>
      </p:sp>
    </p:spTree>
    <p:extLst>
      <p:ext uri="{BB962C8B-B14F-4D97-AF65-F5344CB8AC3E}">
        <p14:creationId xmlns:p14="http://schemas.microsoft.com/office/powerpoint/2010/main" xmlns="" val="58543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61963" y="1571625"/>
            <a:ext cx="4089400" cy="655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1963" y="2227263"/>
            <a:ext cx="4089400" cy="40449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700588" y="1571625"/>
            <a:ext cx="4090987" cy="655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0588" y="2227263"/>
            <a:ext cx="4090987" cy="40449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513B38-8B4D-4BF8-88D8-7DFC645CEE91}" type="slidenum">
              <a:rPr lang="en-US"/>
              <a:pPr>
                <a:defRPr/>
              </a:pPr>
              <a:t>‹#›</a:t>
            </a:fld>
            <a:endParaRPr lang="en-US"/>
          </a:p>
        </p:txBody>
      </p:sp>
    </p:spTree>
    <p:extLst>
      <p:ext uri="{BB962C8B-B14F-4D97-AF65-F5344CB8AC3E}">
        <p14:creationId xmlns:p14="http://schemas.microsoft.com/office/powerpoint/2010/main" xmlns="" val="3816766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E74A84C-4565-4A38-A8A6-4177E37E9B0F}" type="slidenum">
              <a:rPr lang="en-US"/>
              <a:pPr>
                <a:defRPr/>
              </a:pPr>
              <a:t>‹#›</a:t>
            </a:fld>
            <a:endParaRPr lang="en-US"/>
          </a:p>
        </p:txBody>
      </p:sp>
    </p:spTree>
    <p:extLst>
      <p:ext uri="{BB962C8B-B14F-4D97-AF65-F5344CB8AC3E}">
        <p14:creationId xmlns:p14="http://schemas.microsoft.com/office/powerpoint/2010/main" xmlns="" val="611293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4E45831-93C9-4DA4-B120-453EA7CAAF89}" type="slidenum">
              <a:rPr lang="en-US"/>
              <a:pPr>
                <a:defRPr/>
              </a:pPr>
              <a:t>‹#›</a:t>
            </a:fld>
            <a:endParaRPr lang="en-US"/>
          </a:p>
        </p:txBody>
      </p:sp>
    </p:spTree>
    <p:extLst>
      <p:ext uri="{BB962C8B-B14F-4D97-AF65-F5344CB8AC3E}">
        <p14:creationId xmlns:p14="http://schemas.microsoft.com/office/powerpoint/2010/main" xmlns="" val="4112021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1963" y="279400"/>
            <a:ext cx="3044825" cy="1190625"/>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617913" y="279400"/>
            <a:ext cx="5173662" cy="59928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61963" y="1470025"/>
            <a:ext cx="3044825" cy="48021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D0124B-8795-4486-8C53-3E34256044BA}" type="slidenum">
              <a:rPr lang="en-US"/>
              <a:pPr>
                <a:defRPr/>
              </a:pPr>
              <a:t>‹#›</a:t>
            </a:fld>
            <a:endParaRPr lang="en-US"/>
          </a:p>
        </p:txBody>
      </p:sp>
    </p:spTree>
    <p:extLst>
      <p:ext uri="{BB962C8B-B14F-4D97-AF65-F5344CB8AC3E}">
        <p14:creationId xmlns:p14="http://schemas.microsoft.com/office/powerpoint/2010/main" xmlns="" val="83126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14513" y="4914900"/>
            <a:ext cx="5551487" cy="581025"/>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814513" y="627063"/>
            <a:ext cx="5551487" cy="4213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814513" y="5495925"/>
            <a:ext cx="5551487" cy="8239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C60A67-E61D-4B62-B26B-03B7AEB2D1E1}" type="slidenum">
              <a:rPr lang="en-US"/>
              <a:pPr>
                <a:defRPr/>
              </a:pPr>
              <a:t>‹#›</a:t>
            </a:fld>
            <a:endParaRPr lang="en-US"/>
          </a:p>
        </p:txBody>
      </p:sp>
    </p:spTree>
    <p:extLst>
      <p:ext uri="{BB962C8B-B14F-4D97-AF65-F5344CB8AC3E}">
        <p14:creationId xmlns:p14="http://schemas.microsoft.com/office/powerpoint/2010/main" xmlns="" val="4000021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1963" y="280988"/>
            <a:ext cx="8329612" cy="1169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994" tIns="46497" rIns="92994" bIns="4649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61963" y="1638300"/>
            <a:ext cx="8329612" cy="463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994" tIns="46497" rIns="92994" bIns="4649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61963" y="6394450"/>
            <a:ext cx="2160587" cy="487363"/>
          </a:xfrm>
          <a:prstGeom prst="rect">
            <a:avLst/>
          </a:prstGeom>
          <a:noFill/>
          <a:ln w="9525">
            <a:noFill/>
            <a:miter lim="800000"/>
            <a:headEnd/>
            <a:tailEnd/>
          </a:ln>
          <a:effectLst/>
        </p:spPr>
        <p:txBody>
          <a:bodyPr vert="horz" wrap="square" lIns="92994" tIns="46497" rIns="92994" bIns="46497"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62300" y="6394450"/>
            <a:ext cx="2928938" cy="487363"/>
          </a:xfrm>
          <a:prstGeom prst="rect">
            <a:avLst/>
          </a:prstGeom>
          <a:noFill/>
          <a:ln w="9525">
            <a:noFill/>
            <a:miter lim="800000"/>
            <a:headEnd/>
            <a:tailEnd/>
          </a:ln>
          <a:effectLst/>
        </p:spPr>
        <p:txBody>
          <a:bodyPr vert="horz" wrap="square" lIns="92994" tIns="46497" rIns="92994" bIns="46497"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630988" y="6394450"/>
            <a:ext cx="2160587" cy="487363"/>
          </a:xfrm>
          <a:prstGeom prst="rect">
            <a:avLst/>
          </a:prstGeom>
          <a:noFill/>
          <a:ln w="9525">
            <a:noFill/>
            <a:miter lim="800000"/>
            <a:headEnd/>
            <a:tailEnd/>
          </a:ln>
          <a:effectLst/>
        </p:spPr>
        <p:txBody>
          <a:bodyPr vert="horz" wrap="square" lIns="92994" tIns="46497" rIns="92994" bIns="46497" numCol="1" anchor="t" anchorCtr="0" compatLnSpc="1">
            <a:prstTxWarp prst="textNoShape">
              <a:avLst/>
            </a:prstTxWarp>
          </a:bodyPr>
          <a:lstStyle>
            <a:lvl1pPr algn="r">
              <a:defRPr sz="1400"/>
            </a:lvl1pPr>
          </a:lstStyle>
          <a:p>
            <a:pPr>
              <a:defRPr/>
            </a:pPr>
            <a:fld id="{AAD8F678-8E09-4AC6-9954-D5831FFB3818}" type="slidenum">
              <a:rPr lang="en-US"/>
              <a:pPr>
                <a:defRPr/>
              </a:pPr>
              <a:t>‹#›</a:t>
            </a:fld>
            <a:endParaRPr lang="en-US"/>
          </a:p>
        </p:txBody>
      </p:sp>
      <p:pic>
        <p:nvPicPr>
          <p:cNvPr id="1031" name="Picture 7" descr="POWERPOINT"/>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0" y="-28575"/>
            <a:ext cx="9253538" cy="705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ctr" defTabSz="930275" rtl="0" eaLnBrk="0" fontAlgn="base" hangingPunct="0">
        <a:spcBef>
          <a:spcPct val="0"/>
        </a:spcBef>
        <a:spcAft>
          <a:spcPct val="0"/>
        </a:spcAft>
        <a:defRPr sz="4500">
          <a:solidFill>
            <a:schemeClr val="tx2"/>
          </a:solidFill>
          <a:latin typeface="+mj-lt"/>
          <a:ea typeface="+mj-ea"/>
          <a:cs typeface="+mj-cs"/>
        </a:defRPr>
      </a:lvl1pPr>
      <a:lvl2pPr algn="ctr" defTabSz="930275" rtl="0" eaLnBrk="0" fontAlgn="base" hangingPunct="0">
        <a:spcBef>
          <a:spcPct val="0"/>
        </a:spcBef>
        <a:spcAft>
          <a:spcPct val="0"/>
        </a:spcAft>
        <a:defRPr sz="4500">
          <a:solidFill>
            <a:schemeClr val="tx2"/>
          </a:solidFill>
          <a:latin typeface="Arial" charset="0"/>
        </a:defRPr>
      </a:lvl2pPr>
      <a:lvl3pPr algn="ctr" defTabSz="930275" rtl="0" eaLnBrk="0" fontAlgn="base" hangingPunct="0">
        <a:spcBef>
          <a:spcPct val="0"/>
        </a:spcBef>
        <a:spcAft>
          <a:spcPct val="0"/>
        </a:spcAft>
        <a:defRPr sz="4500">
          <a:solidFill>
            <a:schemeClr val="tx2"/>
          </a:solidFill>
          <a:latin typeface="Arial" charset="0"/>
        </a:defRPr>
      </a:lvl3pPr>
      <a:lvl4pPr algn="ctr" defTabSz="930275" rtl="0" eaLnBrk="0" fontAlgn="base" hangingPunct="0">
        <a:spcBef>
          <a:spcPct val="0"/>
        </a:spcBef>
        <a:spcAft>
          <a:spcPct val="0"/>
        </a:spcAft>
        <a:defRPr sz="4500">
          <a:solidFill>
            <a:schemeClr val="tx2"/>
          </a:solidFill>
          <a:latin typeface="Arial" charset="0"/>
        </a:defRPr>
      </a:lvl4pPr>
      <a:lvl5pPr algn="ctr" defTabSz="930275" rtl="0" eaLnBrk="0" fontAlgn="base" hangingPunct="0">
        <a:spcBef>
          <a:spcPct val="0"/>
        </a:spcBef>
        <a:spcAft>
          <a:spcPct val="0"/>
        </a:spcAft>
        <a:defRPr sz="4500">
          <a:solidFill>
            <a:schemeClr val="tx2"/>
          </a:solidFill>
          <a:latin typeface="Arial" charset="0"/>
        </a:defRPr>
      </a:lvl5pPr>
      <a:lvl6pPr marL="457200" algn="ctr" defTabSz="930275" rtl="0" fontAlgn="base">
        <a:spcBef>
          <a:spcPct val="0"/>
        </a:spcBef>
        <a:spcAft>
          <a:spcPct val="0"/>
        </a:spcAft>
        <a:defRPr sz="4500">
          <a:solidFill>
            <a:schemeClr val="tx2"/>
          </a:solidFill>
          <a:latin typeface="Arial" charset="0"/>
        </a:defRPr>
      </a:lvl6pPr>
      <a:lvl7pPr marL="914400" algn="ctr" defTabSz="930275" rtl="0" fontAlgn="base">
        <a:spcBef>
          <a:spcPct val="0"/>
        </a:spcBef>
        <a:spcAft>
          <a:spcPct val="0"/>
        </a:spcAft>
        <a:defRPr sz="4500">
          <a:solidFill>
            <a:schemeClr val="tx2"/>
          </a:solidFill>
          <a:latin typeface="Arial" charset="0"/>
        </a:defRPr>
      </a:lvl7pPr>
      <a:lvl8pPr marL="1371600" algn="ctr" defTabSz="930275" rtl="0" fontAlgn="base">
        <a:spcBef>
          <a:spcPct val="0"/>
        </a:spcBef>
        <a:spcAft>
          <a:spcPct val="0"/>
        </a:spcAft>
        <a:defRPr sz="4500">
          <a:solidFill>
            <a:schemeClr val="tx2"/>
          </a:solidFill>
          <a:latin typeface="Arial" charset="0"/>
        </a:defRPr>
      </a:lvl8pPr>
      <a:lvl9pPr marL="1828800" algn="ctr" defTabSz="930275" rtl="0" fontAlgn="base">
        <a:spcBef>
          <a:spcPct val="0"/>
        </a:spcBef>
        <a:spcAft>
          <a:spcPct val="0"/>
        </a:spcAft>
        <a:defRPr sz="4500">
          <a:solidFill>
            <a:schemeClr val="tx2"/>
          </a:solidFill>
          <a:latin typeface="Arial" charset="0"/>
        </a:defRPr>
      </a:lvl9pPr>
    </p:titleStyle>
    <p:bodyStyle>
      <a:lvl1pPr marL="349250" indent="-349250" algn="l" defTabSz="930275" rtl="0" eaLnBrk="0" fontAlgn="base" hangingPunct="0">
        <a:spcBef>
          <a:spcPct val="20000"/>
        </a:spcBef>
        <a:spcAft>
          <a:spcPct val="0"/>
        </a:spcAft>
        <a:buChar char="•"/>
        <a:defRPr sz="3300">
          <a:solidFill>
            <a:schemeClr val="tx1"/>
          </a:solidFill>
          <a:latin typeface="+mn-lt"/>
          <a:ea typeface="+mn-ea"/>
          <a:cs typeface="+mn-cs"/>
        </a:defRPr>
      </a:lvl1pPr>
      <a:lvl2pPr marL="755650" indent="-290513" algn="l" defTabSz="930275" rtl="0" eaLnBrk="0" fontAlgn="base" hangingPunct="0">
        <a:spcBef>
          <a:spcPct val="20000"/>
        </a:spcBef>
        <a:spcAft>
          <a:spcPct val="0"/>
        </a:spcAft>
        <a:buChar char="–"/>
        <a:defRPr sz="2800">
          <a:solidFill>
            <a:schemeClr val="tx1"/>
          </a:solidFill>
          <a:latin typeface="+mn-lt"/>
        </a:defRPr>
      </a:lvl2pPr>
      <a:lvl3pPr marL="1162050" indent="-231775" algn="l" defTabSz="930275" rtl="0" eaLnBrk="0" fontAlgn="base" hangingPunct="0">
        <a:spcBef>
          <a:spcPct val="20000"/>
        </a:spcBef>
        <a:spcAft>
          <a:spcPct val="0"/>
        </a:spcAft>
        <a:buChar char="•"/>
        <a:defRPr sz="2400">
          <a:solidFill>
            <a:schemeClr val="tx1"/>
          </a:solidFill>
          <a:latin typeface="+mn-lt"/>
        </a:defRPr>
      </a:lvl3pPr>
      <a:lvl4pPr marL="1627188" indent="-231775" algn="l" defTabSz="930275" rtl="0" eaLnBrk="0" fontAlgn="base" hangingPunct="0">
        <a:spcBef>
          <a:spcPct val="20000"/>
        </a:spcBef>
        <a:spcAft>
          <a:spcPct val="0"/>
        </a:spcAft>
        <a:buChar char="–"/>
        <a:defRPr sz="2000">
          <a:solidFill>
            <a:schemeClr val="tx1"/>
          </a:solidFill>
          <a:latin typeface="+mn-lt"/>
        </a:defRPr>
      </a:lvl4pPr>
      <a:lvl5pPr marL="2092325" indent="-231775" algn="l" defTabSz="930275" rtl="0" eaLnBrk="0" fontAlgn="base" hangingPunct="0">
        <a:spcBef>
          <a:spcPct val="20000"/>
        </a:spcBef>
        <a:spcAft>
          <a:spcPct val="0"/>
        </a:spcAft>
        <a:buChar char="»"/>
        <a:defRPr sz="2000">
          <a:solidFill>
            <a:schemeClr val="tx1"/>
          </a:solidFill>
          <a:latin typeface="+mn-lt"/>
        </a:defRPr>
      </a:lvl5pPr>
      <a:lvl6pPr marL="2549525" indent="-231775" algn="l" defTabSz="930275" rtl="0" fontAlgn="base">
        <a:spcBef>
          <a:spcPct val="20000"/>
        </a:spcBef>
        <a:spcAft>
          <a:spcPct val="0"/>
        </a:spcAft>
        <a:buChar char="»"/>
        <a:defRPr sz="2000">
          <a:solidFill>
            <a:schemeClr val="tx1"/>
          </a:solidFill>
          <a:latin typeface="+mn-lt"/>
        </a:defRPr>
      </a:lvl6pPr>
      <a:lvl7pPr marL="3006725" indent="-231775" algn="l" defTabSz="930275" rtl="0" fontAlgn="base">
        <a:spcBef>
          <a:spcPct val="20000"/>
        </a:spcBef>
        <a:spcAft>
          <a:spcPct val="0"/>
        </a:spcAft>
        <a:buChar char="»"/>
        <a:defRPr sz="2000">
          <a:solidFill>
            <a:schemeClr val="tx1"/>
          </a:solidFill>
          <a:latin typeface="+mn-lt"/>
        </a:defRPr>
      </a:lvl7pPr>
      <a:lvl8pPr marL="3463925" indent="-231775" algn="l" defTabSz="930275" rtl="0" fontAlgn="base">
        <a:spcBef>
          <a:spcPct val="20000"/>
        </a:spcBef>
        <a:spcAft>
          <a:spcPct val="0"/>
        </a:spcAft>
        <a:buChar char="»"/>
        <a:defRPr sz="2000">
          <a:solidFill>
            <a:schemeClr val="tx1"/>
          </a:solidFill>
          <a:latin typeface="+mn-lt"/>
        </a:defRPr>
      </a:lvl8pPr>
      <a:lvl9pPr marL="3921125" indent="-231775" algn="l" defTabSz="930275"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61963" y="280988"/>
            <a:ext cx="8329612" cy="1169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61963" y="1638300"/>
            <a:ext cx="8329612" cy="463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524" name="Rectangle 4"/>
          <p:cNvSpPr>
            <a:spLocks noGrp="1" noChangeArrowheads="1"/>
          </p:cNvSpPr>
          <p:nvPr>
            <p:ph type="dt" sz="half" idx="2"/>
          </p:nvPr>
        </p:nvSpPr>
        <p:spPr bwMode="auto">
          <a:xfrm>
            <a:off x="461963" y="6394450"/>
            <a:ext cx="2160587"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7525" name="Rectangle 5"/>
          <p:cNvSpPr>
            <a:spLocks noGrp="1" noChangeArrowheads="1"/>
          </p:cNvSpPr>
          <p:nvPr>
            <p:ph type="ftr" sz="quarter" idx="3"/>
          </p:nvPr>
        </p:nvSpPr>
        <p:spPr bwMode="auto">
          <a:xfrm>
            <a:off x="3162300" y="6394450"/>
            <a:ext cx="2928938"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7526" name="Rectangle 6"/>
          <p:cNvSpPr>
            <a:spLocks noGrp="1" noChangeArrowheads="1"/>
          </p:cNvSpPr>
          <p:nvPr>
            <p:ph type="sldNum" sz="quarter" idx="4"/>
          </p:nvPr>
        </p:nvSpPr>
        <p:spPr bwMode="auto">
          <a:xfrm>
            <a:off x="6630988" y="6394450"/>
            <a:ext cx="2160587"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F2AF475-9876-4D21-9956-2F8D2D6D8A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E06414-328E-4E77-A466-BD96448B9A2E}"/>
              </a:ext>
            </a:extLst>
          </p:cNvPr>
          <p:cNvSpPr>
            <a:spLocks noGrp="1"/>
          </p:cNvSpPr>
          <p:nvPr>
            <p:ph type="title"/>
          </p:nvPr>
        </p:nvSpPr>
        <p:spPr>
          <a:xfrm>
            <a:off x="483339" y="280989"/>
            <a:ext cx="8329612" cy="1505890"/>
          </a:xfrm>
        </p:spPr>
        <p:txBody>
          <a:bodyPr/>
          <a:lstStyle/>
          <a:p>
            <a:pPr>
              <a:lnSpc>
                <a:spcPct val="150000"/>
              </a:lnSpc>
            </a:pPr>
            <a:r>
              <a:rPr lang="en-US" sz="1600" b="1" dirty="0">
                <a:solidFill>
                  <a:schemeClr val="tx1"/>
                </a:solidFill>
              </a:rPr>
              <a:t>TRANSPORT APPEAL TRIBUNAL AMENDMENT BILL, 2020</a:t>
            </a:r>
            <a:br>
              <a:rPr lang="en-US" sz="1600" b="1" dirty="0">
                <a:solidFill>
                  <a:schemeClr val="tx1"/>
                </a:solidFill>
              </a:rPr>
            </a:br>
            <a:r>
              <a:rPr lang="en-US" sz="1600" b="1" dirty="0">
                <a:solidFill>
                  <a:schemeClr val="tx1"/>
                </a:solidFill>
              </a:rPr>
              <a:t>PRESENTATION TO PORTFOLIO COMMITTEE ON THE RECEIVED COMMENTS AND RESPONSE BY THE DEPARTMENT OF TRANSPORT</a:t>
            </a:r>
            <a:br>
              <a:rPr lang="en-US" sz="1600" b="1" dirty="0">
                <a:solidFill>
                  <a:schemeClr val="tx1"/>
                </a:solidFill>
              </a:rPr>
            </a:br>
            <a:r>
              <a:rPr lang="en-US" sz="1600" b="1" dirty="0">
                <a:solidFill>
                  <a:schemeClr val="tx1"/>
                </a:solidFill>
              </a:rPr>
              <a:t>01 NOVEMBER 2022</a:t>
            </a:r>
            <a:br>
              <a:rPr lang="en-US" sz="1600" b="1" dirty="0">
                <a:solidFill>
                  <a:schemeClr val="tx1"/>
                </a:solidFill>
              </a:rPr>
            </a:br>
            <a:r>
              <a:rPr lang="en-US" sz="1600" b="1" dirty="0">
                <a:solidFill>
                  <a:schemeClr val="tx1"/>
                </a:solidFill>
              </a:rPr>
              <a:t/>
            </a:r>
            <a:br>
              <a:rPr lang="en-US" sz="1600" b="1" dirty="0">
                <a:solidFill>
                  <a:schemeClr val="tx1"/>
                </a:solidFill>
              </a:rPr>
            </a:br>
            <a:endParaRPr lang="en-ZA" sz="1600" dirty="0">
              <a:solidFill>
                <a:schemeClr val="tx1"/>
              </a:solidFill>
            </a:endParaRPr>
          </a:p>
        </p:txBody>
      </p:sp>
      <p:sp>
        <p:nvSpPr>
          <p:cNvPr id="4" name="Slide Number Placeholder 3">
            <a:extLst>
              <a:ext uri="{FF2B5EF4-FFF2-40B4-BE49-F238E27FC236}">
                <a16:creationId xmlns:a16="http://schemas.microsoft.com/office/drawing/2014/main" xmlns="" id="{3BC14B05-FB6F-4923-BC32-7C8CC42942AE}"/>
              </a:ext>
            </a:extLst>
          </p:cNvPr>
          <p:cNvSpPr>
            <a:spLocks noGrp="1"/>
          </p:cNvSpPr>
          <p:nvPr>
            <p:ph type="sldNum" sz="quarter" idx="12"/>
          </p:nvPr>
        </p:nvSpPr>
        <p:spPr/>
        <p:txBody>
          <a:bodyPr/>
          <a:lstStyle/>
          <a:p>
            <a:pPr>
              <a:defRPr/>
            </a:pPr>
            <a:fld id="{8E07DBBD-13FA-456E-9FFF-BB922381A294}" type="slidenum">
              <a:rPr lang="en-US" smtClean="0"/>
              <a:pPr>
                <a:defRPr/>
              </a:pPr>
              <a:t>1</a:t>
            </a:fld>
            <a:endParaRPr lang="en-US"/>
          </a:p>
        </p:txBody>
      </p:sp>
      <p:pic>
        <p:nvPicPr>
          <p:cNvPr id="5" name="Picture 1">
            <a:extLst>
              <a:ext uri="{FF2B5EF4-FFF2-40B4-BE49-F238E27FC236}">
                <a16:creationId xmlns:a16="http://schemas.microsoft.com/office/drawing/2014/main" xmlns="" id="{6F30619C-23CB-49D5-BFC1-B01B477528EB}"/>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926580"/>
            <a:ext cx="8329612" cy="50949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22302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2. Received Comments and Department’s Response (</a:t>
            </a:r>
            <a:r>
              <a:rPr lang="en-US" sz="3200" b="1" dirty="0" err="1"/>
              <a:t>Cont</a:t>
            </a:r>
            <a:r>
              <a:rPr lang="en-US" sz="3200" b="1" dirty="0"/>
              <a:t>…)</a:t>
            </a:r>
            <a:endParaRPr lang="en-ZA"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248561675"/>
              </p:ext>
            </p:extLst>
          </p:nvPr>
        </p:nvGraphicFramePr>
        <p:xfrm>
          <a:off x="234281" y="1422524"/>
          <a:ext cx="8856984" cy="4680520"/>
        </p:xfrm>
        <a:graphic>
          <a:graphicData uri="http://schemas.openxmlformats.org/drawingml/2006/table">
            <a:tbl>
              <a:tblPr firstRow="1" bandRow="1">
                <a:tableStyleId>{073A0DAA-6AF3-43AB-8588-CEC1D06C72B9}</a:tableStyleId>
              </a:tblPr>
              <a:tblGrid>
                <a:gridCol w="842237">
                  <a:extLst>
                    <a:ext uri="{9D8B030D-6E8A-4147-A177-3AD203B41FA5}">
                      <a16:colId xmlns:a16="http://schemas.microsoft.com/office/drawing/2014/main" xmlns="" val="20000"/>
                    </a:ext>
                  </a:extLst>
                </a:gridCol>
                <a:gridCol w="995371">
                  <a:extLst>
                    <a:ext uri="{9D8B030D-6E8A-4147-A177-3AD203B41FA5}">
                      <a16:colId xmlns:a16="http://schemas.microsoft.com/office/drawing/2014/main" xmlns="" val="20001"/>
                    </a:ext>
                  </a:extLst>
                </a:gridCol>
                <a:gridCol w="2986115">
                  <a:extLst>
                    <a:ext uri="{9D8B030D-6E8A-4147-A177-3AD203B41FA5}">
                      <a16:colId xmlns:a16="http://schemas.microsoft.com/office/drawing/2014/main" xmlns="" val="20002"/>
                    </a:ext>
                  </a:extLst>
                </a:gridCol>
                <a:gridCol w="4033261">
                  <a:extLst>
                    <a:ext uri="{9D8B030D-6E8A-4147-A177-3AD203B41FA5}">
                      <a16:colId xmlns:a16="http://schemas.microsoft.com/office/drawing/2014/main" xmlns="" val="20003"/>
                    </a:ext>
                  </a:extLst>
                </a:gridCol>
              </a:tblGrid>
              <a:tr h="701810">
                <a:tc>
                  <a:txBody>
                    <a:bodyPr/>
                    <a:lstStyle/>
                    <a:p>
                      <a:pPr algn="ctr"/>
                      <a:r>
                        <a:rPr lang="en-ZA" sz="1400" dirty="0"/>
                        <a:t>Clause of Bill</a:t>
                      </a:r>
                    </a:p>
                  </a:txBody>
                  <a:tcPr/>
                </a:tc>
                <a:tc>
                  <a:txBody>
                    <a:bodyPr/>
                    <a:lstStyle/>
                    <a:p>
                      <a:pPr algn="ctr"/>
                      <a:r>
                        <a:rPr lang="en-ZA" sz="1400" dirty="0"/>
                        <a:t>Section of Act</a:t>
                      </a:r>
                    </a:p>
                  </a:txBody>
                  <a:tcPr/>
                </a:tc>
                <a:tc>
                  <a:txBody>
                    <a:bodyPr/>
                    <a:lstStyle/>
                    <a:p>
                      <a:pPr algn="ctr"/>
                      <a:r>
                        <a:rPr lang="en-ZA" sz="1400" dirty="0"/>
                        <a:t>Amendment</a:t>
                      </a:r>
                    </a:p>
                  </a:txBody>
                  <a:tcPr/>
                </a:tc>
                <a:tc>
                  <a:txBody>
                    <a:bodyPr/>
                    <a:lstStyle/>
                    <a:p>
                      <a:pPr algn="ctr"/>
                      <a:r>
                        <a:rPr lang="en-ZA" sz="1400" dirty="0"/>
                        <a:t>Purpose of amendment</a:t>
                      </a:r>
                    </a:p>
                  </a:txBody>
                  <a:tcPr/>
                </a:tc>
                <a:extLst>
                  <a:ext uri="{0D108BD9-81ED-4DB2-BD59-A6C34878D82A}">
                    <a16:rowId xmlns:a16="http://schemas.microsoft.com/office/drawing/2014/main" xmlns="" val="10000"/>
                  </a:ext>
                </a:extLst>
              </a:tr>
              <a:tr h="3978710">
                <a:tc>
                  <a:txBody>
                    <a:bodyPr/>
                    <a:lstStyle/>
                    <a:p>
                      <a:endParaRPr lang="en-ZA" sz="2000" dirty="0"/>
                    </a:p>
                  </a:txBody>
                  <a:tcPr/>
                </a:tc>
                <a:tc>
                  <a:txBody>
                    <a:bodyPr/>
                    <a:lstStyle/>
                    <a:p>
                      <a:endParaRPr lang="en-ZA" sz="2000" dirty="0"/>
                    </a:p>
                  </a:txBody>
                  <a:tcPr/>
                </a:tc>
                <a:tc>
                  <a:txBody>
                    <a:bodyPr/>
                    <a:lstStyle/>
                    <a:p>
                      <a:pPr algn="just"/>
                      <a:r>
                        <a:rPr lang="en-US" sz="1600" dirty="0"/>
                        <a:t>The effect of the proposal in </a:t>
                      </a:r>
                      <a:r>
                        <a:rPr lang="en-US" sz="1600" b="1" dirty="0"/>
                        <a:t>clause 2(a) </a:t>
                      </a:r>
                      <a:r>
                        <a:rPr lang="en-US" sz="1600" dirty="0"/>
                        <a:t>of the Bill to remove the obligation of the Minister to consult MEC’s of each province will be to remove a critical layer of oversight by provincial stakeholders in the appointment process. This is not in line with the principles of oversight, transparency and cooperative government protected under the Constitution of the Republic of South Africa, 1996.</a:t>
                      </a:r>
                    </a:p>
                  </a:txBody>
                  <a:tcPr/>
                </a:tc>
                <a:tc>
                  <a:txBody>
                    <a:bodyPr/>
                    <a:lstStyle/>
                    <a:p>
                      <a:pPr algn="just"/>
                      <a:r>
                        <a:rPr lang="en-US" sz="1600" b="1" dirty="0"/>
                        <a:t>2. </a:t>
                      </a:r>
                      <a:r>
                        <a:rPr lang="en-US" sz="1600" dirty="0"/>
                        <a:t>Therefore, exclusion of the part dealing with the consultation of MECs will not only ensure independence of these structures but will also instill confidence to the public as the Tribunal is within the mandate of the National Government. </a:t>
                      </a:r>
                    </a:p>
                    <a:p>
                      <a:pPr algn="just"/>
                      <a:endParaRPr lang="en-US" sz="1600" dirty="0"/>
                    </a:p>
                    <a:p>
                      <a:pPr algn="just"/>
                      <a:r>
                        <a:rPr lang="en-US" sz="1600" b="1" dirty="0"/>
                        <a:t>3. </a:t>
                      </a:r>
                      <a:r>
                        <a:rPr lang="en-US" sz="1600" dirty="0"/>
                        <a:t>Further, the establishment of the NPTR by the Minister does not require consultation with MECs of each province as provided in section 20 of the National Land Transport Act, No. 5 of 2009 (NLTA), accordingly.</a:t>
                      </a:r>
                      <a:endParaRPr lang="en-ZA" sz="1600" dirty="0"/>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10</a:t>
            </a:fld>
            <a:endParaRPr lang="en-US"/>
          </a:p>
        </p:txBody>
      </p:sp>
    </p:spTree>
    <p:extLst>
      <p:ext uri="{BB962C8B-B14F-4D97-AF65-F5344CB8AC3E}">
        <p14:creationId xmlns:p14="http://schemas.microsoft.com/office/powerpoint/2010/main" xmlns="" val="3768579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2. Received Comments and Department’s Response (</a:t>
            </a:r>
            <a:r>
              <a:rPr lang="en-US" sz="3200" b="1" dirty="0" err="1"/>
              <a:t>Cont</a:t>
            </a:r>
            <a:r>
              <a:rPr lang="en-US" sz="3200" b="1" dirty="0"/>
              <a:t>…)</a:t>
            </a:r>
            <a:endParaRPr lang="en-ZA"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19166173"/>
              </p:ext>
            </p:extLst>
          </p:nvPr>
        </p:nvGraphicFramePr>
        <p:xfrm>
          <a:off x="522313" y="1450974"/>
          <a:ext cx="8329612" cy="4404343"/>
        </p:xfrm>
        <a:graphic>
          <a:graphicData uri="http://schemas.openxmlformats.org/drawingml/2006/table">
            <a:tbl>
              <a:tblPr firstRow="1" bandRow="1">
                <a:tableStyleId>{073A0DAA-6AF3-43AB-8588-CEC1D06C72B9}</a:tableStyleId>
              </a:tblPr>
              <a:tblGrid>
                <a:gridCol w="852438">
                  <a:extLst>
                    <a:ext uri="{9D8B030D-6E8A-4147-A177-3AD203B41FA5}">
                      <a16:colId xmlns:a16="http://schemas.microsoft.com/office/drawing/2014/main" xmlns="" val="20000"/>
                    </a:ext>
                  </a:extLst>
                </a:gridCol>
                <a:gridCol w="875754">
                  <a:extLst>
                    <a:ext uri="{9D8B030D-6E8A-4147-A177-3AD203B41FA5}">
                      <a16:colId xmlns:a16="http://schemas.microsoft.com/office/drawing/2014/main" xmlns="" val="20001"/>
                    </a:ext>
                  </a:extLst>
                </a:gridCol>
                <a:gridCol w="4176464">
                  <a:extLst>
                    <a:ext uri="{9D8B030D-6E8A-4147-A177-3AD203B41FA5}">
                      <a16:colId xmlns:a16="http://schemas.microsoft.com/office/drawing/2014/main" xmlns="" val="20002"/>
                    </a:ext>
                  </a:extLst>
                </a:gridCol>
                <a:gridCol w="2424956">
                  <a:extLst>
                    <a:ext uri="{9D8B030D-6E8A-4147-A177-3AD203B41FA5}">
                      <a16:colId xmlns:a16="http://schemas.microsoft.com/office/drawing/2014/main" xmlns="" val="20003"/>
                    </a:ext>
                  </a:extLst>
                </a:gridCol>
              </a:tblGrid>
              <a:tr h="533383">
                <a:tc>
                  <a:txBody>
                    <a:bodyPr/>
                    <a:lstStyle/>
                    <a:p>
                      <a:pPr algn="ctr"/>
                      <a:r>
                        <a:rPr lang="en-ZA" sz="1400" dirty="0"/>
                        <a:t>Clause of Bill</a:t>
                      </a:r>
                    </a:p>
                  </a:txBody>
                  <a:tcPr/>
                </a:tc>
                <a:tc>
                  <a:txBody>
                    <a:bodyPr/>
                    <a:lstStyle/>
                    <a:p>
                      <a:pPr algn="ctr"/>
                      <a:r>
                        <a:rPr lang="en-ZA" sz="1400" dirty="0"/>
                        <a:t>Section of Act</a:t>
                      </a:r>
                    </a:p>
                  </a:txBody>
                  <a:tcPr/>
                </a:tc>
                <a:tc>
                  <a:txBody>
                    <a:bodyPr/>
                    <a:lstStyle/>
                    <a:p>
                      <a:pPr algn="ctr"/>
                      <a:r>
                        <a:rPr lang="en-ZA" sz="1400" dirty="0"/>
                        <a:t>Comments</a:t>
                      </a:r>
                    </a:p>
                  </a:txBody>
                  <a:tcPr/>
                </a:tc>
                <a:tc>
                  <a:txBody>
                    <a:bodyPr/>
                    <a:lstStyle/>
                    <a:p>
                      <a:pPr algn="ctr"/>
                      <a:r>
                        <a:rPr lang="en-ZA" sz="1400" dirty="0"/>
                        <a:t>Response</a:t>
                      </a:r>
                    </a:p>
                  </a:txBody>
                  <a:tcPr/>
                </a:tc>
                <a:extLst>
                  <a:ext uri="{0D108BD9-81ED-4DB2-BD59-A6C34878D82A}">
                    <a16:rowId xmlns:a16="http://schemas.microsoft.com/office/drawing/2014/main" xmlns="" val="10000"/>
                  </a:ext>
                </a:extLst>
              </a:tr>
              <a:tr h="3804798">
                <a:tc>
                  <a:txBody>
                    <a:bodyPr/>
                    <a:lstStyle/>
                    <a:p>
                      <a:endParaRPr lang="en-ZA" sz="1600" dirty="0"/>
                    </a:p>
                  </a:txBody>
                  <a:tcPr/>
                </a:tc>
                <a:tc>
                  <a:txBody>
                    <a:bodyPr/>
                    <a:lstStyle/>
                    <a:p>
                      <a:endParaRPr lang="en-ZA" sz="1600" dirty="0"/>
                    </a:p>
                  </a:txBody>
                  <a:tcPr/>
                </a:tc>
                <a:tc>
                  <a:txBody>
                    <a:bodyPr/>
                    <a:lstStyle/>
                    <a:p>
                      <a:pPr algn="just"/>
                      <a:r>
                        <a:rPr lang="en-US" sz="1400" dirty="0"/>
                        <a:t>The following wording of clause 2(a) is proposed:</a:t>
                      </a:r>
                    </a:p>
                    <a:p>
                      <a:pPr algn="just"/>
                      <a:endParaRPr lang="en-US" sz="1400" dirty="0"/>
                    </a:p>
                    <a:p>
                      <a:pPr algn="just"/>
                      <a:r>
                        <a:rPr lang="en-US" sz="1400" dirty="0"/>
                        <a:t>“(1)(a) The Tribunal consists of not more than nine, but not less than five, members appointed by the Minister after consultation with every member of the Executive Council in every province responsible for road transport matters</a:t>
                      </a:r>
                    </a:p>
                    <a:p>
                      <a:pPr algn="just"/>
                      <a:r>
                        <a:rPr lang="en-US" sz="1400" dirty="0"/>
                        <a:t>(b) The Minister may require members of the Executive Councils referred to in paragraph (a) to provide input on the appointment of members of the Tribunal within a specified time failing which the member of the Executive Council will be deemed not to have any input</a:t>
                      </a:r>
                      <a:r>
                        <a:rPr lang="en-US" sz="1600" dirty="0"/>
                        <a:t>.”</a:t>
                      </a:r>
                    </a:p>
                    <a:p>
                      <a:pPr algn="just"/>
                      <a:endParaRPr lang="en-US" sz="1600" dirty="0"/>
                    </a:p>
                    <a:p>
                      <a:pPr algn="just"/>
                      <a:r>
                        <a:rPr lang="en-US" sz="1600" dirty="0"/>
                        <a:t>OR:</a:t>
                      </a:r>
                    </a:p>
                    <a:p>
                      <a:pPr algn="just"/>
                      <a:endParaRPr lang="en-US" sz="1600" dirty="0"/>
                    </a:p>
                    <a:p>
                      <a:pPr algn="just"/>
                      <a:endParaRPr lang="en-ZA" sz="1600" dirty="0"/>
                    </a:p>
                  </a:txBody>
                  <a:tcPr/>
                </a:tc>
                <a:tc>
                  <a:txBody>
                    <a:bodyPr/>
                    <a:lstStyle/>
                    <a:p>
                      <a:pPr algn="just"/>
                      <a:r>
                        <a:rPr lang="en-US" sz="1400" b="1" dirty="0"/>
                        <a:t>4.</a:t>
                      </a:r>
                      <a:r>
                        <a:rPr lang="en-US" sz="1200" b="1" dirty="0"/>
                        <a:t> </a:t>
                      </a:r>
                      <a:r>
                        <a:rPr lang="en-US" sz="1400" dirty="0"/>
                        <a:t>Furthermore, during the nomination process, in terms of Section 3(a), (b) and (c) of the Act, the names of the nominees are </a:t>
                      </a:r>
                      <a:r>
                        <a:rPr lang="en-US" sz="1400" dirty="0" err="1"/>
                        <a:t>Gazetted</a:t>
                      </a:r>
                      <a:r>
                        <a:rPr lang="en-US" sz="1400" dirty="0"/>
                        <a:t> for public comments before being considered by the Minister. Simultaneously, the same Gazette is forwarded specifically to the offices of the HOD’s and MEC’s responsible for road transport matters for their attention and consideration in order to make comments, if any.  </a:t>
                      </a:r>
                      <a:endParaRPr lang="en-ZA" sz="1400" dirty="0"/>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11</a:t>
            </a:fld>
            <a:endParaRPr lang="en-US"/>
          </a:p>
        </p:txBody>
      </p:sp>
    </p:spTree>
    <p:extLst>
      <p:ext uri="{BB962C8B-B14F-4D97-AF65-F5344CB8AC3E}">
        <p14:creationId xmlns:p14="http://schemas.microsoft.com/office/powerpoint/2010/main" xmlns="" val="804144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0000"/>
                </a:solidFill>
              </a:rPr>
              <a:t>2. Received Comments and Department’s Response (</a:t>
            </a:r>
            <a:r>
              <a:rPr lang="en-US" sz="3200" b="1" dirty="0" err="1">
                <a:solidFill>
                  <a:srgbClr val="000000"/>
                </a:solidFill>
              </a:rPr>
              <a:t>Cont</a:t>
            </a:r>
            <a:r>
              <a:rPr lang="en-US" sz="3200" b="1" dirty="0">
                <a:solidFill>
                  <a:srgbClr val="000000"/>
                </a:solidFill>
              </a:rPr>
              <a:t>…)</a:t>
            </a:r>
            <a:endParaRPr lang="en-ZA" sz="4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335336373"/>
              </p:ext>
            </p:extLst>
          </p:nvPr>
        </p:nvGraphicFramePr>
        <p:xfrm>
          <a:off x="306289" y="1566540"/>
          <a:ext cx="8712968" cy="4248472"/>
        </p:xfrm>
        <a:graphic>
          <a:graphicData uri="http://schemas.openxmlformats.org/drawingml/2006/table">
            <a:tbl>
              <a:tblPr firstRow="1" bandRow="1">
                <a:tableStyleId>{073A0DAA-6AF3-43AB-8588-CEC1D06C72B9}</a:tableStyleId>
              </a:tblPr>
              <a:tblGrid>
                <a:gridCol w="816348">
                  <a:extLst>
                    <a:ext uri="{9D8B030D-6E8A-4147-A177-3AD203B41FA5}">
                      <a16:colId xmlns:a16="http://schemas.microsoft.com/office/drawing/2014/main" xmlns="" val="20000"/>
                    </a:ext>
                  </a:extLst>
                </a:gridCol>
                <a:gridCol w="1355797">
                  <a:extLst>
                    <a:ext uri="{9D8B030D-6E8A-4147-A177-3AD203B41FA5}">
                      <a16:colId xmlns:a16="http://schemas.microsoft.com/office/drawing/2014/main" xmlns="" val="20001"/>
                    </a:ext>
                  </a:extLst>
                </a:gridCol>
                <a:gridCol w="3012882">
                  <a:extLst>
                    <a:ext uri="{9D8B030D-6E8A-4147-A177-3AD203B41FA5}">
                      <a16:colId xmlns:a16="http://schemas.microsoft.com/office/drawing/2014/main" xmlns="" val="20002"/>
                    </a:ext>
                  </a:extLst>
                </a:gridCol>
                <a:gridCol w="3527941">
                  <a:extLst>
                    <a:ext uri="{9D8B030D-6E8A-4147-A177-3AD203B41FA5}">
                      <a16:colId xmlns:a16="http://schemas.microsoft.com/office/drawing/2014/main" xmlns="" val="20003"/>
                    </a:ext>
                  </a:extLst>
                </a:gridCol>
              </a:tblGrid>
              <a:tr h="591666">
                <a:tc>
                  <a:txBody>
                    <a:bodyPr/>
                    <a:lstStyle/>
                    <a:p>
                      <a:r>
                        <a:rPr lang="en-ZA" sz="1400" dirty="0"/>
                        <a:t>Clause of Bill</a:t>
                      </a:r>
                    </a:p>
                  </a:txBody>
                  <a:tcPr/>
                </a:tc>
                <a:tc>
                  <a:txBody>
                    <a:bodyPr/>
                    <a:lstStyle/>
                    <a:p>
                      <a:r>
                        <a:rPr lang="en-ZA" sz="1400" dirty="0"/>
                        <a:t>Section of Act</a:t>
                      </a:r>
                    </a:p>
                  </a:txBody>
                  <a:tcPr/>
                </a:tc>
                <a:tc>
                  <a:txBody>
                    <a:bodyPr/>
                    <a:lstStyle/>
                    <a:p>
                      <a:r>
                        <a:rPr lang="en-ZA" sz="1400" dirty="0"/>
                        <a:t>Amendment</a:t>
                      </a:r>
                    </a:p>
                  </a:txBody>
                  <a:tcPr/>
                </a:tc>
                <a:tc>
                  <a:txBody>
                    <a:bodyPr/>
                    <a:lstStyle/>
                    <a:p>
                      <a:r>
                        <a:rPr lang="en-ZA" sz="1400" dirty="0"/>
                        <a:t>Purpose of amendment</a:t>
                      </a:r>
                    </a:p>
                  </a:txBody>
                  <a:tcPr/>
                </a:tc>
                <a:extLst>
                  <a:ext uri="{0D108BD9-81ED-4DB2-BD59-A6C34878D82A}">
                    <a16:rowId xmlns:a16="http://schemas.microsoft.com/office/drawing/2014/main" xmlns="" val="10000"/>
                  </a:ext>
                </a:extLst>
              </a:tr>
              <a:tr h="3656806">
                <a:tc>
                  <a:txBody>
                    <a:bodyPr/>
                    <a:lstStyle/>
                    <a:p>
                      <a:endParaRPr lang="en-ZA" sz="2000" dirty="0"/>
                    </a:p>
                  </a:txBody>
                  <a:tcPr/>
                </a:tc>
                <a:tc>
                  <a:txBody>
                    <a:bodyPr/>
                    <a:lstStyle/>
                    <a:p>
                      <a:endParaRPr lang="en-ZA" sz="2000" dirty="0"/>
                    </a:p>
                  </a:txBody>
                  <a:tcPr/>
                </a:tc>
                <a:tc>
                  <a:txBody>
                    <a:bodyPr/>
                    <a:lstStyle/>
                    <a:p>
                      <a:pPr algn="just"/>
                      <a:r>
                        <a:rPr lang="en-US" sz="1800" dirty="0"/>
                        <a:t>“(1) The Tribunal consists of not more than five members appointed by the Minister after consultation with the Portfolio Committee responsible for transport matters.”</a:t>
                      </a:r>
                      <a:endParaRPr lang="en-ZA" sz="18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t>This process also compliments transparency and cooperative governance as protected under the Constitution. </a:t>
                      </a:r>
                      <a:endParaRPr lang="en-ZA" sz="1800" dirty="0"/>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12</a:t>
            </a:fld>
            <a:endParaRPr lang="en-US"/>
          </a:p>
        </p:txBody>
      </p:sp>
    </p:spTree>
    <p:extLst>
      <p:ext uri="{BB962C8B-B14F-4D97-AF65-F5344CB8AC3E}">
        <p14:creationId xmlns:p14="http://schemas.microsoft.com/office/powerpoint/2010/main" xmlns="" val="1943265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2. Received Comments and Department’s Response (</a:t>
            </a:r>
            <a:r>
              <a:rPr lang="en-US" sz="3200" b="1" dirty="0" err="1"/>
              <a:t>Cont</a:t>
            </a:r>
            <a:r>
              <a:rPr lang="en-US" sz="3200" b="1" dirty="0"/>
              <a:t>…)</a:t>
            </a:r>
            <a:endParaRPr lang="en-ZA"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06670872"/>
              </p:ext>
            </p:extLst>
          </p:nvPr>
        </p:nvGraphicFramePr>
        <p:xfrm>
          <a:off x="162273" y="1450974"/>
          <a:ext cx="8856983" cy="4580062"/>
        </p:xfrm>
        <a:graphic>
          <a:graphicData uri="http://schemas.openxmlformats.org/drawingml/2006/table">
            <a:tbl>
              <a:tblPr firstRow="1" bandRow="1">
                <a:tableStyleId>{073A0DAA-6AF3-43AB-8588-CEC1D06C72B9}</a:tableStyleId>
              </a:tblPr>
              <a:tblGrid>
                <a:gridCol w="829841">
                  <a:extLst>
                    <a:ext uri="{9D8B030D-6E8A-4147-A177-3AD203B41FA5}">
                      <a16:colId xmlns:a16="http://schemas.microsoft.com/office/drawing/2014/main" xmlns="" val="20000"/>
                    </a:ext>
                  </a:extLst>
                </a:gridCol>
                <a:gridCol w="1225072">
                  <a:extLst>
                    <a:ext uri="{9D8B030D-6E8A-4147-A177-3AD203B41FA5}">
                      <a16:colId xmlns:a16="http://schemas.microsoft.com/office/drawing/2014/main" xmlns="" val="20001"/>
                    </a:ext>
                  </a:extLst>
                </a:gridCol>
                <a:gridCol w="2832980">
                  <a:extLst>
                    <a:ext uri="{9D8B030D-6E8A-4147-A177-3AD203B41FA5}">
                      <a16:colId xmlns:a16="http://schemas.microsoft.com/office/drawing/2014/main" xmlns="" val="20002"/>
                    </a:ext>
                  </a:extLst>
                </a:gridCol>
                <a:gridCol w="3969090">
                  <a:extLst>
                    <a:ext uri="{9D8B030D-6E8A-4147-A177-3AD203B41FA5}">
                      <a16:colId xmlns:a16="http://schemas.microsoft.com/office/drawing/2014/main" xmlns="" val="20003"/>
                    </a:ext>
                  </a:extLst>
                </a:gridCol>
              </a:tblGrid>
              <a:tr h="608290">
                <a:tc>
                  <a:txBody>
                    <a:bodyPr/>
                    <a:lstStyle/>
                    <a:p>
                      <a:r>
                        <a:rPr lang="en-ZA" sz="1400" dirty="0"/>
                        <a:t>Clause of Bill</a:t>
                      </a:r>
                    </a:p>
                  </a:txBody>
                  <a:tcPr/>
                </a:tc>
                <a:tc>
                  <a:txBody>
                    <a:bodyPr/>
                    <a:lstStyle/>
                    <a:p>
                      <a:r>
                        <a:rPr lang="en-ZA" sz="1400" dirty="0"/>
                        <a:t>Section of Act</a:t>
                      </a:r>
                    </a:p>
                  </a:txBody>
                  <a:tcPr/>
                </a:tc>
                <a:tc>
                  <a:txBody>
                    <a:bodyPr/>
                    <a:lstStyle/>
                    <a:p>
                      <a:r>
                        <a:rPr lang="en-ZA" sz="1400" dirty="0"/>
                        <a:t>Comments</a:t>
                      </a:r>
                    </a:p>
                  </a:txBody>
                  <a:tcPr/>
                </a:tc>
                <a:tc>
                  <a:txBody>
                    <a:bodyPr/>
                    <a:lstStyle/>
                    <a:p>
                      <a:r>
                        <a:rPr lang="en-ZA" sz="1400" dirty="0"/>
                        <a:t>Response</a:t>
                      </a:r>
                    </a:p>
                  </a:txBody>
                  <a:tcPr/>
                </a:tc>
                <a:extLst>
                  <a:ext uri="{0D108BD9-81ED-4DB2-BD59-A6C34878D82A}">
                    <a16:rowId xmlns:a16="http://schemas.microsoft.com/office/drawing/2014/main" xmlns="" val="10000"/>
                  </a:ext>
                </a:extLst>
              </a:tr>
              <a:tr h="3971772">
                <a:tc>
                  <a:txBody>
                    <a:bodyPr/>
                    <a:lstStyle/>
                    <a:p>
                      <a:r>
                        <a:rPr lang="en-ZA" sz="1800" b="1" dirty="0"/>
                        <a:t>3</a:t>
                      </a:r>
                    </a:p>
                  </a:txBody>
                  <a:tcPr/>
                </a:tc>
                <a:tc>
                  <a:txBody>
                    <a:bodyPr/>
                    <a:lstStyle/>
                    <a:p>
                      <a:r>
                        <a:rPr lang="en-ZA" sz="1800" b="1" dirty="0"/>
                        <a:t>7</a:t>
                      </a:r>
                    </a:p>
                  </a:txBody>
                  <a:tcPr/>
                </a:tc>
                <a:tc>
                  <a:txBody>
                    <a:bodyPr/>
                    <a:lstStyle/>
                    <a:p>
                      <a:pPr algn="just"/>
                      <a:r>
                        <a:rPr lang="en-US" sz="1800" dirty="0"/>
                        <a:t>It is suggested that the word “consecutive” be inserted into </a:t>
                      </a:r>
                      <a:r>
                        <a:rPr lang="en-US" sz="1800" b="1" dirty="0"/>
                        <a:t>clause 3 </a:t>
                      </a:r>
                      <a:r>
                        <a:rPr lang="en-US" sz="1800" dirty="0"/>
                        <a:t>as follows: </a:t>
                      </a:r>
                    </a:p>
                    <a:p>
                      <a:pPr algn="just"/>
                      <a:endParaRPr lang="en-US" sz="1800" dirty="0"/>
                    </a:p>
                    <a:p>
                      <a:pPr algn="just"/>
                      <a:r>
                        <a:rPr lang="en-US" sz="1800" dirty="0"/>
                        <a:t>“(4)” Despite subsection (3), the Minister may, upon expiry of the term of office of a member of the Tribunal, extend the term of office of that member for a period not exceeding 12 </a:t>
                      </a:r>
                      <a:r>
                        <a:rPr lang="en-US" sz="1800" b="1" dirty="0"/>
                        <a:t>consecutive</a:t>
                      </a:r>
                      <a:r>
                        <a:rPr lang="en-US" sz="1800" dirty="0"/>
                        <a:t> months.” </a:t>
                      </a:r>
                      <a:endParaRPr lang="en-ZA" sz="1800" dirty="0"/>
                    </a:p>
                  </a:txBody>
                  <a:tcPr/>
                </a:tc>
                <a:tc>
                  <a:txBody>
                    <a:bodyPr/>
                    <a:lstStyle/>
                    <a:p>
                      <a:pPr algn="just"/>
                      <a:r>
                        <a:rPr lang="en-US" sz="1800" dirty="0"/>
                        <a:t>Agreed: … consecutive months – to be inserted. </a:t>
                      </a:r>
                    </a:p>
                    <a:p>
                      <a:pPr algn="just"/>
                      <a:endParaRPr lang="en-US" sz="1800" dirty="0"/>
                    </a:p>
                    <a:p>
                      <a:pPr algn="just"/>
                      <a:r>
                        <a:rPr lang="en-US" sz="1800" dirty="0"/>
                        <a:t>The Department will request the Parliamentary Law Adviser to make the change</a:t>
                      </a:r>
                    </a:p>
                    <a:p>
                      <a:pPr algn="just"/>
                      <a:endParaRPr lang="en-ZA" sz="2000" dirty="0"/>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13</a:t>
            </a:fld>
            <a:endParaRPr lang="en-US"/>
          </a:p>
        </p:txBody>
      </p:sp>
    </p:spTree>
    <p:extLst>
      <p:ext uri="{BB962C8B-B14F-4D97-AF65-F5344CB8AC3E}">
        <p14:creationId xmlns:p14="http://schemas.microsoft.com/office/powerpoint/2010/main" xmlns="" val="2018024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2. Received Comments and Department’s Response (</a:t>
            </a:r>
            <a:r>
              <a:rPr lang="en-US" sz="3200" b="1" dirty="0" err="1"/>
              <a:t>Cont</a:t>
            </a:r>
            <a:r>
              <a:rPr lang="en-US" sz="3200" b="1" dirty="0"/>
              <a:t>…)</a:t>
            </a:r>
            <a:endParaRPr lang="en-ZA"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442355349"/>
              </p:ext>
            </p:extLst>
          </p:nvPr>
        </p:nvGraphicFramePr>
        <p:xfrm>
          <a:off x="162273" y="1450974"/>
          <a:ext cx="8856984" cy="5242560"/>
        </p:xfrm>
        <a:graphic>
          <a:graphicData uri="http://schemas.openxmlformats.org/drawingml/2006/table">
            <a:tbl>
              <a:tblPr firstRow="1" bandRow="1">
                <a:tableStyleId>{073A0DAA-6AF3-43AB-8588-CEC1D06C72B9}</a:tableStyleId>
              </a:tblPr>
              <a:tblGrid>
                <a:gridCol w="829841">
                  <a:extLst>
                    <a:ext uri="{9D8B030D-6E8A-4147-A177-3AD203B41FA5}">
                      <a16:colId xmlns:a16="http://schemas.microsoft.com/office/drawing/2014/main" xmlns="" val="20000"/>
                    </a:ext>
                  </a:extLst>
                </a:gridCol>
                <a:gridCol w="842237">
                  <a:extLst>
                    <a:ext uri="{9D8B030D-6E8A-4147-A177-3AD203B41FA5}">
                      <a16:colId xmlns:a16="http://schemas.microsoft.com/office/drawing/2014/main" xmlns="" val="20001"/>
                    </a:ext>
                  </a:extLst>
                </a:gridCol>
                <a:gridCol w="4287754">
                  <a:extLst>
                    <a:ext uri="{9D8B030D-6E8A-4147-A177-3AD203B41FA5}">
                      <a16:colId xmlns:a16="http://schemas.microsoft.com/office/drawing/2014/main" xmlns="" val="20002"/>
                    </a:ext>
                  </a:extLst>
                </a:gridCol>
                <a:gridCol w="2897152">
                  <a:extLst>
                    <a:ext uri="{9D8B030D-6E8A-4147-A177-3AD203B41FA5}">
                      <a16:colId xmlns:a16="http://schemas.microsoft.com/office/drawing/2014/main" xmlns="" val="20003"/>
                    </a:ext>
                  </a:extLst>
                </a:gridCol>
              </a:tblGrid>
              <a:tr h="453832">
                <a:tc>
                  <a:txBody>
                    <a:bodyPr/>
                    <a:lstStyle/>
                    <a:p>
                      <a:r>
                        <a:rPr lang="en-ZA" sz="1400" dirty="0"/>
                        <a:t>Clause of Bill</a:t>
                      </a:r>
                    </a:p>
                  </a:txBody>
                  <a:tcPr/>
                </a:tc>
                <a:tc>
                  <a:txBody>
                    <a:bodyPr/>
                    <a:lstStyle/>
                    <a:p>
                      <a:r>
                        <a:rPr lang="en-ZA" sz="1400" dirty="0"/>
                        <a:t>Section of Act</a:t>
                      </a:r>
                    </a:p>
                  </a:txBody>
                  <a:tcPr/>
                </a:tc>
                <a:tc>
                  <a:txBody>
                    <a:bodyPr/>
                    <a:lstStyle/>
                    <a:p>
                      <a:r>
                        <a:rPr lang="en-ZA" sz="1400" dirty="0"/>
                        <a:t>Comments</a:t>
                      </a:r>
                    </a:p>
                  </a:txBody>
                  <a:tcPr/>
                </a:tc>
                <a:tc>
                  <a:txBody>
                    <a:bodyPr/>
                    <a:lstStyle/>
                    <a:p>
                      <a:r>
                        <a:rPr lang="en-ZA" sz="1400" dirty="0"/>
                        <a:t>Response</a:t>
                      </a:r>
                    </a:p>
                  </a:txBody>
                  <a:tcPr/>
                </a:tc>
                <a:extLst>
                  <a:ext uri="{0D108BD9-81ED-4DB2-BD59-A6C34878D82A}">
                    <a16:rowId xmlns:a16="http://schemas.microsoft.com/office/drawing/2014/main" xmlns="" val="10000"/>
                  </a:ext>
                </a:extLst>
              </a:tr>
              <a:tr h="4489644">
                <a:tc>
                  <a:txBody>
                    <a:bodyPr/>
                    <a:lstStyle/>
                    <a:p>
                      <a:r>
                        <a:rPr lang="en-ZA" sz="2000" b="1" dirty="0"/>
                        <a:t>4</a:t>
                      </a:r>
                    </a:p>
                  </a:txBody>
                  <a:tcPr/>
                </a:tc>
                <a:tc>
                  <a:txBody>
                    <a:bodyPr/>
                    <a:lstStyle/>
                    <a:p>
                      <a:r>
                        <a:rPr lang="en-ZA" sz="2000" b="1" dirty="0"/>
                        <a:t>9</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It is suggested that section 9 (1) of the Act be retained.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It is further suggested that clause 4 be amended by the insertion of a subsection (4) as follows: “(4) The Director-General, in consultation with the chairperson of the Tribunal, must determine the number of sittings of the Tribunal for the next financial year, the estimated number of hours per sitting and the estimated preparation time for sittings.”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2000" kern="1200" dirty="0">
                        <a:solidFill>
                          <a:schemeClr val="dk1"/>
                        </a:solidFill>
                        <a:effectLst/>
                        <a:latin typeface="+mn-lt"/>
                        <a:ea typeface="+mn-ea"/>
                        <a:cs typeface="+mn-cs"/>
                      </a:endParaRPr>
                    </a:p>
                  </a:txBody>
                  <a:tcPr/>
                </a:tc>
                <a:tc>
                  <a:txBody>
                    <a:bodyPr/>
                    <a:lstStyle/>
                    <a:p>
                      <a:pPr algn="just"/>
                      <a:r>
                        <a:rPr lang="en-US" sz="1600" dirty="0"/>
                        <a:t>The Department disagrees with this proposal herein due to the following reasons:</a:t>
                      </a:r>
                    </a:p>
                    <a:p>
                      <a:pPr algn="just"/>
                      <a:endParaRPr lang="en-US" sz="1600" dirty="0"/>
                    </a:p>
                    <a:p>
                      <a:pPr algn="just"/>
                      <a:r>
                        <a:rPr lang="en-US" sz="1600" b="1" dirty="0"/>
                        <a:t>1. </a:t>
                      </a:r>
                      <a:r>
                        <a:rPr lang="en-US" sz="1600" dirty="0"/>
                        <a:t>The administration of the Tribunal is through the Director-General, as provided in Section 16 of the Act.</a:t>
                      </a:r>
                    </a:p>
                    <a:p>
                      <a:pPr algn="just"/>
                      <a:endParaRPr lang="en-US" sz="1600" dirty="0"/>
                    </a:p>
                    <a:p>
                      <a:pPr algn="just"/>
                      <a:r>
                        <a:rPr lang="en-US" sz="1600" b="1" dirty="0"/>
                        <a:t>2. </a:t>
                      </a:r>
                      <a:r>
                        <a:rPr lang="en-US" sz="1600" dirty="0"/>
                        <a:t>The Tribunal has operational budget through the Department and it make financial sense for the Director-General to make financial decisions as the accounting officer of the Department</a:t>
                      </a:r>
                      <a:r>
                        <a:rPr lang="en-US" sz="1400" dirty="0"/>
                        <a:t>.</a:t>
                      </a:r>
                    </a:p>
                    <a:p>
                      <a:pPr algn="just"/>
                      <a:endParaRPr lang="en-US" sz="1600" dirty="0"/>
                    </a:p>
                    <a:p>
                      <a:pPr algn="just"/>
                      <a:endParaRPr lang="en-ZA" sz="1600" dirty="0"/>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14</a:t>
            </a:fld>
            <a:endParaRPr lang="en-US"/>
          </a:p>
        </p:txBody>
      </p:sp>
    </p:spTree>
    <p:extLst>
      <p:ext uri="{BB962C8B-B14F-4D97-AF65-F5344CB8AC3E}">
        <p14:creationId xmlns:p14="http://schemas.microsoft.com/office/powerpoint/2010/main" xmlns="" val="647732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2. Received Comments and Department’s Response (</a:t>
            </a:r>
            <a:r>
              <a:rPr lang="en-US" sz="3200" b="1" dirty="0" err="1"/>
              <a:t>Cont</a:t>
            </a:r>
            <a:r>
              <a:rPr lang="en-US" sz="3200" b="1" dirty="0"/>
              <a:t>…)</a:t>
            </a:r>
            <a:endParaRPr lang="en-ZA"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311530027"/>
              </p:ext>
            </p:extLst>
          </p:nvPr>
        </p:nvGraphicFramePr>
        <p:xfrm>
          <a:off x="234281" y="1450974"/>
          <a:ext cx="8856983" cy="4364037"/>
        </p:xfrm>
        <a:graphic>
          <a:graphicData uri="http://schemas.openxmlformats.org/drawingml/2006/table">
            <a:tbl>
              <a:tblPr firstRow="1" bandRow="1">
                <a:tableStyleId>{073A0DAA-6AF3-43AB-8588-CEC1D06C72B9}</a:tableStyleId>
              </a:tblPr>
              <a:tblGrid>
                <a:gridCol w="1136109">
                  <a:extLst>
                    <a:ext uri="{9D8B030D-6E8A-4147-A177-3AD203B41FA5}">
                      <a16:colId xmlns:a16="http://schemas.microsoft.com/office/drawing/2014/main" xmlns="" val="20000"/>
                    </a:ext>
                  </a:extLst>
                </a:gridCol>
                <a:gridCol w="1148505">
                  <a:extLst>
                    <a:ext uri="{9D8B030D-6E8A-4147-A177-3AD203B41FA5}">
                      <a16:colId xmlns:a16="http://schemas.microsoft.com/office/drawing/2014/main" xmlns="" val="20001"/>
                    </a:ext>
                  </a:extLst>
                </a:gridCol>
                <a:gridCol w="2755946">
                  <a:extLst>
                    <a:ext uri="{9D8B030D-6E8A-4147-A177-3AD203B41FA5}">
                      <a16:colId xmlns:a16="http://schemas.microsoft.com/office/drawing/2014/main" xmlns="" val="20002"/>
                    </a:ext>
                  </a:extLst>
                </a:gridCol>
                <a:gridCol w="3816423">
                  <a:extLst>
                    <a:ext uri="{9D8B030D-6E8A-4147-A177-3AD203B41FA5}">
                      <a16:colId xmlns:a16="http://schemas.microsoft.com/office/drawing/2014/main" xmlns="" val="20003"/>
                    </a:ext>
                  </a:extLst>
                </a:gridCol>
              </a:tblGrid>
              <a:tr h="694278">
                <a:tc>
                  <a:txBody>
                    <a:bodyPr/>
                    <a:lstStyle/>
                    <a:p>
                      <a:r>
                        <a:rPr lang="en-ZA" sz="1800" dirty="0"/>
                        <a:t>Clause of Bill</a:t>
                      </a:r>
                    </a:p>
                  </a:txBody>
                  <a:tcPr/>
                </a:tc>
                <a:tc>
                  <a:txBody>
                    <a:bodyPr/>
                    <a:lstStyle/>
                    <a:p>
                      <a:r>
                        <a:rPr lang="en-ZA" sz="1800" dirty="0"/>
                        <a:t>Section of Act</a:t>
                      </a:r>
                    </a:p>
                  </a:txBody>
                  <a:tcPr/>
                </a:tc>
                <a:tc>
                  <a:txBody>
                    <a:bodyPr/>
                    <a:lstStyle/>
                    <a:p>
                      <a:r>
                        <a:rPr lang="en-ZA" sz="1800" dirty="0"/>
                        <a:t>Comments</a:t>
                      </a:r>
                    </a:p>
                  </a:txBody>
                  <a:tcPr/>
                </a:tc>
                <a:tc>
                  <a:txBody>
                    <a:bodyPr/>
                    <a:lstStyle/>
                    <a:p>
                      <a:r>
                        <a:rPr lang="en-ZA" sz="1800" dirty="0"/>
                        <a:t>Response</a:t>
                      </a:r>
                    </a:p>
                  </a:txBody>
                  <a:tcPr/>
                </a:tc>
                <a:extLst>
                  <a:ext uri="{0D108BD9-81ED-4DB2-BD59-A6C34878D82A}">
                    <a16:rowId xmlns:a16="http://schemas.microsoft.com/office/drawing/2014/main" xmlns="" val="10000"/>
                  </a:ext>
                </a:extLst>
              </a:tr>
              <a:tr h="3669759">
                <a:tc>
                  <a:txBody>
                    <a:bodyPr/>
                    <a:lstStyle/>
                    <a:p>
                      <a:endParaRPr lang="en-ZA" sz="1800" dirty="0"/>
                    </a:p>
                  </a:txBody>
                  <a:tcPr/>
                </a:tc>
                <a:tc>
                  <a:txBody>
                    <a:bodyPr/>
                    <a:lstStyle/>
                    <a:p>
                      <a:endParaRPr lang="en-ZA" sz="1800" dirty="0"/>
                    </a:p>
                  </a:txBody>
                  <a:tcPr/>
                </a:tc>
                <a:tc>
                  <a:txBody>
                    <a:bodyPr/>
                    <a:lstStyle/>
                    <a:p>
                      <a:pPr algn="just"/>
                      <a:endParaRPr lang="en-ZA" sz="1800" dirty="0"/>
                    </a:p>
                  </a:txBody>
                  <a:tcPr/>
                </a:tc>
                <a:tc>
                  <a:txBody>
                    <a:bodyPr/>
                    <a:lstStyle/>
                    <a:p>
                      <a:pPr algn="just"/>
                      <a:r>
                        <a:rPr lang="en-US" sz="1800" b="1" dirty="0"/>
                        <a:t>3. </a:t>
                      </a:r>
                      <a:r>
                        <a:rPr lang="en-US" sz="1600" dirty="0"/>
                        <a:t>The Tribunal is not amongst the entities mentioned in the schedules under the Public Finance Management Act, No.1 of 2000, as it is housed / located within the Department.</a:t>
                      </a:r>
                    </a:p>
                    <a:p>
                      <a:pPr algn="just"/>
                      <a:endParaRPr lang="en-US" sz="1600" dirty="0"/>
                    </a:p>
                    <a:p>
                      <a:pPr algn="just"/>
                      <a:r>
                        <a:rPr lang="en-US" sz="1600" b="1" dirty="0"/>
                        <a:t>4. </a:t>
                      </a:r>
                      <a:r>
                        <a:rPr lang="en-US" sz="1600" dirty="0"/>
                        <a:t>Tribunal Secretariat receives the noted appeals on behalf of the Tribunal for processing.</a:t>
                      </a:r>
                    </a:p>
                    <a:p>
                      <a:pPr algn="just"/>
                      <a:endParaRPr lang="en-ZA" sz="1800" dirty="0"/>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15</a:t>
            </a:fld>
            <a:endParaRPr lang="en-US"/>
          </a:p>
        </p:txBody>
      </p:sp>
    </p:spTree>
    <p:extLst>
      <p:ext uri="{BB962C8B-B14F-4D97-AF65-F5344CB8AC3E}">
        <p14:creationId xmlns:p14="http://schemas.microsoft.com/office/powerpoint/2010/main" xmlns="" val="2550734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2. Received Comments and Department’s Response (</a:t>
            </a:r>
            <a:r>
              <a:rPr lang="en-US" sz="3200" b="1" dirty="0" err="1"/>
              <a:t>Cont</a:t>
            </a:r>
            <a:r>
              <a:rPr lang="en-US" sz="3200" b="1" dirty="0"/>
              <a:t>…)</a:t>
            </a:r>
            <a:endParaRPr lang="en-ZA"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329302782"/>
              </p:ext>
            </p:extLst>
          </p:nvPr>
        </p:nvGraphicFramePr>
        <p:xfrm>
          <a:off x="461963" y="1450974"/>
          <a:ext cx="8329612" cy="3861833"/>
        </p:xfrm>
        <a:graphic>
          <a:graphicData uri="http://schemas.openxmlformats.org/drawingml/2006/table">
            <a:tbl>
              <a:tblPr firstRow="1" bandRow="1">
                <a:tableStyleId>{073A0DAA-6AF3-43AB-8588-CEC1D06C72B9}</a:tableStyleId>
              </a:tblPr>
              <a:tblGrid>
                <a:gridCol w="1140470">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2448272">
                  <a:extLst>
                    <a:ext uri="{9D8B030D-6E8A-4147-A177-3AD203B41FA5}">
                      <a16:colId xmlns:a16="http://schemas.microsoft.com/office/drawing/2014/main" xmlns="" val="20002"/>
                    </a:ext>
                  </a:extLst>
                </a:gridCol>
                <a:gridCol w="3588742">
                  <a:extLst>
                    <a:ext uri="{9D8B030D-6E8A-4147-A177-3AD203B41FA5}">
                      <a16:colId xmlns:a16="http://schemas.microsoft.com/office/drawing/2014/main" xmlns="" val="20003"/>
                    </a:ext>
                  </a:extLst>
                </a:gridCol>
              </a:tblGrid>
              <a:tr h="619622">
                <a:tc>
                  <a:txBody>
                    <a:bodyPr/>
                    <a:lstStyle/>
                    <a:p>
                      <a:r>
                        <a:rPr lang="en-ZA" sz="1600" dirty="0"/>
                        <a:t>Clause of Bill</a:t>
                      </a:r>
                    </a:p>
                  </a:txBody>
                  <a:tcPr/>
                </a:tc>
                <a:tc>
                  <a:txBody>
                    <a:bodyPr/>
                    <a:lstStyle/>
                    <a:p>
                      <a:r>
                        <a:rPr lang="en-ZA" sz="1600" dirty="0"/>
                        <a:t>Section of Act</a:t>
                      </a:r>
                    </a:p>
                  </a:txBody>
                  <a:tcPr/>
                </a:tc>
                <a:tc>
                  <a:txBody>
                    <a:bodyPr/>
                    <a:lstStyle/>
                    <a:p>
                      <a:r>
                        <a:rPr lang="en-ZA" sz="1600" dirty="0"/>
                        <a:t>Comments</a:t>
                      </a:r>
                    </a:p>
                  </a:txBody>
                  <a:tcPr/>
                </a:tc>
                <a:tc>
                  <a:txBody>
                    <a:bodyPr/>
                    <a:lstStyle/>
                    <a:p>
                      <a:r>
                        <a:rPr lang="en-ZA" sz="1600" dirty="0"/>
                        <a:t>Response</a:t>
                      </a:r>
                    </a:p>
                  </a:txBody>
                  <a:tcPr/>
                </a:tc>
                <a:extLst>
                  <a:ext uri="{0D108BD9-81ED-4DB2-BD59-A6C34878D82A}">
                    <a16:rowId xmlns:a16="http://schemas.microsoft.com/office/drawing/2014/main" xmlns="" val="10000"/>
                  </a:ext>
                </a:extLst>
              </a:tr>
              <a:tr h="3242211">
                <a:tc>
                  <a:txBody>
                    <a:bodyPr/>
                    <a:lstStyle/>
                    <a:p>
                      <a:endParaRPr lang="en-ZA" sz="2400" dirty="0"/>
                    </a:p>
                  </a:txBody>
                  <a:tcPr/>
                </a:tc>
                <a:tc>
                  <a:txBody>
                    <a:bodyPr/>
                    <a:lstStyle/>
                    <a:p>
                      <a:endParaRPr lang="en-ZA" sz="2400" dirty="0"/>
                    </a:p>
                  </a:txBody>
                  <a:tcPr/>
                </a:tc>
                <a:tc>
                  <a:txBody>
                    <a:bodyPr/>
                    <a:lstStyle/>
                    <a:p>
                      <a:pPr algn="just"/>
                      <a:r>
                        <a:rPr lang="en-ZA" sz="2400" dirty="0"/>
                        <a:t> </a:t>
                      </a:r>
                    </a:p>
                  </a:txBody>
                  <a:tcPr/>
                </a:tc>
                <a:tc>
                  <a:txBody>
                    <a:bodyPr/>
                    <a:lstStyle/>
                    <a:p>
                      <a:pPr algn="just"/>
                      <a:r>
                        <a:rPr lang="en-US" sz="1600" b="1" dirty="0"/>
                        <a:t>5</a:t>
                      </a:r>
                      <a:r>
                        <a:rPr lang="en-US" sz="2400" b="1" dirty="0"/>
                        <a:t>. </a:t>
                      </a:r>
                      <a:r>
                        <a:rPr lang="en-US" sz="1800" dirty="0"/>
                        <a:t>Tribunal members are appointed on a part-time basis and preside on the lodged appeals when invited by the Secretariat through working closely with the Office of the Chairperson or delegated member. </a:t>
                      </a:r>
                      <a:endParaRPr lang="en-ZA" sz="1800" dirty="0"/>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16</a:t>
            </a:fld>
            <a:endParaRPr lang="en-US"/>
          </a:p>
        </p:txBody>
      </p:sp>
    </p:spTree>
    <p:extLst>
      <p:ext uri="{BB962C8B-B14F-4D97-AF65-F5344CB8AC3E}">
        <p14:creationId xmlns:p14="http://schemas.microsoft.com/office/powerpoint/2010/main" xmlns="" val="1508200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2. Received Comments and Department’s Response (</a:t>
            </a:r>
            <a:r>
              <a:rPr lang="en-US" sz="3200" b="1" dirty="0" err="1"/>
              <a:t>Cont</a:t>
            </a:r>
            <a:r>
              <a:rPr lang="en-US" sz="3200" b="1" dirty="0"/>
              <a:t>…)</a:t>
            </a:r>
            <a:endParaRPr lang="en-ZA"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718521304"/>
              </p:ext>
            </p:extLst>
          </p:nvPr>
        </p:nvGraphicFramePr>
        <p:xfrm>
          <a:off x="461963" y="1450975"/>
          <a:ext cx="8329612" cy="4511040"/>
        </p:xfrm>
        <a:graphic>
          <a:graphicData uri="http://schemas.openxmlformats.org/drawingml/2006/table">
            <a:tbl>
              <a:tblPr firstRow="1" bandRow="1">
                <a:tableStyleId>{073A0DAA-6AF3-43AB-8588-CEC1D06C72B9}</a:tableStyleId>
              </a:tblPr>
              <a:tblGrid>
                <a:gridCol w="1140470">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2448272">
                  <a:extLst>
                    <a:ext uri="{9D8B030D-6E8A-4147-A177-3AD203B41FA5}">
                      <a16:colId xmlns:a16="http://schemas.microsoft.com/office/drawing/2014/main" xmlns="" val="20002"/>
                    </a:ext>
                  </a:extLst>
                </a:gridCol>
                <a:gridCol w="3588742">
                  <a:extLst>
                    <a:ext uri="{9D8B030D-6E8A-4147-A177-3AD203B41FA5}">
                      <a16:colId xmlns:a16="http://schemas.microsoft.com/office/drawing/2014/main" xmlns="" val="20003"/>
                    </a:ext>
                  </a:extLst>
                </a:gridCol>
              </a:tblGrid>
              <a:tr h="561899">
                <a:tc>
                  <a:txBody>
                    <a:bodyPr/>
                    <a:lstStyle/>
                    <a:p>
                      <a:r>
                        <a:rPr lang="en-ZA" sz="1600" dirty="0"/>
                        <a:t>Clause of Bill</a:t>
                      </a:r>
                    </a:p>
                  </a:txBody>
                  <a:tcPr/>
                </a:tc>
                <a:tc>
                  <a:txBody>
                    <a:bodyPr/>
                    <a:lstStyle/>
                    <a:p>
                      <a:r>
                        <a:rPr lang="en-ZA" sz="1600" dirty="0"/>
                        <a:t>Section of Act</a:t>
                      </a:r>
                    </a:p>
                  </a:txBody>
                  <a:tcPr/>
                </a:tc>
                <a:tc>
                  <a:txBody>
                    <a:bodyPr/>
                    <a:lstStyle/>
                    <a:p>
                      <a:r>
                        <a:rPr lang="en-ZA" sz="1600" dirty="0"/>
                        <a:t>Comments</a:t>
                      </a:r>
                    </a:p>
                  </a:txBody>
                  <a:tcPr/>
                </a:tc>
                <a:tc>
                  <a:txBody>
                    <a:bodyPr/>
                    <a:lstStyle/>
                    <a:p>
                      <a:r>
                        <a:rPr lang="en-ZA" sz="1600" dirty="0"/>
                        <a:t>Response</a:t>
                      </a:r>
                    </a:p>
                  </a:txBody>
                  <a:tcPr/>
                </a:tc>
                <a:extLst>
                  <a:ext uri="{0D108BD9-81ED-4DB2-BD59-A6C34878D82A}">
                    <a16:rowId xmlns:a16="http://schemas.microsoft.com/office/drawing/2014/main" xmlns="" val="10000"/>
                  </a:ext>
                </a:extLst>
              </a:tr>
              <a:tr h="3874146">
                <a:tc>
                  <a:txBody>
                    <a:bodyPr/>
                    <a:lstStyle/>
                    <a:p>
                      <a:r>
                        <a:rPr lang="en-ZA" sz="1800" b="1" dirty="0"/>
                        <a:t>9</a:t>
                      </a:r>
                    </a:p>
                  </a:txBody>
                  <a:tcPr/>
                </a:tc>
                <a:tc>
                  <a:txBody>
                    <a:bodyPr/>
                    <a:lstStyle/>
                    <a:p>
                      <a:r>
                        <a:rPr lang="en-ZA" sz="1800" b="1" dirty="0"/>
                        <a:t>16</a:t>
                      </a:r>
                    </a:p>
                  </a:txBody>
                  <a:tcPr/>
                </a:tc>
                <a:tc>
                  <a:txBody>
                    <a:bodyPr/>
                    <a:lstStyle/>
                    <a:p>
                      <a:pPr algn="just"/>
                      <a:r>
                        <a:rPr lang="en-US" sz="1800" dirty="0"/>
                        <a:t>It is strongly suggested that the requirement to consult the Tribunal be retained.</a:t>
                      </a:r>
                      <a:endParaRPr lang="en-ZA" sz="1800" dirty="0"/>
                    </a:p>
                  </a:txBody>
                  <a:tcPr/>
                </a:tc>
                <a:tc>
                  <a:txBody>
                    <a:bodyPr/>
                    <a:lstStyle/>
                    <a:p>
                      <a:pPr algn="just"/>
                      <a:r>
                        <a:rPr lang="en-US" sz="1800" dirty="0"/>
                        <a:t>The Department disagrees with the proposal herein due to the following reasons:</a:t>
                      </a:r>
                    </a:p>
                    <a:p>
                      <a:pPr algn="just"/>
                      <a:endParaRPr lang="en-US" sz="1800" dirty="0"/>
                    </a:p>
                    <a:p>
                      <a:pPr algn="just"/>
                      <a:r>
                        <a:rPr lang="en-US" sz="1800" b="1" dirty="0"/>
                        <a:t>1. </a:t>
                      </a:r>
                      <a:r>
                        <a:rPr lang="en-US" sz="1800" dirty="0"/>
                        <a:t>The appointment of the designated officials to perform the work of the Tribunal by the Director-General is through the Public Service Act. It should be noted that the investigations that are contemplated are those required by the Tribunal, i.e. the TAT will still decide on whether investigations are required or not</a:t>
                      </a:r>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17</a:t>
            </a:fld>
            <a:endParaRPr lang="en-US"/>
          </a:p>
        </p:txBody>
      </p:sp>
    </p:spTree>
    <p:extLst>
      <p:ext uri="{BB962C8B-B14F-4D97-AF65-F5344CB8AC3E}">
        <p14:creationId xmlns:p14="http://schemas.microsoft.com/office/powerpoint/2010/main" xmlns="" val="2252044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2. Received Comments and Department’s Response (</a:t>
            </a:r>
            <a:r>
              <a:rPr lang="en-US" sz="3200" b="1" dirty="0" err="1"/>
              <a:t>Cont</a:t>
            </a:r>
            <a:r>
              <a:rPr lang="en-US" sz="3200" b="1" dirty="0"/>
              <a:t>…)</a:t>
            </a:r>
            <a:endParaRPr lang="en-ZA"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876430044"/>
              </p:ext>
            </p:extLst>
          </p:nvPr>
        </p:nvGraphicFramePr>
        <p:xfrm>
          <a:off x="461963" y="1450974"/>
          <a:ext cx="8329612" cy="4436046"/>
        </p:xfrm>
        <a:graphic>
          <a:graphicData uri="http://schemas.openxmlformats.org/drawingml/2006/table">
            <a:tbl>
              <a:tblPr firstRow="1" bandRow="1">
                <a:tableStyleId>{073A0DAA-6AF3-43AB-8588-CEC1D06C72B9}</a:tableStyleId>
              </a:tblPr>
              <a:tblGrid>
                <a:gridCol w="1140470">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1656184">
                  <a:extLst>
                    <a:ext uri="{9D8B030D-6E8A-4147-A177-3AD203B41FA5}">
                      <a16:colId xmlns:a16="http://schemas.microsoft.com/office/drawing/2014/main" xmlns="" val="20002"/>
                    </a:ext>
                  </a:extLst>
                </a:gridCol>
                <a:gridCol w="4380830">
                  <a:extLst>
                    <a:ext uri="{9D8B030D-6E8A-4147-A177-3AD203B41FA5}">
                      <a16:colId xmlns:a16="http://schemas.microsoft.com/office/drawing/2014/main" xmlns="" val="20003"/>
                    </a:ext>
                  </a:extLst>
                </a:gridCol>
              </a:tblGrid>
              <a:tr h="711753">
                <a:tc>
                  <a:txBody>
                    <a:bodyPr/>
                    <a:lstStyle/>
                    <a:p>
                      <a:pPr algn="ctr"/>
                      <a:r>
                        <a:rPr lang="en-ZA" sz="1600" dirty="0"/>
                        <a:t>Clause of Bill</a:t>
                      </a:r>
                    </a:p>
                  </a:txBody>
                  <a:tcPr/>
                </a:tc>
                <a:tc>
                  <a:txBody>
                    <a:bodyPr/>
                    <a:lstStyle/>
                    <a:p>
                      <a:pPr algn="ctr"/>
                      <a:r>
                        <a:rPr lang="en-ZA" sz="1600" dirty="0"/>
                        <a:t>Section of Act</a:t>
                      </a:r>
                    </a:p>
                  </a:txBody>
                  <a:tcPr/>
                </a:tc>
                <a:tc>
                  <a:txBody>
                    <a:bodyPr/>
                    <a:lstStyle/>
                    <a:p>
                      <a:pPr algn="ctr"/>
                      <a:r>
                        <a:rPr lang="en-ZA" sz="1600" dirty="0"/>
                        <a:t>Comments</a:t>
                      </a:r>
                    </a:p>
                  </a:txBody>
                  <a:tcPr/>
                </a:tc>
                <a:tc>
                  <a:txBody>
                    <a:bodyPr/>
                    <a:lstStyle/>
                    <a:p>
                      <a:pPr algn="ctr"/>
                      <a:r>
                        <a:rPr lang="en-ZA" sz="1600" dirty="0"/>
                        <a:t>Response</a:t>
                      </a:r>
                    </a:p>
                  </a:txBody>
                  <a:tcPr/>
                </a:tc>
                <a:extLst>
                  <a:ext uri="{0D108BD9-81ED-4DB2-BD59-A6C34878D82A}">
                    <a16:rowId xmlns:a16="http://schemas.microsoft.com/office/drawing/2014/main" xmlns="" val="10000"/>
                  </a:ext>
                </a:extLst>
              </a:tr>
              <a:tr h="3724293">
                <a:tc>
                  <a:txBody>
                    <a:bodyPr/>
                    <a:lstStyle/>
                    <a:p>
                      <a:endParaRPr lang="en-ZA" sz="2400" dirty="0"/>
                    </a:p>
                  </a:txBody>
                  <a:tcPr/>
                </a:tc>
                <a:tc>
                  <a:txBody>
                    <a:bodyPr/>
                    <a:lstStyle/>
                    <a:p>
                      <a:endParaRPr lang="en-ZA" sz="2400" dirty="0"/>
                    </a:p>
                  </a:txBody>
                  <a:tcPr/>
                </a:tc>
                <a:tc>
                  <a:txBody>
                    <a:bodyPr/>
                    <a:lstStyle/>
                    <a:p>
                      <a:pPr algn="just"/>
                      <a:r>
                        <a:rPr lang="en-ZA" sz="2400" dirty="0"/>
                        <a:t> </a:t>
                      </a:r>
                    </a:p>
                  </a:txBody>
                  <a:tcPr/>
                </a:tc>
                <a:tc>
                  <a:txBody>
                    <a:bodyPr/>
                    <a:lstStyle/>
                    <a:p>
                      <a:pPr algn="just"/>
                      <a:r>
                        <a:rPr lang="en-US" sz="2000" dirty="0"/>
                        <a:t>Furthermore, the investigations and research are moreover to place the Tribunal in line with the developments in the Public Transport sector or industry.</a:t>
                      </a:r>
                    </a:p>
                    <a:p>
                      <a:pPr algn="just"/>
                      <a:endParaRPr lang="en-US" sz="2000" dirty="0"/>
                    </a:p>
                    <a:p>
                      <a:pPr algn="just"/>
                      <a:r>
                        <a:rPr lang="en-US" sz="2000" b="1" dirty="0"/>
                        <a:t>2. </a:t>
                      </a:r>
                      <a:r>
                        <a:rPr lang="en-US" sz="2000" dirty="0"/>
                        <a:t>Again, the Tribunal execute its mandate without fear, </a:t>
                      </a:r>
                      <a:r>
                        <a:rPr lang="en-US" sz="2000" dirty="0" err="1"/>
                        <a:t>favour</a:t>
                      </a:r>
                      <a:r>
                        <a:rPr lang="en-US" sz="2000" dirty="0"/>
                        <a:t> or prejudice as provided by Section 2 of the Act. No amount of interference is tolerated.</a:t>
                      </a:r>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18</a:t>
            </a:fld>
            <a:endParaRPr lang="en-US"/>
          </a:p>
        </p:txBody>
      </p:sp>
    </p:spTree>
    <p:extLst>
      <p:ext uri="{BB962C8B-B14F-4D97-AF65-F5344CB8AC3E}">
        <p14:creationId xmlns:p14="http://schemas.microsoft.com/office/powerpoint/2010/main" xmlns="" val="1729322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2. Received Comments and Department’s Response (</a:t>
            </a:r>
            <a:r>
              <a:rPr lang="en-US" sz="3200" b="1" dirty="0" err="1"/>
              <a:t>Cont</a:t>
            </a:r>
            <a:r>
              <a:rPr lang="en-US" sz="3200" b="1" dirty="0"/>
              <a:t>…)</a:t>
            </a:r>
            <a:endParaRPr lang="en-ZA"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553793548"/>
              </p:ext>
            </p:extLst>
          </p:nvPr>
        </p:nvGraphicFramePr>
        <p:xfrm>
          <a:off x="461963" y="1450974"/>
          <a:ext cx="8329612" cy="3861833"/>
        </p:xfrm>
        <a:graphic>
          <a:graphicData uri="http://schemas.openxmlformats.org/drawingml/2006/table">
            <a:tbl>
              <a:tblPr firstRow="1" bandRow="1">
                <a:tableStyleId>{073A0DAA-6AF3-43AB-8588-CEC1D06C72B9}</a:tableStyleId>
              </a:tblPr>
              <a:tblGrid>
                <a:gridCol w="1140470">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2448272">
                  <a:extLst>
                    <a:ext uri="{9D8B030D-6E8A-4147-A177-3AD203B41FA5}">
                      <a16:colId xmlns:a16="http://schemas.microsoft.com/office/drawing/2014/main" xmlns="" val="20002"/>
                    </a:ext>
                  </a:extLst>
                </a:gridCol>
                <a:gridCol w="3588742">
                  <a:extLst>
                    <a:ext uri="{9D8B030D-6E8A-4147-A177-3AD203B41FA5}">
                      <a16:colId xmlns:a16="http://schemas.microsoft.com/office/drawing/2014/main" xmlns="" val="20003"/>
                    </a:ext>
                  </a:extLst>
                </a:gridCol>
              </a:tblGrid>
              <a:tr h="619622">
                <a:tc>
                  <a:txBody>
                    <a:bodyPr/>
                    <a:lstStyle/>
                    <a:p>
                      <a:r>
                        <a:rPr lang="en-ZA" sz="1600" dirty="0"/>
                        <a:t>Clause of Bill</a:t>
                      </a:r>
                    </a:p>
                  </a:txBody>
                  <a:tcPr/>
                </a:tc>
                <a:tc>
                  <a:txBody>
                    <a:bodyPr/>
                    <a:lstStyle/>
                    <a:p>
                      <a:r>
                        <a:rPr lang="en-ZA" sz="1600" dirty="0"/>
                        <a:t>Section of Act</a:t>
                      </a:r>
                    </a:p>
                  </a:txBody>
                  <a:tcPr/>
                </a:tc>
                <a:tc>
                  <a:txBody>
                    <a:bodyPr/>
                    <a:lstStyle/>
                    <a:p>
                      <a:r>
                        <a:rPr lang="en-ZA" sz="1600" dirty="0"/>
                        <a:t>Comments</a:t>
                      </a:r>
                    </a:p>
                  </a:txBody>
                  <a:tcPr/>
                </a:tc>
                <a:tc>
                  <a:txBody>
                    <a:bodyPr/>
                    <a:lstStyle/>
                    <a:p>
                      <a:r>
                        <a:rPr lang="en-ZA" sz="1600" dirty="0"/>
                        <a:t>Response</a:t>
                      </a:r>
                    </a:p>
                  </a:txBody>
                  <a:tcPr/>
                </a:tc>
                <a:extLst>
                  <a:ext uri="{0D108BD9-81ED-4DB2-BD59-A6C34878D82A}">
                    <a16:rowId xmlns:a16="http://schemas.microsoft.com/office/drawing/2014/main" xmlns="" val="10000"/>
                  </a:ext>
                </a:extLst>
              </a:tr>
              <a:tr h="3242211">
                <a:tc>
                  <a:txBody>
                    <a:bodyPr/>
                    <a:lstStyle/>
                    <a:p>
                      <a:endParaRPr lang="en-ZA" sz="2400" dirty="0"/>
                    </a:p>
                  </a:txBody>
                  <a:tcPr/>
                </a:tc>
                <a:tc>
                  <a:txBody>
                    <a:bodyPr/>
                    <a:lstStyle/>
                    <a:p>
                      <a:endParaRPr lang="en-ZA" sz="2400" dirty="0"/>
                    </a:p>
                  </a:txBody>
                  <a:tcPr/>
                </a:tc>
                <a:tc>
                  <a:txBody>
                    <a:bodyPr/>
                    <a:lstStyle/>
                    <a:p>
                      <a:pPr algn="just"/>
                      <a:r>
                        <a:rPr lang="en-ZA" sz="2400" dirty="0"/>
                        <a:t> </a:t>
                      </a:r>
                    </a:p>
                  </a:txBody>
                  <a:tcPr/>
                </a:tc>
                <a:tc>
                  <a:txBody>
                    <a:bodyPr/>
                    <a:lstStyle/>
                    <a:p>
                      <a:pPr algn="just"/>
                      <a:r>
                        <a:rPr lang="en-US" sz="2000" b="1" dirty="0"/>
                        <a:t>3. </a:t>
                      </a:r>
                      <a:r>
                        <a:rPr lang="en-US" sz="2000" dirty="0"/>
                        <a:t>Therefore, no conflict of interest might arise as Tribunal officials provide supporting role and played no part in the adjudication processes.</a:t>
                      </a:r>
                      <a:endParaRPr lang="en-ZA" sz="2000" dirty="0"/>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19</a:t>
            </a:fld>
            <a:endParaRPr lang="en-US"/>
          </a:p>
        </p:txBody>
      </p:sp>
    </p:spTree>
    <p:extLst>
      <p:ext uri="{BB962C8B-B14F-4D97-AF65-F5344CB8AC3E}">
        <p14:creationId xmlns:p14="http://schemas.microsoft.com/office/powerpoint/2010/main" xmlns="" val="3734664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Contents</a:t>
            </a:r>
            <a:r>
              <a:rPr lang="en-ZA" dirty="0"/>
              <a:t> </a:t>
            </a:r>
          </a:p>
        </p:txBody>
      </p:sp>
      <p:sp>
        <p:nvSpPr>
          <p:cNvPr id="3" name="Content Placeholder 2"/>
          <p:cNvSpPr>
            <a:spLocks noGrp="1"/>
          </p:cNvSpPr>
          <p:nvPr>
            <p:ph idx="1"/>
          </p:nvPr>
        </p:nvSpPr>
        <p:spPr>
          <a:xfrm>
            <a:off x="461963" y="1450976"/>
            <a:ext cx="8329612" cy="4821238"/>
          </a:xfrm>
        </p:spPr>
        <p:txBody>
          <a:bodyPr/>
          <a:lstStyle/>
          <a:p>
            <a:pPr marL="406400" lvl="1" indent="0">
              <a:buNone/>
            </a:pPr>
            <a:endParaRPr lang="en-ZA" sz="3100" dirty="0"/>
          </a:p>
          <a:p>
            <a:pPr marL="0" indent="0">
              <a:buNone/>
            </a:pPr>
            <a:r>
              <a:rPr lang="en-ZA" sz="3600" dirty="0"/>
              <a:t>1. 	Background</a:t>
            </a:r>
          </a:p>
          <a:p>
            <a:pPr marL="0" indent="0">
              <a:buNone/>
            </a:pPr>
            <a:r>
              <a:rPr lang="en-ZA" sz="3600" dirty="0"/>
              <a:t>2. 	Received comments &amp; responses</a:t>
            </a:r>
          </a:p>
          <a:p>
            <a:pPr marL="0" indent="0">
              <a:buNone/>
            </a:pPr>
            <a:r>
              <a:rPr lang="en-US" sz="3600" dirty="0"/>
              <a:t>3.	Impact of clause 56 of the Rail 	Safety Bill on the TAT 	Amendment 	Bill </a:t>
            </a:r>
          </a:p>
          <a:p>
            <a:pPr marL="0" indent="0">
              <a:buNone/>
            </a:pPr>
            <a:r>
              <a:rPr lang="en-US" sz="3600" dirty="0"/>
              <a:t>4.	Conclusion</a:t>
            </a:r>
            <a:endParaRPr lang="en-ZA" sz="3600" dirty="0"/>
          </a:p>
          <a:p>
            <a:pPr marL="0" indent="0">
              <a:buNone/>
            </a:pPr>
            <a:endParaRPr lang="en-ZA" sz="3600" dirty="0"/>
          </a:p>
          <a:p>
            <a:pPr marL="0" indent="0">
              <a:buNone/>
            </a:pPr>
            <a:endParaRPr lang="en-ZA" sz="1800" dirty="0"/>
          </a:p>
        </p:txBody>
      </p:sp>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a:t>
            </a:fld>
            <a:endParaRPr lang="en-US"/>
          </a:p>
        </p:txBody>
      </p:sp>
    </p:spTree>
    <p:extLst>
      <p:ext uri="{BB962C8B-B14F-4D97-AF65-F5344CB8AC3E}">
        <p14:creationId xmlns:p14="http://schemas.microsoft.com/office/powerpoint/2010/main" xmlns="" val="3624181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tx1"/>
                </a:solidFill>
              </a:rPr>
              <a:t>3. Impact of clause 56 of the Rail Safety (RS) Bill on the TAT Amendment Bill </a:t>
            </a:r>
          </a:p>
        </p:txBody>
      </p:sp>
      <p:sp>
        <p:nvSpPr>
          <p:cNvPr id="3" name="Content Placeholder 2"/>
          <p:cNvSpPr>
            <a:spLocks noGrp="1"/>
          </p:cNvSpPr>
          <p:nvPr>
            <p:ph idx="1"/>
          </p:nvPr>
        </p:nvSpPr>
        <p:spPr>
          <a:xfrm>
            <a:off x="461963" y="1455932"/>
            <a:ext cx="8329612" cy="4633913"/>
          </a:xfrm>
        </p:spPr>
        <p:txBody>
          <a:bodyPr/>
          <a:lstStyle/>
          <a:p>
            <a:pPr marL="0" indent="0" algn="just">
              <a:buNone/>
            </a:pPr>
            <a:r>
              <a:rPr lang="en-GB" sz="2400" dirty="0"/>
              <a:t>The Memorandum on the Objects of the RS Bill provides as follows: </a:t>
            </a:r>
          </a:p>
          <a:p>
            <a:pPr marL="0" indent="0" algn="just">
              <a:buNone/>
            </a:pPr>
            <a:endParaRPr lang="en-US" sz="2000" dirty="0"/>
          </a:p>
          <a:p>
            <a:pPr algn="just"/>
            <a:r>
              <a:rPr lang="en-GB" sz="2000" dirty="0"/>
              <a:t>“Clauses 54 to 56 provide for an appeal mechanism against any decision by an employee of the Rail Safety Regulator (RSR) or made in the name of the RSR. The first level of appeal is to the CEO (in terms of clause 54), then to the Board or a Board appeals committee (in terms of clause 55) and </a:t>
            </a:r>
            <a:r>
              <a:rPr lang="en-GB" sz="2000" u="sng" dirty="0"/>
              <a:t>ultimately to the Transport Appeal Tribunal (in terms of clause 56), established by section 3 of the Transport Appeal Tribunal Act, 1998 (Act No. 39 of 1998), which is to be amended by the Transport Appeal Tribunal Amendment Bill [B8–2020], which is currently being considered by Parliament</a:t>
            </a:r>
            <a:r>
              <a:rPr lang="en-GB" sz="2000" i="1" u="sng" dirty="0"/>
              <a:t>.” </a:t>
            </a:r>
            <a:r>
              <a:rPr lang="en-GB" sz="2000" i="1" dirty="0"/>
              <a:t>(our emphasis)</a:t>
            </a:r>
          </a:p>
          <a:p>
            <a:pPr marL="0" indent="0" algn="just">
              <a:buNone/>
            </a:pPr>
            <a:endParaRPr lang="en-US" sz="1000" dirty="0">
              <a:solidFill>
                <a:srgbClr val="FF0000"/>
              </a:solidFill>
            </a:endParaRPr>
          </a:p>
        </p:txBody>
      </p:sp>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20</a:t>
            </a:fld>
            <a:endParaRPr lang="en-US"/>
          </a:p>
        </p:txBody>
      </p:sp>
    </p:spTree>
    <p:extLst>
      <p:ext uri="{BB962C8B-B14F-4D97-AF65-F5344CB8AC3E}">
        <p14:creationId xmlns:p14="http://schemas.microsoft.com/office/powerpoint/2010/main" xmlns="" val="3320509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b="1" dirty="0">
                <a:solidFill>
                  <a:srgbClr val="000000"/>
                </a:solidFill>
              </a:rPr>
              <a:t>4. Conclusion </a:t>
            </a:r>
            <a:endParaRPr lang="en-ZA" sz="3200" b="1" dirty="0"/>
          </a:p>
        </p:txBody>
      </p:sp>
      <p:sp>
        <p:nvSpPr>
          <p:cNvPr id="3" name="Content Placeholder 2"/>
          <p:cNvSpPr>
            <a:spLocks noGrp="1"/>
          </p:cNvSpPr>
          <p:nvPr>
            <p:ph idx="1"/>
          </p:nvPr>
        </p:nvSpPr>
        <p:spPr/>
        <p:txBody>
          <a:bodyPr/>
          <a:lstStyle/>
          <a:p>
            <a:pPr lvl="0" algn="just"/>
            <a:r>
              <a:rPr lang="en-ZA" altLang="en-US" sz="3200" dirty="0">
                <a:solidFill>
                  <a:srgbClr val="000000"/>
                </a:solidFill>
              </a:rPr>
              <a:t>To request PCOT to consider the responses made by the Department</a:t>
            </a:r>
          </a:p>
          <a:p>
            <a:pPr lvl="0" algn="just"/>
            <a:r>
              <a:rPr lang="en-ZA" altLang="en-US" sz="3200" dirty="0"/>
              <a:t>PCOT to consider an emerging matter </a:t>
            </a:r>
            <a:r>
              <a:rPr lang="en-ZA" altLang="en-US" sz="3200" dirty="0" err="1"/>
              <a:t>wrt</a:t>
            </a:r>
            <a:r>
              <a:rPr lang="en-ZA" altLang="en-US" sz="3200" dirty="0"/>
              <a:t> clause 56 of the RS Bill</a:t>
            </a:r>
          </a:p>
          <a:p>
            <a:pPr lvl="0" algn="just"/>
            <a:r>
              <a:rPr lang="en-ZA" altLang="en-US" sz="3200" dirty="0">
                <a:solidFill>
                  <a:srgbClr val="000000"/>
                </a:solidFill>
              </a:rPr>
              <a:t>To process the Amendment Bill further in accordance with the procedure established in section 76 of the Constitution </a:t>
            </a:r>
          </a:p>
          <a:p>
            <a:endParaRPr lang="en-ZA" sz="1400" dirty="0"/>
          </a:p>
        </p:txBody>
      </p:sp>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21</a:t>
            </a:fld>
            <a:endParaRPr lang="en-US" dirty="0"/>
          </a:p>
        </p:txBody>
      </p:sp>
    </p:spTree>
    <p:extLst>
      <p:ext uri="{BB962C8B-B14F-4D97-AF65-F5344CB8AC3E}">
        <p14:creationId xmlns:p14="http://schemas.microsoft.com/office/powerpoint/2010/main" xmlns="" val="2648060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End</a:t>
            </a:r>
          </a:p>
        </p:txBody>
      </p:sp>
      <p:sp>
        <p:nvSpPr>
          <p:cNvPr id="3" name="Content Placeholder 2"/>
          <p:cNvSpPr>
            <a:spLocks noGrp="1"/>
          </p:cNvSpPr>
          <p:nvPr>
            <p:ph idx="1"/>
          </p:nvPr>
        </p:nvSpPr>
        <p:spPr>
          <a:xfrm>
            <a:off x="461963" y="1278508"/>
            <a:ext cx="8329612" cy="4633913"/>
          </a:xfrm>
        </p:spPr>
        <p:txBody>
          <a:bodyPr/>
          <a:lstStyle/>
          <a:p>
            <a:pPr marL="0" indent="0">
              <a:buNone/>
            </a:pPr>
            <a:r>
              <a:rPr lang="en-US" dirty="0"/>
              <a:t>			</a:t>
            </a:r>
          </a:p>
          <a:p>
            <a:pPr marL="0" indent="0">
              <a:buNone/>
            </a:pPr>
            <a:endParaRPr lang="en-US" dirty="0"/>
          </a:p>
          <a:p>
            <a:pPr marL="0" indent="0">
              <a:buNone/>
            </a:pPr>
            <a:endParaRPr lang="en-US" dirty="0"/>
          </a:p>
          <a:p>
            <a:pPr marL="0" indent="0">
              <a:buNone/>
            </a:pPr>
            <a:r>
              <a:rPr lang="en-US" dirty="0"/>
              <a:t>			</a:t>
            </a:r>
            <a:r>
              <a:rPr lang="en-US" sz="4400" b="1" dirty="0"/>
              <a:t>Thank You</a:t>
            </a:r>
            <a:endParaRPr lang="en-US" b="1" dirty="0"/>
          </a:p>
        </p:txBody>
      </p:sp>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22</a:t>
            </a:fld>
            <a:endParaRPr lang="en-US"/>
          </a:p>
        </p:txBody>
      </p:sp>
    </p:spTree>
    <p:extLst>
      <p:ext uri="{BB962C8B-B14F-4D97-AF65-F5344CB8AC3E}">
        <p14:creationId xmlns:p14="http://schemas.microsoft.com/office/powerpoint/2010/main" xmlns="" val="4193467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sp>
        <p:nvSpPr>
          <p:cNvPr id="3" name="Content Placeholder 2"/>
          <p:cNvSpPr>
            <a:spLocks noGrp="1"/>
          </p:cNvSpPr>
          <p:nvPr>
            <p:ph idx="1"/>
          </p:nvPr>
        </p:nvSpPr>
        <p:spPr>
          <a:xfrm>
            <a:off x="461963" y="1450976"/>
            <a:ext cx="8329612" cy="4821238"/>
          </a:xfrm>
        </p:spPr>
        <p:txBody>
          <a:bodyPr/>
          <a:lstStyle/>
          <a:p>
            <a:pPr lvl="0" algn="just"/>
            <a:r>
              <a:rPr lang="en-US" sz="2400" dirty="0">
                <a:solidFill>
                  <a:srgbClr val="000000"/>
                </a:solidFill>
              </a:rPr>
              <a:t>The Amendment Bill was presented to PCOT on the 25 August 2021</a:t>
            </a:r>
          </a:p>
          <a:p>
            <a:pPr lvl="0" algn="just"/>
            <a:r>
              <a:rPr lang="en-US" sz="2400" dirty="0">
                <a:solidFill>
                  <a:srgbClr val="000000"/>
                </a:solidFill>
              </a:rPr>
              <a:t>Subsequently, the PCOT publicized the Amendment Bill for public comments with the closing date of 08 October 2021</a:t>
            </a:r>
          </a:p>
          <a:p>
            <a:pPr lvl="0" algn="just"/>
            <a:r>
              <a:rPr lang="en-US" sz="2400" dirty="0">
                <a:solidFill>
                  <a:srgbClr val="000000"/>
                </a:solidFill>
              </a:rPr>
              <a:t>On the 04 September 2021, the comments from the Western Cape Government – Ministry of Transport and Public Works - were received by the PCOT</a:t>
            </a:r>
          </a:p>
          <a:p>
            <a:pPr lvl="0" algn="just"/>
            <a:r>
              <a:rPr lang="en-US" sz="2400" dirty="0">
                <a:solidFill>
                  <a:srgbClr val="000000"/>
                </a:solidFill>
              </a:rPr>
              <a:t>On the 08 October 2021, the comments from the Gautrain Management Agency were received by the PCOT</a:t>
            </a:r>
          </a:p>
          <a:p>
            <a:pPr marL="0" indent="0">
              <a:buNone/>
            </a:pPr>
            <a:endParaRPr lang="en-ZA" sz="1800" dirty="0"/>
          </a:p>
          <a:p>
            <a:pPr marL="0" indent="0">
              <a:buNone/>
            </a:pPr>
            <a:endParaRPr lang="en-ZA" sz="2400" dirty="0"/>
          </a:p>
          <a:p>
            <a:pPr marL="0" indent="0">
              <a:buNone/>
            </a:pPr>
            <a:endParaRPr lang="en-ZA" sz="1800" dirty="0"/>
          </a:p>
        </p:txBody>
      </p:sp>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3</a:t>
            </a:fld>
            <a:endParaRPr lang="en-US"/>
          </a:p>
        </p:txBody>
      </p:sp>
    </p:spTree>
    <p:extLst>
      <p:ext uri="{BB962C8B-B14F-4D97-AF65-F5344CB8AC3E}">
        <p14:creationId xmlns:p14="http://schemas.microsoft.com/office/powerpoint/2010/main" xmlns="" val="3271843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10FA39-81AD-4E2A-AC89-32B9A84C6EA7}"/>
              </a:ext>
            </a:extLst>
          </p:cNvPr>
          <p:cNvSpPr>
            <a:spLocks noGrp="1"/>
          </p:cNvSpPr>
          <p:nvPr>
            <p:ph type="title"/>
          </p:nvPr>
        </p:nvSpPr>
        <p:spPr/>
        <p:txBody>
          <a:bodyPr/>
          <a:lstStyle/>
          <a:p>
            <a:r>
              <a:rPr lang="en-ZA" b="1" dirty="0"/>
              <a:t>1. Background (</a:t>
            </a:r>
            <a:r>
              <a:rPr lang="en-ZA" b="1" dirty="0" err="1"/>
              <a:t>Cont</a:t>
            </a:r>
            <a:r>
              <a:rPr lang="en-ZA" b="1" dirty="0"/>
              <a:t>…)</a:t>
            </a:r>
          </a:p>
        </p:txBody>
      </p:sp>
      <p:sp>
        <p:nvSpPr>
          <p:cNvPr id="3" name="Content Placeholder 2">
            <a:extLst>
              <a:ext uri="{FF2B5EF4-FFF2-40B4-BE49-F238E27FC236}">
                <a16:creationId xmlns:a16="http://schemas.microsoft.com/office/drawing/2014/main" xmlns="" id="{CD90C109-FA1E-41C9-A671-7F8A8C9155B9}"/>
              </a:ext>
            </a:extLst>
          </p:cNvPr>
          <p:cNvSpPr>
            <a:spLocks noGrp="1"/>
          </p:cNvSpPr>
          <p:nvPr>
            <p:ph idx="1"/>
          </p:nvPr>
        </p:nvSpPr>
        <p:spPr/>
        <p:txBody>
          <a:bodyPr/>
          <a:lstStyle/>
          <a:p>
            <a:pPr marL="0" indent="0">
              <a:buNone/>
            </a:pPr>
            <a:endParaRPr lang="en-ZA" sz="2400" dirty="0"/>
          </a:p>
          <a:p>
            <a:pPr lvl="0" algn="just"/>
            <a:r>
              <a:rPr lang="en-US" sz="2400" dirty="0">
                <a:solidFill>
                  <a:srgbClr val="000000"/>
                </a:solidFill>
              </a:rPr>
              <a:t>Furthermore, on the 07 December 2021, the PCOT considered the list of written submissions received</a:t>
            </a:r>
          </a:p>
          <a:p>
            <a:pPr lvl="0" algn="just"/>
            <a:r>
              <a:rPr lang="en-US" sz="2400" dirty="0">
                <a:solidFill>
                  <a:srgbClr val="000000"/>
                </a:solidFill>
              </a:rPr>
              <a:t>On 01 March 2022, the PCOT held a virtual meeting to deal with the received two (2) comments on the Amendment Bill</a:t>
            </a:r>
          </a:p>
          <a:p>
            <a:pPr lvl="0" algn="just"/>
            <a:r>
              <a:rPr lang="en-US" sz="2400" dirty="0">
                <a:solidFill>
                  <a:srgbClr val="000000"/>
                </a:solidFill>
              </a:rPr>
              <a:t>Consequently, the TAT Directorate responded to the received comments and forwarded its inputs to the DOT’s Legislation Directorate on the 04 July 2022  </a:t>
            </a:r>
          </a:p>
          <a:p>
            <a:endParaRPr lang="en-ZA" dirty="0"/>
          </a:p>
        </p:txBody>
      </p:sp>
      <p:sp>
        <p:nvSpPr>
          <p:cNvPr id="4" name="Slide Number Placeholder 3">
            <a:extLst>
              <a:ext uri="{FF2B5EF4-FFF2-40B4-BE49-F238E27FC236}">
                <a16:creationId xmlns:a16="http://schemas.microsoft.com/office/drawing/2014/main" xmlns="" id="{5982EE71-7CCF-4131-8810-1CA982154D88}"/>
              </a:ext>
            </a:extLst>
          </p:cNvPr>
          <p:cNvSpPr>
            <a:spLocks noGrp="1"/>
          </p:cNvSpPr>
          <p:nvPr>
            <p:ph type="sldNum" sz="quarter" idx="12"/>
          </p:nvPr>
        </p:nvSpPr>
        <p:spPr/>
        <p:txBody>
          <a:bodyPr/>
          <a:lstStyle/>
          <a:p>
            <a:pPr>
              <a:defRPr/>
            </a:pPr>
            <a:fld id="{8E07DBBD-13FA-456E-9FFF-BB922381A294}" type="slidenum">
              <a:rPr lang="en-US" smtClean="0"/>
              <a:pPr>
                <a:defRPr/>
              </a:pPr>
              <a:t>4</a:t>
            </a:fld>
            <a:endParaRPr lang="en-US"/>
          </a:p>
        </p:txBody>
      </p:sp>
    </p:spTree>
    <p:extLst>
      <p:ext uri="{BB962C8B-B14F-4D97-AF65-F5344CB8AC3E}">
        <p14:creationId xmlns:p14="http://schemas.microsoft.com/office/powerpoint/2010/main" xmlns="" val="3592291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b="1" dirty="0">
                <a:solidFill>
                  <a:srgbClr val="000000"/>
                </a:solidFill>
              </a:rPr>
              <a:t>2. </a:t>
            </a:r>
            <a:r>
              <a:rPr lang="en-ZA" sz="3200" b="1" dirty="0">
                <a:solidFill>
                  <a:srgbClr val="000000"/>
                </a:solidFill>
              </a:rPr>
              <a:t>Received Comments and Department’s Response </a:t>
            </a:r>
            <a:endParaRPr lang="en-ZA"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174187812"/>
              </p:ext>
            </p:extLst>
          </p:nvPr>
        </p:nvGraphicFramePr>
        <p:xfrm>
          <a:off x="378297" y="1350516"/>
          <a:ext cx="8640961" cy="5005104"/>
        </p:xfrm>
        <a:graphic>
          <a:graphicData uri="http://schemas.openxmlformats.org/drawingml/2006/table">
            <a:tbl>
              <a:tblPr firstRow="1" bandRow="1">
                <a:tableStyleId>{073A0DAA-6AF3-43AB-8588-CEC1D06C72B9}</a:tableStyleId>
              </a:tblPr>
              <a:tblGrid>
                <a:gridCol w="896395">
                  <a:extLst>
                    <a:ext uri="{9D8B030D-6E8A-4147-A177-3AD203B41FA5}">
                      <a16:colId xmlns:a16="http://schemas.microsoft.com/office/drawing/2014/main" xmlns="" val="20000"/>
                    </a:ext>
                  </a:extLst>
                </a:gridCol>
                <a:gridCol w="821695">
                  <a:extLst>
                    <a:ext uri="{9D8B030D-6E8A-4147-A177-3AD203B41FA5}">
                      <a16:colId xmlns:a16="http://schemas.microsoft.com/office/drawing/2014/main" xmlns="" val="20001"/>
                    </a:ext>
                  </a:extLst>
                </a:gridCol>
                <a:gridCol w="2987982">
                  <a:extLst>
                    <a:ext uri="{9D8B030D-6E8A-4147-A177-3AD203B41FA5}">
                      <a16:colId xmlns:a16="http://schemas.microsoft.com/office/drawing/2014/main" xmlns="" val="20002"/>
                    </a:ext>
                  </a:extLst>
                </a:gridCol>
                <a:gridCol w="3934889">
                  <a:extLst>
                    <a:ext uri="{9D8B030D-6E8A-4147-A177-3AD203B41FA5}">
                      <a16:colId xmlns:a16="http://schemas.microsoft.com/office/drawing/2014/main" xmlns="" val="20003"/>
                    </a:ext>
                  </a:extLst>
                </a:gridCol>
              </a:tblGrid>
              <a:tr h="463584">
                <a:tc>
                  <a:txBody>
                    <a:bodyPr/>
                    <a:lstStyle/>
                    <a:p>
                      <a:pPr algn="ctr"/>
                      <a:r>
                        <a:rPr lang="en-ZA" sz="1200" dirty="0"/>
                        <a:t>Clause of Bill</a:t>
                      </a:r>
                    </a:p>
                  </a:txBody>
                  <a:tcPr/>
                </a:tc>
                <a:tc>
                  <a:txBody>
                    <a:bodyPr/>
                    <a:lstStyle/>
                    <a:p>
                      <a:pPr algn="ctr"/>
                      <a:r>
                        <a:rPr lang="en-ZA" sz="1200" dirty="0"/>
                        <a:t>Section of Act</a:t>
                      </a:r>
                    </a:p>
                  </a:txBody>
                  <a:tcPr/>
                </a:tc>
                <a:tc>
                  <a:txBody>
                    <a:bodyPr/>
                    <a:lstStyle/>
                    <a:p>
                      <a:pPr algn="ctr"/>
                      <a:r>
                        <a:rPr lang="en-ZA" sz="1200" dirty="0"/>
                        <a:t>Comments</a:t>
                      </a:r>
                    </a:p>
                  </a:txBody>
                  <a:tcPr/>
                </a:tc>
                <a:tc>
                  <a:txBody>
                    <a:bodyPr/>
                    <a:lstStyle/>
                    <a:p>
                      <a:pPr algn="ctr"/>
                      <a:r>
                        <a:rPr lang="en-ZA" sz="1200" dirty="0"/>
                        <a:t>Response</a:t>
                      </a:r>
                    </a:p>
                  </a:txBody>
                  <a:tcPr/>
                </a:tc>
                <a:extLst>
                  <a:ext uri="{0D108BD9-81ED-4DB2-BD59-A6C34878D82A}">
                    <a16:rowId xmlns:a16="http://schemas.microsoft.com/office/drawing/2014/main" xmlns="" val="10000"/>
                  </a:ext>
                </a:extLst>
              </a:tr>
              <a:tr h="4072919">
                <a:tc>
                  <a:txBody>
                    <a:bodyPr/>
                    <a:lstStyle/>
                    <a:p>
                      <a:r>
                        <a:rPr lang="en-ZA" sz="1600" b="1" dirty="0"/>
                        <a:t>9</a:t>
                      </a:r>
                    </a:p>
                    <a:p>
                      <a:r>
                        <a:rPr lang="en-ZA" sz="1600" b="1" dirty="0"/>
                        <a:t>(GMA)</a:t>
                      </a:r>
                    </a:p>
                  </a:txBody>
                  <a:tcPr/>
                </a:tc>
                <a:tc>
                  <a:txBody>
                    <a:bodyPr/>
                    <a:lstStyle/>
                    <a:p>
                      <a:r>
                        <a:rPr lang="en-ZA" sz="1600" b="1" dirty="0"/>
                        <a:t>16</a:t>
                      </a:r>
                    </a:p>
                  </a:txBody>
                  <a:tcPr/>
                </a:tc>
                <a:tc>
                  <a:txBody>
                    <a:bodyPr/>
                    <a:lstStyle/>
                    <a:p>
                      <a:pPr algn="just"/>
                      <a:r>
                        <a:rPr lang="en-US" sz="1400" dirty="0"/>
                        <a:t>Our only substantive comment relates to </a:t>
                      </a:r>
                      <a:r>
                        <a:rPr lang="en-US" sz="1400" b="1" dirty="0"/>
                        <a:t>clause 9 </a:t>
                      </a:r>
                      <a:r>
                        <a:rPr lang="en-US" sz="1400" dirty="0"/>
                        <a:t>of the Amendment Bill, which empowers the Director-General to designate an officer of the Department of Transport to perform such investigation as the Tribunal may require, in order to decide on a matter. We recommend that the power of the Director-General, to so designate an officer of the Department of Transport, be subject to the natural rules of justice relating to management of conflict of interests and fair adjudication of disputes not being undermined by the involvement of a conflicted officer of the Department of Transport in a particular matter.</a:t>
                      </a:r>
                      <a:endParaRPr lang="en-US" sz="1200" dirty="0"/>
                    </a:p>
                    <a:p>
                      <a:pPr algn="just"/>
                      <a:endParaRPr lang="en-ZA" sz="1200" dirty="0"/>
                    </a:p>
                  </a:txBody>
                  <a:tcPr/>
                </a:tc>
                <a:tc>
                  <a:txBody>
                    <a:bodyPr/>
                    <a:lstStyle/>
                    <a:p>
                      <a:pPr algn="just">
                        <a:lnSpc>
                          <a:spcPct val="150000"/>
                        </a:lnSpc>
                      </a:pPr>
                      <a:r>
                        <a:rPr lang="en-US" sz="1400" kern="1200" dirty="0">
                          <a:solidFill>
                            <a:schemeClr val="dk1"/>
                          </a:solidFill>
                          <a:effectLst/>
                          <a:latin typeface="+mn-lt"/>
                          <a:ea typeface="+mn-ea"/>
                          <a:cs typeface="+mn-cs"/>
                        </a:rPr>
                        <a:t>The Department disagrees with the proposal herein due to the following reasons:</a:t>
                      </a:r>
                    </a:p>
                    <a:p>
                      <a:pPr algn="just">
                        <a:lnSpc>
                          <a:spcPct val="150000"/>
                        </a:lnSpc>
                      </a:pPr>
                      <a:r>
                        <a:rPr lang="en-US" sz="1400" kern="1200" dirty="0">
                          <a:solidFill>
                            <a:schemeClr val="dk1"/>
                          </a:solidFill>
                          <a:effectLst/>
                          <a:latin typeface="+mn-lt"/>
                          <a:ea typeface="+mn-ea"/>
                          <a:cs typeface="+mn-cs"/>
                        </a:rPr>
                        <a:t> </a:t>
                      </a:r>
                    </a:p>
                    <a:p>
                      <a:pPr algn="just">
                        <a:lnSpc>
                          <a:spcPct val="100000"/>
                        </a:lnSpc>
                      </a:pPr>
                      <a:r>
                        <a:rPr lang="en-US" sz="1400" b="1" dirty="0"/>
                        <a:t>1. </a:t>
                      </a:r>
                      <a:r>
                        <a:rPr lang="en-US" sz="1400" dirty="0"/>
                        <a:t>The appointment of the designated officials to perform the work of the Tribunal by the Director-General is through the Public Service Act. It should be noted that the investigations that are contemplated are those required by the Tribunal, i.e. the TAT will still decide on whether investigations are required or not. Furthermore, the investigations and research are moreover to place the Tribunal in line with the developments in the Public Transport sector or industry. </a:t>
                      </a:r>
                    </a:p>
                    <a:p>
                      <a:pPr algn="just">
                        <a:lnSpc>
                          <a:spcPct val="100000"/>
                        </a:lnSpc>
                      </a:pPr>
                      <a:endParaRPr lang="en-US" sz="1400" dirty="0"/>
                    </a:p>
                    <a:p>
                      <a:pPr algn="just">
                        <a:lnSpc>
                          <a:spcPct val="100000"/>
                        </a:lnSpc>
                      </a:pPr>
                      <a:r>
                        <a:rPr lang="en-US" sz="1400" b="1" dirty="0"/>
                        <a:t>2. </a:t>
                      </a:r>
                      <a:r>
                        <a:rPr lang="en-US" sz="1400" dirty="0"/>
                        <a:t>Again, the Tribunal execute its mandate without fear, </a:t>
                      </a:r>
                      <a:r>
                        <a:rPr lang="en-US" sz="1400" dirty="0" err="1"/>
                        <a:t>favour</a:t>
                      </a:r>
                      <a:r>
                        <a:rPr lang="en-US" sz="1400" dirty="0"/>
                        <a:t> or prejudice as provided by Section 2 of the Act. No amount of interference is tolerated.</a:t>
                      </a:r>
                      <a:endParaRPr lang="en-ZA" sz="1400" dirty="0"/>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5</a:t>
            </a:fld>
            <a:endParaRPr lang="en-US"/>
          </a:p>
        </p:txBody>
      </p:sp>
    </p:spTree>
    <p:extLst>
      <p:ext uri="{BB962C8B-B14F-4D97-AF65-F5344CB8AC3E}">
        <p14:creationId xmlns:p14="http://schemas.microsoft.com/office/powerpoint/2010/main" xmlns="" val="2378438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0CC79F-B7AF-4901-9B46-CBE6744636CE}"/>
              </a:ext>
            </a:extLst>
          </p:cNvPr>
          <p:cNvSpPr>
            <a:spLocks noGrp="1"/>
          </p:cNvSpPr>
          <p:nvPr>
            <p:ph type="title"/>
          </p:nvPr>
        </p:nvSpPr>
        <p:spPr/>
        <p:txBody>
          <a:bodyPr/>
          <a:lstStyle/>
          <a:p>
            <a:r>
              <a:rPr lang="en-ZA" sz="3200" b="1" dirty="0"/>
              <a:t>2. Received Comments and Department’s Response (</a:t>
            </a:r>
            <a:r>
              <a:rPr lang="en-ZA" sz="3200" b="1" dirty="0" err="1"/>
              <a:t>Cont</a:t>
            </a:r>
            <a:r>
              <a:rPr lang="en-ZA" sz="3200" b="1" dirty="0"/>
              <a:t>…)</a:t>
            </a:r>
          </a:p>
        </p:txBody>
      </p:sp>
      <p:graphicFrame>
        <p:nvGraphicFramePr>
          <p:cNvPr id="5" name="Content Placeholder 4">
            <a:extLst>
              <a:ext uri="{FF2B5EF4-FFF2-40B4-BE49-F238E27FC236}">
                <a16:creationId xmlns:a16="http://schemas.microsoft.com/office/drawing/2014/main" xmlns="" id="{7402C116-FDB4-475A-B743-44D2F248B9AD}"/>
              </a:ext>
            </a:extLst>
          </p:cNvPr>
          <p:cNvGraphicFramePr>
            <a:graphicFrameLocks noGrp="1"/>
          </p:cNvGraphicFramePr>
          <p:nvPr>
            <p:ph idx="1"/>
            <p:extLst>
              <p:ext uri="{D42A27DB-BD31-4B8C-83A1-F6EECF244321}">
                <p14:modId xmlns:p14="http://schemas.microsoft.com/office/powerpoint/2010/main" xmlns="" val="1033201456"/>
              </p:ext>
            </p:extLst>
          </p:nvPr>
        </p:nvGraphicFramePr>
        <p:xfrm>
          <a:off x="461963" y="1450975"/>
          <a:ext cx="8329612" cy="4493380"/>
        </p:xfrm>
        <a:graphic>
          <a:graphicData uri="http://schemas.openxmlformats.org/drawingml/2006/table">
            <a:tbl>
              <a:tblPr firstRow="1" bandRow="1">
                <a:tableStyleId>{00A15C55-8517-42AA-B614-E9B94910E393}</a:tableStyleId>
              </a:tblPr>
              <a:tblGrid>
                <a:gridCol w="924446">
                  <a:extLst>
                    <a:ext uri="{9D8B030D-6E8A-4147-A177-3AD203B41FA5}">
                      <a16:colId xmlns:a16="http://schemas.microsoft.com/office/drawing/2014/main" xmlns="" val="3704221287"/>
                    </a:ext>
                  </a:extLst>
                </a:gridCol>
                <a:gridCol w="1008112">
                  <a:extLst>
                    <a:ext uri="{9D8B030D-6E8A-4147-A177-3AD203B41FA5}">
                      <a16:colId xmlns:a16="http://schemas.microsoft.com/office/drawing/2014/main" xmlns="" val="1990989768"/>
                    </a:ext>
                  </a:extLst>
                </a:gridCol>
                <a:gridCol w="3456384">
                  <a:extLst>
                    <a:ext uri="{9D8B030D-6E8A-4147-A177-3AD203B41FA5}">
                      <a16:colId xmlns:a16="http://schemas.microsoft.com/office/drawing/2014/main" xmlns="" val="2913876994"/>
                    </a:ext>
                  </a:extLst>
                </a:gridCol>
                <a:gridCol w="2940670">
                  <a:extLst>
                    <a:ext uri="{9D8B030D-6E8A-4147-A177-3AD203B41FA5}">
                      <a16:colId xmlns:a16="http://schemas.microsoft.com/office/drawing/2014/main" xmlns="" val="352133038"/>
                    </a:ext>
                  </a:extLst>
                </a:gridCol>
              </a:tblGrid>
              <a:tr h="774820">
                <a:tc>
                  <a:txBody>
                    <a:bodyPr/>
                    <a:lstStyle/>
                    <a:p>
                      <a:r>
                        <a:rPr lang="en-ZA" sz="1100" dirty="0"/>
                        <a:t>Clause of Bill</a:t>
                      </a:r>
                    </a:p>
                  </a:txBody>
                  <a:tcPr/>
                </a:tc>
                <a:tc>
                  <a:txBody>
                    <a:bodyPr/>
                    <a:lstStyle/>
                    <a:p>
                      <a:r>
                        <a:rPr lang="en-ZA" sz="1100" dirty="0"/>
                        <a:t>Section of Act</a:t>
                      </a:r>
                    </a:p>
                  </a:txBody>
                  <a:tcPr/>
                </a:tc>
                <a:tc>
                  <a:txBody>
                    <a:bodyPr/>
                    <a:lstStyle/>
                    <a:p>
                      <a:r>
                        <a:rPr lang="en-ZA" sz="1100" dirty="0"/>
                        <a:t>Comments</a:t>
                      </a:r>
                    </a:p>
                  </a:txBody>
                  <a:tcPr/>
                </a:tc>
                <a:tc>
                  <a:txBody>
                    <a:bodyPr/>
                    <a:lstStyle/>
                    <a:p>
                      <a:r>
                        <a:rPr lang="en-ZA" sz="1100" dirty="0"/>
                        <a:t>Response</a:t>
                      </a:r>
                    </a:p>
                  </a:txBody>
                  <a:tcPr/>
                </a:tc>
                <a:extLst>
                  <a:ext uri="{0D108BD9-81ED-4DB2-BD59-A6C34878D82A}">
                    <a16:rowId xmlns:a16="http://schemas.microsoft.com/office/drawing/2014/main" xmlns="" val="2629783763"/>
                  </a:ext>
                </a:extLst>
              </a:tr>
              <a:tr h="3661225">
                <a:tc>
                  <a:txBody>
                    <a:bodyPr/>
                    <a:lstStyle/>
                    <a:p>
                      <a:endParaRPr lang="en-ZA" sz="1400" dirty="0"/>
                    </a:p>
                  </a:txBody>
                  <a:tcPr/>
                </a:tc>
                <a:tc>
                  <a:txBody>
                    <a:bodyPr/>
                    <a:lstStyle/>
                    <a:p>
                      <a:endParaRPr lang="en-ZA" sz="1400" dirty="0"/>
                    </a:p>
                  </a:txBody>
                  <a:tcPr/>
                </a:tc>
                <a:tc>
                  <a:txBody>
                    <a:bodyPr/>
                    <a:lstStyle/>
                    <a:p>
                      <a:pPr algn="just"/>
                      <a:endParaRPr lang="en-ZA" sz="1400" dirty="0"/>
                    </a:p>
                    <a:p>
                      <a:pPr algn="just"/>
                      <a:endParaRPr lang="en-ZA" sz="1400" dirty="0"/>
                    </a:p>
                    <a:p>
                      <a:pPr algn="just"/>
                      <a:endParaRPr lang="en-ZA" sz="1400" dirty="0"/>
                    </a:p>
                    <a:p>
                      <a:pPr algn="just"/>
                      <a:endParaRPr lang="en-ZA" sz="1400" dirty="0"/>
                    </a:p>
                    <a:p>
                      <a:pPr algn="just"/>
                      <a:endParaRPr lang="en-ZA" sz="1400" dirty="0"/>
                    </a:p>
                    <a:p>
                      <a:pPr algn="just"/>
                      <a:endParaRPr lang="en-ZA" sz="1400" dirty="0"/>
                    </a:p>
                    <a:p>
                      <a:pPr algn="just"/>
                      <a:r>
                        <a:rPr lang="en-US" sz="1400" dirty="0"/>
                        <a:t>We, therefore, recommend that </a:t>
                      </a:r>
                      <a:r>
                        <a:rPr lang="en-US" sz="1400" b="1" dirty="0"/>
                        <a:t>clause 9</a:t>
                      </a:r>
                      <a:r>
                        <a:rPr lang="en-US" sz="1400" dirty="0"/>
                        <a:t> be couched thus: “The Director-General must [, after consultation with the Tribunal,], subject to natural rules of justice, designate such officers in the Department of Transport as may be necessary to perform the administrative and secretarial work of the Tribunal and to perform any investigations required by the Tribunal that are necessary for, and prior to, taking its decisions.</a:t>
                      </a:r>
                      <a:endParaRPr lang="en-ZA" sz="14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b="1" dirty="0"/>
                        <a:t>3. </a:t>
                      </a:r>
                      <a:r>
                        <a:rPr lang="en-US" sz="1400" dirty="0"/>
                        <a:t>Therefore, no conflict of interest might arise as Tribunal officials provide supporting role and played no part in the adjudication processes.</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400" dirty="0"/>
                    </a:p>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a:t>Agreed: it will be changed to – “ … by the Tribunal that are necessary for, and prior to, taking its decisions”.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400" dirty="0"/>
                    </a:p>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a:t>The Department will request the Parliamentary Law Adviser to make the change.</a:t>
                      </a:r>
                      <a:endParaRPr lang="en-ZA" sz="1400" dirty="0"/>
                    </a:p>
                  </a:txBody>
                  <a:tcPr/>
                </a:tc>
                <a:extLst>
                  <a:ext uri="{0D108BD9-81ED-4DB2-BD59-A6C34878D82A}">
                    <a16:rowId xmlns:a16="http://schemas.microsoft.com/office/drawing/2014/main" xmlns="" val="293690415"/>
                  </a:ext>
                </a:extLst>
              </a:tr>
            </a:tbl>
          </a:graphicData>
        </a:graphic>
      </p:graphicFrame>
      <p:sp>
        <p:nvSpPr>
          <p:cNvPr id="4" name="Slide Number Placeholder 3">
            <a:extLst>
              <a:ext uri="{FF2B5EF4-FFF2-40B4-BE49-F238E27FC236}">
                <a16:creationId xmlns:a16="http://schemas.microsoft.com/office/drawing/2014/main" xmlns="" id="{8AE6985A-5F7E-4C6A-BC15-A006B448DCCC}"/>
              </a:ext>
            </a:extLst>
          </p:cNvPr>
          <p:cNvSpPr>
            <a:spLocks noGrp="1"/>
          </p:cNvSpPr>
          <p:nvPr>
            <p:ph type="sldNum" sz="quarter" idx="12"/>
          </p:nvPr>
        </p:nvSpPr>
        <p:spPr/>
        <p:txBody>
          <a:bodyPr/>
          <a:lstStyle/>
          <a:p>
            <a:pPr>
              <a:defRPr/>
            </a:pPr>
            <a:fld id="{8E07DBBD-13FA-456E-9FFF-BB922381A294}" type="slidenum">
              <a:rPr lang="en-US" smtClean="0"/>
              <a:pPr>
                <a:defRPr/>
              </a:pPr>
              <a:t>6</a:t>
            </a:fld>
            <a:endParaRPr lang="en-US"/>
          </a:p>
        </p:txBody>
      </p:sp>
    </p:spTree>
    <p:extLst>
      <p:ext uri="{BB962C8B-B14F-4D97-AF65-F5344CB8AC3E}">
        <p14:creationId xmlns:p14="http://schemas.microsoft.com/office/powerpoint/2010/main" xmlns="" val="3876083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2. Received Comments and Department’s Response (</a:t>
            </a:r>
            <a:r>
              <a:rPr lang="en-US" sz="3200" b="1" dirty="0" err="1"/>
              <a:t>Cont</a:t>
            </a:r>
            <a:r>
              <a:rPr lang="en-US" sz="3200" b="1" dirty="0"/>
              <a:t>…)</a:t>
            </a:r>
            <a:endParaRPr lang="en-ZA"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15765139"/>
              </p:ext>
            </p:extLst>
          </p:nvPr>
        </p:nvGraphicFramePr>
        <p:xfrm>
          <a:off x="522313" y="1450975"/>
          <a:ext cx="8280919" cy="4292029"/>
        </p:xfrm>
        <a:graphic>
          <a:graphicData uri="http://schemas.openxmlformats.org/drawingml/2006/table">
            <a:tbl>
              <a:tblPr firstRow="1" bandRow="1">
                <a:tableStyleId>{073A0DAA-6AF3-43AB-8588-CEC1D06C72B9}</a:tableStyleId>
              </a:tblPr>
              <a:tblGrid>
                <a:gridCol w="944315">
                  <a:extLst>
                    <a:ext uri="{9D8B030D-6E8A-4147-A177-3AD203B41FA5}">
                      <a16:colId xmlns:a16="http://schemas.microsoft.com/office/drawing/2014/main" xmlns="" val="20000"/>
                    </a:ext>
                  </a:extLst>
                </a:gridCol>
                <a:gridCol w="944315">
                  <a:extLst>
                    <a:ext uri="{9D8B030D-6E8A-4147-A177-3AD203B41FA5}">
                      <a16:colId xmlns:a16="http://schemas.microsoft.com/office/drawing/2014/main" xmlns="" val="20001"/>
                    </a:ext>
                  </a:extLst>
                </a:gridCol>
                <a:gridCol w="2721754">
                  <a:extLst>
                    <a:ext uri="{9D8B030D-6E8A-4147-A177-3AD203B41FA5}">
                      <a16:colId xmlns:a16="http://schemas.microsoft.com/office/drawing/2014/main" xmlns="" val="20002"/>
                    </a:ext>
                  </a:extLst>
                </a:gridCol>
                <a:gridCol w="3670535">
                  <a:extLst>
                    <a:ext uri="{9D8B030D-6E8A-4147-A177-3AD203B41FA5}">
                      <a16:colId xmlns:a16="http://schemas.microsoft.com/office/drawing/2014/main" xmlns="" val="20003"/>
                    </a:ext>
                  </a:extLst>
                </a:gridCol>
              </a:tblGrid>
              <a:tr h="829350">
                <a:tc>
                  <a:txBody>
                    <a:bodyPr/>
                    <a:lstStyle/>
                    <a:p>
                      <a:pPr algn="ctr"/>
                      <a:r>
                        <a:rPr lang="en-ZA" sz="1600" dirty="0"/>
                        <a:t>Clause of Bill</a:t>
                      </a:r>
                    </a:p>
                  </a:txBody>
                  <a:tcPr/>
                </a:tc>
                <a:tc>
                  <a:txBody>
                    <a:bodyPr/>
                    <a:lstStyle/>
                    <a:p>
                      <a:pPr algn="ctr"/>
                      <a:r>
                        <a:rPr lang="en-ZA" sz="1600" dirty="0"/>
                        <a:t>Section of Act</a:t>
                      </a:r>
                    </a:p>
                  </a:txBody>
                  <a:tcPr/>
                </a:tc>
                <a:tc>
                  <a:txBody>
                    <a:bodyPr/>
                    <a:lstStyle/>
                    <a:p>
                      <a:pPr algn="ctr"/>
                      <a:r>
                        <a:rPr lang="en-ZA" sz="1600" dirty="0"/>
                        <a:t>Comments</a:t>
                      </a:r>
                    </a:p>
                  </a:txBody>
                  <a:tcPr/>
                </a:tc>
                <a:tc>
                  <a:txBody>
                    <a:bodyPr/>
                    <a:lstStyle/>
                    <a:p>
                      <a:pPr algn="ctr"/>
                      <a:r>
                        <a:rPr lang="en-ZA" sz="1600" dirty="0"/>
                        <a:t>Response</a:t>
                      </a:r>
                    </a:p>
                  </a:txBody>
                  <a:tcPr/>
                </a:tc>
                <a:extLst>
                  <a:ext uri="{0D108BD9-81ED-4DB2-BD59-A6C34878D82A}">
                    <a16:rowId xmlns:a16="http://schemas.microsoft.com/office/drawing/2014/main" xmlns="" val="10000"/>
                  </a:ext>
                </a:extLst>
              </a:tr>
              <a:tr h="3462679">
                <a:tc>
                  <a:txBody>
                    <a:bodyPr/>
                    <a:lstStyle/>
                    <a:p>
                      <a:r>
                        <a:rPr lang="en-ZA" sz="1600" b="1" dirty="0"/>
                        <a:t>6</a:t>
                      </a:r>
                    </a:p>
                  </a:txBody>
                  <a:tcPr/>
                </a:tc>
                <a:tc>
                  <a:txBody>
                    <a:bodyPr/>
                    <a:lstStyle/>
                    <a:p>
                      <a:r>
                        <a:rPr lang="en-ZA" sz="1600" b="1" dirty="0"/>
                        <a:t>12</a:t>
                      </a:r>
                    </a:p>
                  </a:txBody>
                  <a:tcPr/>
                </a:tc>
                <a:tc>
                  <a:txBody>
                    <a:bodyPr/>
                    <a:lstStyle/>
                    <a:p>
                      <a:pPr algn="just"/>
                      <a:r>
                        <a:rPr lang="en-US" sz="1800" b="0" dirty="0"/>
                        <a:t>We have also noted that, in the last line under </a:t>
                      </a:r>
                      <a:r>
                        <a:rPr lang="en-US" sz="1800" b="1" dirty="0"/>
                        <a:t>clause 6</a:t>
                      </a:r>
                      <a:r>
                        <a:rPr lang="en-US" sz="1800" b="0" dirty="0"/>
                        <a:t>, it will be more semantically correct to substitute the word “assuring” with the word “ensuring”. We, therefore, recommend accordingly.</a:t>
                      </a:r>
                      <a:endParaRPr lang="en-ZA" sz="1800" b="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a:t>Agreed: it will be changed to – “ensuring”.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a:t>The Department will request the Parliamentary Law Adviser to make the change.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600" b="0" dirty="0"/>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7</a:t>
            </a:fld>
            <a:endParaRPr lang="en-US"/>
          </a:p>
        </p:txBody>
      </p:sp>
    </p:spTree>
    <p:extLst>
      <p:ext uri="{BB962C8B-B14F-4D97-AF65-F5344CB8AC3E}">
        <p14:creationId xmlns:p14="http://schemas.microsoft.com/office/powerpoint/2010/main" xmlns="" val="4222935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2. Received Comments and Department’s Response (</a:t>
            </a:r>
            <a:r>
              <a:rPr lang="en-US" sz="3200" b="1" dirty="0" err="1"/>
              <a:t>Cont</a:t>
            </a:r>
            <a:r>
              <a:rPr lang="en-US" sz="3200" b="1" dirty="0"/>
              <a:t>…)</a:t>
            </a:r>
            <a:endParaRPr lang="en-ZA"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577382393"/>
              </p:ext>
            </p:extLst>
          </p:nvPr>
        </p:nvGraphicFramePr>
        <p:xfrm>
          <a:off x="461963" y="1450975"/>
          <a:ext cx="8197255" cy="4364037"/>
        </p:xfrm>
        <a:graphic>
          <a:graphicData uri="http://schemas.openxmlformats.org/drawingml/2006/table">
            <a:tbl>
              <a:tblPr firstRow="1" bandRow="1">
                <a:tableStyleId>{073A0DAA-6AF3-43AB-8588-CEC1D06C72B9}</a:tableStyleId>
              </a:tblPr>
              <a:tblGrid>
                <a:gridCol w="895433">
                  <a:extLst>
                    <a:ext uri="{9D8B030D-6E8A-4147-A177-3AD203B41FA5}">
                      <a16:colId xmlns:a16="http://schemas.microsoft.com/office/drawing/2014/main" xmlns="" val="20000"/>
                    </a:ext>
                  </a:extLst>
                </a:gridCol>
                <a:gridCol w="852037">
                  <a:extLst>
                    <a:ext uri="{9D8B030D-6E8A-4147-A177-3AD203B41FA5}">
                      <a16:colId xmlns:a16="http://schemas.microsoft.com/office/drawing/2014/main" xmlns="" val="20001"/>
                    </a:ext>
                  </a:extLst>
                </a:gridCol>
                <a:gridCol w="2643226">
                  <a:extLst>
                    <a:ext uri="{9D8B030D-6E8A-4147-A177-3AD203B41FA5}">
                      <a16:colId xmlns:a16="http://schemas.microsoft.com/office/drawing/2014/main" xmlns="" val="20002"/>
                    </a:ext>
                  </a:extLst>
                </a:gridCol>
                <a:gridCol w="3806559">
                  <a:extLst>
                    <a:ext uri="{9D8B030D-6E8A-4147-A177-3AD203B41FA5}">
                      <a16:colId xmlns:a16="http://schemas.microsoft.com/office/drawing/2014/main" xmlns="" val="20003"/>
                    </a:ext>
                  </a:extLst>
                </a:gridCol>
              </a:tblGrid>
              <a:tr h="568262">
                <a:tc>
                  <a:txBody>
                    <a:bodyPr/>
                    <a:lstStyle/>
                    <a:p>
                      <a:pPr algn="ctr"/>
                      <a:r>
                        <a:rPr lang="en-ZA" sz="1400" dirty="0"/>
                        <a:t>Clause of Bill</a:t>
                      </a:r>
                    </a:p>
                  </a:txBody>
                  <a:tcPr/>
                </a:tc>
                <a:tc>
                  <a:txBody>
                    <a:bodyPr/>
                    <a:lstStyle/>
                    <a:p>
                      <a:pPr algn="ctr"/>
                      <a:r>
                        <a:rPr lang="en-ZA" sz="1400" dirty="0"/>
                        <a:t>Section of Act</a:t>
                      </a:r>
                    </a:p>
                  </a:txBody>
                  <a:tcPr/>
                </a:tc>
                <a:tc>
                  <a:txBody>
                    <a:bodyPr/>
                    <a:lstStyle/>
                    <a:p>
                      <a:pPr algn="ctr"/>
                      <a:r>
                        <a:rPr lang="en-ZA" sz="1400" dirty="0"/>
                        <a:t>Comments</a:t>
                      </a:r>
                    </a:p>
                  </a:txBody>
                  <a:tcPr/>
                </a:tc>
                <a:tc>
                  <a:txBody>
                    <a:bodyPr/>
                    <a:lstStyle/>
                    <a:p>
                      <a:pPr algn="ctr"/>
                      <a:r>
                        <a:rPr lang="en-ZA" sz="1400" dirty="0"/>
                        <a:t>Response</a:t>
                      </a:r>
                    </a:p>
                  </a:txBody>
                  <a:tcPr/>
                </a:tc>
                <a:extLst>
                  <a:ext uri="{0D108BD9-81ED-4DB2-BD59-A6C34878D82A}">
                    <a16:rowId xmlns:a16="http://schemas.microsoft.com/office/drawing/2014/main" xmlns="" val="10000"/>
                  </a:ext>
                </a:extLst>
              </a:tr>
              <a:tr h="3795775">
                <a:tc>
                  <a:txBody>
                    <a:bodyPr/>
                    <a:lstStyle/>
                    <a:p>
                      <a:r>
                        <a:rPr lang="en-ZA" sz="2000" b="1" dirty="0"/>
                        <a:t>1 </a:t>
                      </a:r>
                      <a:r>
                        <a:rPr lang="en-ZA" sz="1400" b="1" dirty="0"/>
                        <a:t>(WCMT)</a:t>
                      </a:r>
                    </a:p>
                  </a:txBody>
                  <a:tcPr/>
                </a:tc>
                <a:tc>
                  <a:txBody>
                    <a:bodyPr/>
                    <a:lstStyle/>
                    <a:p>
                      <a:r>
                        <a:rPr lang="en-ZA" sz="2000" b="1" dirty="0"/>
                        <a:t>1</a:t>
                      </a:r>
                    </a:p>
                  </a:txBody>
                  <a:tcPr/>
                </a:tc>
                <a:tc>
                  <a:txBody>
                    <a:bodyPr/>
                    <a:lstStyle/>
                    <a:p>
                      <a:pPr algn="just"/>
                      <a:r>
                        <a:rPr lang="en-US" sz="2000" dirty="0"/>
                        <a:t>The numbering of the sub-clauses in clause 1 is incorrect. Sub-clauses (g) to (m) flow incorrectly from sub-clause (a).</a:t>
                      </a:r>
                    </a:p>
                    <a:p>
                      <a:pPr algn="just"/>
                      <a:endParaRPr lang="en-US" sz="2000" dirty="0"/>
                    </a:p>
                    <a:p>
                      <a:pPr algn="just"/>
                      <a:r>
                        <a:rPr lang="en-US" sz="2000" dirty="0"/>
                        <a:t>Re-number sub-clauses (g) to (m) as sub-clauses (b) to (h).</a:t>
                      </a:r>
                    </a:p>
                  </a:txBody>
                  <a:tcPr/>
                </a:tc>
                <a:tc>
                  <a:txBody>
                    <a:bodyPr/>
                    <a:lstStyle/>
                    <a:p>
                      <a:pPr algn="just"/>
                      <a:r>
                        <a:rPr lang="en-US" sz="2000" dirty="0"/>
                        <a:t>Agreed: Sub-clause (a) will be followed by roman figures (</a:t>
                      </a:r>
                      <a:r>
                        <a:rPr lang="en-US" sz="2000" dirty="0" err="1"/>
                        <a:t>i</a:t>
                      </a:r>
                      <a:r>
                        <a:rPr lang="en-US" sz="2000" dirty="0"/>
                        <a:t>), (ii), (iii), (iv), (v), &amp; (vi). </a:t>
                      </a:r>
                    </a:p>
                    <a:p>
                      <a:pPr algn="just"/>
                      <a:endParaRPr lang="en-US" sz="2000" dirty="0"/>
                    </a:p>
                    <a:p>
                      <a:pPr algn="just"/>
                      <a:r>
                        <a:rPr lang="en-US" sz="2000" dirty="0"/>
                        <a:t>Agreed: Sub-clause (g) to (m) to be changed to (b) to (h) respectively.  </a:t>
                      </a:r>
                    </a:p>
                    <a:p>
                      <a:pPr algn="just"/>
                      <a:endParaRPr lang="en-US" sz="2000" dirty="0"/>
                    </a:p>
                    <a:p>
                      <a:pPr algn="just"/>
                      <a:r>
                        <a:rPr lang="en-US" sz="2000" dirty="0"/>
                        <a:t>The Department will request the Parliamentary Law Adviser to make the change</a:t>
                      </a:r>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8</a:t>
            </a:fld>
            <a:endParaRPr lang="en-US"/>
          </a:p>
        </p:txBody>
      </p:sp>
    </p:spTree>
    <p:extLst>
      <p:ext uri="{BB962C8B-B14F-4D97-AF65-F5344CB8AC3E}">
        <p14:creationId xmlns:p14="http://schemas.microsoft.com/office/powerpoint/2010/main" xmlns="" val="3378723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2. Received Comments and Department’s Response (</a:t>
            </a:r>
            <a:r>
              <a:rPr lang="en-US" sz="3200" b="1" dirty="0" err="1"/>
              <a:t>Cont</a:t>
            </a:r>
            <a:r>
              <a:rPr lang="en-US" sz="3200" b="1" dirty="0"/>
              <a:t>…)</a:t>
            </a:r>
            <a:endParaRPr lang="en-ZA"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50604377"/>
              </p:ext>
            </p:extLst>
          </p:nvPr>
        </p:nvGraphicFramePr>
        <p:xfrm>
          <a:off x="450305" y="1450975"/>
          <a:ext cx="8329612" cy="4825720"/>
        </p:xfrm>
        <a:graphic>
          <a:graphicData uri="http://schemas.openxmlformats.org/drawingml/2006/table">
            <a:tbl>
              <a:tblPr firstRow="1" bandRow="1">
                <a:tableStyleId>{073A0DAA-6AF3-43AB-8588-CEC1D06C72B9}</a:tableStyleId>
              </a:tblPr>
              <a:tblGrid>
                <a:gridCol w="708422">
                  <a:extLst>
                    <a:ext uri="{9D8B030D-6E8A-4147-A177-3AD203B41FA5}">
                      <a16:colId xmlns:a16="http://schemas.microsoft.com/office/drawing/2014/main" xmlns="" val="20000"/>
                    </a:ext>
                  </a:extLst>
                </a:gridCol>
                <a:gridCol w="875754">
                  <a:extLst>
                    <a:ext uri="{9D8B030D-6E8A-4147-A177-3AD203B41FA5}">
                      <a16:colId xmlns:a16="http://schemas.microsoft.com/office/drawing/2014/main" xmlns="" val="20001"/>
                    </a:ext>
                  </a:extLst>
                </a:gridCol>
                <a:gridCol w="2520280">
                  <a:extLst>
                    <a:ext uri="{9D8B030D-6E8A-4147-A177-3AD203B41FA5}">
                      <a16:colId xmlns:a16="http://schemas.microsoft.com/office/drawing/2014/main" xmlns="" val="20002"/>
                    </a:ext>
                  </a:extLst>
                </a:gridCol>
                <a:gridCol w="4225156">
                  <a:extLst>
                    <a:ext uri="{9D8B030D-6E8A-4147-A177-3AD203B41FA5}">
                      <a16:colId xmlns:a16="http://schemas.microsoft.com/office/drawing/2014/main" xmlns="" val="20003"/>
                    </a:ext>
                  </a:extLst>
                </a:gridCol>
              </a:tblGrid>
              <a:tr h="629877">
                <a:tc>
                  <a:txBody>
                    <a:bodyPr/>
                    <a:lstStyle/>
                    <a:p>
                      <a:r>
                        <a:rPr lang="en-ZA" sz="1400" dirty="0"/>
                        <a:t>Clause of Bill</a:t>
                      </a:r>
                    </a:p>
                  </a:txBody>
                  <a:tcPr/>
                </a:tc>
                <a:tc>
                  <a:txBody>
                    <a:bodyPr/>
                    <a:lstStyle/>
                    <a:p>
                      <a:r>
                        <a:rPr lang="en-ZA" sz="1400" dirty="0"/>
                        <a:t>Section of Act</a:t>
                      </a:r>
                    </a:p>
                  </a:txBody>
                  <a:tcPr/>
                </a:tc>
                <a:tc>
                  <a:txBody>
                    <a:bodyPr/>
                    <a:lstStyle/>
                    <a:p>
                      <a:r>
                        <a:rPr lang="en-ZA" sz="1400" dirty="0"/>
                        <a:t>Comments</a:t>
                      </a:r>
                    </a:p>
                  </a:txBody>
                  <a:tcPr/>
                </a:tc>
                <a:tc>
                  <a:txBody>
                    <a:bodyPr/>
                    <a:lstStyle/>
                    <a:p>
                      <a:r>
                        <a:rPr lang="en-ZA" sz="1400" dirty="0"/>
                        <a:t>Response</a:t>
                      </a:r>
                    </a:p>
                  </a:txBody>
                  <a:tcPr/>
                </a:tc>
                <a:extLst>
                  <a:ext uri="{0D108BD9-81ED-4DB2-BD59-A6C34878D82A}">
                    <a16:rowId xmlns:a16="http://schemas.microsoft.com/office/drawing/2014/main" xmlns="" val="10000"/>
                  </a:ext>
                </a:extLst>
              </a:tr>
              <a:tr h="4094200">
                <a:tc>
                  <a:txBody>
                    <a:bodyPr/>
                    <a:lstStyle/>
                    <a:p>
                      <a:r>
                        <a:rPr lang="en-ZA" b="1" dirty="0"/>
                        <a:t>2(a)</a:t>
                      </a:r>
                    </a:p>
                  </a:txBody>
                  <a:tcPr/>
                </a:tc>
                <a:tc>
                  <a:txBody>
                    <a:bodyPr/>
                    <a:lstStyle/>
                    <a:p>
                      <a:r>
                        <a:rPr lang="en-ZA" b="1" dirty="0"/>
                        <a:t>4</a:t>
                      </a:r>
                    </a:p>
                  </a:txBody>
                  <a:tcPr/>
                </a:tc>
                <a:tc>
                  <a:txBody>
                    <a:bodyPr/>
                    <a:lstStyle/>
                    <a:p>
                      <a:pPr algn="just"/>
                      <a:r>
                        <a:rPr lang="en-US" sz="1800" dirty="0"/>
                        <a:t>“(1) The Tribunal consists of not more than nine, but not less than five members appointed by the Minister [</a:t>
                      </a:r>
                      <a:r>
                        <a:rPr lang="en-US" sz="1800" b="1" dirty="0"/>
                        <a:t>after consultation with every member of the Executive Council in every province responsible for road transport matters]”.</a:t>
                      </a:r>
                      <a:endParaRPr lang="en-US" sz="1800" dirty="0"/>
                    </a:p>
                    <a:p>
                      <a:pPr algn="just"/>
                      <a:endParaRPr lang="en-ZA" sz="1800" dirty="0"/>
                    </a:p>
                  </a:txBody>
                  <a:tcPr/>
                </a:tc>
                <a:tc>
                  <a:txBody>
                    <a:bodyPr/>
                    <a:lstStyle/>
                    <a:p>
                      <a:pPr algn="just"/>
                      <a:r>
                        <a:rPr lang="en-US" sz="1800" dirty="0"/>
                        <a:t>The Department disagrees with the proposals herein and maintained its view of removing the consultation with the Executive Council in every province due to the following reasons:</a:t>
                      </a:r>
                    </a:p>
                    <a:p>
                      <a:pPr algn="just"/>
                      <a:endParaRPr lang="en-US" sz="1800" dirty="0"/>
                    </a:p>
                    <a:p>
                      <a:pPr algn="just"/>
                      <a:r>
                        <a:rPr lang="en-US" sz="1800" b="1" dirty="0"/>
                        <a:t>1. </a:t>
                      </a:r>
                      <a:r>
                        <a:rPr lang="en-US" sz="1800" dirty="0"/>
                        <a:t>It actually makes sense for the appointment of the Tribunal members not to include consultation of MECs because MECs are responsible for appointment of members of PREs while the Municipalities appoint members the MREs respectively. Separation of powers is thus maintained. </a:t>
                      </a:r>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9</a:t>
            </a:fld>
            <a:endParaRPr lang="en-US"/>
          </a:p>
        </p:txBody>
      </p:sp>
    </p:spTree>
    <p:extLst>
      <p:ext uri="{BB962C8B-B14F-4D97-AF65-F5344CB8AC3E}">
        <p14:creationId xmlns:p14="http://schemas.microsoft.com/office/powerpoint/2010/main" xmlns="" val="278607967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30275"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30275"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30275"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30275"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TotalTime>
  <Words>2067</Words>
  <Application>Microsoft Office PowerPoint</Application>
  <PresentationFormat>Custom</PresentationFormat>
  <Paragraphs>219</Paragraphs>
  <Slides>22</Slides>
  <Notes>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Default Design</vt:lpstr>
      <vt:lpstr>Custom Design</vt:lpstr>
      <vt:lpstr>TRANSPORT APPEAL TRIBUNAL AMENDMENT BILL, 2020 PRESENTATION TO PORTFOLIO COMMITTEE ON THE RECEIVED COMMENTS AND RESPONSE BY THE DEPARTMENT OF TRANSPORT 01 NOVEMBER 2022  </vt:lpstr>
      <vt:lpstr>Contents </vt:lpstr>
      <vt:lpstr>1. Background</vt:lpstr>
      <vt:lpstr>1. Background (Cont…)</vt:lpstr>
      <vt:lpstr>2. Received Comments and Department’s Response </vt:lpstr>
      <vt:lpstr>2. Received Comments and Department’s Response (Cont…)</vt:lpstr>
      <vt:lpstr>2. Received Comments and Department’s Response (Cont…)</vt:lpstr>
      <vt:lpstr>2. Received Comments and Department’s Response (Cont…)</vt:lpstr>
      <vt:lpstr>2. Received Comments and Department’s Response (Cont…)</vt:lpstr>
      <vt:lpstr>2. Received Comments and Department’s Response (Cont…)</vt:lpstr>
      <vt:lpstr>2. Received Comments and Department’s Response (Cont…)</vt:lpstr>
      <vt:lpstr>2. Received Comments and Department’s Response (Cont…)</vt:lpstr>
      <vt:lpstr>2. Received Comments and Department’s Response (Cont…)</vt:lpstr>
      <vt:lpstr>2. Received Comments and Department’s Response (Cont…)</vt:lpstr>
      <vt:lpstr>2. Received Comments and Department’s Response (Cont…)</vt:lpstr>
      <vt:lpstr>2. Received Comments and Department’s Response (Cont…)</vt:lpstr>
      <vt:lpstr>2. Received Comments and Department’s Response (Cont…)</vt:lpstr>
      <vt:lpstr>2. Received Comments and Department’s Response (Cont…)</vt:lpstr>
      <vt:lpstr>2. Received Comments and Department’s Response (Cont…)</vt:lpstr>
      <vt:lpstr>3. Impact of clause 56 of the Rail Safety (RS) Bill on the TAT Amendment Bill </vt:lpstr>
      <vt:lpstr>4. Conclusion </vt:lpstr>
      <vt:lpstr>The End</vt:lpstr>
    </vt:vector>
  </TitlesOfParts>
  <Company>Private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645</cp:revision>
  <cp:lastPrinted>2022-10-28T14:20:36Z</cp:lastPrinted>
  <dcterms:created xsi:type="dcterms:W3CDTF">2007-11-01T15:51:13Z</dcterms:created>
  <dcterms:modified xsi:type="dcterms:W3CDTF">2022-11-01T11:47:30Z</dcterms:modified>
</cp:coreProperties>
</file>