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4"/>
  </p:notesMasterIdLst>
  <p:sldIdLst>
    <p:sldId id="3248" r:id="rId2"/>
    <p:sldId id="3262" r:id="rId3"/>
    <p:sldId id="3263" r:id="rId4"/>
    <p:sldId id="3264" r:id="rId5"/>
    <p:sldId id="3265" r:id="rId6"/>
    <p:sldId id="3266" r:id="rId7"/>
    <p:sldId id="3267" r:id="rId8"/>
    <p:sldId id="3269" r:id="rId9"/>
    <p:sldId id="3249" r:id="rId10"/>
    <p:sldId id="3252" r:id="rId11"/>
    <p:sldId id="3254" r:id="rId12"/>
    <p:sldId id="3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43ED59-20C7-4FDF-8DCA-8A14D1AA1C8C}" name="Microsoft Office User" initials="MOU" userId="Microsoft Office Us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79" d="100"/>
          <a:sy n="79" d="100"/>
        </p:scale>
        <p:origin x="-384"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4165B-4DD1-4611-BAB7-F2EED1B52DCC}" type="datetimeFigureOut">
              <a:rPr lang="en-ZA" smtClean="0"/>
              <a:pPr/>
              <a:t>2022/10/28</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CC348-00D1-4663-ABCD-59307A8E7725}" type="slidenum">
              <a:rPr lang="en-ZA" smtClean="0"/>
              <a:pPr/>
              <a:t>‹#›</a:t>
            </a:fld>
            <a:endParaRPr lang="en-ZA" dirty="0"/>
          </a:p>
        </p:txBody>
      </p:sp>
    </p:spTree>
    <p:extLst>
      <p:ext uri="{BB962C8B-B14F-4D97-AF65-F5344CB8AC3E}">
        <p14:creationId xmlns:p14="http://schemas.microsoft.com/office/powerpoint/2010/main" xmlns="" val="2929563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0E784-2655-D944-8273-D13A0E562E37}" type="slidenum">
              <a:rPr lang="en-US" smtClean="0"/>
              <a:pPr/>
              <a:t>1</a:t>
            </a:fld>
            <a:endParaRPr lang="en-US" dirty="0"/>
          </a:p>
        </p:txBody>
      </p:sp>
    </p:spTree>
    <p:extLst>
      <p:ext uri="{BB962C8B-B14F-4D97-AF65-F5344CB8AC3E}">
        <p14:creationId xmlns:p14="http://schemas.microsoft.com/office/powerpoint/2010/main" xmlns="" val="3271686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FB59C04-44A4-CF4D-BCCF-91B0EC4D587F}" type="datetime1">
              <a:rPr lang="en-ZA" smtClean="0"/>
              <a:pPr/>
              <a:t>2022/10/28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70989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931FB4-306C-B14F-9DF4-0FD9AB22B8E7}" type="datetime1">
              <a:rPr lang="en-ZA" smtClean="0"/>
              <a:pPr/>
              <a:t>2022/10/28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361384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189B79-E675-C345-883A-F23F764B154F}" type="datetime1">
              <a:rPr lang="en-ZA" smtClean="0"/>
              <a:pPr/>
              <a:t>2022/10/28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184060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384133" y="620039"/>
            <a:ext cx="11381983" cy="945715"/>
          </a:xfrm>
        </p:spPr>
        <p:txBody>
          <a:bodyPr>
            <a:normAutofit/>
          </a:bodyPr>
          <a:lstStyle>
            <a:lvl1pPr>
              <a:lnSpc>
                <a:spcPts val="3000"/>
              </a:lnSpc>
              <a:defRPr sz="3500" b="1"/>
            </a:lvl1pPr>
          </a:lstStyle>
          <a:p>
            <a:r>
              <a:rPr lang="en-US" dirty="0"/>
              <a:t>HEADING GOES HERE NATIONAL TREASURY NATIONAL HEADINGGOES HERE NATIONAL</a:t>
            </a:r>
          </a:p>
        </p:txBody>
      </p:sp>
      <p:sp>
        <p:nvSpPr>
          <p:cNvPr id="3" name="Content Placeholder 2"/>
          <p:cNvSpPr>
            <a:spLocks noGrp="1"/>
          </p:cNvSpPr>
          <p:nvPr>
            <p:ph idx="1"/>
          </p:nvPr>
        </p:nvSpPr>
        <p:spPr>
          <a:xfrm>
            <a:off x="384133" y="1825625"/>
            <a:ext cx="11381983" cy="482166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11095789" y="0"/>
            <a:ext cx="540084" cy="409074"/>
          </a:xfrm>
          <a:prstGeom prst="rect">
            <a:avLst/>
          </a:prstGeom>
        </p:spPr>
        <p:txBody>
          <a:bodyPr vert="horz" lIns="91440" tIns="45720" rIns="91440" bIns="45720" rtlCol="0" anchor="ctr" anchorCtr="1"/>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F6FBCE-0EFB-9341-AF14-772DDDB8FE9A}" type="slidenum">
              <a:rPr lang="en-US" sz="1400" b="1" smtClean="0">
                <a:solidFill>
                  <a:schemeClr val="tx1">
                    <a:lumMod val="95000"/>
                    <a:lumOff val="5000"/>
                  </a:schemeClr>
                </a:solidFill>
              </a:rPr>
              <a:pPr/>
              <a:t>‹#›</a:t>
            </a:fld>
            <a:endParaRPr lang="en-US" sz="1400" b="1" dirty="0">
              <a:solidFill>
                <a:schemeClr val="tx1">
                  <a:lumMod val="95000"/>
                  <a:lumOff val="5000"/>
                </a:schemeClr>
              </a:solidFill>
            </a:endParaRPr>
          </a:p>
        </p:txBody>
      </p:sp>
    </p:spTree>
    <p:extLst>
      <p:ext uri="{BB962C8B-B14F-4D97-AF65-F5344CB8AC3E}">
        <p14:creationId xmlns:p14="http://schemas.microsoft.com/office/powerpoint/2010/main" xmlns="" val="191339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06901-97E9-EC48-853A-C1E7E6BC4AA2}" type="datetime1">
              <a:rPr lang="en-ZA" smtClean="0"/>
              <a:pPr/>
              <a:t>2022/10/28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2974433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AFC8E3-AC9B-484F-A89A-11D48F91BD50}" type="datetime1">
              <a:rPr lang="en-ZA" smtClean="0"/>
              <a:pPr/>
              <a:t>2022/10/28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400824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273CD7-1148-2F44-B63B-DE7490027093}" type="datetime1">
              <a:rPr lang="en-ZA" smtClean="0"/>
              <a:pPr/>
              <a:t>2022/10/28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341485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D0C203-3373-6B42-997B-6A5702094014}" type="datetime1">
              <a:rPr lang="en-ZA" smtClean="0"/>
              <a:pPr/>
              <a:t>2022/10/28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381090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419AA-2EEB-AD4B-BFF7-1B911BDF0757}" type="datetime1">
              <a:rPr lang="en-ZA" smtClean="0"/>
              <a:pPr/>
              <a:t>2022/10/28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72101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2B59161-6F42-1849-8689-A2198D8BC5D0}" type="datetime1">
              <a:rPr lang="en-ZA" smtClean="0"/>
              <a:pPr/>
              <a:t>2022/10/28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329675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4A3A3FC-878C-8F47-B106-AE211DEC66D8}" type="datetime1">
              <a:rPr lang="en-ZA" smtClean="0"/>
              <a:pPr/>
              <a:t>2022/10/28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14778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C71792E-29FB-8649-BB25-70B41D2B30B2}" type="datetime1">
              <a:rPr lang="en-ZA" smtClean="0"/>
              <a:pPr/>
              <a:t>2022/10/28</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F6FBCE-0EFB-9341-AF14-772DDDB8FE9A}" type="slidenum">
              <a:rPr lang="en-US" smtClean="0"/>
              <a:pPr/>
              <a:t>‹#›</a:t>
            </a:fld>
            <a:endParaRPr lang="en-US" dirty="0"/>
          </a:p>
        </p:txBody>
      </p:sp>
    </p:spTree>
    <p:extLst>
      <p:ext uri="{BB962C8B-B14F-4D97-AF65-F5344CB8AC3E}">
        <p14:creationId xmlns:p14="http://schemas.microsoft.com/office/powerpoint/2010/main" xmlns="" val="1837499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rcRect/>
          <a:stretch/>
        </p:blipFill>
        <p:spPr>
          <a:xfrm>
            <a:off x="1533263" y="0"/>
            <a:ext cx="9125474" cy="6858000"/>
          </a:xfrm>
          <a:prstGeom prst="rect">
            <a:avLst/>
          </a:prstGeom>
        </p:spPr>
      </p:pic>
      <p:sp>
        <p:nvSpPr>
          <p:cNvPr id="2" name="Title 1"/>
          <p:cNvSpPr>
            <a:spLocks noGrp="1"/>
          </p:cNvSpPr>
          <p:nvPr>
            <p:ph type="ctrTitle"/>
          </p:nvPr>
        </p:nvSpPr>
        <p:spPr>
          <a:xfrm>
            <a:off x="2324892" y="781051"/>
            <a:ext cx="4960460" cy="1844087"/>
          </a:xfrm>
        </p:spPr>
        <p:txBody>
          <a:bodyPr vert="horz" lIns="0" tIns="0" rIns="91440" bIns="45720" rtlCol="0" anchor="b">
            <a:normAutofit fontScale="90000"/>
          </a:bodyPr>
          <a:lstStyle/>
          <a:p>
            <a:pPr algn="r">
              <a:lnSpc>
                <a:spcPts val="3600"/>
              </a:lnSpc>
            </a:pPr>
            <a:r>
              <a:rPr lang="en-US" sz="2700" b="1" cap="all" dirty="0">
                <a:solidFill>
                  <a:schemeClr val="bg1"/>
                </a:solidFill>
                <a:latin typeface="+mn-lt"/>
              </a:rPr>
              <a:t/>
            </a:r>
            <a:br>
              <a:rPr lang="en-US" sz="2700" b="1" cap="all" dirty="0">
                <a:solidFill>
                  <a:schemeClr val="bg1"/>
                </a:solidFill>
                <a:latin typeface="+mn-lt"/>
              </a:rPr>
            </a:br>
            <a:r>
              <a:rPr lang="en-US" sz="2700" b="1" cap="all" dirty="0">
                <a:solidFill>
                  <a:schemeClr val="bg1"/>
                </a:solidFill>
                <a:latin typeface="+mn-lt"/>
              </a:rPr>
              <a:t/>
            </a:r>
            <a:br>
              <a:rPr lang="en-US" sz="2700" b="1" cap="all" dirty="0">
                <a:solidFill>
                  <a:schemeClr val="bg1"/>
                </a:solidFill>
                <a:latin typeface="+mn-lt"/>
              </a:rPr>
            </a:br>
            <a:r>
              <a:rPr lang="en-US" sz="2700" b="1" cap="all" dirty="0">
                <a:solidFill>
                  <a:schemeClr val="bg1"/>
                </a:solidFill>
                <a:latin typeface="+mn-lt"/>
              </a:rPr>
              <a:t/>
            </a:r>
            <a:br>
              <a:rPr lang="en-US" sz="2700" b="1" cap="all" dirty="0">
                <a:solidFill>
                  <a:schemeClr val="bg1"/>
                </a:solidFill>
                <a:latin typeface="+mn-lt"/>
              </a:rPr>
            </a:br>
            <a:r>
              <a:rPr lang="en-US" sz="2700" b="1" cap="all" dirty="0">
                <a:solidFill>
                  <a:schemeClr val="bg1"/>
                </a:solidFill>
                <a:latin typeface="+mn-lt"/>
              </a:rPr>
              <a:t/>
            </a:r>
            <a:br>
              <a:rPr lang="en-US" sz="2700" b="1" cap="all" dirty="0">
                <a:solidFill>
                  <a:schemeClr val="bg1"/>
                </a:solidFill>
                <a:latin typeface="+mn-lt"/>
              </a:rPr>
            </a:br>
            <a:r>
              <a:rPr lang="en-US" sz="3100" b="1" cap="all" dirty="0">
                <a:solidFill>
                  <a:schemeClr val="bg1"/>
                </a:solidFill>
                <a:latin typeface="+mn-lt"/>
              </a:rPr>
              <a:t>GENERAL LAWS (ANTI-MONEY LAUNDERING AND COMBATING OF TERRORISM FINANCING) AMENDMENT Bill</a:t>
            </a:r>
            <a:r>
              <a:rPr lang="en-US" sz="2700" b="1" cap="all" dirty="0">
                <a:solidFill>
                  <a:schemeClr val="bg1"/>
                </a:solidFill>
                <a:latin typeface="+mn-lt"/>
              </a:rPr>
              <a:t>                  </a:t>
            </a:r>
          </a:p>
        </p:txBody>
      </p:sp>
      <p:sp>
        <p:nvSpPr>
          <p:cNvPr id="3" name="Subtitle 2"/>
          <p:cNvSpPr>
            <a:spLocks noGrp="1"/>
          </p:cNvSpPr>
          <p:nvPr>
            <p:ph type="subTitle" idx="1"/>
          </p:nvPr>
        </p:nvSpPr>
        <p:spPr>
          <a:xfrm>
            <a:off x="2773471" y="2842800"/>
            <a:ext cx="4436954" cy="1547330"/>
          </a:xfrm>
        </p:spPr>
        <p:txBody>
          <a:bodyPr>
            <a:normAutofit/>
          </a:bodyPr>
          <a:lstStyle/>
          <a:p>
            <a:pPr>
              <a:tabLst>
                <a:tab pos="1193800" algn="l"/>
              </a:tabLst>
            </a:pPr>
            <a:r>
              <a:rPr lang="en-US" sz="2200" dirty="0">
                <a:solidFill>
                  <a:schemeClr val="bg1"/>
                </a:solidFill>
              </a:rPr>
              <a:t>Final responses by National Treasury and Financial Intelligence Centre  to submissions made to the Standing Committee on Finance</a:t>
            </a:r>
          </a:p>
        </p:txBody>
      </p:sp>
      <p:sp>
        <p:nvSpPr>
          <p:cNvPr id="6" name="TextBox 5"/>
          <p:cNvSpPr txBox="1"/>
          <p:nvPr/>
        </p:nvSpPr>
        <p:spPr>
          <a:xfrm>
            <a:off x="8093901" y="1135367"/>
            <a:ext cx="1935272" cy="1393267"/>
          </a:xfrm>
          <a:prstGeom prst="rect">
            <a:avLst/>
          </a:prstGeom>
          <a:noFill/>
        </p:spPr>
        <p:txBody>
          <a:bodyPr wrap="square" rtlCol="0">
            <a:spAutoFit/>
          </a:bodyPr>
          <a:lstStyle/>
          <a:p>
            <a:pPr>
              <a:lnSpc>
                <a:spcPts val="1720"/>
              </a:lnSpc>
            </a:pPr>
            <a:r>
              <a:rPr lang="en-US" sz="1400" dirty="0">
                <a:solidFill>
                  <a:schemeClr val="bg1"/>
                </a:solidFill>
              </a:rPr>
              <a:t>PRESENTED BY:</a:t>
            </a:r>
          </a:p>
          <a:p>
            <a:pPr>
              <a:lnSpc>
                <a:spcPts val="1720"/>
              </a:lnSpc>
            </a:pPr>
            <a:endParaRPr lang="en-US" sz="1400" dirty="0">
              <a:solidFill>
                <a:schemeClr val="bg1"/>
              </a:solidFill>
            </a:endParaRPr>
          </a:p>
          <a:p>
            <a:pPr>
              <a:lnSpc>
                <a:spcPts val="1720"/>
              </a:lnSpc>
            </a:pPr>
            <a:endParaRPr lang="en-US" sz="1400" b="1" dirty="0">
              <a:solidFill>
                <a:schemeClr val="bg1"/>
              </a:solidFill>
            </a:endParaRPr>
          </a:p>
          <a:p>
            <a:pPr>
              <a:lnSpc>
                <a:spcPts val="1720"/>
              </a:lnSpc>
            </a:pPr>
            <a:r>
              <a:rPr lang="en-US" sz="1400" b="1" dirty="0">
                <a:solidFill>
                  <a:schemeClr val="bg1"/>
                </a:solidFill>
              </a:rPr>
              <a:t>NATIONAL TREASURY</a:t>
            </a:r>
            <a:endParaRPr lang="en-US" sz="1400" i="1" dirty="0">
              <a:solidFill>
                <a:schemeClr val="bg1"/>
              </a:solidFill>
            </a:endParaRPr>
          </a:p>
          <a:p>
            <a:pPr>
              <a:lnSpc>
                <a:spcPts val="1720"/>
              </a:lnSpc>
            </a:pPr>
            <a:endParaRPr lang="en-US" sz="1400" b="1" dirty="0">
              <a:solidFill>
                <a:schemeClr val="bg1"/>
              </a:solidFill>
            </a:endParaRPr>
          </a:p>
          <a:p>
            <a:pPr>
              <a:lnSpc>
                <a:spcPts val="1720"/>
              </a:lnSpc>
            </a:pPr>
            <a:r>
              <a:rPr lang="en-US" sz="1400" b="1" dirty="0">
                <a:solidFill>
                  <a:schemeClr val="bg1"/>
                </a:solidFill>
              </a:rPr>
              <a:t> 28 October 2022</a:t>
            </a:r>
          </a:p>
        </p:txBody>
      </p:sp>
    </p:spTree>
    <p:extLst>
      <p:ext uri="{BB962C8B-B14F-4D97-AF65-F5344CB8AC3E}">
        <p14:creationId xmlns:p14="http://schemas.microsoft.com/office/powerpoint/2010/main" xmlns="" val="365695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14CB79-F200-49B4-AEED-24E277DD0B5A}"/>
              </a:ext>
            </a:extLst>
          </p:cNvPr>
          <p:cNvSpPr>
            <a:spLocks noGrp="1"/>
          </p:cNvSpPr>
          <p:nvPr>
            <p:ph type="title"/>
          </p:nvPr>
        </p:nvSpPr>
        <p:spPr/>
        <p:txBody>
          <a:bodyPr/>
          <a:lstStyle/>
          <a:p>
            <a:r>
              <a:rPr lang="en-ZA" dirty="0"/>
              <a:t>Proposed approach to registration of NPOs</a:t>
            </a:r>
          </a:p>
        </p:txBody>
      </p:sp>
      <p:sp>
        <p:nvSpPr>
          <p:cNvPr id="3" name="Content Placeholder 2">
            <a:extLst>
              <a:ext uri="{FF2B5EF4-FFF2-40B4-BE49-F238E27FC236}">
                <a16:creationId xmlns:a16="http://schemas.microsoft.com/office/drawing/2014/main" xmlns="" id="{7C4E4317-681A-4DF9-B8C5-61C60F582B46}"/>
              </a:ext>
            </a:extLst>
          </p:cNvPr>
          <p:cNvSpPr>
            <a:spLocks noGrp="1"/>
          </p:cNvSpPr>
          <p:nvPr>
            <p:ph idx="1"/>
          </p:nvPr>
        </p:nvSpPr>
        <p:spPr/>
        <p:txBody>
          <a:bodyPr vert="horz" lIns="91440" tIns="45720" rIns="91440" bIns="45720" rtlCol="0" anchor="t">
            <a:normAutofit/>
          </a:bodyPr>
          <a:lstStyle/>
          <a:p>
            <a:pPr lvl="1"/>
            <a:r>
              <a:rPr lang="en-GB" sz="2000" dirty="0"/>
              <a:t>In relation to the constitution of an NPO, the Directorate is only able to review that the constitution addresses the matters specified in section 12(2).  Consideration will be given to potentially make it explicit that the Directorate cannot require an NPO to change its constitution, it may only refuse registration if the constitution does not address the matters required in section 12(2), although that already is apparently the case in the legislation.</a:t>
            </a:r>
          </a:p>
          <a:p>
            <a:pPr lvl="1"/>
            <a:r>
              <a:rPr lang="en-GB" sz="2000" dirty="0"/>
              <a:t>The grounds on which registration might be refused, or on which an NPO might be deregistered, or on which an NPO might be required to amend its constitution would be very clearly limited.</a:t>
            </a:r>
          </a:p>
          <a:p>
            <a:pPr lvl="1"/>
            <a:r>
              <a:rPr lang="en-GB" sz="2000" dirty="0"/>
              <a:t>All public power must be exercised in accordance with the Constitution, and in compliance with the Bill of Rights and the Promotion of Administrative Justice Act.  As this is very clearly provided in terms of the Constitution and the PAJA, it is not necessary to expressly state this in other legislation such as the NPO Act.</a:t>
            </a:r>
          </a:p>
          <a:p>
            <a:pPr lvl="1"/>
            <a:r>
              <a:rPr lang="en-GB" sz="2000" dirty="0"/>
              <a:t>If the powers are clearly delineated as proposed, and in light of the application of the Constitution and the PAJA, the powers of registration, deregistration, and the power to require amendments to be made to an NPO’s constitution may not be exercised in a manner that would potentially infringe on the rights to freedom of association and freedom of religion. </a:t>
            </a:r>
          </a:p>
          <a:p>
            <a:endParaRPr lang="en-ZA" dirty="0"/>
          </a:p>
        </p:txBody>
      </p:sp>
    </p:spTree>
    <p:extLst>
      <p:ext uri="{BB962C8B-B14F-4D97-AF65-F5344CB8AC3E}">
        <p14:creationId xmlns:p14="http://schemas.microsoft.com/office/powerpoint/2010/main" xmlns="" val="192790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652BDD-C664-47F7-A9D2-0A4771F4FEAF}"/>
              </a:ext>
            </a:extLst>
          </p:cNvPr>
          <p:cNvSpPr>
            <a:spLocks noGrp="1"/>
          </p:cNvSpPr>
          <p:nvPr>
            <p:ph type="title"/>
          </p:nvPr>
        </p:nvSpPr>
        <p:spPr/>
        <p:txBody>
          <a:bodyPr/>
          <a:lstStyle/>
          <a:p>
            <a:r>
              <a:rPr lang="en-ZA" dirty="0"/>
              <a:t>Proposed approach to registration of NPOs- s12 of NPO Act (provisional drafting proposal)</a:t>
            </a:r>
          </a:p>
        </p:txBody>
      </p:sp>
      <p:sp>
        <p:nvSpPr>
          <p:cNvPr id="3" name="Content Placeholder 2">
            <a:extLst>
              <a:ext uri="{FF2B5EF4-FFF2-40B4-BE49-F238E27FC236}">
                <a16:creationId xmlns:a16="http://schemas.microsoft.com/office/drawing/2014/main" xmlns="" id="{3879E425-8E87-42F5-AD92-5EC47AFD9603}"/>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en-ZA" dirty="0"/>
              <a:t>.</a:t>
            </a:r>
            <a:r>
              <a:rPr lang="en-GB" dirty="0"/>
              <a:t> Amendment of section 12 of Act 71 of 1997</a:t>
            </a:r>
          </a:p>
          <a:p>
            <a:pPr marL="0" indent="0">
              <a:buNone/>
            </a:pPr>
            <a:r>
              <a:rPr lang="en-GB" dirty="0"/>
              <a:t>2.	Section 12 of the </a:t>
            </a:r>
            <a:r>
              <a:rPr lang="en-GB" dirty="0" err="1"/>
              <a:t>Nonprofit</a:t>
            </a:r>
            <a:r>
              <a:rPr lang="en-GB" dirty="0"/>
              <a:t> Organisations Act, 1997, is hereby amended—</a:t>
            </a:r>
          </a:p>
          <a:p>
            <a:pPr marL="0" indent="0">
              <a:buNone/>
            </a:pPr>
            <a:r>
              <a:rPr lang="en-GB" dirty="0"/>
              <a:t>(a)	by the substitution for subsection (1) of the following subsection:</a:t>
            </a:r>
          </a:p>
          <a:p>
            <a:pPr marL="0" indent="0">
              <a:buNone/>
            </a:pPr>
            <a:r>
              <a:rPr lang="en-GB" dirty="0"/>
              <a:t>	‘‘(1) (a) A non-profit organisation referred to in paragraph (b) must apply, and any other non-profit </a:t>
            </a:r>
            <a:r>
              <a:rPr lang="en-GB" dirty="0" err="1"/>
              <a:t>organiszation</a:t>
            </a:r>
            <a:r>
              <a:rPr lang="en-GB" dirty="0"/>
              <a:t> that is not an organ of state may apply, to the director for registration, subject to  paragraph  (c),  and  in  accordance  with  prescribed registration requirements.</a:t>
            </a:r>
          </a:p>
          <a:p>
            <a:pPr marL="0" indent="0">
              <a:buNone/>
            </a:pPr>
            <a:r>
              <a:rPr lang="en-GB" dirty="0"/>
              <a:t>	(b)	A non-profit organisation must be registered under this Act that—</a:t>
            </a:r>
          </a:p>
          <a:p>
            <a:pPr marL="0" indent="0">
              <a:buNone/>
            </a:pPr>
            <a:r>
              <a:rPr lang="en-GB" dirty="0"/>
              <a:t>	(i)	makes donations to individuals or organisations domiciled in a foreign country, including when such individuals are physically beyond the Republic’s borders ;</a:t>
            </a:r>
          </a:p>
          <a:p>
            <a:pPr marL="0" indent="0">
              <a:buNone/>
            </a:pPr>
            <a:r>
              <a:rPr lang="en-GB" dirty="0"/>
              <a:t>	(ii)	provides humanitarian, charitable, religious, educational or cultural services outside of the Republic’s borders;</a:t>
            </a:r>
          </a:p>
          <a:p>
            <a:pPr marL="0" indent="0">
              <a:buNone/>
            </a:pPr>
            <a:r>
              <a:rPr lang="en-GB" dirty="0"/>
              <a:t> 	(c) 	A </a:t>
            </a:r>
            <a:r>
              <a:rPr lang="en-GB" dirty="0" err="1"/>
              <a:t>nonprofit</a:t>
            </a:r>
            <a:r>
              <a:rPr lang="en-GB" dirty="0"/>
              <a:t> organisation referred to in paragraph (b) that is operating but is not registered in terms of this Act on the date of commencement of this provision, 	must register within the period 	determined by the Minister by notice in the Gazette, in accordance with prescribed transitional arrangements and registration 	requirements.</a:t>
            </a:r>
          </a:p>
          <a:p>
            <a:pPr marL="0" indent="0">
              <a:buNone/>
            </a:pPr>
            <a:r>
              <a:rPr lang="en-GB" dirty="0"/>
              <a:t>	(d)	 A registered </a:t>
            </a:r>
            <a:r>
              <a:rPr lang="en-GB" dirty="0" err="1"/>
              <a:t>nonprofit</a:t>
            </a:r>
            <a:r>
              <a:rPr lang="en-GB" dirty="0"/>
              <a:t> organisation, and a </a:t>
            </a:r>
            <a:r>
              <a:rPr lang="en-GB" dirty="0" err="1"/>
              <a:t>nonprofit</a:t>
            </a:r>
            <a:r>
              <a:rPr lang="en-GB" dirty="0"/>
              <a:t> organisation referred to in paragraph (b) whether it is in fact registered in terms of the Act or not, must 	comply with the requirements of this Act.’’;</a:t>
            </a:r>
          </a:p>
          <a:p>
            <a:pPr marL="0" indent="0">
              <a:buNone/>
            </a:pPr>
            <a:r>
              <a:rPr lang="en-GB" dirty="0"/>
              <a:t>(b)	by the substitution in subsection (2) for the words preceding paragraph (a) of the following words:</a:t>
            </a:r>
          </a:p>
          <a:p>
            <a:pPr marL="0" indent="0">
              <a:buNone/>
            </a:pPr>
            <a:r>
              <a:rPr lang="en-GB" dirty="0"/>
              <a:t>	‘‘Unless the laws in terms of which a </a:t>
            </a:r>
            <a:r>
              <a:rPr lang="en-GB" dirty="0" err="1"/>
              <a:t>nonprofit</a:t>
            </a:r>
            <a:r>
              <a:rPr lang="en-GB" dirty="0"/>
              <a:t> organisation is established or incorporated make provision for the matters in this subsection, the constitution of a 	</a:t>
            </a:r>
            <a:r>
              <a:rPr lang="en-GB" dirty="0" err="1"/>
              <a:t>nonprofit</a:t>
            </a:r>
            <a:r>
              <a:rPr lang="en-GB" dirty="0"/>
              <a:t> organisation that is required in terms of subsection (1)(a) or intends to register must—’’; and</a:t>
            </a:r>
          </a:p>
          <a:p>
            <a:pPr marL="0" indent="0">
              <a:buNone/>
            </a:pPr>
            <a:r>
              <a:rPr lang="en-GB" dirty="0"/>
              <a:t>(c)	by the substitution in subsection (3) for the words preceding paragraph (a) of the following words:</a:t>
            </a:r>
          </a:p>
          <a:p>
            <a:pPr marL="0" indent="0">
              <a:buNone/>
            </a:pPr>
            <a:r>
              <a:rPr lang="en-GB" dirty="0"/>
              <a:t>	‘‘The constitution of a supervised </a:t>
            </a:r>
            <a:r>
              <a:rPr lang="en-GB" dirty="0" err="1"/>
              <a:t>nonprofit</a:t>
            </a:r>
            <a:r>
              <a:rPr lang="en-GB" dirty="0"/>
              <a:t> organisation that is required in terms of subsection (1)(a) or that intends to register may make provision for matters relevant 	to conducting its affairs, including matters that—’’; and</a:t>
            </a:r>
          </a:p>
          <a:p>
            <a:pPr marL="0" indent="0">
              <a:buNone/>
            </a:pPr>
            <a:r>
              <a:rPr lang="en-GB" dirty="0"/>
              <a:t>(d)	by the insertion after subsection (3) of the following subsection:</a:t>
            </a:r>
          </a:p>
          <a:p>
            <a:pPr marL="0" indent="0">
              <a:buNone/>
            </a:pPr>
            <a:r>
              <a:rPr lang="en-GB" dirty="0"/>
              <a:t>		“(4)	The director when considering an application for registration in terms of section 13, after having received amendments to the constitution in terms 		of section 19, or at any other time, may only require a </a:t>
            </a:r>
            <a:r>
              <a:rPr lang="en-GB" dirty="0" err="1"/>
              <a:t>nonprofit</a:t>
            </a:r>
            <a:r>
              <a:rPr lang="en-GB" dirty="0"/>
              <a:t> organisation to make an alteration to its constitution to ensure that the constitution 			addresses the matters referred to in  subsection (2).</a:t>
            </a:r>
            <a:endParaRPr lang="en-ZA" dirty="0"/>
          </a:p>
        </p:txBody>
      </p:sp>
    </p:spTree>
    <p:extLst>
      <p:ext uri="{BB962C8B-B14F-4D97-AF65-F5344CB8AC3E}">
        <p14:creationId xmlns:p14="http://schemas.microsoft.com/office/powerpoint/2010/main" xmlns="" val="1226375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D21B30-B424-4C68-9D58-1BC276AF8ECF}"/>
              </a:ext>
            </a:extLst>
          </p:cNvPr>
          <p:cNvSpPr>
            <a:spLocks noGrp="1"/>
          </p:cNvSpPr>
          <p:nvPr>
            <p:ph type="title"/>
          </p:nvPr>
        </p:nvSpPr>
        <p:spPr/>
        <p:txBody>
          <a:bodyPr/>
          <a:lstStyle/>
          <a:p>
            <a:r>
              <a:rPr lang="en-ZA" dirty="0"/>
              <a:t> Proposed approach to registration of NPOs- s13 of NPO Act (provisional drafting proposal)</a:t>
            </a:r>
          </a:p>
        </p:txBody>
      </p:sp>
      <p:sp>
        <p:nvSpPr>
          <p:cNvPr id="3" name="Content Placeholder 2">
            <a:extLst>
              <a:ext uri="{FF2B5EF4-FFF2-40B4-BE49-F238E27FC236}">
                <a16:creationId xmlns:a16="http://schemas.microsoft.com/office/drawing/2014/main" xmlns="" id="{6BC00B5B-59D9-442D-A843-8A01DD4EBD21}"/>
              </a:ext>
            </a:extLst>
          </p:cNvPr>
          <p:cNvSpPr>
            <a:spLocks noGrp="1"/>
          </p:cNvSpPr>
          <p:nvPr>
            <p:ph idx="1"/>
          </p:nvPr>
        </p:nvSpPr>
        <p:spPr/>
        <p:txBody>
          <a:bodyPr>
            <a:normAutofit/>
          </a:bodyPr>
          <a:lstStyle/>
          <a:p>
            <a:pPr marL="0" indent="0">
              <a:buNone/>
            </a:pPr>
            <a:r>
              <a:rPr lang="en-ZA" b="1" dirty="0"/>
              <a:t>Amendment of section 13 of Act 71 of 1997</a:t>
            </a:r>
          </a:p>
          <a:p>
            <a:pPr marL="0" lvl="0" indent="0">
              <a:buNone/>
            </a:pPr>
            <a:r>
              <a:rPr lang="en-ZA" dirty="0"/>
              <a:t>Section 13 of the </a:t>
            </a:r>
            <a:r>
              <a:rPr lang="en-ZA" dirty="0" err="1"/>
              <a:t>Nonprofit</a:t>
            </a:r>
            <a:r>
              <a:rPr lang="en-ZA" dirty="0"/>
              <a:t> Organisations Act, 1997, is hereby amended—</a:t>
            </a:r>
          </a:p>
          <a:p>
            <a:pPr marL="0" indent="0">
              <a:buNone/>
            </a:pPr>
            <a:r>
              <a:rPr lang="en-ZA" i="1" dirty="0"/>
              <a:t>(a)	</a:t>
            </a:r>
            <a:r>
              <a:rPr lang="en-ZA" dirty="0"/>
              <a:t> by the substitution in subsection (1) for the wording preceding paragraph </a:t>
            </a:r>
            <a:r>
              <a:rPr lang="en-ZA" i="1" dirty="0"/>
              <a:t>(a) </a:t>
            </a:r>
            <a:r>
              <a:rPr lang="en-ZA" dirty="0"/>
              <a:t>of the following wording:</a:t>
            </a:r>
          </a:p>
          <a:p>
            <a:pPr marL="0" indent="0">
              <a:buNone/>
            </a:pPr>
            <a:r>
              <a:rPr lang="en-ZA" dirty="0"/>
              <a:t>	“(1)  A </a:t>
            </a:r>
            <a:r>
              <a:rPr lang="en-ZA" dirty="0" err="1"/>
              <a:t>nonprofit</a:t>
            </a:r>
            <a:r>
              <a:rPr lang="en-ZA" dirty="0"/>
              <a:t> organisation </a:t>
            </a:r>
            <a:r>
              <a:rPr lang="en-ZA" b="1" dirty="0"/>
              <a:t>[may apply]</a:t>
            </a:r>
            <a:r>
              <a:rPr lang="en-ZA" dirty="0"/>
              <a:t> </a:t>
            </a:r>
            <a:r>
              <a:rPr lang="en-ZA" u="sng" dirty="0"/>
              <a:t>applies</a:t>
            </a:r>
            <a:r>
              <a:rPr lang="en-ZA" dirty="0"/>
              <a:t> for registration by submitting to the director—	”; </a:t>
            </a:r>
          </a:p>
          <a:p>
            <a:pPr marL="0" lvl="0" indent="0">
              <a:buNone/>
            </a:pPr>
            <a:r>
              <a:rPr lang="en-ZA" dirty="0"/>
              <a:t>by the insertion after subsection (3) of the following subsection:</a:t>
            </a:r>
          </a:p>
          <a:p>
            <a:pPr marL="0" indent="0">
              <a:buNone/>
            </a:pPr>
            <a:r>
              <a:rPr lang="en-ZA" dirty="0"/>
              <a:t>	“</a:t>
            </a:r>
            <a:r>
              <a:rPr lang="en-ZA" u="sng" dirty="0"/>
              <a:t>(3A) The director must register a </a:t>
            </a:r>
            <a:r>
              <a:rPr lang="en-ZA" u="sng" dirty="0" err="1"/>
              <a:t>nonprofit</a:t>
            </a:r>
            <a:r>
              <a:rPr lang="en-ZA" u="sng" dirty="0"/>
              <a:t> organisation that complies with the requirements for </a:t>
            </a:r>
            <a:r>
              <a:rPr lang="en-ZA" dirty="0"/>
              <a:t>	</a:t>
            </a:r>
            <a:r>
              <a:rPr lang="en-ZA" u="sng" dirty="0"/>
              <a:t>registration in section 12.”.</a:t>
            </a:r>
            <a:endParaRPr lang="en-ZA" dirty="0"/>
          </a:p>
          <a:p>
            <a:pPr marL="0" indent="0">
              <a:buNone/>
            </a:pPr>
            <a:endParaRPr lang="en-ZA" dirty="0"/>
          </a:p>
        </p:txBody>
      </p:sp>
    </p:spTree>
    <p:extLst>
      <p:ext uri="{BB962C8B-B14F-4D97-AF65-F5344CB8AC3E}">
        <p14:creationId xmlns:p14="http://schemas.microsoft.com/office/powerpoint/2010/main" xmlns="" val="153090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E0A17-215F-10D9-00B7-578C949E0DC4}"/>
              </a:ext>
            </a:extLst>
          </p:cNvPr>
          <p:cNvSpPr>
            <a:spLocks noGrp="1"/>
          </p:cNvSpPr>
          <p:nvPr>
            <p:ph type="title"/>
          </p:nvPr>
        </p:nvSpPr>
        <p:spPr/>
        <p:txBody>
          <a:bodyPr/>
          <a:lstStyle/>
          <a:p>
            <a:r>
              <a:rPr lang="en-US" sz="3600" dirty="0"/>
              <a:t/>
            </a:r>
            <a:br>
              <a:rPr lang="en-US" sz="3600" dirty="0"/>
            </a:br>
            <a:endParaRPr lang="en-ZA" dirty="0"/>
          </a:p>
        </p:txBody>
      </p:sp>
      <p:sp>
        <p:nvSpPr>
          <p:cNvPr id="3" name="Content Placeholder 2">
            <a:extLst>
              <a:ext uri="{FF2B5EF4-FFF2-40B4-BE49-F238E27FC236}">
                <a16:creationId xmlns:a16="http://schemas.microsoft.com/office/drawing/2014/main" xmlns="" id="{D94E9B6C-D92C-437C-6483-8BCA31796057}"/>
              </a:ext>
            </a:extLst>
          </p:cNvPr>
          <p:cNvSpPr>
            <a:spLocks noGrp="1"/>
          </p:cNvSpPr>
          <p:nvPr>
            <p:ph idx="1"/>
          </p:nvPr>
        </p:nvSpPr>
        <p:spPr>
          <a:xfrm>
            <a:off x="1812100" y="780586"/>
            <a:ext cx="8536487" cy="5457376"/>
          </a:xfrm>
        </p:spPr>
        <p:txBody>
          <a:bodyPr>
            <a:normAutofit fontScale="77500" lnSpcReduction="20000"/>
          </a:bodyPr>
          <a:lstStyle/>
          <a:p>
            <a:pPr marL="0" indent="0" algn="just">
              <a:spcAft>
                <a:spcPts val="800"/>
              </a:spcAft>
              <a:buNone/>
            </a:pPr>
            <a:r>
              <a:rPr lang="en-GB" sz="2000" b="1" dirty="0">
                <a:ea typeface="Calibri" panose="020F0502020204030204" pitchFamily="34" charset="0"/>
                <a:cs typeface="Arial" panose="020B0604020202020204" pitchFamily="34" charset="0"/>
              </a:rPr>
              <a:t>Overview of further comments received in extended comment process</a:t>
            </a:r>
          </a:p>
          <a:p>
            <a:pPr algn="just">
              <a:spcAft>
                <a:spcPts val="800"/>
              </a:spcAft>
              <a:buFont typeface="Arial" panose="020B0604020202020204" pitchFamily="34" charset="0"/>
              <a:buChar char="•"/>
            </a:pPr>
            <a:r>
              <a:rPr lang="en-GB" sz="2000" dirty="0">
                <a:ea typeface="Calibri" panose="020F0502020204030204" pitchFamily="34" charset="0"/>
                <a:cs typeface="Arial" panose="020B0604020202020204" pitchFamily="34" charset="0"/>
              </a:rPr>
              <a:t>16 commentors in total were received by 3pm on 25 October– again, the majority of commentators are from the NGO sector specifically</a:t>
            </a:r>
          </a:p>
          <a:p>
            <a:pPr algn="just">
              <a:spcAft>
                <a:spcPts val="800"/>
              </a:spcAft>
              <a:buFont typeface="Arial" panose="020B0604020202020204" pitchFamily="34" charset="0"/>
              <a:buChar char="•"/>
            </a:pPr>
            <a:r>
              <a:rPr lang="en-GB" sz="2000" dirty="0">
                <a:ea typeface="Calibri" panose="020F0502020204030204" pitchFamily="34" charset="0"/>
                <a:cs typeface="Arial" panose="020B0604020202020204" pitchFamily="34" charset="0"/>
              </a:rPr>
              <a:t>A number of commentators requested a further extension of the comment period to afford the public who may not be aware of the implications of the Bill an opportunity to comment</a:t>
            </a:r>
          </a:p>
          <a:p>
            <a:pPr algn="just">
              <a:spcAft>
                <a:spcPts val="800"/>
              </a:spcAft>
              <a:buFont typeface="Arial" panose="020B0604020202020204" pitchFamily="34" charset="0"/>
              <a:buChar char="•"/>
            </a:pPr>
            <a:r>
              <a:rPr lang="en-GB" sz="2000" dirty="0">
                <a:ea typeface="Calibri" panose="020F0502020204030204" pitchFamily="34" charset="0"/>
                <a:cs typeface="Arial" panose="020B0604020202020204" pitchFamily="34" charset="0"/>
              </a:rPr>
              <a:t>The majority of the commentators support the Bill and its objectives in general bar the specific comments which will be highlighted in the following slides</a:t>
            </a:r>
          </a:p>
          <a:p>
            <a:pPr algn="just">
              <a:spcAft>
                <a:spcPts val="800"/>
              </a:spcAft>
              <a:buFont typeface="Arial" panose="020B0604020202020204" pitchFamily="34" charset="0"/>
              <a:buChar char="•"/>
            </a:pPr>
            <a:r>
              <a:rPr lang="en-GB" sz="2000" dirty="0">
                <a:ea typeface="Calibri" panose="020F0502020204030204" pitchFamily="34" charset="0"/>
                <a:cs typeface="Arial" panose="020B0604020202020204" pitchFamily="34" charset="0"/>
              </a:rPr>
              <a:t>Many of the comments received raise similar concerns as indicated in the first comment period</a:t>
            </a:r>
          </a:p>
          <a:p>
            <a:pPr lvl="0"/>
            <a:r>
              <a:rPr lang="en-GB" sz="2000" dirty="0">
                <a:ea typeface="Calibri" panose="020F0502020204030204" pitchFamily="34" charset="0"/>
                <a:cs typeface="Arial" panose="020B0604020202020204" pitchFamily="34" charset="0"/>
              </a:rPr>
              <a:t>10 comments were received subsequent to 3pm on 25 October, and detailed responses to these comments will be provided to the Committee in the next Committee meeting, as it is desired to provide well considered responses to all of the submissions</a:t>
            </a:r>
            <a:endParaRPr lang="en-ZA" dirty="0"/>
          </a:p>
          <a:p>
            <a:pPr lvl="0"/>
            <a:r>
              <a:rPr lang="en-ZA" dirty="0"/>
              <a:t>FISA Submission</a:t>
            </a:r>
          </a:p>
          <a:p>
            <a:pPr lvl="0"/>
            <a:r>
              <a:rPr lang="en-ZA" dirty="0"/>
              <a:t>Helen </a:t>
            </a:r>
            <a:r>
              <a:rPr lang="en-ZA" dirty="0" err="1"/>
              <a:t>Suzman</a:t>
            </a:r>
            <a:r>
              <a:rPr lang="en-ZA" dirty="0"/>
              <a:t> Foundation Submission</a:t>
            </a:r>
          </a:p>
          <a:p>
            <a:pPr lvl="0"/>
            <a:r>
              <a:rPr lang="en-ZA" dirty="0"/>
              <a:t>JSE Investor Services Pty Ltd Submission</a:t>
            </a:r>
          </a:p>
          <a:p>
            <a:pPr lvl="0"/>
            <a:r>
              <a:rPr lang="en-ZA" dirty="0" err="1"/>
              <a:t>Kaathima</a:t>
            </a:r>
            <a:r>
              <a:rPr lang="en-ZA" dirty="0"/>
              <a:t> Ebrahim from </a:t>
            </a:r>
            <a:r>
              <a:rPr lang="en-ZA" dirty="0" err="1"/>
              <a:t>Mikhulu</a:t>
            </a:r>
            <a:r>
              <a:rPr lang="en-ZA" dirty="0"/>
              <a:t> Child Development Trust Submission</a:t>
            </a:r>
          </a:p>
          <a:p>
            <a:pPr lvl="0"/>
            <a:r>
              <a:rPr lang="en-ZA" dirty="0"/>
              <a:t>SAIBA Submission 1</a:t>
            </a:r>
          </a:p>
          <a:p>
            <a:pPr lvl="0"/>
            <a:r>
              <a:rPr lang="en-ZA" dirty="0"/>
              <a:t>SAIBA Submission 2</a:t>
            </a:r>
          </a:p>
          <a:p>
            <a:pPr lvl="0"/>
            <a:r>
              <a:rPr lang="en-ZA" dirty="0"/>
              <a:t>SAIS Submission</a:t>
            </a:r>
          </a:p>
          <a:p>
            <a:pPr lvl="0"/>
            <a:r>
              <a:rPr lang="en-ZA" dirty="0"/>
              <a:t>OUTsurance Submission (attached outlook item)</a:t>
            </a:r>
          </a:p>
          <a:p>
            <a:pPr lvl="0"/>
            <a:r>
              <a:rPr lang="en-ZA" dirty="0"/>
              <a:t>Summary of GLAB Submissions Received</a:t>
            </a:r>
          </a:p>
          <a:p>
            <a:pPr algn="just">
              <a:spcAft>
                <a:spcPts val="800"/>
              </a:spcAft>
              <a:buFont typeface="Arial" panose="020B0604020202020204" pitchFamily="34" charset="0"/>
              <a:buChar char="•"/>
            </a:pPr>
            <a:endParaRPr lang="en-GB" sz="2000" dirty="0">
              <a:ea typeface="Calibri" panose="020F050202020403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xmlns="" val="97637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E0A17-215F-10D9-00B7-578C949E0DC4}"/>
              </a:ext>
            </a:extLst>
          </p:cNvPr>
          <p:cNvSpPr>
            <a:spLocks noGrp="1"/>
          </p:cNvSpPr>
          <p:nvPr>
            <p:ph type="title"/>
          </p:nvPr>
        </p:nvSpPr>
        <p:spPr/>
        <p:txBody>
          <a:bodyPr/>
          <a:lstStyle/>
          <a:p>
            <a:r>
              <a:rPr lang="en-US" sz="3600" dirty="0"/>
              <a:t/>
            </a:r>
            <a:br>
              <a:rPr lang="en-US" sz="3600" dirty="0"/>
            </a:br>
            <a:endParaRPr lang="en-ZA" dirty="0"/>
          </a:p>
        </p:txBody>
      </p:sp>
      <p:graphicFrame>
        <p:nvGraphicFramePr>
          <p:cNvPr id="6" name="Table 6">
            <a:extLst>
              <a:ext uri="{FF2B5EF4-FFF2-40B4-BE49-F238E27FC236}">
                <a16:creationId xmlns:a16="http://schemas.microsoft.com/office/drawing/2014/main" xmlns="" id="{D9B43158-1394-7046-B74E-1EEB562C3DED}"/>
              </a:ext>
            </a:extLst>
          </p:cNvPr>
          <p:cNvGraphicFramePr>
            <a:graphicFrameLocks noGrp="1"/>
          </p:cNvGraphicFramePr>
          <p:nvPr>
            <p:extLst>
              <p:ext uri="{D42A27DB-BD31-4B8C-83A1-F6EECF244321}">
                <p14:modId xmlns:p14="http://schemas.microsoft.com/office/powerpoint/2010/main" xmlns="" val="3953728373"/>
              </p:ext>
            </p:extLst>
          </p:nvPr>
        </p:nvGraphicFramePr>
        <p:xfrm>
          <a:off x="426720" y="868150"/>
          <a:ext cx="11162894" cy="5345416"/>
        </p:xfrm>
        <a:graphic>
          <a:graphicData uri="http://schemas.openxmlformats.org/drawingml/2006/table">
            <a:tbl>
              <a:tblPr firstRow="1" bandRow="1">
                <a:tableStyleId>{7E9639D4-E3E2-4D34-9284-5A2195B3D0D7}</a:tableStyleId>
              </a:tblPr>
              <a:tblGrid>
                <a:gridCol w="4561317">
                  <a:extLst>
                    <a:ext uri="{9D8B030D-6E8A-4147-A177-3AD203B41FA5}">
                      <a16:colId xmlns:a16="http://schemas.microsoft.com/office/drawing/2014/main" xmlns="" val="627047143"/>
                    </a:ext>
                  </a:extLst>
                </a:gridCol>
                <a:gridCol w="6601577">
                  <a:extLst>
                    <a:ext uri="{9D8B030D-6E8A-4147-A177-3AD203B41FA5}">
                      <a16:colId xmlns:a16="http://schemas.microsoft.com/office/drawing/2014/main" xmlns="" val="333112960"/>
                    </a:ext>
                  </a:extLst>
                </a:gridCol>
              </a:tblGrid>
              <a:tr h="309565">
                <a:tc>
                  <a:txBody>
                    <a:bodyPr/>
                    <a:lstStyle/>
                    <a:p>
                      <a:pPr algn="ctr"/>
                      <a:r>
                        <a:rPr lang="en-US" sz="1200" dirty="0">
                          <a:solidFill>
                            <a:schemeClr val="tx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33703625"/>
                  </a:ext>
                </a:extLst>
              </a:tr>
              <a:tr h="616251">
                <a:tc>
                  <a:txBody>
                    <a:bodyPr/>
                    <a:lstStyle/>
                    <a:p>
                      <a:pPr algn="just"/>
                      <a:r>
                        <a:rPr lang="en-US" sz="1200" b="1" dirty="0">
                          <a:solidFill>
                            <a:schemeClr val="tx1"/>
                          </a:solidFill>
                        </a:rPr>
                        <a:t>A report by </a:t>
                      </a:r>
                      <a:r>
                        <a:rPr lang="en-US" sz="1200" b="1" dirty="0" err="1">
                          <a:solidFill>
                            <a:schemeClr val="tx1"/>
                          </a:solidFill>
                        </a:rPr>
                        <a:t>Intellidex</a:t>
                      </a:r>
                      <a:r>
                        <a:rPr lang="en-US" sz="1200" b="1" dirty="0">
                          <a:solidFill>
                            <a:schemeClr val="tx1"/>
                          </a:solidFill>
                        </a:rPr>
                        <a:t> was commissioned by Business Leadership South Africa (BLSA) on the likelihood and consequences of South Africa being </a:t>
                      </a:r>
                      <a:r>
                        <a:rPr lang="en-US" sz="1200" b="1" dirty="0" err="1">
                          <a:solidFill>
                            <a:schemeClr val="tx1"/>
                          </a:solidFill>
                        </a:rPr>
                        <a:t>greylisted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solidFill>
                            <a:schemeClr val="tx1"/>
                          </a:solidFill>
                        </a:rPr>
                        <a:t>The report appears to have been submitted for information purposes as no specific comments on the Bill itself could be identified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49154407"/>
                  </a:ext>
                </a:extLst>
              </a:tr>
              <a:tr h="1012491">
                <a:tc>
                  <a:txBody>
                    <a:bodyPr/>
                    <a:lstStyle/>
                    <a:p>
                      <a:pPr algn="just"/>
                      <a:r>
                        <a:rPr lang="en-US" sz="1200" b="1" dirty="0">
                          <a:solidFill>
                            <a:schemeClr val="tx1"/>
                          </a:solidFill>
                        </a:rPr>
                        <a:t>Socio Economic Impact Assessment (SEIA) – </a:t>
                      </a:r>
                      <a:r>
                        <a:rPr lang="en-US" sz="1200" b="0" dirty="0">
                          <a:solidFill>
                            <a:schemeClr val="tx1"/>
                          </a:solidFill>
                        </a:rPr>
                        <a:t>the absence of the SEIA there is little to go on when it comes to evaluating whether the legislation is beneficial or harmful and it can only be speculated as far as the NPO provisions in the Amendment Bill are concerned, the consequences of this legislation’s adoption could be dire.</a:t>
                      </a: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 exemption from the SEIA requirement was granted due to the urgency of the Bill and the consequences of not proceeding with the Bill on an urgent basis</a:t>
                      </a:r>
                      <a:endParaRPr lang="en-ZA" sz="12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94293907"/>
                  </a:ext>
                </a:extLst>
              </a:tr>
              <a:tr h="1759627">
                <a:tc>
                  <a:txBody>
                    <a:bodyPr/>
                    <a:lstStyle/>
                    <a:p>
                      <a:pPr algn="just"/>
                      <a:r>
                        <a:rPr lang="en-US" sz="1200" b="1" dirty="0">
                          <a:solidFill>
                            <a:schemeClr val="tx1"/>
                          </a:solidFill>
                        </a:rPr>
                        <a:t>Transitional period – </a:t>
                      </a:r>
                      <a:r>
                        <a:rPr lang="en-US" sz="1200" b="0" dirty="0">
                          <a:solidFill>
                            <a:schemeClr val="tx1"/>
                          </a:solidFill>
                        </a:rPr>
                        <a:t>1) It is important that a sufficient transitional period be allowed for as it relates to the implementation of the BO requirements as contemplated by the various pieces of legislation being amended by the GLAB. 2) Consideration should be given to making provision for adequate transitional arrangements (or effective date to be proclaimed) to allow sufficient time for, amongst other, companies (including listed companies, noting the complexities involved. 3) If the FIC Act/various pieces of legislation in their final form do indeed recreate a dependency on regulations prior to it becoming effective/enforceable, sufficient lead time (in the absence of transitional periods) for consultation and implementation would be required to not automatically cause regulated entities to be non-compliant.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ZA" sz="1350" kern="1200" dirty="0">
                          <a:solidFill>
                            <a:schemeClr val="tx1"/>
                          </a:solidFill>
                          <a:effectLst/>
                          <a:latin typeface="+mn-lt"/>
                          <a:ea typeface="+mn-ea"/>
                          <a:cs typeface="+mn-cs"/>
                        </a:rPr>
                        <a:t>A transitional period is not feasible due to the necessity of having all sections in the Bill be in force for the FATF to take the legislation into account when assessing the country’s progress.  </a:t>
                      </a:r>
                    </a:p>
                    <a:p>
                      <a:pPr lvl="0"/>
                      <a:r>
                        <a:rPr lang="en-ZA" sz="1350" kern="1200" dirty="0">
                          <a:solidFill>
                            <a:schemeClr val="tx1"/>
                          </a:solidFill>
                          <a:effectLst/>
                          <a:latin typeface="+mn-lt"/>
                          <a:ea typeface="+mn-ea"/>
                          <a:cs typeface="+mn-cs"/>
                        </a:rPr>
                        <a:t>However in respect of the compliance with the obligations contained in the Bill relating to the FIC Act, discussions in the supervisory forum (FEF) will take into account a common approach to inspections and sanctioning with regard to the new obligations.  The FEF has been set up to ensure harmonisation of supervision of accountable institutions by all supervisors</a:t>
                      </a:r>
                    </a:p>
                    <a:p>
                      <a:pPr lvl="0"/>
                      <a:r>
                        <a:rPr lang="en-ZA" sz="1350" kern="1200" dirty="0">
                          <a:solidFill>
                            <a:schemeClr val="tx1"/>
                          </a:solidFill>
                          <a:effectLst/>
                          <a:latin typeface="+mn-lt"/>
                          <a:ea typeface="+mn-ea"/>
                          <a:cs typeface="+mn-cs"/>
                        </a:rPr>
                        <a:t>A similar approach will be taken by regulators in respect of the obligations contained in the other Acts being amended in the Bill</a:t>
                      </a:r>
                    </a:p>
                    <a:p>
                      <a:pPr lvl="0"/>
                      <a:r>
                        <a:rPr lang="en-ZA" sz="1350" kern="1200" dirty="0">
                          <a:solidFill>
                            <a:schemeClr val="tx1"/>
                          </a:solidFill>
                          <a:effectLst/>
                          <a:latin typeface="+mn-lt"/>
                          <a:ea typeface="+mn-ea"/>
                          <a:cs typeface="+mn-cs"/>
                        </a:rPr>
                        <a:t>In respect to access to beneficial owner registers, while access to the registers by accountable institutions is supported the consultations that will be held to determine the final wording in the regulations dealing with access to BO registers in the various Acts</a:t>
                      </a:r>
                    </a:p>
                    <a:p>
                      <a:pPr lvl="0"/>
                      <a:r>
                        <a:rPr lang="en-ZA" sz="1350" kern="1200">
                          <a:solidFill>
                            <a:schemeClr val="tx1"/>
                          </a:solidFill>
                          <a:effectLst/>
                          <a:latin typeface="+mn-lt"/>
                          <a:ea typeface="+mn-ea"/>
                          <a:cs typeface="+mn-cs"/>
                        </a:rPr>
                        <a:t>The regulators will assist accountable institutions to ensure they receive the necessary support to implement the new requirements before any enforcement action will be taken for noncompliance with the new obligations.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7114124"/>
                  </a:ext>
                </a:extLst>
              </a:tr>
            </a:tbl>
          </a:graphicData>
        </a:graphic>
      </p:graphicFrame>
      <p:sp>
        <p:nvSpPr>
          <p:cNvPr id="8" name="Content Placeholder 7">
            <a:extLst>
              <a:ext uri="{FF2B5EF4-FFF2-40B4-BE49-F238E27FC236}">
                <a16:creationId xmlns:a16="http://schemas.microsoft.com/office/drawing/2014/main" xmlns="" id="{27780217-DF08-26A3-F1EF-5C9852DE2091}"/>
              </a:ext>
            </a:extLst>
          </p:cNvPr>
          <p:cNvSpPr>
            <a:spLocks noGrp="1"/>
          </p:cNvSpPr>
          <p:nvPr>
            <p:ph idx="1"/>
          </p:nvPr>
        </p:nvSpPr>
        <p:spPr>
          <a:xfrm>
            <a:off x="425884" y="548640"/>
            <a:ext cx="11340232" cy="6098651"/>
          </a:xfrm>
        </p:spPr>
        <p:txBody>
          <a:bodyPr>
            <a:normAutofit/>
          </a:bodyPr>
          <a:lstStyle/>
          <a:p>
            <a:pPr marL="0" indent="0">
              <a:buNone/>
            </a:pPr>
            <a:r>
              <a:rPr lang="en-US" sz="1600" b="1" dirty="0"/>
              <a:t>General comments</a:t>
            </a:r>
          </a:p>
        </p:txBody>
      </p:sp>
    </p:spTree>
    <p:extLst>
      <p:ext uri="{BB962C8B-B14F-4D97-AF65-F5344CB8AC3E}">
        <p14:creationId xmlns:p14="http://schemas.microsoft.com/office/powerpoint/2010/main" xmlns="" val="156585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E0A17-215F-10D9-00B7-578C949E0DC4}"/>
              </a:ext>
            </a:extLst>
          </p:cNvPr>
          <p:cNvSpPr>
            <a:spLocks noGrp="1"/>
          </p:cNvSpPr>
          <p:nvPr>
            <p:ph type="title"/>
          </p:nvPr>
        </p:nvSpPr>
        <p:spPr/>
        <p:txBody>
          <a:bodyPr/>
          <a:lstStyle/>
          <a:p>
            <a:r>
              <a:rPr lang="en-US" sz="3600" dirty="0"/>
              <a:t/>
            </a:r>
            <a:br>
              <a:rPr lang="en-US" sz="3600" dirty="0"/>
            </a:br>
            <a:endParaRPr lang="en-ZA" dirty="0"/>
          </a:p>
        </p:txBody>
      </p:sp>
      <p:graphicFrame>
        <p:nvGraphicFramePr>
          <p:cNvPr id="6" name="Table 6">
            <a:extLst>
              <a:ext uri="{FF2B5EF4-FFF2-40B4-BE49-F238E27FC236}">
                <a16:creationId xmlns:a16="http://schemas.microsoft.com/office/drawing/2014/main" xmlns="" id="{D9B43158-1394-7046-B74E-1EEB562C3DED}"/>
              </a:ext>
            </a:extLst>
          </p:cNvPr>
          <p:cNvGraphicFramePr>
            <a:graphicFrameLocks noGrp="1"/>
          </p:cNvGraphicFramePr>
          <p:nvPr>
            <p:extLst>
              <p:ext uri="{D42A27DB-BD31-4B8C-83A1-F6EECF244321}">
                <p14:modId xmlns:p14="http://schemas.microsoft.com/office/powerpoint/2010/main" xmlns="" val="1072830302"/>
              </p:ext>
            </p:extLst>
          </p:nvPr>
        </p:nvGraphicFramePr>
        <p:xfrm>
          <a:off x="557349" y="1447027"/>
          <a:ext cx="10976654" cy="4754880"/>
        </p:xfrm>
        <a:graphic>
          <a:graphicData uri="http://schemas.openxmlformats.org/drawingml/2006/table">
            <a:tbl>
              <a:tblPr firstRow="1" bandRow="1">
                <a:tableStyleId>{7E9639D4-E3E2-4D34-9284-5A2195B3D0D7}</a:tableStyleId>
              </a:tblPr>
              <a:tblGrid>
                <a:gridCol w="5533485">
                  <a:extLst>
                    <a:ext uri="{9D8B030D-6E8A-4147-A177-3AD203B41FA5}">
                      <a16:colId xmlns:a16="http://schemas.microsoft.com/office/drawing/2014/main" xmlns="" val="627047143"/>
                    </a:ext>
                  </a:extLst>
                </a:gridCol>
                <a:gridCol w="5443169">
                  <a:extLst>
                    <a:ext uri="{9D8B030D-6E8A-4147-A177-3AD203B41FA5}">
                      <a16:colId xmlns:a16="http://schemas.microsoft.com/office/drawing/2014/main" xmlns="" val="333112960"/>
                    </a:ext>
                  </a:extLst>
                </a:gridCol>
              </a:tblGrid>
              <a:tr h="234574">
                <a:tc>
                  <a:txBody>
                    <a:bodyPr/>
                    <a:lstStyle/>
                    <a:p>
                      <a:pPr algn="ctr"/>
                      <a:r>
                        <a:rPr lang="en-US" sz="1200" dirty="0">
                          <a:solidFill>
                            <a:schemeClr val="tx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33703625"/>
                  </a:ext>
                </a:extLst>
              </a:tr>
              <a:tr h="786722">
                <a:tc>
                  <a:txBody>
                    <a:bodyPr/>
                    <a:lstStyle/>
                    <a:p>
                      <a:r>
                        <a:rPr lang="en-US" sz="1200" b="1" kern="1200" dirty="0">
                          <a:solidFill>
                            <a:schemeClr val="tx1"/>
                          </a:solidFill>
                          <a:effectLst/>
                          <a:latin typeface="+mn-lt"/>
                          <a:ea typeface="+mn-ea"/>
                          <a:cs typeface="+mn-cs"/>
                        </a:rPr>
                        <a:t>Scrapping of the Trust Property Control Act - </a:t>
                      </a:r>
                      <a:r>
                        <a:rPr lang="en-US" sz="1200" b="0" kern="1200" dirty="0">
                          <a:solidFill>
                            <a:schemeClr val="tx1"/>
                          </a:solidFill>
                          <a:effectLst/>
                          <a:latin typeface="+mn-lt"/>
                          <a:ea typeface="+mn-ea"/>
                          <a:cs typeface="+mn-cs"/>
                        </a:rPr>
                        <a:t>By doing away with trusts and having every business owner or large conduit funder organisation register with CIPC, then changes to the FIC Act, Companies Act and Financial Sector Regulation Act may not be needed.</a:t>
                      </a:r>
                      <a:endParaRPr lang="en-ZA"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 Regulation of Trust Property Bill is in an advanced stage of development which will replace the Trust Property Control Act. There will still need to be specific legislation that needs to deal appropriately with trusts.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90671613"/>
                  </a:ext>
                </a:extLst>
              </a:tr>
              <a:tr h="1031669">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Minister’s power to make regulations – </a:t>
                      </a:r>
                      <a:r>
                        <a:rPr lang="en-US" sz="1200" b="0" dirty="0">
                          <a:solidFill>
                            <a:schemeClr val="tx1"/>
                          </a:solidFill>
                        </a:rPr>
                        <a:t>1) Neither the Trust Property Control Act nor the Amendment Bill lay down any criteria to limit or define the Minister’s power to make regulations regarding these matters. 2) This means that the Minister will have an unfettered discretionary power to make regulations specifying any “prescribed information” regarding beneficial owners of trusts that trustees, and the Master, will be required to keep and to make available to any person.</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Department of Justice and Constitutional Development as a practice consistently publish all subordinate legislation for public comment, whether or not the primary legislation specifically requires a process of public consultation.  The Regulations in terms of this Bill will definitely all be published for public comment.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28800172"/>
                  </a:ext>
                </a:extLst>
              </a:tr>
              <a:tr h="846931">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Clause 1 – Definition of beneficial owner – </a:t>
                      </a:r>
                      <a:r>
                        <a:rPr lang="en-US" sz="1200" b="0" dirty="0">
                          <a:solidFill>
                            <a:schemeClr val="tx1"/>
                          </a:solidFill>
                        </a:rPr>
                        <a:t>1) The definition of “beneficial owner” in clause 1 the proposed insertion of section 11A contains provisions which may open the door for premature vesting of certain rights on beneficiaries of the trust.  This will encroach on the discretion afforded to trustees and severely limit existing rights of trustees and the founder of a trust</a:t>
                      </a:r>
                      <a:r>
                        <a:rPr lang="en-US" sz="1200" b="1" dirty="0">
                          <a:solidFill>
                            <a:schemeClr val="tx1"/>
                          </a:solidFill>
                        </a:rPr>
                        <a:t>.  </a:t>
                      </a:r>
                      <a:r>
                        <a:rPr lang="en-US" sz="1200" b="0" dirty="0">
                          <a:solidFill>
                            <a:schemeClr val="tx1"/>
                          </a:solidFill>
                        </a:rPr>
                        <a:t>2) The proposed insertion of section 11A into the Act by clause 5 of the Bill refers to “beneficial ownership” (as opposed to beneficial owner), a term which is not defined in the Act or in the FIC Act. 3) The existing definition of “trust” is correctly reflecting the legal position in South African trust law.  A trustee cannot be, by virtue only of the office of trustee, be a beneficial owner of the trust property. A trustee is not a beneficial owner of a trust and should not be included in the definition. 4) There is no indication as to how far a trustee must go to “establish” the “beneficial ownership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light of comments received, a proposed revised definition will submitted to the Committee for consideration.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98407284"/>
                  </a:ext>
                </a:extLst>
              </a:tr>
            </a:tbl>
          </a:graphicData>
        </a:graphic>
      </p:graphicFrame>
      <p:sp>
        <p:nvSpPr>
          <p:cNvPr id="8" name="Content Placeholder 7">
            <a:extLst>
              <a:ext uri="{FF2B5EF4-FFF2-40B4-BE49-F238E27FC236}">
                <a16:creationId xmlns:a16="http://schemas.microsoft.com/office/drawing/2014/main" xmlns="" id="{27780217-DF08-26A3-F1EF-5C9852DE2091}"/>
              </a:ext>
            </a:extLst>
          </p:cNvPr>
          <p:cNvSpPr>
            <a:spLocks noGrp="1"/>
          </p:cNvSpPr>
          <p:nvPr>
            <p:ph idx="1"/>
          </p:nvPr>
        </p:nvSpPr>
        <p:spPr>
          <a:xfrm>
            <a:off x="467635" y="454468"/>
            <a:ext cx="11340232" cy="6169771"/>
          </a:xfrm>
        </p:spPr>
        <p:txBody>
          <a:bodyPr>
            <a:normAutofit/>
          </a:bodyPr>
          <a:lstStyle/>
          <a:p>
            <a:pPr marL="0" indent="0">
              <a:buNone/>
            </a:pPr>
            <a:r>
              <a:rPr lang="en-US" sz="1600" b="1" dirty="0"/>
              <a:t>Trust Property Control Act</a:t>
            </a:r>
          </a:p>
        </p:txBody>
      </p:sp>
    </p:spTree>
    <p:extLst>
      <p:ext uri="{BB962C8B-B14F-4D97-AF65-F5344CB8AC3E}">
        <p14:creationId xmlns:p14="http://schemas.microsoft.com/office/powerpoint/2010/main" xmlns="" val="235480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E0A17-215F-10D9-00B7-578C949E0DC4}"/>
              </a:ext>
            </a:extLst>
          </p:cNvPr>
          <p:cNvSpPr>
            <a:spLocks noGrp="1"/>
          </p:cNvSpPr>
          <p:nvPr>
            <p:ph type="title"/>
          </p:nvPr>
        </p:nvSpPr>
        <p:spPr/>
        <p:txBody>
          <a:bodyPr/>
          <a:lstStyle/>
          <a:p>
            <a:r>
              <a:rPr lang="en-US" sz="3600" dirty="0"/>
              <a:t/>
            </a:r>
            <a:br>
              <a:rPr lang="en-US" sz="3600" dirty="0"/>
            </a:br>
            <a:endParaRPr lang="en-ZA" dirty="0"/>
          </a:p>
        </p:txBody>
      </p:sp>
      <p:graphicFrame>
        <p:nvGraphicFramePr>
          <p:cNvPr id="6" name="Table 6">
            <a:extLst>
              <a:ext uri="{FF2B5EF4-FFF2-40B4-BE49-F238E27FC236}">
                <a16:creationId xmlns:a16="http://schemas.microsoft.com/office/drawing/2014/main" xmlns="" id="{D9B43158-1394-7046-B74E-1EEB562C3DED}"/>
              </a:ext>
            </a:extLst>
          </p:cNvPr>
          <p:cNvGraphicFramePr>
            <a:graphicFrameLocks noGrp="1"/>
          </p:cNvGraphicFramePr>
          <p:nvPr>
            <p:extLst>
              <p:ext uri="{D42A27DB-BD31-4B8C-83A1-F6EECF244321}">
                <p14:modId xmlns:p14="http://schemas.microsoft.com/office/powerpoint/2010/main" xmlns="" val="254812611"/>
              </p:ext>
            </p:extLst>
          </p:nvPr>
        </p:nvGraphicFramePr>
        <p:xfrm>
          <a:off x="342382" y="777914"/>
          <a:ext cx="11195902" cy="5972886"/>
        </p:xfrm>
        <a:graphic>
          <a:graphicData uri="http://schemas.openxmlformats.org/drawingml/2006/table">
            <a:tbl>
              <a:tblPr firstRow="1" bandRow="1">
                <a:tableStyleId>{7E9639D4-E3E2-4D34-9284-5A2195B3D0D7}</a:tableStyleId>
              </a:tblPr>
              <a:tblGrid>
                <a:gridCol w="5644011">
                  <a:extLst>
                    <a:ext uri="{9D8B030D-6E8A-4147-A177-3AD203B41FA5}">
                      <a16:colId xmlns:a16="http://schemas.microsoft.com/office/drawing/2014/main" xmlns="" val="627047143"/>
                    </a:ext>
                  </a:extLst>
                </a:gridCol>
                <a:gridCol w="5551891">
                  <a:extLst>
                    <a:ext uri="{9D8B030D-6E8A-4147-A177-3AD203B41FA5}">
                      <a16:colId xmlns:a16="http://schemas.microsoft.com/office/drawing/2014/main" xmlns="" val="333112960"/>
                    </a:ext>
                  </a:extLst>
                </a:gridCol>
              </a:tblGrid>
              <a:tr h="263773">
                <a:tc>
                  <a:txBody>
                    <a:bodyPr/>
                    <a:lstStyle/>
                    <a:p>
                      <a:pPr algn="ctr"/>
                      <a:r>
                        <a:rPr lang="en-US" sz="1200" dirty="0">
                          <a:solidFill>
                            <a:schemeClr val="tx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33703625"/>
                  </a:ext>
                </a:extLst>
              </a:tr>
              <a:tr h="2901505">
                <a:tc>
                  <a:txBody>
                    <a:bodyPr/>
                    <a:lstStyle/>
                    <a:p>
                      <a:pPr algn="just"/>
                      <a:r>
                        <a:rPr lang="en-US" sz="1200" b="1" kern="1200" dirty="0">
                          <a:solidFill>
                            <a:schemeClr val="tx1"/>
                          </a:solidFill>
                          <a:effectLst/>
                          <a:latin typeface="+mn-lt"/>
                          <a:ea typeface="+mn-ea"/>
                          <a:cs typeface="+mn-cs"/>
                        </a:rPr>
                        <a:t>Objection to compulsory registration of NPOs –</a:t>
                      </a:r>
                      <a:r>
                        <a:rPr lang="en-US" sz="1200" b="0" kern="1200" dirty="0">
                          <a:solidFill>
                            <a:schemeClr val="tx1"/>
                          </a:solidFill>
                          <a:effectLst/>
                          <a:latin typeface="+mn-lt"/>
                          <a:ea typeface="+mn-ea"/>
                          <a:cs typeface="+mn-cs"/>
                        </a:rPr>
                        <a:t> 1) Independence of civil society undermined. 2) Not aligned to FAFT's Recommendation 8 “focused and proportionate measures” when referring to a “risk-based approach”. 3) NPO Directorate doesn’t have any of the systems or the abilities to do the audit and the watchdog work. 4) The R1-million per year </a:t>
                      </a:r>
                      <a:r>
                        <a:rPr lang="en-US" sz="1200" b="0" kern="1200" dirty="0" err="1">
                          <a:solidFill>
                            <a:schemeClr val="tx1"/>
                          </a:solidFill>
                          <a:effectLst/>
                          <a:latin typeface="+mn-lt"/>
                          <a:ea typeface="+mn-ea"/>
                          <a:cs typeface="+mn-cs"/>
                        </a:rPr>
                        <a:t>organisations</a:t>
                      </a:r>
                      <a:r>
                        <a:rPr lang="en-US" sz="1200" b="0" kern="1200" dirty="0">
                          <a:solidFill>
                            <a:schemeClr val="tx1"/>
                          </a:solidFill>
                          <a:effectLst/>
                          <a:latin typeface="+mn-lt"/>
                          <a:ea typeface="+mn-ea"/>
                          <a:cs typeface="+mn-cs"/>
                        </a:rPr>
                        <a:t> (and trusts) should be registered with CIPC as nonprofit companies as the CIPC’s systems are better capacitated for collecting and finding data than those at the NPO Directorate. 5) Onerous administration required of smaller NPOs. 6) Advises against linking the definition of the type of funding entity in question to “domicile” as this has always been a very difficult concept to pin down legally and there will be little clarity on which individuals fall within the definition of having a foreign domicile or not – suggest omitting reference to the funding of foreign individuals in South Africa. 6) The Bill is not necessary to prohibit NPOs from engaging in money-laundering or the financing of terrorism because existing legislation already caters to this requirement. 7) The proposed requirement, that no association may operate unless registered, would violate the fundamental right in the Bill of Rights of everyone to freedom of association.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In light of engagements with the NPO sector, and having carefully considered their submissions and proposals, the National Treasury submits detailed proposals to adjust the initially proposed blanket registration requirement for NPOs, which focus on the registration of a limited subset of NPOs- those that make donations or provide services beyond South Africa’s borders, where they could potentially be used- intentionally or unintentionally- in the financing of terrorism.. </a:t>
                      </a:r>
                    </a:p>
                    <a:p>
                      <a:pPr marL="0" marR="0" algn="just">
                        <a:lnSpc>
                          <a:spcPct val="107000"/>
                        </a:lnSpc>
                        <a:spcBef>
                          <a:spcPts val="0"/>
                        </a:spcBef>
                        <a:spcAft>
                          <a:spcPts val="0"/>
                        </a:spcAft>
                      </a:pPr>
                      <a:endPar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These will be explained further in the meeting.</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90671613"/>
                  </a:ext>
                </a:extLst>
              </a:tr>
              <a:tr h="2681046">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Inappropriateness for the DSD to accommodate the Non-Profit Directorate- </a:t>
                      </a:r>
                      <a:r>
                        <a:rPr lang="en-US" sz="1200" b="0" dirty="0">
                          <a:solidFill>
                            <a:schemeClr val="tx1"/>
                          </a:solidFill>
                        </a:rPr>
                        <a:t>1) The DSD is not the appropriate place for the Non-Profit Directorate to sit and would support a Registry or oversight body which serves and enables the full scope and ambit of non-profit work which should not be housed under a government department but should be established and given the status of an Independent statutory body reporting to Parliament. This could be achieved either by shifting and upgrading the current NPO Directorate, or by beginning afresh.  A wide consultative process would have to be followed in setting up such an independent registry. 2) To consider adding a definitions to the FIC Act of a cross-border non-profit entity as the reporting institution structure already exists in the FIC Act. Propose adding to Schedule 3 of the FICA this class of non profits is an effective way of exercising oversight, empowering intervention. 3)The new Companies Act does not include an easy mechanism for the conversion of Voluntary Associations to NPCs and suggest to include a mechanism allowing a voluntary association to easily convert to an NPC without losing its history.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Part of the plan underway by DSD is to enhance the NPO system. The benefits thereof is to ensure seamless integration with SARS, CIPC, and other regulators. Further this will ease supervision of the targeted NPOs that fall within the FATF definition and also those that are deemed to be at high risk</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28800172"/>
                  </a:ext>
                </a:extLst>
              </a:tr>
            </a:tbl>
          </a:graphicData>
        </a:graphic>
      </p:graphicFrame>
      <p:sp>
        <p:nvSpPr>
          <p:cNvPr id="8" name="Content Placeholder 7">
            <a:extLst>
              <a:ext uri="{FF2B5EF4-FFF2-40B4-BE49-F238E27FC236}">
                <a16:creationId xmlns:a16="http://schemas.microsoft.com/office/drawing/2014/main" xmlns="" id="{27780217-DF08-26A3-F1EF-5C9852DE2091}"/>
              </a:ext>
            </a:extLst>
          </p:cNvPr>
          <p:cNvSpPr>
            <a:spLocks noGrp="1"/>
          </p:cNvSpPr>
          <p:nvPr>
            <p:ph idx="1"/>
          </p:nvPr>
        </p:nvSpPr>
        <p:spPr>
          <a:xfrm>
            <a:off x="467635" y="454468"/>
            <a:ext cx="11340232" cy="6169771"/>
          </a:xfrm>
        </p:spPr>
        <p:txBody>
          <a:bodyPr>
            <a:normAutofit/>
          </a:bodyPr>
          <a:lstStyle/>
          <a:p>
            <a:pPr marL="0" indent="0">
              <a:buNone/>
            </a:pPr>
            <a:r>
              <a:rPr lang="en-US" sz="1600" b="1" dirty="0"/>
              <a:t>Nonprofit Organisation Act</a:t>
            </a:r>
          </a:p>
        </p:txBody>
      </p:sp>
    </p:spTree>
    <p:extLst>
      <p:ext uri="{BB962C8B-B14F-4D97-AF65-F5344CB8AC3E}">
        <p14:creationId xmlns:p14="http://schemas.microsoft.com/office/powerpoint/2010/main" xmlns="" val="220639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E0A17-215F-10D9-00B7-578C949E0DC4}"/>
              </a:ext>
            </a:extLst>
          </p:cNvPr>
          <p:cNvSpPr>
            <a:spLocks noGrp="1"/>
          </p:cNvSpPr>
          <p:nvPr>
            <p:ph type="title"/>
          </p:nvPr>
        </p:nvSpPr>
        <p:spPr/>
        <p:txBody>
          <a:bodyPr/>
          <a:lstStyle/>
          <a:p>
            <a:r>
              <a:rPr lang="en-US" sz="3600" dirty="0"/>
              <a:t/>
            </a:r>
            <a:br>
              <a:rPr lang="en-US" sz="3600" dirty="0"/>
            </a:br>
            <a:endParaRPr lang="en-ZA" dirty="0"/>
          </a:p>
        </p:txBody>
      </p:sp>
      <p:graphicFrame>
        <p:nvGraphicFramePr>
          <p:cNvPr id="6" name="Table 6">
            <a:extLst>
              <a:ext uri="{FF2B5EF4-FFF2-40B4-BE49-F238E27FC236}">
                <a16:creationId xmlns:a16="http://schemas.microsoft.com/office/drawing/2014/main" xmlns="" id="{D9B43158-1394-7046-B74E-1EEB562C3DED}"/>
              </a:ext>
            </a:extLst>
          </p:cNvPr>
          <p:cNvGraphicFramePr>
            <a:graphicFrameLocks noGrp="1"/>
          </p:cNvGraphicFramePr>
          <p:nvPr>
            <p:extLst>
              <p:ext uri="{D42A27DB-BD31-4B8C-83A1-F6EECF244321}">
                <p14:modId xmlns:p14="http://schemas.microsoft.com/office/powerpoint/2010/main" xmlns="" val="2992068698"/>
              </p:ext>
            </p:extLst>
          </p:nvPr>
        </p:nvGraphicFramePr>
        <p:xfrm>
          <a:off x="549964" y="944766"/>
          <a:ext cx="10931031" cy="5732256"/>
        </p:xfrm>
        <a:graphic>
          <a:graphicData uri="http://schemas.openxmlformats.org/drawingml/2006/table">
            <a:tbl>
              <a:tblPr firstRow="1" bandRow="1">
                <a:tableStyleId>{7E9639D4-E3E2-4D34-9284-5A2195B3D0D7}</a:tableStyleId>
              </a:tblPr>
              <a:tblGrid>
                <a:gridCol w="5510486">
                  <a:extLst>
                    <a:ext uri="{9D8B030D-6E8A-4147-A177-3AD203B41FA5}">
                      <a16:colId xmlns:a16="http://schemas.microsoft.com/office/drawing/2014/main" xmlns="" val="627047143"/>
                    </a:ext>
                  </a:extLst>
                </a:gridCol>
                <a:gridCol w="5420545">
                  <a:extLst>
                    <a:ext uri="{9D8B030D-6E8A-4147-A177-3AD203B41FA5}">
                      <a16:colId xmlns:a16="http://schemas.microsoft.com/office/drawing/2014/main" xmlns="" val="333112960"/>
                    </a:ext>
                  </a:extLst>
                </a:gridCol>
              </a:tblGrid>
              <a:tr h="287578">
                <a:tc>
                  <a:txBody>
                    <a:bodyPr/>
                    <a:lstStyle/>
                    <a:p>
                      <a:pPr algn="ctr"/>
                      <a:r>
                        <a:rPr lang="en-US" sz="1200" dirty="0">
                          <a:solidFill>
                            <a:schemeClr val="tx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33703625"/>
                  </a:ext>
                </a:extLst>
              </a:tr>
              <a:tr h="1537909">
                <a:tc>
                  <a:txBody>
                    <a:bodyPr/>
                    <a:lstStyle/>
                    <a:p>
                      <a:pPr algn="just"/>
                      <a:r>
                        <a:rPr lang="en-US" sz="1200" b="1" kern="1200" dirty="0">
                          <a:solidFill>
                            <a:schemeClr val="tx1"/>
                          </a:solidFill>
                          <a:effectLst/>
                          <a:latin typeface="+mn-lt"/>
                          <a:ea typeface="+mn-ea"/>
                          <a:cs typeface="+mn-cs"/>
                        </a:rPr>
                        <a:t>Amend definition of ‘office bearer’ – </a:t>
                      </a:r>
                      <a:r>
                        <a:rPr lang="en-US" sz="1200" b="0" kern="1200" dirty="0">
                          <a:solidFill>
                            <a:schemeClr val="tx1"/>
                          </a:solidFill>
                          <a:effectLst/>
                          <a:latin typeface="+mn-lt"/>
                          <a:ea typeface="+mn-ea"/>
                          <a:cs typeface="+mn-cs"/>
                        </a:rPr>
                        <a:t>1) The reference in the current definition to ‘executive’ position is to those who manage/administer- the management team employed by the organisation. The correction is required to ensure that it is the same functional group or status being referred to and tracked across all three types of legal entities. If the amendment is not made then Voluntary Associations would not have to disclose details of their board, but those of their CEO and senior managerial staff.</a:t>
                      </a:r>
                      <a:endParaRPr lang="en-ZA"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 The proposal is not supported and consideration of amending the definition be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be</a:t>
                      </a:r>
                      <a:r>
                        <a:rPr lang="en-US" sz="1200" dirty="0">
                          <a:effectLst/>
                          <a:latin typeface="Calibri" panose="020F0502020204030204" pitchFamily="34" charset="0"/>
                          <a:ea typeface="Calibri" panose="020F0502020204030204" pitchFamily="34" charset="0"/>
                          <a:cs typeface="Times New Roman" panose="02020603050405020304" pitchFamily="18" charset="0"/>
                        </a:rPr>
                        <a:t> explored when the Act is amended by the DSD in the separate Nonprofit Organisation Amendment Bill process</a:t>
                      </a:r>
                    </a:p>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 The proposal is noted, currently; the Governing Structures in the Voluntary Associations is referred to as Office Bearers. That is those who have the governing powers. In addition, the Other staff members (management) are those who are referred to Executives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90671613"/>
                  </a:ext>
                </a:extLst>
              </a:tr>
              <a:tr h="2416107">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Requirements for regulation Clause 10 – </a:t>
                      </a:r>
                      <a:r>
                        <a:rPr lang="en-US" sz="1200" b="0" dirty="0">
                          <a:solidFill>
                            <a:schemeClr val="tx1"/>
                          </a:solidFill>
                        </a:rPr>
                        <a:t>1) Recommends that sections 12(3) and 30 of the NPO Act be amended to specify that DSD cannot require changes to religious </a:t>
                      </a:r>
                      <a:r>
                        <a:rPr lang="en-US" sz="1200" b="0" dirty="0" err="1">
                          <a:solidFill>
                            <a:schemeClr val="tx1"/>
                          </a:solidFill>
                        </a:rPr>
                        <a:t>organisations’</a:t>
                      </a:r>
                      <a:r>
                        <a:rPr lang="en-US" sz="1200" b="0" dirty="0">
                          <a:solidFill>
                            <a:schemeClr val="tx1"/>
                          </a:solidFill>
                        </a:rPr>
                        <a:t> founding document that would interfere with the religious </a:t>
                      </a:r>
                      <a:r>
                        <a:rPr lang="en-US" sz="1200" b="0" dirty="0" err="1">
                          <a:solidFill>
                            <a:schemeClr val="tx1"/>
                          </a:solidFill>
                        </a:rPr>
                        <a:t>organisations’</a:t>
                      </a:r>
                      <a:r>
                        <a:rPr lang="en-US" sz="1200" b="0" dirty="0">
                          <a:solidFill>
                            <a:schemeClr val="tx1"/>
                          </a:solidFill>
                        </a:rPr>
                        <a:t> doctrines / tenets / beliefs; and to remove the threat of imprisonment and/or a limitless fine in the case of non-compliance. 2) The Bill would discriminate against smaller community-based Non-Profits that lack the administrative skill and resources, thus prejudicing the poor. 2) If option 1 (NPO to fall under FIC Act) or option 2 (NPO to be dealt with under CIPC) are not taken into account then the pre-requisite for limited-ambit compulsory registration as an NPO would need to be that the NPO Directorate (internally) kept this list of </a:t>
                      </a:r>
                      <a:r>
                        <a:rPr lang="en-US" sz="1200" b="0" dirty="0" err="1">
                          <a:solidFill>
                            <a:schemeClr val="tx1"/>
                          </a:solidFill>
                        </a:rPr>
                        <a:t>organisations</a:t>
                      </a:r>
                      <a:r>
                        <a:rPr lang="en-US" sz="1200" b="0" dirty="0">
                          <a:solidFill>
                            <a:schemeClr val="tx1"/>
                          </a:solidFill>
                        </a:rPr>
                        <a:t> separate from those of voluntary NPO registrations, so that they can be separately tracked; 3) The staffing and skills at the NPO Directorate are overhauled and upgraded. People with legal, forensic and audit skills should be on the team.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concerns raised in relation to compulsory registration have been taken into account in proposed amendments that are submitted to the Committee for consideration</a:t>
                      </a:r>
                      <a:r>
                        <a:rPr lang="en-US" sz="1100" dirty="0">
                          <a:effectLst/>
                          <a:latin typeface="Calibri" panose="020F0502020204030204" pitchFamily="34" charset="0"/>
                          <a:ea typeface="Calibri" panose="020F0502020204030204" pitchFamily="34" charset="0"/>
                          <a:cs typeface="Times New Roman" panose="02020603050405020304" pitchFamily="18" charset="0"/>
                        </a:rPr>
                        <a:t>, which are set out in more detail later in this presentation.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28800172"/>
                  </a:ext>
                </a:extLst>
              </a:tr>
              <a:tr h="1437889">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Duty to provide reports and information(clause 11) -</a:t>
                      </a:r>
                      <a:r>
                        <a:rPr lang="en-US" sz="1200" b="0" dirty="0">
                          <a:solidFill>
                            <a:schemeClr val="tx1"/>
                          </a:solidFill>
                        </a:rPr>
                        <a:t>1) Civil society cannot be sustainably independent of political interference when NPOs are required to submit information of this nature to political authorities. 2) The Minister will have a unfettered discretionary power to make regulations specifying any “prescribed information” regarding a nonprofit </a:t>
                      </a:r>
                      <a:r>
                        <a:rPr lang="en-US" sz="1200" b="0" dirty="0" err="1">
                          <a:solidFill>
                            <a:schemeClr val="tx1"/>
                          </a:solidFill>
                        </a:rPr>
                        <a:t>organisation’s</a:t>
                      </a:r>
                      <a:r>
                        <a:rPr lang="en-US" sz="1200" b="0" dirty="0">
                          <a:solidFill>
                            <a:schemeClr val="tx1"/>
                          </a:solidFill>
                        </a:rPr>
                        <a:t> </a:t>
                      </a:r>
                      <a:r>
                        <a:rPr lang="en-US" sz="1200" b="0" dirty="0" err="1">
                          <a:solidFill>
                            <a:schemeClr val="tx1"/>
                          </a:solidFill>
                        </a:rPr>
                        <a:t>officebearers</a:t>
                      </a:r>
                      <a:r>
                        <a:rPr lang="en-US" sz="1200" b="0" dirty="0">
                          <a:solidFill>
                            <a:schemeClr val="tx1"/>
                          </a:solidFill>
                        </a:rPr>
                        <a:t>, control structure, governance, management, administration and operations, which the organisation must provide to the Director.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power of the Minister to make regulations is not unfettered, and the proposed regulations will be published for public comment prior to the regulations being </a:t>
                      </a:r>
                      <a:r>
                        <a:rPr lang="en-US" sz="1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finalised</a:t>
                      </a: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promulgated. The purpose of the information is so that it is clearly determinable who the office bearers of the NPO are, what the </a:t>
                      </a:r>
                      <a:r>
                        <a:rPr lang="en-US" sz="1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organisation’s</a:t>
                      </a: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control structure is, and the governance, management, administration and operations of the NPO are carried out, which is necessary information in order to be able to determine if the NPO may potentially be subject to abuse as a conduit for terrorism financing.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98407284"/>
                  </a:ext>
                </a:extLst>
              </a:tr>
            </a:tbl>
          </a:graphicData>
        </a:graphic>
      </p:graphicFrame>
      <p:sp>
        <p:nvSpPr>
          <p:cNvPr id="8" name="Content Placeholder 7">
            <a:extLst>
              <a:ext uri="{FF2B5EF4-FFF2-40B4-BE49-F238E27FC236}">
                <a16:creationId xmlns:a16="http://schemas.microsoft.com/office/drawing/2014/main" xmlns="" id="{27780217-DF08-26A3-F1EF-5C9852DE2091}"/>
              </a:ext>
            </a:extLst>
          </p:cNvPr>
          <p:cNvSpPr>
            <a:spLocks noGrp="1"/>
          </p:cNvSpPr>
          <p:nvPr>
            <p:ph idx="1"/>
          </p:nvPr>
        </p:nvSpPr>
        <p:spPr>
          <a:xfrm>
            <a:off x="433268" y="434590"/>
            <a:ext cx="11340232" cy="6169771"/>
          </a:xfrm>
        </p:spPr>
        <p:txBody>
          <a:bodyPr>
            <a:normAutofit/>
          </a:bodyPr>
          <a:lstStyle/>
          <a:p>
            <a:pPr marL="0" indent="0">
              <a:buNone/>
            </a:pPr>
            <a:r>
              <a:rPr lang="en-US" sz="1600" b="1" dirty="0"/>
              <a:t>Nonprofit Organisation Act (</a:t>
            </a:r>
            <a:r>
              <a:rPr lang="en-US" sz="1600" b="1" dirty="0" err="1"/>
              <a:t>cont</a:t>
            </a:r>
            <a:r>
              <a:rPr lang="en-US" sz="1600" b="1" dirty="0"/>
              <a:t>)</a:t>
            </a:r>
          </a:p>
        </p:txBody>
      </p:sp>
    </p:spTree>
    <p:extLst>
      <p:ext uri="{BB962C8B-B14F-4D97-AF65-F5344CB8AC3E}">
        <p14:creationId xmlns:p14="http://schemas.microsoft.com/office/powerpoint/2010/main" xmlns="" val="22726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E0A17-215F-10D9-00B7-578C949E0DC4}"/>
              </a:ext>
            </a:extLst>
          </p:cNvPr>
          <p:cNvSpPr>
            <a:spLocks noGrp="1"/>
          </p:cNvSpPr>
          <p:nvPr>
            <p:ph type="title"/>
          </p:nvPr>
        </p:nvSpPr>
        <p:spPr/>
        <p:txBody>
          <a:bodyPr/>
          <a:lstStyle/>
          <a:p>
            <a:r>
              <a:rPr lang="en-US" sz="3600" dirty="0"/>
              <a:t/>
            </a:r>
            <a:br>
              <a:rPr lang="en-US" sz="3600" dirty="0"/>
            </a:br>
            <a:endParaRPr lang="en-ZA" dirty="0"/>
          </a:p>
        </p:txBody>
      </p:sp>
      <p:graphicFrame>
        <p:nvGraphicFramePr>
          <p:cNvPr id="6" name="Table 6">
            <a:extLst>
              <a:ext uri="{FF2B5EF4-FFF2-40B4-BE49-F238E27FC236}">
                <a16:creationId xmlns:a16="http://schemas.microsoft.com/office/drawing/2014/main" xmlns="" id="{D9B43158-1394-7046-B74E-1EEB562C3DED}"/>
              </a:ext>
            </a:extLst>
          </p:cNvPr>
          <p:cNvGraphicFramePr>
            <a:graphicFrameLocks noGrp="1"/>
          </p:cNvGraphicFramePr>
          <p:nvPr>
            <p:extLst>
              <p:ext uri="{D42A27DB-BD31-4B8C-83A1-F6EECF244321}">
                <p14:modId xmlns:p14="http://schemas.microsoft.com/office/powerpoint/2010/main" xmlns="" val="1217009843"/>
              </p:ext>
            </p:extLst>
          </p:nvPr>
        </p:nvGraphicFramePr>
        <p:xfrm>
          <a:off x="557349" y="1447027"/>
          <a:ext cx="10976654" cy="2035683"/>
        </p:xfrm>
        <a:graphic>
          <a:graphicData uri="http://schemas.openxmlformats.org/drawingml/2006/table">
            <a:tbl>
              <a:tblPr firstRow="1" bandRow="1">
                <a:tableStyleId>{7E9639D4-E3E2-4D34-9284-5A2195B3D0D7}</a:tableStyleId>
              </a:tblPr>
              <a:tblGrid>
                <a:gridCol w="5533485">
                  <a:extLst>
                    <a:ext uri="{9D8B030D-6E8A-4147-A177-3AD203B41FA5}">
                      <a16:colId xmlns:a16="http://schemas.microsoft.com/office/drawing/2014/main" xmlns="" val="627047143"/>
                    </a:ext>
                  </a:extLst>
                </a:gridCol>
                <a:gridCol w="5443169">
                  <a:extLst>
                    <a:ext uri="{9D8B030D-6E8A-4147-A177-3AD203B41FA5}">
                      <a16:colId xmlns:a16="http://schemas.microsoft.com/office/drawing/2014/main" xmlns="" val="333112960"/>
                    </a:ext>
                  </a:extLst>
                </a:gridCol>
              </a:tblGrid>
              <a:tr h="234574">
                <a:tc>
                  <a:txBody>
                    <a:bodyPr/>
                    <a:lstStyle/>
                    <a:p>
                      <a:pPr algn="ctr"/>
                      <a:r>
                        <a:rPr lang="en-US" sz="1200" dirty="0">
                          <a:solidFill>
                            <a:schemeClr val="tx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33703625"/>
                  </a:ext>
                </a:extLst>
              </a:tr>
              <a:tr h="516256">
                <a:tc>
                  <a:txBody>
                    <a:bodyPr/>
                    <a:lstStyle/>
                    <a:p>
                      <a:pPr algn="just"/>
                      <a:r>
                        <a:rPr lang="en-US" sz="1200" b="1" kern="1200" dirty="0">
                          <a:solidFill>
                            <a:schemeClr val="tx1"/>
                          </a:solidFill>
                          <a:effectLst/>
                          <a:latin typeface="+mn-lt"/>
                          <a:ea typeface="+mn-ea"/>
                          <a:cs typeface="+mn-cs"/>
                        </a:rPr>
                        <a:t>Disqualiﬁcation and removal of office-bearers(clause 13) - </a:t>
                      </a:r>
                      <a:r>
                        <a:rPr lang="en-US" sz="1200" b="0" kern="1200" dirty="0">
                          <a:solidFill>
                            <a:schemeClr val="tx1"/>
                          </a:solidFill>
                          <a:effectLst/>
                          <a:latin typeface="+mn-lt"/>
                          <a:ea typeface="+mn-ea"/>
                          <a:cs typeface="+mn-cs"/>
                        </a:rPr>
                        <a:t>It would be unacceptable to allow government such a direct say in who may or may not occupy senior positions in </a:t>
                      </a:r>
                      <a:r>
                        <a:rPr lang="en-US" sz="1200" b="0" kern="1200" dirty="0" err="1">
                          <a:solidFill>
                            <a:schemeClr val="tx1"/>
                          </a:solidFill>
                          <a:effectLst/>
                          <a:latin typeface="+mn-lt"/>
                          <a:ea typeface="+mn-ea"/>
                          <a:cs typeface="+mn-cs"/>
                        </a:rPr>
                        <a:t>organisations</a:t>
                      </a:r>
                      <a:r>
                        <a:rPr lang="en-US" sz="1200" b="0" kern="1200" dirty="0">
                          <a:solidFill>
                            <a:schemeClr val="tx1"/>
                          </a:solidFill>
                          <a:effectLst/>
                          <a:latin typeface="+mn-lt"/>
                          <a:ea typeface="+mn-ea"/>
                          <a:cs typeface="+mn-cs"/>
                        </a:rPr>
                        <a:t> that are required to be independent of the State. If this is allowed on the strength of the present proposed provisions, nothing stops government in future, for instance, from adding additional grounds for disqualification. The IRR believes that this clause ought to be removed from the Amendment Bill.</a:t>
                      </a:r>
                      <a:endParaRPr lang="en-ZA"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It is essential to ensure that only fit and proper persons are able to occupy key positions such as being directors of companies, trustees, and office bearers of trusts.  The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critieria</a:t>
                      </a:r>
                      <a:r>
                        <a:rPr lang="en-US" sz="1200" dirty="0">
                          <a:effectLst/>
                          <a:latin typeface="Calibri" panose="020F0502020204030204" pitchFamily="34" charset="0"/>
                          <a:ea typeface="Calibri" panose="020F0502020204030204" pitchFamily="34" charset="0"/>
                          <a:cs typeface="Times New Roman" panose="02020603050405020304" pitchFamily="18" charset="0"/>
                        </a:rPr>
                        <a:t> specified are objective, not subjective, and they are aligned with the existing section 69 of the Companies Act.  In financial sector legislation, fit and proper requirements are also legislated, in order to ensure that financial institutions are run by persons who are not defined as being “disqualified”, and who have appropriate expertise and experience.  It is quite appropriate to set such objective requirements, to ensure the appropriate running of such important entities.  Fit and proper requirements are an important underpinning for good governance of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organisations</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90671613"/>
                  </a:ext>
                </a:extLst>
              </a:tr>
            </a:tbl>
          </a:graphicData>
        </a:graphic>
      </p:graphicFrame>
      <p:sp>
        <p:nvSpPr>
          <p:cNvPr id="8" name="Content Placeholder 7">
            <a:extLst>
              <a:ext uri="{FF2B5EF4-FFF2-40B4-BE49-F238E27FC236}">
                <a16:creationId xmlns:a16="http://schemas.microsoft.com/office/drawing/2014/main" xmlns="" id="{27780217-DF08-26A3-F1EF-5C9852DE2091}"/>
              </a:ext>
            </a:extLst>
          </p:cNvPr>
          <p:cNvSpPr>
            <a:spLocks noGrp="1"/>
          </p:cNvSpPr>
          <p:nvPr>
            <p:ph idx="1"/>
          </p:nvPr>
        </p:nvSpPr>
        <p:spPr>
          <a:xfrm>
            <a:off x="467635" y="454468"/>
            <a:ext cx="11340232" cy="6169771"/>
          </a:xfrm>
        </p:spPr>
        <p:txBody>
          <a:bodyPr>
            <a:normAutofit/>
          </a:bodyPr>
          <a:lstStyle/>
          <a:p>
            <a:pPr marL="0" indent="0">
              <a:buNone/>
            </a:pPr>
            <a:r>
              <a:rPr lang="en-US" sz="1600" b="1" dirty="0"/>
              <a:t>Nonprofit Organisation Act (</a:t>
            </a:r>
            <a:r>
              <a:rPr lang="en-US" sz="1600" b="1" dirty="0" err="1"/>
              <a:t>cont</a:t>
            </a:r>
            <a:r>
              <a:rPr lang="en-US" sz="1600" b="1" dirty="0"/>
              <a:t>)</a:t>
            </a:r>
          </a:p>
        </p:txBody>
      </p:sp>
    </p:spTree>
    <p:extLst>
      <p:ext uri="{BB962C8B-B14F-4D97-AF65-F5344CB8AC3E}">
        <p14:creationId xmlns:p14="http://schemas.microsoft.com/office/powerpoint/2010/main" xmlns="" val="215024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E0A17-215F-10D9-00B7-578C949E0DC4}"/>
              </a:ext>
            </a:extLst>
          </p:cNvPr>
          <p:cNvSpPr>
            <a:spLocks noGrp="1"/>
          </p:cNvSpPr>
          <p:nvPr>
            <p:ph type="title"/>
          </p:nvPr>
        </p:nvSpPr>
        <p:spPr/>
        <p:txBody>
          <a:bodyPr/>
          <a:lstStyle/>
          <a:p>
            <a:r>
              <a:rPr lang="en-US" sz="3600" dirty="0"/>
              <a:t/>
            </a:r>
            <a:br>
              <a:rPr lang="en-US" sz="3600" dirty="0"/>
            </a:br>
            <a:endParaRPr lang="en-ZA" dirty="0"/>
          </a:p>
        </p:txBody>
      </p:sp>
      <p:graphicFrame>
        <p:nvGraphicFramePr>
          <p:cNvPr id="6" name="Table 6">
            <a:extLst>
              <a:ext uri="{FF2B5EF4-FFF2-40B4-BE49-F238E27FC236}">
                <a16:creationId xmlns:a16="http://schemas.microsoft.com/office/drawing/2014/main" xmlns="" id="{D9B43158-1394-7046-B74E-1EEB562C3DED}"/>
              </a:ext>
            </a:extLst>
          </p:cNvPr>
          <p:cNvGraphicFramePr>
            <a:graphicFrameLocks noGrp="1"/>
          </p:cNvGraphicFramePr>
          <p:nvPr>
            <p:extLst/>
          </p:nvPr>
        </p:nvGraphicFramePr>
        <p:xfrm>
          <a:off x="557349" y="1447027"/>
          <a:ext cx="10976654" cy="3014218"/>
        </p:xfrm>
        <a:graphic>
          <a:graphicData uri="http://schemas.openxmlformats.org/drawingml/2006/table">
            <a:tbl>
              <a:tblPr firstRow="1" bandRow="1">
                <a:tableStyleId>{7E9639D4-E3E2-4D34-9284-5A2195B3D0D7}</a:tableStyleId>
              </a:tblPr>
              <a:tblGrid>
                <a:gridCol w="5533485">
                  <a:extLst>
                    <a:ext uri="{9D8B030D-6E8A-4147-A177-3AD203B41FA5}">
                      <a16:colId xmlns:a16="http://schemas.microsoft.com/office/drawing/2014/main" xmlns="" val="627047143"/>
                    </a:ext>
                  </a:extLst>
                </a:gridCol>
                <a:gridCol w="5443169">
                  <a:extLst>
                    <a:ext uri="{9D8B030D-6E8A-4147-A177-3AD203B41FA5}">
                      <a16:colId xmlns:a16="http://schemas.microsoft.com/office/drawing/2014/main" xmlns="" val="333112960"/>
                    </a:ext>
                  </a:extLst>
                </a:gridCol>
              </a:tblGrid>
              <a:tr h="234574">
                <a:tc>
                  <a:txBody>
                    <a:bodyPr/>
                    <a:lstStyle/>
                    <a:p>
                      <a:pPr algn="ctr"/>
                      <a:r>
                        <a:rPr lang="en-US" sz="1200" dirty="0">
                          <a:solidFill>
                            <a:schemeClr val="tx1"/>
                          </a:solidFill>
                        </a:rPr>
                        <a:t>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33703625"/>
                  </a:ext>
                </a:extLst>
              </a:tr>
              <a:tr h="516256">
                <a:tc>
                  <a:txBody>
                    <a:bodyPr/>
                    <a:lstStyle/>
                    <a:p>
                      <a:pPr algn="just"/>
                      <a:r>
                        <a:rPr lang="en-US" sz="1200" b="1" kern="1200" dirty="0">
                          <a:solidFill>
                            <a:schemeClr val="tx1"/>
                          </a:solidFill>
                          <a:effectLst/>
                          <a:latin typeface="+mn-lt"/>
                          <a:ea typeface="+mn-ea"/>
                          <a:cs typeface="+mn-cs"/>
                        </a:rPr>
                        <a:t>Clause 59-relating to the power to make standards- </a:t>
                      </a:r>
                      <a:r>
                        <a:rPr lang="en-US" sz="1200" b="0" kern="1200" dirty="0">
                          <a:solidFill>
                            <a:schemeClr val="tx1"/>
                          </a:solidFill>
                          <a:effectLst/>
                          <a:latin typeface="+mn-lt"/>
                          <a:ea typeface="+mn-ea"/>
                          <a:cs typeface="+mn-cs"/>
                        </a:rPr>
                        <a:t>1) The provision confer on a regulator unfettered discretionary powers to make standards that prescribe what would or would not constitute ownership or control of a financial institution, or the ability to exercise such control and exclude specified persons from the definition of a beneficial owner of a financial institution. 2) The provision unduly delegates to financial sector regulators the power to amend the proposed statutory definition of “beneficial owner” and its descriptions of what constitutes ownership or control, and to create exclusions from that statutory definition. 3) It would thus be preferable if stipulations about what constitutes or does not constitute ownership or control of a financial institution or ability to exercise such control, and stipulations to exclude anyone from the definition of beneficial owner of a financial institution, were introduced by way of statutory amendment rather than by mere delegated legislation in the form of standards issued by a statutory regulator.</a:t>
                      </a:r>
                    </a:p>
                    <a:p>
                      <a:pPr algn="just"/>
                      <a:endParaRPr lang="en-ZA" sz="1200" b="1"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Subordinate legislation cannot amend primary legislation, so subordinate legislation can elucidate the detail and provide guidance in relation to the primary legislation, but it cannot alter the primary legislation. </a:t>
                      </a:r>
                    </a:p>
                    <a:p>
                      <a:pPr marL="0" marR="0" algn="just">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powers are also not unfettered, it is This is to enable the possibility for detail and guidance to be provided in relation to how beneficial ownership is applied in relation to different types of persons and financial institutions,  so that the meaning of “beneficial ownership” can be appropriately applied in different contexts. This is an approach that is being adopted in relation to the application of “beneficial ownership” in legislative frameworks in other jurisdictions.</a:t>
                      </a:r>
                    </a:p>
                    <a:p>
                      <a:pPr marL="0" marR="0" algn="just">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Also, it is important to note that the standards will be published for comment and tabled in Parliament before they are finally published and become effective.</a:t>
                      </a:r>
                    </a:p>
                    <a:p>
                      <a:pPr marL="0" marR="0" algn="just">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90671613"/>
                  </a:ext>
                </a:extLst>
              </a:tr>
            </a:tbl>
          </a:graphicData>
        </a:graphic>
      </p:graphicFrame>
      <p:sp>
        <p:nvSpPr>
          <p:cNvPr id="8" name="Content Placeholder 7">
            <a:extLst>
              <a:ext uri="{FF2B5EF4-FFF2-40B4-BE49-F238E27FC236}">
                <a16:creationId xmlns:a16="http://schemas.microsoft.com/office/drawing/2014/main" xmlns="" id="{27780217-DF08-26A3-F1EF-5C9852DE2091}"/>
              </a:ext>
            </a:extLst>
          </p:cNvPr>
          <p:cNvSpPr>
            <a:spLocks noGrp="1"/>
          </p:cNvSpPr>
          <p:nvPr>
            <p:ph idx="1"/>
          </p:nvPr>
        </p:nvSpPr>
        <p:spPr>
          <a:xfrm>
            <a:off x="467635" y="454468"/>
            <a:ext cx="11340232" cy="6169771"/>
          </a:xfrm>
        </p:spPr>
        <p:txBody>
          <a:bodyPr>
            <a:normAutofit/>
          </a:bodyPr>
          <a:lstStyle/>
          <a:p>
            <a:pPr marL="0" indent="0">
              <a:buNone/>
            </a:pPr>
            <a:r>
              <a:rPr lang="en-US" sz="1600" b="1" dirty="0"/>
              <a:t>Financial Sector Regulation Act </a:t>
            </a:r>
          </a:p>
        </p:txBody>
      </p:sp>
    </p:spTree>
    <p:extLst>
      <p:ext uri="{BB962C8B-B14F-4D97-AF65-F5344CB8AC3E}">
        <p14:creationId xmlns:p14="http://schemas.microsoft.com/office/powerpoint/2010/main" xmlns="" val="111741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6277A6-4EF8-462A-AC83-D8B9B73BEBF4}"/>
              </a:ext>
            </a:extLst>
          </p:cNvPr>
          <p:cNvSpPr>
            <a:spLocks noGrp="1"/>
          </p:cNvSpPr>
          <p:nvPr>
            <p:ph type="title"/>
          </p:nvPr>
        </p:nvSpPr>
        <p:spPr/>
        <p:txBody>
          <a:bodyPr/>
          <a:lstStyle/>
          <a:p>
            <a:r>
              <a:rPr lang="en-ZA" dirty="0"/>
              <a:t>Proposed approach to registration of NPOs</a:t>
            </a:r>
          </a:p>
        </p:txBody>
      </p:sp>
      <p:sp>
        <p:nvSpPr>
          <p:cNvPr id="3" name="Content Placeholder 2">
            <a:extLst>
              <a:ext uri="{FF2B5EF4-FFF2-40B4-BE49-F238E27FC236}">
                <a16:creationId xmlns:a16="http://schemas.microsoft.com/office/drawing/2014/main" xmlns="" id="{DCB97EE9-7B36-46B2-80C1-EEE1A47DF8E1}"/>
              </a:ext>
            </a:extLst>
          </p:cNvPr>
          <p:cNvSpPr>
            <a:spLocks noGrp="1"/>
          </p:cNvSpPr>
          <p:nvPr>
            <p:ph idx="1"/>
          </p:nvPr>
        </p:nvSpPr>
        <p:spPr/>
        <p:txBody>
          <a:bodyPr>
            <a:normAutofit fontScale="92500" lnSpcReduction="10000"/>
          </a:bodyPr>
          <a:lstStyle/>
          <a:p>
            <a:r>
              <a:rPr lang="en-ZA" dirty="0"/>
              <a:t>In light of the comments regarding the proposed mandatory registration of all NPOs under the NPO Act, and after careful consideration, proposed drafting refinements are presented to the Committee for consideration.</a:t>
            </a:r>
          </a:p>
          <a:p>
            <a:pPr lvl="1"/>
            <a:r>
              <a:rPr lang="en-ZA" sz="2000" dirty="0"/>
              <a:t>Not all NPOs would be required to register, the following NPOs would be required to register:</a:t>
            </a:r>
          </a:p>
          <a:p>
            <a:pPr lvl="2"/>
            <a:r>
              <a:rPr lang="en-GB" sz="2000" dirty="0"/>
              <a:t>Any NPO that makes donations to individuals or organisations domiciled in a foreign country, including when such individuals are physically in South Africa;</a:t>
            </a:r>
          </a:p>
          <a:p>
            <a:pPr lvl="2"/>
            <a:r>
              <a:rPr lang="en-GB" sz="2000" dirty="0"/>
              <a:t>Any NPO that provides humanitarian, charitable, religious, educational or cultural services outside of South Africa’s borders;</a:t>
            </a:r>
          </a:p>
          <a:p>
            <a:pPr lvl="1"/>
            <a:r>
              <a:rPr lang="en-GB" sz="2000" dirty="0"/>
              <a:t>Wording would be proposed to be included to make it explicitly clear that the Directorate does not have the discretion to refuse registration if the requirements of the Act are complied with. Currently, section 13(2) provides that if the applicant for registration complies with the requirements of the Act, then it must be registered.</a:t>
            </a:r>
          </a:p>
          <a:p>
            <a:pPr lvl="1"/>
            <a:r>
              <a:rPr lang="en-GB" sz="2000" dirty="0"/>
              <a:t>Similarly, wording will be proposed to be included to make it explicitly clear that the grounds on which a non-profit organisation could be deregistered could not be exercised only in respect of non-compliance with requirements in the Act. Currently, the grounds for cancellation as set out in section 20 are non-compliance with requirements of the Act, or non-compliance with a provision of its constitution, which has not been rectified after receipt of a notice contemplated in that section. to ensure that the power of registration would not be able to be exercised in a manner that would potentially infringe on the rights to freedom of association and freedom of religion.</a:t>
            </a:r>
          </a:p>
          <a:p>
            <a:pPr lvl="1"/>
            <a:endParaRPr lang="en-ZA" sz="2000" dirty="0"/>
          </a:p>
        </p:txBody>
      </p:sp>
    </p:spTree>
    <p:extLst>
      <p:ext uri="{BB962C8B-B14F-4D97-AF65-F5344CB8AC3E}">
        <p14:creationId xmlns:p14="http://schemas.microsoft.com/office/powerpoint/2010/main" xmlns="" val="20690115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2323</TotalTime>
  <Words>2925</Words>
  <Application>Microsoft Office PowerPoint</Application>
  <PresentationFormat>Custom</PresentationFormat>
  <Paragraphs>121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    GENERAL LAWS (ANTI-MONEY LAUNDERING AND COMBATING OF TERRORISM FINANCING) AMENDMENT Bill                  </vt:lpstr>
      <vt:lpstr> </vt:lpstr>
      <vt:lpstr> </vt:lpstr>
      <vt:lpstr> </vt:lpstr>
      <vt:lpstr> </vt:lpstr>
      <vt:lpstr> </vt:lpstr>
      <vt:lpstr> </vt:lpstr>
      <vt:lpstr> </vt:lpstr>
      <vt:lpstr>Proposed approach to registration of NPOs</vt:lpstr>
      <vt:lpstr>Proposed approach to registration of NPOs</vt:lpstr>
      <vt:lpstr>Proposed approach to registration of NPOs- s12 of NPO Act (provisional drafting proposal)</vt:lpstr>
      <vt:lpstr> Proposed approach to registration of NPOs- s13 of NPO Act (provisional drafting proposal)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GENERAL LAWS (ANTI-MONEY LAUNDERING AND COMBATING OF TERRORISM FINANCING) AMENDMENT Bill                  </dc:title>
  <dc:creator>Poovindree Naidoo</dc:creator>
  <cp:lastModifiedBy>USER</cp:lastModifiedBy>
  <cp:revision>267</cp:revision>
  <dcterms:created xsi:type="dcterms:W3CDTF">2022-10-13T09:23:36Z</dcterms:created>
  <dcterms:modified xsi:type="dcterms:W3CDTF">2022-10-28T07:23:08Z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f75612e-792a-4e01-a282-15cf1e626282_Enabled">
    <vt:lpwstr>true</vt:lpwstr>
  </property>
  <property fmtid="{D5CDD505-2E9C-101B-9397-08002B2CF9AE}" pid="3" name="MSIP_Label_af75612e-792a-4e01-a282-15cf1e626282_SetDate">
    <vt:lpwstr>2022-10-13T15:11:48Z</vt:lpwstr>
  </property>
  <property fmtid="{D5CDD505-2E9C-101B-9397-08002B2CF9AE}" pid="4" name="MSIP_Label_af75612e-792a-4e01-a282-15cf1e626282_Method">
    <vt:lpwstr>Standard</vt:lpwstr>
  </property>
  <property fmtid="{D5CDD505-2E9C-101B-9397-08002B2CF9AE}" pid="5" name="MSIP_Label_af75612e-792a-4e01-a282-15cf1e626282_Name">
    <vt:lpwstr>Public</vt:lpwstr>
  </property>
  <property fmtid="{D5CDD505-2E9C-101B-9397-08002B2CF9AE}" pid="6" name="MSIP_Label_af75612e-792a-4e01-a282-15cf1e626282_SiteId">
    <vt:lpwstr>1c5235b3-a463-4a01-96a7-dc2634b2aa74</vt:lpwstr>
  </property>
  <property fmtid="{D5CDD505-2E9C-101B-9397-08002B2CF9AE}" pid="7" name="MSIP_Label_af75612e-792a-4e01-a282-15cf1e626282_ActionId">
    <vt:lpwstr>ebaff420-9f1f-4401-a3f5-05b80b1cc43b</vt:lpwstr>
  </property>
  <property fmtid="{D5CDD505-2E9C-101B-9397-08002B2CF9AE}" pid="8" name="MSIP_Label_af75612e-792a-4e01-a282-15cf1e626282_ContentBits">
    <vt:lpwstr>0</vt:lpwstr>
  </property>
</Properties>
</file>