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2" r:id="rId2"/>
    <p:sldId id="831" r:id="rId3"/>
    <p:sldId id="764" r:id="rId4"/>
    <p:sldId id="724" r:id="rId5"/>
    <p:sldId id="847" r:id="rId6"/>
    <p:sldId id="852" r:id="rId7"/>
    <p:sldId id="832" r:id="rId8"/>
    <p:sldId id="836" r:id="rId9"/>
    <p:sldId id="838" r:id="rId10"/>
    <p:sldId id="839" r:id="rId11"/>
    <p:sldId id="846" r:id="rId12"/>
    <p:sldId id="837" r:id="rId13"/>
    <p:sldId id="840" r:id="rId14"/>
    <p:sldId id="833" r:id="rId15"/>
    <p:sldId id="835" r:id="rId16"/>
    <p:sldId id="842" r:id="rId17"/>
    <p:sldId id="843" r:id="rId18"/>
    <p:sldId id="848" r:id="rId19"/>
    <p:sldId id="849" r:id="rId20"/>
    <p:sldId id="844" r:id="rId21"/>
    <p:sldId id="845" r:id="rId22"/>
    <p:sldId id="834" r:id="rId23"/>
    <p:sldId id="725" r:id="rId24"/>
    <p:sldId id="826" r:id="rId25"/>
    <p:sldId id="768" r:id="rId26"/>
    <p:sldId id="782" r:id="rId27"/>
    <p:sldId id="784" r:id="rId28"/>
    <p:sldId id="746" r:id="rId29"/>
    <p:sldId id="827" r:id="rId30"/>
    <p:sldId id="814" r:id="rId31"/>
    <p:sldId id="850" r:id="rId32"/>
    <p:sldId id="851" r:id="rId33"/>
    <p:sldId id="841" r:id="rId34"/>
    <p:sldId id="692" r:id="rId35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FFCCFF"/>
    <a:srgbClr val="66FF99"/>
    <a:srgbClr val="009900"/>
    <a:srgbClr val="FF99FF"/>
    <a:srgbClr val="66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8" autoAdjust="0"/>
    <p:restoredTop sz="89391" autoAdjust="0"/>
  </p:normalViewPr>
  <p:slideViewPr>
    <p:cSldViewPr>
      <p:cViewPr varScale="1">
        <p:scale>
          <a:sx n="85" d="100"/>
          <a:sy n="85" d="100"/>
        </p:scale>
        <p:origin x="8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98" y="-90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2B4B4AB-9908-F52E-A1D3-CE62BC2A38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75" tIns="48337" rIns="96675" bIns="4833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A494FA0-874E-AE05-C5AC-6611DE9180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99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75" tIns="48337" rIns="96675" bIns="4833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3A6FB88-CFEC-B9DD-3D7A-F0634E5812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534"/>
            <a:ext cx="3079071" cy="5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75" tIns="48337" rIns="96675" bIns="4833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ECE8336-85C0-4EFD-CDDB-4C791CDD32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994" y="9722534"/>
            <a:ext cx="3079071" cy="5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75" tIns="48337" rIns="96675" bIns="4833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anose="02020603050405020304" pitchFamily="18" charset="0"/>
              </a:defRPr>
            </a:lvl1pPr>
          </a:lstStyle>
          <a:p>
            <a:fld id="{3C071208-DB47-4D56-9BF9-7F2E7F58A6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65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8A05F-C708-F5B0-C28F-63B0347A3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071" cy="512081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E8137-4666-10B7-DED5-6C9B943495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385" y="0"/>
            <a:ext cx="3079071" cy="512081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8023026-44E1-477C-A024-6E8B1206E882}" type="datetimeFigureOut">
              <a:rPr lang="en-ZA"/>
              <a:pPr>
                <a:defRPr/>
              </a:pPr>
              <a:t>2022/10/24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BBD59-D2DB-8CA6-5903-80A7FF56C6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19" tIns="48610" rIns="97219" bIns="4861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D3028F-B5C7-402B-5DD7-629E15FD0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443" y="4860394"/>
            <a:ext cx="5685181" cy="4606974"/>
          </a:xfrm>
          <a:prstGeom prst="rect">
            <a:avLst/>
          </a:prstGeom>
        </p:spPr>
        <p:txBody>
          <a:bodyPr vert="horz" lIns="97219" tIns="48610" rIns="97219" bIns="486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A0DC0-BDF1-2C35-7B95-EB705860B4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20785"/>
            <a:ext cx="3079071" cy="512081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D0338-3C4F-8F6F-CE2E-DED3ADDF7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385" y="9720785"/>
            <a:ext cx="3079071" cy="512081"/>
          </a:xfrm>
          <a:prstGeom prst="rect">
            <a:avLst/>
          </a:prstGeom>
        </p:spPr>
        <p:txBody>
          <a:bodyPr vert="horz" wrap="square" lIns="97219" tIns="48610" rIns="97219" bIns="4861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D573B6C-5D37-4878-AF56-339FA90186FE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09311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614B21C-0F66-9630-D160-F8D5DF26AC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D838EEA-1F2D-FC75-F5F0-D9E97A8986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C32EE8D-0D6D-A3BA-BEF6-9DD995B46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EF5ED3-9E1F-4180-9C7F-56FCD9795D29}" type="slidenum">
              <a:rPr lang="en-ZA" altLang="en-US" sz="1300"/>
              <a:pPr/>
              <a:t>1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163866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10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48114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11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1523089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12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89183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13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80630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EFAD6C-4A57-5CCA-75AA-E5226B4B8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3837CA-427B-9BA3-92EE-A7F0ABD77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7F9F56C-EDB3-7CAC-E54C-F40C8A878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76B4A-E12C-431D-878A-830D31F9F01C}" type="slidenum">
              <a:rPr lang="en-ZA" altLang="en-US" sz="1300"/>
              <a:pPr/>
              <a:t>14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186245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15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072385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16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63455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17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9490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18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421111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19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88372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2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882399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20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616908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21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57911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EFAD6C-4A57-5CCA-75AA-E5226B4B8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3837CA-427B-9BA3-92EE-A7F0ABD77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7F9F56C-EDB3-7CAC-E54C-F40C8A878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76B4A-E12C-431D-878A-830D31F9F01C}" type="slidenum">
              <a:rPr lang="en-ZA" altLang="en-US" sz="1300"/>
              <a:pPr/>
              <a:t>22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638354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23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71086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24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277202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45679C1-FF55-E6FC-2B01-319C1151DC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E2A6785-6661-272A-AB97-76277A100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9B51884-6035-7A6C-8A41-44922F99B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EFFB85-A3D0-4488-A8AD-9F793D89BFAD}" type="slidenum">
              <a:rPr lang="en-ZA" altLang="en-US" sz="1300"/>
              <a:pPr/>
              <a:t>25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361612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B5B939D-A44B-B542-2193-DC6AE4FA52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99BEF2-7C76-CA2E-749F-76C5BF26E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9D6DBAB5-52C2-B66F-521C-50F738AFC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82835D-7B91-47AB-AACE-4A86B046F3DD}" type="slidenum">
              <a:rPr lang="en-ZA" altLang="en-US" sz="1300"/>
              <a:pPr/>
              <a:t>26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763054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950885C-4FB7-629B-F85C-6CA1D06740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E1ADEEEE-4687-306F-2648-A3632ADEF0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69ED17C-1A8D-F34D-4ABD-D17B3F567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72E133-935E-4C38-B3B5-624235A5BC68}" type="slidenum">
              <a:rPr lang="en-ZA" altLang="en-US" sz="1300"/>
              <a:pPr/>
              <a:t>27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924060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EB60572-0C84-A488-384C-0D6D42433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6E4D135-DF04-FDCF-A0AF-DC1CACEB9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2EDE56DA-68C0-019C-DDD5-F2ED7517C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A98EC-1F4D-440C-8B56-6B51A91ED62E}" type="slidenum">
              <a:rPr lang="en-ZA" altLang="en-US" sz="1300">
                <a:cs typeface="Arial" panose="020B0604020202020204" pitchFamily="34" charset="0"/>
              </a:rPr>
              <a:pPr/>
              <a:t>28</a:t>
            </a:fld>
            <a:endParaRPr lang="en-ZA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95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EB60572-0C84-A488-384C-0D6D42433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6E4D135-DF04-FDCF-A0AF-DC1CACEB9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2EDE56DA-68C0-019C-DDD5-F2ED7517C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A98EC-1F4D-440C-8B56-6B51A91ED62E}" type="slidenum">
              <a:rPr lang="en-ZA" altLang="en-US" sz="1300">
                <a:cs typeface="Arial" panose="020B0604020202020204" pitchFamily="34" charset="0"/>
              </a:rPr>
              <a:pPr/>
              <a:t>29</a:t>
            </a:fld>
            <a:endParaRPr lang="en-ZA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5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EFAD6C-4A57-5CCA-75AA-E5226B4B8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3837CA-427B-9BA3-92EE-A7F0ABD77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7F9F56C-EDB3-7CAC-E54C-F40C8A878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76B4A-E12C-431D-878A-830D31F9F01C}" type="slidenum">
              <a:rPr lang="en-ZA" altLang="en-US" sz="1300"/>
              <a:pPr/>
              <a:t>3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217729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EB60572-0C84-A488-384C-0D6D42433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6E4D135-DF04-FDCF-A0AF-DC1CACEB9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2EDE56DA-68C0-019C-DDD5-F2ED7517C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A98EC-1F4D-440C-8B56-6B51A91ED62E}" type="slidenum">
              <a:rPr lang="en-ZA" altLang="en-US" sz="1300">
                <a:cs typeface="Arial" panose="020B0604020202020204" pitchFamily="34" charset="0"/>
              </a:rPr>
              <a:pPr/>
              <a:t>30</a:t>
            </a:fld>
            <a:endParaRPr lang="en-ZA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32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EB60572-0C84-A488-384C-0D6D42433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6E4D135-DF04-FDCF-A0AF-DC1CACEB9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2EDE56DA-68C0-019C-DDD5-F2ED7517C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A98EC-1F4D-440C-8B56-6B51A91ED62E}" type="slidenum">
              <a:rPr lang="en-ZA" altLang="en-US" sz="1300">
                <a:cs typeface="Arial" panose="020B0604020202020204" pitchFamily="34" charset="0"/>
              </a:rPr>
              <a:pPr/>
              <a:t>31</a:t>
            </a:fld>
            <a:endParaRPr lang="en-ZA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17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EB60572-0C84-A488-384C-0D6D42433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6E4D135-DF04-FDCF-A0AF-DC1CACEB9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2EDE56DA-68C0-019C-DDD5-F2ED7517C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A98EC-1F4D-440C-8B56-6B51A91ED62E}" type="slidenum">
              <a:rPr lang="en-ZA" altLang="en-US" sz="1300">
                <a:cs typeface="Arial" panose="020B0604020202020204" pitchFamily="34" charset="0"/>
              </a:rPr>
              <a:pPr/>
              <a:t>32</a:t>
            </a:fld>
            <a:endParaRPr lang="en-ZA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89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EB60572-0C84-A488-384C-0D6D42433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6E4D135-DF04-FDCF-A0AF-DC1CACEB9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2EDE56DA-68C0-019C-DDD5-F2ED7517C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A98EC-1F4D-440C-8B56-6B51A91ED62E}" type="slidenum">
              <a:rPr lang="en-ZA" altLang="en-US" sz="1300">
                <a:cs typeface="Arial" panose="020B0604020202020204" pitchFamily="34" charset="0"/>
              </a:rPr>
              <a:pPr/>
              <a:t>33</a:t>
            </a:fld>
            <a:endParaRPr lang="en-ZA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1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ADED0DB-7851-C393-FC1A-581D9F708C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A3A687AB-BAD9-6165-B7B1-C7B188C76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490624D-DB26-F2A9-6BA7-B77A316E6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935109-ADA1-4050-9E75-6AF0D94FED03}" type="slidenum">
              <a:rPr lang="en-ZA" altLang="en-US" sz="1300"/>
              <a:pPr/>
              <a:t>4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98216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ADED0DB-7851-C393-FC1A-581D9F708C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A3A687AB-BAD9-6165-B7B1-C7B188C76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490624D-DB26-F2A9-6BA7-B77A316E6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935109-ADA1-4050-9E75-6AF0D94FED03}" type="slidenum">
              <a:rPr lang="en-ZA" altLang="en-US" sz="1300"/>
              <a:pPr/>
              <a:t>5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346481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ADED0DB-7851-C393-FC1A-581D9F708C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A3A687AB-BAD9-6165-B7B1-C7B188C76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490624D-DB26-F2A9-6BA7-B77A316E6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935109-ADA1-4050-9E75-6AF0D94FED03}" type="slidenum">
              <a:rPr lang="en-ZA" altLang="en-US" sz="1300"/>
              <a:pPr/>
              <a:t>6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21683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EFAD6C-4A57-5CCA-75AA-E5226B4B8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3837CA-427B-9BA3-92EE-A7F0ABD77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7F9F56C-EDB3-7CAC-E54C-F40C8A878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76B4A-E12C-431D-878A-830D31F9F01C}" type="slidenum">
              <a:rPr lang="en-ZA" altLang="en-US" sz="1300"/>
              <a:pPr/>
              <a:t>7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47987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8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101974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AA463D0-7F7F-5C3D-D5E8-58860638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23BA81-220E-714F-2B0E-001E3B86E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519CA81-4457-839A-66F6-47C8ED109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904" indent="-303809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523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1333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7428" indent="-24304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52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961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5713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1808" indent="-24304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10255-8714-4FB6-9DA7-5B65A43C3CEC}" type="slidenum">
              <a:rPr lang="en-ZA" altLang="en-US" sz="1300"/>
              <a:pPr/>
              <a:t>9</a:t>
            </a:fld>
            <a:endParaRPr lang="en-ZA" altLang="en-US" sz="1300"/>
          </a:p>
        </p:txBody>
      </p:sp>
    </p:spTree>
    <p:extLst>
      <p:ext uri="{BB962C8B-B14F-4D97-AF65-F5344CB8AC3E}">
        <p14:creationId xmlns:p14="http://schemas.microsoft.com/office/powerpoint/2010/main" val="281791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01E4-60BF-C539-051B-EDCD19F0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A7D1B-B948-873E-4431-F7E5AB16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BFB6-7165-B6C7-AC79-3BED2C64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5CE4-58C9-4EE7-B5FE-39E8BFBB1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0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9681C-50E1-372A-B5DE-34B78C6B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E353D-1407-C0DE-C6C0-476EF479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2851E-0905-3179-0EBC-0A0B3F36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B045-76FC-4980-A7B3-FC0A9539D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86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76D8F-DEC9-1DF8-A592-21DF86E8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BEDA-40E0-7F98-A29E-A80E7488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EB6DE-2E0F-15E3-B2C4-88DCCE3A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357D-3E0B-47A5-B063-3C6ED6790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4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CDE3-F691-B677-E94F-E40853AC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2B31A-C685-A184-B8B8-AF4A6422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BE58-C887-C280-75B2-FE6BBB5A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7AA28-5865-4A35-B72B-664AD0574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0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F62D9-602B-DC68-74DE-CA73F604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3EDF-EA27-BF2B-C56C-3702FB4A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06221-3DC8-F645-7364-75FE2663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EF91-2D4B-46EE-A826-C126D31D9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82DB74-0880-C627-309D-56B15AC3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666ADB-AE65-CECE-2542-3D5F4391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5B14EE-ABF6-D573-66A9-CD483E98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89923-25B5-44A0-81E2-922C1CDA0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8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AD1577-079E-6F90-F3EF-EC9D1454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BC5A2D-8A2A-9856-94AD-1F5F2AFC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0825E1-E8DB-2777-24D7-AB713BED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6E60-C311-4EC1-83E3-81595DD6D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11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85DBDC-C395-7F2F-CADB-328D86E3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AFD18E-38EA-D435-168F-B05DC4C2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C13D5B-106A-9481-EA65-288F6F01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F5B19-AEAC-492E-9E21-D5010DAD8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6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869882-E588-C2A2-1F72-8EFEE0BE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3C7A66-F3C8-08FC-2F3C-95866C60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32CFD-5C6B-9C8F-E0A2-A8165C32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9F7B-B948-49AA-9440-F8C821D59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EB0FF-5A33-25FD-5B82-19085A7E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21DC0E-ECCE-7B85-DCD5-67093BBD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80B46E-43B2-D3FB-F320-4FBE5FA6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B2CF3-4F35-4365-8C01-8BC736B01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0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B03DB9-CA84-3160-FC49-A7B832BA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6A5A5B-B5B8-86EE-5731-40521F6A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C2AD92-3084-0693-55FC-D10F3EB5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DADC-9ACC-4FB8-8D2E-03E588E60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0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37B34B-35E5-94AB-10E5-D8832A256E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C08DE0-4A59-373C-0B74-EAF2CB2D2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9DF45-B8A8-B846-5E80-8C84D7E93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49F7D-4B5C-F30F-67BF-F98EC074B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RESTRICTED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3E4B-E232-E13A-7C74-C009D625D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03CF738-CB1B-4CFD-8F6A-51AF8D5BE7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th Africa's army is in steady decline and nothing's being done to fix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80" y="4049958"/>
            <a:ext cx="4210891" cy="25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87313"/>
            <a:ext cx="3324225" cy="13716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CD2BF45B-72E8-FE6D-D6FA-5F0A83150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" y="1448086"/>
            <a:ext cx="8497888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Arial Unicode MS" panose="020B0604020202020204" pitchFamily="34" charset="-128"/>
              </a:rPr>
              <a:t>DEPARTMENT OF DEFENCE</a:t>
            </a:r>
          </a:p>
          <a:p>
            <a:pPr algn="ctr"/>
            <a:r>
              <a:rPr lang="en-US" altLang="en-US" sz="3600" dirty="0">
                <a:solidFill>
                  <a:schemeClr val="tx2"/>
                </a:solidFill>
                <a:latin typeface="Arial Unicode MS" panose="020B0604020202020204" pitchFamily="34" charset="-128"/>
              </a:rPr>
              <a:t>LOGISTICS DIVISION</a:t>
            </a:r>
          </a:p>
        </p:txBody>
      </p:sp>
      <p:sp>
        <p:nvSpPr>
          <p:cNvPr id="2051" name="Rectangle 12">
            <a:extLst>
              <a:ext uri="{FF2B5EF4-FFF2-40B4-BE49-F238E27FC236}">
                <a16:creationId xmlns:a16="http://schemas.microsoft.com/office/drawing/2014/main" id="{9389A3E3-3E9A-AFAD-D5BD-2AEC3644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ZA" altLang="en-US" dirty="0"/>
          </a:p>
        </p:txBody>
      </p:sp>
      <p:sp>
        <p:nvSpPr>
          <p:cNvPr id="2055" name="TextBox 12">
            <a:extLst>
              <a:ext uri="{FF2B5EF4-FFF2-40B4-BE49-F238E27FC236}">
                <a16:creationId xmlns:a16="http://schemas.microsoft.com/office/drawing/2014/main" id="{E306CC2B-B299-1A8F-A966-0ED02817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59" y="2681430"/>
            <a:ext cx="74610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 i="1" u="sng" dirty="0" smtClean="0"/>
              <a:t>BRIEFING ON FLEET MANAGEMENT POLICY </a:t>
            </a:r>
          </a:p>
          <a:p>
            <a:pPr algn="ctr"/>
            <a:r>
              <a:rPr lang="en-US" altLang="en-US" sz="2600" b="1" i="1" u="sng" dirty="0" smtClean="0"/>
              <a:t>AND PROCUREMENT OF ESSENTIAL </a:t>
            </a:r>
          </a:p>
          <a:p>
            <a:pPr algn="ctr"/>
            <a:r>
              <a:rPr lang="en-US" altLang="en-US" sz="2600" b="1" i="1" u="sng" dirty="0" smtClean="0"/>
              <a:t>GOODS IN THE DEPARTMENT OF DEFENCE</a:t>
            </a:r>
            <a:endParaRPr lang="en-ZA" altLang="en-US" sz="2600" b="1" i="1" u="sng" dirty="0"/>
          </a:p>
        </p:txBody>
      </p:sp>
      <p:pic>
        <p:nvPicPr>
          <p:cNvPr id="2056" name="Picture 15" descr="SANDF temp">
            <a:extLst>
              <a:ext uri="{FF2B5EF4-FFF2-40B4-BE49-F238E27FC236}">
                <a16:creationId xmlns:a16="http://schemas.microsoft.com/office/drawing/2014/main" id="{06441DD8-8014-1C5E-215B-8BAB967E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728392" y="5754115"/>
            <a:ext cx="9366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668344" y="5824159"/>
            <a:ext cx="1770436" cy="1386104"/>
            <a:chOff x="15240" y="15875"/>
            <a:chExt cx="1730375" cy="1570355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2" name="Picture 8" descr="Field ration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051922"/>
            <a:ext cx="2168555" cy="16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1071" y="4049958"/>
            <a:ext cx="2283417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10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sp>
        <p:nvSpPr>
          <p:cNvPr id="24" name="Rectangle 1">
            <a:extLst>
              <a:ext uri="{FF2B5EF4-FFF2-40B4-BE49-F238E27FC236}">
                <a16:creationId xmlns:a16="http://schemas.microsoft.com/office/drawing/2014/main" id="{D468439F-B84F-C650-CDD2-9890BEF1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73" y="1069692"/>
            <a:ext cx="7866062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altLang="en-US" sz="2400" b="1" u="sng" dirty="0" smtClean="0">
                <a:latin typeface="Arial" charset="0"/>
              </a:rPr>
              <a:t>DOD POLICY</a:t>
            </a:r>
            <a:endParaRPr lang="en-US" altLang="en-US" sz="2400" b="1" u="sng" dirty="0">
              <a:latin typeface="Arial" charset="0"/>
            </a:endParaRPr>
          </a:p>
          <a:p>
            <a:pPr marL="571500" indent="-5715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 smtClean="0">
                <a:latin typeface="Arial" charset="0"/>
              </a:rPr>
              <a:t>Fleet Management policy is a centralised </a:t>
            </a:r>
            <a:r>
              <a:rPr lang="en-US" altLang="en-US" sz="2300" dirty="0">
                <a:latin typeface="Arial" charset="0"/>
              </a:rPr>
              <a:t>f</a:t>
            </a:r>
            <a:r>
              <a:rPr lang="en-US" altLang="en-US" sz="2300" dirty="0" smtClean="0">
                <a:latin typeface="Arial" charset="0"/>
              </a:rPr>
              <a:t>unction under C Log who then initiates the policy for promulgation by the AO.</a:t>
            </a:r>
            <a:endParaRPr lang="en-US" altLang="en-US" sz="2300" dirty="0">
              <a:latin typeface="Arial" charset="0"/>
            </a:endParaRPr>
          </a:p>
          <a:p>
            <a:pPr marL="571500" indent="-5715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 smtClean="0">
                <a:latin typeface="Arial" charset="0"/>
              </a:rPr>
              <a:t>Current DOD Policy on Fleet Management is based on GMT Handbook and other legislative requirements (i.e</a:t>
            </a:r>
            <a:r>
              <a:rPr lang="en-US" altLang="en-US" sz="2300" dirty="0">
                <a:latin typeface="Arial" charset="0"/>
              </a:rPr>
              <a:t>. </a:t>
            </a:r>
            <a:r>
              <a:rPr lang="en-US" altLang="en-US" sz="2300" dirty="0" smtClean="0">
                <a:latin typeface="Arial" charset="0"/>
              </a:rPr>
              <a:t>PFMA).</a:t>
            </a:r>
            <a:endParaRPr lang="en-US" altLang="en-US" sz="2300" dirty="0">
              <a:latin typeface="Arial" charset="0"/>
            </a:endParaRPr>
          </a:p>
          <a:p>
            <a:pPr marL="571500" indent="-5715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 smtClean="0">
                <a:latin typeface="Arial" charset="0"/>
              </a:rPr>
              <a:t>The Policy covers the entire management of fleet from </a:t>
            </a:r>
            <a:r>
              <a:rPr lang="en-US" altLang="en-US" sz="2300" b="1" dirty="0" smtClean="0">
                <a:latin typeface="Arial" charset="0"/>
              </a:rPr>
              <a:t>procurement, utilisation, management, maintenance </a:t>
            </a:r>
            <a:r>
              <a:rPr lang="en-US" altLang="en-US" sz="2300" dirty="0" smtClean="0">
                <a:latin typeface="Arial" charset="0"/>
              </a:rPr>
              <a:t>and</a:t>
            </a:r>
            <a:r>
              <a:rPr lang="en-US" altLang="en-US" sz="2300" b="1" dirty="0" smtClean="0">
                <a:latin typeface="Arial" charset="0"/>
              </a:rPr>
              <a:t> phasing-out</a:t>
            </a:r>
            <a:r>
              <a:rPr lang="en-US" altLang="en-US" sz="2300" dirty="0" smtClean="0">
                <a:latin typeface="Arial" charset="0"/>
              </a:rPr>
              <a:t>.</a:t>
            </a:r>
            <a:endParaRPr lang="en-ZA" altLang="en-US" sz="2300" dirty="0">
              <a:latin typeface="Arial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5133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OVERVIEW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(2/2)</a:t>
            </a:r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8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11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5339858"/>
            <a:ext cx="9144000" cy="1055891"/>
            <a:chOff x="0" y="5392535"/>
            <a:chExt cx="9144000" cy="1055891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9" y="326221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LIFECYCLE MANAGEMENT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09670"/>
              </p:ext>
            </p:extLst>
          </p:nvPr>
        </p:nvGraphicFramePr>
        <p:xfrm>
          <a:off x="687310" y="1414008"/>
          <a:ext cx="7826375" cy="3533458"/>
        </p:xfrm>
        <a:graphic>
          <a:graphicData uri="http://schemas.openxmlformats.org/drawingml/2006/table">
            <a:tbl>
              <a:tblPr firstRow="1" firstCol="1" bandRow="1"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REQUIREMENT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PHASE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PHASE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UTILISATION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PHASE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MAINTENANCE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PHASE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DISPOSAL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PHASE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PROCUREMENT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LOG DIV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END USER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073" name="Straight Arrow Connector 3072"/>
          <p:cNvCxnSpPr/>
          <p:nvPr/>
        </p:nvCxnSpPr>
        <p:spPr>
          <a:xfrm flipV="1">
            <a:off x="3062653" y="3123006"/>
            <a:ext cx="0" cy="380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7" name="Straight Arrow Connector 3076"/>
          <p:cNvCxnSpPr/>
          <p:nvPr/>
        </p:nvCxnSpPr>
        <p:spPr>
          <a:xfrm flipV="1">
            <a:off x="3028950" y="2459919"/>
            <a:ext cx="0" cy="25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/>
          <p:cNvGrpSpPr/>
          <p:nvPr/>
        </p:nvGrpSpPr>
        <p:grpSpPr>
          <a:xfrm>
            <a:off x="1540190" y="2100821"/>
            <a:ext cx="6966458" cy="2806202"/>
            <a:chOff x="1540190" y="2100821"/>
            <a:chExt cx="6966458" cy="2806202"/>
          </a:xfrm>
        </p:grpSpPr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1557804" y="4618991"/>
              <a:ext cx="822325" cy="2880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Plan + Budget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1540190" y="4133479"/>
              <a:ext cx="839939" cy="354186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Submit Requirement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380129" y="4618990"/>
              <a:ext cx="175647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</a:t>
              </a: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2380129" y="4133479"/>
              <a:ext cx="175647" cy="354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2</a:t>
              </a:r>
            </a:p>
          </p:txBody>
        </p:sp>
        <p:cxnSp>
          <p:nvCxnSpPr>
            <p:cNvPr id="157" name="Straight Arrow Connector 156"/>
            <p:cNvCxnSpPr>
              <a:endCxn id="154" idx="2"/>
            </p:cNvCxnSpPr>
            <p:nvPr/>
          </p:nvCxnSpPr>
          <p:spPr bwMode="auto">
            <a:xfrm flipV="1">
              <a:off x="1950635" y="4487665"/>
              <a:ext cx="9525" cy="1313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1540190" y="3568935"/>
              <a:ext cx="839939" cy="2634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Consolidate 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2771800" y="3461419"/>
              <a:ext cx="1067104" cy="444917"/>
            </a:xfrm>
            <a:prstGeom prst="rect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Get Quote + Draft Price Structure + Codify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2771800" y="4267515"/>
              <a:ext cx="1047261" cy="49101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upright="1"/>
            <a:lstStyle/>
            <a:p>
              <a:pPr>
                <a:spcAft>
                  <a:spcPts val="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1. Approve Price        Structure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2. Approve FA</a:t>
              </a: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2776613" y="2718193"/>
              <a:ext cx="901700" cy="404813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Capture FA + Print GO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2776613" y="2120813"/>
              <a:ext cx="901700" cy="3506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Deliver 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cxnSp>
          <p:nvCxnSpPr>
            <p:cNvPr id="163" name="Straight Arrow Connector 162"/>
            <p:cNvCxnSpPr>
              <a:stCxn id="154" idx="0"/>
              <a:endCxn id="158" idx="2"/>
            </p:cNvCxnSpPr>
            <p:nvPr/>
          </p:nvCxnSpPr>
          <p:spPr bwMode="auto">
            <a:xfrm flipV="1">
              <a:off x="1960160" y="3832352"/>
              <a:ext cx="0" cy="3011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endCxn id="159" idx="1"/>
            </p:cNvCxnSpPr>
            <p:nvPr/>
          </p:nvCxnSpPr>
          <p:spPr bwMode="auto">
            <a:xfrm flipV="1">
              <a:off x="2380129" y="3683878"/>
              <a:ext cx="391671" cy="167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 bwMode="auto">
            <a:xfrm>
              <a:off x="2380129" y="3562014"/>
              <a:ext cx="175647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3</a:t>
              </a: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3837115" y="3551281"/>
              <a:ext cx="175647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 smtClean="0">
                  <a:ln>
                    <a:solidFill>
                      <a:schemeClr val="tx1"/>
                    </a:solidFill>
                  </a:ln>
                </a:rPr>
                <a:t>4</a:t>
              </a:r>
              <a:endParaRPr lang="en-ZA" sz="12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3819061" y="4483534"/>
              <a:ext cx="175647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5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3819060" y="4200493"/>
              <a:ext cx="175647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7</a:t>
              </a: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3678313" y="2775944"/>
              <a:ext cx="175647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6</a:t>
              </a: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3679370" y="2165801"/>
              <a:ext cx="175647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 smtClean="0">
                  <a:ln>
                    <a:solidFill>
                      <a:schemeClr val="tx1"/>
                    </a:solidFill>
                  </a:ln>
                </a:rPr>
                <a:t>8</a:t>
              </a:r>
              <a:endParaRPr lang="en-ZA" sz="12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4236851" y="4280553"/>
              <a:ext cx="1047261" cy="49101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Utilise vehicle as per Plan </a:t>
              </a:r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5680335" y="4267515"/>
              <a:ext cx="1047261" cy="49101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upright="1"/>
            <a:lstStyle/>
            <a:p>
              <a:pPr>
                <a:spcAft>
                  <a:spcPts val="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Budget and Maintain</a:t>
              </a:r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7085012" y="4295498"/>
              <a:ext cx="1047261" cy="49101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upright="1"/>
            <a:lstStyle/>
            <a:p>
              <a:pPr>
                <a:spcAft>
                  <a:spcPts val="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Identify + Compile Schedule</a:t>
              </a: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7236580" y="3551281"/>
              <a:ext cx="1067104" cy="403225"/>
            </a:xfrm>
            <a:prstGeom prst="rect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Investigate and Approve Disposal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5680335" y="3427739"/>
              <a:ext cx="1067104" cy="532329"/>
            </a:xfrm>
            <a:prstGeom prst="rect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Approve Modification + Ext of </a:t>
              </a:r>
              <a:r>
                <a:rPr lang="en-ZA" b="1" dirty="0" err="1" smtClean="0">
                  <a:ea typeface="Calibri"/>
                  <a:cs typeface="Times New Roman"/>
                </a:rPr>
                <a:t>Maint</a:t>
              </a:r>
              <a:r>
                <a:rPr lang="en-ZA" b="1" dirty="0" smtClean="0">
                  <a:ea typeface="Calibri"/>
                  <a:cs typeface="Times New Roman"/>
                </a:rPr>
                <a:t> Plan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4223349" y="3503111"/>
              <a:ext cx="974395" cy="451395"/>
            </a:xfrm>
            <a:prstGeom prst="rect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Monitor Utilisation in line with policy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5698101" y="2100821"/>
              <a:ext cx="901700" cy="3506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ZA" b="1" dirty="0" smtClean="0">
                  <a:ea typeface="Calibri"/>
                  <a:cs typeface="Times New Roman"/>
                </a:rPr>
                <a:t>Spares + Maintenance 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5303955" y="4359308"/>
              <a:ext cx="175647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9</a:t>
              </a: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5138326" y="3568935"/>
              <a:ext cx="399415" cy="38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 smtClean="0">
                  <a:ln>
                    <a:solidFill>
                      <a:schemeClr val="tx1"/>
                    </a:solidFill>
                  </a:ln>
                </a:rPr>
                <a:t>10</a:t>
              </a:r>
              <a:endParaRPr lang="en-ZA" sz="12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609420" y="4359308"/>
              <a:ext cx="471356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 smtClean="0">
                  <a:ln>
                    <a:solidFill>
                      <a:schemeClr val="tx1"/>
                    </a:solidFill>
                  </a:ln>
                </a:rPr>
                <a:t>11</a:t>
              </a:r>
              <a:endParaRPr lang="en-ZA" sz="12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6683305" y="3608876"/>
              <a:ext cx="387720" cy="241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 smtClean="0">
                  <a:ln>
                    <a:solidFill>
                      <a:schemeClr val="tx1"/>
                    </a:solidFill>
                  </a:ln>
                </a:rPr>
                <a:t>13</a:t>
              </a:r>
              <a:endParaRPr lang="en-ZA" sz="12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6535517" y="2132121"/>
              <a:ext cx="358996" cy="29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 smtClean="0">
                  <a:ln>
                    <a:solidFill>
                      <a:schemeClr val="tx1"/>
                    </a:solidFill>
                  </a:ln>
                </a:rPr>
                <a:t>12</a:t>
              </a:r>
              <a:endParaRPr lang="en-ZA" sz="12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8132274" y="4382044"/>
              <a:ext cx="347058" cy="265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 smtClean="0">
                  <a:ln>
                    <a:solidFill>
                      <a:schemeClr val="tx1"/>
                    </a:solidFill>
                  </a:ln>
                </a:rPr>
                <a:t>14</a:t>
              </a:r>
              <a:endParaRPr lang="en-ZA" sz="12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8123801" y="3520549"/>
              <a:ext cx="382847" cy="241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 smtClean="0">
                  <a:ln>
                    <a:solidFill>
                      <a:schemeClr val="tx1"/>
                    </a:solidFill>
                  </a:ln>
                </a:rPr>
                <a:t>15</a:t>
              </a:r>
              <a:endParaRPr lang="en-ZA" sz="12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028950" y="3896909"/>
              <a:ext cx="0" cy="383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0" idx="0"/>
              <a:endCxn id="159" idx="2"/>
            </p:cNvCxnSpPr>
            <p:nvPr/>
          </p:nvCxnSpPr>
          <p:spPr>
            <a:xfrm flipV="1">
              <a:off x="3295431" y="3906336"/>
              <a:ext cx="9921" cy="3611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90" name="Straight Connector 3089"/>
            <p:cNvCxnSpPr>
              <a:stCxn id="171" idx="3"/>
            </p:cNvCxnSpPr>
            <p:nvPr/>
          </p:nvCxnSpPr>
          <p:spPr>
            <a:xfrm>
              <a:off x="3855017" y="2309818"/>
              <a:ext cx="368332" cy="140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6" name="Straight Arrow Connector 3095"/>
            <p:cNvCxnSpPr/>
            <p:nvPr/>
          </p:nvCxnSpPr>
          <p:spPr>
            <a:xfrm>
              <a:off x="4223349" y="2323832"/>
              <a:ext cx="0" cy="19867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endCxn id="177" idx="2"/>
            </p:cNvCxnSpPr>
            <p:nvPr/>
          </p:nvCxnSpPr>
          <p:spPr>
            <a:xfrm flipH="1" flipV="1">
              <a:off x="4710547" y="3954506"/>
              <a:ext cx="33379" cy="3035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01" name="Straight Arrow Connector 3100"/>
            <p:cNvCxnSpPr/>
            <p:nvPr/>
          </p:nvCxnSpPr>
          <p:spPr>
            <a:xfrm>
              <a:off x="5050465" y="3976969"/>
              <a:ext cx="621200" cy="4257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V="1">
              <a:off x="5698101" y="2446177"/>
              <a:ext cx="0" cy="181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6395656" y="3954505"/>
              <a:ext cx="0" cy="3124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92" name="Straight Arrow Connector 191"/>
          <p:cNvCxnSpPr/>
          <p:nvPr/>
        </p:nvCxnSpPr>
        <p:spPr>
          <a:xfrm flipV="1">
            <a:off x="7608642" y="3929930"/>
            <a:ext cx="0" cy="35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0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12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CURRENT STATUS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28763"/>
            <a:ext cx="81264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Policy is currently under review to cater for the evolving environment in which the DOD finds itself.</a:t>
            </a:r>
            <a:endParaRPr lang="en-US" altLang="en-US" sz="2400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The purchasing of DOD Fleet is centralised with C Log where Transversal Contract RT-57 is utilised to purchase DOD vehicles according to plan.</a:t>
            </a:r>
            <a:endParaRPr lang="en-ZA" alt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3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13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CHALLENGES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28763"/>
            <a:ext cx="812641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Fleet Replacement is not done per policy due to DOD Budgetary constraints.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SANDF has </a:t>
            </a:r>
            <a:r>
              <a:rPr lang="en-US" altLang="en-US" sz="2400" dirty="0"/>
              <a:t>a shortfall of </a:t>
            </a:r>
            <a:r>
              <a:rPr lang="en-US" altLang="en-US" sz="2400" dirty="0" smtClean="0"/>
              <a:t>11729 vehicles, to operate in-line with approved Equipment Tables.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High maintenance costs due to age of the fleet.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Declining of fleet availability due to aging of the fleet.</a:t>
            </a:r>
            <a:endParaRPr lang="en-ZA" alt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6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DFD73942-49E8-404F-ED8A-AC6A105D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EFCF3520-D022-2790-D09C-93951739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58443D-B857-40B4-9ED3-8FB357A28405}" type="slidenum">
              <a:rPr lang="en-US" altLang="en-US" sz="1400">
                <a:cs typeface="Arial" panose="020B0604020202020204" pitchFamily="34" charset="0"/>
              </a:rPr>
              <a:pPr/>
              <a:t>14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4353C37-1C79-F91B-E1E0-973F51E4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18977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RATIONS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8198" name="Canvas 10">
            <a:extLst>
              <a:ext uri="{FF2B5EF4-FFF2-40B4-BE49-F238E27FC236}">
                <a16:creationId xmlns:a16="http://schemas.microsoft.com/office/drawing/2014/main" id="{707304FB-DDC0-4678-99CF-97AD02E1CE4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8200" name="Rectangle 5">
              <a:extLst>
                <a:ext uri="{FF2B5EF4-FFF2-40B4-BE49-F238E27FC236}">
                  <a16:creationId xmlns:a16="http://schemas.microsoft.com/office/drawing/2014/main" id="{4C532AC8-A9F8-A3A4-2B5F-60F821A6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201" name="Freeform 6">
              <a:extLst>
                <a:ext uri="{FF2B5EF4-FFF2-40B4-BE49-F238E27FC236}">
                  <a16:creationId xmlns:a16="http://schemas.microsoft.com/office/drawing/2014/main" id="{B516C939-7238-D0C1-DE67-7441C63B0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7">
              <a:extLst>
                <a:ext uri="{FF2B5EF4-FFF2-40B4-BE49-F238E27FC236}">
                  <a16:creationId xmlns:a16="http://schemas.microsoft.com/office/drawing/2014/main" id="{29664A18-367B-AC3E-9808-5A304B65A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8">
              <a:extLst>
                <a:ext uri="{FF2B5EF4-FFF2-40B4-BE49-F238E27FC236}">
                  <a16:creationId xmlns:a16="http://schemas.microsoft.com/office/drawing/2014/main" id="{890F4B86-1D39-107F-6555-F33AFDBDC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9">
              <a:extLst>
                <a:ext uri="{FF2B5EF4-FFF2-40B4-BE49-F238E27FC236}">
                  <a16:creationId xmlns:a16="http://schemas.microsoft.com/office/drawing/2014/main" id="{F25C5CD4-3151-E0EF-9138-92636A20A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0">
              <a:extLst>
                <a:ext uri="{FF2B5EF4-FFF2-40B4-BE49-F238E27FC236}">
                  <a16:creationId xmlns:a16="http://schemas.microsoft.com/office/drawing/2014/main" id="{48EA8F7C-9C97-B745-58ED-1433B32D3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1">
              <a:extLst>
                <a:ext uri="{FF2B5EF4-FFF2-40B4-BE49-F238E27FC236}">
                  <a16:creationId xmlns:a16="http://schemas.microsoft.com/office/drawing/2014/main" id="{DE7661EB-8A22-6617-FAD4-0A20976ED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9" name="Picture 15" descr="SANDF temp">
            <a:extLst>
              <a:ext uri="{FF2B5EF4-FFF2-40B4-BE49-F238E27FC236}">
                <a16:creationId xmlns:a16="http://schemas.microsoft.com/office/drawing/2014/main" id="{2AF687F6-1294-1784-2B90-6FD61EB5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9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BACKGROUND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Rations as a commodity is considered as a common commodity and its managed centrally by C Log.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rations are divided into two, namely: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b="1" u="sng" dirty="0"/>
              <a:t>Mess Rations</a:t>
            </a:r>
            <a:r>
              <a:rPr lang="en-US" altLang="en-US" sz="2400" b="1" dirty="0"/>
              <a:t> </a:t>
            </a:r>
            <a:r>
              <a:rPr lang="en-US" altLang="en-US" sz="2400" dirty="0"/>
              <a:t>– </a:t>
            </a:r>
            <a:r>
              <a:rPr lang="en-US" altLang="en-US" sz="2400" dirty="0" smtClean="0"/>
              <a:t>These </a:t>
            </a:r>
            <a:r>
              <a:rPr lang="en-US" altLang="en-US" sz="2400" dirty="0"/>
              <a:t>are normal rations that we find in the mess to prepare meals and are procured by </a:t>
            </a:r>
            <a:r>
              <a:rPr lang="en-US" altLang="en-US" sz="2400" dirty="0" smtClean="0"/>
              <a:t>SB’s </a:t>
            </a:r>
            <a:r>
              <a:rPr lang="en-US" altLang="en-US" sz="2400" dirty="0"/>
              <a:t>and they are sub-divided into Wet and Dry rations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b="1" u="sng" dirty="0"/>
              <a:t>Patrol Ration Packs</a:t>
            </a:r>
            <a:r>
              <a:rPr lang="en-US" altLang="en-US" sz="2400" dirty="0"/>
              <a:t> – </a:t>
            </a:r>
            <a:r>
              <a:rPr lang="en-US" altLang="en-US" sz="2400" dirty="0" smtClean="0"/>
              <a:t>These </a:t>
            </a:r>
            <a:r>
              <a:rPr lang="en-US" altLang="en-US" sz="2400" dirty="0"/>
              <a:t>are what we call rations packs used on exercises and operations and are demanded via the </a:t>
            </a:r>
            <a:r>
              <a:rPr lang="en-US" altLang="en-US" sz="2400" dirty="0" smtClean="0"/>
              <a:t>Depots.</a:t>
            </a:r>
            <a:endParaRPr lang="en-US" altLang="en-US" sz="2400" dirty="0"/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3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16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PROCUREMENT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(1/2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)</a:t>
            </a:r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n-US" altLang="en-US" sz="2400" b="1" u="sng" dirty="0" smtClean="0"/>
              <a:t>PATROL RATION PACKS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Patrol Ration Packs are procured by means of Ration Pack contract. 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 the absence of contract normal procurement process is followed in line with PFMA.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Deviations are requested for urgent operational requirements – even though very minimal.</a:t>
            </a:r>
            <a:endParaRPr lang="en-US" altLang="en-US" sz="2400" dirty="0"/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2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17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n-US" altLang="en-US" sz="2400" b="1" u="sng" dirty="0" smtClean="0"/>
              <a:t>MESS RATIONS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Rations </a:t>
            </a:r>
            <a:r>
              <a:rPr lang="en-US" altLang="en-US" sz="2400" dirty="0"/>
              <a:t>are procured </a:t>
            </a:r>
            <a:r>
              <a:rPr lang="en-US" altLang="en-US" sz="2400" dirty="0" smtClean="0"/>
              <a:t>on a decentralised manner by bases and units.</a:t>
            </a:r>
            <a:endParaRPr lang="en-US" altLang="en-US" sz="2400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Commercialization method is the one that is commonly used to procure – where messes and clubs utilise their own funds to procure rations and then claim from the state.</a:t>
            </a:r>
            <a:endParaRPr lang="en-US" altLang="en-US" sz="2400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Conventional procurement of rations is mostly used at the operational bases along the border under J Ops and these are very few.</a:t>
            </a:r>
            <a:endParaRPr lang="en-US" altLang="en-US" sz="2400" dirty="0"/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sp>
        <p:nvSpPr>
          <p:cNvPr id="2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PROCUREMENT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(2/2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)</a:t>
            </a:r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0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18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n-US" altLang="en-US" sz="2400" b="1" u="sng" dirty="0" smtClean="0"/>
              <a:t>MESS RATIONS</a:t>
            </a:r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sp>
        <p:nvSpPr>
          <p:cNvPr id="2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0" y="427241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8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PROCUREMENT PROCESS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(1/2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)</a:t>
            </a:r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323851" y="1666220"/>
            <a:ext cx="8628062" cy="3721472"/>
            <a:chOff x="371475" y="1323975"/>
            <a:chExt cx="8425202" cy="4772671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71475" y="1323975"/>
              <a:ext cx="8256588" cy="4697413"/>
              <a:chOff x="370833" y="1324308"/>
              <a:chExt cx="8257079" cy="4696980"/>
            </a:xfrm>
          </p:grpSpPr>
          <p:grpSp>
            <p:nvGrpSpPr>
              <p:cNvPr id="55" name="Group 16"/>
              <p:cNvGrpSpPr>
                <a:grpSpLocks/>
              </p:cNvGrpSpPr>
              <p:nvPr/>
            </p:nvGrpSpPr>
            <p:grpSpPr bwMode="auto">
              <a:xfrm>
                <a:off x="370833" y="1324308"/>
                <a:ext cx="8257079" cy="4696980"/>
                <a:chOff x="0" y="0"/>
                <a:chExt cx="8291822" cy="5297806"/>
              </a:xfrm>
            </p:grpSpPr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6213138" y="655377"/>
                  <a:ext cx="907178" cy="45482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upright="1"/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en-ZA" b="1">
                      <a:ea typeface="Calibri"/>
                      <a:cs typeface="Times New Roman"/>
                    </a:rPr>
                    <a:t>Receives Payment</a:t>
                  </a:r>
                  <a:endParaRPr lang="en-GB" sz="1100"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64" name="Group 1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291822" cy="5297806"/>
                  <a:chOff x="0" y="0"/>
                  <a:chExt cx="8300719" cy="5297806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0" y="0"/>
                    <a:ext cx="8291476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8300719" cy="5297806"/>
                    <a:chOff x="0" y="0"/>
                    <a:chExt cx="8300719" cy="5297806"/>
                  </a:xfrm>
                </p:grpSpPr>
                <p:grpSp>
                  <p:nvGrpSpPr>
                    <p:cNvPr id="67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8300719" cy="5297806"/>
                      <a:chOff x="0" y="0"/>
                      <a:chExt cx="8300719" cy="5297806"/>
                    </a:xfrm>
                  </p:grpSpPr>
                  <p:grpSp>
                    <p:nvGrpSpPr>
                      <p:cNvPr id="72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8300719" cy="5297806"/>
                        <a:chOff x="0" y="0"/>
                        <a:chExt cx="8300719" cy="5297806"/>
                      </a:xfrm>
                    </p:grpSpPr>
                    <p:grpSp>
                      <p:nvGrpSpPr>
                        <p:cNvPr id="87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8300719" cy="5297806"/>
                          <a:chOff x="0" y="-582717"/>
                          <a:chExt cx="8301316" cy="5298153"/>
                        </a:xfrm>
                      </p:grpSpPr>
                      <p:grpSp>
                        <p:nvGrpSpPr>
                          <p:cNvPr id="95" name="Group 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582717"/>
                            <a:ext cx="8301316" cy="5298153"/>
                            <a:chOff x="0" y="-710117"/>
                            <a:chExt cx="8364295" cy="6456494"/>
                          </a:xfrm>
                        </p:grpSpPr>
                        <p:grpSp>
                          <p:nvGrpSpPr>
                            <p:cNvPr id="97" name="Group 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0" y="-524385"/>
                              <a:ext cx="8364295" cy="6270762"/>
                              <a:chOff x="0" y="-524385"/>
                              <a:chExt cx="8364295" cy="6270762"/>
                            </a:xfrm>
                          </p:grpSpPr>
                          <p:sp>
                            <p:nvSpPr>
                              <p:cNvPr id="101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9536" y="5118755"/>
                                <a:ext cx="833086" cy="486648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2">
                                <a:schemeClr val="accent4">
                                  <a:shade val="50000"/>
                                </a:schemeClr>
                              </a:lnRef>
                              <a:fillRef idx="1">
                                <a:schemeClr val="accent4"/>
                              </a:fillRef>
                              <a:effectRef idx="0">
                                <a:schemeClr val="accent4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sz="700" b="1" dirty="0">
                                    <a:ea typeface="Calibri"/>
                                    <a:cs typeface="Times New Roman"/>
                                  </a:rPr>
                                  <a:t>Create Requirement</a:t>
                                </a:r>
                                <a:endParaRPr lang="en-GB" sz="7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2" name="Rectangle 1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9123" y="3379476"/>
                                <a:ext cx="913499" cy="645955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2">
                                <a:schemeClr val="dk1"/>
                              </a:fillRef>
                              <a:effectRef idx="1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sz="700" b="1" dirty="0">
                                    <a:ea typeface="Calibri"/>
                                    <a:cs typeface="Times New Roman"/>
                                  </a:rPr>
                                  <a:t>Allocating Authority Number</a:t>
                                </a:r>
                                <a:endParaRPr lang="en-GB" sz="7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85471" y="4160733"/>
                                <a:ext cx="915108" cy="787804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2">
                                <a:schemeClr val="accent2">
                                  <a:shade val="50000"/>
                                </a:schemeClr>
                              </a:lnRef>
                              <a:fillRef idx="1">
                                <a:schemeClr val="accent2"/>
                              </a:fillRef>
                              <a:effectRef idx="0">
                                <a:schemeClr val="accent2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Conduct Procurement and then request FA</a:t>
                                </a:r>
                                <a:endParaRPr lang="en-GB" sz="11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85471" y="99509"/>
                                <a:ext cx="915108" cy="554299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0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3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Submit Quotations</a:t>
                                </a:r>
                                <a:endParaRPr lang="en-GB" sz="11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05" name="Straight Connector 104"/>
                              <p:cNvCxnSpPr/>
                              <p:nvPr/>
                            </p:nvCxnSpPr>
                            <p:spPr>
                              <a:xfrm>
                                <a:off x="0" y="762923"/>
                                <a:ext cx="8354982" cy="0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6" name="Straight Connector 105"/>
                              <p:cNvCxnSpPr/>
                              <p:nvPr/>
                            </p:nvCxnSpPr>
                            <p:spPr>
                              <a:xfrm>
                                <a:off x="1577717" y="-524623"/>
                                <a:ext cx="0" cy="6271874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7" name="Straight Connector 106"/>
                              <p:cNvCxnSpPr/>
                              <p:nvPr/>
                            </p:nvCxnSpPr>
                            <p:spPr>
                              <a:xfrm>
                                <a:off x="2734065" y="-524623"/>
                                <a:ext cx="0" cy="6271874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8" name="Straight Connector 107"/>
                              <p:cNvCxnSpPr/>
                              <p:nvPr/>
                            </p:nvCxnSpPr>
                            <p:spPr>
                              <a:xfrm>
                                <a:off x="3845383" y="-524623"/>
                                <a:ext cx="0" cy="6271874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9" name="Straight Connector 108"/>
                              <p:cNvCxnSpPr/>
                              <p:nvPr/>
                            </p:nvCxnSpPr>
                            <p:spPr>
                              <a:xfrm>
                                <a:off x="4975998" y="-524623"/>
                                <a:ext cx="0" cy="6271874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10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4479" y="2626590"/>
                                <a:ext cx="915108" cy="556481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1">
                                <a:schemeClr val="accent6"/>
                              </a:lnRef>
                              <a:fillRef idx="2">
                                <a:schemeClr val="accent6"/>
                              </a:fillRef>
                              <a:effectRef idx="1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Recommend FA</a:t>
                                </a:r>
                                <a:endParaRPr lang="en-GB" sz="11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1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4479" y="1775501"/>
                                <a:ext cx="915108" cy="556481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>
                                    <a:ea typeface="Calibri"/>
                                    <a:cs typeface="Times New Roman"/>
                                  </a:rPr>
                                  <a:t>Approve FA</a:t>
                                </a:r>
                                <a:endParaRPr lang="en-GB" sz="110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2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45096" y="4330951"/>
                                <a:ext cx="913499" cy="556482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2">
                                <a:schemeClr val="accent2">
                                  <a:shade val="50000"/>
                                </a:schemeClr>
                              </a:lnRef>
                              <a:fillRef idx="1">
                                <a:schemeClr val="accent2"/>
                              </a:fillRef>
                              <a:effectRef idx="0">
                                <a:schemeClr val="accent2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Print GO</a:t>
                                </a:r>
                                <a:endParaRPr lang="en-GB" sz="11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3" name="Rectangle 1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45096" y="99509"/>
                                <a:ext cx="913499" cy="554299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0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3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>
                                    <a:ea typeface="Calibri"/>
                                    <a:cs typeface="Times New Roman"/>
                                  </a:rPr>
                                  <a:t>Receives GO</a:t>
                                </a:r>
                                <a:endParaRPr lang="en-GB" sz="110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4" name="Rectangle 1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28785" y="99509"/>
                                <a:ext cx="915107" cy="554299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0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3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Delivers Goods</a:t>
                                </a:r>
                                <a:endParaRPr lang="en-GB" sz="1100" b="1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5" name="Rectangle 1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28785" y="5110025"/>
                                <a:ext cx="913499" cy="556481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2">
                                <a:schemeClr val="accent4">
                                  <a:shade val="50000"/>
                                </a:schemeClr>
                              </a:lnRef>
                              <a:fillRef idx="1">
                                <a:schemeClr val="accent4"/>
                              </a:fillRef>
                              <a:effectRef idx="0">
                                <a:schemeClr val="accent4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>
                                    <a:ea typeface="Calibri"/>
                                    <a:cs typeface="Times New Roman"/>
                                  </a:rPr>
                                  <a:t>Receives and Print RV</a:t>
                                </a:r>
                                <a:endParaRPr lang="en-GB" sz="110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16" name="Straight Connector 115"/>
                              <p:cNvCxnSpPr/>
                              <p:nvPr/>
                            </p:nvCxnSpPr>
                            <p:spPr>
                              <a:xfrm>
                                <a:off x="6177379" y="-524623"/>
                                <a:ext cx="0" cy="6271874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17" name="Straight Connector 116"/>
                              <p:cNvCxnSpPr/>
                              <p:nvPr/>
                            </p:nvCxnSpPr>
                            <p:spPr>
                              <a:xfrm flipH="1">
                                <a:off x="7253314" y="-524623"/>
                                <a:ext cx="9650" cy="6271874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18" name="Rectangle 1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75483" y="4304763"/>
                                <a:ext cx="915108" cy="554299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2">
                                <a:schemeClr val="accent2">
                                  <a:shade val="50000"/>
                                </a:schemeClr>
                              </a:lnRef>
                              <a:fillRef idx="1">
                                <a:schemeClr val="accent2"/>
                              </a:fillRef>
                              <a:effectRef idx="0">
                                <a:schemeClr val="accent2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>
                                    <a:ea typeface="Calibri"/>
                                    <a:cs typeface="Times New Roman"/>
                                  </a:rPr>
                                  <a:t>Compile DD71</a:t>
                                </a:r>
                                <a:endParaRPr lang="en-GB" sz="110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" name="Rectangle 1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75483" y="968057"/>
                                <a:ext cx="915108" cy="556481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0">
                                <a:schemeClr val="accent3"/>
                              </a:lnRef>
                              <a:fillRef idx="3">
                                <a:schemeClr val="accent3"/>
                              </a:fillRef>
                              <a:effectRef idx="3">
                                <a:schemeClr val="accent3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Pay Supplier</a:t>
                                </a:r>
                                <a:endParaRPr lang="en-GB" sz="11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" name="Rectangle 1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51419" y="5110025"/>
                                <a:ext cx="913499" cy="628497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2">
                                <a:schemeClr val="accent4">
                                  <a:shade val="50000"/>
                                </a:schemeClr>
                              </a:lnRef>
                              <a:fillRef idx="1">
                                <a:schemeClr val="accent4"/>
                              </a:fillRef>
                              <a:effectRef idx="0">
                                <a:schemeClr val="accent4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Compile and Submit Consumption</a:t>
                                </a:r>
                                <a:endParaRPr lang="en-GB" sz="11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1" name="Rectangle 1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51419" y="4302582"/>
                                <a:ext cx="913499" cy="645955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2">
                                <a:schemeClr val="accent2">
                                  <a:shade val="50000"/>
                                </a:schemeClr>
                              </a:lnRef>
                              <a:fillRef idx="1">
                                <a:schemeClr val="accent2"/>
                              </a:fillRef>
                              <a:effectRef idx="0">
                                <a:schemeClr val="accent2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>
                                    <a:ea typeface="Calibri"/>
                                    <a:cs typeface="Times New Roman"/>
                                  </a:rPr>
                                  <a:t>Compile and Submit Consumption</a:t>
                                </a:r>
                                <a:endParaRPr lang="en-GB" sz="110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2" name="Rectangle 1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41769" y="3468950"/>
                                <a:ext cx="915107" cy="628497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2">
                                <a:schemeClr val="dk1"/>
                              </a:fillRef>
                              <a:effectRef idx="1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sz="700" b="1" dirty="0">
                                    <a:ea typeface="Calibri"/>
                                    <a:cs typeface="Times New Roman"/>
                                  </a:rPr>
                                  <a:t>Compile and Submit Consumption</a:t>
                                </a:r>
                                <a:endParaRPr lang="en-GB" sz="7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3" name="Rectangle 1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51419" y="2626590"/>
                                <a:ext cx="915107" cy="556481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1">
                                <a:schemeClr val="accent6"/>
                              </a:lnRef>
                              <a:fillRef idx="2">
                                <a:schemeClr val="accent6"/>
                              </a:fillRef>
                              <a:effectRef idx="1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Receive and Update RCA</a:t>
                                </a:r>
                                <a:endParaRPr lang="en-GB" sz="11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4" name="Rectangle 1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61069" y="968057"/>
                                <a:ext cx="913499" cy="556481"/>
                              </a:xfrm>
                              <a:prstGeom prst="rect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0">
                                <a:schemeClr val="accent3"/>
                              </a:lnRef>
                              <a:fillRef idx="3">
                                <a:schemeClr val="accent3"/>
                              </a:fillRef>
                              <a:effectRef idx="3">
                                <a:schemeClr val="accent3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upright="1"/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  <a:defRPr/>
                                </a:pPr>
                                <a:r>
                                  <a:rPr lang="en-ZA" b="1" dirty="0">
                                    <a:ea typeface="Calibri"/>
                                    <a:cs typeface="Times New Roman"/>
                                  </a:rPr>
                                  <a:t>Allocate Funds to BH</a:t>
                                </a:r>
                                <a:endParaRPr lang="en-GB" sz="1100" dirty="0"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25" name="Straight Connector 124"/>
                              <p:cNvCxnSpPr/>
                              <p:nvPr/>
                            </p:nvCxnSpPr>
                            <p:spPr>
                              <a:xfrm>
                                <a:off x="9650" y="-876"/>
                                <a:ext cx="8354982" cy="0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26" name="Group 8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0" y="-524384"/>
                                <a:ext cx="8355330" cy="6270761"/>
                                <a:chOff x="0" y="-533349"/>
                                <a:chExt cx="8355330" cy="6270761"/>
                              </a:xfrm>
                            </p:grpSpPr>
                            <p:cxnSp>
                              <p:nvCxnSpPr>
                                <p:cNvPr id="127" name="Straight Connector 126"/>
                                <p:cNvCxnSpPr/>
                                <p:nvPr/>
                              </p:nvCxnSpPr>
                              <p:spPr>
                                <a:xfrm>
                                  <a:off x="9650" y="5002857"/>
                                  <a:ext cx="8345332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8" name="Straight Connector 127"/>
                                <p:cNvCxnSpPr/>
                                <p:nvPr/>
                              </p:nvCxnSpPr>
                              <p:spPr>
                                <a:xfrm>
                                  <a:off x="9650" y="4151768"/>
                                  <a:ext cx="8345332" cy="0"/>
                                </a:xfrm>
                                <a:prstGeom prst="line">
                                  <a:avLst/>
                                </a:prstGeom>
                                <a:ln/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9" name="Straight Connector 128"/>
                                <p:cNvCxnSpPr/>
                                <p:nvPr/>
                              </p:nvCxnSpPr>
                              <p:spPr>
                                <a:xfrm>
                                  <a:off x="0" y="3309407"/>
                                  <a:ext cx="8354981" cy="0"/>
                                </a:xfrm>
                                <a:prstGeom prst="line">
                                  <a:avLst/>
                                </a:prstGeom>
                                <a:ln/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0" name="Straight Connector 129"/>
                                <p:cNvCxnSpPr/>
                                <p:nvPr/>
                              </p:nvCxnSpPr>
                              <p:spPr>
                                <a:xfrm>
                                  <a:off x="0" y="2464865"/>
                                  <a:ext cx="8354981" cy="0"/>
                                </a:xfrm>
                                <a:prstGeom prst="line">
                                  <a:avLst/>
                                </a:prstGeom>
                                <a:ln/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1" name="Straight Connector 130"/>
                                <p:cNvCxnSpPr/>
                                <p:nvPr/>
                              </p:nvCxnSpPr>
                              <p:spPr>
                                <a:xfrm>
                                  <a:off x="9650" y="1648692"/>
                                  <a:ext cx="8345332" cy="0"/>
                                </a:xfrm>
                                <a:prstGeom prst="line">
                                  <a:avLst/>
                                </a:prstGeom>
                                <a:ln/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2" name="Straight Connector 131"/>
                                <p:cNvCxnSpPr/>
                                <p:nvPr/>
                              </p:nvCxnSpPr>
                              <p:spPr>
                                <a:xfrm>
                                  <a:off x="9650" y="5738286"/>
                                  <a:ext cx="8338899" cy="0"/>
                                </a:xfrm>
                                <a:prstGeom prst="line">
                                  <a:avLst/>
                                </a:prstGeom>
                                <a:ln/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3" name="Straight Connector 132"/>
                                <p:cNvCxnSpPr/>
                                <p:nvPr/>
                              </p:nvCxnSpPr>
                              <p:spPr>
                                <a:xfrm>
                                  <a:off x="431017" y="-533588"/>
                                  <a:ext cx="0" cy="6263145"/>
                                </a:xfrm>
                                <a:prstGeom prst="line">
                                  <a:avLst/>
                                </a:prstGeom>
                                <a:ln/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grpSp>
                          <p:nvGrpSpPr>
                            <p:cNvPr id="98" name="Group 5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0" y="-710117"/>
                              <a:ext cx="8355106" cy="6456307"/>
                              <a:chOff x="-8965" y="-719082"/>
                              <a:chExt cx="8355106" cy="6456307"/>
                            </a:xfrm>
                          </p:grpSpPr>
                          <p:cxnSp>
                            <p:nvCxnSpPr>
                              <p:cNvPr id="99" name="Straight Connector 98"/>
                              <p:cNvCxnSpPr/>
                              <p:nvPr/>
                            </p:nvCxnSpPr>
                            <p:spPr>
                              <a:xfrm>
                                <a:off x="8339583" y="-719082"/>
                                <a:ext cx="6433" cy="6457368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0" name="Straight Connector 99"/>
                              <p:cNvCxnSpPr/>
                              <p:nvPr/>
                            </p:nvCxnSpPr>
                            <p:spPr>
                              <a:xfrm>
                                <a:off x="-8965" y="-719082"/>
                                <a:ext cx="9650" cy="6448639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sp>
                        <p:nvSpPr>
                          <p:cNvPr id="96" name="Rectangle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21848" y="2160733"/>
                            <a:ext cx="906621" cy="456645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1">
                            <a:schemeClr val="accent6"/>
                          </a:lnRef>
                          <a:fillRef idx="2">
                            <a:schemeClr val="accent6"/>
                          </a:fillRef>
                          <a:effectRef idx="1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upright="1"/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  <a:defRPr/>
                            </a:pPr>
                            <a:r>
                              <a:rPr lang="en-ZA" b="1" dirty="0">
                                <a:ea typeface="Calibri"/>
                                <a:cs typeface="Times New Roman"/>
                              </a:rPr>
                              <a:t>Monitor Payments</a:t>
                            </a:r>
                            <a:endParaRPr lang="en-GB" sz="1100" dirty="0"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88" name="Text Box 44"/>
                        <p:cNvSpPr txBox="1"/>
                        <p:nvPr/>
                      </p:nvSpPr>
                      <p:spPr>
                        <a:xfrm>
                          <a:off x="430933" y="53719"/>
                          <a:ext cx="1141176" cy="501381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6350">
                          <a:solidFill>
                            <a:prstClr val="black"/>
                          </a:solidFill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ZA" sz="1000" b="1">
                              <a:ea typeface="Calibri"/>
                              <a:cs typeface="Times New Roman"/>
                            </a:rPr>
                            <a:t>REQUIREMENT</a:t>
                          </a:r>
                          <a:endParaRPr lang="en-GB" sz="1100"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ZA" sz="1000" b="1">
                              <a:ea typeface="Calibri"/>
                              <a:cs typeface="Times New Roman"/>
                            </a:rPr>
                            <a:t>PHASE</a:t>
                          </a:r>
                          <a:endParaRPr lang="en-GB" sz="1100"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89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68823" y="53788"/>
                          <a:ext cx="1144270" cy="50101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PROCUREMENT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PHASE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0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16305" y="53788"/>
                          <a:ext cx="1100323" cy="50101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FIN APPROVAL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PHASE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1" name="Text Box 4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18964" y="53788"/>
                          <a:ext cx="1122045" cy="5016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ORDER 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PHASE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2" name="Text Box 4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49788" y="53788"/>
                          <a:ext cx="1056988" cy="50101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PAYMENT PHASE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3" name="Text Box 4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9553" y="53788"/>
                          <a:ext cx="1210235" cy="5016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DELIVERY/RECEIVE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PHASE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4" name="Text Box 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7623" y="53788"/>
                          <a:ext cx="1003300" cy="510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RCA UPDATE 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ZA" altLang="en-US" sz="10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PHASE</a:t>
                          </a:r>
                          <a:endParaRPr lang="en-GB" altLang="en-US" sz="11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73" name="Straight Arrow Connector 72"/>
                      <p:cNvCxnSpPr/>
                      <p:nvPr/>
                    </p:nvCxnSpPr>
                    <p:spPr>
                      <a:xfrm flipH="1" flipV="1">
                        <a:off x="833138" y="3882121"/>
                        <a:ext cx="19153" cy="897114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Arrow Connector 73"/>
                      <p:cNvCxnSpPr/>
                      <p:nvPr/>
                    </p:nvCxnSpPr>
                    <p:spPr>
                      <a:xfrm>
                        <a:off x="1157136" y="3882121"/>
                        <a:ext cx="0" cy="900696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/>
                      <p:cNvCxnSpPr/>
                      <p:nvPr/>
                    </p:nvCxnSpPr>
                    <p:spPr>
                      <a:xfrm>
                        <a:off x="1425273" y="5012020"/>
                        <a:ext cx="7373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Arrow Connector 75"/>
                      <p:cNvCxnSpPr/>
                      <p:nvPr/>
                    </p:nvCxnSpPr>
                    <p:spPr>
                      <a:xfrm flipV="1">
                        <a:off x="2161051" y="4644937"/>
                        <a:ext cx="0" cy="367083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Arrow Connector 76"/>
                      <p:cNvCxnSpPr/>
                      <p:nvPr/>
                    </p:nvCxnSpPr>
                    <p:spPr>
                      <a:xfrm flipH="1" flipV="1">
                        <a:off x="1908875" y="1120945"/>
                        <a:ext cx="19153" cy="291517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Arrow Connector 77"/>
                      <p:cNvCxnSpPr/>
                      <p:nvPr/>
                    </p:nvCxnSpPr>
                    <p:spPr>
                      <a:xfrm flipH="1">
                        <a:off x="2357365" y="1120945"/>
                        <a:ext cx="19153" cy="291517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Straight Connector 78"/>
                      <p:cNvCxnSpPr/>
                      <p:nvPr/>
                    </p:nvCxnSpPr>
                    <p:spPr>
                      <a:xfrm>
                        <a:off x="2572831" y="4374550"/>
                        <a:ext cx="628843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Straight Arrow Connector 79"/>
                      <p:cNvCxnSpPr/>
                      <p:nvPr/>
                    </p:nvCxnSpPr>
                    <p:spPr>
                      <a:xfrm flipV="1">
                        <a:off x="3200079" y="3201676"/>
                        <a:ext cx="0" cy="1174664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Arrow Connector 80"/>
                      <p:cNvCxnSpPr/>
                      <p:nvPr/>
                    </p:nvCxnSpPr>
                    <p:spPr>
                      <a:xfrm flipH="1" flipV="1">
                        <a:off x="4330082" y="1120945"/>
                        <a:ext cx="17556" cy="3013659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C0504D"/>
                        </a:solidFill>
                        <a:prstDash val="solid"/>
                        <a:tailEnd type="arrow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82" name="Straight Arrow Connector 81"/>
                      <p:cNvCxnSpPr/>
                      <p:nvPr/>
                    </p:nvCxnSpPr>
                    <p:spPr>
                      <a:xfrm flipV="1">
                        <a:off x="4823261" y="888161"/>
                        <a:ext cx="266541" cy="8954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Arrow Connector 82"/>
                      <p:cNvCxnSpPr/>
                      <p:nvPr/>
                    </p:nvCxnSpPr>
                    <p:spPr>
                      <a:xfrm>
                        <a:off x="5504774" y="1120945"/>
                        <a:ext cx="27132" cy="365471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>
                        <a:off x="5997953" y="5012020"/>
                        <a:ext cx="737375" cy="0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8064A2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85" name="Straight Arrow Connector 84"/>
                      <p:cNvCxnSpPr/>
                      <p:nvPr/>
                    </p:nvCxnSpPr>
                    <p:spPr>
                      <a:xfrm flipV="1">
                        <a:off x="6732136" y="4573311"/>
                        <a:ext cx="0" cy="44229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8064A2"/>
                        </a:solidFill>
                        <a:prstDash val="solid"/>
                        <a:tailEnd type="arrow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86" name="Straight Arrow Connector 85"/>
                      <p:cNvCxnSpPr/>
                      <p:nvPr/>
                    </p:nvCxnSpPr>
                    <p:spPr>
                      <a:xfrm flipH="1" flipV="1">
                        <a:off x="6221400" y="1833622"/>
                        <a:ext cx="15960" cy="2306353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C0504D"/>
                        </a:solidFill>
                        <a:prstDash val="solid"/>
                        <a:tailEnd type="arrow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cxnSp>
                  <p:nvCxnSpPr>
                    <p:cNvPr id="68" name="Straight Arrow Connector 67"/>
                    <p:cNvCxnSpPr/>
                    <p:nvPr/>
                  </p:nvCxnSpPr>
                  <p:spPr>
                    <a:xfrm flipH="1" flipV="1">
                      <a:off x="7718494" y="4644937"/>
                      <a:ext cx="9576" cy="13429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Arrow Connector 68"/>
                    <p:cNvCxnSpPr/>
                    <p:nvPr/>
                  </p:nvCxnSpPr>
                  <p:spPr>
                    <a:xfrm flipV="1">
                      <a:off x="7728071" y="3944795"/>
                      <a:ext cx="0" cy="17011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Arrow Connector 69"/>
                    <p:cNvCxnSpPr/>
                    <p:nvPr/>
                  </p:nvCxnSpPr>
                  <p:spPr>
                    <a:xfrm flipV="1">
                      <a:off x="7728071" y="3201676"/>
                      <a:ext cx="0" cy="22741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Arrow Connector 70"/>
                    <p:cNvCxnSpPr/>
                    <p:nvPr/>
                  </p:nvCxnSpPr>
                  <p:spPr>
                    <a:xfrm flipV="1">
                      <a:off x="7728071" y="1828251"/>
                      <a:ext cx="0" cy="90069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426074" y="5501419"/>
                <a:ext cx="353943" cy="474609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>
                  <a:defRPr/>
                </a:pPr>
                <a:r>
                  <a:rPr lang="en-ZA" sz="1100" b="1" dirty="0">
                    <a:latin typeface="Arial" charset="0"/>
                  </a:rPr>
                  <a:t>FSE</a:t>
                </a:r>
                <a:endParaRPr lang="en-GB" sz="1100" b="1" dirty="0">
                  <a:latin typeface="Arial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9519" y="4821434"/>
                <a:ext cx="353943" cy="665078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>
                  <a:defRPr/>
                </a:pPr>
                <a:r>
                  <a:rPr lang="en-ZA" sz="1100" b="1" dirty="0">
                    <a:latin typeface="Arial" charset="0"/>
                  </a:rPr>
                  <a:t>ASB</a:t>
                </a:r>
                <a:endParaRPr lang="en-GB" sz="1100" b="1" dirty="0">
                  <a:latin typeface="Arial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15897" y="4237032"/>
                <a:ext cx="353943" cy="665078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>
                  <a:defRPr/>
                </a:pPr>
                <a:r>
                  <a:rPr lang="en-ZA" sz="1100" b="1" dirty="0">
                    <a:latin typeface="Arial" charset="0"/>
                  </a:rPr>
                  <a:t>AOS</a:t>
                </a:r>
                <a:endParaRPr lang="en-GB" sz="1100" b="1" dirty="0">
                  <a:latin typeface="Arial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12150" y="3621546"/>
                <a:ext cx="353943" cy="665078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>
                  <a:defRPr/>
                </a:pPr>
                <a:r>
                  <a:rPr lang="en-ZA" sz="1100" b="1" dirty="0">
                    <a:latin typeface="Arial" charset="0"/>
                  </a:rPr>
                  <a:t>LSF</a:t>
                </a:r>
                <a:endParaRPr lang="en-GB" sz="1100" b="1" dirty="0">
                  <a:latin typeface="Arial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02399" y="3018990"/>
                <a:ext cx="353943" cy="665078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>
                  <a:defRPr/>
                </a:pPr>
                <a:r>
                  <a:rPr lang="en-ZA" sz="1100" b="1" dirty="0">
                    <a:latin typeface="Arial" charset="0"/>
                  </a:rPr>
                  <a:t>C LOG</a:t>
                </a:r>
                <a:endParaRPr lang="en-GB" sz="1100" b="1" dirty="0">
                  <a:latin typeface="Arial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09515" y="2395246"/>
                <a:ext cx="353943" cy="665078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>
                  <a:defRPr/>
                </a:pPr>
                <a:r>
                  <a:rPr lang="en-ZA" sz="1100" b="1" dirty="0">
                    <a:latin typeface="Arial" charset="0"/>
                  </a:rPr>
                  <a:t>FIN</a:t>
                </a:r>
                <a:endParaRPr lang="en-GB" sz="1100" b="1" dirty="0">
                  <a:latin typeface="Arial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02399" y="1778623"/>
                <a:ext cx="353943" cy="665078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>
                  <a:defRPr/>
                </a:pPr>
                <a:r>
                  <a:rPr lang="en-ZA" sz="1100" b="1" dirty="0">
                    <a:latin typeface="Arial" charset="0"/>
                  </a:rPr>
                  <a:t>SUPPL</a:t>
                </a:r>
                <a:endParaRPr lang="en-GB" sz="1100" b="1" dirty="0">
                  <a:latin typeface="Arial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682750" y="4381827"/>
              <a:ext cx="252413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35479" y="5564328"/>
              <a:ext cx="243339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74737" y="5025829"/>
              <a:ext cx="243339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3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61813" y="1943100"/>
              <a:ext cx="243339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57186" y="3814064"/>
              <a:ext cx="243339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5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57185" y="3169746"/>
              <a:ext cx="243339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6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65573" y="5011086"/>
              <a:ext cx="243339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7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20357" y="1959071"/>
              <a:ext cx="243339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8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49831" y="1925239"/>
              <a:ext cx="243339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9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49831" y="5568214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10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69006" y="5120220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40431" y="3846608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12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56901" y="2694083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13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56901" y="1973270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14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25576" y="5723678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15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41453" y="5076368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16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42507" y="4448075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17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441453" y="3819835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18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436076" y="2651040"/>
              <a:ext cx="354170" cy="372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200" dirty="0">
                  <a:ln>
                    <a:solidFill>
                      <a:schemeClr val="tx1"/>
                    </a:solidFill>
                  </a:ln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6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19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n-US" altLang="en-US" sz="2400" b="1" u="sng" dirty="0" smtClean="0"/>
              <a:t>PATROL RATION PACKS</a:t>
            </a:r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grpSp>
        <p:nvGrpSpPr>
          <p:cNvPr id="136" name="Group 7"/>
          <p:cNvGrpSpPr>
            <a:grpSpLocks/>
          </p:cNvGrpSpPr>
          <p:nvPr/>
        </p:nvGrpSpPr>
        <p:grpSpPr bwMode="auto">
          <a:xfrm>
            <a:off x="550336" y="1774250"/>
            <a:ext cx="7996237" cy="2825541"/>
            <a:chOff x="858838" y="2580638"/>
            <a:chExt cx="7996222" cy="2826362"/>
          </a:xfrm>
        </p:grpSpPr>
        <p:grpSp>
          <p:nvGrpSpPr>
            <p:cNvPr id="137" name="Group 20"/>
            <p:cNvGrpSpPr>
              <a:grpSpLocks/>
            </p:cNvGrpSpPr>
            <p:nvPr/>
          </p:nvGrpSpPr>
          <p:grpSpPr bwMode="auto">
            <a:xfrm>
              <a:off x="858838" y="2580638"/>
              <a:ext cx="6127739" cy="2826362"/>
              <a:chOff x="858825" y="2580638"/>
              <a:chExt cx="6128456" cy="2826232"/>
            </a:xfrm>
          </p:grpSpPr>
          <p:grpSp>
            <p:nvGrpSpPr>
              <p:cNvPr id="140" name="Group 35"/>
              <p:cNvGrpSpPr>
                <a:grpSpLocks/>
              </p:cNvGrpSpPr>
              <p:nvPr/>
            </p:nvGrpSpPr>
            <p:grpSpPr bwMode="auto">
              <a:xfrm>
                <a:off x="858825" y="2580638"/>
                <a:ext cx="6128456" cy="2826232"/>
                <a:chOff x="858869" y="2581271"/>
                <a:chExt cx="6128776" cy="2826120"/>
              </a:xfrm>
            </p:grpSpPr>
            <p:sp>
              <p:nvSpPr>
                <p:cNvPr id="14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971600" y="2708920"/>
                  <a:ext cx="1080120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ZA" altLang="en-US" sz="1200" b="1" dirty="0" smtClean="0"/>
                    <a:t>END USER</a:t>
                  </a:r>
                  <a:endParaRPr lang="en-GB" altLang="en-US" sz="1200" b="1" dirty="0"/>
                </a:p>
              </p:txBody>
            </p:sp>
            <p:sp>
              <p:nvSpPr>
                <p:cNvPr id="146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814372" y="2689630"/>
                  <a:ext cx="1080120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ZA" altLang="en-US" sz="1200" b="1" dirty="0" smtClean="0"/>
                    <a:t>LOG DIV</a:t>
                  </a:r>
                  <a:endParaRPr lang="en-GB" altLang="en-US" sz="1200" b="1" dirty="0"/>
                </a:p>
              </p:txBody>
            </p:sp>
            <p:sp>
              <p:nvSpPr>
                <p:cNvPr id="147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419078" y="3717032"/>
                  <a:ext cx="1463366" cy="27705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ZA" altLang="en-US" sz="1200" b="1" dirty="0" smtClean="0"/>
                    <a:t>PROCUREMENT</a:t>
                  </a:r>
                  <a:endParaRPr lang="en-GB" altLang="en-US" sz="1200" b="1" dirty="0"/>
                </a:p>
              </p:txBody>
            </p:sp>
            <p:sp>
              <p:nvSpPr>
                <p:cNvPr id="148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971600" y="3717032"/>
                  <a:ext cx="1080120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ZA" altLang="en-US" sz="1200" b="1"/>
                    <a:t>SUPPLIERS</a:t>
                  </a:r>
                  <a:endParaRPr lang="en-GB" altLang="en-US" sz="1200" b="1"/>
                </a:p>
              </p:txBody>
            </p:sp>
            <p:cxnSp>
              <p:nvCxnSpPr>
                <p:cNvPr id="149" name="Straight Arrow Connector 148"/>
                <p:cNvCxnSpPr>
                  <a:stCxn id="145" idx="3"/>
                  <a:endCxn id="146" idx="1"/>
                </p:cNvCxnSpPr>
                <p:nvPr/>
              </p:nvCxnSpPr>
              <p:spPr>
                <a:xfrm flipV="1">
                  <a:off x="2051281" y="2827384"/>
                  <a:ext cx="2764301" cy="1905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3132550" y="2581271"/>
                  <a:ext cx="716082" cy="2540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en-ZA" altLang="en-US" sz="1050" b="1" dirty="0" smtClean="0"/>
                    <a:t>Demand</a:t>
                  </a:r>
                  <a:endParaRPr lang="en-GB" altLang="en-US" sz="1050" b="1" dirty="0" smtClean="0"/>
                </a:p>
              </p:txBody>
            </p:sp>
            <p:sp>
              <p:nvSpPr>
                <p:cNvPr id="151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808900" y="4509120"/>
                  <a:ext cx="1080120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ZA" altLang="en-US" sz="1200" b="1" dirty="0" smtClean="0"/>
                    <a:t>END USER</a:t>
                  </a:r>
                  <a:endParaRPr lang="en-GB" altLang="en-US" sz="1200" b="1" dirty="0"/>
                </a:p>
              </p:txBody>
            </p:sp>
            <p:cxnSp>
              <p:nvCxnSpPr>
                <p:cNvPr id="152" name="Straight Arrow Connector 151"/>
                <p:cNvCxnSpPr>
                  <a:stCxn id="146" idx="2"/>
                  <a:endCxn id="147" idx="0"/>
                </p:cNvCxnSpPr>
                <p:nvPr/>
              </p:nvCxnSpPr>
              <p:spPr>
                <a:xfrm flipH="1">
                  <a:off x="5150761" y="2966629"/>
                  <a:ext cx="203671" cy="75040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>
                  <a:stCxn id="147" idx="2"/>
                  <a:endCxn id="151" idx="0"/>
                </p:cNvCxnSpPr>
                <p:nvPr/>
              </p:nvCxnSpPr>
              <p:spPr>
                <a:xfrm>
                  <a:off x="5150761" y="3994088"/>
                  <a:ext cx="198199" cy="515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47" idx="1"/>
                  <a:endCxn id="148" idx="3"/>
                </p:cNvCxnSpPr>
                <p:nvPr/>
              </p:nvCxnSpPr>
              <p:spPr>
                <a:xfrm flipH="1" flipV="1">
                  <a:off x="2051720" y="3855531"/>
                  <a:ext cx="2367358" cy="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>
                  <a:stCxn id="148" idx="0"/>
                  <a:endCxn id="145" idx="2"/>
                </p:cNvCxnSpPr>
                <p:nvPr/>
              </p:nvCxnSpPr>
              <p:spPr>
                <a:xfrm flipV="1">
                  <a:off x="1511440" y="2986167"/>
                  <a:ext cx="0" cy="7303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stCxn id="148" idx="3"/>
                </p:cNvCxnSpPr>
                <p:nvPr/>
              </p:nvCxnSpPr>
              <p:spPr>
                <a:xfrm flipV="1">
                  <a:off x="2051719" y="3383188"/>
                  <a:ext cx="1690764" cy="4723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3488532" y="3812829"/>
                  <a:ext cx="392179" cy="2540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en-ZA" altLang="en-US" sz="1050" b="1" dirty="0" smtClean="0"/>
                    <a:t>GO</a:t>
                  </a:r>
                  <a:endParaRPr lang="en-GB" altLang="en-US" sz="1050" b="1" dirty="0" smtClean="0"/>
                </a:p>
              </p:txBody>
            </p:sp>
            <p:sp>
              <p:nvSpPr>
                <p:cNvPr id="158" name="TextBox 41"/>
                <p:cNvSpPr txBox="1">
                  <a:spLocks noChangeArrowheads="1"/>
                </p:cNvSpPr>
                <p:nvPr/>
              </p:nvSpPr>
              <p:spPr bwMode="auto">
                <a:xfrm rot="20622508">
                  <a:off x="2795943" y="3526027"/>
                  <a:ext cx="711319" cy="2540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en-ZA" altLang="en-US" sz="1050" b="1" smtClean="0"/>
                    <a:t>Delivery</a:t>
                  </a:r>
                  <a:endParaRPr lang="en-GB" altLang="en-US" sz="1050" b="1" smtClean="0"/>
                </a:p>
              </p:txBody>
            </p:sp>
            <p:sp>
              <p:nvSpPr>
                <p:cNvPr id="159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858869" y="3198935"/>
                  <a:ext cx="711319" cy="2540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en-ZA" altLang="en-US" sz="1050" b="1" dirty="0" smtClean="0"/>
                    <a:t>Delivery</a:t>
                  </a:r>
                  <a:endParaRPr lang="en-GB" altLang="en-US" sz="1050" b="1" dirty="0" smtClean="0"/>
                </a:p>
              </p:txBody>
            </p:sp>
            <p:sp>
              <p:nvSpPr>
                <p:cNvPr id="160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5372887" y="3213225"/>
                  <a:ext cx="933606" cy="252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en-ZA" altLang="en-US" sz="1050" b="1" dirty="0" smtClean="0"/>
                    <a:t>FA Request</a:t>
                  </a:r>
                  <a:endParaRPr lang="en-GB" altLang="en-US" sz="1050" b="1" dirty="0" smtClean="0"/>
                </a:p>
              </p:txBody>
            </p:sp>
            <p:sp>
              <p:nvSpPr>
                <p:cNvPr id="16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5368124" y="4111934"/>
                  <a:ext cx="1619521" cy="2540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en-ZA" altLang="en-US" sz="1050" b="1" dirty="0" smtClean="0"/>
                    <a:t>FA Schedule Approval</a:t>
                  </a:r>
                  <a:endParaRPr lang="en-GB" altLang="en-US" sz="1050" b="1" dirty="0" smtClean="0"/>
                </a:p>
              </p:txBody>
            </p:sp>
            <p:sp>
              <p:nvSpPr>
                <p:cNvPr id="162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1260573" y="4345345"/>
                  <a:ext cx="3281912" cy="1062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en-ZA" altLang="en-US" sz="1050" b="1" u="sng" dirty="0" smtClean="0"/>
                    <a:t>END USER</a:t>
                  </a:r>
                  <a:r>
                    <a:rPr lang="en-ZA" altLang="en-US" sz="1050" b="1" dirty="0" smtClean="0"/>
                    <a:t> – Place ration demand to the Depot </a:t>
                  </a:r>
                </a:p>
                <a:p>
                  <a:pPr>
                    <a:defRPr/>
                  </a:pPr>
                  <a:r>
                    <a:rPr lang="en-ZA" altLang="en-US" sz="1050" b="1" u="sng" dirty="0" smtClean="0"/>
                    <a:t>LOG DIV</a:t>
                  </a:r>
                  <a:r>
                    <a:rPr lang="en-ZA" altLang="en-US" sz="1050" b="1" dirty="0" smtClean="0"/>
                    <a:t> – Approves Demand based on plan </a:t>
                  </a:r>
                </a:p>
                <a:p>
                  <a:pPr>
                    <a:defRPr/>
                  </a:pPr>
                  <a:r>
                    <a:rPr lang="en-ZA" altLang="en-US" sz="1050" b="1" u="sng" dirty="0" smtClean="0"/>
                    <a:t>DEPOT</a:t>
                  </a:r>
                  <a:r>
                    <a:rPr lang="en-ZA" altLang="en-US" sz="1050" b="1" dirty="0" smtClean="0"/>
                    <a:t> – Issue ration to End-User on a pull or push system</a:t>
                  </a:r>
                </a:p>
                <a:p>
                  <a:pPr>
                    <a:defRPr/>
                  </a:pPr>
                  <a:r>
                    <a:rPr lang="en-ZA" altLang="en-US" sz="1050" b="1" u="sng" dirty="0" smtClean="0"/>
                    <a:t>END USER</a:t>
                  </a:r>
                  <a:r>
                    <a:rPr lang="en-ZA" altLang="en-US" sz="1050" b="1" dirty="0" smtClean="0"/>
                    <a:t> – Utilises the rations to feed troops in line with policy</a:t>
                  </a:r>
                  <a:endParaRPr lang="en-GB" altLang="en-US" sz="1050" b="1" dirty="0" smtClean="0"/>
                </a:p>
              </p:txBody>
            </p:sp>
          </p:grpSp>
          <p:cxnSp>
            <p:nvCxnSpPr>
              <p:cNvPr id="141" name="Straight Arrow Connector 140"/>
              <p:cNvCxnSpPr/>
              <p:nvPr/>
            </p:nvCxnSpPr>
            <p:spPr>
              <a:xfrm flipH="1">
                <a:off x="5882254" y="2853755"/>
                <a:ext cx="1027230" cy="47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51" idx="3"/>
              </p:cNvCxnSpPr>
              <p:nvPr/>
            </p:nvCxnSpPr>
            <p:spPr>
              <a:xfrm>
                <a:off x="5888604" y="4646481"/>
                <a:ext cx="102088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6909484" y="2836288"/>
                <a:ext cx="0" cy="181019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endCxn id="147" idx="3"/>
              </p:cNvCxnSpPr>
              <p:nvPr/>
            </p:nvCxnSpPr>
            <p:spPr>
              <a:xfrm flipH="1">
                <a:off x="5882138" y="3854124"/>
                <a:ext cx="1027346" cy="8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30"/>
            <p:cNvSpPr txBox="1">
              <a:spLocks noChangeArrowheads="1"/>
            </p:cNvSpPr>
            <p:nvPr/>
          </p:nvSpPr>
          <p:spPr bwMode="auto">
            <a:xfrm>
              <a:off x="6992926" y="2966513"/>
              <a:ext cx="1862134" cy="70809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ZA" altLang="en-US" sz="1000" b="1" u="sng" dirty="0" smtClean="0"/>
                <a:t>LOG DIV</a:t>
              </a:r>
              <a:r>
                <a:rPr lang="en-ZA" altLang="en-US" sz="1000" u="sng" dirty="0" smtClean="0"/>
                <a:t> </a:t>
              </a:r>
              <a:r>
                <a:rPr lang="en-ZA" altLang="en-US" sz="1000" dirty="0" smtClean="0"/>
                <a:t>Consolidate and Confirm Specification</a:t>
              </a:r>
            </a:p>
            <a:p>
              <a:pPr>
                <a:defRPr/>
              </a:pPr>
              <a:r>
                <a:rPr lang="en-ZA" altLang="en-US" sz="1000" b="1" u="sng" dirty="0" smtClean="0"/>
                <a:t>CPSC/SPSC</a:t>
              </a:r>
              <a:r>
                <a:rPr lang="en-ZA" altLang="en-US" sz="1000" dirty="0" smtClean="0"/>
                <a:t> – Invite, Print GO on approved FA</a:t>
              </a:r>
              <a:endParaRPr lang="en-ZA" altLang="en-US" sz="1000" b="1" dirty="0" smtClean="0"/>
            </a:p>
          </p:txBody>
        </p:sp>
      </p:grpSp>
      <p:sp>
        <p:nvSpPr>
          <p:cNvPr id="164" name="TextBox 17"/>
          <p:cNvSpPr txBox="1">
            <a:spLocks noChangeArrowheads="1"/>
          </p:cNvSpPr>
          <p:nvPr/>
        </p:nvSpPr>
        <p:spPr bwMode="auto">
          <a:xfrm>
            <a:off x="3419087" y="2427791"/>
            <a:ext cx="1079939" cy="276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ZA" altLang="en-US" sz="1200" b="1" dirty="0" smtClean="0"/>
              <a:t>DEPOT</a:t>
            </a:r>
            <a:endParaRPr lang="en-GB" altLang="en-US" sz="1200" b="1" dirty="0"/>
          </a:p>
        </p:txBody>
      </p:sp>
      <p:sp>
        <p:nvSpPr>
          <p:cNvPr id="165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0" y="427241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8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PROCUREMENT PROCESS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(2/2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)</a:t>
            </a:r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3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2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INTRODUCTION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27" y="1108539"/>
            <a:ext cx="8126412" cy="43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The old saying that goes </a:t>
            </a:r>
            <a:r>
              <a:rPr lang="en-US" altLang="en-US" sz="2250" b="1" dirty="0" smtClean="0"/>
              <a:t>“Soldiers March on their Stomach”</a:t>
            </a:r>
            <a:r>
              <a:rPr lang="en-US" altLang="en-US" sz="2250" dirty="0" smtClean="0"/>
              <a:t> is true in today’s military as it was coined in the 1700’s during the Napoleonic wars.</a:t>
            </a:r>
            <a:endParaRPr lang="en-US" altLang="en-US" sz="2250" dirty="0">
              <a:solidFill>
                <a:srgbClr val="000000"/>
              </a:solidFill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>
                <a:solidFill>
                  <a:srgbClr val="000000"/>
                </a:solidFill>
              </a:rPr>
              <a:t>Soldiers require food to be able to conduct operations as mandated, and so they also require vehicles and fuel. 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These 3 commodities are some of the basic and essential goods that any military require to be effective.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In the SANDF these commodities are utilised across Services and Divisions and they are considered universal and common, therefore they are managed centrally by C Log.</a:t>
            </a:r>
            <a:endParaRPr lang="en-ZA" altLang="en-US" sz="2250" dirty="0"/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2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20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CURRENT STATUS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n-US" altLang="en-US" sz="2400" b="1" u="sng" dirty="0" smtClean="0"/>
              <a:t>MESS RATIONS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No contract exist – however the TOR are at the DCPB for consideration and </a:t>
            </a:r>
            <a:r>
              <a:rPr lang="en-US" altLang="en-US" sz="2400" dirty="0" err="1" smtClean="0"/>
              <a:t>finalisation</a:t>
            </a:r>
            <a:r>
              <a:rPr lang="en-US" altLang="en-US" sz="2400" dirty="0" smtClean="0"/>
              <a:t>.</a:t>
            </a:r>
          </a:p>
          <a:p>
            <a:pPr marL="0" indent="0" algn="just">
              <a:spcAft>
                <a:spcPts val="1200"/>
              </a:spcAft>
            </a:pPr>
            <a:r>
              <a:rPr lang="en-US" altLang="en-US" sz="2400" b="1" u="sng" dirty="0" smtClean="0"/>
              <a:t>PATROL RATION PACKS</a:t>
            </a:r>
            <a:endParaRPr lang="en-US" altLang="en-US" sz="2400" b="1" u="sng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 18 month Patrol Ration Pack contract terms of reference have been approved by the DCPB. This subsequently led to the advertisement for suppliers to tender and participate in the contract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Contract is expected to be finalised in the next 90 days.</a:t>
            </a:r>
            <a:endParaRPr lang="en-US" altLang="en-US" sz="2400" dirty="0"/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6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21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CHALLENGES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cost of living has risen forcing food prices to go up while the budget is declining in real terms.</a:t>
            </a:r>
            <a:endParaRPr lang="en-US" altLang="en-US" sz="2400" dirty="0"/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3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DFD73942-49E8-404F-ED8A-AC6A105D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EFCF3520-D022-2790-D09C-93951739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58443D-B857-40B4-9ED3-8FB357A28405}" type="slidenum">
              <a:rPr lang="en-US" altLang="en-US" sz="1400">
                <a:cs typeface="Arial" panose="020B0604020202020204" pitchFamily="34" charset="0"/>
              </a:rPr>
              <a:pPr/>
              <a:t>22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4353C37-1C79-F91B-E1E0-973F51E4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18977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FUEL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8198" name="Canvas 10">
            <a:extLst>
              <a:ext uri="{FF2B5EF4-FFF2-40B4-BE49-F238E27FC236}">
                <a16:creationId xmlns:a16="http://schemas.microsoft.com/office/drawing/2014/main" id="{707304FB-DDC0-4678-99CF-97AD02E1CE4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8200" name="Rectangle 5">
              <a:extLst>
                <a:ext uri="{FF2B5EF4-FFF2-40B4-BE49-F238E27FC236}">
                  <a16:creationId xmlns:a16="http://schemas.microsoft.com/office/drawing/2014/main" id="{4C532AC8-A9F8-A3A4-2B5F-60F821A6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201" name="Freeform 6">
              <a:extLst>
                <a:ext uri="{FF2B5EF4-FFF2-40B4-BE49-F238E27FC236}">
                  <a16:creationId xmlns:a16="http://schemas.microsoft.com/office/drawing/2014/main" id="{B516C939-7238-D0C1-DE67-7441C63B0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7">
              <a:extLst>
                <a:ext uri="{FF2B5EF4-FFF2-40B4-BE49-F238E27FC236}">
                  <a16:creationId xmlns:a16="http://schemas.microsoft.com/office/drawing/2014/main" id="{29664A18-367B-AC3E-9808-5A304B65A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8">
              <a:extLst>
                <a:ext uri="{FF2B5EF4-FFF2-40B4-BE49-F238E27FC236}">
                  <a16:creationId xmlns:a16="http://schemas.microsoft.com/office/drawing/2014/main" id="{890F4B86-1D39-107F-6555-F33AFDBDC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9">
              <a:extLst>
                <a:ext uri="{FF2B5EF4-FFF2-40B4-BE49-F238E27FC236}">
                  <a16:creationId xmlns:a16="http://schemas.microsoft.com/office/drawing/2014/main" id="{F25C5CD4-3151-E0EF-9138-92636A20A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0">
              <a:extLst>
                <a:ext uri="{FF2B5EF4-FFF2-40B4-BE49-F238E27FC236}">
                  <a16:creationId xmlns:a16="http://schemas.microsoft.com/office/drawing/2014/main" id="{48EA8F7C-9C97-B745-58ED-1433B32D3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1">
              <a:extLst>
                <a:ext uri="{FF2B5EF4-FFF2-40B4-BE49-F238E27FC236}">
                  <a16:creationId xmlns:a16="http://schemas.microsoft.com/office/drawing/2014/main" id="{DE7661EB-8A22-6617-FAD4-0A20976ED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9" name="Picture 15" descr="SANDF temp">
            <a:extLst>
              <a:ext uri="{FF2B5EF4-FFF2-40B4-BE49-F238E27FC236}">
                <a16:creationId xmlns:a16="http://schemas.microsoft.com/office/drawing/2014/main" id="{2AF687F6-1294-1784-2B90-6FD61EB5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8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23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Arial Unicode MS" panose="020B0604020202020204" pitchFamily="34" charset="-128"/>
              </a:rPr>
              <a:t>BACKGROUND 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(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1/5)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/>
              <a:t>Prior to the adoption of the new procurement policies, procurement of fuel was the responsibility of the regional supply and transport depot (S &amp; T Depot</a:t>
            </a:r>
            <a:r>
              <a:rPr lang="en-US" altLang="en-US" sz="2250" dirty="0" smtClean="0"/>
              <a:t>).</a:t>
            </a:r>
            <a:endParaRPr lang="en-US" altLang="en-US" sz="2250" dirty="0">
              <a:solidFill>
                <a:srgbClr val="000000"/>
              </a:solidFill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>
                <a:solidFill>
                  <a:srgbClr val="000000"/>
                </a:solidFill>
              </a:rPr>
              <a:t>In case the fuel consumption of the unit exceeded 2 000 </a:t>
            </a:r>
            <a:r>
              <a:rPr lang="en-US" altLang="en-US" sz="2250" dirty="0" err="1">
                <a:solidFill>
                  <a:srgbClr val="000000"/>
                </a:solidFill>
              </a:rPr>
              <a:t>litres</a:t>
            </a:r>
            <a:r>
              <a:rPr lang="en-US" altLang="en-US" sz="2250" dirty="0">
                <a:solidFill>
                  <a:srgbClr val="000000"/>
                </a:solidFill>
              </a:rPr>
              <a:t> per month, a supplier was appointed for the unit by the State Tender Board as a sole supplier to that unit. </a:t>
            </a:r>
            <a:endParaRPr lang="en-US" altLang="en-US" sz="2250" dirty="0" smtClean="0">
              <a:solidFill>
                <a:srgbClr val="000000"/>
              </a:solidFill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/>
              <a:t>The appointed supplier installed the necessary equipment and retained ownership </a:t>
            </a:r>
            <a:r>
              <a:rPr lang="en-US" altLang="en-US" sz="2250" dirty="0" smtClean="0"/>
              <a:t>thereof.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/>
              <a:t>The supplier remained the owner of the equipment and retained the responsibility for maintenance and </a:t>
            </a:r>
            <a:r>
              <a:rPr lang="en-US" altLang="en-US" sz="2250" dirty="0" smtClean="0"/>
              <a:t>repair.</a:t>
            </a:r>
            <a:endParaRPr lang="en-ZA" altLang="en-US" sz="2250" dirty="0"/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24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Arial Unicode MS" panose="020B0604020202020204" pitchFamily="34" charset="-128"/>
              </a:rPr>
              <a:t>BACKGROUND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(2/5)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9" y="1204555"/>
            <a:ext cx="8126412" cy="4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At the implementation of the RT70 contract, the ownership of the equipment fell through the cracks.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Fuel sites were installed </a:t>
            </a:r>
            <a:r>
              <a:rPr lang="en-US" altLang="en-US" sz="2250" dirty="0"/>
              <a:t>between 40 – 50 years ago and were owned by the Supplier (no available records at this stage)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/>
              <a:t>Prior to 2016 KZN Oils was awarded contract by National Treasury (RT70) to supply fuel and maintain the fuel </a:t>
            </a:r>
            <a:r>
              <a:rPr lang="en-US" altLang="en-US" sz="2250" dirty="0" smtClean="0"/>
              <a:t>equipment for </a:t>
            </a:r>
            <a:r>
              <a:rPr lang="en-US" altLang="en-US" sz="2250" dirty="0"/>
              <a:t>all state departments.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/>
              <a:t>During that period KZN Oils only concentrated on supply and neglected the maintenance part of the contract.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ZA" altLang="en-US" sz="2250" dirty="0"/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1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>
            <a:extLst>
              <a:ext uri="{FF2B5EF4-FFF2-40B4-BE49-F238E27FC236}">
                <a16:creationId xmlns:a16="http://schemas.microsoft.com/office/drawing/2014/main" id="{3AE26A7A-2066-2667-86B7-BD93CC26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4099" name="Slide Number Placeholder 4">
            <a:extLst>
              <a:ext uri="{FF2B5EF4-FFF2-40B4-BE49-F238E27FC236}">
                <a16:creationId xmlns:a16="http://schemas.microsoft.com/office/drawing/2014/main" id="{F5446E95-2D0C-4343-E270-7F0B7EC2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4484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B9B300-3CDC-476B-9974-5DC37F29D353}" type="slidenum">
              <a:rPr lang="en-US" altLang="en-US" sz="1400">
                <a:cs typeface="Arial" panose="020B0604020202020204" pitchFamily="34" charset="0"/>
              </a:rPr>
              <a:pPr/>
              <a:t>25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A4F21C54-0261-A38E-6BB4-D9394944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Arial Unicode MS" panose="020B0604020202020204" pitchFamily="34" charset="-128"/>
              </a:rPr>
              <a:t>BACKGROUND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(3/5)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A55655-70EE-AFA4-A47E-818313DC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27" y="1222163"/>
            <a:ext cx="8126412" cy="38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250" dirty="0" smtClean="0">
                <a:solidFill>
                  <a:prstClr val="black"/>
                </a:solidFill>
                <a:latin typeface="Arial" charset="0"/>
              </a:rPr>
              <a:t>This </a:t>
            </a:r>
            <a:r>
              <a:rPr lang="en-US" altLang="en-US" sz="2250" dirty="0">
                <a:solidFill>
                  <a:prstClr val="black"/>
                </a:solidFill>
                <a:latin typeface="Arial" charset="0"/>
              </a:rPr>
              <a:t>act has resulted in the deterioration of some of the fuel equipment to </a:t>
            </a:r>
            <a:r>
              <a:rPr lang="en-US" altLang="en-US" sz="2250" dirty="0" smtClean="0">
                <a:solidFill>
                  <a:prstClr val="black"/>
                </a:solidFill>
                <a:latin typeface="Arial" charset="0"/>
              </a:rPr>
              <a:t>beyond economic repair.</a:t>
            </a:r>
            <a:endParaRPr lang="en-US" altLang="en-US" sz="225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250" dirty="0">
                <a:solidFill>
                  <a:prstClr val="black"/>
                </a:solidFill>
                <a:latin typeface="Arial" charset="0"/>
              </a:rPr>
              <a:t>DOD opted out of National Treasury </a:t>
            </a:r>
            <a:r>
              <a:rPr lang="en-US" altLang="en-US" sz="2250" dirty="0" smtClean="0">
                <a:solidFill>
                  <a:prstClr val="black"/>
                </a:solidFill>
                <a:latin typeface="Arial" charset="0"/>
              </a:rPr>
              <a:t>contract.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>
                <a:solidFill>
                  <a:srgbClr val="000000"/>
                </a:solidFill>
              </a:rPr>
              <a:t>The DOD then entered into a contract with various suppliers to supply fuel per provinces on a rotational basis for a period of 5 Years (01 Nov 2016 – 31 Oct 2021).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>
                <a:solidFill>
                  <a:srgbClr val="000000"/>
                </a:solidFill>
              </a:rPr>
              <a:t>The contract was only for the supply of fuel to the DOD -  no maintenance contract in place.</a:t>
            </a:r>
          </a:p>
          <a:p>
            <a:pPr algn="just">
              <a:spcAft>
                <a:spcPts val="1200"/>
              </a:spcAft>
              <a:defRPr/>
            </a:pPr>
            <a:endParaRPr lang="en-US" altLang="en-US" sz="22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102" name="Picture 15" descr="SANDF temp">
            <a:extLst>
              <a:ext uri="{FF2B5EF4-FFF2-40B4-BE49-F238E27FC236}">
                <a16:creationId xmlns:a16="http://schemas.microsoft.com/office/drawing/2014/main" id="{E711A843-6012-78E9-63AC-C95B90CD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Canvas 10">
            <a:extLst>
              <a:ext uri="{FF2B5EF4-FFF2-40B4-BE49-F238E27FC236}">
                <a16:creationId xmlns:a16="http://schemas.microsoft.com/office/drawing/2014/main" id="{F97F9F81-8800-1558-3C1D-22872F1F146E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4104" name="Rectangle 5">
              <a:extLst>
                <a:ext uri="{FF2B5EF4-FFF2-40B4-BE49-F238E27FC236}">
                  <a16:creationId xmlns:a16="http://schemas.microsoft.com/office/drawing/2014/main" id="{5D09D79D-59E0-AE3B-A49F-8FB655DE6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5" name="Freeform 6">
              <a:extLst>
                <a:ext uri="{FF2B5EF4-FFF2-40B4-BE49-F238E27FC236}">
                  <a16:creationId xmlns:a16="http://schemas.microsoft.com/office/drawing/2014/main" id="{541CD395-F7DD-30CF-990C-A58011883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7">
              <a:extLst>
                <a:ext uri="{FF2B5EF4-FFF2-40B4-BE49-F238E27FC236}">
                  <a16:creationId xmlns:a16="http://schemas.microsoft.com/office/drawing/2014/main" id="{731C53BE-D52A-08BE-B3DB-69C532B3D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8">
              <a:extLst>
                <a:ext uri="{FF2B5EF4-FFF2-40B4-BE49-F238E27FC236}">
                  <a16:creationId xmlns:a16="http://schemas.microsoft.com/office/drawing/2014/main" id="{7528BD9C-F01C-475E-6D93-AFB4F946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9">
              <a:extLst>
                <a:ext uri="{FF2B5EF4-FFF2-40B4-BE49-F238E27FC236}">
                  <a16:creationId xmlns:a16="http://schemas.microsoft.com/office/drawing/2014/main" id="{8AB6FFDE-A902-D057-2AA0-CA273D06C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0">
              <a:extLst>
                <a:ext uri="{FF2B5EF4-FFF2-40B4-BE49-F238E27FC236}">
                  <a16:creationId xmlns:a16="http://schemas.microsoft.com/office/drawing/2014/main" id="{FD10433C-77EC-4727-16DD-99F8004A49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1">
              <a:extLst>
                <a:ext uri="{FF2B5EF4-FFF2-40B4-BE49-F238E27FC236}">
                  <a16:creationId xmlns:a16="http://schemas.microsoft.com/office/drawing/2014/main" id="{217C879B-C708-664B-3AA3-7AE14C62B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4B3D39D6-4082-2A09-3BFA-E18CF1DA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F1697FA-62F3-1A06-349D-17DD75A9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C1D179-3CAB-430E-A72F-FC1BF059CDF1}" type="slidenum">
              <a:rPr lang="en-US" altLang="en-US" sz="1400">
                <a:cs typeface="Arial" panose="020B0604020202020204" pitchFamily="34" charset="0"/>
              </a:rPr>
              <a:pPr/>
              <a:t>26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5124" name="Picture 15" descr="SANDF temp">
            <a:extLst>
              <a:ext uri="{FF2B5EF4-FFF2-40B4-BE49-F238E27FC236}">
                <a16:creationId xmlns:a16="http://schemas.microsoft.com/office/drawing/2014/main" id="{4FAC0B45-C8EA-0982-C6ED-D4110D7F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Canvas 10">
            <a:extLst>
              <a:ext uri="{FF2B5EF4-FFF2-40B4-BE49-F238E27FC236}">
                <a16:creationId xmlns:a16="http://schemas.microsoft.com/office/drawing/2014/main" id="{FFEA9C53-F9BE-1F77-21D4-0C70D22176B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5250" name="Rectangle 5">
              <a:extLst>
                <a:ext uri="{FF2B5EF4-FFF2-40B4-BE49-F238E27FC236}">
                  <a16:creationId xmlns:a16="http://schemas.microsoft.com/office/drawing/2014/main" id="{A41BBE79-6F8C-5FAF-3F90-D0974951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251" name="Freeform 6">
              <a:extLst>
                <a:ext uri="{FF2B5EF4-FFF2-40B4-BE49-F238E27FC236}">
                  <a16:creationId xmlns:a16="http://schemas.microsoft.com/office/drawing/2014/main" id="{CB91EB79-546C-96B7-4CB0-E732B1CD5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Freeform 7">
              <a:extLst>
                <a:ext uri="{FF2B5EF4-FFF2-40B4-BE49-F238E27FC236}">
                  <a16:creationId xmlns:a16="http://schemas.microsoft.com/office/drawing/2014/main" id="{CF58A24D-E626-B866-0D3E-9E86983D5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Freeform 8">
              <a:extLst>
                <a:ext uri="{FF2B5EF4-FFF2-40B4-BE49-F238E27FC236}">
                  <a16:creationId xmlns:a16="http://schemas.microsoft.com/office/drawing/2014/main" id="{53A7FADE-99AD-3F4B-C8EB-73764812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Freeform 9">
              <a:extLst>
                <a:ext uri="{FF2B5EF4-FFF2-40B4-BE49-F238E27FC236}">
                  <a16:creationId xmlns:a16="http://schemas.microsoft.com/office/drawing/2014/main" id="{3C41F278-F2D3-631D-CA8E-EECF3CBCB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Freeform 10">
              <a:extLst>
                <a:ext uri="{FF2B5EF4-FFF2-40B4-BE49-F238E27FC236}">
                  <a16:creationId xmlns:a16="http://schemas.microsoft.com/office/drawing/2014/main" id="{B5F0AA51-2598-394C-EEB7-EF65A9275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Freeform 11">
              <a:extLst>
                <a:ext uri="{FF2B5EF4-FFF2-40B4-BE49-F238E27FC236}">
                  <a16:creationId xmlns:a16="http://schemas.microsoft.com/office/drawing/2014/main" id="{21B9CAAF-43AF-650B-1A13-161CD8ADE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8" name="Rectangle 1">
            <a:extLst>
              <a:ext uri="{FF2B5EF4-FFF2-40B4-BE49-F238E27FC236}">
                <a16:creationId xmlns:a16="http://schemas.microsoft.com/office/drawing/2014/main" id="{6EEFA516-CE5A-16FD-E4B8-41F53647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179513"/>
            <a:ext cx="8126412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>
                <a:solidFill>
                  <a:srgbClr val="000000"/>
                </a:solidFill>
              </a:rPr>
              <a:t>Contracts were </a:t>
            </a:r>
            <a:r>
              <a:rPr lang="en-US" altLang="en-US" sz="2250" dirty="0">
                <a:solidFill>
                  <a:srgbClr val="000000"/>
                </a:solidFill>
              </a:rPr>
              <a:t>awarded with the following cost implication:</a:t>
            </a:r>
          </a:p>
          <a:p>
            <a:pPr marL="108585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250" dirty="0">
                <a:solidFill>
                  <a:srgbClr val="000000"/>
                </a:solidFill>
              </a:rPr>
              <a:t>Petrol – Delivered at regulated retail price</a:t>
            </a:r>
          </a:p>
          <a:p>
            <a:pPr marL="108585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250" dirty="0">
                <a:solidFill>
                  <a:srgbClr val="000000"/>
                </a:solidFill>
              </a:rPr>
              <a:t>Diesel – Delivered at recommended retail price plus 15</a:t>
            </a:r>
            <a:r>
              <a:rPr lang="en-US" altLang="en-US" sz="2250" dirty="0" smtClean="0">
                <a:solidFill>
                  <a:srgbClr val="000000"/>
                </a:solidFill>
              </a:rPr>
              <a:t>%</a:t>
            </a:r>
          </a:p>
          <a:p>
            <a:pPr marL="347663" indent="-3476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Since </a:t>
            </a:r>
            <a:r>
              <a:rPr lang="en-US" altLang="en-US" sz="2250" dirty="0"/>
              <a:t>the expiry fuel supply contract the SANDF has been struggling to source liquid fuels for its own operational support and day-to-day running of its administration. </a:t>
            </a:r>
          </a:p>
          <a:p>
            <a:pPr marL="347663" indent="-3476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/>
              <a:t>Contract hasn’t been renewed ever since and the SANDF source fuel on price quotation.</a:t>
            </a:r>
          </a:p>
          <a:p>
            <a:pPr lvl="1" indent="0" algn="just">
              <a:spcAft>
                <a:spcPts val="1200"/>
              </a:spcAft>
            </a:pPr>
            <a:endParaRPr lang="en-US" altLang="en-US" sz="2250" dirty="0">
              <a:solidFill>
                <a:srgbClr val="000000"/>
              </a:solidFill>
            </a:endParaRPr>
          </a:p>
        </p:txBody>
      </p:sp>
      <p:sp>
        <p:nvSpPr>
          <p:cNvPr id="5249" name="Rectangle 2">
            <a:extLst>
              <a:ext uri="{FF2B5EF4-FFF2-40B4-BE49-F238E27FC236}">
                <a16:creationId xmlns:a16="http://schemas.microsoft.com/office/drawing/2014/main" id="{9EE0D015-C525-B698-1994-3F2E54C2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Arial Unicode MS" panose="020B0604020202020204" pitchFamily="34" charset="-128"/>
              </a:rPr>
              <a:t>BACKGROUND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(4/5)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A971DA32-64A7-67BF-126A-DB5909B6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9A26C6F-DB6F-A0DA-FA50-1B08BE92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3A4912-E358-4D33-8A2E-F31794A9F6E1}" type="slidenum">
              <a:rPr lang="en-US" altLang="en-US" sz="1400">
                <a:cs typeface="Arial" panose="020B0604020202020204" pitchFamily="34" charset="0"/>
              </a:rPr>
              <a:pPr/>
              <a:t>27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6148" name="Picture 15" descr="SANDF temp">
            <a:extLst>
              <a:ext uri="{FF2B5EF4-FFF2-40B4-BE49-F238E27FC236}">
                <a16:creationId xmlns:a16="http://schemas.microsoft.com/office/drawing/2014/main" id="{C5F8EBF1-E0B2-D530-407E-1993A7A6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Canvas 10">
            <a:extLst>
              <a:ext uri="{FF2B5EF4-FFF2-40B4-BE49-F238E27FC236}">
                <a16:creationId xmlns:a16="http://schemas.microsoft.com/office/drawing/2014/main" id="{A59F8A1B-AB66-ADE1-7945-C799AEE76ED0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6174" name="Rectangle 5">
              <a:extLst>
                <a:ext uri="{FF2B5EF4-FFF2-40B4-BE49-F238E27FC236}">
                  <a16:creationId xmlns:a16="http://schemas.microsoft.com/office/drawing/2014/main" id="{68D913DC-9FD6-C0CE-58D3-E670E0926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175" name="Freeform 6">
              <a:extLst>
                <a:ext uri="{FF2B5EF4-FFF2-40B4-BE49-F238E27FC236}">
                  <a16:creationId xmlns:a16="http://schemas.microsoft.com/office/drawing/2014/main" id="{00D53BCC-F18B-A870-5B44-E9481310B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7">
              <a:extLst>
                <a:ext uri="{FF2B5EF4-FFF2-40B4-BE49-F238E27FC236}">
                  <a16:creationId xmlns:a16="http://schemas.microsoft.com/office/drawing/2014/main" id="{6C774BB3-5E3C-D6AC-784B-149B4B68D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8">
              <a:extLst>
                <a:ext uri="{FF2B5EF4-FFF2-40B4-BE49-F238E27FC236}">
                  <a16:creationId xmlns:a16="http://schemas.microsoft.com/office/drawing/2014/main" id="{150EE9E1-980E-6A43-CA40-27D4782E9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9">
              <a:extLst>
                <a:ext uri="{FF2B5EF4-FFF2-40B4-BE49-F238E27FC236}">
                  <a16:creationId xmlns:a16="http://schemas.microsoft.com/office/drawing/2014/main" id="{58BAC627-DD29-64E0-3380-4AD2699E1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0">
              <a:extLst>
                <a:ext uri="{FF2B5EF4-FFF2-40B4-BE49-F238E27FC236}">
                  <a16:creationId xmlns:a16="http://schemas.microsoft.com/office/drawing/2014/main" id="{24457653-722D-0AE1-D6D9-58AE65DF4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1">
              <a:extLst>
                <a:ext uri="{FF2B5EF4-FFF2-40B4-BE49-F238E27FC236}">
                  <a16:creationId xmlns:a16="http://schemas.microsoft.com/office/drawing/2014/main" id="{91F0B313-89BF-3289-28F4-2E2C90674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Rectangle 1">
            <a:extLst>
              <a:ext uri="{FF2B5EF4-FFF2-40B4-BE49-F238E27FC236}">
                <a16:creationId xmlns:a16="http://schemas.microsoft.com/office/drawing/2014/main" id="{F70B1345-4DB7-4BE2-B9D8-81039FC5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73" y="1151571"/>
            <a:ext cx="7866062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The SANDF is </a:t>
            </a:r>
            <a:r>
              <a:rPr lang="en-US" altLang="en-US" sz="2250" dirty="0"/>
              <a:t>totally at the </a:t>
            </a:r>
            <a:r>
              <a:rPr lang="en-US" altLang="en-US" sz="2250" dirty="0" smtClean="0"/>
              <a:t>mercy </a:t>
            </a:r>
            <a:r>
              <a:rPr lang="en-US" altLang="en-US" sz="2250" dirty="0"/>
              <a:t>of suppliers </a:t>
            </a:r>
            <a:r>
              <a:rPr lang="en-US" altLang="en-US" sz="2250" dirty="0" smtClean="0"/>
              <a:t>who some </a:t>
            </a:r>
            <a:r>
              <a:rPr lang="en-US" altLang="en-US" sz="2250" dirty="0"/>
              <a:t>don’t even have capacity to deliver efficiently to support military operations. </a:t>
            </a:r>
            <a:endParaRPr lang="en-US" altLang="en-US" sz="2250" dirty="0" smtClean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Most </a:t>
            </a:r>
            <a:r>
              <a:rPr lang="en-US" altLang="en-US" sz="2250" dirty="0"/>
              <a:t>of these suppliers are number three or four in the value chain line of the supply of fuels and charge pump price plus R1,50 to R3,00. </a:t>
            </a:r>
          </a:p>
        </p:txBody>
      </p:sp>
      <p:sp>
        <p:nvSpPr>
          <p:cNvPr id="6173" name="Rectangle 2">
            <a:extLst>
              <a:ext uri="{FF2B5EF4-FFF2-40B4-BE49-F238E27FC236}">
                <a16:creationId xmlns:a16="http://schemas.microsoft.com/office/drawing/2014/main" id="{E98B89A9-7F3B-6698-C3EA-14B100212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Arial Unicode MS" panose="020B0604020202020204" pitchFamily="34" charset="-128"/>
              </a:rPr>
              <a:t>BACKGROUND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(5/5)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FDEB861-DC2D-50D5-A307-6DA6A677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1467E2C8-99F9-3461-91BF-9DC57151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230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43A3B4-6373-4CE2-BA57-E34898D6CE5A}" type="slidenum">
              <a:rPr lang="en-US" altLang="en-US" sz="1400">
                <a:cs typeface="Arial" panose="020B0604020202020204" pitchFamily="34" charset="0"/>
              </a:rPr>
              <a:pPr/>
              <a:t>28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D468439F-B84F-C650-CDD2-9890BEF1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55" y="1281268"/>
            <a:ext cx="786606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 smtClean="0">
                <a:latin typeface="Arial" charset="0"/>
              </a:rPr>
              <a:t>DOD and Central Energy Fund (CEF) entered into Memorandum of Cooperation (MOC) for supply of fuel and other related products and services in July 2019.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 smtClean="0">
                <a:latin typeface="Arial" charset="0"/>
              </a:rPr>
              <a:t>Parties are busy with Service Level Agreement (SLA) to commercialise the MOC for CEF to supply fuel to the DOD.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 smtClean="0">
                <a:latin typeface="Arial" charset="0"/>
              </a:rPr>
              <a:t>The MCC approved the fuel model for the DOD which includes CEF as a Strategic Supplier.</a:t>
            </a:r>
          </a:p>
        </p:txBody>
      </p:sp>
      <p:pic>
        <p:nvPicPr>
          <p:cNvPr id="10246" name="Picture 15" descr="SANDF temp">
            <a:extLst>
              <a:ext uri="{FF2B5EF4-FFF2-40B4-BE49-F238E27FC236}">
                <a16:creationId xmlns:a16="http://schemas.microsoft.com/office/drawing/2014/main" id="{6F35D655-FC5E-A260-89B9-C2985987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Canvas 10">
            <a:extLst>
              <a:ext uri="{FF2B5EF4-FFF2-40B4-BE49-F238E27FC236}">
                <a16:creationId xmlns:a16="http://schemas.microsoft.com/office/drawing/2014/main" id="{FE4F85FB-E0B2-6F3E-6340-E514699DD700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10248" name="Rectangle 5">
              <a:extLst>
                <a:ext uri="{FF2B5EF4-FFF2-40B4-BE49-F238E27FC236}">
                  <a16:creationId xmlns:a16="http://schemas.microsoft.com/office/drawing/2014/main" id="{93A0915E-71E7-6BAE-4E05-44D0DC02F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49" name="Freeform 6">
              <a:extLst>
                <a:ext uri="{FF2B5EF4-FFF2-40B4-BE49-F238E27FC236}">
                  <a16:creationId xmlns:a16="http://schemas.microsoft.com/office/drawing/2014/main" id="{8C46B67D-12E1-F4AB-A8D3-F8215E97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7">
              <a:extLst>
                <a:ext uri="{FF2B5EF4-FFF2-40B4-BE49-F238E27FC236}">
                  <a16:creationId xmlns:a16="http://schemas.microsoft.com/office/drawing/2014/main" id="{5BAACF5C-6CEC-A8EC-20CA-4899C9E2C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8">
              <a:extLst>
                <a:ext uri="{FF2B5EF4-FFF2-40B4-BE49-F238E27FC236}">
                  <a16:creationId xmlns:a16="http://schemas.microsoft.com/office/drawing/2014/main" id="{5EDA0245-E59A-C89B-330E-EBAB06B5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9">
              <a:extLst>
                <a:ext uri="{FF2B5EF4-FFF2-40B4-BE49-F238E27FC236}">
                  <a16:creationId xmlns:a16="http://schemas.microsoft.com/office/drawing/2014/main" id="{39A9B885-106E-7001-263A-283891190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0">
              <a:extLst>
                <a:ext uri="{FF2B5EF4-FFF2-40B4-BE49-F238E27FC236}">
                  <a16:creationId xmlns:a16="http://schemas.microsoft.com/office/drawing/2014/main" id="{1874E73D-7F43-539C-781F-482F2333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1">
              <a:extLst>
                <a:ext uri="{FF2B5EF4-FFF2-40B4-BE49-F238E27FC236}">
                  <a16:creationId xmlns:a16="http://schemas.microsoft.com/office/drawing/2014/main" id="{B00485B0-E712-69D5-8202-13256A2FF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345723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D8D43058-2750-9606-D01A-5998A672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CURRENT STATUS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(1/5)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FDEB861-DC2D-50D5-A307-6DA6A677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1467E2C8-99F9-3461-91BF-9DC57151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230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43A3B4-6373-4CE2-BA57-E34898D6CE5A}" type="slidenum">
              <a:rPr lang="en-US" altLang="en-US" sz="1400">
                <a:cs typeface="Arial" panose="020B0604020202020204" pitchFamily="34" charset="0"/>
              </a:rPr>
              <a:pPr/>
              <a:t>29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8D43058-2750-9606-D01A-5998A672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CURRENT STATUS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(2/5)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D468439F-B84F-C650-CDD2-9890BEF1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17835"/>
            <a:ext cx="84963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altLang="en-US" sz="2400" b="1" u="sng" dirty="0" smtClean="0">
                <a:latin typeface="Arial" charset="0"/>
              </a:rPr>
              <a:t>APPROVAL OF THE DECISION BRIEF BY MCC 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250" dirty="0" smtClean="0">
                <a:latin typeface="Arial" charset="0"/>
              </a:rPr>
              <a:t>The MCC approved the decision brief with the following phases:</a:t>
            </a:r>
          </a:p>
          <a:p>
            <a:pPr marL="806450" lvl="1" indent="-349250" algn="just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250" b="1" u="sng" dirty="0" smtClean="0">
                <a:latin typeface="Arial" charset="0"/>
              </a:rPr>
              <a:t>Phase 1</a:t>
            </a:r>
            <a:r>
              <a:rPr lang="en-US" altLang="en-US" sz="2250" dirty="0" smtClean="0">
                <a:latin typeface="Arial" charset="0"/>
              </a:rPr>
              <a:t>. Finalising a fuel contract for the supply, maintenance, repair of fuel on the urgent basis to ensure that current operations are not negatively affected.</a:t>
            </a:r>
          </a:p>
          <a:p>
            <a:pPr marL="806450" lvl="1" indent="-349250" algn="just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250" b="1" u="sng" dirty="0" smtClean="0">
                <a:latin typeface="Arial" charset="0"/>
              </a:rPr>
              <a:t>Phase 2</a:t>
            </a:r>
            <a:r>
              <a:rPr lang="en-US" altLang="en-US" sz="2250" dirty="0" smtClean="0">
                <a:latin typeface="Arial" charset="0"/>
              </a:rPr>
              <a:t>. Creation of New Bulk Storage and Replacement of the current home-based fuel sites/equipment to be in-line with the current policies and legislations.</a:t>
            </a:r>
            <a:endParaRPr lang="en-US" altLang="en-US" sz="2300" dirty="0" smtClean="0">
              <a:latin typeface="Arial" charset="0"/>
            </a:endParaRPr>
          </a:p>
        </p:txBody>
      </p:sp>
      <p:pic>
        <p:nvPicPr>
          <p:cNvPr id="10246" name="Picture 15" descr="SANDF temp">
            <a:extLst>
              <a:ext uri="{FF2B5EF4-FFF2-40B4-BE49-F238E27FC236}">
                <a16:creationId xmlns:a16="http://schemas.microsoft.com/office/drawing/2014/main" id="{6F35D655-FC5E-A260-89B9-C2985987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Canvas 10">
            <a:extLst>
              <a:ext uri="{FF2B5EF4-FFF2-40B4-BE49-F238E27FC236}">
                <a16:creationId xmlns:a16="http://schemas.microsoft.com/office/drawing/2014/main" id="{FE4F85FB-E0B2-6F3E-6340-E514699DD700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10248" name="Rectangle 5">
              <a:extLst>
                <a:ext uri="{FF2B5EF4-FFF2-40B4-BE49-F238E27FC236}">
                  <a16:creationId xmlns:a16="http://schemas.microsoft.com/office/drawing/2014/main" id="{93A0915E-71E7-6BAE-4E05-44D0DC02F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49" name="Freeform 6">
              <a:extLst>
                <a:ext uri="{FF2B5EF4-FFF2-40B4-BE49-F238E27FC236}">
                  <a16:creationId xmlns:a16="http://schemas.microsoft.com/office/drawing/2014/main" id="{8C46B67D-12E1-F4AB-A8D3-F8215E97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7">
              <a:extLst>
                <a:ext uri="{FF2B5EF4-FFF2-40B4-BE49-F238E27FC236}">
                  <a16:creationId xmlns:a16="http://schemas.microsoft.com/office/drawing/2014/main" id="{5BAACF5C-6CEC-A8EC-20CA-4899C9E2C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8">
              <a:extLst>
                <a:ext uri="{FF2B5EF4-FFF2-40B4-BE49-F238E27FC236}">
                  <a16:creationId xmlns:a16="http://schemas.microsoft.com/office/drawing/2014/main" id="{5EDA0245-E59A-C89B-330E-EBAB06B5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9">
              <a:extLst>
                <a:ext uri="{FF2B5EF4-FFF2-40B4-BE49-F238E27FC236}">
                  <a16:creationId xmlns:a16="http://schemas.microsoft.com/office/drawing/2014/main" id="{39A9B885-106E-7001-263A-283891190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0">
              <a:extLst>
                <a:ext uri="{FF2B5EF4-FFF2-40B4-BE49-F238E27FC236}">
                  <a16:creationId xmlns:a16="http://schemas.microsoft.com/office/drawing/2014/main" id="{1874E73D-7F43-539C-781F-482F2333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1">
              <a:extLst>
                <a:ext uri="{FF2B5EF4-FFF2-40B4-BE49-F238E27FC236}">
                  <a16:creationId xmlns:a16="http://schemas.microsoft.com/office/drawing/2014/main" id="{B00485B0-E712-69D5-8202-13256A2FF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DFD73942-49E8-404F-ED8A-AC6A105D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EFCF3520-D022-2790-D09C-93951739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58443D-B857-40B4-9ED3-8FB357A28405}" type="slidenum">
              <a:rPr lang="en-US" altLang="en-US" sz="1400">
                <a:cs typeface="Arial" panose="020B0604020202020204" pitchFamily="34" charset="0"/>
              </a:rPr>
              <a:pPr/>
              <a:t>3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4353C37-1C79-F91B-E1E0-973F51E4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tx2"/>
                </a:solidFill>
                <a:latin typeface="Arial Unicode MS" panose="020B0604020202020204" pitchFamily="34" charset="-128"/>
              </a:rPr>
              <a:t>AIM</a:t>
            </a:r>
            <a:endParaRPr lang="en-US" altLang="en-US" sz="4000" b="1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CBDB2F68-B312-C3BD-DE13-F5BC3D28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73" y="2448077"/>
            <a:ext cx="797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/>
              <a:t>The aim of this </a:t>
            </a:r>
            <a:r>
              <a:rPr lang="en-US" altLang="en-US" sz="2400" dirty="0" smtClean="0"/>
              <a:t>presentation is to brief the Portfolio Committee on Defence and Military Veterans on DOD Fleet Management Policy and Procurement of essential goods in the DOD and related challenges.</a:t>
            </a:r>
            <a:endParaRPr lang="en-ZA" altLang="en-US" sz="2400" dirty="0"/>
          </a:p>
        </p:txBody>
      </p:sp>
      <p:grpSp>
        <p:nvGrpSpPr>
          <p:cNvPr id="8198" name="Canvas 10">
            <a:extLst>
              <a:ext uri="{FF2B5EF4-FFF2-40B4-BE49-F238E27FC236}">
                <a16:creationId xmlns:a16="http://schemas.microsoft.com/office/drawing/2014/main" id="{707304FB-DDC0-4678-99CF-97AD02E1CE4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8200" name="Rectangle 5">
              <a:extLst>
                <a:ext uri="{FF2B5EF4-FFF2-40B4-BE49-F238E27FC236}">
                  <a16:creationId xmlns:a16="http://schemas.microsoft.com/office/drawing/2014/main" id="{4C532AC8-A9F8-A3A4-2B5F-60F821A6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201" name="Freeform 6">
              <a:extLst>
                <a:ext uri="{FF2B5EF4-FFF2-40B4-BE49-F238E27FC236}">
                  <a16:creationId xmlns:a16="http://schemas.microsoft.com/office/drawing/2014/main" id="{B516C939-7238-D0C1-DE67-7441C63B0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7">
              <a:extLst>
                <a:ext uri="{FF2B5EF4-FFF2-40B4-BE49-F238E27FC236}">
                  <a16:creationId xmlns:a16="http://schemas.microsoft.com/office/drawing/2014/main" id="{29664A18-367B-AC3E-9808-5A304B65A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8">
              <a:extLst>
                <a:ext uri="{FF2B5EF4-FFF2-40B4-BE49-F238E27FC236}">
                  <a16:creationId xmlns:a16="http://schemas.microsoft.com/office/drawing/2014/main" id="{890F4B86-1D39-107F-6555-F33AFDBDC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9">
              <a:extLst>
                <a:ext uri="{FF2B5EF4-FFF2-40B4-BE49-F238E27FC236}">
                  <a16:creationId xmlns:a16="http://schemas.microsoft.com/office/drawing/2014/main" id="{F25C5CD4-3151-E0EF-9138-92636A20A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0">
              <a:extLst>
                <a:ext uri="{FF2B5EF4-FFF2-40B4-BE49-F238E27FC236}">
                  <a16:creationId xmlns:a16="http://schemas.microsoft.com/office/drawing/2014/main" id="{48EA8F7C-9C97-B745-58ED-1433B32D3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1">
              <a:extLst>
                <a:ext uri="{FF2B5EF4-FFF2-40B4-BE49-F238E27FC236}">
                  <a16:creationId xmlns:a16="http://schemas.microsoft.com/office/drawing/2014/main" id="{DE7661EB-8A22-6617-FAD4-0A20976ED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9" name="Picture 15" descr="SANDF temp">
            <a:extLst>
              <a:ext uri="{FF2B5EF4-FFF2-40B4-BE49-F238E27FC236}">
                <a16:creationId xmlns:a16="http://schemas.microsoft.com/office/drawing/2014/main" id="{2AF687F6-1294-1784-2B90-6FD61EB5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FDEB861-DC2D-50D5-A307-6DA6A677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1467E2C8-99F9-3461-91BF-9DC57151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230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43A3B4-6373-4CE2-BA57-E34898D6CE5A}" type="slidenum">
              <a:rPr lang="en-US" altLang="en-US" sz="1400">
                <a:cs typeface="Arial" panose="020B0604020202020204" pitchFamily="34" charset="0"/>
              </a:rPr>
              <a:pPr/>
              <a:t>30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D468439F-B84F-C650-CDD2-9890BEF1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85402"/>
            <a:ext cx="8496300" cy="1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6450" lvl="1" indent="-349250" algn="just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250" b="1" u="sng" dirty="0" smtClean="0">
                <a:latin typeface="Arial" charset="0"/>
              </a:rPr>
              <a:t>Phase 3</a:t>
            </a:r>
            <a:r>
              <a:rPr lang="en-US" altLang="en-US" sz="2250" dirty="0" smtClean="0">
                <a:latin typeface="Arial" charset="0"/>
              </a:rPr>
              <a:t>. </a:t>
            </a:r>
            <a:r>
              <a:rPr lang="en-US" altLang="en-US" sz="2250" dirty="0">
                <a:latin typeface="Arial" charset="0"/>
              </a:rPr>
              <a:t>Develop a fuel capability model that will be able to cater for reserves taking into considerations military logistics doctrine of lines of support</a:t>
            </a:r>
            <a:r>
              <a:rPr lang="en-US" altLang="en-US" sz="2250" dirty="0" smtClean="0">
                <a:latin typeface="Arial" charset="0"/>
              </a:rPr>
              <a:t>.</a:t>
            </a:r>
          </a:p>
          <a:p>
            <a:pPr marL="34925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50" dirty="0" smtClean="0">
                <a:latin typeface="Arial" charset="0"/>
              </a:rPr>
              <a:t>The MCC also approved this approach owing to the availability of funding for the fuel model.</a:t>
            </a:r>
            <a:endParaRPr lang="en-US" altLang="en-US" sz="2300" dirty="0" smtClean="0">
              <a:latin typeface="Arial" charset="0"/>
            </a:endParaRPr>
          </a:p>
        </p:txBody>
      </p:sp>
      <p:pic>
        <p:nvPicPr>
          <p:cNvPr id="10246" name="Picture 15" descr="SANDF temp">
            <a:extLst>
              <a:ext uri="{FF2B5EF4-FFF2-40B4-BE49-F238E27FC236}">
                <a16:creationId xmlns:a16="http://schemas.microsoft.com/office/drawing/2014/main" id="{6F35D655-FC5E-A260-89B9-C2985987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Canvas 10">
            <a:extLst>
              <a:ext uri="{FF2B5EF4-FFF2-40B4-BE49-F238E27FC236}">
                <a16:creationId xmlns:a16="http://schemas.microsoft.com/office/drawing/2014/main" id="{FE4F85FB-E0B2-6F3E-6340-E514699DD700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10248" name="Rectangle 5">
              <a:extLst>
                <a:ext uri="{FF2B5EF4-FFF2-40B4-BE49-F238E27FC236}">
                  <a16:creationId xmlns:a16="http://schemas.microsoft.com/office/drawing/2014/main" id="{93A0915E-71E7-6BAE-4E05-44D0DC02F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49" name="Freeform 6">
              <a:extLst>
                <a:ext uri="{FF2B5EF4-FFF2-40B4-BE49-F238E27FC236}">
                  <a16:creationId xmlns:a16="http://schemas.microsoft.com/office/drawing/2014/main" id="{8C46B67D-12E1-F4AB-A8D3-F8215E97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7">
              <a:extLst>
                <a:ext uri="{FF2B5EF4-FFF2-40B4-BE49-F238E27FC236}">
                  <a16:creationId xmlns:a16="http://schemas.microsoft.com/office/drawing/2014/main" id="{5BAACF5C-6CEC-A8EC-20CA-4899C9E2C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8">
              <a:extLst>
                <a:ext uri="{FF2B5EF4-FFF2-40B4-BE49-F238E27FC236}">
                  <a16:creationId xmlns:a16="http://schemas.microsoft.com/office/drawing/2014/main" id="{5EDA0245-E59A-C89B-330E-EBAB06B5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9">
              <a:extLst>
                <a:ext uri="{FF2B5EF4-FFF2-40B4-BE49-F238E27FC236}">
                  <a16:creationId xmlns:a16="http://schemas.microsoft.com/office/drawing/2014/main" id="{39A9B885-106E-7001-263A-283891190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0">
              <a:extLst>
                <a:ext uri="{FF2B5EF4-FFF2-40B4-BE49-F238E27FC236}">
                  <a16:creationId xmlns:a16="http://schemas.microsoft.com/office/drawing/2014/main" id="{1874E73D-7F43-539C-781F-482F2333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1">
              <a:extLst>
                <a:ext uri="{FF2B5EF4-FFF2-40B4-BE49-F238E27FC236}">
                  <a16:creationId xmlns:a16="http://schemas.microsoft.com/office/drawing/2014/main" id="{B00485B0-E712-69D5-8202-13256A2FF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D8D43058-2750-9606-D01A-5998A672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CURRENT STATUS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(3/5)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0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FDEB861-DC2D-50D5-A307-6DA6A677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1467E2C8-99F9-3461-91BF-9DC57151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230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43A3B4-6373-4CE2-BA57-E34898D6CE5A}" type="slidenum">
              <a:rPr lang="en-US" altLang="en-US" sz="1400">
                <a:cs typeface="Arial" panose="020B0604020202020204" pitchFamily="34" charset="0"/>
              </a:rPr>
              <a:pPr/>
              <a:t>31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8D43058-2750-9606-D01A-5998A672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CURRENT STATUS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(4/5)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D468439F-B84F-C650-CDD2-9890BEF1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17835"/>
            <a:ext cx="8496300" cy="42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altLang="en-US" sz="2400" b="1" u="sng" dirty="0" smtClean="0">
                <a:latin typeface="Arial" charset="0"/>
              </a:rPr>
              <a:t>ADVANTAGES OF UTILISING CEF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250" dirty="0" smtClean="0">
                <a:latin typeface="Arial" charset="0"/>
              </a:rPr>
              <a:t>Undisputed common interest.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250" dirty="0" smtClean="0">
                <a:latin typeface="Arial" charset="0"/>
              </a:rPr>
              <a:t>Leveraging of each other’s expertise for the interest of RSA.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250" dirty="0">
                <a:latin typeface="Arial" charset="0"/>
              </a:rPr>
              <a:t>Cooperation in renewable energy production, development and supply to end users as off-grid solutions to the DOD and its </a:t>
            </a:r>
            <a:r>
              <a:rPr lang="en-US" altLang="en-US" sz="2250" dirty="0" smtClean="0">
                <a:latin typeface="Arial" charset="0"/>
              </a:rPr>
              <a:t>associates.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250" dirty="0"/>
              <a:t>Skills development and secondment of the South African National Defence Force (“SANDF”) members to work in strategic facilities as part of SANDF HR Rejuvenation Strategy and HR Exit Mechanism. </a:t>
            </a:r>
            <a:endParaRPr lang="en-US" altLang="en-US" sz="2250" dirty="0" smtClean="0">
              <a:latin typeface="Arial" charset="0"/>
            </a:endParaRPr>
          </a:p>
        </p:txBody>
      </p:sp>
      <p:pic>
        <p:nvPicPr>
          <p:cNvPr id="10246" name="Picture 15" descr="SANDF temp">
            <a:extLst>
              <a:ext uri="{FF2B5EF4-FFF2-40B4-BE49-F238E27FC236}">
                <a16:creationId xmlns:a16="http://schemas.microsoft.com/office/drawing/2014/main" id="{6F35D655-FC5E-A260-89B9-C2985987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Canvas 10">
            <a:extLst>
              <a:ext uri="{FF2B5EF4-FFF2-40B4-BE49-F238E27FC236}">
                <a16:creationId xmlns:a16="http://schemas.microsoft.com/office/drawing/2014/main" id="{FE4F85FB-E0B2-6F3E-6340-E514699DD700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10248" name="Rectangle 5">
              <a:extLst>
                <a:ext uri="{FF2B5EF4-FFF2-40B4-BE49-F238E27FC236}">
                  <a16:creationId xmlns:a16="http://schemas.microsoft.com/office/drawing/2014/main" id="{93A0915E-71E7-6BAE-4E05-44D0DC02F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49" name="Freeform 6">
              <a:extLst>
                <a:ext uri="{FF2B5EF4-FFF2-40B4-BE49-F238E27FC236}">
                  <a16:creationId xmlns:a16="http://schemas.microsoft.com/office/drawing/2014/main" id="{8C46B67D-12E1-F4AB-A8D3-F8215E97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7">
              <a:extLst>
                <a:ext uri="{FF2B5EF4-FFF2-40B4-BE49-F238E27FC236}">
                  <a16:creationId xmlns:a16="http://schemas.microsoft.com/office/drawing/2014/main" id="{5BAACF5C-6CEC-A8EC-20CA-4899C9E2C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8">
              <a:extLst>
                <a:ext uri="{FF2B5EF4-FFF2-40B4-BE49-F238E27FC236}">
                  <a16:creationId xmlns:a16="http://schemas.microsoft.com/office/drawing/2014/main" id="{5EDA0245-E59A-C89B-330E-EBAB06B5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9">
              <a:extLst>
                <a:ext uri="{FF2B5EF4-FFF2-40B4-BE49-F238E27FC236}">
                  <a16:creationId xmlns:a16="http://schemas.microsoft.com/office/drawing/2014/main" id="{39A9B885-106E-7001-263A-283891190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0">
              <a:extLst>
                <a:ext uri="{FF2B5EF4-FFF2-40B4-BE49-F238E27FC236}">
                  <a16:creationId xmlns:a16="http://schemas.microsoft.com/office/drawing/2014/main" id="{1874E73D-7F43-539C-781F-482F2333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1">
              <a:extLst>
                <a:ext uri="{FF2B5EF4-FFF2-40B4-BE49-F238E27FC236}">
                  <a16:creationId xmlns:a16="http://schemas.microsoft.com/office/drawing/2014/main" id="{B00485B0-E712-69D5-8202-13256A2FF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368063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2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FDEB861-DC2D-50D5-A307-6DA6A677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1467E2C8-99F9-3461-91BF-9DC57151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230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43A3B4-6373-4CE2-BA57-E34898D6CE5A}" type="slidenum">
              <a:rPr lang="en-US" altLang="en-US" sz="1400">
                <a:cs typeface="Arial" panose="020B0604020202020204" pitchFamily="34" charset="0"/>
              </a:rPr>
              <a:pPr/>
              <a:t>32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8D43058-2750-9606-D01A-5998A672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CURRENT STATUS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(5/5)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D468439F-B84F-C650-CDD2-9890BEF1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17835"/>
            <a:ext cx="8496300" cy="33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altLang="en-US" sz="2400" b="1" u="sng" dirty="0" smtClean="0">
                <a:latin typeface="Arial" charset="0"/>
              </a:rPr>
              <a:t>ADVANTAGES OF UTILISING CEF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250" dirty="0">
                <a:latin typeface="Arial" charset="0"/>
              </a:rPr>
              <a:t>Collaboration in strategic stock storage for the </a:t>
            </a:r>
            <a:r>
              <a:rPr lang="en-US" altLang="en-US" sz="2250" dirty="0" smtClean="0">
                <a:latin typeface="Arial" charset="0"/>
              </a:rPr>
              <a:t>DOD </a:t>
            </a:r>
            <a:r>
              <a:rPr lang="en-US" altLang="en-US" sz="2250" dirty="0">
                <a:latin typeface="Arial" charset="0"/>
              </a:rPr>
              <a:t>the interest </a:t>
            </a:r>
            <a:r>
              <a:rPr lang="en-US" altLang="en-US" sz="2250" dirty="0" smtClean="0">
                <a:latin typeface="Arial" charset="0"/>
              </a:rPr>
              <a:t>of RSA.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250" dirty="0">
                <a:ea typeface="Times New Roman" panose="02020603050405020304" pitchFamily="18" charset="0"/>
              </a:rPr>
              <a:t>Establishment and protection of National and Military Strategic Reserves in the interest of RSA national security as National Key </a:t>
            </a:r>
            <a:r>
              <a:rPr lang="en-GB" sz="2250" dirty="0" smtClean="0">
                <a:ea typeface="Times New Roman" panose="02020603050405020304" pitchFamily="18" charset="0"/>
              </a:rPr>
              <a:t>Points.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altLang="en-US" sz="2250" dirty="0" smtClean="0">
                <a:latin typeface="Arial" charset="0"/>
              </a:rPr>
              <a:t>DOD purchasing cheaper fuel and create savings that can be utilised at other operational areas.</a:t>
            </a:r>
            <a:endParaRPr lang="en-US" altLang="en-US" sz="2250" dirty="0" smtClean="0">
              <a:latin typeface="Arial" charset="0"/>
            </a:endParaRPr>
          </a:p>
        </p:txBody>
      </p:sp>
      <p:pic>
        <p:nvPicPr>
          <p:cNvPr id="10246" name="Picture 15" descr="SANDF temp">
            <a:extLst>
              <a:ext uri="{FF2B5EF4-FFF2-40B4-BE49-F238E27FC236}">
                <a16:creationId xmlns:a16="http://schemas.microsoft.com/office/drawing/2014/main" id="{6F35D655-FC5E-A260-89B9-C2985987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Canvas 10">
            <a:extLst>
              <a:ext uri="{FF2B5EF4-FFF2-40B4-BE49-F238E27FC236}">
                <a16:creationId xmlns:a16="http://schemas.microsoft.com/office/drawing/2014/main" id="{FE4F85FB-E0B2-6F3E-6340-E514699DD700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10248" name="Rectangle 5">
              <a:extLst>
                <a:ext uri="{FF2B5EF4-FFF2-40B4-BE49-F238E27FC236}">
                  <a16:creationId xmlns:a16="http://schemas.microsoft.com/office/drawing/2014/main" id="{93A0915E-71E7-6BAE-4E05-44D0DC02F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49" name="Freeform 6">
              <a:extLst>
                <a:ext uri="{FF2B5EF4-FFF2-40B4-BE49-F238E27FC236}">
                  <a16:creationId xmlns:a16="http://schemas.microsoft.com/office/drawing/2014/main" id="{8C46B67D-12E1-F4AB-A8D3-F8215E97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7">
              <a:extLst>
                <a:ext uri="{FF2B5EF4-FFF2-40B4-BE49-F238E27FC236}">
                  <a16:creationId xmlns:a16="http://schemas.microsoft.com/office/drawing/2014/main" id="{5BAACF5C-6CEC-A8EC-20CA-4899C9E2C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8">
              <a:extLst>
                <a:ext uri="{FF2B5EF4-FFF2-40B4-BE49-F238E27FC236}">
                  <a16:creationId xmlns:a16="http://schemas.microsoft.com/office/drawing/2014/main" id="{5EDA0245-E59A-C89B-330E-EBAB06B5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9">
              <a:extLst>
                <a:ext uri="{FF2B5EF4-FFF2-40B4-BE49-F238E27FC236}">
                  <a16:creationId xmlns:a16="http://schemas.microsoft.com/office/drawing/2014/main" id="{39A9B885-106E-7001-263A-283891190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0">
              <a:extLst>
                <a:ext uri="{FF2B5EF4-FFF2-40B4-BE49-F238E27FC236}">
                  <a16:creationId xmlns:a16="http://schemas.microsoft.com/office/drawing/2014/main" id="{1874E73D-7F43-539C-781F-482F2333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1">
              <a:extLst>
                <a:ext uri="{FF2B5EF4-FFF2-40B4-BE49-F238E27FC236}">
                  <a16:creationId xmlns:a16="http://schemas.microsoft.com/office/drawing/2014/main" id="{B00485B0-E712-69D5-8202-13256A2FF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368063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2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FDEB861-DC2D-50D5-A307-6DA6A677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1467E2C8-99F9-3461-91BF-9DC57151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230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43A3B4-6373-4CE2-BA57-E34898D6CE5A}" type="slidenum">
              <a:rPr lang="en-US" altLang="en-US" sz="1400">
                <a:cs typeface="Arial" panose="020B0604020202020204" pitchFamily="34" charset="0"/>
              </a:rPr>
              <a:pPr/>
              <a:t>33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10246" name="Picture 15" descr="SANDF temp">
            <a:extLst>
              <a:ext uri="{FF2B5EF4-FFF2-40B4-BE49-F238E27FC236}">
                <a16:creationId xmlns:a16="http://schemas.microsoft.com/office/drawing/2014/main" id="{6F35D655-FC5E-A260-89B9-C2985987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Canvas 10">
            <a:extLst>
              <a:ext uri="{FF2B5EF4-FFF2-40B4-BE49-F238E27FC236}">
                <a16:creationId xmlns:a16="http://schemas.microsoft.com/office/drawing/2014/main" id="{FE4F85FB-E0B2-6F3E-6340-E514699DD700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10248" name="Rectangle 5">
              <a:extLst>
                <a:ext uri="{FF2B5EF4-FFF2-40B4-BE49-F238E27FC236}">
                  <a16:creationId xmlns:a16="http://schemas.microsoft.com/office/drawing/2014/main" id="{93A0915E-71E7-6BAE-4E05-44D0DC02F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49" name="Freeform 6">
              <a:extLst>
                <a:ext uri="{FF2B5EF4-FFF2-40B4-BE49-F238E27FC236}">
                  <a16:creationId xmlns:a16="http://schemas.microsoft.com/office/drawing/2014/main" id="{8C46B67D-12E1-F4AB-A8D3-F8215E97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7">
              <a:extLst>
                <a:ext uri="{FF2B5EF4-FFF2-40B4-BE49-F238E27FC236}">
                  <a16:creationId xmlns:a16="http://schemas.microsoft.com/office/drawing/2014/main" id="{5BAACF5C-6CEC-A8EC-20CA-4899C9E2C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8">
              <a:extLst>
                <a:ext uri="{FF2B5EF4-FFF2-40B4-BE49-F238E27FC236}">
                  <a16:creationId xmlns:a16="http://schemas.microsoft.com/office/drawing/2014/main" id="{5EDA0245-E59A-C89B-330E-EBAB06B5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9">
              <a:extLst>
                <a:ext uri="{FF2B5EF4-FFF2-40B4-BE49-F238E27FC236}">
                  <a16:creationId xmlns:a16="http://schemas.microsoft.com/office/drawing/2014/main" id="{39A9B885-106E-7001-263A-283891190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0">
              <a:extLst>
                <a:ext uri="{FF2B5EF4-FFF2-40B4-BE49-F238E27FC236}">
                  <a16:creationId xmlns:a16="http://schemas.microsoft.com/office/drawing/2014/main" id="{1874E73D-7F43-539C-781F-482F2333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1">
              <a:extLst>
                <a:ext uri="{FF2B5EF4-FFF2-40B4-BE49-F238E27FC236}">
                  <a16:creationId xmlns:a16="http://schemas.microsoft.com/office/drawing/2014/main" id="{B00485B0-E712-69D5-8202-13256A2FF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1">
            <a:extLst>
              <a:ext uri="{FF2B5EF4-FFF2-40B4-BE49-F238E27FC236}">
                <a16:creationId xmlns:a16="http://schemas.microsoft.com/office/drawing/2014/main" id="{D468439F-B84F-C650-CDD2-9890BEF1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82365"/>
            <a:ext cx="84963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250" dirty="0" smtClean="0">
                <a:latin typeface="Arial" charset="0"/>
              </a:rPr>
              <a:t>Aging home-based fuel infrastructure.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250" dirty="0" smtClean="0">
                <a:latin typeface="Arial" charset="0"/>
              </a:rPr>
              <a:t>Infrastructure not complying to legislation due to wear and tear.</a:t>
            </a:r>
          </a:p>
          <a:p>
            <a:pPr marL="349250" indent="-34925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250" dirty="0" smtClean="0">
                <a:latin typeface="Arial" charset="0"/>
              </a:rPr>
              <a:t>Funding to upgrade infrastructure and to cater for operational reserves.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D8D43058-2750-9606-D01A-5998A672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15874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95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CHALLENGES</a:t>
            </a:r>
            <a:endParaRPr lang="en-US" altLang="en-US" sz="395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5300459"/>
            <a:ext cx="9144000" cy="1055891"/>
            <a:chOff x="0" y="5392535"/>
            <a:chExt cx="9144000" cy="1055891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8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BBFD1E7-40DC-FDFB-CC32-6298F830A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746375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tx2"/>
                </a:solidFill>
                <a:latin typeface="Arial Unicode MS" panose="020B0604020202020204" pitchFamily="34" charset="-128"/>
              </a:rPr>
              <a:t>QUESTIONS/DISCUSSIONS</a:t>
            </a:r>
            <a:endParaRPr lang="en-US" altLang="en-US" sz="4000" b="1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22F16579-3A76-72C2-97CE-9556E315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69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5F8554-3CD7-4EA3-867C-7D789EE0BE05}" type="slidenum">
              <a:rPr lang="en-US" altLang="en-US" sz="1400">
                <a:cs typeface="Arial" panose="020B0604020202020204" pitchFamily="34" charset="0"/>
              </a:rPr>
              <a:pPr/>
              <a:t>34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7739E2FD-4B47-5391-F6A5-10BF6CE8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pic>
        <p:nvPicPr>
          <p:cNvPr id="32773" name="Picture 15" descr="SANDF temp">
            <a:extLst>
              <a:ext uri="{FF2B5EF4-FFF2-40B4-BE49-F238E27FC236}">
                <a16:creationId xmlns:a16="http://schemas.microsoft.com/office/drawing/2014/main" id="{6994E8F4-A241-B30C-902E-7A6ED664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Canvas 10">
            <a:extLst>
              <a:ext uri="{FF2B5EF4-FFF2-40B4-BE49-F238E27FC236}">
                <a16:creationId xmlns:a16="http://schemas.microsoft.com/office/drawing/2014/main" id="{98336EFA-EB19-117A-F88B-CF53DDFFC94D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2775" name="Rectangle 5">
              <a:extLst>
                <a:ext uri="{FF2B5EF4-FFF2-40B4-BE49-F238E27FC236}">
                  <a16:creationId xmlns:a16="http://schemas.microsoft.com/office/drawing/2014/main" id="{A3FA2563-C9D1-9673-4A04-D5A38ED3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776" name="Freeform 6">
              <a:extLst>
                <a:ext uri="{FF2B5EF4-FFF2-40B4-BE49-F238E27FC236}">
                  <a16:creationId xmlns:a16="http://schemas.microsoft.com/office/drawing/2014/main" id="{1E22C727-EE9D-B57D-90A6-29456504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7">
              <a:extLst>
                <a:ext uri="{FF2B5EF4-FFF2-40B4-BE49-F238E27FC236}">
                  <a16:creationId xmlns:a16="http://schemas.microsoft.com/office/drawing/2014/main" id="{1767D4A8-9024-6784-3056-DE4AD1396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8">
              <a:extLst>
                <a:ext uri="{FF2B5EF4-FFF2-40B4-BE49-F238E27FC236}">
                  <a16:creationId xmlns:a16="http://schemas.microsoft.com/office/drawing/2014/main" id="{F909C4BD-B6B8-03BC-A01F-FF4C9F53B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Freeform 9">
              <a:extLst>
                <a:ext uri="{FF2B5EF4-FFF2-40B4-BE49-F238E27FC236}">
                  <a16:creationId xmlns:a16="http://schemas.microsoft.com/office/drawing/2014/main" id="{DD399EF6-44E0-0A24-B3C8-13E7AD2D2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0">
              <a:extLst>
                <a:ext uri="{FF2B5EF4-FFF2-40B4-BE49-F238E27FC236}">
                  <a16:creationId xmlns:a16="http://schemas.microsoft.com/office/drawing/2014/main" id="{C260C818-4697-99D6-4F1C-79858BAAB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11">
              <a:extLst>
                <a:ext uri="{FF2B5EF4-FFF2-40B4-BE49-F238E27FC236}">
                  <a16:creationId xmlns:a16="http://schemas.microsoft.com/office/drawing/2014/main" id="{2E15730E-8121-3904-5BB9-55D79B0C4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0E8F547D-CEAA-0024-B03C-FEF97A49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5930BD99-6C26-4096-013E-8A6DD84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C45E14-2085-4A20-BD5E-1477C4AD5C69}" type="slidenum">
              <a:rPr lang="en-US" altLang="en-US" sz="1400">
                <a:cs typeface="Arial" panose="020B0604020202020204" pitchFamily="34" charset="0"/>
              </a:rPr>
              <a:pPr/>
              <a:t>4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81A355C6-85AB-A7A7-FBA9-D4A3A3B9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tx2"/>
                </a:solidFill>
                <a:latin typeface="Arial Unicode MS" panose="020B0604020202020204" pitchFamily="34" charset="-128"/>
              </a:rPr>
              <a:t>SCOPE</a:t>
            </a:r>
            <a:endParaRPr lang="en-US" altLang="en-US" sz="4000" b="1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" name="Rectangle 1">
            <a:extLst>
              <a:ext uri="{FF2B5EF4-FFF2-40B4-BE49-F238E27FC236}">
                <a16:creationId xmlns:a16="http://schemas.microsoft.com/office/drawing/2014/main" id="{763E87BB-44CC-D553-E7CA-B44F4D78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61856"/>
            <a:ext cx="7776864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n-US" altLang="en-US" sz="2250" dirty="0" smtClean="0"/>
              <a:t>The following scope will be discussed in this presentation: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Glossary.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Fleet Management Policy.</a:t>
            </a:r>
            <a:endParaRPr lang="en-US" altLang="en-US" sz="225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Rations.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Fuel.</a:t>
            </a:r>
            <a:endParaRPr lang="en-US" altLang="en-US" sz="225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dirty="0" smtClean="0"/>
              <a:t>Questions/Comments.</a:t>
            </a:r>
            <a:endParaRPr lang="en-US" altLang="en-US" sz="2250" dirty="0"/>
          </a:p>
        </p:txBody>
      </p:sp>
      <p:grpSp>
        <p:nvGrpSpPr>
          <p:cNvPr id="9222" name="Canvas 10">
            <a:extLst>
              <a:ext uri="{FF2B5EF4-FFF2-40B4-BE49-F238E27FC236}">
                <a16:creationId xmlns:a16="http://schemas.microsoft.com/office/drawing/2014/main" id="{78EB989A-F5B5-26D5-FA26-30D2734118CD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9224" name="Rectangle 5">
              <a:extLst>
                <a:ext uri="{FF2B5EF4-FFF2-40B4-BE49-F238E27FC236}">
                  <a16:creationId xmlns:a16="http://schemas.microsoft.com/office/drawing/2014/main" id="{1089B23F-E286-F855-1B74-EC577B3F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225" name="Freeform 6">
              <a:extLst>
                <a:ext uri="{FF2B5EF4-FFF2-40B4-BE49-F238E27FC236}">
                  <a16:creationId xmlns:a16="http://schemas.microsoft.com/office/drawing/2014/main" id="{B3D1B3A7-E650-B4D0-5274-039F1F3D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7">
              <a:extLst>
                <a:ext uri="{FF2B5EF4-FFF2-40B4-BE49-F238E27FC236}">
                  <a16:creationId xmlns:a16="http://schemas.microsoft.com/office/drawing/2014/main" id="{73ECCD5B-1DB2-04E1-7B26-2943AB485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8">
              <a:extLst>
                <a:ext uri="{FF2B5EF4-FFF2-40B4-BE49-F238E27FC236}">
                  <a16:creationId xmlns:a16="http://schemas.microsoft.com/office/drawing/2014/main" id="{A102BAFF-BC57-E69C-B255-81ED2930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9">
              <a:extLst>
                <a:ext uri="{FF2B5EF4-FFF2-40B4-BE49-F238E27FC236}">
                  <a16:creationId xmlns:a16="http://schemas.microsoft.com/office/drawing/2014/main" id="{138946DD-4501-C687-7305-164E6CDF0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0">
              <a:extLst>
                <a:ext uri="{FF2B5EF4-FFF2-40B4-BE49-F238E27FC236}">
                  <a16:creationId xmlns:a16="http://schemas.microsoft.com/office/drawing/2014/main" id="{DB367DCB-D95A-F29D-599D-30A756CBE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1">
              <a:extLst>
                <a:ext uri="{FF2B5EF4-FFF2-40B4-BE49-F238E27FC236}">
                  <a16:creationId xmlns:a16="http://schemas.microsoft.com/office/drawing/2014/main" id="{DA41B69B-E461-B61E-C1C5-FA7A71DE0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3" name="Picture 15" descr="SANDF temp">
            <a:extLst>
              <a:ext uri="{FF2B5EF4-FFF2-40B4-BE49-F238E27FC236}">
                <a16:creationId xmlns:a16="http://schemas.microsoft.com/office/drawing/2014/main" id="{395DC85A-CC82-948D-EC70-DCDE10C4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0E8F547D-CEAA-0024-B03C-FEF97A49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5930BD99-6C26-4096-013E-8A6DD84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C45E14-2085-4A20-BD5E-1477C4AD5C69}" type="slidenum">
              <a:rPr lang="en-US" altLang="en-US" sz="1400">
                <a:cs typeface="Arial" panose="020B0604020202020204" pitchFamily="34" charset="0"/>
              </a:rPr>
              <a:pPr/>
              <a:t>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9221" name="Rectangle 1">
            <a:extLst>
              <a:ext uri="{FF2B5EF4-FFF2-40B4-BE49-F238E27FC236}">
                <a16:creationId xmlns:a16="http://schemas.microsoft.com/office/drawing/2014/main" id="{763E87BB-44CC-D553-E7CA-B44F4D78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186347"/>
            <a:ext cx="7776864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n-US" altLang="en-US" sz="2250" dirty="0" smtClean="0"/>
              <a:t>The following abbreviations are utilised in the presentation: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GMT</a:t>
            </a:r>
            <a:r>
              <a:rPr lang="en-US" altLang="en-US" sz="2250" dirty="0" smtClean="0"/>
              <a:t> = Government Motor Transport.</a:t>
            </a:r>
            <a:endParaRPr lang="en-US" altLang="en-US" sz="225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CCGMT</a:t>
            </a:r>
            <a:r>
              <a:rPr lang="en-US" altLang="en-US" sz="2250" dirty="0" smtClean="0"/>
              <a:t> </a:t>
            </a:r>
            <a:r>
              <a:rPr lang="en-US" altLang="en-US" sz="2250" dirty="0"/>
              <a:t>= </a:t>
            </a:r>
            <a:r>
              <a:rPr lang="en-US" altLang="en-US" sz="2250" dirty="0" smtClean="0"/>
              <a:t>Co-</a:t>
            </a:r>
            <a:r>
              <a:rPr lang="en-US" altLang="en-US" sz="2250" dirty="0" err="1" smtClean="0"/>
              <a:t>ordinating</a:t>
            </a:r>
            <a:r>
              <a:rPr lang="en-US" altLang="en-US" sz="2250" dirty="0" smtClean="0"/>
              <a:t> </a:t>
            </a:r>
            <a:r>
              <a:rPr lang="en-US" altLang="en-US" sz="2250" dirty="0"/>
              <a:t>Committee for Government Motor </a:t>
            </a:r>
            <a:r>
              <a:rPr lang="en-US" altLang="en-US" sz="2250" dirty="0" smtClean="0"/>
              <a:t>Transport.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DOD</a:t>
            </a:r>
            <a:r>
              <a:rPr lang="en-US" altLang="en-US" sz="2250" dirty="0" smtClean="0"/>
              <a:t> = Department of Defence.</a:t>
            </a:r>
            <a:endParaRPr lang="en-US" altLang="en-US" sz="225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AO</a:t>
            </a:r>
            <a:r>
              <a:rPr lang="en-US" altLang="en-US" sz="2250" dirty="0" smtClean="0"/>
              <a:t> = Accounting Officer.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MCC </a:t>
            </a:r>
            <a:r>
              <a:rPr lang="en-US" altLang="en-US" sz="2250" dirty="0" smtClean="0"/>
              <a:t>= Military Command Council.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FA</a:t>
            </a:r>
            <a:r>
              <a:rPr lang="en-US" altLang="en-US" sz="2250" dirty="0" smtClean="0"/>
              <a:t> = Financial Authority.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GO</a:t>
            </a:r>
            <a:r>
              <a:rPr lang="en-US" altLang="en-US" sz="2250" dirty="0" smtClean="0"/>
              <a:t> = Government Order.</a:t>
            </a:r>
            <a:endParaRPr lang="en-US" altLang="en-US" sz="2250" b="1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250" b="1" dirty="0"/>
          </a:p>
        </p:txBody>
      </p:sp>
      <p:grpSp>
        <p:nvGrpSpPr>
          <p:cNvPr id="9222" name="Canvas 10">
            <a:extLst>
              <a:ext uri="{FF2B5EF4-FFF2-40B4-BE49-F238E27FC236}">
                <a16:creationId xmlns:a16="http://schemas.microsoft.com/office/drawing/2014/main" id="{78EB989A-F5B5-26D5-FA26-30D2734118CD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9224" name="Rectangle 5">
              <a:extLst>
                <a:ext uri="{FF2B5EF4-FFF2-40B4-BE49-F238E27FC236}">
                  <a16:creationId xmlns:a16="http://schemas.microsoft.com/office/drawing/2014/main" id="{1089B23F-E286-F855-1B74-EC577B3F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225" name="Freeform 6">
              <a:extLst>
                <a:ext uri="{FF2B5EF4-FFF2-40B4-BE49-F238E27FC236}">
                  <a16:creationId xmlns:a16="http://schemas.microsoft.com/office/drawing/2014/main" id="{B3D1B3A7-E650-B4D0-5274-039F1F3D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7">
              <a:extLst>
                <a:ext uri="{FF2B5EF4-FFF2-40B4-BE49-F238E27FC236}">
                  <a16:creationId xmlns:a16="http://schemas.microsoft.com/office/drawing/2014/main" id="{73ECCD5B-1DB2-04E1-7B26-2943AB485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8">
              <a:extLst>
                <a:ext uri="{FF2B5EF4-FFF2-40B4-BE49-F238E27FC236}">
                  <a16:creationId xmlns:a16="http://schemas.microsoft.com/office/drawing/2014/main" id="{A102BAFF-BC57-E69C-B255-81ED2930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9">
              <a:extLst>
                <a:ext uri="{FF2B5EF4-FFF2-40B4-BE49-F238E27FC236}">
                  <a16:creationId xmlns:a16="http://schemas.microsoft.com/office/drawing/2014/main" id="{138946DD-4501-C687-7305-164E6CDF0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0">
              <a:extLst>
                <a:ext uri="{FF2B5EF4-FFF2-40B4-BE49-F238E27FC236}">
                  <a16:creationId xmlns:a16="http://schemas.microsoft.com/office/drawing/2014/main" id="{DB367DCB-D95A-F29D-599D-30A756CBE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1">
              <a:extLst>
                <a:ext uri="{FF2B5EF4-FFF2-40B4-BE49-F238E27FC236}">
                  <a16:creationId xmlns:a16="http://schemas.microsoft.com/office/drawing/2014/main" id="{DA41B69B-E461-B61E-C1C5-FA7A71DE0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3" name="Picture 15" descr="SANDF temp">
            <a:extLst>
              <a:ext uri="{FF2B5EF4-FFF2-40B4-BE49-F238E27FC236}">
                <a16:creationId xmlns:a16="http://schemas.microsoft.com/office/drawing/2014/main" id="{395DC85A-CC82-948D-EC70-DCDE10C4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81A355C6-85AB-A7A7-FBA9-D4A3A3B9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GLOSSARY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(1/2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)</a:t>
            </a:r>
            <a:r>
              <a:rPr lang="en-US" altLang="en-US" sz="4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8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0E8F547D-CEAA-0024-B03C-FEF97A49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5930BD99-6C26-4096-013E-8A6DD84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C45E14-2085-4A20-BD5E-1477C4AD5C69}" type="slidenum">
              <a:rPr lang="en-US" altLang="en-US" sz="1400">
                <a:cs typeface="Arial" panose="020B0604020202020204" pitchFamily="34" charset="0"/>
              </a:rPr>
              <a:pPr/>
              <a:t>6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81A355C6-85AB-A7A7-FBA9-D4A3A3B9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GLOSSARY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(2/2</a:t>
            </a:r>
            <a:r>
              <a:rPr lang="en-US" altLang="en-US" sz="2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)</a:t>
            </a:r>
            <a:r>
              <a:rPr lang="en-US" altLang="en-US" sz="4000" b="1" dirty="0">
                <a:solidFill>
                  <a:srgbClr val="44546A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9221" name="Rectangle 1">
            <a:extLst>
              <a:ext uri="{FF2B5EF4-FFF2-40B4-BE49-F238E27FC236}">
                <a16:creationId xmlns:a16="http://schemas.microsoft.com/office/drawing/2014/main" id="{763E87BB-44CC-D553-E7CA-B44F4D78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186347"/>
            <a:ext cx="7776864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n-US" altLang="en-US" sz="2250" dirty="0" smtClean="0"/>
              <a:t>The following abbreviations are utilised in the presentation: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TOR</a:t>
            </a:r>
            <a:r>
              <a:rPr lang="en-US" altLang="en-US" sz="2250" dirty="0" smtClean="0"/>
              <a:t> = Terms of Reference.</a:t>
            </a:r>
            <a:endParaRPr lang="en-US" altLang="en-US" sz="225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C LOG</a:t>
            </a:r>
            <a:r>
              <a:rPr lang="en-US" altLang="en-US" sz="2250" dirty="0" smtClean="0"/>
              <a:t> </a:t>
            </a:r>
            <a:r>
              <a:rPr lang="en-US" altLang="en-US" sz="2250" dirty="0"/>
              <a:t>= </a:t>
            </a:r>
            <a:r>
              <a:rPr lang="en-US" altLang="en-US" sz="2250" dirty="0" smtClean="0"/>
              <a:t>Chief Logistics.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SB’s</a:t>
            </a:r>
            <a:r>
              <a:rPr lang="en-US" altLang="en-US" sz="2250" dirty="0" smtClean="0"/>
              <a:t> = Support Bases.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CEF </a:t>
            </a:r>
            <a:r>
              <a:rPr lang="en-US" altLang="en-US" sz="2250" dirty="0" smtClean="0"/>
              <a:t>=</a:t>
            </a:r>
            <a:r>
              <a:rPr lang="en-US" altLang="en-US" sz="2250" b="1" dirty="0" smtClean="0"/>
              <a:t> </a:t>
            </a:r>
            <a:r>
              <a:rPr lang="en-US" altLang="en-US" sz="2250" dirty="0" smtClean="0"/>
              <a:t>Central Energy Fund.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50" b="1" dirty="0" smtClean="0"/>
              <a:t>DCPB</a:t>
            </a:r>
            <a:r>
              <a:rPr lang="en-US" altLang="en-US" sz="2250" dirty="0" smtClean="0"/>
              <a:t> = Departmental Commercial Procurement Board.</a:t>
            </a:r>
            <a:endParaRPr lang="en-US" altLang="en-US" sz="2250" dirty="0"/>
          </a:p>
        </p:txBody>
      </p:sp>
      <p:grpSp>
        <p:nvGrpSpPr>
          <p:cNvPr id="9222" name="Canvas 10">
            <a:extLst>
              <a:ext uri="{FF2B5EF4-FFF2-40B4-BE49-F238E27FC236}">
                <a16:creationId xmlns:a16="http://schemas.microsoft.com/office/drawing/2014/main" id="{78EB989A-F5B5-26D5-FA26-30D2734118CD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9224" name="Rectangle 5">
              <a:extLst>
                <a:ext uri="{FF2B5EF4-FFF2-40B4-BE49-F238E27FC236}">
                  <a16:creationId xmlns:a16="http://schemas.microsoft.com/office/drawing/2014/main" id="{1089B23F-E286-F855-1B74-EC577B3F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225" name="Freeform 6">
              <a:extLst>
                <a:ext uri="{FF2B5EF4-FFF2-40B4-BE49-F238E27FC236}">
                  <a16:creationId xmlns:a16="http://schemas.microsoft.com/office/drawing/2014/main" id="{B3D1B3A7-E650-B4D0-5274-039F1F3D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7">
              <a:extLst>
                <a:ext uri="{FF2B5EF4-FFF2-40B4-BE49-F238E27FC236}">
                  <a16:creationId xmlns:a16="http://schemas.microsoft.com/office/drawing/2014/main" id="{73ECCD5B-1DB2-04E1-7B26-2943AB485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8">
              <a:extLst>
                <a:ext uri="{FF2B5EF4-FFF2-40B4-BE49-F238E27FC236}">
                  <a16:creationId xmlns:a16="http://schemas.microsoft.com/office/drawing/2014/main" id="{A102BAFF-BC57-E69C-B255-81ED2930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9">
              <a:extLst>
                <a:ext uri="{FF2B5EF4-FFF2-40B4-BE49-F238E27FC236}">
                  <a16:creationId xmlns:a16="http://schemas.microsoft.com/office/drawing/2014/main" id="{138946DD-4501-C687-7305-164E6CDF0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0">
              <a:extLst>
                <a:ext uri="{FF2B5EF4-FFF2-40B4-BE49-F238E27FC236}">
                  <a16:creationId xmlns:a16="http://schemas.microsoft.com/office/drawing/2014/main" id="{DB367DCB-D95A-F29D-599D-30A756CBE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1">
              <a:extLst>
                <a:ext uri="{FF2B5EF4-FFF2-40B4-BE49-F238E27FC236}">
                  <a16:creationId xmlns:a16="http://schemas.microsoft.com/office/drawing/2014/main" id="{DA41B69B-E461-B61E-C1C5-FA7A71DE0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3" name="Picture 15" descr="SANDF temp">
            <a:extLst>
              <a:ext uri="{FF2B5EF4-FFF2-40B4-BE49-F238E27FC236}">
                <a16:creationId xmlns:a16="http://schemas.microsoft.com/office/drawing/2014/main" id="{395DC85A-CC82-948D-EC70-DCDE10C4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4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DFD73942-49E8-404F-ED8A-AC6A105D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EFCF3520-D022-2790-D09C-93951739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58443D-B857-40B4-9ED3-8FB357A28405}" type="slidenum">
              <a:rPr lang="en-US" altLang="en-US" sz="1400">
                <a:cs typeface="Arial" panose="020B0604020202020204" pitchFamily="34" charset="0"/>
              </a:rPr>
              <a:pPr/>
              <a:t>7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4353C37-1C79-F91B-E1E0-973F51E4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18977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FLEET MANAGEMENT POLICY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8198" name="Canvas 10">
            <a:extLst>
              <a:ext uri="{FF2B5EF4-FFF2-40B4-BE49-F238E27FC236}">
                <a16:creationId xmlns:a16="http://schemas.microsoft.com/office/drawing/2014/main" id="{707304FB-DDC0-4678-99CF-97AD02E1CE4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8200" name="Rectangle 5">
              <a:extLst>
                <a:ext uri="{FF2B5EF4-FFF2-40B4-BE49-F238E27FC236}">
                  <a16:creationId xmlns:a16="http://schemas.microsoft.com/office/drawing/2014/main" id="{4C532AC8-A9F8-A3A4-2B5F-60F821A6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201" name="Freeform 6">
              <a:extLst>
                <a:ext uri="{FF2B5EF4-FFF2-40B4-BE49-F238E27FC236}">
                  <a16:creationId xmlns:a16="http://schemas.microsoft.com/office/drawing/2014/main" id="{B516C939-7238-D0C1-DE67-7441C63B0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7">
              <a:extLst>
                <a:ext uri="{FF2B5EF4-FFF2-40B4-BE49-F238E27FC236}">
                  <a16:creationId xmlns:a16="http://schemas.microsoft.com/office/drawing/2014/main" id="{29664A18-367B-AC3E-9808-5A304B65A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8">
              <a:extLst>
                <a:ext uri="{FF2B5EF4-FFF2-40B4-BE49-F238E27FC236}">
                  <a16:creationId xmlns:a16="http://schemas.microsoft.com/office/drawing/2014/main" id="{890F4B86-1D39-107F-6555-F33AFDBDC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9">
              <a:extLst>
                <a:ext uri="{FF2B5EF4-FFF2-40B4-BE49-F238E27FC236}">
                  <a16:creationId xmlns:a16="http://schemas.microsoft.com/office/drawing/2014/main" id="{F25C5CD4-3151-E0EF-9138-92636A20A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0">
              <a:extLst>
                <a:ext uri="{FF2B5EF4-FFF2-40B4-BE49-F238E27FC236}">
                  <a16:creationId xmlns:a16="http://schemas.microsoft.com/office/drawing/2014/main" id="{48EA8F7C-9C97-B745-58ED-1433B32D3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1">
              <a:extLst>
                <a:ext uri="{FF2B5EF4-FFF2-40B4-BE49-F238E27FC236}">
                  <a16:creationId xmlns:a16="http://schemas.microsoft.com/office/drawing/2014/main" id="{DE7661EB-8A22-6617-FAD4-0A20976ED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9" name="Picture 15" descr="SANDF temp">
            <a:extLst>
              <a:ext uri="{FF2B5EF4-FFF2-40B4-BE49-F238E27FC236}">
                <a16:creationId xmlns:a16="http://schemas.microsoft.com/office/drawing/2014/main" id="{2AF687F6-1294-1784-2B90-6FD61EB5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2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8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5450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BACKGROUND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1">
            <a:extLst>
              <a:ext uri="{FF2B5EF4-FFF2-40B4-BE49-F238E27FC236}">
                <a16:creationId xmlns:a16="http://schemas.microsoft.com/office/drawing/2014/main" id="{D262740D-8FFF-8E31-E83C-A12FCF35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28763"/>
            <a:ext cx="812641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Military vehicles, such as Commercial Vehicles commonly known as “White Fleet” are considered as the administrative backbone of any Defence Force.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They are used across all Services and Divisions and they are also considered as Common and Universal.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In the South African National Defence Force, the mandate for managing all Universal and Common Commodities rest with  Chief Logistics.</a:t>
            </a:r>
            <a:r>
              <a:rPr lang="en-US" altLang="en-US" sz="2400" dirty="0"/>
              <a:t> </a:t>
            </a:r>
            <a:endParaRPr lang="en-ZA" altLang="en-US" sz="2400" dirty="0"/>
          </a:p>
          <a:p>
            <a:pPr lvl="1" algn="just"/>
            <a:endParaRPr lang="en-ZA" alt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11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>
            <a:extLst>
              <a:ext uri="{FF2B5EF4-FFF2-40B4-BE49-F238E27FC236}">
                <a16:creationId xmlns:a16="http://schemas.microsoft.com/office/drawing/2014/main" id="{F042D450-EEDD-CCE2-F150-121308E9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075" name="Slide Number Placeholder 4">
            <a:extLst>
              <a:ext uri="{FF2B5EF4-FFF2-40B4-BE49-F238E27FC236}">
                <a16:creationId xmlns:a16="http://schemas.microsoft.com/office/drawing/2014/main" id="{674D1402-7DCF-F899-4D8A-737A2A26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4513" y="6372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42814-5CCF-490F-BBED-DC162201E4E4}" type="slidenum">
              <a:rPr lang="en-US" altLang="en-US" sz="1400">
                <a:cs typeface="Arial" panose="020B0604020202020204" pitchFamily="34" charset="0"/>
              </a:rPr>
              <a:pPr/>
              <a:t>9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01D0A11-9371-261B-E4F4-40646F0C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5133"/>
            <a:ext cx="849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OVERVIEW </a:t>
            </a:r>
            <a:r>
              <a:rPr lang="en-US" altLang="en-US" sz="2000" b="1" dirty="0" smtClean="0">
                <a:solidFill>
                  <a:srgbClr val="44546A"/>
                </a:solidFill>
                <a:latin typeface="Arial Unicode MS" panose="020B0604020202020204" pitchFamily="34" charset="-128"/>
              </a:rPr>
              <a:t>(1/2)</a:t>
            </a:r>
            <a:r>
              <a:rPr lang="en-US" altLang="en-US" sz="4000" b="1" dirty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4000" b="1" dirty="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078" name="Picture 15" descr="SANDF temp">
            <a:extLst>
              <a:ext uri="{FF2B5EF4-FFF2-40B4-BE49-F238E27FC236}">
                <a16:creationId xmlns:a16="http://schemas.microsoft.com/office/drawing/2014/main" id="{0EB6496D-BE59-2F2F-8F43-479AB46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/>
          <a:stretch>
            <a:fillRect/>
          </a:stretch>
        </p:blipFill>
        <p:spPr bwMode="auto">
          <a:xfrm>
            <a:off x="323850" y="317500"/>
            <a:ext cx="757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Canvas 10">
            <a:extLst>
              <a:ext uri="{FF2B5EF4-FFF2-40B4-BE49-F238E27FC236}">
                <a16:creationId xmlns:a16="http://schemas.microsoft.com/office/drawing/2014/main" id="{52257E94-8EC2-8126-2F71-8945CED688A2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317500"/>
            <a:ext cx="1441450" cy="1135063"/>
            <a:chOff x="15240" y="15875"/>
            <a:chExt cx="1730375" cy="1570355"/>
          </a:xfrm>
        </p:grpSpPr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705F4EBE-B000-51CB-B1B7-226BE837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596265"/>
              <a:ext cx="955040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9861ACBA-12F4-7BC1-E244-A3058E4D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" y="27940"/>
              <a:ext cx="889000" cy="920750"/>
            </a:xfrm>
            <a:custGeom>
              <a:avLst/>
              <a:gdLst>
                <a:gd name="T0" fmla="*/ 2147483647 w 1400"/>
                <a:gd name="T1" fmla="*/ 2147483647 h 1450"/>
                <a:gd name="T2" fmla="*/ 2147483647 w 1400"/>
                <a:gd name="T3" fmla="*/ 2147483647 h 1450"/>
                <a:gd name="T4" fmla="*/ 2147483647 w 1400"/>
                <a:gd name="T5" fmla="*/ 2147483647 h 1450"/>
                <a:gd name="T6" fmla="*/ 2147483647 w 1400"/>
                <a:gd name="T7" fmla="*/ 2147483647 h 1450"/>
                <a:gd name="T8" fmla="*/ 2147483647 w 1400"/>
                <a:gd name="T9" fmla="*/ 2147483647 h 1450"/>
                <a:gd name="T10" fmla="*/ 2147483647 w 1400"/>
                <a:gd name="T11" fmla="*/ 2147483647 h 1450"/>
                <a:gd name="T12" fmla="*/ 2147483647 w 1400"/>
                <a:gd name="T13" fmla="*/ 2147483647 h 1450"/>
                <a:gd name="T14" fmla="*/ 2147483647 w 1400"/>
                <a:gd name="T15" fmla="*/ 2147483647 h 1450"/>
                <a:gd name="T16" fmla="*/ 2147483647 w 1400"/>
                <a:gd name="T17" fmla="*/ 2147483647 h 1450"/>
                <a:gd name="T18" fmla="*/ 2147483647 w 1400"/>
                <a:gd name="T19" fmla="*/ 2147483647 h 1450"/>
                <a:gd name="T20" fmla="*/ 2147483647 w 1400"/>
                <a:gd name="T21" fmla="*/ 2147483647 h 1450"/>
                <a:gd name="T22" fmla="*/ 2147483647 w 1400"/>
                <a:gd name="T23" fmla="*/ 2147483647 h 1450"/>
                <a:gd name="T24" fmla="*/ 2147483647 w 1400"/>
                <a:gd name="T25" fmla="*/ 2147483647 h 1450"/>
                <a:gd name="T26" fmla="*/ 2147483647 w 1400"/>
                <a:gd name="T27" fmla="*/ 2147483647 h 1450"/>
                <a:gd name="T28" fmla="*/ 2147483647 w 1400"/>
                <a:gd name="T29" fmla="*/ 2147483647 h 1450"/>
                <a:gd name="T30" fmla="*/ 2147483647 w 1400"/>
                <a:gd name="T31" fmla="*/ 2147483647 h 1450"/>
                <a:gd name="T32" fmla="*/ 2147483647 w 1400"/>
                <a:gd name="T33" fmla="*/ 2147483647 h 1450"/>
                <a:gd name="T34" fmla="*/ 2147483647 w 1400"/>
                <a:gd name="T35" fmla="*/ 2147483647 h 1450"/>
                <a:gd name="T36" fmla="*/ 2147483647 w 1400"/>
                <a:gd name="T37" fmla="*/ 2147483647 h 1450"/>
                <a:gd name="T38" fmla="*/ 2147483647 w 1400"/>
                <a:gd name="T39" fmla="*/ 2147483647 h 1450"/>
                <a:gd name="T40" fmla="*/ 2147483647 w 1400"/>
                <a:gd name="T41" fmla="*/ 2147483647 h 1450"/>
                <a:gd name="T42" fmla="*/ 2147483647 w 1400"/>
                <a:gd name="T43" fmla="*/ 2147483647 h 1450"/>
                <a:gd name="T44" fmla="*/ 2147483647 w 1400"/>
                <a:gd name="T45" fmla="*/ 2147483647 h 1450"/>
                <a:gd name="T46" fmla="*/ 2147483647 w 1400"/>
                <a:gd name="T47" fmla="*/ 2147483647 h 1450"/>
                <a:gd name="T48" fmla="*/ 2147483647 w 1400"/>
                <a:gd name="T49" fmla="*/ 2147483647 h 1450"/>
                <a:gd name="T50" fmla="*/ 2147483647 w 1400"/>
                <a:gd name="T51" fmla="*/ 2147483647 h 1450"/>
                <a:gd name="T52" fmla="*/ 2147483647 w 1400"/>
                <a:gd name="T53" fmla="*/ 2147483647 h 1450"/>
                <a:gd name="T54" fmla="*/ 2147483647 w 1400"/>
                <a:gd name="T55" fmla="*/ 2147483647 h 1450"/>
                <a:gd name="T56" fmla="*/ 2147483647 w 1400"/>
                <a:gd name="T57" fmla="*/ 0 h 1450"/>
                <a:gd name="T58" fmla="*/ 2147483647 w 1400"/>
                <a:gd name="T59" fmla="*/ 2147483647 h 1450"/>
                <a:gd name="T60" fmla="*/ 2147483647 w 1400"/>
                <a:gd name="T61" fmla="*/ 2147483647 h 1450"/>
                <a:gd name="T62" fmla="*/ 2147483647 w 1400"/>
                <a:gd name="T63" fmla="*/ 2147483647 h 1450"/>
                <a:gd name="T64" fmla="*/ 2147483647 w 1400"/>
                <a:gd name="T65" fmla="*/ 2147483647 h 1450"/>
                <a:gd name="T66" fmla="*/ 2147483647 w 1400"/>
                <a:gd name="T67" fmla="*/ 2147483647 h 1450"/>
                <a:gd name="T68" fmla="*/ 2147483647 w 1400"/>
                <a:gd name="T69" fmla="*/ 2147483647 h 1450"/>
                <a:gd name="T70" fmla="*/ 2147483647 w 1400"/>
                <a:gd name="T71" fmla="*/ 2147483647 h 1450"/>
                <a:gd name="T72" fmla="*/ 2147483647 w 1400"/>
                <a:gd name="T73" fmla="*/ 2147483647 h 1450"/>
                <a:gd name="T74" fmla="*/ 2147483647 w 1400"/>
                <a:gd name="T75" fmla="*/ 2147483647 h 1450"/>
                <a:gd name="T76" fmla="*/ 2147483647 w 1400"/>
                <a:gd name="T77" fmla="*/ 2147483647 h 1450"/>
                <a:gd name="T78" fmla="*/ 2147483647 w 1400"/>
                <a:gd name="T79" fmla="*/ 2147483647 h 1450"/>
                <a:gd name="T80" fmla="*/ 2147483647 w 1400"/>
                <a:gd name="T81" fmla="*/ 2147483647 h 1450"/>
                <a:gd name="T82" fmla="*/ 2147483647 w 1400"/>
                <a:gd name="T83" fmla="*/ 2147483647 h 1450"/>
                <a:gd name="T84" fmla="*/ 2147483647 w 1400"/>
                <a:gd name="T85" fmla="*/ 2147483647 h 1450"/>
                <a:gd name="T86" fmla="*/ 2147483647 w 1400"/>
                <a:gd name="T87" fmla="*/ 2147483647 h 1450"/>
                <a:gd name="T88" fmla="*/ 2147483647 w 1400"/>
                <a:gd name="T89" fmla="*/ 2147483647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0" h="1450">
                  <a:moveTo>
                    <a:pt x="1316" y="1116"/>
                  </a:moveTo>
                  <a:lnTo>
                    <a:pt x="1251" y="1128"/>
                  </a:lnTo>
                  <a:lnTo>
                    <a:pt x="1185" y="1147"/>
                  </a:lnTo>
                  <a:lnTo>
                    <a:pt x="1125" y="1179"/>
                  </a:lnTo>
                  <a:lnTo>
                    <a:pt x="1071" y="1216"/>
                  </a:lnTo>
                  <a:lnTo>
                    <a:pt x="1029" y="1261"/>
                  </a:lnTo>
                  <a:lnTo>
                    <a:pt x="987" y="1317"/>
                  </a:lnTo>
                  <a:lnTo>
                    <a:pt x="963" y="1380"/>
                  </a:lnTo>
                  <a:lnTo>
                    <a:pt x="945" y="1450"/>
                  </a:lnTo>
                  <a:lnTo>
                    <a:pt x="891" y="1412"/>
                  </a:lnTo>
                  <a:lnTo>
                    <a:pt x="832" y="1380"/>
                  </a:lnTo>
                  <a:lnTo>
                    <a:pt x="766" y="1361"/>
                  </a:lnTo>
                  <a:lnTo>
                    <a:pt x="700" y="1355"/>
                  </a:lnTo>
                  <a:lnTo>
                    <a:pt x="634" y="1361"/>
                  </a:lnTo>
                  <a:lnTo>
                    <a:pt x="568" y="1380"/>
                  </a:lnTo>
                  <a:lnTo>
                    <a:pt x="514" y="1412"/>
                  </a:lnTo>
                  <a:lnTo>
                    <a:pt x="461" y="1450"/>
                  </a:lnTo>
                  <a:lnTo>
                    <a:pt x="443" y="1380"/>
                  </a:lnTo>
                  <a:lnTo>
                    <a:pt x="413" y="1317"/>
                  </a:lnTo>
                  <a:lnTo>
                    <a:pt x="377" y="1261"/>
                  </a:lnTo>
                  <a:lnTo>
                    <a:pt x="329" y="1216"/>
                  </a:lnTo>
                  <a:lnTo>
                    <a:pt x="275" y="1179"/>
                  </a:lnTo>
                  <a:lnTo>
                    <a:pt x="215" y="1147"/>
                  </a:lnTo>
                  <a:lnTo>
                    <a:pt x="155" y="1128"/>
                  </a:lnTo>
                  <a:lnTo>
                    <a:pt x="84" y="1116"/>
                  </a:lnTo>
                  <a:lnTo>
                    <a:pt x="108" y="1071"/>
                  </a:lnTo>
                  <a:lnTo>
                    <a:pt x="120" y="1027"/>
                  </a:lnTo>
                  <a:lnTo>
                    <a:pt x="132" y="977"/>
                  </a:lnTo>
                  <a:lnTo>
                    <a:pt x="132" y="927"/>
                  </a:lnTo>
                  <a:lnTo>
                    <a:pt x="132" y="882"/>
                  </a:lnTo>
                  <a:lnTo>
                    <a:pt x="126" y="838"/>
                  </a:lnTo>
                  <a:lnTo>
                    <a:pt x="114" y="794"/>
                  </a:lnTo>
                  <a:lnTo>
                    <a:pt x="96" y="756"/>
                  </a:lnTo>
                  <a:lnTo>
                    <a:pt x="78" y="719"/>
                  </a:lnTo>
                  <a:lnTo>
                    <a:pt x="54" y="681"/>
                  </a:lnTo>
                  <a:lnTo>
                    <a:pt x="30" y="649"/>
                  </a:lnTo>
                  <a:lnTo>
                    <a:pt x="0" y="618"/>
                  </a:lnTo>
                  <a:lnTo>
                    <a:pt x="54" y="593"/>
                  </a:lnTo>
                  <a:lnTo>
                    <a:pt x="102" y="561"/>
                  </a:lnTo>
                  <a:lnTo>
                    <a:pt x="143" y="517"/>
                  </a:lnTo>
                  <a:lnTo>
                    <a:pt x="179" y="473"/>
                  </a:lnTo>
                  <a:lnTo>
                    <a:pt x="203" y="422"/>
                  </a:lnTo>
                  <a:lnTo>
                    <a:pt x="227" y="366"/>
                  </a:lnTo>
                  <a:lnTo>
                    <a:pt x="239" y="303"/>
                  </a:lnTo>
                  <a:lnTo>
                    <a:pt x="245" y="240"/>
                  </a:lnTo>
                  <a:lnTo>
                    <a:pt x="245" y="208"/>
                  </a:lnTo>
                  <a:lnTo>
                    <a:pt x="239" y="183"/>
                  </a:lnTo>
                  <a:lnTo>
                    <a:pt x="305" y="195"/>
                  </a:lnTo>
                  <a:lnTo>
                    <a:pt x="365" y="202"/>
                  </a:lnTo>
                  <a:lnTo>
                    <a:pt x="419" y="202"/>
                  </a:lnTo>
                  <a:lnTo>
                    <a:pt x="473" y="189"/>
                  </a:lnTo>
                  <a:lnTo>
                    <a:pt x="520" y="170"/>
                  </a:lnTo>
                  <a:lnTo>
                    <a:pt x="562" y="145"/>
                  </a:lnTo>
                  <a:lnTo>
                    <a:pt x="604" y="120"/>
                  </a:lnTo>
                  <a:lnTo>
                    <a:pt x="640" y="82"/>
                  </a:lnTo>
                  <a:lnTo>
                    <a:pt x="676" y="44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36" y="44"/>
                  </a:lnTo>
                  <a:lnTo>
                    <a:pt x="766" y="82"/>
                  </a:lnTo>
                  <a:lnTo>
                    <a:pt x="808" y="114"/>
                  </a:lnTo>
                  <a:lnTo>
                    <a:pt x="844" y="145"/>
                  </a:lnTo>
                  <a:lnTo>
                    <a:pt x="891" y="164"/>
                  </a:lnTo>
                  <a:lnTo>
                    <a:pt x="939" y="183"/>
                  </a:lnTo>
                  <a:lnTo>
                    <a:pt x="987" y="195"/>
                  </a:lnTo>
                  <a:lnTo>
                    <a:pt x="1041" y="195"/>
                  </a:lnTo>
                  <a:lnTo>
                    <a:pt x="1095" y="195"/>
                  </a:lnTo>
                  <a:lnTo>
                    <a:pt x="1155" y="177"/>
                  </a:lnTo>
                  <a:lnTo>
                    <a:pt x="1149" y="208"/>
                  </a:lnTo>
                  <a:lnTo>
                    <a:pt x="1149" y="233"/>
                  </a:lnTo>
                  <a:lnTo>
                    <a:pt x="1155" y="296"/>
                  </a:lnTo>
                  <a:lnTo>
                    <a:pt x="1167" y="359"/>
                  </a:lnTo>
                  <a:lnTo>
                    <a:pt x="1191" y="416"/>
                  </a:lnTo>
                  <a:lnTo>
                    <a:pt x="1221" y="466"/>
                  </a:lnTo>
                  <a:lnTo>
                    <a:pt x="1257" y="517"/>
                  </a:lnTo>
                  <a:lnTo>
                    <a:pt x="1298" y="555"/>
                  </a:lnTo>
                  <a:lnTo>
                    <a:pt x="1346" y="593"/>
                  </a:lnTo>
                  <a:lnTo>
                    <a:pt x="1400" y="618"/>
                  </a:lnTo>
                  <a:lnTo>
                    <a:pt x="1370" y="643"/>
                  </a:lnTo>
                  <a:lnTo>
                    <a:pt x="1340" y="681"/>
                  </a:lnTo>
                  <a:lnTo>
                    <a:pt x="1322" y="712"/>
                  </a:lnTo>
                  <a:lnTo>
                    <a:pt x="1304" y="750"/>
                  </a:lnTo>
                  <a:lnTo>
                    <a:pt x="1286" y="794"/>
                  </a:lnTo>
                  <a:lnTo>
                    <a:pt x="1274" y="832"/>
                  </a:lnTo>
                  <a:lnTo>
                    <a:pt x="1268" y="876"/>
                  </a:lnTo>
                  <a:lnTo>
                    <a:pt x="1268" y="920"/>
                  </a:lnTo>
                  <a:lnTo>
                    <a:pt x="1268" y="977"/>
                  </a:lnTo>
                  <a:lnTo>
                    <a:pt x="1280" y="1027"/>
                  </a:lnTo>
                  <a:lnTo>
                    <a:pt x="1292" y="1071"/>
                  </a:lnTo>
                  <a:lnTo>
                    <a:pt x="1316" y="111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DC227AA1-07CD-C84D-5B59-1A37C9C67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" y="15875"/>
              <a:ext cx="919480" cy="948690"/>
            </a:xfrm>
            <a:custGeom>
              <a:avLst/>
              <a:gdLst>
                <a:gd name="T0" fmla="*/ 2147483647 w 1448"/>
                <a:gd name="T1" fmla="*/ 2147483647 h 1494"/>
                <a:gd name="T2" fmla="*/ 2147483647 w 1448"/>
                <a:gd name="T3" fmla="*/ 2147483647 h 1494"/>
                <a:gd name="T4" fmla="*/ 2147483647 w 1448"/>
                <a:gd name="T5" fmla="*/ 2147483647 h 1494"/>
                <a:gd name="T6" fmla="*/ 2147483647 w 1448"/>
                <a:gd name="T7" fmla="*/ 2147483647 h 1494"/>
                <a:gd name="T8" fmla="*/ 2147483647 w 1448"/>
                <a:gd name="T9" fmla="*/ 2147483647 h 1494"/>
                <a:gd name="T10" fmla="*/ 2147483647 w 1448"/>
                <a:gd name="T11" fmla="*/ 2147483647 h 1494"/>
                <a:gd name="T12" fmla="*/ 2147483647 w 1448"/>
                <a:gd name="T13" fmla="*/ 2147483647 h 1494"/>
                <a:gd name="T14" fmla="*/ 2147483647 w 1448"/>
                <a:gd name="T15" fmla="*/ 2147483647 h 1494"/>
                <a:gd name="T16" fmla="*/ 2147483647 w 1448"/>
                <a:gd name="T17" fmla="*/ 2147483647 h 1494"/>
                <a:gd name="T18" fmla="*/ 2147483647 w 1448"/>
                <a:gd name="T19" fmla="*/ 2147483647 h 1494"/>
                <a:gd name="T20" fmla="*/ 2147483647 w 1448"/>
                <a:gd name="T21" fmla="*/ 2147483647 h 1494"/>
                <a:gd name="T22" fmla="*/ 2147483647 w 1448"/>
                <a:gd name="T23" fmla="*/ 2147483647 h 1494"/>
                <a:gd name="T24" fmla="*/ 2147483647 w 1448"/>
                <a:gd name="T25" fmla="*/ 2147483647 h 1494"/>
                <a:gd name="T26" fmla="*/ 2147483647 w 1448"/>
                <a:gd name="T27" fmla="*/ 2147483647 h 1494"/>
                <a:gd name="T28" fmla="*/ 2147483647 w 1448"/>
                <a:gd name="T29" fmla="*/ 2147483647 h 1494"/>
                <a:gd name="T30" fmla="*/ 2147483647 w 1448"/>
                <a:gd name="T31" fmla="*/ 2147483647 h 1494"/>
                <a:gd name="T32" fmla="*/ 2147483647 w 1448"/>
                <a:gd name="T33" fmla="*/ 2147483647 h 1494"/>
                <a:gd name="T34" fmla="*/ 2147483647 w 1448"/>
                <a:gd name="T35" fmla="*/ 2147483647 h 1494"/>
                <a:gd name="T36" fmla="*/ 2147483647 w 1448"/>
                <a:gd name="T37" fmla="*/ 2147483647 h 1494"/>
                <a:gd name="T38" fmla="*/ 2147483647 w 1448"/>
                <a:gd name="T39" fmla="*/ 2147483647 h 1494"/>
                <a:gd name="T40" fmla="*/ 2147483647 w 1448"/>
                <a:gd name="T41" fmla="*/ 2147483647 h 1494"/>
                <a:gd name="T42" fmla="*/ 2147483647 w 1448"/>
                <a:gd name="T43" fmla="*/ 2147483647 h 1494"/>
                <a:gd name="T44" fmla="*/ 2147483647 w 1448"/>
                <a:gd name="T45" fmla="*/ 2147483647 h 1494"/>
                <a:gd name="T46" fmla="*/ 2147483647 w 1448"/>
                <a:gd name="T47" fmla="*/ 2147483647 h 1494"/>
                <a:gd name="T48" fmla="*/ 2147483647 w 1448"/>
                <a:gd name="T49" fmla="*/ 2147483647 h 1494"/>
                <a:gd name="T50" fmla="*/ 2147483647 w 1448"/>
                <a:gd name="T51" fmla="*/ 2147483647 h 1494"/>
                <a:gd name="T52" fmla="*/ 2147483647 w 1448"/>
                <a:gd name="T53" fmla="*/ 2147483647 h 1494"/>
                <a:gd name="T54" fmla="*/ 2147483647 w 1448"/>
                <a:gd name="T55" fmla="*/ 2147483647 h 1494"/>
                <a:gd name="T56" fmla="*/ 2147483647 w 1448"/>
                <a:gd name="T57" fmla="*/ 2147483647 h 1494"/>
                <a:gd name="T58" fmla="*/ 2147483647 w 1448"/>
                <a:gd name="T59" fmla="*/ 2147483647 h 1494"/>
                <a:gd name="T60" fmla="*/ 2147483647 w 1448"/>
                <a:gd name="T61" fmla="*/ 2147483647 h 1494"/>
                <a:gd name="T62" fmla="*/ 2147483647 w 1448"/>
                <a:gd name="T63" fmla="*/ 2147483647 h 1494"/>
                <a:gd name="T64" fmla="*/ 2147483647 w 1448"/>
                <a:gd name="T65" fmla="*/ 2147483647 h 1494"/>
                <a:gd name="T66" fmla="*/ 2147483647 w 1448"/>
                <a:gd name="T67" fmla="*/ 2147483647 h 1494"/>
                <a:gd name="T68" fmla="*/ 2147483647 w 1448"/>
                <a:gd name="T69" fmla="*/ 2147483647 h 1494"/>
                <a:gd name="T70" fmla="*/ 2147483647 w 1448"/>
                <a:gd name="T71" fmla="*/ 2147483647 h 1494"/>
                <a:gd name="T72" fmla="*/ 2147483647 w 1448"/>
                <a:gd name="T73" fmla="*/ 2147483647 h 1494"/>
                <a:gd name="T74" fmla="*/ 2147483647 w 1448"/>
                <a:gd name="T75" fmla="*/ 2147483647 h 1494"/>
                <a:gd name="T76" fmla="*/ 2147483647 w 1448"/>
                <a:gd name="T77" fmla="*/ 2147483647 h 1494"/>
                <a:gd name="T78" fmla="*/ 2147483647 w 1448"/>
                <a:gd name="T79" fmla="*/ 2147483647 h 1494"/>
                <a:gd name="T80" fmla="*/ 2147483647 w 1448"/>
                <a:gd name="T81" fmla="*/ 2147483647 h 1494"/>
                <a:gd name="T82" fmla="*/ 2147483647 w 1448"/>
                <a:gd name="T83" fmla="*/ 2147483647 h 1494"/>
                <a:gd name="T84" fmla="*/ 2147483647 w 1448"/>
                <a:gd name="T85" fmla="*/ 2147483647 h 1494"/>
                <a:gd name="T86" fmla="*/ 2147483647 w 1448"/>
                <a:gd name="T87" fmla="*/ 2147483647 h 1494"/>
                <a:gd name="T88" fmla="*/ 2147483647 w 1448"/>
                <a:gd name="T89" fmla="*/ 2147483647 h 1494"/>
                <a:gd name="T90" fmla="*/ 2147483647 w 1448"/>
                <a:gd name="T91" fmla="*/ 2147483647 h 1494"/>
                <a:gd name="T92" fmla="*/ 2147483647 w 1448"/>
                <a:gd name="T93" fmla="*/ 2147483647 h 1494"/>
                <a:gd name="T94" fmla="*/ 2147483647 w 1448"/>
                <a:gd name="T95" fmla="*/ 2147483647 h 1494"/>
                <a:gd name="T96" fmla="*/ 2147483647 w 1448"/>
                <a:gd name="T97" fmla="*/ 2147483647 h 1494"/>
                <a:gd name="T98" fmla="*/ 2147483647 w 1448"/>
                <a:gd name="T99" fmla="*/ 2147483647 h 1494"/>
                <a:gd name="T100" fmla="*/ 2147483647 w 1448"/>
                <a:gd name="T101" fmla="*/ 2147483647 h 1494"/>
                <a:gd name="T102" fmla="*/ 2147483647 w 1448"/>
                <a:gd name="T103" fmla="*/ 2147483647 h 1494"/>
                <a:gd name="T104" fmla="*/ 2147483647 w 1448"/>
                <a:gd name="T105" fmla="*/ 2147483647 h 1494"/>
                <a:gd name="T106" fmla="*/ 2147483647 w 1448"/>
                <a:gd name="T107" fmla="*/ 2147483647 h 1494"/>
                <a:gd name="T108" fmla="*/ 2147483647 w 1448"/>
                <a:gd name="T109" fmla="*/ 2147483647 h 1494"/>
                <a:gd name="T110" fmla="*/ 2147483647 w 1448"/>
                <a:gd name="T111" fmla="*/ 2147483647 h 1494"/>
                <a:gd name="T112" fmla="*/ 2147483647 w 1448"/>
                <a:gd name="T113" fmla="*/ 2147483647 h 1494"/>
                <a:gd name="T114" fmla="*/ 2147483647 w 1448"/>
                <a:gd name="T115" fmla="*/ 2147483647 h 14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48" h="1494">
                  <a:moveTo>
                    <a:pt x="957" y="1475"/>
                  </a:moveTo>
                  <a:lnTo>
                    <a:pt x="975" y="1456"/>
                  </a:lnTo>
                  <a:lnTo>
                    <a:pt x="951" y="1462"/>
                  </a:lnTo>
                  <a:lnTo>
                    <a:pt x="957" y="1443"/>
                  </a:lnTo>
                  <a:lnTo>
                    <a:pt x="963" y="1431"/>
                  </a:lnTo>
                  <a:lnTo>
                    <a:pt x="969" y="1412"/>
                  </a:lnTo>
                  <a:lnTo>
                    <a:pt x="975" y="1393"/>
                  </a:lnTo>
                  <a:lnTo>
                    <a:pt x="981" y="1380"/>
                  </a:lnTo>
                  <a:lnTo>
                    <a:pt x="987" y="1361"/>
                  </a:lnTo>
                  <a:lnTo>
                    <a:pt x="993" y="1349"/>
                  </a:lnTo>
                  <a:lnTo>
                    <a:pt x="1005" y="1330"/>
                  </a:lnTo>
                  <a:lnTo>
                    <a:pt x="1011" y="1317"/>
                  </a:lnTo>
                  <a:lnTo>
                    <a:pt x="1023" y="1298"/>
                  </a:lnTo>
                  <a:lnTo>
                    <a:pt x="1029" y="1286"/>
                  </a:lnTo>
                  <a:lnTo>
                    <a:pt x="1041" y="1273"/>
                  </a:lnTo>
                  <a:lnTo>
                    <a:pt x="1053" y="1261"/>
                  </a:lnTo>
                  <a:lnTo>
                    <a:pt x="1065" y="1248"/>
                  </a:lnTo>
                  <a:lnTo>
                    <a:pt x="1077" y="1235"/>
                  </a:lnTo>
                  <a:lnTo>
                    <a:pt x="1089" y="1223"/>
                  </a:lnTo>
                  <a:lnTo>
                    <a:pt x="1101" y="1210"/>
                  </a:lnTo>
                  <a:lnTo>
                    <a:pt x="1113" y="1204"/>
                  </a:lnTo>
                  <a:lnTo>
                    <a:pt x="1131" y="1191"/>
                  </a:lnTo>
                  <a:lnTo>
                    <a:pt x="1143" y="1185"/>
                  </a:lnTo>
                  <a:lnTo>
                    <a:pt x="1155" y="1172"/>
                  </a:lnTo>
                  <a:lnTo>
                    <a:pt x="1173" y="1166"/>
                  </a:lnTo>
                  <a:lnTo>
                    <a:pt x="1191" y="1160"/>
                  </a:lnTo>
                  <a:lnTo>
                    <a:pt x="1203" y="1153"/>
                  </a:lnTo>
                  <a:lnTo>
                    <a:pt x="1221" y="1147"/>
                  </a:lnTo>
                  <a:lnTo>
                    <a:pt x="1239" y="1141"/>
                  </a:lnTo>
                  <a:lnTo>
                    <a:pt x="1251" y="1135"/>
                  </a:lnTo>
                  <a:lnTo>
                    <a:pt x="1269" y="1135"/>
                  </a:lnTo>
                  <a:lnTo>
                    <a:pt x="1286" y="1128"/>
                  </a:lnTo>
                  <a:lnTo>
                    <a:pt x="1304" y="1128"/>
                  </a:lnTo>
                  <a:lnTo>
                    <a:pt x="1322" y="1128"/>
                  </a:lnTo>
                  <a:lnTo>
                    <a:pt x="1340" y="1122"/>
                  </a:lnTo>
                  <a:lnTo>
                    <a:pt x="1340" y="1153"/>
                  </a:lnTo>
                  <a:lnTo>
                    <a:pt x="1322" y="1153"/>
                  </a:lnTo>
                  <a:lnTo>
                    <a:pt x="1304" y="1153"/>
                  </a:lnTo>
                  <a:lnTo>
                    <a:pt x="1292" y="1153"/>
                  </a:lnTo>
                  <a:lnTo>
                    <a:pt x="1275" y="1160"/>
                  </a:lnTo>
                  <a:lnTo>
                    <a:pt x="1257" y="1160"/>
                  </a:lnTo>
                  <a:lnTo>
                    <a:pt x="1245" y="1166"/>
                  </a:lnTo>
                  <a:lnTo>
                    <a:pt x="1227" y="1172"/>
                  </a:lnTo>
                  <a:lnTo>
                    <a:pt x="1215" y="1179"/>
                  </a:lnTo>
                  <a:lnTo>
                    <a:pt x="1197" y="1185"/>
                  </a:lnTo>
                  <a:lnTo>
                    <a:pt x="1185" y="1191"/>
                  </a:lnTo>
                  <a:lnTo>
                    <a:pt x="1167" y="1198"/>
                  </a:lnTo>
                  <a:lnTo>
                    <a:pt x="1155" y="1204"/>
                  </a:lnTo>
                  <a:lnTo>
                    <a:pt x="1143" y="1217"/>
                  </a:lnTo>
                  <a:lnTo>
                    <a:pt x="1131" y="1223"/>
                  </a:lnTo>
                  <a:lnTo>
                    <a:pt x="1119" y="1235"/>
                  </a:lnTo>
                  <a:lnTo>
                    <a:pt x="1107" y="1242"/>
                  </a:lnTo>
                  <a:lnTo>
                    <a:pt x="1095" y="1254"/>
                  </a:lnTo>
                  <a:lnTo>
                    <a:pt x="1083" y="1267"/>
                  </a:lnTo>
                  <a:lnTo>
                    <a:pt x="1071" y="1280"/>
                  </a:lnTo>
                  <a:lnTo>
                    <a:pt x="1059" y="1292"/>
                  </a:lnTo>
                  <a:lnTo>
                    <a:pt x="1053" y="1305"/>
                  </a:lnTo>
                  <a:lnTo>
                    <a:pt x="1041" y="1317"/>
                  </a:lnTo>
                  <a:lnTo>
                    <a:pt x="1035" y="1330"/>
                  </a:lnTo>
                  <a:lnTo>
                    <a:pt x="1023" y="1343"/>
                  </a:lnTo>
                  <a:lnTo>
                    <a:pt x="1017" y="1361"/>
                  </a:lnTo>
                  <a:lnTo>
                    <a:pt x="1011" y="1374"/>
                  </a:lnTo>
                  <a:lnTo>
                    <a:pt x="1005" y="1387"/>
                  </a:lnTo>
                  <a:lnTo>
                    <a:pt x="999" y="1406"/>
                  </a:lnTo>
                  <a:lnTo>
                    <a:pt x="993" y="1418"/>
                  </a:lnTo>
                  <a:lnTo>
                    <a:pt x="987" y="1437"/>
                  </a:lnTo>
                  <a:lnTo>
                    <a:pt x="981" y="1450"/>
                  </a:lnTo>
                  <a:lnTo>
                    <a:pt x="981" y="1469"/>
                  </a:lnTo>
                  <a:lnTo>
                    <a:pt x="957" y="1475"/>
                  </a:lnTo>
                  <a:close/>
                  <a:moveTo>
                    <a:pt x="981" y="1469"/>
                  </a:moveTo>
                  <a:lnTo>
                    <a:pt x="975" y="1487"/>
                  </a:lnTo>
                  <a:lnTo>
                    <a:pt x="957" y="1475"/>
                  </a:lnTo>
                  <a:lnTo>
                    <a:pt x="981" y="1469"/>
                  </a:lnTo>
                  <a:close/>
                  <a:moveTo>
                    <a:pt x="724" y="1393"/>
                  </a:moveTo>
                  <a:lnTo>
                    <a:pt x="724" y="1361"/>
                  </a:lnTo>
                  <a:lnTo>
                    <a:pt x="742" y="1361"/>
                  </a:lnTo>
                  <a:lnTo>
                    <a:pt x="760" y="1368"/>
                  </a:lnTo>
                  <a:lnTo>
                    <a:pt x="778" y="1368"/>
                  </a:lnTo>
                  <a:lnTo>
                    <a:pt x="796" y="1368"/>
                  </a:lnTo>
                  <a:lnTo>
                    <a:pt x="814" y="1374"/>
                  </a:lnTo>
                  <a:lnTo>
                    <a:pt x="826" y="1380"/>
                  </a:lnTo>
                  <a:lnTo>
                    <a:pt x="844" y="1380"/>
                  </a:lnTo>
                  <a:lnTo>
                    <a:pt x="862" y="1387"/>
                  </a:lnTo>
                  <a:lnTo>
                    <a:pt x="874" y="1393"/>
                  </a:lnTo>
                  <a:lnTo>
                    <a:pt x="892" y="1399"/>
                  </a:lnTo>
                  <a:lnTo>
                    <a:pt x="904" y="1412"/>
                  </a:lnTo>
                  <a:lnTo>
                    <a:pt x="921" y="1418"/>
                  </a:lnTo>
                  <a:lnTo>
                    <a:pt x="933" y="1424"/>
                  </a:lnTo>
                  <a:lnTo>
                    <a:pt x="945" y="1437"/>
                  </a:lnTo>
                  <a:lnTo>
                    <a:pt x="963" y="1443"/>
                  </a:lnTo>
                  <a:lnTo>
                    <a:pt x="975" y="1456"/>
                  </a:lnTo>
                  <a:lnTo>
                    <a:pt x="957" y="1475"/>
                  </a:lnTo>
                  <a:lnTo>
                    <a:pt x="945" y="1469"/>
                  </a:lnTo>
                  <a:lnTo>
                    <a:pt x="933" y="1456"/>
                  </a:lnTo>
                  <a:lnTo>
                    <a:pt x="921" y="1450"/>
                  </a:lnTo>
                  <a:lnTo>
                    <a:pt x="910" y="1437"/>
                  </a:lnTo>
                  <a:lnTo>
                    <a:pt x="892" y="1431"/>
                  </a:lnTo>
                  <a:lnTo>
                    <a:pt x="880" y="1424"/>
                  </a:lnTo>
                  <a:lnTo>
                    <a:pt x="868" y="1418"/>
                  </a:lnTo>
                  <a:lnTo>
                    <a:pt x="850" y="1412"/>
                  </a:lnTo>
                  <a:lnTo>
                    <a:pt x="838" y="1406"/>
                  </a:lnTo>
                  <a:lnTo>
                    <a:pt x="820" y="1406"/>
                  </a:lnTo>
                  <a:lnTo>
                    <a:pt x="808" y="1399"/>
                  </a:lnTo>
                  <a:lnTo>
                    <a:pt x="790" y="1393"/>
                  </a:lnTo>
                  <a:lnTo>
                    <a:pt x="772" y="1393"/>
                  </a:lnTo>
                  <a:lnTo>
                    <a:pt x="760" y="1393"/>
                  </a:lnTo>
                  <a:lnTo>
                    <a:pt x="742" y="1393"/>
                  </a:lnTo>
                  <a:lnTo>
                    <a:pt x="724" y="1393"/>
                  </a:lnTo>
                  <a:close/>
                  <a:moveTo>
                    <a:pt x="473" y="1469"/>
                  </a:moveTo>
                  <a:lnTo>
                    <a:pt x="497" y="1462"/>
                  </a:lnTo>
                  <a:lnTo>
                    <a:pt x="473" y="1456"/>
                  </a:lnTo>
                  <a:lnTo>
                    <a:pt x="491" y="1443"/>
                  </a:lnTo>
                  <a:lnTo>
                    <a:pt x="503" y="1437"/>
                  </a:lnTo>
                  <a:lnTo>
                    <a:pt x="515" y="1424"/>
                  </a:lnTo>
                  <a:lnTo>
                    <a:pt x="533" y="1418"/>
                  </a:lnTo>
                  <a:lnTo>
                    <a:pt x="544" y="1412"/>
                  </a:lnTo>
                  <a:lnTo>
                    <a:pt x="562" y="1399"/>
                  </a:lnTo>
                  <a:lnTo>
                    <a:pt x="574" y="1393"/>
                  </a:lnTo>
                  <a:lnTo>
                    <a:pt x="592" y="1387"/>
                  </a:lnTo>
                  <a:lnTo>
                    <a:pt x="604" y="1380"/>
                  </a:lnTo>
                  <a:lnTo>
                    <a:pt x="622" y="1380"/>
                  </a:lnTo>
                  <a:lnTo>
                    <a:pt x="640" y="1374"/>
                  </a:lnTo>
                  <a:lnTo>
                    <a:pt x="658" y="1368"/>
                  </a:lnTo>
                  <a:lnTo>
                    <a:pt x="676" y="1368"/>
                  </a:lnTo>
                  <a:lnTo>
                    <a:pt x="688" y="1368"/>
                  </a:lnTo>
                  <a:lnTo>
                    <a:pt x="706" y="1361"/>
                  </a:lnTo>
                  <a:lnTo>
                    <a:pt x="724" y="1361"/>
                  </a:lnTo>
                  <a:lnTo>
                    <a:pt x="724" y="1393"/>
                  </a:lnTo>
                  <a:lnTo>
                    <a:pt x="706" y="1393"/>
                  </a:lnTo>
                  <a:lnTo>
                    <a:pt x="694" y="1393"/>
                  </a:lnTo>
                  <a:lnTo>
                    <a:pt x="676" y="1393"/>
                  </a:lnTo>
                  <a:lnTo>
                    <a:pt x="658" y="1393"/>
                  </a:lnTo>
                  <a:lnTo>
                    <a:pt x="646" y="1399"/>
                  </a:lnTo>
                  <a:lnTo>
                    <a:pt x="628" y="1406"/>
                  </a:lnTo>
                  <a:lnTo>
                    <a:pt x="616" y="1406"/>
                  </a:lnTo>
                  <a:lnTo>
                    <a:pt x="598" y="1412"/>
                  </a:lnTo>
                  <a:lnTo>
                    <a:pt x="586" y="1418"/>
                  </a:lnTo>
                  <a:lnTo>
                    <a:pt x="568" y="1424"/>
                  </a:lnTo>
                  <a:lnTo>
                    <a:pt x="556" y="1431"/>
                  </a:lnTo>
                  <a:lnTo>
                    <a:pt x="544" y="1443"/>
                  </a:lnTo>
                  <a:lnTo>
                    <a:pt x="527" y="1450"/>
                  </a:lnTo>
                  <a:lnTo>
                    <a:pt x="515" y="1456"/>
                  </a:lnTo>
                  <a:lnTo>
                    <a:pt x="503" y="1469"/>
                  </a:lnTo>
                  <a:lnTo>
                    <a:pt x="491" y="1475"/>
                  </a:lnTo>
                  <a:lnTo>
                    <a:pt x="473" y="1469"/>
                  </a:lnTo>
                  <a:close/>
                  <a:moveTo>
                    <a:pt x="491" y="1475"/>
                  </a:moveTo>
                  <a:lnTo>
                    <a:pt x="473" y="1494"/>
                  </a:lnTo>
                  <a:lnTo>
                    <a:pt x="473" y="1469"/>
                  </a:lnTo>
                  <a:lnTo>
                    <a:pt x="491" y="1475"/>
                  </a:lnTo>
                  <a:close/>
                  <a:moveTo>
                    <a:pt x="102" y="1128"/>
                  </a:moveTo>
                  <a:lnTo>
                    <a:pt x="120" y="1141"/>
                  </a:lnTo>
                  <a:lnTo>
                    <a:pt x="108" y="1122"/>
                  </a:lnTo>
                  <a:lnTo>
                    <a:pt x="126" y="1128"/>
                  </a:lnTo>
                  <a:lnTo>
                    <a:pt x="144" y="1128"/>
                  </a:lnTo>
                  <a:lnTo>
                    <a:pt x="162" y="1128"/>
                  </a:lnTo>
                  <a:lnTo>
                    <a:pt x="179" y="1135"/>
                  </a:lnTo>
                  <a:lnTo>
                    <a:pt x="197" y="1135"/>
                  </a:lnTo>
                  <a:lnTo>
                    <a:pt x="215" y="1141"/>
                  </a:lnTo>
                  <a:lnTo>
                    <a:pt x="227" y="1147"/>
                  </a:lnTo>
                  <a:lnTo>
                    <a:pt x="245" y="1153"/>
                  </a:lnTo>
                  <a:lnTo>
                    <a:pt x="263" y="1160"/>
                  </a:lnTo>
                  <a:lnTo>
                    <a:pt x="275" y="1166"/>
                  </a:lnTo>
                  <a:lnTo>
                    <a:pt x="293" y="1172"/>
                  </a:lnTo>
                  <a:lnTo>
                    <a:pt x="305" y="1185"/>
                  </a:lnTo>
                  <a:lnTo>
                    <a:pt x="323" y="1191"/>
                  </a:lnTo>
                  <a:lnTo>
                    <a:pt x="335" y="1204"/>
                  </a:lnTo>
                  <a:lnTo>
                    <a:pt x="347" y="1217"/>
                  </a:lnTo>
                  <a:lnTo>
                    <a:pt x="359" y="1223"/>
                  </a:lnTo>
                  <a:lnTo>
                    <a:pt x="371" y="1235"/>
                  </a:lnTo>
                  <a:lnTo>
                    <a:pt x="383" y="1248"/>
                  </a:lnTo>
                  <a:lnTo>
                    <a:pt x="395" y="1261"/>
                  </a:lnTo>
                  <a:lnTo>
                    <a:pt x="407" y="1273"/>
                  </a:lnTo>
                  <a:lnTo>
                    <a:pt x="419" y="1286"/>
                  </a:lnTo>
                  <a:lnTo>
                    <a:pt x="431" y="1305"/>
                  </a:lnTo>
                  <a:lnTo>
                    <a:pt x="437" y="1317"/>
                  </a:lnTo>
                  <a:lnTo>
                    <a:pt x="449" y="1330"/>
                  </a:lnTo>
                  <a:lnTo>
                    <a:pt x="455" y="1349"/>
                  </a:lnTo>
                  <a:lnTo>
                    <a:pt x="461" y="1361"/>
                  </a:lnTo>
                  <a:lnTo>
                    <a:pt x="467" y="1380"/>
                  </a:lnTo>
                  <a:lnTo>
                    <a:pt x="479" y="1393"/>
                  </a:lnTo>
                  <a:lnTo>
                    <a:pt x="485" y="1412"/>
                  </a:lnTo>
                  <a:lnTo>
                    <a:pt x="485" y="1431"/>
                  </a:lnTo>
                  <a:lnTo>
                    <a:pt x="491" y="1450"/>
                  </a:lnTo>
                  <a:lnTo>
                    <a:pt x="497" y="1462"/>
                  </a:lnTo>
                  <a:lnTo>
                    <a:pt x="473" y="1469"/>
                  </a:lnTo>
                  <a:lnTo>
                    <a:pt x="467" y="1456"/>
                  </a:lnTo>
                  <a:lnTo>
                    <a:pt x="461" y="1437"/>
                  </a:lnTo>
                  <a:lnTo>
                    <a:pt x="461" y="1418"/>
                  </a:lnTo>
                  <a:lnTo>
                    <a:pt x="455" y="1406"/>
                  </a:lnTo>
                  <a:lnTo>
                    <a:pt x="449" y="1387"/>
                  </a:lnTo>
                  <a:lnTo>
                    <a:pt x="443" y="1374"/>
                  </a:lnTo>
                  <a:lnTo>
                    <a:pt x="431" y="1361"/>
                  </a:lnTo>
                  <a:lnTo>
                    <a:pt x="425" y="1343"/>
                  </a:lnTo>
                  <a:lnTo>
                    <a:pt x="419" y="1330"/>
                  </a:lnTo>
                  <a:lnTo>
                    <a:pt x="407" y="1317"/>
                  </a:lnTo>
                  <a:lnTo>
                    <a:pt x="401" y="1305"/>
                  </a:lnTo>
                  <a:lnTo>
                    <a:pt x="389" y="1292"/>
                  </a:lnTo>
                  <a:lnTo>
                    <a:pt x="377" y="1280"/>
                  </a:lnTo>
                  <a:lnTo>
                    <a:pt x="365" y="1267"/>
                  </a:lnTo>
                  <a:lnTo>
                    <a:pt x="359" y="1254"/>
                  </a:lnTo>
                  <a:lnTo>
                    <a:pt x="347" y="1242"/>
                  </a:lnTo>
                  <a:lnTo>
                    <a:pt x="335" y="1235"/>
                  </a:lnTo>
                  <a:lnTo>
                    <a:pt x="317" y="1223"/>
                  </a:lnTo>
                  <a:lnTo>
                    <a:pt x="305" y="1217"/>
                  </a:lnTo>
                  <a:lnTo>
                    <a:pt x="293" y="1204"/>
                  </a:lnTo>
                  <a:lnTo>
                    <a:pt x="281" y="1198"/>
                  </a:lnTo>
                  <a:lnTo>
                    <a:pt x="263" y="1191"/>
                  </a:lnTo>
                  <a:lnTo>
                    <a:pt x="251" y="1185"/>
                  </a:lnTo>
                  <a:lnTo>
                    <a:pt x="239" y="1179"/>
                  </a:lnTo>
                  <a:lnTo>
                    <a:pt x="221" y="1172"/>
                  </a:lnTo>
                  <a:lnTo>
                    <a:pt x="209" y="1166"/>
                  </a:lnTo>
                  <a:lnTo>
                    <a:pt x="191" y="1160"/>
                  </a:lnTo>
                  <a:lnTo>
                    <a:pt x="173" y="1160"/>
                  </a:lnTo>
                  <a:lnTo>
                    <a:pt x="162" y="1153"/>
                  </a:lnTo>
                  <a:lnTo>
                    <a:pt x="144" y="1153"/>
                  </a:lnTo>
                  <a:lnTo>
                    <a:pt x="126" y="1153"/>
                  </a:lnTo>
                  <a:lnTo>
                    <a:pt x="108" y="1153"/>
                  </a:lnTo>
                  <a:lnTo>
                    <a:pt x="102" y="1128"/>
                  </a:lnTo>
                  <a:close/>
                  <a:moveTo>
                    <a:pt x="108" y="1153"/>
                  </a:moveTo>
                  <a:lnTo>
                    <a:pt x="90" y="1147"/>
                  </a:lnTo>
                  <a:lnTo>
                    <a:pt x="102" y="1128"/>
                  </a:lnTo>
                  <a:lnTo>
                    <a:pt x="108" y="1153"/>
                  </a:lnTo>
                  <a:close/>
                  <a:moveTo>
                    <a:pt x="144" y="946"/>
                  </a:moveTo>
                  <a:lnTo>
                    <a:pt x="167" y="946"/>
                  </a:lnTo>
                  <a:lnTo>
                    <a:pt x="167" y="971"/>
                  </a:lnTo>
                  <a:lnTo>
                    <a:pt x="167" y="996"/>
                  </a:lnTo>
                  <a:lnTo>
                    <a:pt x="162" y="1021"/>
                  </a:lnTo>
                  <a:lnTo>
                    <a:pt x="156" y="1046"/>
                  </a:lnTo>
                  <a:lnTo>
                    <a:pt x="150" y="1072"/>
                  </a:lnTo>
                  <a:lnTo>
                    <a:pt x="144" y="1097"/>
                  </a:lnTo>
                  <a:lnTo>
                    <a:pt x="132" y="1122"/>
                  </a:lnTo>
                  <a:lnTo>
                    <a:pt x="120" y="1141"/>
                  </a:lnTo>
                  <a:lnTo>
                    <a:pt x="102" y="1128"/>
                  </a:lnTo>
                  <a:lnTo>
                    <a:pt x="108" y="1109"/>
                  </a:lnTo>
                  <a:lnTo>
                    <a:pt x="120" y="1090"/>
                  </a:lnTo>
                  <a:lnTo>
                    <a:pt x="126" y="1065"/>
                  </a:lnTo>
                  <a:lnTo>
                    <a:pt x="132" y="1040"/>
                  </a:lnTo>
                  <a:lnTo>
                    <a:pt x="138" y="1015"/>
                  </a:lnTo>
                  <a:lnTo>
                    <a:pt x="144" y="996"/>
                  </a:lnTo>
                  <a:lnTo>
                    <a:pt x="144" y="971"/>
                  </a:lnTo>
                  <a:lnTo>
                    <a:pt x="144" y="946"/>
                  </a:lnTo>
                  <a:close/>
                  <a:moveTo>
                    <a:pt x="24" y="624"/>
                  </a:moveTo>
                  <a:lnTo>
                    <a:pt x="30" y="649"/>
                  </a:lnTo>
                  <a:lnTo>
                    <a:pt x="36" y="630"/>
                  </a:lnTo>
                  <a:lnTo>
                    <a:pt x="48" y="643"/>
                  </a:lnTo>
                  <a:lnTo>
                    <a:pt x="66" y="662"/>
                  </a:lnTo>
                  <a:lnTo>
                    <a:pt x="78" y="675"/>
                  </a:lnTo>
                  <a:lnTo>
                    <a:pt x="90" y="693"/>
                  </a:lnTo>
                  <a:lnTo>
                    <a:pt x="102" y="712"/>
                  </a:lnTo>
                  <a:lnTo>
                    <a:pt x="114" y="731"/>
                  </a:lnTo>
                  <a:lnTo>
                    <a:pt x="126" y="750"/>
                  </a:lnTo>
                  <a:lnTo>
                    <a:pt x="132" y="769"/>
                  </a:lnTo>
                  <a:lnTo>
                    <a:pt x="144" y="788"/>
                  </a:lnTo>
                  <a:lnTo>
                    <a:pt x="150" y="807"/>
                  </a:lnTo>
                  <a:lnTo>
                    <a:pt x="156" y="832"/>
                  </a:lnTo>
                  <a:lnTo>
                    <a:pt x="162" y="851"/>
                  </a:lnTo>
                  <a:lnTo>
                    <a:pt x="162" y="876"/>
                  </a:lnTo>
                  <a:lnTo>
                    <a:pt x="167" y="895"/>
                  </a:lnTo>
                  <a:lnTo>
                    <a:pt x="167" y="920"/>
                  </a:lnTo>
                  <a:lnTo>
                    <a:pt x="167" y="946"/>
                  </a:lnTo>
                  <a:lnTo>
                    <a:pt x="144" y="946"/>
                  </a:lnTo>
                  <a:lnTo>
                    <a:pt x="144" y="920"/>
                  </a:lnTo>
                  <a:lnTo>
                    <a:pt x="144" y="901"/>
                  </a:lnTo>
                  <a:lnTo>
                    <a:pt x="138" y="876"/>
                  </a:lnTo>
                  <a:lnTo>
                    <a:pt x="138" y="857"/>
                  </a:lnTo>
                  <a:lnTo>
                    <a:pt x="132" y="838"/>
                  </a:lnTo>
                  <a:lnTo>
                    <a:pt x="126" y="819"/>
                  </a:lnTo>
                  <a:lnTo>
                    <a:pt x="120" y="801"/>
                  </a:lnTo>
                  <a:lnTo>
                    <a:pt x="108" y="782"/>
                  </a:lnTo>
                  <a:lnTo>
                    <a:pt x="102" y="763"/>
                  </a:lnTo>
                  <a:lnTo>
                    <a:pt x="90" y="744"/>
                  </a:lnTo>
                  <a:lnTo>
                    <a:pt x="84" y="725"/>
                  </a:lnTo>
                  <a:lnTo>
                    <a:pt x="72" y="706"/>
                  </a:lnTo>
                  <a:lnTo>
                    <a:pt x="60" y="693"/>
                  </a:lnTo>
                  <a:lnTo>
                    <a:pt x="48" y="675"/>
                  </a:lnTo>
                  <a:lnTo>
                    <a:pt x="30" y="662"/>
                  </a:lnTo>
                  <a:lnTo>
                    <a:pt x="18" y="649"/>
                  </a:lnTo>
                  <a:lnTo>
                    <a:pt x="24" y="624"/>
                  </a:lnTo>
                  <a:close/>
                  <a:moveTo>
                    <a:pt x="18" y="649"/>
                  </a:moveTo>
                  <a:lnTo>
                    <a:pt x="0" y="637"/>
                  </a:lnTo>
                  <a:lnTo>
                    <a:pt x="24" y="624"/>
                  </a:lnTo>
                  <a:lnTo>
                    <a:pt x="18" y="649"/>
                  </a:lnTo>
                  <a:close/>
                  <a:moveTo>
                    <a:pt x="257" y="259"/>
                  </a:moveTo>
                  <a:lnTo>
                    <a:pt x="281" y="259"/>
                  </a:lnTo>
                  <a:lnTo>
                    <a:pt x="281" y="277"/>
                  </a:lnTo>
                  <a:lnTo>
                    <a:pt x="281" y="290"/>
                  </a:lnTo>
                  <a:lnTo>
                    <a:pt x="281" y="309"/>
                  </a:lnTo>
                  <a:lnTo>
                    <a:pt x="275" y="322"/>
                  </a:lnTo>
                  <a:lnTo>
                    <a:pt x="275" y="341"/>
                  </a:lnTo>
                  <a:lnTo>
                    <a:pt x="269" y="353"/>
                  </a:lnTo>
                  <a:lnTo>
                    <a:pt x="269" y="372"/>
                  </a:lnTo>
                  <a:lnTo>
                    <a:pt x="263" y="385"/>
                  </a:lnTo>
                  <a:lnTo>
                    <a:pt x="257" y="404"/>
                  </a:lnTo>
                  <a:lnTo>
                    <a:pt x="251" y="416"/>
                  </a:lnTo>
                  <a:lnTo>
                    <a:pt x="245" y="429"/>
                  </a:lnTo>
                  <a:lnTo>
                    <a:pt x="239" y="441"/>
                  </a:lnTo>
                  <a:lnTo>
                    <a:pt x="233" y="460"/>
                  </a:lnTo>
                  <a:lnTo>
                    <a:pt x="227" y="473"/>
                  </a:lnTo>
                  <a:lnTo>
                    <a:pt x="221" y="485"/>
                  </a:lnTo>
                  <a:lnTo>
                    <a:pt x="209" y="498"/>
                  </a:lnTo>
                  <a:lnTo>
                    <a:pt x="203" y="511"/>
                  </a:lnTo>
                  <a:lnTo>
                    <a:pt x="191" y="523"/>
                  </a:lnTo>
                  <a:lnTo>
                    <a:pt x="185" y="536"/>
                  </a:lnTo>
                  <a:lnTo>
                    <a:pt x="173" y="548"/>
                  </a:lnTo>
                  <a:lnTo>
                    <a:pt x="162" y="555"/>
                  </a:lnTo>
                  <a:lnTo>
                    <a:pt x="156" y="567"/>
                  </a:lnTo>
                  <a:lnTo>
                    <a:pt x="144" y="580"/>
                  </a:lnTo>
                  <a:lnTo>
                    <a:pt x="132" y="586"/>
                  </a:lnTo>
                  <a:lnTo>
                    <a:pt x="120" y="599"/>
                  </a:lnTo>
                  <a:lnTo>
                    <a:pt x="108" y="605"/>
                  </a:lnTo>
                  <a:lnTo>
                    <a:pt x="96" y="618"/>
                  </a:lnTo>
                  <a:lnTo>
                    <a:pt x="84" y="624"/>
                  </a:lnTo>
                  <a:lnTo>
                    <a:pt x="72" y="630"/>
                  </a:lnTo>
                  <a:lnTo>
                    <a:pt x="60" y="637"/>
                  </a:lnTo>
                  <a:lnTo>
                    <a:pt x="42" y="643"/>
                  </a:lnTo>
                  <a:lnTo>
                    <a:pt x="30" y="649"/>
                  </a:lnTo>
                  <a:lnTo>
                    <a:pt x="24" y="624"/>
                  </a:lnTo>
                  <a:lnTo>
                    <a:pt x="36" y="618"/>
                  </a:lnTo>
                  <a:lnTo>
                    <a:pt x="48" y="612"/>
                  </a:lnTo>
                  <a:lnTo>
                    <a:pt x="60" y="605"/>
                  </a:lnTo>
                  <a:lnTo>
                    <a:pt x="72" y="599"/>
                  </a:lnTo>
                  <a:lnTo>
                    <a:pt x="84" y="593"/>
                  </a:lnTo>
                  <a:lnTo>
                    <a:pt x="96" y="586"/>
                  </a:lnTo>
                  <a:lnTo>
                    <a:pt x="108" y="574"/>
                  </a:lnTo>
                  <a:lnTo>
                    <a:pt x="114" y="567"/>
                  </a:lnTo>
                  <a:lnTo>
                    <a:pt x="126" y="561"/>
                  </a:lnTo>
                  <a:lnTo>
                    <a:pt x="138" y="548"/>
                  </a:lnTo>
                  <a:lnTo>
                    <a:pt x="150" y="536"/>
                  </a:lnTo>
                  <a:lnTo>
                    <a:pt x="156" y="530"/>
                  </a:lnTo>
                  <a:lnTo>
                    <a:pt x="167" y="517"/>
                  </a:lnTo>
                  <a:lnTo>
                    <a:pt x="173" y="504"/>
                  </a:lnTo>
                  <a:lnTo>
                    <a:pt x="185" y="492"/>
                  </a:lnTo>
                  <a:lnTo>
                    <a:pt x="191" y="485"/>
                  </a:lnTo>
                  <a:lnTo>
                    <a:pt x="197" y="473"/>
                  </a:lnTo>
                  <a:lnTo>
                    <a:pt x="203" y="460"/>
                  </a:lnTo>
                  <a:lnTo>
                    <a:pt x="209" y="448"/>
                  </a:lnTo>
                  <a:lnTo>
                    <a:pt x="221" y="435"/>
                  </a:lnTo>
                  <a:lnTo>
                    <a:pt x="227" y="422"/>
                  </a:lnTo>
                  <a:lnTo>
                    <a:pt x="227" y="404"/>
                  </a:lnTo>
                  <a:lnTo>
                    <a:pt x="233" y="391"/>
                  </a:lnTo>
                  <a:lnTo>
                    <a:pt x="239" y="378"/>
                  </a:lnTo>
                  <a:lnTo>
                    <a:pt x="245" y="366"/>
                  </a:lnTo>
                  <a:lnTo>
                    <a:pt x="245" y="347"/>
                  </a:lnTo>
                  <a:lnTo>
                    <a:pt x="251" y="334"/>
                  </a:lnTo>
                  <a:lnTo>
                    <a:pt x="251" y="322"/>
                  </a:lnTo>
                  <a:lnTo>
                    <a:pt x="251" y="303"/>
                  </a:lnTo>
                  <a:lnTo>
                    <a:pt x="257" y="290"/>
                  </a:lnTo>
                  <a:lnTo>
                    <a:pt x="257" y="277"/>
                  </a:lnTo>
                  <a:lnTo>
                    <a:pt x="257" y="259"/>
                  </a:lnTo>
                  <a:close/>
                  <a:moveTo>
                    <a:pt x="269" y="189"/>
                  </a:moveTo>
                  <a:lnTo>
                    <a:pt x="263" y="214"/>
                  </a:lnTo>
                  <a:lnTo>
                    <a:pt x="275" y="196"/>
                  </a:lnTo>
                  <a:lnTo>
                    <a:pt x="281" y="214"/>
                  </a:lnTo>
                  <a:lnTo>
                    <a:pt x="281" y="227"/>
                  </a:lnTo>
                  <a:lnTo>
                    <a:pt x="281" y="246"/>
                  </a:lnTo>
                  <a:lnTo>
                    <a:pt x="281" y="259"/>
                  </a:lnTo>
                  <a:lnTo>
                    <a:pt x="257" y="259"/>
                  </a:lnTo>
                  <a:lnTo>
                    <a:pt x="257" y="246"/>
                  </a:lnTo>
                  <a:lnTo>
                    <a:pt x="257" y="233"/>
                  </a:lnTo>
                  <a:lnTo>
                    <a:pt x="257" y="214"/>
                  </a:lnTo>
                  <a:lnTo>
                    <a:pt x="251" y="202"/>
                  </a:lnTo>
                  <a:lnTo>
                    <a:pt x="269" y="189"/>
                  </a:lnTo>
                  <a:close/>
                  <a:moveTo>
                    <a:pt x="251" y="202"/>
                  </a:moveTo>
                  <a:lnTo>
                    <a:pt x="251" y="183"/>
                  </a:lnTo>
                  <a:lnTo>
                    <a:pt x="269" y="189"/>
                  </a:lnTo>
                  <a:lnTo>
                    <a:pt x="251" y="202"/>
                  </a:lnTo>
                  <a:close/>
                  <a:moveTo>
                    <a:pt x="389" y="208"/>
                  </a:moveTo>
                  <a:lnTo>
                    <a:pt x="389" y="233"/>
                  </a:lnTo>
                  <a:lnTo>
                    <a:pt x="371" y="233"/>
                  </a:lnTo>
                  <a:lnTo>
                    <a:pt x="359" y="233"/>
                  </a:lnTo>
                  <a:lnTo>
                    <a:pt x="341" y="233"/>
                  </a:lnTo>
                  <a:lnTo>
                    <a:pt x="323" y="227"/>
                  </a:lnTo>
                  <a:lnTo>
                    <a:pt x="305" y="227"/>
                  </a:lnTo>
                  <a:lnTo>
                    <a:pt x="293" y="221"/>
                  </a:lnTo>
                  <a:lnTo>
                    <a:pt x="275" y="214"/>
                  </a:lnTo>
                  <a:lnTo>
                    <a:pt x="263" y="214"/>
                  </a:lnTo>
                  <a:lnTo>
                    <a:pt x="269" y="189"/>
                  </a:lnTo>
                  <a:lnTo>
                    <a:pt x="281" y="196"/>
                  </a:lnTo>
                  <a:lnTo>
                    <a:pt x="299" y="196"/>
                  </a:lnTo>
                  <a:lnTo>
                    <a:pt x="311" y="202"/>
                  </a:lnTo>
                  <a:lnTo>
                    <a:pt x="329" y="202"/>
                  </a:lnTo>
                  <a:lnTo>
                    <a:pt x="341" y="208"/>
                  </a:lnTo>
                  <a:lnTo>
                    <a:pt x="359" y="208"/>
                  </a:lnTo>
                  <a:lnTo>
                    <a:pt x="377" y="208"/>
                  </a:lnTo>
                  <a:lnTo>
                    <a:pt x="389" y="208"/>
                  </a:lnTo>
                  <a:close/>
                  <a:moveTo>
                    <a:pt x="730" y="7"/>
                  </a:moveTo>
                  <a:lnTo>
                    <a:pt x="724" y="32"/>
                  </a:lnTo>
                  <a:lnTo>
                    <a:pt x="736" y="25"/>
                  </a:lnTo>
                  <a:lnTo>
                    <a:pt x="724" y="51"/>
                  </a:lnTo>
                  <a:lnTo>
                    <a:pt x="706" y="70"/>
                  </a:lnTo>
                  <a:lnTo>
                    <a:pt x="694" y="95"/>
                  </a:lnTo>
                  <a:lnTo>
                    <a:pt x="676" y="114"/>
                  </a:lnTo>
                  <a:lnTo>
                    <a:pt x="652" y="133"/>
                  </a:lnTo>
                  <a:lnTo>
                    <a:pt x="634" y="145"/>
                  </a:lnTo>
                  <a:lnTo>
                    <a:pt x="616" y="164"/>
                  </a:lnTo>
                  <a:lnTo>
                    <a:pt x="592" y="177"/>
                  </a:lnTo>
                  <a:lnTo>
                    <a:pt x="568" y="189"/>
                  </a:lnTo>
                  <a:lnTo>
                    <a:pt x="544" y="202"/>
                  </a:lnTo>
                  <a:lnTo>
                    <a:pt x="521" y="214"/>
                  </a:lnTo>
                  <a:lnTo>
                    <a:pt x="497" y="221"/>
                  </a:lnTo>
                  <a:lnTo>
                    <a:pt x="473" y="227"/>
                  </a:lnTo>
                  <a:lnTo>
                    <a:pt x="443" y="233"/>
                  </a:lnTo>
                  <a:lnTo>
                    <a:pt x="419" y="233"/>
                  </a:lnTo>
                  <a:lnTo>
                    <a:pt x="389" y="233"/>
                  </a:lnTo>
                  <a:lnTo>
                    <a:pt x="389" y="208"/>
                  </a:lnTo>
                  <a:lnTo>
                    <a:pt x="419" y="208"/>
                  </a:lnTo>
                  <a:lnTo>
                    <a:pt x="443" y="208"/>
                  </a:lnTo>
                  <a:lnTo>
                    <a:pt x="467" y="202"/>
                  </a:lnTo>
                  <a:lnTo>
                    <a:pt x="491" y="196"/>
                  </a:lnTo>
                  <a:lnTo>
                    <a:pt x="515" y="189"/>
                  </a:lnTo>
                  <a:lnTo>
                    <a:pt x="538" y="177"/>
                  </a:lnTo>
                  <a:lnTo>
                    <a:pt x="556" y="164"/>
                  </a:lnTo>
                  <a:lnTo>
                    <a:pt x="580" y="158"/>
                  </a:lnTo>
                  <a:lnTo>
                    <a:pt x="598" y="139"/>
                  </a:lnTo>
                  <a:lnTo>
                    <a:pt x="622" y="126"/>
                  </a:lnTo>
                  <a:lnTo>
                    <a:pt x="640" y="107"/>
                  </a:lnTo>
                  <a:lnTo>
                    <a:pt x="658" y="95"/>
                  </a:lnTo>
                  <a:lnTo>
                    <a:pt x="670" y="76"/>
                  </a:lnTo>
                  <a:lnTo>
                    <a:pt x="688" y="57"/>
                  </a:lnTo>
                  <a:lnTo>
                    <a:pt x="700" y="32"/>
                  </a:lnTo>
                  <a:lnTo>
                    <a:pt x="718" y="13"/>
                  </a:lnTo>
                  <a:lnTo>
                    <a:pt x="730" y="7"/>
                  </a:lnTo>
                  <a:close/>
                  <a:moveTo>
                    <a:pt x="718" y="13"/>
                  </a:moveTo>
                  <a:lnTo>
                    <a:pt x="718" y="0"/>
                  </a:lnTo>
                  <a:lnTo>
                    <a:pt x="730" y="7"/>
                  </a:lnTo>
                  <a:lnTo>
                    <a:pt x="718" y="13"/>
                  </a:lnTo>
                  <a:close/>
                  <a:moveTo>
                    <a:pt x="742" y="13"/>
                  </a:moveTo>
                  <a:lnTo>
                    <a:pt x="730" y="32"/>
                  </a:lnTo>
                  <a:lnTo>
                    <a:pt x="724" y="32"/>
                  </a:lnTo>
                  <a:lnTo>
                    <a:pt x="730" y="7"/>
                  </a:lnTo>
                  <a:lnTo>
                    <a:pt x="736" y="7"/>
                  </a:lnTo>
                  <a:lnTo>
                    <a:pt x="742" y="13"/>
                  </a:lnTo>
                  <a:close/>
                  <a:moveTo>
                    <a:pt x="736" y="7"/>
                  </a:moveTo>
                  <a:lnTo>
                    <a:pt x="742" y="13"/>
                  </a:lnTo>
                  <a:lnTo>
                    <a:pt x="736" y="7"/>
                  </a:lnTo>
                  <a:close/>
                  <a:moveTo>
                    <a:pt x="1065" y="202"/>
                  </a:moveTo>
                  <a:lnTo>
                    <a:pt x="1065" y="227"/>
                  </a:lnTo>
                  <a:lnTo>
                    <a:pt x="1035" y="227"/>
                  </a:lnTo>
                  <a:lnTo>
                    <a:pt x="1011" y="227"/>
                  </a:lnTo>
                  <a:lnTo>
                    <a:pt x="981" y="221"/>
                  </a:lnTo>
                  <a:lnTo>
                    <a:pt x="957" y="214"/>
                  </a:lnTo>
                  <a:lnTo>
                    <a:pt x="933" y="208"/>
                  </a:lnTo>
                  <a:lnTo>
                    <a:pt x="910" y="196"/>
                  </a:lnTo>
                  <a:lnTo>
                    <a:pt x="886" y="189"/>
                  </a:lnTo>
                  <a:lnTo>
                    <a:pt x="862" y="177"/>
                  </a:lnTo>
                  <a:lnTo>
                    <a:pt x="844" y="158"/>
                  </a:lnTo>
                  <a:lnTo>
                    <a:pt x="820" y="145"/>
                  </a:lnTo>
                  <a:lnTo>
                    <a:pt x="802" y="126"/>
                  </a:lnTo>
                  <a:lnTo>
                    <a:pt x="784" y="107"/>
                  </a:lnTo>
                  <a:lnTo>
                    <a:pt x="766" y="88"/>
                  </a:lnTo>
                  <a:lnTo>
                    <a:pt x="748" y="70"/>
                  </a:lnTo>
                  <a:lnTo>
                    <a:pt x="736" y="51"/>
                  </a:lnTo>
                  <a:lnTo>
                    <a:pt x="718" y="25"/>
                  </a:lnTo>
                  <a:lnTo>
                    <a:pt x="742" y="13"/>
                  </a:lnTo>
                  <a:lnTo>
                    <a:pt x="754" y="38"/>
                  </a:lnTo>
                  <a:lnTo>
                    <a:pt x="772" y="57"/>
                  </a:lnTo>
                  <a:lnTo>
                    <a:pt x="784" y="76"/>
                  </a:lnTo>
                  <a:lnTo>
                    <a:pt x="802" y="95"/>
                  </a:lnTo>
                  <a:lnTo>
                    <a:pt x="820" y="107"/>
                  </a:lnTo>
                  <a:lnTo>
                    <a:pt x="838" y="126"/>
                  </a:lnTo>
                  <a:lnTo>
                    <a:pt x="856" y="139"/>
                  </a:lnTo>
                  <a:lnTo>
                    <a:pt x="874" y="151"/>
                  </a:lnTo>
                  <a:lnTo>
                    <a:pt x="898" y="164"/>
                  </a:lnTo>
                  <a:lnTo>
                    <a:pt x="921" y="170"/>
                  </a:lnTo>
                  <a:lnTo>
                    <a:pt x="939" y="183"/>
                  </a:lnTo>
                  <a:lnTo>
                    <a:pt x="963" y="189"/>
                  </a:lnTo>
                  <a:lnTo>
                    <a:pt x="987" y="196"/>
                  </a:lnTo>
                  <a:lnTo>
                    <a:pt x="1011" y="202"/>
                  </a:lnTo>
                  <a:lnTo>
                    <a:pt x="1035" y="202"/>
                  </a:lnTo>
                  <a:lnTo>
                    <a:pt x="1065" y="202"/>
                  </a:lnTo>
                  <a:close/>
                  <a:moveTo>
                    <a:pt x="1191" y="202"/>
                  </a:moveTo>
                  <a:lnTo>
                    <a:pt x="1167" y="196"/>
                  </a:lnTo>
                  <a:lnTo>
                    <a:pt x="1179" y="208"/>
                  </a:lnTo>
                  <a:lnTo>
                    <a:pt x="1167" y="214"/>
                  </a:lnTo>
                  <a:lnTo>
                    <a:pt x="1149" y="221"/>
                  </a:lnTo>
                  <a:lnTo>
                    <a:pt x="1137" y="221"/>
                  </a:lnTo>
                  <a:lnTo>
                    <a:pt x="1125" y="227"/>
                  </a:lnTo>
                  <a:lnTo>
                    <a:pt x="1107" y="227"/>
                  </a:lnTo>
                  <a:lnTo>
                    <a:pt x="1095" y="227"/>
                  </a:lnTo>
                  <a:lnTo>
                    <a:pt x="1077" y="227"/>
                  </a:lnTo>
                  <a:lnTo>
                    <a:pt x="1065" y="227"/>
                  </a:lnTo>
                  <a:lnTo>
                    <a:pt x="1065" y="202"/>
                  </a:lnTo>
                  <a:lnTo>
                    <a:pt x="1077" y="202"/>
                  </a:lnTo>
                  <a:lnTo>
                    <a:pt x="1089" y="202"/>
                  </a:lnTo>
                  <a:lnTo>
                    <a:pt x="1107" y="202"/>
                  </a:lnTo>
                  <a:lnTo>
                    <a:pt x="1119" y="196"/>
                  </a:lnTo>
                  <a:lnTo>
                    <a:pt x="1131" y="196"/>
                  </a:lnTo>
                  <a:lnTo>
                    <a:pt x="1149" y="196"/>
                  </a:lnTo>
                  <a:lnTo>
                    <a:pt x="1161" y="189"/>
                  </a:lnTo>
                  <a:lnTo>
                    <a:pt x="1173" y="183"/>
                  </a:lnTo>
                  <a:lnTo>
                    <a:pt x="1191" y="202"/>
                  </a:lnTo>
                  <a:close/>
                  <a:moveTo>
                    <a:pt x="1173" y="183"/>
                  </a:moveTo>
                  <a:lnTo>
                    <a:pt x="1191" y="177"/>
                  </a:lnTo>
                  <a:lnTo>
                    <a:pt x="1191" y="202"/>
                  </a:lnTo>
                  <a:lnTo>
                    <a:pt x="1173" y="183"/>
                  </a:lnTo>
                  <a:close/>
                  <a:moveTo>
                    <a:pt x="1185" y="252"/>
                  </a:moveTo>
                  <a:lnTo>
                    <a:pt x="1161" y="252"/>
                  </a:lnTo>
                  <a:lnTo>
                    <a:pt x="1161" y="240"/>
                  </a:lnTo>
                  <a:lnTo>
                    <a:pt x="1161" y="227"/>
                  </a:lnTo>
                  <a:lnTo>
                    <a:pt x="1161" y="208"/>
                  </a:lnTo>
                  <a:lnTo>
                    <a:pt x="1167" y="196"/>
                  </a:lnTo>
                  <a:lnTo>
                    <a:pt x="1191" y="202"/>
                  </a:lnTo>
                  <a:lnTo>
                    <a:pt x="1185" y="214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85" y="252"/>
                  </a:lnTo>
                  <a:close/>
                  <a:moveTo>
                    <a:pt x="1430" y="643"/>
                  </a:moveTo>
                  <a:lnTo>
                    <a:pt x="1412" y="624"/>
                  </a:lnTo>
                  <a:lnTo>
                    <a:pt x="1418" y="649"/>
                  </a:lnTo>
                  <a:lnTo>
                    <a:pt x="1406" y="643"/>
                  </a:lnTo>
                  <a:lnTo>
                    <a:pt x="1388" y="637"/>
                  </a:lnTo>
                  <a:lnTo>
                    <a:pt x="1376" y="630"/>
                  </a:lnTo>
                  <a:lnTo>
                    <a:pt x="1364" y="618"/>
                  </a:lnTo>
                  <a:lnTo>
                    <a:pt x="1352" y="612"/>
                  </a:lnTo>
                  <a:lnTo>
                    <a:pt x="1340" y="605"/>
                  </a:lnTo>
                  <a:lnTo>
                    <a:pt x="1328" y="593"/>
                  </a:lnTo>
                  <a:lnTo>
                    <a:pt x="1316" y="586"/>
                  </a:lnTo>
                  <a:lnTo>
                    <a:pt x="1304" y="574"/>
                  </a:lnTo>
                  <a:lnTo>
                    <a:pt x="1292" y="567"/>
                  </a:lnTo>
                  <a:lnTo>
                    <a:pt x="1281" y="555"/>
                  </a:lnTo>
                  <a:lnTo>
                    <a:pt x="1269" y="542"/>
                  </a:lnTo>
                  <a:lnTo>
                    <a:pt x="1263" y="530"/>
                  </a:lnTo>
                  <a:lnTo>
                    <a:pt x="1251" y="517"/>
                  </a:lnTo>
                  <a:lnTo>
                    <a:pt x="1239" y="504"/>
                  </a:lnTo>
                  <a:lnTo>
                    <a:pt x="1233" y="492"/>
                  </a:lnTo>
                  <a:lnTo>
                    <a:pt x="1227" y="479"/>
                  </a:lnTo>
                  <a:lnTo>
                    <a:pt x="1215" y="467"/>
                  </a:lnTo>
                  <a:lnTo>
                    <a:pt x="1209" y="454"/>
                  </a:lnTo>
                  <a:lnTo>
                    <a:pt x="1203" y="441"/>
                  </a:lnTo>
                  <a:lnTo>
                    <a:pt x="1197" y="429"/>
                  </a:lnTo>
                  <a:lnTo>
                    <a:pt x="1191" y="410"/>
                  </a:lnTo>
                  <a:lnTo>
                    <a:pt x="1185" y="397"/>
                  </a:lnTo>
                  <a:lnTo>
                    <a:pt x="1179" y="385"/>
                  </a:lnTo>
                  <a:lnTo>
                    <a:pt x="1173" y="366"/>
                  </a:lnTo>
                  <a:lnTo>
                    <a:pt x="1173" y="353"/>
                  </a:lnTo>
                  <a:lnTo>
                    <a:pt x="1167" y="334"/>
                  </a:lnTo>
                  <a:lnTo>
                    <a:pt x="1167" y="322"/>
                  </a:lnTo>
                  <a:lnTo>
                    <a:pt x="1161" y="303"/>
                  </a:lnTo>
                  <a:lnTo>
                    <a:pt x="1161" y="290"/>
                  </a:lnTo>
                  <a:lnTo>
                    <a:pt x="1161" y="271"/>
                  </a:lnTo>
                  <a:lnTo>
                    <a:pt x="1161" y="252"/>
                  </a:lnTo>
                  <a:lnTo>
                    <a:pt x="1185" y="252"/>
                  </a:lnTo>
                  <a:lnTo>
                    <a:pt x="1185" y="271"/>
                  </a:lnTo>
                  <a:lnTo>
                    <a:pt x="1185" y="284"/>
                  </a:lnTo>
                  <a:lnTo>
                    <a:pt x="1185" y="303"/>
                  </a:lnTo>
                  <a:lnTo>
                    <a:pt x="1191" y="315"/>
                  </a:lnTo>
                  <a:lnTo>
                    <a:pt x="1191" y="328"/>
                  </a:lnTo>
                  <a:lnTo>
                    <a:pt x="1197" y="347"/>
                  </a:lnTo>
                  <a:lnTo>
                    <a:pt x="1197" y="359"/>
                  </a:lnTo>
                  <a:lnTo>
                    <a:pt x="1203" y="372"/>
                  </a:lnTo>
                  <a:lnTo>
                    <a:pt x="1209" y="391"/>
                  </a:lnTo>
                  <a:lnTo>
                    <a:pt x="1215" y="404"/>
                  </a:lnTo>
                  <a:lnTo>
                    <a:pt x="1221" y="416"/>
                  </a:lnTo>
                  <a:lnTo>
                    <a:pt x="1227" y="429"/>
                  </a:lnTo>
                  <a:lnTo>
                    <a:pt x="1233" y="441"/>
                  </a:lnTo>
                  <a:lnTo>
                    <a:pt x="1239" y="454"/>
                  </a:lnTo>
                  <a:lnTo>
                    <a:pt x="1245" y="467"/>
                  </a:lnTo>
                  <a:lnTo>
                    <a:pt x="1251" y="479"/>
                  </a:lnTo>
                  <a:lnTo>
                    <a:pt x="1263" y="492"/>
                  </a:lnTo>
                  <a:lnTo>
                    <a:pt x="1269" y="504"/>
                  </a:lnTo>
                  <a:lnTo>
                    <a:pt x="1281" y="517"/>
                  </a:lnTo>
                  <a:lnTo>
                    <a:pt x="1286" y="523"/>
                  </a:lnTo>
                  <a:lnTo>
                    <a:pt x="1298" y="536"/>
                  </a:lnTo>
                  <a:lnTo>
                    <a:pt x="1310" y="548"/>
                  </a:lnTo>
                  <a:lnTo>
                    <a:pt x="1316" y="555"/>
                  </a:lnTo>
                  <a:lnTo>
                    <a:pt x="1328" y="567"/>
                  </a:lnTo>
                  <a:lnTo>
                    <a:pt x="1340" y="574"/>
                  </a:lnTo>
                  <a:lnTo>
                    <a:pt x="1352" y="580"/>
                  </a:lnTo>
                  <a:lnTo>
                    <a:pt x="1364" y="593"/>
                  </a:lnTo>
                  <a:lnTo>
                    <a:pt x="1376" y="599"/>
                  </a:lnTo>
                  <a:lnTo>
                    <a:pt x="1388" y="605"/>
                  </a:lnTo>
                  <a:lnTo>
                    <a:pt x="1400" y="612"/>
                  </a:lnTo>
                  <a:lnTo>
                    <a:pt x="1412" y="618"/>
                  </a:lnTo>
                  <a:lnTo>
                    <a:pt x="1424" y="624"/>
                  </a:lnTo>
                  <a:lnTo>
                    <a:pt x="1430" y="643"/>
                  </a:lnTo>
                  <a:close/>
                  <a:moveTo>
                    <a:pt x="1424" y="624"/>
                  </a:moveTo>
                  <a:lnTo>
                    <a:pt x="1448" y="630"/>
                  </a:lnTo>
                  <a:lnTo>
                    <a:pt x="1430" y="643"/>
                  </a:lnTo>
                  <a:lnTo>
                    <a:pt x="1424" y="624"/>
                  </a:lnTo>
                  <a:close/>
                  <a:moveTo>
                    <a:pt x="1304" y="939"/>
                  </a:moveTo>
                  <a:lnTo>
                    <a:pt x="1281" y="939"/>
                  </a:lnTo>
                  <a:lnTo>
                    <a:pt x="1281" y="920"/>
                  </a:lnTo>
                  <a:lnTo>
                    <a:pt x="1281" y="895"/>
                  </a:lnTo>
                  <a:lnTo>
                    <a:pt x="1281" y="870"/>
                  </a:lnTo>
                  <a:lnTo>
                    <a:pt x="1286" y="851"/>
                  </a:lnTo>
                  <a:lnTo>
                    <a:pt x="1292" y="826"/>
                  </a:lnTo>
                  <a:lnTo>
                    <a:pt x="1298" y="807"/>
                  </a:lnTo>
                  <a:lnTo>
                    <a:pt x="1304" y="788"/>
                  </a:lnTo>
                  <a:lnTo>
                    <a:pt x="1316" y="763"/>
                  </a:lnTo>
                  <a:lnTo>
                    <a:pt x="1322" y="744"/>
                  </a:lnTo>
                  <a:lnTo>
                    <a:pt x="1334" y="725"/>
                  </a:lnTo>
                  <a:lnTo>
                    <a:pt x="1346" y="706"/>
                  </a:lnTo>
                  <a:lnTo>
                    <a:pt x="1358" y="687"/>
                  </a:lnTo>
                  <a:lnTo>
                    <a:pt x="1370" y="675"/>
                  </a:lnTo>
                  <a:lnTo>
                    <a:pt x="1382" y="656"/>
                  </a:lnTo>
                  <a:lnTo>
                    <a:pt x="1400" y="643"/>
                  </a:lnTo>
                  <a:lnTo>
                    <a:pt x="1412" y="624"/>
                  </a:lnTo>
                  <a:lnTo>
                    <a:pt x="1430" y="643"/>
                  </a:lnTo>
                  <a:lnTo>
                    <a:pt x="1418" y="656"/>
                  </a:lnTo>
                  <a:lnTo>
                    <a:pt x="1400" y="675"/>
                  </a:lnTo>
                  <a:lnTo>
                    <a:pt x="1388" y="687"/>
                  </a:lnTo>
                  <a:lnTo>
                    <a:pt x="1376" y="706"/>
                  </a:lnTo>
                  <a:lnTo>
                    <a:pt x="1364" y="725"/>
                  </a:lnTo>
                  <a:lnTo>
                    <a:pt x="1358" y="738"/>
                  </a:lnTo>
                  <a:lnTo>
                    <a:pt x="1346" y="756"/>
                  </a:lnTo>
                  <a:lnTo>
                    <a:pt x="1334" y="775"/>
                  </a:lnTo>
                  <a:lnTo>
                    <a:pt x="1328" y="794"/>
                  </a:lnTo>
                  <a:lnTo>
                    <a:pt x="1322" y="813"/>
                  </a:lnTo>
                  <a:lnTo>
                    <a:pt x="1316" y="832"/>
                  </a:lnTo>
                  <a:lnTo>
                    <a:pt x="1310" y="857"/>
                  </a:lnTo>
                  <a:lnTo>
                    <a:pt x="1310" y="876"/>
                  </a:lnTo>
                  <a:lnTo>
                    <a:pt x="1304" y="895"/>
                  </a:lnTo>
                  <a:lnTo>
                    <a:pt x="1304" y="920"/>
                  </a:lnTo>
                  <a:lnTo>
                    <a:pt x="1304" y="939"/>
                  </a:lnTo>
                  <a:close/>
                  <a:moveTo>
                    <a:pt x="1340" y="1153"/>
                  </a:moveTo>
                  <a:lnTo>
                    <a:pt x="1340" y="1122"/>
                  </a:lnTo>
                  <a:lnTo>
                    <a:pt x="1328" y="1147"/>
                  </a:lnTo>
                  <a:lnTo>
                    <a:pt x="1316" y="1122"/>
                  </a:lnTo>
                  <a:lnTo>
                    <a:pt x="1304" y="1097"/>
                  </a:lnTo>
                  <a:lnTo>
                    <a:pt x="1298" y="1072"/>
                  </a:lnTo>
                  <a:lnTo>
                    <a:pt x="1292" y="1046"/>
                  </a:lnTo>
                  <a:lnTo>
                    <a:pt x="1286" y="1021"/>
                  </a:lnTo>
                  <a:lnTo>
                    <a:pt x="1281" y="996"/>
                  </a:lnTo>
                  <a:lnTo>
                    <a:pt x="1281" y="971"/>
                  </a:lnTo>
                  <a:lnTo>
                    <a:pt x="1281" y="939"/>
                  </a:lnTo>
                  <a:lnTo>
                    <a:pt x="1304" y="939"/>
                  </a:lnTo>
                  <a:lnTo>
                    <a:pt x="1304" y="964"/>
                  </a:lnTo>
                  <a:lnTo>
                    <a:pt x="1304" y="990"/>
                  </a:lnTo>
                  <a:lnTo>
                    <a:pt x="1310" y="1015"/>
                  </a:lnTo>
                  <a:lnTo>
                    <a:pt x="1316" y="1040"/>
                  </a:lnTo>
                  <a:lnTo>
                    <a:pt x="1322" y="1065"/>
                  </a:lnTo>
                  <a:lnTo>
                    <a:pt x="1328" y="1090"/>
                  </a:lnTo>
                  <a:lnTo>
                    <a:pt x="1340" y="1109"/>
                  </a:lnTo>
                  <a:lnTo>
                    <a:pt x="1352" y="1128"/>
                  </a:lnTo>
                  <a:lnTo>
                    <a:pt x="1340" y="1153"/>
                  </a:lnTo>
                  <a:close/>
                  <a:moveTo>
                    <a:pt x="1352" y="1128"/>
                  </a:moveTo>
                  <a:lnTo>
                    <a:pt x="1358" y="1147"/>
                  </a:lnTo>
                  <a:lnTo>
                    <a:pt x="1340" y="1153"/>
                  </a:lnTo>
                  <a:lnTo>
                    <a:pt x="1352" y="1128"/>
                  </a:lnTo>
                  <a:close/>
                </a:path>
              </a:pathLst>
            </a:custGeom>
            <a:solidFill>
              <a:srgbClr val="47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927CB26A-7AA3-5B0D-C9A3-2711E374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" y="92075"/>
              <a:ext cx="767080" cy="796290"/>
            </a:xfrm>
            <a:custGeom>
              <a:avLst/>
              <a:gdLst>
                <a:gd name="T0" fmla="*/ 2147483647 w 1208"/>
                <a:gd name="T1" fmla="*/ 2147483647 h 1254"/>
                <a:gd name="T2" fmla="*/ 2147483647 w 1208"/>
                <a:gd name="T3" fmla="*/ 2147483647 h 1254"/>
                <a:gd name="T4" fmla="*/ 2147483647 w 1208"/>
                <a:gd name="T5" fmla="*/ 2147483647 h 1254"/>
                <a:gd name="T6" fmla="*/ 2147483647 w 1208"/>
                <a:gd name="T7" fmla="*/ 2147483647 h 1254"/>
                <a:gd name="T8" fmla="*/ 2147483647 w 1208"/>
                <a:gd name="T9" fmla="*/ 2147483647 h 1254"/>
                <a:gd name="T10" fmla="*/ 2147483647 w 1208"/>
                <a:gd name="T11" fmla="*/ 2147483647 h 1254"/>
                <a:gd name="T12" fmla="*/ 2147483647 w 1208"/>
                <a:gd name="T13" fmla="*/ 2147483647 h 1254"/>
                <a:gd name="T14" fmla="*/ 2147483647 w 1208"/>
                <a:gd name="T15" fmla="*/ 2147483647 h 1254"/>
                <a:gd name="T16" fmla="*/ 2147483647 w 1208"/>
                <a:gd name="T17" fmla="*/ 2147483647 h 1254"/>
                <a:gd name="T18" fmla="*/ 2147483647 w 1208"/>
                <a:gd name="T19" fmla="*/ 2147483647 h 1254"/>
                <a:gd name="T20" fmla="*/ 2147483647 w 1208"/>
                <a:gd name="T21" fmla="*/ 2147483647 h 1254"/>
                <a:gd name="T22" fmla="*/ 2147483647 w 1208"/>
                <a:gd name="T23" fmla="*/ 2147483647 h 1254"/>
                <a:gd name="T24" fmla="*/ 2147483647 w 1208"/>
                <a:gd name="T25" fmla="*/ 2147483647 h 1254"/>
                <a:gd name="T26" fmla="*/ 2147483647 w 1208"/>
                <a:gd name="T27" fmla="*/ 2147483647 h 1254"/>
                <a:gd name="T28" fmla="*/ 2147483647 w 1208"/>
                <a:gd name="T29" fmla="*/ 2147483647 h 1254"/>
                <a:gd name="T30" fmla="*/ 2147483647 w 1208"/>
                <a:gd name="T31" fmla="*/ 2147483647 h 1254"/>
                <a:gd name="T32" fmla="*/ 2147483647 w 1208"/>
                <a:gd name="T33" fmla="*/ 2147483647 h 1254"/>
                <a:gd name="T34" fmla="*/ 2147483647 w 1208"/>
                <a:gd name="T35" fmla="*/ 2147483647 h 1254"/>
                <a:gd name="T36" fmla="*/ 2147483647 w 1208"/>
                <a:gd name="T37" fmla="*/ 2147483647 h 1254"/>
                <a:gd name="T38" fmla="*/ 2147483647 w 1208"/>
                <a:gd name="T39" fmla="*/ 2147483647 h 1254"/>
                <a:gd name="T40" fmla="*/ 2147483647 w 1208"/>
                <a:gd name="T41" fmla="*/ 2147483647 h 1254"/>
                <a:gd name="T42" fmla="*/ 2147483647 w 1208"/>
                <a:gd name="T43" fmla="*/ 2147483647 h 1254"/>
                <a:gd name="T44" fmla="*/ 2147483647 w 1208"/>
                <a:gd name="T45" fmla="*/ 2147483647 h 1254"/>
                <a:gd name="T46" fmla="*/ 2147483647 w 1208"/>
                <a:gd name="T47" fmla="*/ 2147483647 h 1254"/>
                <a:gd name="T48" fmla="*/ 2147483647 w 1208"/>
                <a:gd name="T49" fmla="*/ 2147483647 h 1254"/>
                <a:gd name="T50" fmla="*/ 2147483647 w 1208"/>
                <a:gd name="T51" fmla="*/ 2147483647 h 1254"/>
                <a:gd name="T52" fmla="*/ 2147483647 w 1208"/>
                <a:gd name="T53" fmla="*/ 2147483647 h 1254"/>
                <a:gd name="T54" fmla="*/ 2147483647 w 1208"/>
                <a:gd name="T55" fmla="*/ 2147483647 h 1254"/>
                <a:gd name="T56" fmla="*/ 2147483647 w 1208"/>
                <a:gd name="T57" fmla="*/ 2147483647 h 1254"/>
                <a:gd name="T58" fmla="*/ 2147483647 w 1208"/>
                <a:gd name="T59" fmla="*/ 2147483647 h 1254"/>
                <a:gd name="T60" fmla="*/ 2147483647 w 1208"/>
                <a:gd name="T61" fmla="*/ 2147483647 h 1254"/>
                <a:gd name="T62" fmla="*/ 2147483647 w 1208"/>
                <a:gd name="T63" fmla="*/ 2147483647 h 1254"/>
                <a:gd name="T64" fmla="*/ 2147483647 w 1208"/>
                <a:gd name="T65" fmla="*/ 2147483647 h 1254"/>
                <a:gd name="T66" fmla="*/ 2147483647 w 1208"/>
                <a:gd name="T67" fmla="*/ 2147483647 h 1254"/>
                <a:gd name="T68" fmla="*/ 2147483647 w 1208"/>
                <a:gd name="T69" fmla="*/ 2147483647 h 1254"/>
                <a:gd name="T70" fmla="*/ 2147483647 w 1208"/>
                <a:gd name="T71" fmla="*/ 2147483647 h 1254"/>
                <a:gd name="T72" fmla="*/ 2147483647 w 1208"/>
                <a:gd name="T73" fmla="*/ 2147483647 h 1254"/>
                <a:gd name="T74" fmla="*/ 2147483647 w 1208"/>
                <a:gd name="T75" fmla="*/ 2147483647 h 1254"/>
                <a:gd name="T76" fmla="*/ 2147483647 w 1208"/>
                <a:gd name="T77" fmla="*/ 2147483647 h 1254"/>
                <a:gd name="T78" fmla="*/ 2147483647 w 1208"/>
                <a:gd name="T79" fmla="*/ 2147483647 h 1254"/>
                <a:gd name="T80" fmla="*/ 2147483647 w 1208"/>
                <a:gd name="T81" fmla="*/ 2147483647 h 1254"/>
                <a:gd name="T82" fmla="*/ 2147483647 w 1208"/>
                <a:gd name="T83" fmla="*/ 2147483647 h 1254"/>
                <a:gd name="T84" fmla="*/ 2147483647 w 1208"/>
                <a:gd name="T85" fmla="*/ 2147483647 h 1254"/>
                <a:gd name="T86" fmla="*/ 2147483647 w 1208"/>
                <a:gd name="T87" fmla="*/ 2147483647 h 1254"/>
                <a:gd name="T88" fmla="*/ 2147483647 w 1208"/>
                <a:gd name="T89" fmla="*/ 2147483647 h 1254"/>
                <a:gd name="T90" fmla="*/ 2147483647 w 1208"/>
                <a:gd name="T91" fmla="*/ 2147483647 h 1254"/>
                <a:gd name="T92" fmla="*/ 2147483647 w 1208"/>
                <a:gd name="T93" fmla="*/ 2147483647 h 1254"/>
                <a:gd name="T94" fmla="*/ 2147483647 w 1208"/>
                <a:gd name="T95" fmla="*/ 2147483647 h 1254"/>
                <a:gd name="T96" fmla="*/ 2147483647 w 1208"/>
                <a:gd name="T97" fmla="*/ 2147483647 h 1254"/>
                <a:gd name="T98" fmla="*/ 2147483647 w 1208"/>
                <a:gd name="T99" fmla="*/ 2147483647 h 1254"/>
                <a:gd name="T100" fmla="*/ 2147483647 w 1208"/>
                <a:gd name="T101" fmla="*/ 0 h 1254"/>
                <a:gd name="T102" fmla="*/ 2147483647 w 1208"/>
                <a:gd name="T103" fmla="*/ 2147483647 h 1254"/>
                <a:gd name="T104" fmla="*/ 2147483647 w 1208"/>
                <a:gd name="T105" fmla="*/ 2147483647 h 1254"/>
                <a:gd name="T106" fmla="*/ 2147483647 w 1208"/>
                <a:gd name="T107" fmla="*/ 2147483647 h 1254"/>
                <a:gd name="T108" fmla="*/ 2147483647 w 1208"/>
                <a:gd name="T109" fmla="*/ 2147483647 h 1254"/>
                <a:gd name="T110" fmla="*/ 2147483647 w 1208"/>
                <a:gd name="T111" fmla="*/ 2147483647 h 1254"/>
                <a:gd name="T112" fmla="*/ 2147483647 w 1208"/>
                <a:gd name="T113" fmla="*/ 2147483647 h 1254"/>
                <a:gd name="T114" fmla="*/ 2147483647 w 1208"/>
                <a:gd name="T115" fmla="*/ 2147483647 h 1254"/>
                <a:gd name="T116" fmla="*/ 2147483647 w 1208"/>
                <a:gd name="T117" fmla="*/ 2147483647 h 1254"/>
                <a:gd name="T118" fmla="*/ 2147483647 w 1208"/>
                <a:gd name="T119" fmla="*/ 2147483647 h 1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8" h="1254">
                  <a:moveTo>
                    <a:pt x="1023" y="284"/>
                  </a:moveTo>
                  <a:lnTo>
                    <a:pt x="1029" y="302"/>
                  </a:lnTo>
                  <a:lnTo>
                    <a:pt x="1035" y="321"/>
                  </a:lnTo>
                  <a:lnTo>
                    <a:pt x="1041" y="340"/>
                  </a:lnTo>
                  <a:lnTo>
                    <a:pt x="1053" y="353"/>
                  </a:lnTo>
                  <a:lnTo>
                    <a:pt x="1059" y="372"/>
                  </a:lnTo>
                  <a:lnTo>
                    <a:pt x="1071" y="391"/>
                  </a:lnTo>
                  <a:lnTo>
                    <a:pt x="1083" y="403"/>
                  </a:lnTo>
                  <a:lnTo>
                    <a:pt x="1089" y="422"/>
                  </a:lnTo>
                  <a:lnTo>
                    <a:pt x="1101" y="435"/>
                  </a:lnTo>
                  <a:lnTo>
                    <a:pt x="1113" y="447"/>
                  </a:lnTo>
                  <a:lnTo>
                    <a:pt x="1125" y="460"/>
                  </a:lnTo>
                  <a:lnTo>
                    <a:pt x="1137" y="479"/>
                  </a:lnTo>
                  <a:lnTo>
                    <a:pt x="1149" y="492"/>
                  </a:lnTo>
                  <a:lnTo>
                    <a:pt x="1166" y="504"/>
                  </a:lnTo>
                  <a:lnTo>
                    <a:pt x="1178" y="510"/>
                  </a:lnTo>
                  <a:lnTo>
                    <a:pt x="1190" y="523"/>
                  </a:lnTo>
                  <a:lnTo>
                    <a:pt x="1208" y="536"/>
                  </a:lnTo>
                  <a:lnTo>
                    <a:pt x="1202" y="536"/>
                  </a:lnTo>
                  <a:lnTo>
                    <a:pt x="1196" y="548"/>
                  </a:lnTo>
                  <a:lnTo>
                    <a:pt x="1190" y="555"/>
                  </a:lnTo>
                  <a:lnTo>
                    <a:pt x="1184" y="567"/>
                  </a:lnTo>
                  <a:lnTo>
                    <a:pt x="1178" y="580"/>
                  </a:lnTo>
                  <a:lnTo>
                    <a:pt x="1172" y="592"/>
                  </a:lnTo>
                  <a:lnTo>
                    <a:pt x="1166" y="605"/>
                  </a:lnTo>
                  <a:lnTo>
                    <a:pt x="1161" y="618"/>
                  </a:lnTo>
                  <a:lnTo>
                    <a:pt x="1155" y="630"/>
                  </a:lnTo>
                  <a:lnTo>
                    <a:pt x="1149" y="643"/>
                  </a:lnTo>
                  <a:lnTo>
                    <a:pt x="1149" y="655"/>
                  </a:lnTo>
                  <a:lnTo>
                    <a:pt x="1143" y="668"/>
                  </a:lnTo>
                  <a:lnTo>
                    <a:pt x="1137" y="681"/>
                  </a:lnTo>
                  <a:lnTo>
                    <a:pt x="1137" y="693"/>
                  </a:lnTo>
                  <a:lnTo>
                    <a:pt x="1131" y="706"/>
                  </a:lnTo>
                  <a:lnTo>
                    <a:pt x="1125" y="718"/>
                  </a:lnTo>
                  <a:lnTo>
                    <a:pt x="1125" y="731"/>
                  </a:lnTo>
                  <a:lnTo>
                    <a:pt x="1125" y="744"/>
                  </a:lnTo>
                  <a:lnTo>
                    <a:pt x="1119" y="756"/>
                  </a:lnTo>
                  <a:lnTo>
                    <a:pt x="1119" y="775"/>
                  </a:lnTo>
                  <a:lnTo>
                    <a:pt x="1119" y="788"/>
                  </a:lnTo>
                  <a:lnTo>
                    <a:pt x="1119" y="800"/>
                  </a:lnTo>
                  <a:lnTo>
                    <a:pt x="1119" y="813"/>
                  </a:lnTo>
                  <a:lnTo>
                    <a:pt x="1119" y="832"/>
                  </a:lnTo>
                  <a:lnTo>
                    <a:pt x="1119" y="844"/>
                  </a:lnTo>
                  <a:lnTo>
                    <a:pt x="1119" y="863"/>
                  </a:lnTo>
                  <a:lnTo>
                    <a:pt x="1119" y="876"/>
                  </a:lnTo>
                  <a:lnTo>
                    <a:pt x="1119" y="895"/>
                  </a:lnTo>
                  <a:lnTo>
                    <a:pt x="1125" y="914"/>
                  </a:lnTo>
                  <a:lnTo>
                    <a:pt x="1125" y="926"/>
                  </a:lnTo>
                  <a:lnTo>
                    <a:pt x="1131" y="945"/>
                  </a:lnTo>
                  <a:lnTo>
                    <a:pt x="1131" y="958"/>
                  </a:lnTo>
                  <a:lnTo>
                    <a:pt x="1137" y="964"/>
                  </a:lnTo>
                  <a:lnTo>
                    <a:pt x="1119" y="970"/>
                  </a:lnTo>
                  <a:lnTo>
                    <a:pt x="1101" y="977"/>
                  </a:lnTo>
                  <a:lnTo>
                    <a:pt x="1083" y="983"/>
                  </a:lnTo>
                  <a:lnTo>
                    <a:pt x="1065" y="996"/>
                  </a:lnTo>
                  <a:lnTo>
                    <a:pt x="1041" y="1002"/>
                  </a:lnTo>
                  <a:lnTo>
                    <a:pt x="1023" y="1015"/>
                  </a:lnTo>
                  <a:lnTo>
                    <a:pt x="1005" y="1021"/>
                  </a:lnTo>
                  <a:lnTo>
                    <a:pt x="993" y="1033"/>
                  </a:lnTo>
                  <a:lnTo>
                    <a:pt x="975" y="1046"/>
                  </a:lnTo>
                  <a:lnTo>
                    <a:pt x="957" y="1059"/>
                  </a:lnTo>
                  <a:lnTo>
                    <a:pt x="939" y="1071"/>
                  </a:lnTo>
                  <a:lnTo>
                    <a:pt x="927" y="1084"/>
                  </a:lnTo>
                  <a:lnTo>
                    <a:pt x="915" y="1103"/>
                  </a:lnTo>
                  <a:lnTo>
                    <a:pt x="897" y="1115"/>
                  </a:lnTo>
                  <a:lnTo>
                    <a:pt x="885" y="1134"/>
                  </a:lnTo>
                  <a:lnTo>
                    <a:pt x="873" y="1147"/>
                  </a:lnTo>
                  <a:lnTo>
                    <a:pt x="861" y="1166"/>
                  </a:lnTo>
                  <a:lnTo>
                    <a:pt x="849" y="1185"/>
                  </a:lnTo>
                  <a:lnTo>
                    <a:pt x="837" y="1204"/>
                  </a:lnTo>
                  <a:lnTo>
                    <a:pt x="825" y="1216"/>
                  </a:lnTo>
                  <a:lnTo>
                    <a:pt x="819" y="1235"/>
                  </a:lnTo>
                  <a:lnTo>
                    <a:pt x="813" y="1248"/>
                  </a:lnTo>
                  <a:lnTo>
                    <a:pt x="807" y="1248"/>
                  </a:lnTo>
                  <a:lnTo>
                    <a:pt x="790" y="1235"/>
                  </a:lnTo>
                  <a:lnTo>
                    <a:pt x="766" y="1229"/>
                  </a:lnTo>
                  <a:lnTo>
                    <a:pt x="748" y="1223"/>
                  </a:lnTo>
                  <a:lnTo>
                    <a:pt x="730" y="1216"/>
                  </a:lnTo>
                  <a:lnTo>
                    <a:pt x="712" y="1210"/>
                  </a:lnTo>
                  <a:lnTo>
                    <a:pt x="688" y="1210"/>
                  </a:lnTo>
                  <a:lnTo>
                    <a:pt x="670" y="1204"/>
                  </a:lnTo>
                  <a:lnTo>
                    <a:pt x="646" y="1204"/>
                  </a:lnTo>
                  <a:lnTo>
                    <a:pt x="628" y="1204"/>
                  </a:lnTo>
                  <a:lnTo>
                    <a:pt x="604" y="1204"/>
                  </a:lnTo>
                  <a:lnTo>
                    <a:pt x="586" y="1204"/>
                  </a:lnTo>
                  <a:lnTo>
                    <a:pt x="562" y="1204"/>
                  </a:lnTo>
                  <a:lnTo>
                    <a:pt x="544" y="1204"/>
                  </a:lnTo>
                  <a:lnTo>
                    <a:pt x="520" y="1210"/>
                  </a:lnTo>
                  <a:lnTo>
                    <a:pt x="502" y="1210"/>
                  </a:lnTo>
                  <a:lnTo>
                    <a:pt x="478" y="1216"/>
                  </a:lnTo>
                  <a:lnTo>
                    <a:pt x="460" y="1223"/>
                  </a:lnTo>
                  <a:lnTo>
                    <a:pt x="442" y="1229"/>
                  </a:lnTo>
                  <a:lnTo>
                    <a:pt x="424" y="1241"/>
                  </a:lnTo>
                  <a:lnTo>
                    <a:pt x="407" y="1248"/>
                  </a:lnTo>
                  <a:lnTo>
                    <a:pt x="395" y="1254"/>
                  </a:lnTo>
                  <a:lnTo>
                    <a:pt x="389" y="1241"/>
                  </a:lnTo>
                  <a:lnTo>
                    <a:pt x="383" y="1223"/>
                  </a:lnTo>
                  <a:lnTo>
                    <a:pt x="371" y="1204"/>
                  </a:lnTo>
                  <a:lnTo>
                    <a:pt x="359" y="1185"/>
                  </a:lnTo>
                  <a:lnTo>
                    <a:pt x="353" y="1166"/>
                  </a:lnTo>
                  <a:lnTo>
                    <a:pt x="335" y="1147"/>
                  </a:lnTo>
                  <a:lnTo>
                    <a:pt x="323" y="1134"/>
                  </a:lnTo>
                  <a:lnTo>
                    <a:pt x="311" y="1115"/>
                  </a:lnTo>
                  <a:lnTo>
                    <a:pt x="299" y="1103"/>
                  </a:lnTo>
                  <a:lnTo>
                    <a:pt x="281" y="1084"/>
                  </a:lnTo>
                  <a:lnTo>
                    <a:pt x="269" y="1071"/>
                  </a:lnTo>
                  <a:lnTo>
                    <a:pt x="251" y="1059"/>
                  </a:lnTo>
                  <a:lnTo>
                    <a:pt x="233" y="1046"/>
                  </a:lnTo>
                  <a:lnTo>
                    <a:pt x="221" y="1033"/>
                  </a:lnTo>
                  <a:lnTo>
                    <a:pt x="203" y="1021"/>
                  </a:lnTo>
                  <a:lnTo>
                    <a:pt x="185" y="1015"/>
                  </a:lnTo>
                  <a:lnTo>
                    <a:pt x="167" y="1002"/>
                  </a:lnTo>
                  <a:lnTo>
                    <a:pt x="149" y="996"/>
                  </a:lnTo>
                  <a:lnTo>
                    <a:pt x="131" y="983"/>
                  </a:lnTo>
                  <a:lnTo>
                    <a:pt x="107" y="977"/>
                  </a:lnTo>
                  <a:lnTo>
                    <a:pt x="89" y="970"/>
                  </a:lnTo>
                  <a:lnTo>
                    <a:pt x="71" y="964"/>
                  </a:lnTo>
                  <a:lnTo>
                    <a:pt x="77" y="958"/>
                  </a:lnTo>
                  <a:lnTo>
                    <a:pt x="77" y="945"/>
                  </a:lnTo>
                  <a:lnTo>
                    <a:pt x="83" y="926"/>
                  </a:lnTo>
                  <a:lnTo>
                    <a:pt x="83" y="914"/>
                  </a:lnTo>
                  <a:lnTo>
                    <a:pt x="89" y="895"/>
                  </a:lnTo>
                  <a:lnTo>
                    <a:pt x="89" y="882"/>
                  </a:lnTo>
                  <a:lnTo>
                    <a:pt x="89" y="863"/>
                  </a:lnTo>
                  <a:lnTo>
                    <a:pt x="89" y="851"/>
                  </a:lnTo>
                  <a:lnTo>
                    <a:pt x="89" y="832"/>
                  </a:lnTo>
                  <a:lnTo>
                    <a:pt x="89" y="819"/>
                  </a:lnTo>
                  <a:lnTo>
                    <a:pt x="89" y="807"/>
                  </a:lnTo>
                  <a:lnTo>
                    <a:pt x="89" y="788"/>
                  </a:lnTo>
                  <a:lnTo>
                    <a:pt x="89" y="775"/>
                  </a:lnTo>
                  <a:lnTo>
                    <a:pt x="89" y="762"/>
                  </a:lnTo>
                  <a:lnTo>
                    <a:pt x="83" y="750"/>
                  </a:lnTo>
                  <a:lnTo>
                    <a:pt x="83" y="737"/>
                  </a:lnTo>
                  <a:lnTo>
                    <a:pt x="77" y="725"/>
                  </a:lnTo>
                  <a:lnTo>
                    <a:pt x="77" y="706"/>
                  </a:lnTo>
                  <a:lnTo>
                    <a:pt x="71" y="693"/>
                  </a:lnTo>
                  <a:lnTo>
                    <a:pt x="71" y="681"/>
                  </a:lnTo>
                  <a:lnTo>
                    <a:pt x="65" y="668"/>
                  </a:lnTo>
                  <a:lnTo>
                    <a:pt x="59" y="655"/>
                  </a:lnTo>
                  <a:lnTo>
                    <a:pt x="59" y="643"/>
                  </a:lnTo>
                  <a:lnTo>
                    <a:pt x="53" y="630"/>
                  </a:lnTo>
                  <a:lnTo>
                    <a:pt x="47" y="618"/>
                  </a:lnTo>
                  <a:lnTo>
                    <a:pt x="42" y="605"/>
                  </a:lnTo>
                  <a:lnTo>
                    <a:pt x="36" y="599"/>
                  </a:lnTo>
                  <a:lnTo>
                    <a:pt x="30" y="586"/>
                  </a:lnTo>
                  <a:lnTo>
                    <a:pt x="24" y="573"/>
                  </a:lnTo>
                  <a:lnTo>
                    <a:pt x="18" y="561"/>
                  </a:lnTo>
                  <a:lnTo>
                    <a:pt x="12" y="548"/>
                  </a:lnTo>
                  <a:lnTo>
                    <a:pt x="6" y="542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30" y="517"/>
                  </a:lnTo>
                  <a:lnTo>
                    <a:pt x="42" y="504"/>
                  </a:lnTo>
                  <a:lnTo>
                    <a:pt x="53" y="492"/>
                  </a:lnTo>
                  <a:lnTo>
                    <a:pt x="65" y="479"/>
                  </a:lnTo>
                  <a:lnTo>
                    <a:pt x="77" y="466"/>
                  </a:lnTo>
                  <a:lnTo>
                    <a:pt x="89" y="454"/>
                  </a:lnTo>
                  <a:lnTo>
                    <a:pt x="101" y="435"/>
                  </a:lnTo>
                  <a:lnTo>
                    <a:pt x="113" y="422"/>
                  </a:lnTo>
                  <a:lnTo>
                    <a:pt x="125" y="410"/>
                  </a:lnTo>
                  <a:lnTo>
                    <a:pt x="131" y="391"/>
                  </a:lnTo>
                  <a:lnTo>
                    <a:pt x="143" y="378"/>
                  </a:lnTo>
                  <a:lnTo>
                    <a:pt x="149" y="359"/>
                  </a:lnTo>
                  <a:lnTo>
                    <a:pt x="161" y="340"/>
                  </a:lnTo>
                  <a:lnTo>
                    <a:pt x="167" y="328"/>
                  </a:lnTo>
                  <a:lnTo>
                    <a:pt x="173" y="309"/>
                  </a:lnTo>
                  <a:lnTo>
                    <a:pt x="179" y="290"/>
                  </a:lnTo>
                  <a:lnTo>
                    <a:pt x="185" y="271"/>
                  </a:lnTo>
                  <a:lnTo>
                    <a:pt x="191" y="252"/>
                  </a:lnTo>
                  <a:lnTo>
                    <a:pt x="197" y="233"/>
                  </a:lnTo>
                  <a:lnTo>
                    <a:pt x="197" y="214"/>
                  </a:lnTo>
                  <a:lnTo>
                    <a:pt x="203" y="195"/>
                  </a:lnTo>
                  <a:lnTo>
                    <a:pt x="203" y="176"/>
                  </a:lnTo>
                  <a:lnTo>
                    <a:pt x="209" y="157"/>
                  </a:lnTo>
                  <a:lnTo>
                    <a:pt x="215" y="164"/>
                  </a:lnTo>
                  <a:lnTo>
                    <a:pt x="227" y="164"/>
                  </a:lnTo>
                  <a:lnTo>
                    <a:pt x="233" y="164"/>
                  </a:lnTo>
                  <a:lnTo>
                    <a:pt x="245" y="164"/>
                  </a:lnTo>
                  <a:lnTo>
                    <a:pt x="257" y="164"/>
                  </a:lnTo>
                  <a:lnTo>
                    <a:pt x="275" y="164"/>
                  </a:lnTo>
                  <a:lnTo>
                    <a:pt x="287" y="164"/>
                  </a:lnTo>
                  <a:lnTo>
                    <a:pt x="305" y="157"/>
                  </a:lnTo>
                  <a:lnTo>
                    <a:pt x="323" y="157"/>
                  </a:lnTo>
                  <a:lnTo>
                    <a:pt x="335" y="157"/>
                  </a:lnTo>
                  <a:lnTo>
                    <a:pt x="353" y="151"/>
                  </a:lnTo>
                  <a:lnTo>
                    <a:pt x="371" y="151"/>
                  </a:lnTo>
                  <a:lnTo>
                    <a:pt x="383" y="145"/>
                  </a:lnTo>
                  <a:lnTo>
                    <a:pt x="401" y="139"/>
                  </a:lnTo>
                  <a:lnTo>
                    <a:pt x="413" y="132"/>
                  </a:lnTo>
                  <a:lnTo>
                    <a:pt x="430" y="126"/>
                  </a:lnTo>
                  <a:lnTo>
                    <a:pt x="442" y="120"/>
                  </a:lnTo>
                  <a:lnTo>
                    <a:pt x="460" y="113"/>
                  </a:lnTo>
                  <a:lnTo>
                    <a:pt x="472" y="107"/>
                  </a:lnTo>
                  <a:lnTo>
                    <a:pt x="484" y="101"/>
                  </a:lnTo>
                  <a:lnTo>
                    <a:pt x="502" y="94"/>
                  </a:lnTo>
                  <a:lnTo>
                    <a:pt x="514" y="82"/>
                  </a:lnTo>
                  <a:lnTo>
                    <a:pt x="526" y="76"/>
                  </a:lnTo>
                  <a:lnTo>
                    <a:pt x="538" y="63"/>
                  </a:lnTo>
                  <a:lnTo>
                    <a:pt x="550" y="57"/>
                  </a:lnTo>
                  <a:lnTo>
                    <a:pt x="562" y="44"/>
                  </a:lnTo>
                  <a:lnTo>
                    <a:pt x="574" y="38"/>
                  </a:lnTo>
                  <a:lnTo>
                    <a:pt x="586" y="25"/>
                  </a:lnTo>
                  <a:lnTo>
                    <a:pt x="598" y="13"/>
                  </a:lnTo>
                  <a:lnTo>
                    <a:pt x="610" y="0"/>
                  </a:lnTo>
                  <a:lnTo>
                    <a:pt x="622" y="13"/>
                  </a:lnTo>
                  <a:lnTo>
                    <a:pt x="634" y="25"/>
                  </a:lnTo>
                  <a:lnTo>
                    <a:pt x="640" y="31"/>
                  </a:lnTo>
                  <a:lnTo>
                    <a:pt x="652" y="44"/>
                  </a:lnTo>
                  <a:lnTo>
                    <a:pt x="664" y="57"/>
                  </a:lnTo>
                  <a:lnTo>
                    <a:pt x="676" y="63"/>
                  </a:lnTo>
                  <a:lnTo>
                    <a:pt x="694" y="76"/>
                  </a:lnTo>
                  <a:lnTo>
                    <a:pt x="706" y="82"/>
                  </a:lnTo>
                  <a:lnTo>
                    <a:pt x="718" y="88"/>
                  </a:lnTo>
                  <a:lnTo>
                    <a:pt x="730" y="94"/>
                  </a:lnTo>
                  <a:lnTo>
                    <a:pt x="742" y="107"/>
                  </a:lnTo>
                  <a:lnTo>
                    <a:pt x="760" y="113"/>
                  </a:lnTo>
                  <a:lnTo>
                    <a:pt x="772" y="120"/>
                  </a:lnTo>
                  <a:lnTo>
                    <a:pt x="790" y="126"/>
                  </a:lnTo>
                  <a:lnTo>
                    <a:pt x="801" y="132"/>
                  </a:lnTo>
                  <a:lnTo>
                    <a:pt x="813" y="132"/>
                  </a:lnTo>
                  <a:lnTo>
                    <a:pt x="831" y="139"/>
                  </a:lnTo>
                  <a:lnTo>
                    <a:pt x="849" y="145"/>
                  </a:lnTo>
                  <a:lnTo>
                    <a:pt x="861" y="145"/>
                  </a:lnTo>
                  <a:lnTo>
                    <a:pt x="879" y="151"/>
                  </a:lnTo>
                  <a:lnTo>
                    <a:pt x="891" y="151"/>
                  </a:lnTo>
                  <a:lnTo>
                    <a:pt x="909" y="151"/>
                  </a:lnTo>
                  <a:lnTo>
                    <a:pt x="927" y="157"/>
                  </a:lnTo>
                  <a:lnTo>
                    <a:pt x="939" y="157"/>
                  </a:lnTo>
                  <a:lnTo>
                    <a:pt x="957" y="157"/>
                  </a:lnTo>
                  <a:lnTo>
                    <a:pt x="969" y="157"/>
                  </a:lnTo>
                  <a:lnTo>
                    <a:pt x="975" y="157"/>
                  </a:lnTo>
                  <a:lnTo>
                    <a:pt x="987" y="157"/>
                  </a:lnTo>
                  <a:lnTo>
                    <a:pt x="993" y="157"/>
                  </a:lnTo>
                  <a:lnTo>
                    <a:pt x="999" y="170"/>
                  </a:lnTo>
                  <a:lnTo>
                    <a:pt x="999" y="189"/>
                  </a:lnTo>
                  <a:lnTo>
                    <a:pt x="1005" y="208"/>
                  </a:lnTo>
                  <a:lnTo>
                    <a:pt x="1005" y="233"/>
                  </a:lnTo>
                  <a:lnTo>
                    <a:pt x="1011" y="246"/>
                  </a:lnTo>
                  <a:lnTo>
                    <a:pt x="1017" y="265"/>
                  </a:lnTo>
                  <a:lnTo>
                    <a:pt x="1023" y="284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50B7248C-6D22-F270-72D2-BE31E33A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75" y="208280"/>
              <a:ext cx="570230" cy="600075"/>
            </a:xfrm>
            <a:custGeom>
              <a:avLst/>
              <a:gdLst>
                <a:gd name="T0" fmla="*/ 0 w 898"/>
                <a:gd name="T1" fmla="*/ 2147483647 h 945"/>
                <a:gd name="T2" fmla="*/ 2147483647 w 898"/>
                <a:gd name="T3" fmla="*/ 2147483647 h 945"/>
                <a:gd name="T4" fmla="*/ 2147483647 w 898"/>
                <a:gd name="T5" fmla="*/ 2147483647 h 945"/>
                <a:gd name="T6" fmla="*/ 2147483647 w 898"/>
                <a:gd name="T7" fmla="*/ 2147483647 h 945"/>
                <a:gd name="T8" fmla="*/ 2147483647 w 898"/>
                <a:gd name="T9" fmla="*/ 2147483647 h 945"/>
                <a:gd name="T10" fmla="*/ 2147483647 w 898"/>
                <a:gd name="T11" fmla="*/ 2147483647 h 945"/>
                <a:gd name="T12" fmla="*/ 2147483647 w 898"/>
                <a:gd name="T13" fmla="*/ 2147483647 h 945"/>
                <a:gd name="T14" fmla="*/ 2147483647 w 898"/>
                <a:gd name="T15" fmla="*/ 2147483647 h 945"/>
                <a:gd name="T16" fmla="*/ 2147483647 w 898"/>
                <a:gd name="T17" fmla="*/ 2147483647 h 945"/>
                <a:gd name="T18" fmla="*/ 2147483647 w 898"/>
                <a:gd name="T19" fmla="*/ 2147483647 h 945"/>
                <a:gd name="T20" fmla="*/ 2147483647 w 898"/>
                <a:gd name="T21" fmla="*/ 2147483647 h 945"/>
                <a:gd name="T22" fmla="*/ 2147483647 w 898"/>
                <a:gd name="T23" fmla="*/ 2147483647 h 945"/>
                <a:gd name="T24" fmla="*/ 2147483647 w 898"/>
                <a:gd name="T25" fmla="*/ 2147483647 h 945"/>
                <a:gd name="T26" fmla="*/ 2147483647 w 898"/>
                <a:gd name="T27" fmla="*/ 2147483647 h 945"/>
                <a:gd name="T28" fmla="*/ 2147483647 w 898"/>
                <a:gd name="T29" fmla="*/ 2147483647 h 945"/>
                <a:gd name="T30" fmla="*/ 2147483647 w 898"/>
                <a:gd name="T31" fmla="*/ 2147483647 h 945"/>
                <a:gd name="T32" fmla="*/ 2147483647 w 898"/>
                <a:gd name="T33" fmla="*/ 2147483647 h 945"/>
                <a:gd name="T34" fmla="*/ 2147483647 w 898"/>
                <a:gd name="T35" fmla="*/ 2147483647 h 945"/>
                <a:gd name="T36" fmla="*/ 2147483647 w 898"/>
                <a:gd name="T37" fmla="*/ 2147483647 h 945"/>
                <a:gd name="T38" fmla="*/ 2147483647 w 898"/>
                <a:gd name="T39" fmla="*/ 2147483647 h 945"/>
                <a:gd name="T40" fmla="*/ 2147483647 w 898"/>
                <a:gd name="T41" fmla="*/ 2147483647 h 945"/>
                <a:gd name="T42" fmla="*/ 2147483647 w 898"/>
                <a:gd name="T43" fmla="*/ 2147483647 h 945"/>
                <a:gd name="T44" fmla="*/ 2147483647 w 898"/>
                <a:gd name="T45" fmla="*/ 2147483647 h 945"/>
                <a:gd name="T46" fmla="*/ 2147483647 w 898"/>
                <a:gd name="T47" fmla="*/ 2147483647 h 945"/>
                <a:gd name="T48" fmla="*/ 2147483647 w 898"/>
                <a:gd name="T49" fmla="*/ 2147483647 h 945"/>
                <a:gd name="T50" fmla="*/ 2147483647 w 898"/>
                <a:gd name="T51" fmla="*/ 2147483647 h 945"/>
                <a:gd name="T52" fmla="*/ 2147483647 w 898"/>
                <a:gd name="T53" fmla="*/ 2147483647 h 945"/>
                <a:gd name="T54" fmla="*/ 2147483647 w 898"/>
                <a:gd name="T55" fmla="*/ 2147483647 h 945"/>
                <a:gd name="T56" fmla="*/ 2147483647 w 898"/>
                <a:gd name="T57" fmla="*/ 2147483647 h 945"/>
                <a:gd name="T58" fmla="*/ 2147483647 w 898"/>
                <a:gd name="T59" fmla="*/ 2147483647 h 945"/>
                <a:gd name="T60" fmla="*/ 2147483647 w 898"/>
                <a:gd name="T61" fmla="*/ 2147483647 h 945"/>
                <a:gd name="T62" fmla="*/ 2147483647 w 898"/>
                <a:gd name="T63" fmla="*/ 2147483647 h 945"/>
                <a:gd name="T64" fmla="*/ 2147483647 w 898"/>
                <a:gd name="T65" fmla="*/ 2147483647 h 945"/>
                <a:gd name="T66" fmla="*/ 2147483647 w 898"/>
                <a:gd name="T67" fmla="*/ 2147483647 h 945"/>
                <a:gd name="T68" fmla="*/ 2147483647 w 898"/>
                <a:gd name="T69" fmla="*/ 2147483647 h 945"/>
                <a:gd name="T70" fmla="*/ 2147483647 w 898"/>
                <a:gd name="T71" fmla="*/ 2147483647 h 945"/>
                <a:gd name="T72" fmla="*/ 2147483647 w 898"/>
                <a:gd name="T73" fmla="*/ 2147483647 h 945"/>
                <a:gd name="T74" fmla="*/ 2147483647 w 898"/>
                <a:gd name="T75" fmla="*/ 2147483647 h 945"/>
                <a:gd name="T76" fmla="*/ 2147483647 w 898"/>
                <a:gd name="T77" fmla="*/ 2147483647 h 945"/>
                <a:gd name="T78" fmla="*/ 2147483647 w 898"/>
                <a:gd name="T79" fmla="*/ 2147483647 h 945"/>
                <a:gd name="T80" fmla="*/ 2147483647 w 898"/>
                <a:gd name="T81" fmla="*/ 2147483647 h 945"/>
                <a:gd name="T82" fmla="*/ 2147483647 w 898"/>
                <a:gd name="T83" fmla="*/ 2147483647 h 945"/>
                <a:gd name="T84" fmla="*/ 2147483647 w 898"/>
                <a:gd name="T85" fmla="*/ 2147483647 h 945"/>
                <a:gd name="T86" fmla="*/ 2147483647 w 898"/>
                <a:gd name="T87" fmla="*/ 2147483647 h 945"/>
                <a:gd name="T88" fmla="*/ 2147483647 w 898"/>
                <a:gd name="T89" fmla="*/ 2147483647 h 945"/>
                <a:gd name="T90" fmla="*/ 2147483647 w 898"/>
                <a:gd name="T91" fmla="*/ 2147483647 h 945"/>
                <a:gd name="T92" fmla="*/ 2147483647 w 898"/>
                <a:gd name="T93" fmla="*/ 0 h 945"/>
                <a:gd name="T94" fmla="*/ 2147483647 w 898"/>
                <a:gd name="T95" fmla="*/ 2147483647 h 945"/>
                <a:gd name="T96" fmla="*/ 2147483647 w 898"/>
                <a:gd name="T97" fmla="*/ 2147483647 h 945"/>
                <a:gd name="T98" fmla="*/ 2147483647 w 898"/>
                <a:gd name="T99" fmla="*/ 2147483647 h 945"/>
                <a:gd name="T100" fmla="*/ 2147483647 w 898"/>
                <a:gd name="T101" fmla="*/ 2147483647 h 945"/>
                <a:gd name="T102" fmla="*/ 2147483647 w 898"/>
                <a:gd name="T103" fmla="*/ 2147483647 h 945"/>
                <a:gd name="T104" fmla="*/ 2147483647 w 898"/>
                <a:gd name="T105" fmla="*/ 2147483647 h 945"/>
                <a:gd name="T106" fmla="*/ 2147483647 w 898"/>
                <a:gd name="T107" fmla="*/ 2147483647 h 945"/>
                <a:gd name="T108" fmla="*/ 2147483647 w 898"/>
                <a:gd name="T109" fmla="*/ 2147483647 h 945"/>
                <a:gd name="T110" fmla="*/ 2147483647 w 898"/>
                <a:gd name="T111" fmla="*/ 2147483647 h 945"/>
                <a:gd name="T112" fmla="*/ 2147483647 w 898"/>
                <a:gd name="T113" fmla="*/ 2147483647 h 945"/>
                <a:gd name="T114" fmla="*/ 2147483647 w 898"/>
                <a:gd name="T115" fmla="*/ 2147483647 h 945"/>
                <a:gd name="T116" fmla="*/ 2147483647 w 898"/>
                <a:gd name="T117" fmla="*/ 2147483647 h 945"/>
                <a:gd name="T118" fmla="*/ 2147483647 w 898"/>
                <a:gd name="T119" fmla="*/ 2147483647 h 945"/>
                <a:gd name="T120" fmla="*/ 2147483647 w 898"/>
                <a:gd name="T121" fmla="*/ 2147483647 h 945"/>
                <a:gd name="T122" fmla="*/ 2147483647 w 898"/>
                <a:gd name="T123" fmla="*/ 2147483647 h 945"/>
                <a:gd name="T124" fmla="*/ 2147483647 w 898"/>
                <a:gd name="T125" fmla="*/ 214748364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8" h="945">
                  <a:moveTo>
                    <a:pt x="114" y="806"/>
                  </a:moveTo>
                  <a:lnTo>
                    <a:pt x="6" y="611"/>
                  </a:lnTo>
                  <a:lnTo>
                    <a:pt x="0" y="592"/>
                  </a:lnTo>
                  <a:lnTo>
                    <a:pt x="0" y="573"/>
                  </a:lnTo>
                  <a:lnTo>
                    <a:pt x="12" y="554"/>
                  </a:lnTo>
                  <a:lnTo>
                    <a:pt x="24" y="542"/>
                  </a:lnTo>
                  <a:lnTo>
                    <a:pt x="132" y="479"/>
                  </a:lnTo>
                  <a:lnTo>
                    <a:pt x="150" y="472"/>
                  </a:lnTo>
                  <a:lnTo>
                    <a:pt x="168" y="472"/>
                  </a:lnTo>
                  <a:lnTo>
                    <a:pt x="180" y="485"/>
                  </a:lnTo>
                  <a:lnTo>
                    <a:pt x="198" y="498"/>
                  </a:lnTo>
                  <a:lnTo>
                    <a:pt x="299" y="687"/>
                  </a:lnTo>
                  <a:lnTo>
                    <a:pt x="305" y="706"/>
                  </a:lnTo>
                  <a:lnTo>
                    <a:pt x="305" y="724"/>
                  </a:lnTo>
                  <a:lnTo>
                    <a:pt x="299" y="743"/>
                  </a:lnTo>
                  <a:lnTo>
                    <a:pt x="281" y="756"/>
                  </a:lnTo>
                  <a:lnTo>
                    <a:pt x="180" y="819"/>
                  </a:lnTo>
                  <a:lnTo>
                    <a:pt x="162" y="832"/>
                  </a:lnTo>
                  <a:lnTo>
                    <a:pt x="144" y="825"/>
                  </a:lnTo>
                  <a:lnTo>
                    <a:pt x="126" y="819"/>
                  </a:lnTo>
                  <a:lnTo>
                    <a:pt x="114" y="806"/>
                  </a:lnTo>
                  <a:close/>
                  <a:moveTo>
                    <a:pt x="126" y="775"/>
                  </a:moveTo>
                  <a:lnTo>
                    <a:pt x="42" y="617"/>
                  </a:lnTo>
                  <a:lnTo>
                    <a:pt x="36" y="598"/>
                  </a:lnTo>
                  <a:lnTo>
                    <a:pt x="36" y="586"/>
                  </a:lnTo>
                  <a:lnTo>
                    <a:pt x="42" y="573"/>
                  </a:lnTo>
                  <a:lnTo>
                    <a:pt x="54" y="561"/>
                  </a:lnTo>
                  <a:lnTo>
                    <a:pt x="132" y="510"/>
                  </a:lnTo>
                  <a:lnTo>
                    <a:pt x="144" y="510"/>
                  </a:lnTo>
                  <a:lnTo>
                    <a:pt x="162" y="510"/>
                  </a:lnTo>
                  <a:lnTo>
                    <a:pt x="174" y="516"/>
                  </a:lnTo>
                  <a:lnTo>
                    <a:pt x="180" y="529"/>
                  </a:lnTo>
                  <a:lnTo>
                    <a:pt x="269" y="687"/>
                  </a:lnTo>
                  <a:lnTo>
                    <a:pt x="275" y="699"/>
                  </a:lnTo>
                  <a:lnTo>
                    <a:pt x="275" y="718"/>
                  </a:lnTo>
                  <a:lnTo>
                    <a:pt x="269" y="731"/>
                  </a:lnTo>
                  <a:lnTo>
                    <a:pt x="257" y="737"/>
                  </a:lnTo>
                  <a:lnTo>
                    <a:pt x="174" y="787"/>
                  </a:lnTo>
                  <a:lnTo>
                    <a:pt x="162" y="794"/>
                  </a:lnTo>
                  <a:lnTo>
                    <a:pt x="150" y="794"/>
                  </a:lnTo>
                  <a:lnTo>
                    <a:pt x="138" y="787"/>
                  </a:lnTo>
                  <a:lnTo>
                    <a:pt x="126" y="775"/>
                  </a:lnTo>
                  <a:close/>
                  <a:moveTo>
                    <a:pt x="341" y="945"/>
                  </a:moveTo>
                  <a:lnTo>
                    <a:pt x="551" y="945"/>
                  </a:lnTo>
                  <a:lnTo>
                    <a:pt x="569" y="939"/>
                  </a:lnTo>
                  <a:lnTo>
                    <a:pt x="587" y="926"/>
                  </a:lnTo>
                  <a:lnTo>
                    <a:pt x="599" y="914"/>
                  </a:lnTo>
                  <a:lnTo>
                    <a:pt x="599" y="895"/>
                  </a:lnTo>
                  <a:lnTo>
                    <a:pt x="599" y="762"/>
                  </a:lnTo>
                  <a:lnTo>
                    <a:pt x="599" y="743"/>
                  </a:lnTo>
                  <a:lnTo>
                    <a:pt x="587" y="731"/>
                  </a:lnTo>
                  <a:lnTo>
                    <a:pt x="575" y="718"/>
                  </a:lnTo>
                  <a:lnTo>
                    <a:pt x="551" y="718"/>
                  </a:lnTo>
                  <a:lnTo>
                    <a:pt x="341" y="712"/>
                  </a:lnTo>
                  <a:lnTo>
                    <a:pt x="323" y="718"/>
                  </a:lnTo>
                  <a:lnTo>
                    <a:pt x="311" y="731"/>
                  </a:lnTo>
                  <a:lnTo>
                    <a:pt x="299" y="743"/>
                  </a:lnTo>
                  <a:lnTo>
                    <a:pt x="293" y="762"/>
                  </a:lnTo>
                  <a:lnTo>
                    <a:pt x="293" y="895"/>
                  </a:lnTo>
                  <a:lnTo>
                    <a:pt x="299" y="914"/>
                  </a:lnTo>
                  <a:lnTo>
                    <a:pt x="305" y="926"/>
                  </a:lnTo>
                  <a:lnTo>
                    <a:pt x="323" y="939"/>
                  </a:lnTo>
                  <a:lnTo>
                    <a:pt x="341" y="945"/>
                  </a:lnTo>
                  <a:close/>
                  <a:moveTo>
                    <a:pt x="359" y="914"/>
                  </a:moveTo>
                  <a:lnTo>
                    <a:pt x="533" y="914"/>
                  </a:lnTo>
                  <a:lnTo>
                    <a:pt x="551" y="914"/>
                  </a:lnTo>
                  <a:lnTo>
                    <a:pt x="563" y="907"/>
                  </a:lnTo>
                  <a:lnTo>
                    <a:pt x="569" y="895"/>
                  </a:lnTo>
                  <a:lnTo>
                    <a:pt x="575" y="876"/>
                  </a:lnTo>
                  <a:lnTo>
                    <a:pt x="575" y="781"/>
                  </a:lnTo>
                  <a:lnTo>
                    <a:pt x="569" y="762"/>
                  </a:lnTo>
                  <a:lnTo>
                    <a:pt x="563" y="756"/>
                  </a:lnTo>
                  <a:lnTo>
                    <a:pt x="551" y="743"/>
                  </a:lnTo>
                  <a:lnTo>
                    <a:pt x="533" y="743"/>
                  </a:lnTo>
                  <a:lnTo>
                    <a:pt x="359" y="743"/>
                  </a:lnTo>
                  <a:lnTo>
                    <a:pt x="347" y="743"/>
                  </a:lnTo>
                  <a:lnTo>
                    <a:pt x="335" y="750"/>
                  </a:lnTo>
                  <a:lnTo>
                    <a:pt x="323" y="762"/>
                  </a:lnTo>
                  <a:lnTo>
                    <a:pt x="323" y="781"/>
                  </a:lnTo>
                  <a:lnTo>
                    <a:pt x="323" y="876"/>
                  </a:lnTo>
                  <a:lnTo>
                    <a:pt x="323" y="895"/>
                  </a:lnTo>
                  <a:lnTo>
                    <a:pt x="335" y="907"/>
                  </a:lnTo>
                  <a:lnTo>
                    <a:pt x="347" y="914"/>
                  </a:lnTo>
                  <a:lnTo>
                    <a:pt x="359" y="914"/>
                  </a:lnTo>
                  <a:close/>
                  <a:moveTo>
                    <a:pt x="892" y="611"/>
                  </a:moveTo>
                  <a:lnTo>
                    <a:pt x="790" y="806"/>
                  </a:lnTo>
                  <a:lnTo>
                    <a:pt x="778" y="819"/>
                  </a:lnTo>
                  <a:lnTo>
                    <a:pt x="760" y="825"/>
                  </a:lnTo>
                  <a:lnTo>
                    <a:pt x="742" y="832"/>
                  </a:lnTo>
                  <a:lnTo>
                    <a:pt x="724" y="825"/>
                  </a:lnTo>
                  <a:lnTo>
                    <a:pt x="617" y="762"/>
                  </a:lnTo>
                  <a:lnTo>
                    <a:pt x="605" y="743"/>
                  </a:lnTo>
                  <a:lnTo>
                    <a:pt x="593" y="731"/>
                  </a:lnTo>
                  <a:lnTo>
                    <a:pt x="593" y="712"/>
                  </a:lnTo>
                  <a:lnTo>
                    <a:pt x="599" y="693"/>
                  </a:lnTo>
                  <a:lnTo>
                    <a:pt x="706" y="498"/>
                  </a:lnTo>
                  <a:lnTo>
                    <a:pt x="718" y="485"/>
                  </a:lnTo>
                  <a:lnTo>
                    <a:pt x="730" y="472"/>
                  </a:lnTo>
                  <a:lnTo>
                    <a:pt x="748" y="472"/>
                  </a:lnTo>
                  <a:lnTo>
                    <a:pt x="766" y="479"/>
                  </a:lnTo>
                  <a:lnTo>
                    <a:pt x="874" y="542"/>
                  </a:lnTo>
                  <a:lnTo>
                    <a:pt x="892" y="554"/>
                  </a:lnTo>
                  <a:lnTo>
                    <a:pt x="898" y="573"/>
                  </a:lnTo>
                  <a:lnTo>
                    <a:pt x="898" y="592"/>
                  </a:lnTo>
                  <a:lnTo>
                    <a:pt x="892" y="611"/>
                  </a:lnTo>
                  <a:close/>
                  <a:moveTo>
                    <a:pt x="862" y="617"/>
                  </a:moveTo>
                  <a:lnTo>
                    <a:pt x="778" y="775"/>
                  </a:lnTo>
                  <a:lnTo>
                    <a:pt x="766" y="787"/>
                  </a:lnTo>
                  <a:lnTo>
                    <a:pt x="754" y="794"/>
                  </a:lnTo>
                  <a:lnTo>
                    <a:pt x="736" y="794"/>
                  </a:lnTo>
                  <a:lnTo>
                    <a:pt x="724" y="787"/>
                  </a:lnTo>
                  <a:lnTo>
                    <a:pt x="646" y="743"/>
                  </a:lnTo>
                  <a:lnTo>
                    <a:pt x="634" y="731"/>
                  </a:lnTo>
                  <a:lnTo>
                    <a:pt x="629" y="718"/>
                  </a:lnTo>
                  <a:lnTo>
                    <a:pt x="629" y="699"/>
                  </a:lnTo>
                  <a:lnTo>
                    <a:pt x="629" y="687"/>
                  </a:lnTo>
                  <a:lnTo>
                    <a:pt x="718" y="529"/>
                  </a:lnTo>
                  <a:lnTo>
                    <a:pt x="724" y="516"/>
                  </a:lnTo>
                  <a:lnTo>
                    <a:pt x="742" y="510"/>
                  </a:lnTo>
                  <a:lnTo>
                    <a:pt x="754" y="510"/>
                  </a:lnTo>
                  <a:lnTo>
                    <a:pt x="766" y="516"/>
                  </a:lnTo>
                  <a:lnTo>
                    <a:pt x="850" y="561"/>
                  </a:lnTo>
                  <a:lnTo>
                    <a:pt x="862" y="573"/>
                  </a:lnTo>
                  <a:lnTo>
                    <a:pt x="868" y="586"/>
                  </a:lnTo>
                  <a:lnTo>
                    <a:pt x="868" y="598"/>
                  </a:lnTo>
                  <a:lnTo>
                    <a:pt x="862" y="617"/>
                  </a:lnTo>
                  <a:close/>
                  <a:moveTo>
                    <a:pt x="784" y="138"/>
                  </a:moveTo>
                  <a:lnTo>
                    <a:pt x="892" y="327"/>
                  </a:lnTo>
                  <a:lnTo>
                    <a:pt x="898" y="346"/>
                  </a:lnTo>
                  <a:lnTo>
                    <a:pt x="898" y="365"/>
                  </a:lnTo>
                  <a:lnTo>
                    <a:pt x="886" y="384"/>
                  </a:lnTo>
                  <a:lnTo>
                    <a:pt x="874" y="397"/>
                  </a:lnTo>
                  <a:lnTo>
                    <a:pt x="766" y="460"/>
                  </a:lnTo>
                  <a:lnTo>
                    <a:pt x="748" y="466"/>
                  </a:lnTo>
                  <a:lnTo>
                    <a:pt x="730" y="466"/>
                  </a:lnTo>
                  <a:lnTo>
                    <a:pt x="712" y="460"/>
                  </a:lnTo>
                  <a:lnTo>
                    <a:pt x="700" y="441"/>
                  </a:lnTo>
                  <a:lnTo>
                    <a:pt x="599" y="252"/>
                  </a:lnTo>
                  <a:lnTo>
                    <a:pt x="593" y="233"/>
                  </a:lnTo>
                  <a:lnTo>
                    <a:pt x="593" y="214"/>
                  </a:lnTo>
                  <a:lnTo>
                    <a:pt x="599" y="195"/>
                  </a:lnTo>
                  <a:lnTo>
                    <a:pt x="611" y="182"/>
                  </a:lnTo>
                  <a:lnTo>
                    <a:pt x="718" y="119"/>
                  </a:lnTo>
                  <a:lnTo>
                    <a:pt x="736" y="113"/>
                  </a:lnTo>
                  <a:lnTo>
                    <a:pt x="754" y="113"/>
                  </a:lnTo>
                  <a:lnTo>
                    <a:pt x="772" y="119"/>
                  </a:lnTo>
                  <a:lnTo>
                    <a:pt x="784" y="138"/>
                  </a:lnTo>
                  <a:close/>
                  <a:moveTo>
                    <a:pt x="772" y="170"/>
                  </a:moveTo>
                  <a:lnTo>
                    <a:pt x="856" y="321"/>
                  </a:lnTo>
                  <a:lnTo>
                    <a:pt x="862" y="340"/>
                  </a:lnTo>
                  <a:lnTo>
                    <a:pt x="862" y="353"/>
                  </a:lnTo>
                  <a:lnTo>
                    <a:pt x="856" y="365"/>
                  </a:lnTo>
                  <a:lnTo>
                    <a:pt x="844" y="378"/>
                  </a:lnTo>
                  <a:lnTo>
                    <a:pt x="766" y="428"/>
                  </a:lnTo>
                  <a:lnTo>
                    <a:pt x="754" y="435"/>
                  </a:lnTo>
                  <a:lnTo>
                    <a:pt x="736" y="428"/>
                  </a:lnTo>
                  <a:lnTo>
                    <a:pt x="724" y="422"/>
                  </a:lnTo>
                  <a:lnTo>
                    <a:pt x="712" y="409"/>
                  </a:lnTo>
                  <a:lnTo>
                    <a:pt x="629" y="258"/>
                  </a:lnTo>
                  <a:lnTo>
                    <a:pt x="623" y="239"/>
                  </a:lnTo>
                  <a:lnTo>
                    <a:pt x="623" y="227"/>
                  </a:lnTo>
                  <a:lnTo>
                    <a:pt x="629" y="214"/>
                  </a:lnTo>
                  <a:lnTo>
                    <a:pt x="640" y="201"/>
                  </a:lnTo>
                  <a:lnTo>
                    <a:pt x="718" y="151"/>
                  </a:lnTo>
                  <a:lnTo>
                    <a:pt x="736" y="145"/>
                  </a:lnTo>
                  <a:lnTo>
                    <a:pt x="748" y="151"/>
                  </a:lnTo>
                  <a:lnTo>
                    <a:pt x="760" y="157"/>
                  </a:lnTo>
                  <a:lnTo>
                    <a:pt x="772" y="170"/>
                  </a:lnTo>
                  <a:close/>
                  <a:moveTo>
                    <a:pt x="557" y="0"/>
                  </a:moveTo>
                  <a:lnTo>
                    <a:pt x="347" y="0"/>
                  </a:lnTo>
                  <a:lnTo>
                    <a:pt x="329" y="0"/>
                  </a:lnTo>
                  <a:lnTo>
                    <a:pt x="311" y="12"/>
                  </a:lnTo>
                  <a:lnTo>
                    <a:pt x="299" y="25"/>
                  </a:lnTo>
                  <a:lnTo>
                    <a:pt x="299" y="44"/>
                  </a:lnTo>
                  <a:lnTo>
                    <a:pt x="299" y="176"/>
                  </a:lnTo>
                  <a:lnTo>
                    <a:pt x="299" y="195"/>
                  </a:lnTo>
                  <a:lnTo>
                    <a:pt x="311" y="208"/>
                  </a:lnTo>
                  <a:lnTo>
                    <a:pt x="323" y="220"/>
                  </a:lnTo>
                  <a:lnTo>
                    <a:pt x="341" y="227"/>
                  </a:lnTo>
                  <a:lnTo>
                    <a:pt x="557" y="227"/>
                  </a:lnTo>
                  <a:lnTo>
                    <a:pt x="575" y="220"/>
                  </a:lnTo>
                  <a:lnTo>
                    <a:pt x="587" y="214"/>
                  </a:lnTo>
                  <a:lnTo>
                    <a:pt x="599" y="195"/>
                  </a:lnTo>
                  <a:lnTo>
                    <a:pt x="605" y="176"/>
                  </a:lnTo>
                  <a:lnTo>
                    <a:pt x="605" y="50"/>
                  </a:lnTo>
                  <a:lnTo>
                    <a:pt x="599" y="31"/>
                  </a:lnTo>
                  <a:lnTo>
                    <a:pt x="587" y="12"/>
                  </a:lnTo>
                  <a:lnTo>
                    <a:pt x="575" y="0"/>
                  </a:lnTo>
                  <a:lnTo>
                    <a:pt x="557" y="0"/>
                  </a:lnTo>
                  <a:close/>
                  <a:moveTo>
                    <a:pt x="539" y="25"/>
                  </a:moveTo>
                  <a:lnTo>
                    <a:pt x="365" y="25"/>
                  </a:lnTo>
                  <a:lnTo>
                    <a:pt x="347" y="25"/>
                  </a:lnTo>
                  <a:lnTo>
                    <a:pt x="335" y="38"/>
                  </a:lnTo>
                  <a:lnTo>
                    <a:pt x="329" y="50"/>
                  </a:lnTo>
                  <a:lnTo>
                    <a:pt x="323" y="63"/>
                  </a:lnTo>
                  <a:lnTo>
                    <a:pt x="323" y="157"/>
                  </a:lnTo>
                  <a:lnTo>
                    <a:pt x="329" y="176"/>
                  </a:lnTo>
                  <a:lnTo>
                    <a:pt x="335" y="189"/>
                  </a:lnTo>
                  <a:lnTo>
                    <a:pt x="347" y="195"/>
                  </a:lnTo>
                  <a:lnTo>
                    <a:pt x="365" y="201"/>
                  </a:lnTo>
                  <a:lnTo>
                    <a:pt x="539" y="201"/>
                  </a:lnTo>
                  <a:lnTo>
                    <a:pt x="551" y="195"/>
                  </a:lnTo>
                  <a:lnTo>
                    <a:pt x="563" y="189"/>
                  </a:lnTo>
                  <a:lnTo>
                    <a:pt x="569" y="176"/>
                  </a:lnTo>
                  <a:lnTo>
                    <a:pt x="575" y="164"/>
                  </a:lnTo>
                  <a:lnTo>
                    <a:pt x="575" y="63"/>
                  </a:lnTo>
                  <a:lnTo>
                    <a:pt x="575" y="50"/>
                  </a:lnTo>
                  <a:lnTo>
                    <a:pt x="563" y="38"/>
                  </a:lnTo>
                  <a:lnTo>
                    <a:pt x="551" y="25"/>
                  </a:lnTo>
                  <a:lnTo>
                    <a:pt x="539" y="25"/>
                  </a:lnTo>
                  <a:close/>
                  <a:moveTo>
                    <a:pt x="114" y="138"/>
                  </a:moveTo>
                  <a:lnTo>
                    <a:pt x="6" y="327"/>
                  </a:lnTo>
                  <a:lnTo>
                    <a:pt x="0" y="346"/>
                  </a:lnTo>
                  <a:lnTo>
                    <a:pt x="0" y="365"/>
                  </a:lnTo>
                  <a:lnTo>
                    <a:pt x="6" y="384"/>
                  </a:lnTo>
                  <a:lnTo>
                    <a:pt x="24" y="397"/>
                  </a:lnTo>
                  <a:lnTo>
                    <a:pt x="126" y="460"/>
                  </a:lnTo>
                  <a:lnTo>
                    <a:pt x="144" y="466"/>
                  </a:lnTo>
                  <a:lnTo>
                    <a:pt x="162" y="466"/>
                  </a:lnTo>
                  <a:lnTo>
                    <a:pt x="180" y="460"/>
                  </a:lnTo>
                  <a:lnTo>
                    <a:pt x="192" y="447"/>
                  </a:lnTo>
                  <a:lnTo>
                    <a:pt x="299" y="252"/>
                  </a:lnTo>
                  <a:lnTo>
                    <a:pt x="305" y="233"/>
                  </a:lnTo>
                  <a:lnTo>
                    <a:pt x="305" y="214"/>
                  </a:lnTo>
                  <a:lnTo>
                    <a:pt x="293" y="195"/>
                  </a:lnTo>
                  <a:lnTo>
                    <a:pt x="281" y="182"/>
                  </a:lnTo>
                  <a:lnTo>
                    <a:pt x="174" y="119"/>
                  </a:lnTo>
                  <a:lnTo>
                    <a:pt x="156" y="113"/>
                  </a:lnTo>
                  <a:lnTo>
                    <a:pt x="138" y="113"/>
                  </a:lnTo>
                  <a:lnTo>
                    <a:pt x="126" y="119"/>
                  </a:lnTo>
                  <a:lnTo>
                    <a:pt x="114" y="138"/>
                  </a:lnTo>
                  <a:close/>
                  <a:moveTo>
                    <a:pt x="126" y="170"/>
                  </a:moveTo>
                  <a:lnTo>
                    <a:pt x="36" y="327"/>
                  </a:lnTo>
                  <a:lnTo>
                    <a:pt x="30" y="340"/>
                  </a:lnTo>
                  <a:lnTo>
                    <a:pt x="30" y="353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132" y="428"/>
                  </a:lnTo>
                  <a:lnTo>
                    <a:pt x="144" y="435"/>
                  </a:lnTo>
                  <a:lnTo>
                    <a:pt x="156" y="435"/>
                  </a:lnTo>
                  <a:lnTo>
                    <a:pt x="168" y="422"/>
                  </a:lnTo>
                  <a:lnTo>
                    <a:pt x="180" y="416"/>
                  </a:lnTo>
                  <a:lnTo>
                    <a:pt x="269" y="258"/>
                  </a:lnTo>
                  <a:lnTo>
                    <a:pt x="269" y="239"/>
                  </a:lnTo>
                  <a:lnTo>
                    <a:pt x="269" y="227"/>
                  </a:lnTo>
                  <a:lnTo>
                    <a:pt x="263" y="214"/>
                  </a:lnTo>
                  <a:lnTo>
                    <a:pt x="257" y="201"/>
                  </a:lnTo>
                  <a:lnTo>
                    <a:pt x="174" y="151"/>
                  </a:lnTo>
                  <a:lnTo>
                    <a:pt x="162" y="151"/>
                  </a:lnTo>
                  <a:lnTo>
                    <a:pt x="144" y="151"/>
                  </a:lnTo>
                  <a:lnTo>
                    <a:pt x="132" y="157"/>
                  </a:lnTo>
                  <a:lnTo>
                    <a:pt x="126" y="17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A1C3AB39-7AEF-C1FB-C444-BF3D6D0B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" y="180340"/>
              <a:ext cx="619760" cy="648335"/>
            </a:xfrm>
            <a:custGeom>
              <a:avLst/>
              <a:gdLst>
                <a:gd name="T0" fmla="*/ 2147483647 w 976"/>
                <a:gd name="T1" fmla="*/ 2147483647 h 1021"/>
                <a:gd name="T2" fmla="*/ 2147483647 w 976"/>
                <a:gd name="T3" fmla="*/ 2147483647 h 1021"/>
                <a:gd name="T4" fmla="*/ 2147483647 w 976"/>
                <a:gd name="T5" fmla="*/ 2147483647 h 1021"/>
                <a:gd name="T6" fmla="*/ 2147483647 w 976"/>
                <a:gd name="T7" fmla="*/ 2147483647 h 1021"/>
                <a:gd name="T8" fmla="*/ 2147483647 w 976"/>
                <a:gd name="T9" fmla="*/ 2147483647 h 1021"/>
                <a:gd name="T10" fmla="*/ 2147483647 w 976"/>
                <a:gd name="T11" fmla="*/ 2147483647 h 1021"/>
                <a:gd name="T12" fmla="*/ 2147483647 w 976"/>
                <a:gd name="T13" fmla="*/ 2147483647 h 1021"/>
                <a:gd name="T14" fmla="*/ 2147483647 w 976"/>
                <a:gd name="T15" fmla="*/ 2147483647 h 1021"/>
                <a:gd name="T16" fmla="*/ 2147483647 w 976"/>
                <a:gd name="T17" fmla="*/ 2147483647 h 1021"/>
                <a:gd name="T18" fmla="*/ 2147483647 w 976"/>
                <a:gd name="T19" fmla="*/ 2147483647 h 1021"/>
                <a:gd name="T20" fmla="*/ 2147483647 w 976"/>
                <a:gd name="T21" fmla="*/ 2147483647 h 1021"/>
                <a:gd name="T22" fmla="*/ 2147483647 w 976"/>
                <a:gd name="T23" fmla="*/ 2147483647 h 1021"/>
                <a:gd name="T24" fmla="*/ 2147483647 w 976"/>
                <a:gd name="T25" fmla="*/ 2147483647 h 1021"/>
                <a:gd name="T26" fmla="*/ 2147483647 w 976"/>
                <a:gd name="T27" fmla="*/ 2147483647 h 1021"/>
                <a:gd name="T28" fmla="*/ 2147483647 w 976"/>
                <a:gd name="T29" fmla="*/ 2147483647 h 1021"/>
                <a:gd name="T30" fmla="*/ 2147483647 w 976"/>
                <a:gd name="T31" fmla="*/ 2147483647 h 1021"/>
                <a:gd name="T32" fmla="*/ 2147483647 w 976"/>
                <a:gd name="T33" fmla="*/ 2147483647 h 1021"/>
                <a:gd name="T34" fmla="*/ 2147483647 w 976"/>
                <a:gd name="T35" fmla="*/ 2147483647 h 1021"/>
                <a:gd name="T36" fmla="*/ 2147483647 w 976"/>
                <a:gd name="T37" fmla="*/ 2147483647 h 1021"/>
                <a:gd name="T38" fmla="*/ 2147483647 w 976"/>
                <a:gd name="T39" fmla="*/ 2147483647 h 1021"/>
                <a:gd name="T40" fmla="*/ 2147483647 w 976"/>
                <a:gd name="T41" fmla="*/ 2147483647 h 1021"/>
                <a:gd name="T42" fmla="*/ 2147483647 w 976"/>
                <a:gd name="T43" fmla="*/ 2147483647 h 1021"/>
                <a:gd name="T44" fmla="*/ 2147483647 w 976"/>
                <a:gd name="T45" fmla="*/ 2147483647 h 1021"/>
                <a:gd name="T46" fmla="*/ 2147483647 w 976"/>
                <a:gd name="T47" fmla="*/ 2147483647 h 1021"/>
                <a:gd name="T48" fmla="*/ 2147483647 w 976"/>
                <a:gd name="T49" fmla="*/ 2147483647 h 1021"/>
                <a:gd name="T50" fmla="*/ 2147483647 w 976"/>
                <a:gd name="T51" fmla="*/ 2147483647 h 1021"/>
                <a:gd name="T52" fmla="*/ 2147483647 w 976"/>
                <a:gd name="T53" fmla="*/ 2147483647 h 1021"/>
                <a:gd name="T54" fmla="*/ 2147483647 w 976"/>
                <a:gd name="T55" fmla="*/ 2147483647 h 1021"/>
                <a:gd name="T56" fmla="*/ 2147483647 w 976"/>
                <a:gd name="T57" fmla="*/ 2147483647 h 1021"/>
                <a:gd name="T58" fmla="*/ 2147483647 w 976"/>
                <a:gd name="T59" fmla="*/ 2147483647 h 1021"/>
                <a:gd name="T60" fmla="*/ 2147483647 w 976"/>
                <a:gd name="T61" fmla="*/ 2147483647 h 1021"/>
                <a:gd name="T62" fmla="*/ 2147483647 w 976"/>
                <a:gd name="T63" fmla="*/ 2147483647 h 1021"/>
                <a:gd name="T64" fmla="*/ 2147483647 w 976"/>
                <a:gd name="T65" fmla="*/ 2147483647 h 1021"/>
                <a:gd name="T66" fmla="*/ 2147483647 w 976"/>
                <a:gd name="T67" fmla="*/ 2147483647 h 1021"/>
                <a:gd name="T68" fmla="*/ 2147483647 w 976"/>
                <a:gd name="T69" fmla="*/ 2147483647 h 1021"/>
                <a:gd name="T70" fmla="*/ 2147483647 w 976"/>
                <a:gd name="T71" fmla="*/ 2147483647 h 1021"/>
                <a:gd name="T72" fmla="*/ 2147483647 w 976"/>
                <a:gd name="T73" fmla="*/ 2147483647 h 1021"/>
                <a:gd name="T74" fmla="*/ 2147483647 w 976"/>
                <a:gd name="T75" fmla="*/ 2147483647 h 1021"/>
                <a:gd name="T76" fmla="*/ 2147483647 w 976"/>
                <a:gd name="T77" fmla="*/ 2147483647 h 1021"/>
                <a:gd name="T78" fmla="*/ 2147483647 w 976"/>
                <a:gd name="T79" fmla="*/ 2147483647 h 1021"/>
                <a:gd name="T80" fmla="*/ 2147483647 w 976"/>
                <a:gd name="T81" fmla="*/ 2147483647 h 1021"/>
                <a:gd name="T82" fmla="*/ 2147483647 w 976"/>
                <a:gd name="T83" fmla="*/ 2147483647 h 1021"/>
                <a:gd name="T84" fmla="*/ 2147483647 w 976"/>
                <a:gd name="T85" fmla="*/ 2147483647 h 1021"/>
                <a:gd name="T86" fmla="*/ 2147483647 w 976"/>
                <a:gd name="T87" fmla="*/ 2147483647 h 1021"/>
                <a:gd name="T88" fmla="*/ 2147483647 w 976"/>
                <a:gd name="T89" fmla="*/ 2147483647 h 1021"/>
                <a:gd name="T90" fmla="*/ 2147483647 w 976"/>
                <a:gd name="T91" fmla="*/ 2147483647 h 1021"/>
                <a:gd name="T92" fmla="*/ 2147483647 w 976"/>
                <a:gd name="T93" fmla="*/ 2147483647 h 1021"/>
                <a:gd name="T94" fmla="*/ 2147483647 w 976"/>
                <a:gd name="T95" fmla="*/ 2147483647 h 1021"/>
                <a:gd name="T96" fmla="*/ 2147483647 w 976"/>
                <a:gd name="T97" fmla="*/ 2147483647 h 1021"/>
                <a:gd name="T98" fmla="*/ 2147483647 w 976"/>
                <a:gd name="T99" fmla="*/ 2147483647 h 1021"/>
                <a:gd name="T100" fmla="*/ 2147483647 w 976"/>
                <a:gd name="T101" fmla="*/ 2147483647 h 1021"/>
                <a:gd name="T102" fmla="*/ 2147483647 w 976"/>
                <a:gd name="T103" fmla="*/ 2147483647 h 1021"/>
                <a:gd name="T104" fmla="*/ 2147483647 w 976"/>
                <a:gd name="T105" fmla="*/ 2147483647 h 1021"/>
                <a:gd name="T106" fmla="*/ 2147483647 w 976"/>
                <a:gd name="T107" fmla="*/ 2147483647 h 1021"/>
                <a:gd name="T108" fmla="*/ 2147483647 w 976"/>
                <a:gd name="T109" fmla="*/ 2147483647 h 1021"/>
                <a:gd name="T110" fmla="*/ 2147483647 w 976"/>
                <a:gd name="T111" fmla="*/ 2147483647 h 1021"/>
                <a:gd name="T112" fmla="*/ 2147483647 w 976"/>
                <a:gd name="T113" fmla="*/ 2147483647 h 1021"/>
                <a:gd name="T114" fmla="*/ 2147483647 w 976"/>
                <a:gd name="T115" fmla="*/ 2147483647 h 10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6" h="1021">
                  <a:moveTo>
                    <a:pt x="437" y="907"/>
                  </a:moveTo>
                  <a:lnTo>
                    <a:pt x="437" y="907"/>
                  </a:lnTo>
                  <a:lnTo>
                    <a:pt x="204" y="768"/>
                  </a:lnTo>
                  <a:lnTo>
                    <a:pt x="222" y="731"/>
                  </a:lnTo>
                  <a:lnTo>
                    <a:pt x="455" y="869"/>
                  </a:lnTo>
                  <a:lnTo>
                    <a:pt x="437" y="907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264" y="800"/>
                  </a:lnTo>
                  <a:lnTo>
                    <a:pt x="437" y="907"/>
                  </a:lnTo>
                  <a:close/>
                  <a:moveTo>
                    <a:pt x="467" y="926"/>
                  </a:moveTo>
                  <a:lnTo>
                    <a:pt x="437" y="907"/>
                  </a:lnTo>
                  <a:lnTo>
                    <a:pt x="455" y="869"/>
                  </a:lnTo>
                  <a:lnTo>
                    <a:pt x="461" y="876"/>
                  </a:lnTo>
                  <a:lnTo>
                    <a:pt x="467" y="882"/>
                  </a:lnTo>
                  <a:lnTo>
                    <a:pt x="467" y="888"/>
                  </a:lnTo>
                  <a:lnTo>
                    <a:pt x="473" y="894"/>
                  </a:lnTo>
                  <a:lnTo>
                    <a:pt x="473" y="901"/>
                  </a:lnTo>
                  <a:lnTo>
                    <a:pt x="473" y="907"/>
                  </a:lnTo>
                  <a:lnTo>
                    <a:pt x="473" y="920"/>
                  </a:lnTo>
                  <a:lnTo>
                    <a:pt x="467" y="926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37" y="907"/>
                  </a:lnTo>
                  <a:lnTo>
                    <a:pt x="467" y="926"/>
                  </a:lnTo>
                  <a:lnTo>
                    <a:pt x="431" y="907"/>
                  </a:lnTo>
                  <a:close/>
                  <a:moveTo>
                    <a:pt x="431" y="907"/>
                  </a:moveTo>
                  <a:lnTo>
                    <a:pt x="431" y="907"/>
                  </a:lnTo>
                  <a:lnTo>
                    <a:pt x="461" y="863"/>
                  </a:lnTo>
                  <a:lnTo>
                    <a:pt x="431" y="907"/>
                  </a:lnTo>
                  <a:close/>
                  <a:moveTo>
                    <a:pt x="413" y="945"/>
                  </a:moveTo>
                  <a:lnTo>
                    <a:pt x="437" y="907"/>
                  </a:lnTo>
                  <a:lnTo>
                    <a:pt x="431" y="907"/>
                  </a:lnTo>
                  <a:lnTo>
                    <a:pt x="467" y="926"/>
                  </a:lnTo>
                  <a:lnTo>
                    <a:pt x="461" y="939"/>
                  </a:lnTo>
                  <a:lnTo>
                    <a:pt x="455" y="939"/>
                  </a:lnTo>
                  <a:lnTo>
                    <a:pt x="449" y="945"/>
                  </a:lnTo>
                  <a:lnTo>
                    <a:pt x="443" y="945"/>
                  </a:lnTo>
                  <a:lnTo>
                    <a:pt x="437" y="945"/>
                  </a:lnTo>
                  <a:lnTo>
                    <a:pt x="431" y="945"/>
                  </a:lnTo>
                  <a:lnTo>
                    <a:pt x="425" y="945"/>
                  </a:lnTo>
                  <a:lnTo>
                    <a:pt x="413" y="945"/>
                  </a:lnTo>
                  <a:close/>
                  <a:moveTo>
                    <a:pt x="437" y="907"/>
                  </a:moveTo>
                  <a:lnTo>
                    <a:pt x="437" y="907"/>
                  </a:lnTo>
                  <a:lnTo>
                    <a:pt x="617" y="1021"/>
                  </a:lnTo>
                  <a:lnTo>
                    <a:pt x="437" y="907"/>
                  </a:lnTo>
                  <a:close/>
                  <a:moveTo>
                    <a:pt x="180" y="800"/>
                  </a:moveTo>
                  <a:lnTo>
                    <a:pt x="204" y="768"/>
                  </a:lnTo>
                  <a:lnTo>
                    <a:pt x="437" y="907"/>
                  </a:lnTo>
                  <a:lnTo>
                    <a:pt x="413" y="945"/>
                  </a:lnTo>
                  <a:lnTo>
                    <a:pt x="180" y="800"/>
                  </a:lnTo>
                  <a:close/>
                  <a:moveTo>
                    <a:pt x="180" y="800"/>
                  </a:moveTo>
                  <a:lnTo>
                    <a:pt x="180" y="800"/>
                  </a:lnTo>
                  <a:lnTo>
                    <a:pt x="0" y="687"/>
                  </a:lnTo>
                  <a:lnTo>
                    <a:pt x="180" y="800"/>
                  </a:lnTo>
                  <a:close/>
                  <a:moveTo>
                    <a:pt x="168" y="750"/>
                  </a:moveTo>
                  <a:lnTo>
                    <a:pt x="198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204" y="768"/>
                  </a:lnTo>
                  <a:lnTo>
                    <a:pt x="180" y="800"/>
                  </a:lnTo>
                  <a:lnTo>
                    <a:pt x="174" y="794"/>
                  </a:lnTo>
                  <a:lnTo>
                    <a:pt x="168" y="787"/>
                  </a:lnTo>
                  <a:lnTo>
                    <a:pt x="168" y="775"/>
                  </a:lnTo>
                  <a:lnTo>
                    <a:pt x="162" y="768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68" y="750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8" y="768"/>
                  </a:lnTo>
                  <a:lnTo>
                    <a:pt x="168" y="750"/>
                  </a:lnTo>
                  <a:lnTo>
                    <a:pt x="168" y="743"/>
                  </a:lnTo>
                  <a:lnTo>
                    <a:pt x="204" y="762"/>
                  </a:lnTo>
                  <a:close/>
                  <a:moveTo>
                    <a:pt x="204" y="762"/>
                  </a:moveTo>
                  <a:lnTo>
                    <a:pt x="204" y="762"/>
                  </a:lnTo>
                  <a:lnTo>
                    <a:pt x="192" y="781"/>
                  </a:lnTo>
                  <a:lnTo>
                    <a:pt x="204" y="762"/>
                  </a:lnTo>
                  <a:close/>
                  <a:moveTo>
                    <a:pt x="222" y="731"/>
                  </a:moveTo>
                  <a:lnTo>
                    <a:pt x="204" y="768"/>
                  </a:lnTo>
                  <a:lnTo>
                    <a:pt x="204" y="762"/>
                  </a:lnTo>
                  <a:lnTo>
                    <a:pt x="168" y="743"/>
                  </a:lnTo>
                  <a:lnTo>
                    <a:pt x="174" y="737"/>
                  </a:lnTo>
                  <a:lnTo>
                    <a:pt x="180" y="731"/>
                  </a:lnTo>
                  <a:lnTo>
                    <a:pt x="186" y="731"/>
                  </a:lnTo>
                  <a:lnTo>
                    <a:pt x="192" y="724"/>
                  </a:lnTo>
                  <a:lnTo>
                    <a:pt x="198" y="724"/>
                  </a:lnTo>
                  <a:lnTo>
                    <a:pt x="210" y="724"/>
                  </a:lnTo>
                  <a:lnTo>
                    <a:pt x="216" y="724"/>
                  </a:lnTo>
                  <a:lnTo>
                    <a:pt x="222" y="731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563" y="113"/>
                  </a:lnTo>
                  <a:lnTo>
                    <a:pt x="581" y="75"/>
                  </a:lnTo>
                  <a:lnTo>
                    <a:pt x="814" y="220"/>
                  </a:lnTo>
                  <a:lnTo>
                    <a:pt x="796" y="252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754" y="226"/>
                  </a:lnTo>
                  <a:lnTo>
                    <a:pt x="796" y="252"/>
                  </a:lnTo>
                  <a:close/>
                  <a:moveTo>
                    <a:pt x="826" y="271"/>
                  </a:moveTo>
                  <a:lnTo>
                    <a:pt x="796" y="252"/>
                  </a:lnTo>
                  <a:lnTo>
                    <a:pt x="814" y="220"/>
                  </a:lnTo>
                  <a:lnTo>
                    <a:pt x="820" y="220"/>
                  </a:lnTo>
                  <a:lnTo>
                    <a:pt x="826" y="226"/>
                  </a:lnTo>
                  <a:lnTo>
                    <a:pt x="826" y="233"/>
                  </a:lnTo>
                  <a:lnTo>
                    <a:pt x="832" y="239"/>
                  </a:lnTo>
                  <a:lnTo>
                    <a:pt x="832" y="245"/>
                  </a:lnTo>
                  <a:lnTo>
                    <a:pt x="832" y="258"/>
                  </a:lnTo>
                  <a:lnTo>
                    <a:pt x="832" y="264"/>
                  </a:lnTo>
                  <a:lnTo>
                    <a:pt x="826" y="271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796" y="252"/>
                  </a:lnTo>
                  <a:lnTo>
                    <a:pt x="826" y="271"/>
                  </a:lnTo>
                  <a:lnTo>
                    <a:pt x="826" y="277"/>
                  </a:lnTo>
                  <a:lnTo>
                    <a:pt x="790" y="258"/>
                  </a:lnTo>
                  <a:close/>
                  <a:moveTo>
                    <a:pt x="790" y="258"/>
                  </a:moveTo>
                  <a:lnTo>
                    <a:pt x="790" y="252"/>
                  </a:lnTo>
                  <a:lnTo>
                    <a:pt x="808" y="226"/>
                  </a:lnTo>
                  <a:lnTo>
                    <a:pt x="790" y="258"/>
                  </a:lnTo>
                  <a:close/>
                  <a:moveTo>
                    <a:pt x="772" y="289"/>
                  </a:moveTo>
                  <a:lnTo>
                    <a:pt x="796" y="252"/>
                  </a:lnTo>
                  <a:lnTo>
                    <a:pt x="790" y="258"/>
                  </a:lnTo>
                  <a:lnTo>
                    <a:pt x="826" y="277"/>
                  </a:lnTo>
                  <a:lnTo>
                    <a:pt x="820" y="283"/>
                  </a:lnTo>
                  <a:lnTo>
                    <a:pt x="814" y="289"/>
                  </a:lnTo>
                  <a:lnTo>
                    <a:pt x="808" y="289"/>
                  </a:lnTo>
                  <a:lnTo>
                    <a:pt x="802" y="289"/>
                  </a:lnTo>
                  <a:lnTo>
                    <a:pt x="796" y="296"/>
                  </a:lnTo>
                  <a:lnTo>
                    <a:pt x="790" y="296"/>
                  </a:lnTo>
                  <a:lnTo>
                    <a:pt x="784" y="289"/>
                  </a:lnTo>
                  <a:lnTo>
                    <a:pt x="772" y="289"/>
                  </a:lnTo>
                  <a:close/>
                  <a:moveTo>
                    <a:pt x="796" y="252"/>
                  </a:moveTo>
                  <a:lnTo>
                    <a:pt x="796" y="252"/>
                  </a:lnTo>
                  <a:lnTo>
                    <a:pt x="976" y="365"/>
                  </a:lnTo>
                  <a:lnTo>
                    <a:pt x="796" y="252"/>
                  </a:lnTo>
                  <a:close/>
                  <a:moveTo>
                    <a:pt x="539" y="145"/>
                  </a:moveTo>
                  <a:lnTo>
                    <a:pt x="563" y="113"/>
                  </a:lnTo>
                  <a:lnTo>
                    <a:pt x="796" y="252"/>
                  </a:lnTo>
                  <a:lnTo>
                    <a:pt x="772" y="289"/>
                  </a:lnTo>
                  <a:lnTo>
                    <a:pt x="545" y="145"/>
                  </a:lnTo>
                  <a:lnTo>
                    <a:pt x="539" y="145"/>
                  </a:lnTo>
                  <a:close/>
                  <a:moveTo>
                    <a:pt x="545" y="145"/>
                  </a:moveTo>
                  <a:lnTo>
                    <a:pt x="539" y="145"/>
                  </a:lnTo>
                  <a:lnTo>
                    <a:pt x="359" y="37"/>
                  </a:lnTo>
                  <a:lnTo>
                    <a:pt x="545" y="145"/>
                  </a:lnTo>
                  <a:close/>
                  <a:moveTo>
                    <a:pt x="527" y="94"/>
                  </a:moveTo>
                  <a:lnTo>
                    <a:pt x="557" y="113"/>
                  </a:lnTo>
                  <a:lnTo>
                    <a:pt x="563" y="113"/>
                  </a:lnTo>
                  <a:lnTo>
                    <a:pt x="539" y="145"/>
                  </a:lnTo>
                  <a:lnTo>
                    <a:pt x="533" y="138"/>
                  </a:lnTo>
                  <a:lnTo>
                    <a:pt x="527" y="132"/>
                  </a:lnTo>
                  <a:lnTo>
                    <a:pt x="527" y="126"/>
                  </a:lnTo>
                  <a:lnTo>
                    <a:pt x="521" y="113"/>
                  </a:lnTo>
                  <a:lnTo>
                    <a:pt x="521" y="107"/>
                  </a:lnTo>
                  <a:lnTo>
                    <a:pt x="521" y="100"/>
                  </a:lnTo>
                  <a:lnTo>
                    <a:pt x="527" y="94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7" y="113"/>
                  </a:lnTo>
                  <a:lnTo>
                    <a:pt x="527" y="94"/>
                  </a:lnTo>
                  <a:lnTo>
                    <a:pt x="527" y="88"/>
                  </a:lnTo>
                  <a:lnTo>
                    <a:pt x="563" y="107"/>
                  </a:lnTo>
                  <a:close/>
                  <a:moveTo>
                    <a:pt x="563" y="107"/>
                  </a:moveTo>
                  <a:lnTo>
                    <a:pt x="563" y="107"/>
                  </a:lnTo>
                  <a:lnTo>
                    <a:pt x="551" y="132"/>
                  </a:lnTo>
                  <a:lnTo>
                    <a:pt x="563" y="107"/>
                  </a:lnTo>
                  <a:close/>
                  <a:moveTo>
                    <a:pt x="581" y="75"/>
                  </a:moveTo>
                  <a:lnTo>
                    <a:pt x="563" y="113"/>
                  </a:lnTo>
                  <a:lnTo>
                    <a:pt x="563" y="107"/>
                  </a:lnTo>
                  <a:lnTo>
                    <a:pt x="527" y="88"/>
                  </a:lnTo>
                  <a:lnTo>
                    <a:pt x="533" y="82"/>
                  </a:lnTo>
                  <a:lnTo>
                    <a:pt x="539" y="75"/>
                  </a:lnTo>
                  <a:lnTo>
                    <a:pt x="545" y="75"/>
                  </a:lnTo>
                  <a:lnTo>
                    <a:pt x="551" y="69"/>
                  </a:lnTo>
                  <a:lnTo>
                    <a:pt x="557" y="69"/>
                  </a:lnTo>
                  <a:lnTo>
                    <a:pt x="569" y="69"/>
                  </a:lnTo>
                  <a:lnTo>
                    <a:pt x="575" y="75"/>
                  </a:lnTo>
                  <a:lnTo>
                    <a:pt x="581" y="75"/>
                  </a:lnTo>
                  <a:close/>
                  <a:moveTo>
                    <a:pt x="581" y="75"/>
                  </a:moveTo>
                  <a:lnTo>
                    <a:pt x="581" y="75"/>
                  </a:lnTo>
                  <a:lnTo>
                    <a:pt x="647" y="119"/>
                  </a:lnTo>
                  <a:lnTo>
                    <a:pt x="581" y="75"/>
                  </a:lnTo>
                  <a:close/>
                  <a:moveTo>
                    <a:pt x="138" y="365"/>
                  </a:moveTo>
                  <a:lnTo>
                    <a:pt x="138" y="649"/>
                  </a:lnTo>
                  <a:lnTo>
                    <a:pt x="102" y="649"/>
                  </a:lnTo>
                  <a:lnTo>
                    <a:pt x="102" y="365"/>
                  </a:lnTo>
                  <a:lnTo>
                    <a:pt x="138" y="365"/>
                  </a:lnTo>
                  <a:close/>
                  <a:moveTo>
                    <a:pt x="138" y="327"/>
                  </a:moveTo>
                  <a:lnTo>
                    <a:pt x="138" y="365"/>
                  </a:lnTo>
                  <a:lnTo>
                    <a:pt x="102" y="365"/>
                  </a:lnTo>
                  <a:lnTo>
                    <a:pt x="102" y="359"/>
                  </a:lnTo>
                  <a:lnTo>
                    <a:pt x="102" y="353"/>
                  </a:lnTo>
                  <a:lnTo>
                    <a:pt x="108" y="346"/>
                  </a:lnTo>
                  <a:lnTo>
                    <a:pt x="108" y="340"/>
                  </a:lnTo>
                  <a:lnTo>
                    <a:pt x="114" y="334"/>
                  </a:lnTo>
                  <a:lnTo>
                    <a:pt x="120" y="334"/>
                  </a:lnTo>
                  <a:lnTo>
                    <a:pt x="132" y="327"/>
                  </a:lnTo>
                  <a:lnTo>
                    <a:pt x="138" y="327"/>
                  </a:lnTo>
                  <a:close/>
                  <a:moveTo>
                    <a:pt x="138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38" y="365"/>
                  </a:lnTo>
                  <a:close/>
                  <a:moveTo>
                    <a:pt x="180" y="365"/>
                  </a:moveTo>
                  <a:lnTo>
                    <a:pt x="138" y="365"/>
                  </a:lnTo>
                  <a:lnTo>
                    <a:pt x="138" y="327"/>
                  </a:lnTo>
                  <a:lnTo>
                    <a:pt x="150" y="327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68" y="340"/>
                  </a:lnTo>
                  <a:lnTo>
                    <a:pt x="174" y="346"/>
                  </a:lnTo>
                  <a:lnTo>
                    <a:pt x="174" y="353"/>
                  </a:lnTo>
                  <a:lnTo>
                    <a:pt x="174" y="359"/>
                  </a:lnTo>
                  <a:lnTo>
                    <a:pt x="180" y="365"/>
                  </a:lnTo>
                  <a:close/>
                  <a:moveTo>
                    <a:pt x="138" y="649"/>
                  </a:moveTo>
                  <a:lnTo>
                    <a:pt x="138" y="365"/>
                  </a:lnTo>
                  <a:lnTo>
                    <a:pt x="180" y="365"/>
                  </a:lnTo>
                  <a:lnTo>
                    <a:pt x="180" y="649"/>
                  </a:lnTo>
                  <a:lnTo>
                    <a:pt x="138" y="649"/>
                  </a:lnTo>
                  <a:close/>
                  <a:moveTo>
                    <a:pt x="138" y="693"/>
                  </a:moveTo>
                  <a:lnTo>
                    <a:pt x="138" y="649"/>
                  </a:lnTo>
                  <a:lnTo>
                    <a:pt x="180" y="64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4" y="674"/>
                  </a:lnTo>
                  <a:lnTo>
                    <a:pt x="168" y="680"/>
                  </a:lnTo>
                  <a:lnTo>
                    <a:pt x="162" y="687"/>
                  </a:lnTo>
                  <a:lnTo>
                    <a:pt x="156" y="687"/>
                  </a:lnTo>
                  <a:lnTo>
                    <a:pt x="150" y="693"/>
                  </a:lnTo>
                  <a:lnTo>
                    <a:pt x="138" y="693"/>
                  </a:lnTo>
                  <a:close/>
                  <a:moveTo>
                    <a:pt x="138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8" y="649"/>
                  </a:lnTo>
                  <a:close/>
                  <a:moveTo>
                    <a:pt x="102" y="649"/>
                  </a:moveTo>
                  <a:lnTo>
                    <a:pt x="138" y="649"/>
                  </a:lnTo>
                  <a:lnTo>
                    <a:pt x="138" y="693"/>
                  </a:lnTo>
                  <a:lnTo>
                    <a:pt x="132" y="693"/>
                  </a:lnTo>
                  <a:lnTo>
                    <a:pt x="120" y="687"/>
                  </a:lnTo>
                  <a:lnTo>
                    <a:pt x="114" y="687"/>
                  </a:lnTo>
                  <a:lnTo>
                    <a:pt x="108" y="680"/>
                  </a:lnTo>
                  <a:lnTo>
                    <a:pt x="108" y="674"/>
                  </a:lnTo>
                  <a:lnTo>
                    <a:pt x="102" y="668"/>
                  </a:lnTo>
                  <a:lnTo>
                    <a:pt x="102" y="661"/>
                  </a:lnTo>
                  <a:lnTo>
                    <a:pt x="102" y="649"/>
                  </a:lnTo>
                  <a:close/>
                  <a:moveTo>
                    <a:pt x="856" y="365"/>
                  </a:moveTo>
                  <a:lnTo>
                    <a:pt x="856" y="649"/>
                  </a:lnTo>
                  <a:lnTo>
                    <a:pt x="820" y="649"/>
                  </a:lnTo>
                  <a:lnTo>
                    <a:pt x="820" y="365"/>
                  </a:lnTo>
                  <a:lnTo>
                    <a:pt x="856" y="365"/>
                  </a:lnTo>
                  <a:close/>
                  <a:moveTo>
                    <a:pt x="856" y="327"/>
                  </a:moveTo>
                  <a:lnTo>
                    <a:pt x="856" y="365"/>
                  </a:lnTo>
                  <a:lnTo>
                    <a:pt x="820" y="365"/>
                  </a:lnTo>
                  <a:lnTo>
                    <a:pt x="820" y="359"/>
                  </a:lnTo>
                  <a:lnTo>
                    <a:pt x="820" y="353"/>
                  </a:lnTo>
                  <a:lnTo>
                    <a:pt x="826" y="346"/>
                  </a:lnTo>
                  <a:lnTo>
                    <a:pt x="826" y="340"/>
                  </a:lnTo>
                  <a:lnTo>
                    <a:pt x="832" y="334"/>
                  </a:lnTo>
                  <a:lnTo>
                    <a:pt x="838" y="334"/>
                  </a:lnTo>
                  <a:lnTo>
                    <a:pt x="850" y="327"/>
                  </a:lnTo>
                  <a:lnTo>
                    <a:pt x="856" y="327"/>
                  </a:lnTo>
                  <a:close/>
                  <a:moveTo>
                    <a:pt x="862" y="365"/>
                  </a:moveTo>
                  <a:lnTo>
                    <a:pt x="856" y="365"/>
                  </a:lnTo>
                  <a:lnTo>
                    <a:pt x="856" y="327"/>
                  </a:lnTo>
                  <a:lnTo>
                    <a:pt x="862" y="327"/>
                  </a:lnTo>
                  <a:lnTo>
                    <a:pt x="862" y="365"/>
                  </a:lnTo>
                  <a:close/>
                  <a:moveTo>
                    <a:pt x="898" y="365"/>
                  </a:moveTo>
                  <a:lnTo>
                    <a:pt x="856" y="365"/>
                  </a:lnTo>
                  <a:lnTo>
                    <a:pt x="862" y="365"/>
                  </a:lnTo>
                  <a:lnTo>
                    <a:pt x="862" y="327"/>
                  </a:lnTo>
                  <a:lnTo>
                    <a:pt x="868" y="327"/>
                  </a:lnTo>
                  <a:lnTo>
                    <a:pt x="874" y="334"/>
                  </a:lnTo>
                  <a:lnTo>
                    <a:pt x="880" y="334"/>
                  </a:lnTo>
                  <a:lnTo>
                    <a:pt x="886" y="340"/>
                  </a:lnTo>
                  <a:lnTo>
                    <a:pt x="892" y="346"/>
                  </a:lnTo>
                  <a:lnTo>
                    <a:pt x="892" y="353"/>
                  </a:lnTo>
                  <a:lnTo>
                    <a:pt x="892" y="359"/>
                  </a:lnTo>
                  <a:lnTo>
                    <a:pt x="898" y="365"/>
                  </a:lnTo>
                  <a:close/>
                  <a:moveTo>
                    <a:pt x="856" y="649"/>
                  </a:moveTo>
                  <a:lnTo>
                    <a:pt x="856" y="365"/>
                  </a:lnTo>
                  <a:lnTo>
                    <a:pt x="898" y="365"/>
                  </a:lnTo>
                  <a:lnTo>
                    <a:pt x="898" y="649"/>
                  </a:lnTo>
                  <a:lnTo>
                    <a:pt x="856" y="649"/>
                  </a:lnTo>
                  <a:close/>
                  <a:moveTo>
                    <a:pt x="862" y="693"/>
                  </a:moveTo>
                  <a:lnTo>
                    <a:pt x="862" y="649"/>
                  </a:lnTo>
                  <a:lnTo>
                    <a:pt x="856" y="649"/>
                  </a:lnTo>
                  <a:lnTo>
                    <a:pt x="898" y="649"/>
                  </a:lnTo>
                  <a:lnTo>
                    <a:pt x="892" y="661"/>
                  </a:lnTo>
                  <a:lnTo>
                    <a:pt x="892" y="668"/>
                  </a:lnTo>
                  <a:lnTo>
                    <a:pt x="892" y="674"/>
                  </a:lnTo>
                  <a:lnTo>
                    <a:pt x="886" y="680"/>
                  </a:lnTo>
                  <a:lnTo>
                    <a:pt x="880" y="687"/>
                  </a:lnTo>
                  <a:lnTo>
                    <a:pt x="874" y="687"/>
                  </a:lnTo>
                  <a:lnTo>
                    <a:pt x="868" y="693"/>
                  </a:lnTo>
                  <a:lnTo>
                    <a:pt x="862" y="693"/>
                  </a:lnTo>
                  <a:close/>
                  <a:moveTo>
                    <a:pt x="856" y="649"/>
                  </a:moveTo>
                  <a:lnTo>
                    <a:pt x="862" y="649"/>
                  </a:lnTo>
                  <a:lnTo>
                    <a:pt x="862" y="693"/>
                  </a:lnTo>
                  <a:lnTo>
                    <a:pt x="856" y="693"/>
                  </a:lnTo>
                  <a:lnTo>
                    <a:pt x="856" y="649"/>
                  </a:lnTo>
                  <a:close/>
                  <a:moveTo>
                    <a:pt x="820" y="649"/>
                  </a:moveTo>
                  <a:lnTo>
                    <a:pt x="856" y="649"/>
                  </a:lnTo>
                  <a:lnTo>
                    <a:pt x="856" y="693"/>
                  </a:lnTo>
                  <a:lnTo>
                    <a:pt x="850" y="693"/>
                  </a:lnTo>
                  <a:lnTo>
                    <a:pt x="838" y="687"/>
                  </a:lnTo>
                  <a:lnTo>
                    <a:pt x="832" y="687"/>
                  </a:lnTo>
                  <a:lnTo>
                    <a:pt x="826" y="680"/>
                  </a:lnTo>
                  <a:lnTo>
                    <a:pt x="826" y="674"/>
                  </a:lnTo>
                  <a:lnTo>
                    <a:pt x="820" y="668"/>
                  </a:lnTo>
                  <a:lnTo>
                    <a:pt x="820" y="661"/>
                  </a:lnTo>
                  <a:lnTo>
                    <a:pt x="820" y="649"/>
                  </a:lnTo>
                  <a:close/>
                  <a:moveTo>
                    <a:pt x="772" y="731"/>
                  </a:moveTo>
                  <a:lnTo>
                    <a:pt x="796" y="768"/>
                  </a:lnTo>
                  <a:lnTo>
                    <a:pt x="563" y="907"/>
                  </a:lnTo>
                  <a:lnTo>
                    <a:pt x="539" y="869"/>
                  </a:lnTo>
                  <a:lnTo>
                    <a:pt x="772" y="731"/>
                  </a:lnTo>
                  <a:close/>
                  <a:moveTo>
                    <a:pt x="772" y="731"/>
                  </a:moveTo>
                  <a:lnTo>
                    <a:pt x="772" y="731"/>
                  </a:lnTo>
                  <a:lnTo>
                    <a:pt x="605" y="838"/>
                  </a:lnTo>
                  <a:lnTo>
                    <a:pt x="772" y="731"/>
                  </a:lnTo>
                  <a:close/>
                  <a:moveTo>
                    <a:pt x="826" y="743"/>
                  </a:moveTo>
                  <a:lnTo>
                    <a:pt x="790" y="762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772" y="731"/>
                  </a:lnTo>
                  <a:lnTo>
                    <a:pt x="784" y="731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02" y="724"/>
                  </a:lnTo>
                  <a:lnTo>
                    <a:pt x="808" y="731"/>
                  </a:lnTo>
                  <a:lnTo>
                    <a:pt x="814" y="731"/>
                  </a:lnTo>
                  <a:lnTo>
                    <a:pt x="820" y="737"/>
                  </a:lnTo>
                  <a:lnTo>
                    <a:pt x="826" y="743"/>
                  </a:lnTo>
                  <a:close/>
                  <a:moveTo>
                    <a:pt x="826" y="750"/>
                  </a:moveTo>
                  <a:lnTo>
                    <a:pt x="796" y="768"/>
                  </a:lnTo>
                  <a:lnTo>
                    <a:pt x="790" y="762"/>
                  </a:lnTo>
                  <a:lnTo>
                    <a:pt x="826" y="743"/>
                  </a:lnTo>
                  <a:lnTo>
                    <a:pt x="826" y="750"/>
                  </a:lnTo>
                  <a:close/>
                  <a:moveTo>
                    <a:pt x="814" y="800"/>
                  </a:moveTo>
                  <a:lnTo>
                    <a:pt x="796" y="768"/>
                  </a:lnTo>
                  <a:lnTo>
                    <a:pt x="796" y="762"/>
                  </a:lnTo>
                  <a:lnTo>
                    <a:pt x="796" y="768"/>
                  </a:lnTo>
                  <a:lnTo>
                    <a:pt x="826" y="750"/>
                  </a:lnTo>
                  <a:lnTo>
                    <a:pt x="832" y="756"/>
                  </a:lnTo>
                  <a:lnTo>
                    <a:pt x="832" y="762"/>
                  </a:lnTo>
                  <a:lnTo>
                    <a:pt x="832" y="768"/>
                  </a:lnTo>
                  <a:lnTo>
                    <a:pt x="832" y="775"/>
                  </a:lnTo>
                  <a:lnTo>
                    <a:pt x="826" y="787"/>
                  </a:lnTo>
                  <a:lnTo>
                    <a:pt x="826" y="794"/>
                  </a:lnTo>
                  <a:lnTo>
                    <a:pt x="820" y="794"/>
                  </a:lnTo>
                  <a:lnTo>
                    <a:pt x="814" y="800"/>
                  </a:lnTo>
                  <a:close/>
                  <a:moveTo>
                    <a:pt x="814" y="800"/>
                  </a:moveTo>
                  <a:lnTo>
                    <a:pt x="814" y="800"/>
                  </a:lnTo>
                  <a:lnTo>
                    <a:pt x="976" y="705"/>
                  </a:lnTo>
                  <a:lnTo>
                    <a:pt x="814" y="800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796" y="768"/>
                  </a:lnTo>
                  <a:lnTo>
                    <a:pt x="814" y="800"/>
                  </a:lnTo>
                  <a:lnTo>
                    <a:pt x="581" y="945"/>
                  </a:lnTo>
                  <a:lnTo>
                    <a:pt x="563" y="907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401" y="1002"/>
                  </a:lnTo>
                  <a:lnTo>
                    <a:pt x="563" y="907"/>
                  </a:lnTo>
                  <a:close/>
                  <a:moveTo>
                    <a:pt x="527" y="926"/>
                  </a:moveTo>
                  <a:lnTo>
                    <a:pt x="563" y="907"/>
                  </a:lnTo>
                  <a:lnTo>
                    <a:pt x="581" y="945"/>
                  </a:lnTo>
                  <a:lnTo>
                    <a:pt x="575" y="945"/>
                  </a:lnTo>
                  <a:lnTo>
                    <a:pt x="569" y="945"/>
                  </a:lnTo>
                  <a:lnTo>
                    <a:pt x="557" y="945"/>
                  </a:lnTo>
                  <a:lnTo>
                    <a:pt x="551" y="945"/>
                  </a:lnTo>
                  <a:lnTo>
                    <a:pt x="545" y="945"/>
                  </a:lnTo>
                  <a:lnTo>
                    <a:pt x="539" y="939"/>
                  </a:lnTo>
                  <a:lnTo>
                    <a:pt x="533" y="939"/>
                  </a:lnTo>
                  <a:lnTo>
                    <a:pt x="527" y="926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63" y="907"/>
                  </a:lnTo>
                  <a:lnTo>
                    <a:pt x="527" y="926"/>
                  </a:lnTo>
                  <a:lnTo>
                    <a:pt x="557" y="907"/>
                  </a:lnTo>
                  <a:close/>
                  <a:moveTo>
                    <a:pt x="557" y="907"/>
                  </a:moveTo>
                  <a:lnTo>
                    <a:pt x="557" y="907"/>
                  </a:lnTo>
                  <a:lnTo>
                    <a:pt x="539" y="869"/>
                  </a:lnTo>
                  <a:lnTo>
                    <a:pt x="557" y="907"/>
                  </a:lnTo>
                  <a:close/>
                  <a:moveTo>
                    <a:pt x="539" y="869"/>
                  </a:moveTo>
                  <a:lnTo>
                    <a:pt x="563" y="907"/>
                  </a:lnTo>
                  <a:lnTo>
                    <a:pt x="557" y="907"/>
                  </a:lnTo>
                  <a:lnTo>
                    <a:pt x="527" y="926"/>
                  </a:lnTo>
                  <a:lnTo>
                    <a:pt x="521" y="920"/>
                  </a:lnTo>
                  <a:lnTo>
                    <a:pt x="521" y="907"/>
                  </a:lnTo>
                  <a:lnTo>
                    <a:pt x="521" y="901"/>
                  </a:lnTo>
                  <a:lnTo>
                    <a:pt x="527" y="894"/>
                  </a:lnTo>
                  <a:lnTo>
                    <a:pt x="527" y="888"/>
                  </a:lnTo>
                  <a:lnTo>
                    <a:pt x="533" y="882"/>
                  </a:lnTo>
                  <a:lnTo>
                    <a:pt x="539" y="876"/>
                  </a:lnTo>
                  <a:lnTo>
                    <a:pt x="545" y="869"/>
                  </a:lnTo>
                  <a:lnTo>
                    <a:pt x="539" y="869"/>
                  </a:lnTo>
                  <a:close/>
                  <a:moveTo>
                    <a:pt x="563" y="907"/>
                  </a:moveTo>
                  <a:lnTo>
                    <a:pt x="563" y="907"/>
                  </a:lnTo>
                  <a:lnTo>
                    <a:pt x="599" y="882"/>
                  </a:lnTo>
                  <a:lnTo>
                    <a:pt x="563" y="907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04" y="252"/>
                  </a:lnTo>
                  <a:lnTo>
                    <a:pt x="180" y="220"/>
                  </a:lnTo>
                  <a:lnTo>
                    <a:pt x="413" y="75"/>
                  </a:lnTo>
                  <a:lnTo>
                    <a:pt x="437" y="113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617" y="0"/>
                  </a:lnTo>
                  <a:lnTo>
                    <a:pt x="437" y="113"/>
                  </a:lnTo>
                  <a:close/>
                  <a:moveTo>
                    <a:pt x="467" y="88"/>
                  </a:moveTo>
                  <a:lnTo>
                    <a:pt x="431" y="107"/>
                  </a:lnTo>
                  <a:lnTo>
                    <a:pt x="437" y="113"/>
                  </a:lnTo>
                  <a:lnTo>
                    <a:pt x="413" y="75"/>
                  </a:lnTo>
                  <a:lnTo>
                    <a:pt x="425" y="75"/>
                  </a:lnTo>
                  <a:lnTo>
                    <a:pt x="431" y="69"/>
                  </a:lnTo>
                  <a:lnTo>
                    <a:pt x="437" y="69"/>
                  </a:lnTo>
                  <a:lnTo>
                    <a:pt x="443" y="69"/>
                  </a:lnTo>
                  <a:lnTo>
                    <a:pt x="449" y="75"/>
                  </a:lnTo>
                  <a:lnTo>
                    <a:pt x="455" y="75"/>
                  </a:lnTo>
                  <a:lnTo>
                    <a:pt x="461" y="82"/>
                  </a:lnTo>
                  <a:lnTo>
                    <a:pt x="467" y="88"/>
                  </a:lnTo>
                  <a:close/>
                  <a:moveTo>
                    <a:pt x="467" y="94"/>
                  </a:moveTo>
                  <a:lnTo>
                    <a:pt x="437" y="113"/>
                  </a:lnTo>
                  <a:lnTo>
                    <a:pt x="431" y="107"/>
                  </a:lnTo>
                  <a:lnTo>
                    <a:pt x="467" y="88"/>
                  </a:lnTo>
                  <a:lnTo>
                    <a:pt x="467" y="94"/>
                  </a:lnTo>
                  <a:close/>
                  <a:moveTo>
                    <a:pt x="467" y="94"/>
                  </a:moveTo>
                  <a:lnTo>
                    <a:pt x="467" y="94"/>
                  </a:lnTo>
                  <a:lnTo>
                    <a:pt x="425" y="18"/>
                  </a:lnTo>
                  <a:lnTo>
                    <a:pt x="467" y="94"/>
                  </a:lnTo>
                  <a:close/>
                  <a:moveTo>
                    <a:pt x="455" y="145"/>
                  </a:moveTo>
                  <a:lnTo>
                    <a:pt x="437" y="113"/>
                  </a:lnTo>
                  <a:lnTo>
                    <a:pt x="467" y="94"/>
                  </a:lnTo>
                  <a:lnTo>
                    <a:pt x="473" y="100"/>
                  </a:lnTo>
                  <a:lnTo>
                    <a:pt x="473" y="107"/>
                  </a:lnTo>
                  <a:lnTo>
                    <a:pt x="473" y="113"/>
                  </a:lnTo>
                  <a:lnTo>
                    <a:pt x="473" y="126"/>
                  </a:lnTo>
                  <a:lnTo>
                    <a:pt x="467" y="132"/>
                  </a:lnTo>
                  <a:lnTo>
                    <a:pt x="467" y="138"/>
                  </a:lnTo>
                  <a:lnTo>
                    <a:pt x="461" y="145"/>
                  </a:lnTo>
                  <a:lnTo>
                    <a:pt x="455" y="145"/>
                  </a:lnTo>
                  <a:close/>
                  <a:moveTo>
                    <a:pt x="437" y="113"/>
                  </a:moveTo>
                  <a:lnTo>
                    <a:pt x="437" y="113"/>
                  </a:lnTo>
                  <a:lnTo>
                    <a:pt x="264" y="214"/>
                  </a:lnTo>
                  <a:lnTo>
                    <a:pt x="437" y="113"/>
                  </a:lnTo>
                  <a:close/>
                  <a:moveTo>
                    <a:pt x="204" y="252"/>
                  </a:moveTo>
                  <a:lnTo>
                    <a:pt x="437" y="113"/>
                  </a:lnTo>
                  <a:lnTo>
                    <a:pt x="455" y="145"/>
                  </a:lnTo>
                  <a:lnTo>
                    <a:pt x="222" y="289"/>
                  </a:lnTo>
                  <a:lnTo>
                    <a:pt x="204" y="252"/>
                  </a:lnTo>
                  <a:close/>
                  <a:moveTo>
                    <a:pt x="168" y="277"/>
                  </a:moveTo>
                  <a:lnTo>
                    <a:pt x="204" y="25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22" y="289"/>
                  </a:lnTo>
                  <a:lnTo>
                    <a:pt x="216" y="289"/>
                  </a:lnTo>
                  <a:lnTo>
                    <a:pt x="210" y="296"/>
                  </a:lnTo>
                  <a:lnTo>
                    <a:pt x="198" y="296"/>
                  </a:lnTo>
                  <a:lnTo>
                    <a:pt x="192" y="289"/>
                  </a:lnTo>
                  <a:lnTo>
                    <a:pt x="186" y="289"/>
                  </a:lnTo>
                  <a:lnTo>
                    <a:pt x="180" y="289"/>
                  </a:lnTo>
                  <a:lnTo>
                    <a:pt x="174" y="283"/>
                  </a:lnTo>
                  <a:lnTo>
                    <a:pt x="168" y="277"/>
                  </a:lnTo>
                  <a:close/>
                  <a:moveTo>
                    <a:pt x="204" y="252"/>
                  </a:moveTo>
                  <a:lnTo>
                    <a:pt x="204" y="258"/>
                  </a:lnTo>
                  <a:lnTo>
                    <a:pt x="180" y="208"/>
                  </a:lnTo>
                  <a:lnTo>
                    <a:pt x="204" y="252"/>
                  </a:lnTo>
                  <a:close/>
                  <a:moveTo>
                    <a:pt x="168" y="271"/>
                  </a:moveTo>
                  <a:lnTo>
                    <a:pt x="198" y="252"/>
                  </a:lnTo>
                  <a:lnTo>
                    <a:pt x="204" y="252"/>
                  </a:lnTo>
                  <a:lnTo>
                    <a:pt x="168" y="277"/>
                  </a:lnTo>
                  <a:lnTo>
                    <a:pt x="168" y="271"/>
                  </a:lnTo>
                  <a:close/>
                  <a:moveTo>
                    <a:pt x="168" y="271"/>
                  </a:moveTo>
                  <a:lnTo>
                    <a:pt x="168" y="271"/>
                  </a:lnTo>
                  <a:lnTo>
                    <a:pt x="210" y="346"/>
                  </a:lnTo>
                  <a:lnTo>
                    <a:pt x="168" y="271"/>
                  </a:lnTo>
                  <a:close/>
                  <a:moveTo>
                    <a:pt x="180" y="220"/>
                  </a:moveTo>
                  <a:lnTo>
                    <a:pt x="204" y="252"/>
                  </a:lnTo>
                  <a:lnTo>
                    <a:pt x="198" y="252"/>
                  </a:lnTo>
                  <a:lnTo>
                    <a:pt x="168" y="271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74" y="226"/>
                  </a:lnTo>
                  <a:lnTo>
                    <a:pt x="174" y="220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0" y="327"/>
                  </a:lnTo>
                  <a:lnTo>
                    <a:pt x="180" y="220"/>
                  </a:lnTo>
                  <a:close/>
                </a:path>
              </a:pathLst>
            </a:custGeom>
            <a:solidFill>
              <a:srgbClr val="00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9692ECCA-5129-905D-DC1A-9232E3161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" y="240030"/>
              <a:ext cx="478790" cy="528320"/>
            </a:xfrm>
            <a:custGeom>
              <a:avLst/>
              <a:gdLst>
                <a:gd name="T0" fmla="*/ 2147483647 w 754"/>
                <a:gd name="T1" fmla="*/ 2147483647 h 832"/>
                <a:gd name="T2" fmla="*/ 2147483647 w 754"/>
                <a:gd name="T3" fmla="*/ 2147483647 h 832"/>
                <a:gd name="T4" fmla="*/ 2147483647 w 754"/>
                <a:gd name="T5" fmla="*/ 2147483647 h 832"/>
                <a:gd name="T6" fmla="*/ 2147483647 w 754"/>
                <a:gd name="T7" fmla="*/ 2147483647 h 832"/>
                <a:gd name="T8" fmla="*/ 2147483647 w 754"/>
                <a:gd name="T9" fmla="*/ 2147483647 h 832"/>
                <a:gd name="T10" fmla="*/ 2147483647 w 754"/>
                <a:gd name="T11" fmla="*/ 2147483647 h 832"/>
                <a:gd name="T12" fmla="*/ 2147483647 w 754"/>
                <a:gd name="T13" fmla="*/ 0 h 832"/>
                <a:gd name="T14" fmla="*/ 2147483647 w 754"/>
                <a:gd name="T15" fmla="*/ 2147483647 h 832"/>
                <a:gd name="T16" fmla="*/ 2147483647 w 754"/>
                <a:gd name="T17" fmla="*/ 2147483647 h 832"/>
                <a:gd name="T18" fmla="*/ 2147483647 w 754"/>
                <a:gd name="T19" fmla="*/ 2147483647 h 832"/>
                <a:gd name="T20" fmla="*/ 2147483647 w 754"/>
                <a:gd name="T21" fmla="*/ 2147483647 h 832"/>
                <a:gd name="T22" fmla="*/ 2147483647 w 754"/>
                <a:gd name="T23" fmla="*/ 2147483647 h 832"/>
                <a:gd name="T24" fmla="*/ 2147483647 w 754"/>
                <a:gd name="T25" fmla="*/ 0 h 832"/>
                <a:gd name="T26" fmla="*/ 0 w 754"/>
                <a:gd name="T27" fmla="*/ 2147483647 h 832"/>
                <a:gd name="T28" fmla="*/ 2147483647 w 754"/>
                <a:gd name="T29" fmla="*/ 2147483647 h 832"/>
                <a:gd name="T30" fmla="*/ 2147483647 w 754"/>
                <a:gd name="T31" fmla="*/ 2147483647 h 832"/>
                <a:gd name="T32" fmla="*/ 2147483647 w 754"/>
                <a:gd name="T33" fmla="*/ 2147483647 h 832"/>
                <a:gd name="T34" fmla="*/ 2147483647 w 754"/>
                <a:gd name="T35" fmla="*/ 2147483647 h 832"/>
                <a:gd name="T36" fmla="*/ 2147483647 w 754"/>
                <a:gd name="T37" fmla="*/ 2147483647 h 832"/>
                <a:gd name="T38" fmla="*/ 2147483647 w 754"/>
                <a:gd name="T39" fmla="*/ 2147483647 h 832"/>
                <a:gd name="T40" fmla="*/ 2147483647 w 754"/>
                <a:gd name="T41" fmla="*/ 2147483647 h 832"/>
                <a:gd name="T42" fmla="*/ 2147483647 w 754"/>
                <a:gd name="T43" fmla="*/ 2147483647 h 832"/>
                <a:gd name="T44" fmla="*/ 2147483647 w 754"/>
                <a:gd name="T45" fmla="*/ 2147483647 h 832"/>
                <a:gd name="T46" fmla="*/ 2147483647 w 754"/>
                <a:gd name="T47" fmla="*/ 2147483647 h 832"/>
                <a:gd name="T48" fmla="*/ 2147483647 w 754"/>
                <a:gd name="T49" fmla="*/ 2147483647 h 832"/>
                <a:gd name="T50" fmla="*/ 2147483647 w 754"/>
                <a:gd name="T51" fmla="*/ 2147483647 h 832"/>
                <a:gd name="T52" fmla="*/ 2147483647 w 754"/>
                <a:gd name="T53" fmla="*/ 2147483647 h 832"/>
                <a:gd name="T54" fmla="*/ 2147483647 w 754"/>
                <a:gd name="T55" fmla="*/ 2147483647 h 832"/>
                <a:gd name="T56" fmla="*/ 2147483647 w 754"/>
                <a:gd name="T57" fmla="*/ 2147483647 h 832"/>
                <a:gd name="T58" fmla="*/ 2147483647 w 754"/>
                <a:gd name="T59" fmla="*/ 2147483647 h 832"/>
                <a:gd name="T60" fmla="*/ 2147483647 w 754"/>
                <a:gd name="T61" fmla="*/ 2147483647 h 832"/>
                <a:gd name="T62" fmla="*/ 2147483647 w 754"/>
                <a:gd name="T63" fmla="*/ 2147483647 h 832"/>
                <a:gd name="T64" fmla="*/ 2147483647 w 754"/>
                <a:gd name="T65" fmla="*/ 2147483647 h 832"/>
                <a:gd name="T66" fmla="*/ 2147483647 w 754"/>
                <a:gd name="T67" fmla="*/ 0 h 832"/>
                <a:gd name="T68" fmla="*/ 2147483647 w 754"/>
                <a:gd name="T69" fmla="*/ 2147483647 h 832"/>
                <a:gd name="T70" fmla="*/ 2147483647 w 754"/>
                <a:gd name="T71" fmla="*/ 2147483647 h 832"/>
                <a:gd name="T72" fmla="*/ 2147483647 w 754"/>
                <a:gd name="T73" fmla="*/ 2147483647 h 832"/>
                <a:gd name="T74" fmla="*/ 2147483647 w 754"/>
                <a:gd name="T75" fmla="*/ 2147483647 h 832"/>
                <a:gd name="T76" fmla="*/ 2147483647 w 754"/>
                <a:gd name="T77" fmla="*/ 2147483647 h 8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4" h="832">
                  <a:moveTo>
                    <a:pt x="90" y="656"/>
                  </a:moveTo>
                  <a:lnTo>
                    <a:pt x="323" y="794"/>
                  </a:lnTo>
                  <a:lnTo>
                    <a:pt x="335" y="807"/>
                  </a:lnTo>
                  <a:lnTo>
                    <a:pt x="335" y="819"/>
                  </a:lnTo>
                  <a:lnTo>
                    <a:pt x="329" y="826"/>
                  </a:lnTo>
                  <a:lnTo>
                    <a:pt x="317" y="832"/>
                  </a:lnTo>
                  <a:lnTo>
                    <a:pt x="305" y="832"/>
                  </a:lnTo>
                  <a:lnTo>
                    <a:pt x="72" y="687"/>
                  </a:lnTo>
                  <a:lnTo>
                    <a:pt x="66" y="674"/>
                  </a:lnTo>
                  <a:lnTo>
                    <a:pt x="66" y="662"/>
                  </a:lnTo>
                  <a:lnTo>
                    <a:pt x="78" y="649"/>
                  </a:lnTo>
                  <a:lnTo>
                    <a:pt x="90" y="656"/>
                  </a:lnTo>
                  <a:close/>
                  <a:moveTo>
                    <a:pt x="449" y="0"/>
                  </a:moveTo>
                  <a:lnTo>
                    <a:pt x="682" y="139"/>
                  </a:lnTo>
                  <a:lnTo>
                    <a:pt x="694" y="151"/>
                  </a:lnTo>
                  <a:lnTo>
                    <a:pt x="694" y="164"/>
                  </a:lnTo>
                  <a:lnTo>
                    <a:pt x="688" y="170"/>
                  </a:lnTo>
                  <a:lnTo>
                    <a:pt x="676" y="177"/>
                  </a:lnTo>
                  <a:lnTo>
                    <a:pt x="664" y="177"/>
                  </a:lnTo>
                  <a:lnTo>
                    <a:pt x="431" y="38"/>
                  </a:lnTo>
                  <a:lnTo>
                    <a:pt x="425" y="25"/>
                  </a:lnTo>
                  <a:lnTo>
                    <a:pt x="425" y="6"/>
                  </a:lnTo>
                  <a:lnTo>
                    <a:pt x="437" y="0"/>
                  </a:lnTo>
                  <a:lnTo>
                    <a:pt x="449" y="0"/>
                  </a:lnTo>
                  <a:close/>
                  <a:moveTo>
                    <a:pt x="0" y="555"/>
                  </a:moveTo>
                  <a:lnTo>
                    <a:pt x="0" y="271"/>
                  </a:lnTo>
                  <a:lnTo>
                    <a:pt x="6" y="259"/>
                  </a:lnTo>
                  <a:lnTo>
                    <a:pt x="18" y="252"/>
                  </a:lnTo>
                  <a:lnTo>
                    <a:pt x="36" y="259"/>
                  </a:lnTo>
                  <a:lnTo>
                    <a:pt x="36" y="271"/>
                  </a:lnTo>
                  <a:lnTo>
                    <a:pt x="36" y="555"/>
                  </a:lnTo>
                  <a:lnTo>
                    <a:pt x="36" y="574"/>
                  </a:lnTo>
                  <a:lnTo>
                    <a:pt x="18" y="580"/>
                  </a:lnTo>
                  <a:lnTo>
                    <a:pt x="6" y="574"/>
                  </a:lnTo>
                  <a:lnTo>
                    <a:pt x="0" y="555"/>
                  </a:lnTo>
                  <a:close/>
                  <a:moveTo>
                    <a:pt x="718" y="555"/>
                  </a:moveTo>
                  <a:lnTo>
                    <a:pt x="718" y="271"/>
                  </a:lnTo>
                  <a:lnTo>
                    <a:pt x="724" y="259"/>
                  </a:lnTo>
                  <a:lnTo>
                    <a:pt x="736" y="252"/>
                  </a:lnTo>
                  <a:lnTo>
                    <a:pt x="742" y="252"/>
                  </a:lnTo>
                  <a:lnTo>
                    <a:pt x="754" y="259"/>
                  </a:lnTo>
                  <a:lnTo>
                    <a:pt x="754" y="271"/>
                  </a:lnTo>
                  <a:lnTo>
                    <a:pt x="754" y="555"/>
                  </a:lnTo>
                  <a:lnTo>
                    <a:pt x="754" y="574"/>
                  </a:lnTo>
                  <a:lnTo>
                    <a:pt x="742" y="580"/>
                  </a:lnTo>
                  <a:lnTo>
                    <a:pt x="736" y="580"/>
                  </a:lnTo>
                  <a:lnTo>
                    <a:pt x="724" y="574"/>
                  </a:lnTo>
                  <a:lnTo>
                    <a:pt x="718" y="555"/>
                  </a:lnTo>
                  <a:close/>
                  <a:moveTo>
                    <a:pt x="431" y="794"/>
                  </a:moveTo>
                  <a:lnTo>
                    <a:pt x="664" y="656"/>
                  </a:lnTo>
                  <a:lnTo>
                    <a:pt x="676" y="649"/>
                  </a:lnTo>
                  <a:lnTo>
                    <a:pt x="688" y="662"/>
                  </a:lnTo>
                  <a:lnTo>
                    <a:pt x="694" y="662"/>
                  </a:lnTo>
                  <a:lnTo>
                    <a:pt x="694" y="674"/>
                  </a:lnTo>
                  <a:lnTo>
                    <a:pt x="682" y="687"/>
                  </a:lnTo>
                  <a:lnTo>
                    <a:pt x="449" y="832"/>
                  </a:lnTo>
                  <a:lnTo>
                    <a:pt x="437" y="832"/>
                  </a:lnTo>
                  <a:lnTo>
                    <a:pt x="425" y="826"/>
                  </a:lnTo>
                  <a:lnTo>
                    <a:pt x="425" y="819"/>
                  </a:lnTo>
                  <a:lnTo>
                    <a:pt x="425" y="807"/>
                  </a:lnTo>
                  <a:lnTo>
                    <a:pt x="431" y="794"/>
                  </a:lnTo>
                  <a:close/>
                  <a:moveTo>
                    <a:pt x="72" y="139"/>
                  </a:moveTo>
                  <a:lnTo>
                    <a:pt x="305" y="0"/>
                  </a:lnTo>
                  <a:lnTo>
                    <a:pt x="317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25"/>
                  </a:lnTo>
                  <a:lnTo>
                    <a:pt x="323" y="38"/>
                  </a:lnTo>
                  <a:lnTo>
                    <a:pt x="90" y="177"/>
                  </a:lnTo>
                  <a:lnTo>
                    <a:pt x="78" y="177"/>
                  </a:lnTo>
                  <a:lnTo>
                    <a:pt x="66" y="170"/>
                  </a:lnTo>
                  <a:lnTo>
                    <a:pt x="66" y="164"/>
                  </a:lnTo>
                  <a:lnTo>
                    <a:pt x="66" y="151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5392535"/>
            <a:ext cx="9144000" cy="1055891"/>
            <a:chOff x="0" y="5392535"/>
            <a:chExt cx="9144000" cy="1055891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5392535"/>
              <a:ext cx="7702558" cy="1055891"/>
              <a:chOff x="0" y="5392535"/>
              <a:chExt cx="7702558" cy="105589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78961" y="5392535"/>
                <a:ext cx="6223597" cy="1055890"/>
                <a:chOff x="1478961" y="5392535"/>
                <a:chExt cx="6223597" cy="1055890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8961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6459" y="5392535"/>
                  <a:ext cx="1587508" cy="105589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3966" y="5401442"/>
                  <a:ext cx="1498592" cy="1046983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92536"/>
                <a:ext cx="1480264" cy="105589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653" y="5401442"/>
                <a:ext cx="1552502" cy="1046983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7439" y="5401442"/>
              <a:ext cx="1446561" cy="1046983"/>
            </a:xfrm>
            <a:prstGeom prst="rect">
              <a:avLst/>
            </a:prstGeom>
          </p:spPr>
        </p:pic>
      </p:grpSp>
      <p:sp>
        <p:nvSpPr>
          <p:cNvPr id="24" name="Rectangle 1">
            <a:extLst>
              <a:ext uri="{FF2B5EF4-FFF2-40B4-BE49-F238E27FC236}">
                <a16:creationId xmlns:a16="http://schemas.microsoft.com/office/drawing/2014/main" id="{D468439F-B84F-C650-CDD2-9890BEF1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73" y="1069692"/>
            <a:ext cx="7866062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altLang="en-US" sz="2400" b="1" u="sng" dirty="0">
                <a:latin typeface="Arial" charset="0"/>
              </a:rPr>
              <a:t>BROAD </a:t>
            </a:r>
            <a:r>
              <a:rPr lang="en-US" altLang="en-US" sz="2400" b="1" u="sng" dirty="0" smtClean="0">
                <a:latin typeface="Arial" charset="0"/>
              </a:rPr>
              <a:t>GOVERNMENT ROAD TRANSPORT POLICY</a:t>
            </a:r>
            <a:endParaRPr lang="en-US" altLang="en-US" sz="2400" b="1" u="sng" dirty="0">
              <a:latin typeface="Arial" charset="0"/>
            </a:endParaRPr>
          </a:p>
          <a:p>
            <a:pPr marL="571500" indent="-5715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>
                <a:latin typeface="Arial" charset="0"/>
              </a:rPr>
              <a:t>The activities of </a:t>
            </a:r>
            <a:r>
              <a:rPr lang="en-US" altLang="en-US" sz="2300" dirty="0" smtClean="0">
                <a:latin typeface="Arial" charset="0"/>
              </a:rPr>
              <a:t>Government Transport </a:t>
            </a:r>
            <a:r>
              <a:rPr lang="en-US" altLang="en-US" sz="2300" dirty="0">
                <a:latin typeface="Arial" charset="0"/>
              </a:rPr>
              <a:t>are guided by the legislative prescripts set by the Public Finance Management Act, 1999 (Act 1 of 1999 as amended by Act 29 of 1999). </a:t>
            </a:r>
          </a:p>
          <a:p>
            <a:pPr marL="571500" indent="-5715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>
                <a:latin typeface="Arial" charset="0"/>
              </a:rPr>
              <a:t>The operational guidelines are set in GMT Handbook (</a:t>
            </a:r>
            <a:r>
              <a:rPr lang="en-US" altLang="en-US" sz="2300" dirty="0" err="1">
                <a:latin typeface="Arial" charset="0"/>
              </a:rPr>
              <a:t>Ver</a:t>
            </a:r>
            <a:r>
              <a:rPr lang="en-US" altLang="en-US" sz="2300" dirty="0">
                <a:latin typeface="Arial" charset="0"/>
              </a:rPr>
              <a:t> 1 of 2019). This is supported by Departmental policies (i.e. Log </a:t>
            </a:r>
            <a:r>
              <a:rPr lang="en-US" altLang="en-US" sz="2300" dirty="0" smtClean="0">
                <a:latin typeface="Arial" charset="0"/>
              </a:rPr>
              <a:t>14 </a:t>
            </a:r>
            <a:r>
              <a:rPr lang="en-US" altLang="en-US" sz="2300" dirty="0">
                <a:latin typeface="Arial" charset="0"/>
              </a:rPr>
              <a:t>Pamphlet </a:t>
            </a:r>
            <a:r>
              <a:rPr lang="en-US" altLang="en-US" sz="2300" dirty="0" smtClean="0">
                <a:latin typeface="Arial" charset="0"/>
              </a:rPr>
              <a:t>1).</a:t>
            </a:r>
            <a:endParaRPr lang="en-US" altLang="en-US" sz="2300" dirty="0">
              <a:latin typeface="Arial" charset="0"/>
            </a:endParaRPr>
          </a:p>
          <a:p>
            <a:pPr marL="571500" indent="-5715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2300" dirty="0">
                <a:latin typeface="Arial" charset="0"/>
              </a:rPr>
              <a:t>Transversal policy is developed and supported via the </a:t>
            </a:r>
            <a:r>
              <a:rPr lang="en-US" altLang="en-US" sz="2300" dirty="0" smtClean="0">
                <a:latin typeface="Arial" charset="0"/>
              </a:rPr>
              <a:t>CCGMT </a:t>
            </a:r>
            <a:r>
              <a:rPr lang="en-US" altLang="en-US" sz="2300" dirty="0">
                <a:latin typeface="Arial" charset="0"/>
              </a:rPr>
              <a:t>which </a:t>
            </a:r>
            <a:r>
              <a:rPr lang="en-US" altLang="en-US" sz="2300" dirty="0" smtClean="0">
                <a:latin typeface="Arial" charset="0"/>
              </a:rPr>
              <a:t>DOD </a:t>
            </a:r>
            <a:r>
              <a:rPr lang="en-US" altLang="en-US" sz="2300" dirty="0">
                <a:latin typeface="Arial" charset="0"/>
              </a:rPr>
              <a:t>is an integral part</a:t>
            </a:r>
            <a:r>
              <a:rPr lang="en-US" altLang="en-US" sz="2300" dirty="0" smtClean="0">
                <a:latin typeface="Arial" charset="0"/>
              </a:rPr>
              <a:t>.</a:t>
            </a:r>
            <a:endParaRPr lang="en-ZA" altLang="en-US" sz="23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34419</TotalTime>
  <Words>2027</Words>
  <Application>Microsoft Office PowerPoint</Application>
  <PresentationFormat>On-screen Show (4:3)</PresentationFormat>
  <Paragraphs>389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98006554</dc:creator>
  <cp:lastModifiedBy>Bryan Mantyi</cp:lastModifiedBy>
  <cp:revision>1029</cp:revision>
  <cp:lastPrinted>2022-10-24T08:19:38Z</cp:lastPrinted>
  <dcterms:created xsi:type="dcterms:W3CDTF">2002-02-27T14:25:17Z</dcterms:created>
  <dcterms:modified xsi:type="dcterms:W3CDTF">2022-10-24T18:20:05Z</dcterms:modified>
</cp:coreProperties>
</file>