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7" r:id="rId7"/>
    <p:sldId id="265" r:id="rId8"/>
    <p:sldId id="266" r:id="rId9"/>
    <p:sldId id="268" r:id="rId10"/>
    <p:sldId id="269" r:id="rId11"/>
    <p:sldId id="270" r:id="rId12"/>
    <p:sldId id="271" r:id="rId13"/>
    <p:sldId id="262" r:id="rId14"/>
    <p:sldId id="272" r:id="rId15"/>
    <p:sldId id="273" r:id="rId16"/>
    <p:sldId id="274" r:id="rId17"/>
    <p:sldId id="275" r:id="rId18"/>
    <p:sldId id="263" r:id="rId19"/>
    <p:sldId id="2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85E3F-7F78-452E-8324-BFE14C8A9D4C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2F70D-911B-4DD1-B3E6-EC572A7EB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6CA1C-1003-6614-5D4B-0C6EB2640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EE9B6-BE88-42FA-8934-36D206AF1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4544C-585D-C2CF-749A-57A92523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3005-97B3-4ED7-8C7B-C5E43E5646A8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73B2B-95B4-0702-76FE-A417E7A9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37731-747D-99F5-134C-94BEAA2E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9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5CD6-172B-17F4-CB48-01F21FC2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7BA54-4F03-1F47-F903-6A42CE9F7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1156D-BCAB-E280-6FE1-8E15BD5B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489D-6E53-4625-B6DB-8FC3BFF8C484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18A6E-4A55-A7F4-AC75-BF5E9C0FC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A234-B27A-CA00-73CC-7E170CE8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8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F374B-A2C6-CFE9-A49B-3D7EFA4B1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10C0D-949A-28D3-0882-1674AF380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3B24-33F5-1DFA-DB1E-04D86152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73624-0288-4AF2-AA79-3D4E011AA06E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28597-EC4F-B5D9-BFEB-53B0EC90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019C6-A232-07A6-6A0E-7EC4F909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9633-CB34-9EBF-C50C-A149C0482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47333-B4C6-86A9-E527-F4BA6C1F8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7FD52-0139-3522-07A0-5476AA56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1C68-63D0-40AD-8310-C2AC20D1880D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94176-C0E0-B569-74A4-E4AF9CDC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CCE0A-A8A7-F3A3-9F95-6ED2C920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4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56BD9-8F48-9D88-004B-BF4E4C9A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2A0DF-5503-158A-C000-AF1753423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E84E1-E0C9-3EAC-135D-2DDE63DE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0AAD-2EA8-492B-9098-DB65B50DDD13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1AC17-9006-A5AE-594A-DCEA093E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FC1A4-7911-7B5D-A2D4-DF1C7F93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5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9778-5950-BE1B-F58A-8FAFB045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0BA9C-4359-9CCB-ECB7-C4101A918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3B98D-C8F6-D531-C56D-0D5907983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43C0A-99AB-15D4-6932-B5A6355D5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9A01-6D5D-46DB-945A-7740AFBBEF77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025E2-C70E-076A-99FF-CC46B9AC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9DFF6-69D2-4D59-1B09-ADD6A3F22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3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9E722-29D3-F76F-A2C2-9788BAE3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32EB1-EA62-17B2-ED7A-CF2904B09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D5963-792E-E73D-1019-A7A039C78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29CA3F-B190-1F2C-DD57-8FCDF8E91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D100E-2B31-EB8F-E93B-242924F68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131A1-9356-A690-C695-C02792E0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34E4-6A2A-4E93-804A-8FC1F74BE02E}" type="datetime1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2D09E5-B9D5-C9C6-FA99-68D7354BF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A59505-6635-4BE3-241B-D626C1B5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D5B2-F86D-C333-C657-272172425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38BDD-AEAD-61EA-C7F0-1A2446DD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8B60-89E3-45A7-9680-890C4A886681}" type="datetime1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D7A1F-909C-00F3-3211-D40ECDF7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D4033-130A-BECF-CF81-6C5267DD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1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D315F8-B739-AD88-BB9E-D3518D4D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2597-441C-48EE-B7DF-27BB3F187BD3}" type="datetime1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B1C411-3EF5-F10A-DD78-8B7930C7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12235-FA2B-E71B-4012-94B97657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B643-24C4-C728-E87C-DB74D90FB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74DB8-8DE4-CA9E-24AC-A4AA9F94B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D904C-FB52-0F9B-B61A-C797541CF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C98B7-AD10-9712-1BAB-0A1E0538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F41C-E63E-4E24-BB70-5513A5A5D4FF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703A3-7D78-1617-B6CF-84323EDB9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CC924-0C32-3F04-B4E2-5CC100E3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7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F199-E3FD-B752-16B3-49706698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50F50A-C718-A64A-3F29-2319B8047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61411-B246-4AA5-FBC5-C6E84386C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7B0CA-A571-B70D-2E42-75B98336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D866-A6FA-4E51-B503-326FA8CC526D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D3DD5-C859-AC08-9452-F63A3A92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FC857-E5F4-E81C-5682-23FEE33D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1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2D11CF-664F-43E1-A5C8-CF3531E55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84452-95AE-128A-89E3-358990D87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9B1F5-2515-06A9-F404-CA7C59F91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9998E-EE9E-4BC6-8248-687EB3C19459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13A84-FD12-19A2-A9BA-BD0F73609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96FA-4462-7B4D-68ED-7876983ED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70AD-3D0C-4CDF-9127-E8FB5A812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2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F951D-9C1D-EF6C-2EBE-689168397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02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Arial Nova Light" panose="020B0304020202020204" pitchFamily="34" charset="0"/>
              </a:rPr>
              <a:t>Progress Report on the Monitoring of the Implementation of Audit Action Plans and related challenges.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07CEC-7618-4899-7CE1-5131F5FF9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53562"/>
          </a:xfrm>
        </p:spPr>
        <p:txBody>
          <a:bodyPr>
            <a:normAutofit fontScale="85000" lnSpcReduction="20000"/>
          </a:bodyPr>
          <a:lstStyle/>
          <a:p>
            <a:endParaRPr lang="en-US" i="1" dirty="0"/>
          </a:p>
          <a:p>
            <a:endParaRPr lang="en-US" b="1" i="1" dirty="0"/>
          </a:p>
          <a:p>
            <a:r>
              <a:rPr lang="en-US" b="1" i="1" dirty="0">
                <a:latin typeface="Arial Nova Light" panose="020B0304020202020204" pitchFamily="34" charset="0"/>
              </a:rPr>
              <a:t>Luyanda M. Mangquku CA(SA)</a:t>
            </a:r>
          </a:p>
          <a:p>
            <a:r>
              <a:rPr lang="en-US" sz="1800" i="1" dirty="0">
                <a:latin typeface="Arial Nova Light" panose="020B0304020202020204" pitchFamily="34" charset="0"/>
              </a:rPr>
              <a:t>DOD Audit Committee Chairperson</a:t>
            </a:r>
          </a:p>
          <a:p>
            <a:endParaRPr lang="en-US" sz="1800" i="1" dirty="0">
              <a:latin typeface="Arial Nova Light" panose="020B0304020202020204" pitchFamily="34" charset="0"/>
            </a:endParaRPr>
          </a:p>
          <a:p>
            <a:r>
              <a:rPr lang="en-US" sz="1800" i="1" dirty="0">
                <a:latin typeface="Arial Nova Light" panose="020B0304020202020204" pitchFamily="34" charset="0"/>
              </a:rPr>
              <a:t>26 October, 2022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F91CDA-17C2-17E3-3786-9B9BEB455B3C}"/>
              </a:ext>
            </a:extLst>
          </p:cNvPr>
          <p:cNvCxnSpPr/>
          <p:nvPr/>
        </p:nvCxnSpPr>
        <p:spPr>
          <a:xfrm>
            <a:off x="2610541" y="3899229"/>
            <a:ext cx="69646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313D0DC-E8EC-C59A-41E9-22D6EB169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330" y="196325"/>
            <a:ext cx="1419768" cy="185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ANDF_emblem">
            <a:extLst>
              <a:ext uri="{FF2B5EF4-FFF2-40B4-BE49-F238E27FC236}">
                <a16:creationId xmlns:a16="http://schemas.microsoft.com/office/drawing/2014/main" id="{E13545AB-4ABB-5A74-E2DC-C6423B22C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0" y="61926"/>
            <a:ext cx="1505955" cy="149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Audit Action Plan Status as at 02</a:t>
            </a:r>
            <a:r>
              <a:rPr lang="en-US" b="1" baseline="30000" dirty="0">
                <a:latin typeface="Arial Nova Light" panose="020B0304020202020204" pitchFamily="34" charset="0"/>
              </a:rPr>
              <a:t>nd</a:t>
            </a:r>
            <a:r>
              <a:rPr lang="en-US" b="1" dirty="0">
                <a:latin typeface="Arial Nova Light" panose="020B0304020202020204" pitchFamily="34" charset="0"/>
              </a:rPr>
              <a:t> Sept, 2022…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88A0632-88F6-C048-502F-EBF952795D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52200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297773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00757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030885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562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Service/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of Findings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7462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6228" y="165220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7936-A68C-6DBC-C317-A47E7D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2E84348-852B-3EBD-BE04-F3DD1B90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20961"/>
              </p:ext>
            </p:extLst>
          </p:nvPr>
        </p:nvGraphicFramePr>
        <p:xfrm>
          <a:off x="814906" y="2050594"/>
          <a:ext cx="10538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2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 Army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68D255-8983-2550-CA90-0DAFFCFC1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18234"/>
              </p:ext>
            </p:extLst>
          </p:nvPr>
        </p:nvGraphicFramePr>
        <p:xfrm>
          <a:off x="836228" y="355222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F6F8D4B-029F-6302-1064-9CCE82AF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01661"/>
              </p:ext>
            </p:extLst>
          </p:nvPr>
        </p:nvGraphicFramePr>
        <p:xfrm>
          <a:off x="836228" y="2798654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GITO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39E67F8-0D06-4BF1-36D4-F82D3C1BA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3381"/>
              </p:ext>
            </p:extLst>
          </p:nvPr>
        </p:nvGraphicFramePr>
        <p:xfrm>
          <a:off x="819644" y="2417865"/>
          <a:ext cx="10532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046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Joint Operations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FA18E41C-9521-4A85-5117-71DF280A4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00238"/>
              </p:ext>
            </p:extLst>
          </p:nvPr>
        </p:nvGraphicFramePr>
        <p:xfrm>
          <a:off x="836228" y="3179443"/>
          <a:ext cx="105175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39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Military Health Services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DCF72A69-FD12-C223-B167-34DD3667D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28745"/>
              </p:ext>
            </p:extLst>
          </p:nvPr>
        </p:nvGraphicFramePr>
        <p:xfrm>
          <a:off x="836228" y="392306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Finance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F356067-B839-31A0-35A6-D18BADF6C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87935"/>
              </p:ext>
            </p:extLst>
          </p:nvPr>
        </p:nvGraphicFramePr>
        <p:xfrm>
          <a:off x="836228" y="430028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Special Forces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676C517-3B74-F8EF-5061-473F6B3D7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086258"/>
              </p:ext>
            </p:extLst>
          </p:nvPr>
        </p:nvGraphicFramePr>
        <p:xfrm>
          <a:off x="836228" y="466474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Finance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79AAD14-CD27-8695-EC80-23563C98F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748505"/>
              </p:ext>
            </p:extLst>
          </p:nvPr>
        </p:nvGraphicFramePr>
        <p:xfrm>
          <a:off x="836228" y="5046518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Armscor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845BE96-5F06-BABC-3904-368D0F06F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73953"/>
              </p:ext>
            </p:extLst>
          </p:nvPr>
        </p:nvGraphicFramePr>
        <p:xfrm>
          <a:off x="836228" y="5424127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Defence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Intelligence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0D8F0E-184C-E940-1A8E-D1AB23026DA6}"/>
              </a:ext>
            </a:extLst>
          </p:cNvPr>
          <p:cNvSpPr/>
          <p:nvPr/>
        </p:nvSpPr>
        <p:spPr>
          <a:xfrm>
            <a:off x="111337" y="2059114"/>
            <a:ext cx="703569" cy="14796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INFORMATION SYSTEMS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5C5CAD-5BEA-2B8F-E86C-D40BE438EACD}"/>
              </a:ext>
            </a:extLst>
          </p:cNvPr>
          <p:cNvSpPr/>
          <p:nvPr/>
        </p:nvSpPr>
        <p:spPr>
          <a:xfrm>
            <a:off x="111338" y="3568514"/>
            <a:ext cx="703567" cy="695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PROCUREMENT &amp; FRUITLESS EXP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EB6CA7-A8CD-CA03-2EE0-B72E771C6CC5}"/>
              </a:ext>
            </a:extLst>
          </p:cNvPr>
          <p:cNvSpPr/>
          <p:nvPr/>
        </p:nvSpPr>
        <p:spPr>
          <a:xfrm>
            <a:off x="111337" y="4293906"/>
            <a:ext cx="703567" cy="14444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SPECIAL DEFENCE ACCOUNT</a:t>
            </a:r>
          </a:p>
        </p:txBody>
      </p:sp>
    </p:spTree>
    <p:extLst>
      <p:ext uri="{BB962C8B-B14F-4D97-AF65-F5344CB8AC3E}">
        <p14:creationId xmlns:p14="http://schemas.microsoft.com/office/powerpoint/2010/main" val="238071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Audit Action Plan Status as at 02</a:t>
            </a:r>
            <a:r>
              <a:rPr lang="en-US" b="1" baseline="30000" dirty="0">
                <a:latin typeface="Arial Nova Light" panose="020B0304020202020204" pitchFamily="34" charset="0"/>
              </a:rPr>
              <a:t>nd</a:t>
            </a:r>
            <a:r>
              <a:rPr lang="en-US" b="1" dirty="0">
                <a:latin typeface="Arial Nova Light" panose="020B0304020202020204" pitchFamily="34" charset="0"/>
              </a:rPr>
              <a:t> Sept, 2022…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88A0632-88F6-C048-502F-EBF952795D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52200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297773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00757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030885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562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Service/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of Findings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7462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6228" y="165220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7936-A68C-6DBC-C317-A47E7D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2E84348-852B-3EBD-BE04-F3DD1B90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69482"/>
              </p:ext>
            </p:extLst>
          </p:nvPr>
        </p:nvGraphicFramePr>
        <p:xfrm>
          <a:off x="814906" y="2050594"/>
          <a:ext cx="10538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2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SAAF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68D255-8983-2550-CA90-0DAFFCFC1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503797"/>
              </p:ext>
            </p:extLst>
          </p:nvPr>
        </p:nvGraphicFramePr>
        <p:xfrm>
          <a:off x="836228" y="355222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Special Forces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F6F8D4B-029F-6302-1064-9CCE82AF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045376"/>
              </p:ext>
            </p:extLst>
          </p:nvPr>
        </p:nvGraphicFramePr>
        <p:xfrm>
          <a:off x="836228" y="2798654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Finance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39E67F8-0D06-4BF1-36D4-F82D3C1BA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22946"/>
              </p:ext>
            </p:extLst>
          </p:nvPr>
        </p:nvGraphicFramePr>
        <p:xfrm>
          <a:off x="819644" y="2417865"/>
          <a:ext cx="10532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046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FA18E41C-9521-4A85-5117-71DF280A4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26736"/>
              </p:ext>
            </p:extLst>
          </p:nvPr>
        </p:nvGraphicFramePr>
        <p:xfrm>
          <a:off x="836228" y="3179443"/>
          <a:ext cx="105175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39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Defence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Intelligence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DCF72A69-FD12-C223-B167-34DD3667D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44679"/>
              </p:ext>
            </p:extLst>
          </p:nvPr>
        </p:nvGraphicFramePr>
        <p:xfrm>
          <a:off x="836228" y="392306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Defence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Material Div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F356067-B839-31A0-35A6-D18BADF6C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567561"/>
              </p:ext>
            </p:extLst>
          </p:nvPr>
        </p:nvGraphicFramePr>
        <p:xfrm>
          <a:off x="836228" y="430028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Legal Services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676C517-3B74-F8EF-5061-473F6B3D7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0795"/>
              </p:ext>
            </p:extLst>
          </p:nvPr>
        </p:nvGraphicFramePr>
        <p:xfrm>
          <a:off x="836228" y="466474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79AAD14-CD27-8695-EC80-23563C98F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9442"/>
              </p:ext>
            </p:extLst>
          </p:nvPr>
        </p:nvGraphicFramePr>
        <p:xfrm>
          <a:off x="836228" y="5046518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Legal Services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845BE96-5F06-BABC-3904-368D0F06F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86174"/>
              </p:ext>
            </p:extLst>
          </p:nvPr>
        </p:nvGraphicFramePr>
        <p:xfrm>
          <a:off x="836228" y="5424127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Sec-Def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BF6F36C-4999-ABD2-F295-AEDB7E81F24F}"/>
              </a:ext>
            </a:extLst>
          </p:cNvPr>
          <p:cNvSpPr/>
          <p:nvPr/>
        </p:nvSpPr>
        <p:spPr>
          <a:xfrm>
            <a:off x="108970" y="2078213"/>
            <a:ext cx="703567" cy="25506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OTHER SUPPLEMENTARY DISCLOSURE NOTES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67C913-2B79-86D5-942A-4A3D83C80DA1}"/>
              </a:ext>
            </a:extLst>
          </p:cNvPr>
          <p:cNvSpPr/>
          <p:nvPr/>
        </p:nvSpPr>
        <p:spPr>
          <a:xfrm>
            <a:off x="111337" y="4656473"/>
            <a:ext cx="703567" cy="11384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800" dirty="0"/>
              <a:t>CONSEQUENCE MANAGEMENT, COMMITMENTS, RECEIVABLES, PAYABLES &amp; ACCRUALS</a:t>
            </a:r>
          </a:p>
        </p:txBody>
      </p:sp>
    </p:spTree>
    <p:extLst>
      <p:ext uri="{BB962C8B-B14F-4D97-AF65-F5344CB8AC3E}">
        <p14:creationId xmlns:p14="http://schemas.microsoft.com/office/powerpoint/2010/main" val="357563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Audit Action Plan Status as at 02</a:t>
            </a:r>
            <a:r>
              <a:rPr lang="en-US" b="1" baseline="30000" dirty="0">
                <a:latin typeface="Arial Nova Light" panose="020B0304020202020204" pitchFamily="34" charset="0"/>
              </a:rPr>
              <a:t>nd</a:t>
            </a:r>
            <a:r>
              <a:rPr lang="en-US" b="1" dirty="0">
                <a:latin typeface="Arial Nova Light" panose="020B0304020202020204" pitchFamily="34" charset="0"/>
              </a:rPr>
              <a:t> Sept, 2022…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88A0632-88F6-C048-502F-EBF952795D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52200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297773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00757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030885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562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Service/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of Findings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7462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6228" y="165220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7936-A68C-6DBC-C317-A47E7D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2E84348-852B-3EBD-BE04-F3DD1B90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93696"/>
              </p:ext>
            </p:extLst>
          </p:nvPr>
        </p:nvGraphicFramePr>
        <p:xfrm>
          <a:off x="814906" y="2050594"/>
          <a:ext cx="10538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2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Military Health Services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68D255-8983-2550-CA90-0DAFFCFC1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672947"/>
              </p:ext>
            </p:extLst>
          </p:nvPr>
        </p:nvGraphicFramePr>
        <p:xfrm>
          <a:off x="836228" y="355222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243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F6F8D4B-029F-6302-1064-9CCE82AF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58103"/>
              </p:ext>
            </p:extLst>
          </p:nvPr>
        </p:nvGraphicFramePr>
        <p:xfrm>
          <a:off x="836228" y="2798654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Information Systems Div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39E67F8-0D06-4BF1-36D4-F82D3C1BA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51529"/>
              </p:ext>
            </p:extLst>
          </p:nvPr>
        </p:nvGraphicFramePr>
        <p:xfrm>
          <a:off x="819644" y="2417865"/>
          <a:ext cx="10532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046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Finance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FA18E41C-9521-4A85-5117-71DF280A4B27}"/>
              </a:ext>
            </a:extLst>
          </p:cNvPr>
          <p:cNvGraphicFramePr>
            <a:graphicFrameLocks noGrp="1"/>
          </p:cNvGraphicFramePr>
          <p:nvPr/>
        </p:nvGraphicFramePr>
        <p:xfrm>
          <a:off x="836228" y="3179443"/>
          <a:ext cx="105175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39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DCF72A69-FD12-C223-B167-34DD3667D843}"/>
              </a:ext>
            </a:extLst>
          </p:cNvPr>
          <p:cNvGraphicFramePr>
            <a:graphicFrameLocks noGrp="1"/>
          </p:cNvGraphicFramePr>
          <p:nvPr/>
        </p:nvGraphicFramePr>
        <p:xfrm>
          <a:off x="836228" y="392306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F356067-B839-31A0-35A6-D18BADF6C5C5}"/>
              </a:ext>
            </a:extLst>
          </p:cNvPr>
          <p:cNvGraphicFramePr>
            <a:graphicFrameLocks noGrp="1"/>
          </p:cNvGraphicFramePr>
          <p:nvPr/>
        </p:nvGraphicFramePr>
        <p:xfrm>
          <a:off x="836228" y="430028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676C517-3B74-F8EF-5061-473F6B3D747A}"/>
              </a:ext>
            </a:extLst>
          </p:cNvPr>
          <p:cNvGraphicFramePr>
            <a:graphicFrameLocks noGrp="1"/>
          </p:cNvGraphicFramePr>
          <p:nvPr/>
        </p:nvGraphicFramePr>
        <p:xfrm>
          <a:off x="836228" y="466474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79AAD14-CD27-8695-EC80-23563C98F78E}"/>
              </a:ext>
            </a:extLst>
          </p:cNvPr>
          <p:cNvGraphicFramePr>
            <a:graphicFrameLocks noGrp="1"/>
          </p:cNvGraphicFramePr>
          <p:nvPr/>
        </p:nvGraphicFramePr>
        <p:xfrm>
          <a:off x="836228" y="5046518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845BE96-5F06-BABC-3904-368D0F06F430}"/>
              </a:ext>
            </a:extLst>
          </p:cNvPr>
          <p:cNvGraphicFramePr>
            <a:graphicFrameLocks noGrp="1"/>
          </p:cNvGraphicFramePr>
          <p:nvPr/>
        </p:nvGraphicFramePr>
        <p:xfrm>
          <a:off x="836228" y="5424127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E67C1F8-6005-F18A-DA15-15AED40C9FC1}"/>
              </a:ext>
            </a:extLst>
          </p:cNvPr>
          <p:cNvSpPr/>
          <p:nvPr/>
        </p:nvSpPr>
        <p:spPr>
          <a:xfrm>
            <a:off x="111339" y="2062404"/>
            <a:ext cx="703567" cy="11070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800" dirty="0"/>
              <a:t>CONSEQUENCE MANAGEMENT, COMMITMENTS, RECEIVABLES, PAYABLES &amp; ACCRUALS</a:t>
            </a:r>
          </a:p>
        </p:txBody>
      </p:sp>
    </p:spTree>
    <p:extLst>
      <p:ext uri="{BB962C8B-B14F-4D97-AF65-F5344CB8AC3E}">
        <p14:creationId xmlns:p14="http://schemas.microsoft.com/office/powerpoint/2010/main" val="2334062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Update on Challenges Reported by the 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latin typeface="Arial Nova Light" panose="020B0304020202020204" pitchFamily="34" charset="0"/>
              </a:rPr>
              <a:t>Internal Audit Activity: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>
                <a:latin typeface="Arial Nova Light" panose="020B0304020202020204" pitchFamily="34" charset="0"/>
              </a:rPr>
              <a:t>The Chief Audit Executive position remains vacant, despite interviews conducted over a year ago;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>
                <a:latin typeface="Arial Nova Light" panose="020B0304020202020204" pitchFamily="34" charset="0"/>
              </a:rPr>
              <a:t>There is a need to build strategic capacity within IA, of specialist skills, e.g. Finance and ICT Auditors;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>
                <a:latin typeface="Arial Nova Light" panose="020B0304020202020204" pitchFamily="34" charset="0"/>
              </a:rPr>
              <a:t>Successfully employed a Combined Assurance Approach between the Internal Audit Division and the IG-Internal Audit Division, for a department wide coverage;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>
                <a:latin typeface="Arial Nova Light" panose="020B0304020202020204" pitchFamily="34" charset="0"/>
              </a:rPr>
              <a:t>External Quality Assurance Review Report on Internal Audit remains pending;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dirty="0">
                <a:latin typeface="Arial Nova Light" panose="020B0304020202020204" pitchFamily="34" charset="0"/>
              </a:rPr>
              <a:t>Compilation of a comprehensive Findings Tracker underway, covering 2021/22 &amp; 2022/23 findings for monitoring by the AC.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71365" y="176247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82043-C09A-87E8-159C-54E29AAC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36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Update on Challenges Reported by the AC…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 Nova Light" panose="020B0304020202020204" pitchFamily="34" charset="0"/>
              </a:rPr>
              <a:t>Services &amp; Divisions: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514350" indent="-514350" algn="just">
              <a:buFont typeface="+mj-lt"/>
              <a:buAutoNum type="arabicParenR" startAt="6"/>
            </a:pPr>
            <a:r>
              <a:rPr lang="en-US" dirty="0">
                <a:latin typeface="Arial Nova Light" panose="020B0304020202020204" pitchFamily="34" charset="0"/>
              </a:rPr>
              <a:t>The department has an unmitigated high risk profile, mainly due to insufficient funding which threatens the core mandate of the department, inevitably exposing us to a heightened national security and sovereignty risk</a:t>
            </a:r>
          </a:p>
          <a:p>
            <a:pPr marL="457200" indent="-457200" algn="just">
              <a:buFont typeface="+mj-lt"/>
              <a:buAutoNum type="arabicParenR" startAt="6"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514350" indent="-514350" algn="just">
              <a:buFont typeface="+mj-lt"/>
              <a:buAutoNum type="arabicParenR" startAt="6"/>
            </a:pPr>
            <a:r>
              <a:rPr lang="en-US" dirty="0">
                <a:latin typeface="Arial Nova Light" panose="020B0304020202020204" pitchFamily="34" charset="0"/>
              </a:rPr>
              <a:t>Internal Audit has unearthed serious findings in some DOD Procurement Units, which are clearly breeding ground for irregular expenditure, for example:</a:t>
            </a:r>
          </a:p>
          <a:p>
            <a:pPr marL="0" indent="0" algn="just">
              <a:buNone/>
            </a:pPr>
            <a:r>
              <a:rPr lang="en-US" sz="2400" i="1" dirty="0">
                <a:latin typeface="Arial Nova Light" panose="020B0304020202020204" pitchFamily="34" charset="0"/>
              </a:rPr>
              <a:t>Members lacking SCM training, ill-equipped offices, staff shortages for proper segregation of duties, staff failing to declare interests, members doing business with DOD, splitting of orders, not obtaining minimum 3 quotes, suppliers with expired tax clearance awarded bids </a:t>
            </a:r>
            <a:r>
              <a:rPr lang="en-US" sz="2400" i="1" dirty="0" err="1">
                <a:latin typeface="Arial Nova Light" panose="020B0304020202020204" pitchFamily="34" charset="0"/>
              </a:rPr>
              <a:t>e.t.c</a:t>
            </a:r>
            <a:r>
              <a:rPr lang="en-US" sz="2400" i="1" dirty="0">
                <a:latin typeface="Arial Nova Light" panose="020B030402020202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514350" indent="-514350" algn="just">
              <a:buFont typeface="+mj-lt"/>
              <a:buAutoNum type="arabicParenR" startAt="8"/>
            </a:pPr>
            <a:r>
              <a:rPr lang="en-US" dirty="0">
                <a:latin typeface="Arial Nova Light" panose="020B0304020202020204" pitchFamily="34" charset="0"/>
              </a:rPr>
              <a:t>Urgent need for the Policy Board to convene and update DOD policies, following its last meeting reported to have sat in 2020;</a:t>
            </a:r>
          </a:p>
          <a:p>
            <a:pPr marL="457200" indent="-457200" algn="just">
              <a:buFont typeface="+mj-lt"/>
              <a:buAutoNum type="arabicParenR" startAt="8"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71365" y="176247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82043-C09A-87E8-159C-54E29AAC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07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Update on Challenges Reported by the AC…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 Nova Light" panose="020B0304020202020204" pitchFamily="34" charset="0"/>
              </a:rPr>
              <a:t>Services &amp; Divisions: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Nova Light" panose="020B0304020202020204" pitchFamily="34" charset="0"/>
              </a:rPr>
              <a:t>Movement on Fraud/ Corruption Cases Under Investigation, as at 02</a:t>
            </a:r>
            <a:r>
              <a:rPr lang="en-US" sz="2400" baseline="30000" dirty="0">
                <a:latin typeface="Arial Nova Light" panose="020B0304020202020204" pitchFamily="34" charset="0"/>
              </a:rPr>
              <a:t>nd</a:t>
            </a:r>
            <a:r>
              <a:rPr lang="en-US" sz="2400" dirty="0">
                <a:latin typeface="Arial Nova Light" panose="020B0304020202020204" pitchFamily="34" charset="0"/>
              </a:rPr>
              <a:t> Sept: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r>
              <a:rPr lang="en-US" sz="2400" i="1" dirty="0">
                <a:latin typeface="Arial Nova Light" panose="020B0304020202020204" pitchFamily="34" charset="0"/>
              </a:rPr>
              <a:t>Opening balance, </a:t>
            </a:r>
            <a:r>
              <a:rPr lang="en-US" sz="2400" dirty="0">
                <a:latin typeface="Arial Nova Light" panose="020B0304020202020204" pitchFamily="34" charset="0"/>
              </a:rPr>
              <a:t>		</a:t>
            </a:r>
            <a:r>
              <a:rPr lang="en-US" sz="2400" b="1" dirty="0">
                <a:latin typeface="Arial Nova Light" panose="020B0304020202020204" pitchFamily="34" charset="0"/>
              </a:rPr>
              <a:t>467 cases</a:t>
            </a:r>
          </a:p>
          <a:p>
            <a:pPr marL="0" indent="0">
              <a:buNone/>
            </a:pPr>
            <a:r>
              <a:rPr lang="en-US" sz="2400" i="1" dirty="0">
                <a:latin typeface="Arial Nova Light" panose="020B0304020202020204" pitchFamily="34" charset="0"/>
              </a:rPr>
              <a:t>New cases,</a:t>
            </a:r>
            <a:r>
              <a:rPr lang="en-US" sz="2400" dirty="0">
                <a:latin typeface="Arial Nova Light" panose="020B0304020202020204" pitchFamily="34" charset="0"/>
              </a:rPr>
              <a:t>			87 cases</a:t>
            </a:r>
          </a:p>
          <a:p>
            <a:pPr marL="0" indent="0">
              <a:buNone/>
            </a:pPr>
            <a:r>
              <a:rPr lang="en-US" sz="2400" i="1" dirty="0" err="1">
                <a:latin typeface="Arial Nova Light" panose="020B0304020202020204" pitchFamily="34" charset="0"/>
              </a:rPr>
              <a:t>Finalised</a:t>
            </a:r>
            <a:r>
              <a:rPr lang="en-US" sz="2400" i="1" dirty="0">
                <a:latin typeface="Arial Nova Light" panose="020B0304020202020204" pitchFamily="34" charset="0"/>
              </a:rPr>
              <a:t> cases,</a:t>
            </a:r>
            <a:r>
              <a:rPr lang="en-US" sz="2400" dirty="0">
                <a:latin typeface="Arial Nova Light" panose="020B0304020202020204" pitchFamily="34" charset="0"/>
              </a:rPr>
              <a:t>		44 cases</a:t>
            </a:r>
          </a:p>
          <a:p>
            <a:pPr marL="0" indent="0">
              <a:buNone/>
            </a:pPr>
            <a:r>
              <a:rPr lang="en-US" sz="2400" i="1" dirty="0">
                <a:latin typeface="Arial Nova Light" panose="020B0304020202020204" pitchFamily="34" charset="0"/>
              </a:rPr>
              <a:t>Closing balance,</a:t>
            </a:r>
            <a:r>
              <a:rPr lang="en-US" sz="2400" dirty="0">
                <a:latin typeface="Arial Nova Light" panose="020B0304020202020204" pitchFamily="34" charset="0"/>
              </a:rPr>
              <a:t>		</a:t>
            </a:r>
            <a:r>
              <a:rPr lang="en-US" sz="2400" b="1" dirty="0">
                <a:latin typeface="Arial Nova Light" panose="020B0304020202020204" pitchFamily="34" charset="0"/>
              </a:rPr>
              <a:t>510 cases</a:t>
            </a:r>
            <a:r>
              <a:rPr lang="en-US" sz="2400" dirty="0">
                <a:latin typeface="Arial Nova Light" panose="020B0304020202020204" pitchFamily="34" charset="0"/>
              </a:rPr>
              <a:t>		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71365" y="176247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82043-C09A-87E8-159C-54E29AAC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54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Update on Challenges Reported by the AC…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Arial Nova Light" panose="020B0304020202020204" pitchFamily="34" charset="0"/>
              </a:rPr>
              <a:t>Services &amp; Divisions: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>
                <a:latin typeface="Arial Nova Light" panose="020B0304020202020204" pitchFamily="34" charset="0"/>
              </a:rPr>
              <a:t>Fraud cases are on the rise, 9.2% up;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>
                <a:latin typeface="Arial Nova Light" panose="020B0304020202020204" pitchFamily="34" charset="0"/>
              </a:rPr>
              <a:t>Investigations take long to conclude, some dating back 2 - 5yrs;</a:t>
            </a:r>
          </a:p>
          <a:p>
            <a:pPr marL="457200" indent="-457200" algn="just">
              <a:buFont typeface="+mj-lt"/>
              <a:buAutoNum type="arabicParenR" startAt="9"/>
            </a:pPr>
            <a:r>
              <a:rPr lang="en-US" sz="2400" dirty="0">
                <a:latin typeface="Arial Nova Light" panose="020B0304020202020204" pitchFamily="34" charset="0"/>
              </a:rPr>
              <a:t>Some recommended sanctions from concluded fraud investigations are inconsistent with the “</a:t>
            </a:r>
            <a:r>
              <a:rPr lang="en-US" sz="2400" b="1" dirty="0">
                <a:latin typeface="Arial Nova Light" panose="020B0304020202020204" pitchFamily="34" charset="0"/>
              </a:rPr>
              <a:t>zero tolerance to fraud</a:t>
            </a:r>
            <a:r>
              <a:rPr lang="en-US" sz="2400" dirty="0">
                <a:latin typeface="Arial Nova Light" panose="020B0304020202020204" pitchFamily="34" charset="0"/>
              </a:rPr>
              <a:t>” policy position, e.g. Fine of R1500 for leave related fraud;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>
                <a:latin typeface="Arial Nova Light" panose="020B0304020202020204" pitchFamily="34" charset="0"/>
              </a:rPr>
              <a:t>Some fraud investigation reports have been referred to </a:t>
            </a:r>
            <a:r>
              <a:rPr lang="en-US" sz="2400" dirty="0" err="1">
                <a:latin typeface="Arial Nova Light" panose="020B0304020202020204" pitchFamily="34" charset="0"/>
              </a:rPr>
              <a:t>SecDef</a:t>
            </a:r>
            <a:r>
              <a:rPr lang="en-US" sz="2400" dirty="0">
                <a:latin typeface="Arial Nova Light" panose="020B0304020202020204" pitchFamily="34" charset="0"/>
              </a:rPr>
              <a:t> and Chief SANDF and some to Services and Divisions, for final decision and or implementation, and this process has resulted in delays to consequence management in the past; </a:t>
            </a:r>
          </a:p>
          <a:p>
            <a:pPr marL="457200" indent="-457200">
              <a:buFont typeface="+mj-lt"/>
              <a:buAutoNum type="arabicParenR" startAt="9"/>
            </a:pPr>
            <a:r>
              <a:rPr lang="en-US" sz="2400" dirty="0">
                <a:latin typeface="Arial Nova Light" panose="020B0304020202020204" pitchFamily="34" charset="0"/>
              </a:rPr>
              <a:t>Due to lack of detailed reports, the AC is unable to trace/ confirm whether indeed all recommendations from finalized investigations are being implemented effectively, and on time.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71365" y="176247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82043-C09A-87E8-159C-54E29AAC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Update on Challenges Reported by the 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 Nova Light" panose="020B0304020202020204" pitchFamily="34" charset="0"/>
              </a:rPr>
              <a:t>Services &amp; Divisions: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  <a:p>
            <a:pPr marL="457200" indent="-457200">
              <a:buFont typeface="+mj-lt"/>
              <a:buAutoNum type="arabicParenR" startAt="14"/>
            </a:pPr>
            <a:r>
              <a:rPr lang="en-US" sz="2400" dirty="0">
                <a:latin typeface="Arial Nova Light" panose="020B0304020202020204" pitchFamily="34" charset="0"/>
              </a:rPr>
              <a:t>ICT Digital Transformation Strategy remains in draft, despite aged ICT infrastructure;</a:t>
            </a:r>
          </a:p>
          <a:p>
            <a:pPr marL="457200" indent="-457200" algn="just">
              <a:buFont typeface="+mj-lt"/>
              <a:buAutoNum type="arabicParenR" startAt="14"/>
            </a:pPr>
            <a:r>
              <a:rPr lang="en-US" sz="2400" dirty="0">
                <a:latin typeface="Arial Nova Light" panose="020B0304020202020204" pitchFamily="34" charset="0"/>
              </a:rPr>
              <a:t>DOD Business Continuity Plans and Disaster Recovery Plans reported to be 90% complete. </a:t>
            </a:r>
          </a:p>
          <a:p>
            <a:pPr marL="457200" indent="-457200" algn="just">
              <a:buFont typeface="+mj-lt"/>
              <a:buAutoNum type="arabicParenR" startAt="14"/>
            </a:pPr>
            <a:r>
              <a:rPr lang="en-US" sz="2400" dirty="0">
                <a:latin typeface="Arial Nova Light" panose="020B0304020202020204" pitchFamily="34" charset="0"/>
              </a:rPr>
              <a:t>Material cases of irregular expenditure in the ICT environment, totaling about R312 million.  Most awaiting NT condonation and update on consequence management awaited.</a:t>
            </a:r>
          </a:p>
          <a:p>
            <a:pPr marL="457200" indent="-457200" algn="just">
              <a:buFont typeface="+mj-lt"/>
              <a:buAutoNum type="arabicParenR" startAt="14"/>
            </a:pPr>
            <a:r>
              <a:rPr lang="en-US" sz="2400" dirty="0">
                <a:latin typeface="Arial Nova Light" panose="020B0304020202020204" pitchFamily="34" charset="0"/>
              </a:rPr>
              <a:t>Legal Services has not reported to the AC progress on litigation matters (contingent liabilities) since Dec 2021, a serious concern to the AC.</a:t>
            </a:r>
          </a:p>
          <a:p>
            <a:pPr marL="0" indent="0">
              <a:buNone/>
            </a:pPr>
            <a:endParaRPr lang="en-US" sz="2400" dirty="0">
              <a:latin typeface="Arial Nova Light" panose="020B03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71365" y="176247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B82043-C09A-87E8-159C-54E29AAC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61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Arial Nova Light" panose="020B0304020202020204" pitchFamily="34" charset="0"/>
              </a:rPr>
              <a:t>DOD needs to move with speed and respond urgently to all findings, both from Internal Audit and from the AGS;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Arial Nova Light" panose="020B03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Arial Nova Light" panose="020B0304020202020204" pitchFamily="34" charset="0"/>
              </a:rPr>
              <a:t>Fraud &amp; Corruption investigation processes within DOD remain challenged, and a new approach is necessary, one that is independent from affected Services &amp; Divisions and takes fraud prevention and consequence management seriously;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Arial Nova Light" panose="020B03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Arial Nova Light" panose="020B0304020202020204" pitchFamily="34" charset="0"/>
              </a:rPr>
              <a:t>The challenge of dual-authority within DOD, created by the PFMA and the </a:t>
            </a:r>
            <a:r>
              <a:rPr lang="en-US" sz="2200" dirty="0" err="1">
                <a:latin typeface="Arial Nova Light" panose="020B0304020202020204" pitchFamily="34" charset="0"/>
              </a:rPr>
              <a:t>Defence</a:t>
            </a:r>
            <a:r>
              <a:rPr lang="en-US" sz="2200" dirty="0">
                <a:latin typeface="Arial Nova Light" panose="020B0304020202020204" pitchFamily="34" charset="0"/>
              </a:rPr>
              <a:t> Act, is a reality which requires serious attention and resolution;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Arial Nova Light" panose="020B03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Arial Nova Light" panose="020B0304020202020204" pitchFamily="34" charset="0"/>
              </a:rPr>
              <a:t>Breaking stagnation of a Qualified Audit Report at DOD is a key target shared by the AC, but demands full co-operation and commitment from all stakeholders, Services and Divisions, coupled with specific training interventions and effective consequence management where necessary.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EA0323-3F8E-F83E-3C68-95BEBE53EFA9}"/>
              </a:ext>
            </a:extLst>
          </p:cNvPr>
          <p:cNvCxnSpPr/>
          <p:nvPr/>
        </p:nvCxnSpPr>
        <p:spPr>
          <a:xfrm>
            <a:off x="838200" y="1492415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4A91E-1141-76AD-2EC1-72161DBF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4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58D3-33FF-69DD-C093-EE5DBD8C1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359" y="1619834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>
                <a:latin typeface="Arial Nova Light" panose="020B03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3056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Arial Nova Light" panose="020B0304020202020204" pitchFamily="34" charset="0"/>
              </a:rPr>
              <a:t>Introduction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 Nova Light" panose="020B0304020202020204" pitchFamily="34" charset="0"/>
              </a:rPr>
              <a:t>Qualification Areas in the AGSA Report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 Nova Light" panose="020B0304020202020204" pitchFamily="34" charset="0"/>
              </a:rPr>
              <a:t>Emphasis of Matter Areas in the AGSA Report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 Nova Light" panose="020B0304020202020204" pitchFamily="34" charset="0"/>
              </a:rPr>
              <a:t>Process followed by the AC in Monitoring the Audit Action Plan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 Nova Light" panose="020B0304020202020204" pitchFamily="34" charset="0"/>
              </a:rPr>
              <a:t>Audit Action Plan Status as at 02</a:t>
            </a:r>
            <a:r>
              <a:rPr lang="en-US" baseline="30000" dirty="0">
                <a:latin typeface="Arial Nova Light" panose="020B0304020202020204" pitchFamily="34" charset="0"/>
              </a:rPr>
              <a:t>nd</a:t>
            </a:r>
            <a:r>
              <a:rPr lang="en-US" dirty="0">
                <a:latin typeface="Arial Nova Light" panose="020B0304020202020204" pitchFamily="34" charset="0"/>
              </a:rPr>
              <a:t> Sept, 2022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 Nova Light" panose="020B0304020202020204" pitchFamily="34" charset="0"/>
              </a:rPr>
              <a:t>Update on Challenges Reported by the Audit Committee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ial Nova Light" panose="020B0304020202020204" pitchFamily="34" charset="0"/>
              </a:rPr>
              <a:t>Conclusion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8200" y="1492415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86336-E6BD-CBFD-436E-BE48CA6E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0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663"/>
            <a:ext cx="10515600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Audit Committee is constituted as a Statutory Committee of the Department of </a:t>
            </a:r>
            <a:r>
              <a:rPr lang="en-US" sz="2400" dirty="0" err="1">
                <a:latin typeface="Arial Nova Light" panose="020B0304020202020204" pitchFamily="34" charset="0"/>
                <a:cs typeface="Arial" panose="020B0604020202020204" pitchFamily="34" charset="0"/>
              </a:rPr>
              <a:t>Defence</a:t>
            </a: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appointed in terms of section 77 of the Public Finance Management Act, 1999 read with Chapter 3 of the Treasury Regulations issued in terms of the Act. (Treasury Regulations 27.1.1)</a:t>
            </a:r>
          </a:p>
          <a:p>
            <a:pPr marL="514350" indent="-514350">
              <a:buFont typeface="+mj-lt"/>
              <a:buAutoNum type="arabicParenR"/>
            </a:pP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Audit Committee is established as an oversight assurance body, providing independent oversight over governance, risk management and control processes of the Department.</a:t>
            </a:r>
          </a:p>
          <a:p>
            <a:pPr marL="0" indent="0" algn="just">
              <a:buNone/>
            </a:pP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sz="2400" dirty="0">
              <a:latin typeface="Arial Nova Light" panose="020B03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8200" y="1492415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1304B-AF8C-6DC9-F49C-D776A9A1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1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Introduction…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sz="2600" dirty="0">
                <a:latin typeface="Arial Nova Light" panose="020B0304020202020204" pitchFamily="34" charset="0"/>
              </a:rPr>
              <a:t>Per our Terms of Reference, the AC is also empowered to review: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 Nova Light" panose="020B03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The effectiveness of internal control systems;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T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he effectiveness of the Internal </a:t>
            </a:r>
            <a:r>
              <a:rPr lang="en-US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udit function;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T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he risk register and risk management plan;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A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ny accounting and auditing concerns identified as a result of internal and external audits;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rial Nova Light" panose="020B0304020202020204" pitchFamily="34" charset="0"/>
                <a:cs typeface="Calibri" panose="020F0502020204030204" pitchFamily="34" charset="0"/>
              </a:rPr>
              <a:t>Reports of significant investigations and the responses of management to specific recommendations. 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971550" lvl="1" indent="-514350">
              <a:buFont typeface="+mj-lt"/>
              <a:buAutoNum type="arabicParenR"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8200" y="1492415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48B5F-46FF-9A40-E31C-ECEA8A53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3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Qualification Areas in the AGSA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US" sz="2400" b="1" i="0" u="none" strike="noStrike" baseline="0" dirty="0">
                <a:latin typeface="Arial Nova Light" panose="020B0304020202020204" pitchFamily="34" charset="0"/>
              </a:rPr>
              <a:t>Goods, Services and Investments, </a:t>
            </a:r>
            <a:r>
              <a:rPr lang="en-US" sz="2400" i="1" dirty="0">
                <a:latin typeface="Arial Nova Light" panose="020B0304020202020204" pitchFamily="34" charset="0"/>
              </a:rPr>
              <a:t>in</a:t>
            </a:r>
            <a:r>
              <a:rPr lang="en-US" sz="2400" b="0" i="1" u="none" strike="noStrike" baseline="0" dirty="0">
                <a:latin typeface="Arial Nova Light" panose="020B0304020202020204" pitchFamily="34" charset="0"/>
              </a:rPr>
              <a:t>sufficient </a:t>
            </a:r>
            <a:r>
              <a:rPr lang="en-US" sz="2400" i="1" dirty="0">
                <a:latin typeface="Arial Nova Light" panose="020B0304020202020204" pitchFamily="34" charset="0"/>
              </a:rPr>
              <a:t>audit </a:t>
            </a:r>
            <a:r>
              <a:rPr lang="en-US" sz="2400" b="0" i="1" u="none" strike="noStrike" baseline="0" dirty="0">
                <a:latin typeface="Arial Nova Light" panose="020B0304020202020204" pitchFamily="34" charset="0"/>
              </a:rPr>
              <a:t>evidence on sensitive projects (Special </a:t>
            </a:r>
            <a:r>
              <a:rPr lang="en-US" sz="2400" b="0" i="1" u="none" strike="noStrike" baseline="0" dirty="0" err="1">
                <a:latin typeface="Arial Nova Light" panose="020B0304020202020204" pitchFamily="34" charset="0"/>
              </a:rPr>
              <a:t>Defence</a:t>
            </a:r>
            <a:r>
              <a:rPr lang="en-US" sz="2400" b="0" i="1" u="none" strike="noStrike" baseline="0" dirty="0">
                <a:latin typeface="Arial Nova Light" panose="020B0304020202020204" pitchFamily="34" charset="0"/>
              </a:rPr>
              <a:t> Account)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US" sz="2400" b="0" i="0" u="none" strike="noStrike" baseline="0" dirty="0">
              <a:latin typeface="Arial Nova Light" panose="020B03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 Nova Light" panose="020B0304020202020204" pitchFamily="34" charset="0"/>
              </a:rPr>
              <a:t>Irregular Expenditure, </a:t>
            </a:r>
            <a:r>
              <a:rPr lang="en-US" sz="2400" i="1" dirty="0">
                <a:latin typeface="Arial Nova Light" panose="020B0304020202020204" pitchFamily="34" charset="0"/>
              </a:rPr>
              <a:t>not fully recorded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US" sz="2400" b="1" i="0" u="none" strike="noStrike" baseline="0" dirty="0">
              <a:latin typeface="Arial Nova Light" panose="020B03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1" i="0" u="none" strike="noStrike" baseline="0" dirty="0">
                <a:latin typeface="Arial Nova Light" panose="020B0304020202020204" pitchFamily="34" charset="0"/>
              </a:rPr>
              <a:t>Movable Tangible </a:t>
            </a:r>
            <a:r>
              <a:rPr lang="en-US" sz="2400" b="1" dirty="0">
                <a:latin typeface="Arial Nova Light" panose="020B0304020202020204" pitchFamily="34" charset="0"/>
              </a:rPr>
              <a:t>C</a:t>
            </a:r>
            <a:r>
              <a:rPr lang="en-US" sz="2400" b="1" i="0" u="none" strike="noStrike" baseline="0" dirty="0">
                <a:latin typeface="Arial Nova Light" panose="020B0304020202020204" pitchFamily="34" charset="0"/>
              </a:rPr>
              <a:t>apital </a:t>
            </a:r>
            <a:r>
              <a:rPr lang="en-US" sz="2400" b="1" dirty="0">
                <a:latin typeface="Arial Nova Light" panose="020B0304020202020204" pitchFamily="34" charset="0"/>
              </a:rPr>
              <a:t>A</a:t>
            </a:r>
            <a:r>
              <a:rPr lang="en-US" sz="2400" b="1" i="0" u="none" strike="noStrike" baseline="0" dirty="0">
                <a:latin typeface="Arial Nova Light" panose="020B0304020202020204" pitchFamily="34" charset="0"/>
              </a:rPr>
              <a:t>ssets, </a:t>
            </a:r>
            <a:r>
              <a:rPr lang="en-US" sz="2400" i="1" u="none" strike="noStrike" baseline="0" dirty="0">
                <a:latin typeface="Arial Nova Light" panose="020B0304020202020204" pitchFamily="34" charset="0"/>
              </a:rPr>
              <a:t>could not verify location of assets, stated at R64.7bn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US" sz="2400" b="1" i="0" u="none" strike="noStrike" baseline="0" dirty="0">
              <a:latin typeface="Arial Nova Light" panose="020B03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1" i="0" u="none" strike="noStrike" baseline="0" dirty="0">
                <a:latin typeface="Arial Nova Light" panose="020B0304020202020204" pitchFamily="34" charset="0"/>
              </a:rPr>
              <a:t>Employee Benefits, </a:t>
            </a:r>
            <a:r>
              <a:rPr lang="en-US" sz="2400" i="1" dirty="0">
                <a:latin typeface="Arial Nova Light" panose="020B0304020202020204" pitchFamily="34" charset="0"/>
              </a:rPr>
              <a:t>concerns over leave balances stated at R3.5bn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US" sz="2400" b="1" i="0" u="none" strike="noStrike" baseline="0" dirty="0">
              <a:latin typeface="Arial Nova Light" panose="020B03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1" i="0" u="none" strike="noStrike" baseline="0" dirty="0">
                <a:latin typeface="Arial Nova Light" panose="020B0304020202020204" pitchFamily="34" charset="0"/>
              </a:rPr>
              <a:t>Compensation of Employees</a:t>
            </a:r>
            <a:r>
              <a:rPr lang="en-US" sz="2400" b="1" dirty="0">
                <a:latin typeface="Arial Nova Light" panose="020B0304020202020204" pitchFamily="34" charset="0"/>
              </a:rPr>
              <a:t>,</a:t>
            </a:r>
            <a:r>
              <a:rPr lang="en-US" sz="2400" b="1" i="1" dirty="0">
                <a:latin typeface="Arial Nova Light" panose="020B0304020202020204" pitchFamily="34" charset="0"/>
              </a:rPr>
              <a:t> </a:t>
            </a:r>
            <a:r>
              <a:rPr lang="en-US" sz="2400" i="1" u="none" strike="noStrike" baseline="0" dirty="0">
                <a:latin typeface="Arial Nova Light" panose="020B0304020202020204" pitchFamily="34" charset="0"/>
              </a:rPr>
              <a:t>insufficient audit evidence </a:t>
            </a:r>
            <a:r>
              <a:rPr lang="en-US" sz="2400" i="1" dirty="0">
                <a:latin typeface="Arial Nova Light" panose="020B0304020202020204" pitchFamily="34" charset="0"/>
              </a:rPr>
              <a:t>for</a:t>
            </a:r>
            <a:r>
              <a:rPr lang="en-US" sz="2400" i="1" u="none" strike="noStrike" baseline="0" dirty="0">
                <a:latin typeface="Arial Nova Light" panose="020B0304020202020204" pitchFamily="34" charset="0"/>
              </a:rPr>
              <a:t> reserve force salaries stated at R3.3bn</a:t>
            </a:r>
          </a:p>
          <a:p>
            <a:pPr algn="l"/>
            <a:endParaRPr lang="en-US" sz="2400" dirty="0">
              <a:latin typeface="Arial Nova Light" panose="020B03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8200" y="1492415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7936-A68C-6DBC-C317-A47E7D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5163"/>
            <a:ext cx="10515600" cy="1325563"/>
          </a:xfrm>
        </p:spPr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Emphasis of Matter Areas in the AGSA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§"/>
            </a:pPr>
            <a:endParaRPr lang="en-US" sz="2400" b="1" dirty="0">
              <a:latin typeface="Arial Nova Light" panose="020B03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 Nova Light" panose="020B0304020202020204" pitchFamily="34" charset="0"/>
              </a:rPr>
              <a:t>Uncertainty relating to the future outcome of Litigation, </a:t>
            </a:r>
            <a:r>
              <a:rPr lang="en-US" sz="2400" b="0" i="1" u="none" strike="noStrike" baseline="0" dirty="0">
                <a:latin typeface="Arial Nova Light" panose="020B0304020202020204" pitchFamily="34" charset="0"/>
              </a:rPr>
              <a:t>contingent liabilities of approximatel</a:t>
            </a:r>
            <a:r>
              <a:rPr lang="en-US" sz="2400" i="1" dirty="0">
                <a:latin typeface="Arial Nova Light" panose="020B0304020202020204" pitchFamily="34" charset="0"/>
              </a:rPr>
              <a:t>y </a:t>
            </a:r>
            <a:r>
              <a:rPr lang="en-US" sz="2400" b="0" i="1" u="none" strike="noStrike" baseline="0" dirty="0">
                <a:latin typeface="Arial Nova Light" panose="020B0304020202020204" pitchFamily="34" charset="0"/>
              </a:rPr>
              <a:t>R7,58 bn</a:t>
            </a:r>
            <a:endParaRPr lang="en-US" sz="2400" b="1" i="1" dirty="0">
              <a:latin typeface="Arial Nova Light" panose="020B0304020202020204" pitchFamily="34" charset="0"/>
            </a:endParaRPr>
          </a:p>
          <a:p>
            <a:pPr marL="0" indent="0" algn="l">
              <a:buNone/>
            </a:pPr>
            <a:endParaRPr lang="en-US" sz="2400" i="1" dirty="0">
              <a:latin typeface="Arial Nova Light" panose="020B0304020202020204" pitchFamily="34" charset="0"/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 Nova Light" panose="020B0304020202020204" pitchFamily="34" charset="0"/>
              </a:rPr>
              <a:t>Payables not </a:t>
            </a:r>
            <a:r>
              <a:rPr lang="en-US" sz="2400" b="1" dirty="0" err="1">
                <a:latin typeface="Arial Nova Light" panose="020B0304020202020204" pitchFamily="34" charset="0"/>
              </a:rPr>
              <a:t>Recognised</a:t>
            </a:r>
            <a:r>
              <a:rPr lang="en-US" sz="2400" b="1" dirty="0">
                <a:latin typeface="Arial Nova Light" panose="020B0304020202020204" pitchFamily="34" charset="0"/>
              </a:rPr>
              <a:t>,</a:t>
            </a:r>
            <a:r>
              <a:rPr lang="en-US" sz="2400" i="1" dirty="0">
                <a:latin typeface="Arial Nova Light" panose="020B0304020202020204" pitchFamily="34" charset="0"/>
              </a:rPr>
              <a:t> payables exceeding the payment term of 30 days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90316" y="1723853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7936-A68C-6DBC-C317-A47E7D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Process followed by the AC in Monitoring the Audit 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36ACF-1E85-0025-FE65-B4FFC064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1533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Following the issuance of the AGSA Report end of July, the Audit Committee immediately recommended that management prepares a detailed Audit Action Plan;</a:t>
            </a:r>
          </a:p>
          <a:p>
            <a:pPr marL="342900" indent="-342900">
              <a:buFont typeface="+mj-lt"/>
              <a:buAutoNum type="arabicParenR"/>
            </a:pPr>
            <a:endParaRPr lang="en-US" sz="22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Quar</a:t>
            </a:r>
            <a:r>
              <a:rPr lang="en-US" sz="2200" dirty="0">
                <a:solidFill>
                  <a:srgbClr val="000000"/>
                </a:solidFill>
                <a:latin typeface="Century Gothic" panose="020B0502020202020204" pitchFamily="34" charset="0"/>
              </a:rPr>
              <a:t>terly, the AC monitors the progress by management in addressing the control weaknesses and root causes from the findings raised by the AGSA (and by the Internal Audit);</a:t>
            </a:r>
          </a:p>
          <a:p>
            <a:pPr marL="342900" indent="-342900">
              <a:buFont typeface="+mj-lt"/>
              <a:buAutoNum type="arabicParenR"/>
            </a:pPr>
            <a:endParaRPr lang="en-US" sz="2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200" dirty="0">
                <a:solidFill>
                  <a:srgbClr val="000000"/>
                </a:solidFill>
                <a:latin typeface="Century Gothic" panose="020B0502020202020204" pitchFamily="34" charset="0"/>
              </a:rPr>
              <a:t>When management tables its progress report on the Audit Action Plan, the AC requires Internal Audit to verify the reported progress as part of assurance;</a:t>
            </a: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endParaRPr lang="en-US" sz="2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endParaRPr lang="en-US" sz="22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956645" y="1767208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48B5F-46FF-9A40-E31C-ECEA8A53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4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Audit Action Plan Status as at 02</a:t>
            </a:r>
            <a:r>
              <a:rPr lang="en-US" b="1" baseline="30000" dirty="0">
                <a:latin typeface="Arial Nova Light" panose="020B0304020202020204" pitchFamily="34" charset="0"/>
              </a:rPr>
              <a:t>nd</a:t>
            </a:r>
            <a:r>
              <a:rPr lang="en-US" b="1" dirty="0">
                <a:latin typeface="Arial Nova Light" panose="020B0304020202020204" pitchFamily="34" charset="0"/>
              </a:rPr>
              <a:t> Sept, 2022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88A0632-88F6-C048-502F-EBF952795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684706"/>
              </p:ext>
            </p:extLst>
          </p:nvPr>
        </p:nvGraphicFramePr>
        <p:xfrm>
          <a:off x="838200" y="1652200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297773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00757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030885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562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Service/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of Findings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7462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6228" y="165220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7936-A68C-6DBC-C317-A47E7D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2E84348-852B-3EBD-BE04-F3DD1B90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65365"/>
              </p:ext>
            </p:extLst>
          </p:nvPr>
        </p:nvGraphicFramePr>
        <p:xfrm>
          <a:off x="814906" y="2050594"/>
          <a:ext cx="10538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2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Internal Audit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68D255-8983-2550-CA90-0DAFFCFC1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776074"/>
              </p:ext>
            </p:extLst>
          </p:nvPr>
        </p:nvGraphicFramePr>
        <p:xfrm>
          <a:off x="836228" y="355222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SAHMS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F6F8D4B-029F-6302-1064-9CCE82AF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58737"/>
              </p:ext>
            </p:extLst>
          </p:nvPr>
        </p:nvGraphicFramePr>
        <p:xfrm>
          <a:off x="836228" y="2798654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Sec-Def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39E67F8-0D06-4BF1-36D4-F82D3C1BA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08940"/>
              </p:ext>
            </p:extLst>
          </p:nvPr>
        </p:nvGraphicFramePr>
        <p:xfrm>
          <a:off x="819644" y="2417865"/>
          <a:ext cx="10532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046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IG-DOD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FA18E41C-9521-4A85-5117-71DF280A4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3993"/>
              </p:ext>
            </p:extLst>
          </p:nvPr>
        </p:nvGraphicFramePr>
        <p:xfrm>
          <a:off x="836228" y="3179443"/>
          <a:ext cx="105175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39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DCF72A69-FD12-C223-B167-34DD3667D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45606"/>
              </p:ext>
            </p:extLst>
          </p:nvPr>
        </p:nvGraphicFramePr>
        <p:xfrm>
          <a:off x="836228" y="392306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SAAF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F356067-B839-31A0-35A6-D18BADF6C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4107"/>
              </p:ext>
            </p:extLst>
          </p:nvPr>
        </p:nvGraphicFramePr>
        <p:xfrm>
          <a:off x="836228" y="430028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 Army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676C517-3B74-F8EF-5061-473F6B3D7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83922"/>
              </p:ext>
            </p:extLst>
          </p:nvPr>
        </p:nvGraphicFramePr>
        <p:xfrm>
          <a:off x="836228" y="466474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CMIS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79AAD14-CD27-8695-EC80-23563C98F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204265"/>
              </p:ext>
            </p:extLst>
          </p:nvPr>
        </p:nvGraphicFramePr>
        <p:xfrm>
          <a:off x="836228" y="5046518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Chief of Staff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845BE96-5F06-BABC-3904-368D0F06F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7648"/>
              </p:ext>
            </p:extLst>
          </p:nvPr>
        </p:nvGraphicFramePr>
        <p:xfrm>
          <a:off x="836228" y="5424127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Human Resources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3953C2D3-2F10-7618-EF12-8DE3C310D96C}"/>
              </a:ext>
            </a:extLst>
          </p:cNvPr>
          <p:cNvSpPr/>
          <p:nvPr/>
        </p:nvSpPr>
        <p:spPr>
          <a:xfrm>
            <a:off x="374288" y="2050594"/>
            <a:ext cx="438644" cy="111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/>
              <a:t>GOVERNANCE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8ABE1A-738B-2A34-1528-AD6B91D726F7}"/>
              </a:ext>
            </a:extLst>
          </p:cNvPr>
          <p:cNvSpPr/>
          <p:nvPr/>
        </p:nvSpPr>
        <p:spPr>
          <a:xfrm>
            <a:off x="374288" y="3206496"/>
            <a:ext cx="438644" cy="14223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/>
              <a:t>TANGIBLE ASSETS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2B9C09-C8FB-1D11-4EC3-FA554AE7B886}"/>
              </a:ext>
            </a:extLst>
          </p:cNvPr>
          <p:cNvSpPr/>
          <p:nvPr/>
        </p:nvSpPr>
        <p:spPr>
          <a:xfrm>
            <a:off x="71067" y="4664746"/>
            <a:ext cx="741865" cy="370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000" dirty="0"/>
              <a:t>INTANGIBLES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36790B-5987-3D46-E149-B8C9A72B5A85}"/>
              </a:ext>
            </a:extLst>
          </p:cNvPr>
          <p:cNvSpPr/>
          <p:nvPr/>
        </p:nvSpPr>
        <p:spPr>
          <a:xfrm>
            <a:off x="71066" y="5071478"/>
            <a:ext cx="741865" cy="3458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dirty="0" err="1"/>
              <a:t>AoPO</a:t>
            </a:r>
            <a:endParaRPr lang="en-US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58BEC88-4D44-75BD-F380-676B64B745B4}"/>
              </a:ext>
            </a:extLst>
          </p:cNvPr>
          <p:cNvSpPr/>
          <p:nvPr/>
        </p:nvSpPr>
        <p:spPr>
          <a:xfrm>
            <a:off x="77779" y="5453250"/>
            <a:ext cx="741865" cy="3417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200" dirty="0"/>
              <a:t>COE</a:t>
            </a:r>
          </a:p>
        </p:txBody>
      </p:sp>
    </p:spTree>
    <p:extLst>
      <p:ext uri="{BB962C8B-B14F-4D97-AF65-F5344CB8AC3E}">
        <p14:creationId xmlns:p14="http://schemas.microsoft.com/office/powerpoint/2010/main" val="383365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0412C-061D-285B-C9E8-4285377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Nova Light" panose="020B0304020202020204" pitchFamily="34" charset="0"/>
              </a:rPr>
              <a:t>Audit Action Plan Status as at 02</a:t>
            </a:r>
            <a:r>
              <a:rPr lang="en-US" b="1" baseline="30000" dirty="0">
                <a:latin typeface="Arial Nova Light" panose="020B0304020202020204" pitchFamily="34" charset="0"/>
              </a:rPr>
              <a:t>nd</a:t>
            </a:r>
            <a:r>
              <a:rPr lang="en-US" b="1" dirty="0">
                <a:latin typeface="Arial Nova Light" panose="020B0304020202020204" pitchFamily="34" charset="0"/>
              </a:rPr>
              <a:t> Sept, 2022…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88A0632-88F6-C048-502F-EBF952795D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52200"/>
          <a:ext cx="10515600" cy="37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62977732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00757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0308850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25623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Service/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Number of Findings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 Plans Implemented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574626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7E4F733-6E6C-ED47-A67A-32704714D0CB}"/>
              </a:ext>
            </a:extLst>
          </p:cNvPr>
          <p:cNvCxnSpPr/>
          <p:nvPr/>
        </p:nvCxnSpPr>
        <p:spPr>
          <a:xfrm>
            <a:off x="836228" y="1652200"/>
            <a:ext cx="65149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B7936-A68C-6DBC-C317-A47E7DBC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0AD-3D0C-4CDF-9127-E8FB5A812C6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32E84348-852B-3EBD-BE04-F3DD1B90E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125229"/>
              </p:ext>
            </p:extLst>
          </p:nvPr>
        </p:nvGraphicFramePr>
        <p:xfrm>
          <a:off x="814906" y="2050594"/>
          <a:ext cx="105388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2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472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Finance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68D255-8983-2550-CA90-0DAFFCFC1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437303"/>
              </p:ext>
            </p:extLst>
          </p:nvPr>
        </p:nvGraphicFramePr>
        <p:xfrm>
          <a:off x="836228" y="355222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Finance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F6F8D4B-029F-6302-1064-9CCE82AF0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78174"/>
              </p:ext>
            </p:extLst>
          </p:nvPr>
        </p:nvGraphicFramePr>
        <p:xfrm>
          <a:off x="836228" y="2798654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Military Health Services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1" name="Table 8">
            <a:extLst>
              <a:ext uri="{FF2B5EF4-FFF2-40B4-BE49-F238E27FC236}">
                <a16:creationId xmlns:a16="http://schemas.microsoft.com/office/drawing/2014/main" id="{F39E67F8-0D06-4BF1-36D4-F82D3C1BA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007841"/>
              </p:ext>
            </p:extLst>
          </p:nvPr>
        </p:nvGraphicFramePr>
        <p:xfrm>
          <a:off x="819644" y="2417865"/>
          <a:ext cx="105321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046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33046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FA18E41C-9521-4A85-5117-71DF280A4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69832"/>
              </p:ext>
            </p:extLst>
          </p:nvPr>
        </p:nvGraphicFramePr>
        <p:xfrm>
          <a:off x="836228" y="3179443"/>
          <a:ext cx="105175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394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9394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3" name="Table 8">
            <a:extLst>
              <a:ext uri="{FF2B5EF4-FFF2-40B4-BE49-F238E27FC236}">
                <a16:creationId xmlns:a16="http://schemas.microsoft.com/office/drawing/2014/main" id="{DCF72A69-FD12-C223-B167-34DD3667D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092197"/>
              </p:ext>
            </p:extLst>
          </p:nvPr>
        </p:nvGraphicFramePr>
        <p:xfrm>
          <a:off x="836228" y="392306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376475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55819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33000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282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Human Resources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8475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DF356067-B839-31A0-35A6-D18BADF6C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433328"/>
              </p:ext>
            </p:extLst>
          </p:nvPr>
        </p:nvGraphicFramePr>
        <p:xfrm>
          <a:off x="836228" y="430028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Military Health Services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676C517-3B74-F8EF-5061-473F6B3D7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316989"/>
              </p:ext>
            </p:extLst>
          </p:nvPr>
        </p:nvGraphicFramePr>
        <p:xfrm>
          <a:off x="836228" y="466474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79AAD14-CD27-8695-EC80-23563C98F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51545"/>
              </p:ext>
            </p:extLst>
          </p:nvPr>
        </p:nvGraphicFramePr>
        <p:xfrm>
          <a:off x="836228" y="5046518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Information Systems Div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845BE96-5F06-BABC-3904-368D0F06F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09818"/>
              </p:ext>
            </p:extLst>
          </p:nvPr>
        </p:nvGraphicFramePr>
        <p:xfrm>
          <a:off x="836228" y="5424127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4268535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8091888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979371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38151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Logistics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1616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47A281A-5B63-BA26-2C3D-966CAA6E0353}"/>
              </a:ext>
            </a:extLst>
          </p:cNvPr>
          <p:cNvSpPr/>
          <p:nvPr/>
        </p:nvSpPr>
        <p:spPr>
          <a:xfrm>
            <a:off x="113708" y="2051478"/>
            <a:ext cx="703567" cy="7298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GOODS &amp; SERVICES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348FD9-F2D5-DA01-54E2-A47F232B22B1}"/>
              </a:ext>
            </a:extLst>
          </p:cNvPr>
          <p:cNvSpPr/>
          <p:nvPr/>
        </p:nvSpPr>
        <p:spPr>
          <a:xfrm>
            <a:off x="111339" y="2819827"/>
            <a:ext cx="703567" cy="695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SERVICE DELIVERY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45580D-382B-9043-C99A-74463424CD48}"/>
              </a:ext>
            </a:extLst>
          </p:cNvPr>
          <p:cNvSpPr/>
          <p:nvPr/>
        </p:nvSpPr>
        <p:spPr>
          <a:xfrm>
            <a:off x="111339" y="3553952"/>
            <a:ext cx="703567" cy="14444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00" dirty="0"/>
              <a:t>REVENUE, RECEIVABLES &amp; CONTINGENT LIABILITIES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06D220-BF71-D62D-1B8E-5D9217C44FFC}"/>
              </a:ext>
            </a:extLst>
          </p:cNvPr>
          <p:cNvSpPr/>
          <p:nvPr/>
        </p:nvSpPr>
        <p:spPr>
          <a:xfrm>
            <a:off x="111338" y="5046518"/>
            <a:ext cx="703567" cy="6956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281854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1434</Words>
  <Application>Microsoft Office PowerPoint</Application>
  <PresentationFormat>Widescreen</PresentationFormat>
  <Paragraphs>339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Nova Light</vt:lpstr>
      <vt:lpstr>Calibri</vt:lpstr>
      <vt:lpstr>Calibri Light</vt:lpstr>
      <vt:lpstr>Century Gothic</vt:lpstr>
      <vt:lpstr>Wingdings</vt:lpstr>
      <vt:lpstr>Office Theme</vt:lpstr>
      <vt:lpstr>Progress Report on the Monitoring of the Implementation of Audit Action Plans and related challenges.</vt:lpstr>
      <vt:lpstr>Contents</vt:lpstr>
      <vt:lpstr>Introduction</vt:lpstr>
      <vt:lpstr>Introduction…</vt:lpstr>
      <vt:lpstr>Qualification Areas in the AGSA Report</vt:lpstr>
      <vt:lpstr>Emphasis of Matter Areas in the AGSA Report</vt:lpstr>
      <vt:lpstr>Process followed by the AC in Monitoring the Audit Action Plan</vt:lpstr>
      <vt:lpstr>Audit Action Plan Status as at 02nd Sept, 2022</vt:lpstr>
      <vt:lpstr>Audit Action Plan Status as at 02nd Sept, 2022…</vt:lpstr>
      <vt:lpstr>Audit Action Plan Status as at 02nd Sept, 2022…</vt:lpstr>
      <vt:lpstr>Audit Action Plan Status as at 02nd Sept, 2022…</vt:lpstr>
      <vt:lpstr>Audit Action Plan Status as at 02nd Sept, 2022…</vt:lpstr>
      <vt:lpstr>Update on Challenges Reported by the AC</vt:lpstr>
      <vt:lpstr>Update on Challenges Reported by the AC…</vt:lpstr>
      <vt:lpstr>Update on Challenges Reported by the AC…</vt:lpstr>
      <vt:lpstr>Update on Challenges Reported by the AC…</vt:lpstr>
      <vt:lpstr>Update on Challenges Reported by the AC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on the Monitoring of the Implementation of Audit Action Plans and related challenges.</dc:title>
  <dc:creator>Luyanda</dc:creator>
  <cp:lastModifiedBy>Bryan Mantyi</cp:lastModifiedBy>
  <cp:revision>27</cp:revision>
  <dcterms:created xsi:type="dcterms:W3CDTF">2022-10-22T18:55:38Z</dcterms:created>
  <dcterms:modified xsi:type="dcterms:W3CDTF">2022-10-25T09:58:35Z</dcterms:modified>
</cp:coreProperties>
</file>