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17"/>
  </p:notesMasterIdLst>
  <p:handoutMasterIdLst>
    <p:handoutMasterId r:id="rId18"/>
  </p:handoutMasterIdLst>
  <p:sldIdLst>
    <p:sldId id="257" r:id="rId4"/>
    <p:sldId id="447" r:id="rId5"/>
    <p:sldId id="438" r:id="rId6"/>
    <p:sldId id="448" r:id="rId7"/>
    <p:sldId id="465" r:id="rId8"/>
    <p:sldId id="449" r:id="rId9"/>
    <p:sldId id="453" r:id="rId10"/>
    <p:sldId id="452" r:id="rId11"/>
    <p:sldId id="451" r:id="rId12"/>
    <p:sldId id="463" r:id="rId13"/>
    <p:sldId id="464" r:id="rId14"/>
    <p:sldId id="454" r:id="rId15"/>
    <p:sldId id="442"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57" d="100"/>
          <a:sy n="57" d="100"/>
        </p:scale>
        <p:origin x="629" y="48"/>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291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809FA60-7E4B-41F3-AA4C-3E70A01CABA5}" type="datetimeFigureOut">
              <a:rPr lang="en-US" smtClean="0"/>
              <a:pPr/>
              <a:t>10/26/2022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23CB817-3931-4A37-8E39-274EE661374A}" type="slidenum">
              <a:rPr lang="en-US" smtClean="0"/>
              <a:pPr/>
              <a:t>‹#›</a:t>
            </a:fld>
            <a:endParaRPr lang="en-US"/>
          </a:p>
        </p:txBody>
      </p:sp>
    </p:spTree>
    <p:extLst>
      <p:ext uri="{BB962C8B-B14F-4D97-AF65-F5344CB8AC3E}">
        <p14:creationId xmlns:p14="http://schemas.microsoft.com/office/powerpoint/2010/main" val="40249820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62CBDE6C-B209-4F6A-BD6D-3DC3A5514C96}" type="datetimeFigureOut">
              <a:rPr lang="en-ZA" smtClean="0"/>
              <a:pPr/>
              <a:t>2022/10/26</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3FBD26A5-0B12-432C-AE8F-E666E782F0D6}" type="slidenum">
              <a:rPr lang="en-ZA" smtClean="0"/>
              <a:pPr/>
              <a:t>‹#›</a:t>
            </a:fld>
            <a:endParaRPr lang="en-ZA"/>
          </a:p>
        </p:txBody>
      </p:sp>
    </p:spTree>
    <p:extLst>
      <p:ext uri="{BB962C8B-B14F-4D97-AF65-F5344CB8AC3E}">
        <p14:creationId xmlns:p14="http://schemas.microsoft.com/office/powerpoint/2010/main" val="16765267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AD3734-BA7D-4B69-A559-B1902E402F12}" type="slidenum">
              <a:rPr lang="en-ZA" altLang="en-US" smtClean="0">
                <a:solidFill>
                  <a:prstClr val="black"/>
                </a:solidFill>
              </a:rPr>
              <a:pPr/>
              <a:t>1</a:t>
            </a:fld>
            <a:endParaRPr lang="en-ZA" altLang="en-US">
              <a:solidFill>
                <a:prstClr val="black"/>
              </a:solidFill>
            </a:endParaRPr>
          </a:p>
        </p:txBody>
      </p:sp>
    </p:spTree>
    <p:extLst>
      <p:ext uri="{BB962C8B-B14F-4D97-AF65-F5344CB8AC3E}">
        <p14:creationId xmlns:p14="http://schemas.microsoft.com/office/powerpoint/2010/main" val="339383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FBD26A5-0B12-432C-AE8F-E666E782F0D6}" type="slidenum">
              <a:rPr lang="en-ZA" smtClean="0"/>
              <a:pPr/>
              <a:t>2</a:t>
            </a:fld>
            <a:endParaRPr lang="en-ZA"/>
          </a:p>
        </p:txBody>
      </p:sp>
    </p:spTree>
    <p:extLst>
      <p:ext uri="{BB962C8B-B14F-4D97-AF65-F5344CB8AC3E}">
        <p14:creationId xmlns:p14="http://schemas.microsoft.com/office/powerpoint/2010/main" val="690316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BD26A5-0B12-432C-AE8F-E666E782F0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809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BD26A5-0B12-432C-AE8F-E666E782F0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267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Tree>
    <p:extLst>
      <p:ext uri="{BB962C8B-B14F-4D97-AF65-F5344CB8AC3E}">
        <p14:creationId xmlns:p14="http://schemas.microsoft.com/office/powerpoint/2010/main" val="71680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13665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809997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srcRect b="15651"/>
          <a:stretch>
            <a:fillRect/>
          </a:stretch>
        </p:blipFill>
        <p:spPr bwMode="auto">
          <a:xfrm>
            <a:off x="0" y="0"/>
            <a:ext cx="12192000" cy="5715000"/>
          </a:xfrm>
          <a:prstGeom prst="rect">
            <a:avLst/>
          </a:prstGeom>
          <a:noFill/>
          <a:ln w="9525">
            <a:noFill/>
            <a:miter lim="800000"/>
            <a:headEnd/>
            <a:tailEnd/>
          </a:ln>
        </p:spPr>
      </p:pic>
      <p:sp>
        <p:nvSpPr>
          <p:cNvPr id="5" name="Rectangle 6"/>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dirty="0">
              <a:solidFill>
                <a:prstClr val="black"/>
              </a:solidFill>
              <a:latin typeface="Times"/>
            </a:endParaRPr>
          </a:p>
        </p:txBody>
      </p:sp>
      <p:pic>
        <p:nvPicPr>
          <p:cNvPr id="6" name="Picture 7" descr="dirclogo"/>
          <p:cNvPicPr>
            <a:picLocks noChangeAspect="1" noChangeArrowheads="1"/>
          </p:cNvPicPr>
          <p:nvPr/>
        </p:nvPicPr>
        <p:blipFill>
          <a:blip r:embed="rId3"/>
          <a:srcRect/>
          <a:stretch>
            <a:fillRect/>
          </a:stretch>
        </p:blipFill>
        <p:spPr bwMode="auto">
          <a:xfrm>
            <a:off x="304800" y="5943603"/>
            <a:ext cx="29464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914400" y="968378"/>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5839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B81CA7B-C617-4EE3-BE71-584B15AC884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41523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E9240E3-5A59-4E2B-8576-7CF86CF720A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399270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62BBFB9F-24C9-43CA-B401-C9FBEFE4170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02747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2FEBEA7-4A31-4DE2-8306-A21A1FCEF9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499039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0E12B1A-09A8-4CB4-9D70-3AAFE3164C4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642259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D4661BC6-CA52-44BC-AB1A-3CB041A808AE}"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421551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7505D6E-8655-44FC-8F72-2BF4C5C224A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17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816395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04F7A7B-2F10-4ACA-8F73-B78E4D55146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72815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A4D375A-C130-4DC5-B331-7D06C4B6AE55}"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755411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2712AF8-27C9-414E-9E35-BD647664F4E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32472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362939242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AB0A2F25-A3B7-4DF4-BA46-5F6EDE8E887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5862471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191826EC-CA59-4C66-98E6-6C63AFC5B9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4274408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05472912-DC2A-43D1-9A3A-241BACCD737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011798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1498A5C-1919-4F7D-8A5C-940236D3977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304392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F1FE9FE8-AEB4-4117-A74B-C9C29D9900D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2832996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23254143-6079-4EC4-9BB1-0B2FC79139F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2841902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541657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9EF1A6B-78E7-441B-A8E8-677960EC6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0303223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3F53F00-7261-49C5-972C-10F160FF8D4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8440438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EFE71EB-F1D6-4C8C-AE5F-12D55F278BA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0408794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711E6E08-104A-4EEC-92A9-7B0CE73CCEF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0862624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7EDA19A6-1400-41B7-9EDD-282368D0B8E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264988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57439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14203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288471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37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65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6009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Powerpoint"/>
          <p:cNvPicPr>
            <a:picLocks noChangeAspect="1" noChangeArrowheads="1"/>
          </p:cNvPicPr>
          <p:nvPr/>
        </p:nvPicPr>
        <p:blipFill>
          <a:blip r:embed="rId13">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en-US" sz="2400">
              <a:solidFill>
                <a:srgbClr val="000000"/>
              </a:solidFill>
              <a:latin typeface="Times" panose="02020603050405020304" pitchFamily="18" charset="0"/>
            </a:endParaRPr>
          </a:p>
        </p:txBody>
      </p:sp>
      <p:pic>
        <p:nvPicPr>
          <p:cNvPr id="1028" name="Picture 7"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30"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extLst>
      <p:ext uri="{BB962C8B-B14F-4D97-AF65-F5344CB8AC3E}">
        <p14:creationId xmlns:p14="http://schemas.microsoft.com/office/powerpoint/2010/main" val="40686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dirty="0">
              <a:solidFill>
                <a:prstClr val="black"/>
              </a:solidFill>
              <a:latin typeface="Times"/>
            </a:endParaRPr>
          </a:p>
        </p:txBody>
      </p:sp>
      <p:pic>
        <p:nvPicPr>
          <p:cNvPr id="1027" name="Picture 20" descr="dirclogo"/>
          <p:cNvPicPr>
            <a:picLocks noChangeAspect="1" noChangeArrowheads="1"/>
          </p:cNvPicPr>
          <p:nvPr/>
        </p:nvPicPr>
        <p:blipFill>
          <a:blip r:embed="rId13"/>
          <a:srcRect/>
          <a:stretch>
            <a:fillRect/>
          </a:stretch>
        </p:blipFill>
        <p:spPr bwMode="auto">
          <a:xfrm>
            <a:off x="304800" y="5943603"/>
            <a:ext cx="29464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9" name="Rectangle 26"/>
          <p:cNvSpPr>
            <a:spLocks noGrp="1" noChangeArrowheads="1"/>
          </p:cNvSpPr>
          <p:nvPr>
            <p:ph type="body" idx="1"/>
          </p:nvPr>
        </p:nvSpPr>
        <p:spPr bwMode="auto">
          <a:xfrm>
            <a:off x="609600" y="1600200"/>
            <a:ext cx="10972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a:lvl1pPr>
          </a:lstStyle>
          <a:p>
            <a:pPr fontAlgn="base">
              <a:spcBef>
                <a:spcPct val="0"/>
              </a:spcBef>
              <a:spcAft>
                <a:spcPct val="0"/>
              </a:spcAft>
              <a:defRPr/>
            </a:pPr>
            <a:fld id="{68C22A7B-7F9E-4B84-8047-9125B9FA7B1F}" type="slidenum">
              <a:rPr lang="en-GB">
                <a:solidFill>
                  <a:prstClr val="black"/>
                </a:solidFill>
                <a:latin typeface="Times"/>
              </a:rPr>
              <a:pPr fontAlgn="base">
                <a:spcBef>
                  <a:spcPct val="0"/>
                </a:spcBef>
                <a:spcAft>
                  <a:spcPct val="0"/>
                </a:spcAft>
                <a:defRPr/>
              </a:pPr>
              <a:t>‹#›</a:t>
            </a:fld>
            <a:endParaRPr lang="en-GB" dirty="0">
              <a:solidFill>
                <a:prstClr val="black"/>
              </a:solidFill>
              <a:latin typeface="Times"/>
            </a:endParaRPr>
          </a:p>
        </p:txBody>
      </p:sp>
    </p:spTree>
    <p:extLst>
      <p:ext uri="{BB962C8B-B14F-4D97-AF65-F5344CB8AC3E}">
        <p14:creationId xmlns:p14="http://schemas.microsoft.com/office/powerpoint/2010/main" val="169738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2400" b="1">
          <a:solidFill>
            <a:schemeClr val="tx2"/>
          </a:solidFill>
          <a:latin typeface="+mj-lt"/>
          <a:ea typeface="+mj-ea"/>
          <a:cs typeface="+mj-cs"/>
        </a:defRPr>
      </a:lvl1pPr>
      <a:lvl2pPr algn="ctr" rtl="0" fontAlgn="base">
        <a:spcBef>
          <a:spcPct val="0"/>
        </a:spcBef>
        <a:spcAft>
          <a:spcPct val="0"/>
        </a:spcAft>
        <a:defRPr sz="2400" b="1">
          <a:solidFill>
            <a:schemeClr val="tx2"/>
          </a:solidFill>
          <a:latin typeface="Arial" charset="0"/>
        </a:defRPr>
      </a:lvl2pPr>
      <a:lvl3pPr algn="ctr" rtl="0" fontAlgn="base">
        <a:spcBef>
          <a:spcPct val="0"/>
        </a:spcBef>
        <a:spcAft>
          <a:spcPct val="0"/>
        </a:spcAft>
        <a:defRPr sz="2400" b="1">
          <a:solidFill>
            <a:schemeClr val="tx2"/>
          </a:solidFill>
          <a:latin typeface="Arial" charset="0"/>
        </a:defRPr>
      </a:lvl3pPr>
      <a:lvl4pPr algn="ctr" rtl="0" fontAlgn="base">
        <a:spcBef>
          <a:spcPct val="0"/>
        </a:spcBef>
        <a:spcAft>
          <a:spcPct val="0"/>
        </a:spcAft>
        <a:defRPr sz="2400" b="1">
          <a:solidFill>
            <a:schemeClr val="tx2"/>
          </a:solidFill>
          <a:latin typeface="Arial" charset="0"/>
        </a:defRPr>
      </a:lvl4pPr>
      <a:lvl5pPr algn="ctr" rtl="0" fontAlgn="base">
        <a:spcBef>
          <a:spcPct val="0"/>
        </a:spcBef>
        <a:spcAft>
          <a:spcPct val="0"/>
        </a:spcAft>
        <a:defRPr sz="2400" b="1">
          <a:solidFill>
            <a:schemeClr val="tx2"/>
          </a:solidFill>
          <a:latin typeface="Arial" charset="0"/>
        </a:defRPr>
      </a:lvl5pPr>
      <a:lvl6pPr marL="342900" algn="ctr" rtl="0" eaLnBrk="1" fontAlgn="base" hangingPunct="1">
        <a:spcBef>
          <a:spcPct val="0"/>
        </a:spcBef>
        <a:spcAft>
          <a:spcPct val="0"/>
        </a:spcAft>
        <a:defRPr sz="2400" b="1">
          <a:solidFill>
            <a:schemeClr val="tx2"/>
          </a:solidFill>
          <a:latin typeface="Arial" charset="0"/>
        </a:defRPr>
      </a:lvl6pPr>
      <a:lvl7pPr marL="685800" algn="ctr" rtl="0" eaLnBrk="1" fontAlgn="base" hangingPunct="1">
        <a:spcBef>
          <a:spcPct val="0"/>
        </a:spcBef>
        <a:spcAft>
          <a:spcPct val="0"/>
        </a:spcAft>
        <a:defRPr sz="2400" b="1">
          <a:solidFill>
            <a:schemeClr val="tx2"/>
          </a:solidFill>
          <a:latin typeface="Arial" charset="0"/>
        </a:defRPr>
      </a:lvl7pPr>
      <a:lvl8pPr marL="1028700" algn="ctr" rtl="0" eaLnBrk="1" fontAlgn="base" hangingPunct="1">
        <a:spcBef>
          <a:spcPct val="0"/>
        </a:spcBef>
        <a:spcAft>
          <a:spcPct val="0"/>
        </a:spcAft>
        <a:defRPr sz="2400" b="1">
          <a:solidFill>
            <a:schemeClr val="tx2"/>
          </a:solidFill>
          <a:latin typeface="Arial" charset="0"/>
        </a:defRPr>
      </a:lvl8pPr>
      <a:lvl9pPr marL="1371600" algn="ctr" rtl="0" eaLnBrk="1" fontAlgn="base" hangingPunct="1">
        <a:spcBef>
          <a:spcPct val="0"/>
        </a:spcBef>
        <a:spcAft>
          <a:spcPct val="0"/>
        </a:spcAft>
        <a:defRPr sz="2400" b="1">
          <a:solidFill>
            <a:schemeClr val="tx2"/>
          </a:solidFill>
          <a:latin typeface="Arial" charset="0"/>
        </a:defRPr>
      </a:lvl9pPr>
    </p:titleStyle>
    <p:bodyStyle>
      <a:lvl1pPr marL="257175" indent="-257175" algn="l" rtl="0" fontAlgn="base">
        <a:spcBef>
          <a:spcPct val="20000"/>
        </a:spcBef>
        <a:spcAft>
          <a:spcPct val="0"/>
        </a:spcAft>
        <a:buChar char="•"/>
        <a:defRPr sz="1650">
          <a:solidFill>
            <a:schemeClr val="tx1"/>
          </a:solidFill>
          <a:latin typeface="+mn-lt"/>
          <a:ea typeface="+mn-ea"/>
          <a:cs typeface="+mn-cs"/>
        </a:defRPr>
      </a:lvl1pPr>
      <a:lvl2pPr marL="557213" indent="-214313" algn="l" rtl="0" fontAlgn="base">
        <a:spcBef>
          <a:spcPct val="20000"/>
        </a:spcBef>
        <a:spcAft>
          <a:spcPct val="0"/>
        </a:spcAft>
        <a:buChar char="–"/>
        <a:defRPr sz="15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200">
          <a:solidFill>
            <a:schemeClr val="tx1"/>
          </a:solidFill>
          <a:latin typeface="+mn-lt"/>
        </a:defRPr>
      </a:lvl4pPr>
      <a:lvl5pPr marL="1543050" indent="-171450" algn="l" rtl="0" fontAlgn="base">
        <a:spcBef>
          <a:spcPct val="20000"/>
        </a:spcBef>
        <a:spcAft>
          <a:spcPct val="0"/>
        </a:spcAft>
        <a:buChar char="»"/>
        <a:defRPr sz="1050">
          <a:solidFill>
            <a:schemeClr val="tx1"/>
          </a:solidFill>
          <a:latin typeface="+mn-lt"/>
        </a:defRPr>
      </a:lvl5pPr>
      <a:lvl6pPr marL="1885950" indent="-171450" algn="l" rtl="0" eaLnBrk="1" fontAlgn="base" hangingPunct="1">
        <a:spcBef>
          <a:spcPct val="20000"/>
        </a:spcBef>
        <a:spcAft>
          <a:spcPct val="0"/>
        </a:spcAft>
        <a:buChar char="»"/>
        <a:defRPr sz="1050">
          <a:solidFill>
            <a:schemeClr val="tx1"/>
          </a:solidFill>
          <a:latin typeface="+mn-lt"/>
        </a:defRPr>
      </a:lvl6pPr>
      <a:lvl7pPr marL="2228850" indent="-171450" algn="l" rtl="0" eaLnBrk="1" fontAlgn="base" hangingPunct="1">
        <a:spcBef>
          <a:spcPct val="20000"/>
        </a:spcBef>
        <a:spcAft>
          <a:spcPct val="0"/>
        </a:spcAft>
        <a:buChar char="»"/>
        <a:defRPr sz="1050">
          <a:solidFill>
            <a:schemeClr val="tx1"/>
          </a:solidFill>
          <a:latin typeface="+mn-lt"/>
        </a:defRPr>
      </a:lvl7pPr>
      <a:lvl8pPr marL="2571750" indent="-171450" algn="l" rtl="0" eaLnBrk="1" fontAlgn="base" hangingPunct="1">
        <a:spcBef>
          <a:spcPct val="20000"/>
        </a:spcBef>
        <a:spcAft>
          <a:spcPct val="0"/>
        </a:spcAft>
        <a:buChar char="»"/>
        <a:defRPr sz="1050">
          <a:solidFill>
            <a:schemeClr val="tx1"/>
          </a:solidFill>
          <a:latin typeface="+mn-lt"/>
        </a:defRPr>
      </a:lvl8pPr>
      <a:lvl9pPr marL="2914650" indent="-171450" algn="l" rtl="0" eaLnBrk="1" fontAlgn="base" hangingPunct="1">
        <a:spcBef>
          <a:spcPct val="20000"/>
        </a:spcBef>
        <a:spcAft>
          <a:spcPct val="0"/>
        </a:spcAft>
        <a:buChar char="»"/>
        <a:defRPr sz="105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10CB00D8-6EE7-4904-BE8C-DB0A7B79587B}" type="slidenum">
              <a:rPr lang="en-GB">
                <a:solidFill>
                  <a:srgbClr val="000000"/>
                </a:solidFill>
                <a:latin typeface="Times" panose="02020603050405020304" pitchFamily="18" charset="0"/>
                <a:cs typeface="Arial" panose="020B0604020202020204" pitchFamily="34" charset="0"/>
              </a:rPr>
              <a:pPr eaLnBrk="0" fontAlgn="base" hangingPunct="0">
                <a:spcBef>
                  <a:spcPct val="0"/>
                </a:spcBef>
                <a:spcAft>
                  <a:spcPct val="0"/>
                </a:spcAft>
                <a:defRPr/>
              </a:pPr>
              <a:t>‹#›</a:t>
            </a:fld>
            <a:endParaRPr lang="en-GB">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37612057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ctrTitle"/>
          </p:nvPr>
        </p:nvSpPr>
        <p:spPr>
          <a:xfrm>
            <a:off x="846161" y="281350"/>
            <a:ext cx="10626971" cy="4658549"/>
          </a:xfrm>
        </p:spPr>
        <p:txBody>
          <a:bodyPr/>
          <a:lstStyle/>
          <a:p>
            <a:pPr>
              <a:defRPr/>
            </a:pPr>
            <a:r>
              <a:rPr lang="en-US" altLang="en-US" sz="2400" dirty="0">
                <a:latin typeface="+mn-lt"/>
              </a:rPr>
              <a:t/>
            </a:r>
            <a:br>
              <a:rPr lang="en-US" altLang="en-US" sz="2400" dirty="0">
                <a:latin typeface="+mn-lt"/>
              </a:rPr>
            </a:br>
            <a:r>
              <a:rPr lang="en-GB" altLang="en-US" dirty="0">
                <a:cs typeface="Aharoni" panose="02010803020104030203" pitchFamily="2" charset="-79"/>
              </a:rPr>
              <a:t>7 October National Assembly elections in the Kingdom of Lesotho</a:t>
            </a:r>
            <a:r>
              <a:rPr lang="en-US" altLang="en-US" sz="2400" dirty="0">
                <a:cs typeface="Aharoni" panose="02010803020104030203" pitchFamily="2" charset="-79"/>
              </a:rPr>
              <a:t/>
            </a:r>
            <a:br>
              <a:rPr lang="en-US" altLang="en-US" sz="2400" dirty="0">
                <a:cs typeface="Aharoni" panose="02010803020104030203" pitchFamily="2" charset="-79"/>
              </a:rPr>
            </a:br>
            <a:r>
              <a:rPr lang="en-US" altLang="en-US" sz="2400" dirty="0">
                <a:cs typeface="Aharoni" panose="02010803020104030203" pitchFamily="2" charset="-79"/>
              </a:rPr>
              <a:t/>
            </a:r>
            <a:br>
              <a:rPr lang="en-US" altLang="en-US" sz="2400" dirty="0">
                <a:cs typeface="Aharoni" panose="02010803020104030203" pitchFamily="2" charset="-79"/>
              </a:rPr>
            </a:br>
            <a:r>
              <a:rPr lang="en-US" altLang="en-US" sz="2400" dirty="0">
                <a:cs typeface="Aharoni" panose="02010803020104030203" pitchFamily="2" charset="-79"/>
              </a:rPr>
              <a:t/>
            </a:r>
            <a:br>
              <a:rPr lang="en-US" altLang="en-US" sz="2400" dirty="0">
                <a:cs typeface="Aharoni" panose="02010803020104030203" pitchFamily="2" charset="-79"/>
              </a:rPr>
            </a:br>
            <a:r>
              <a:rPr lang="en-ZA" sz="2400" dirty="0">
                <a:solidFill>
                  <a:srgbClr val="000000"/>
                </a:solidFill>
                <a:effectLst>
                  <a:outerShdw blurRad="38100" dist="38100" dir="2700000" algn="tl">
                    <a:srgbClr val="000000">
                      <a:alpha val="43137"/>
                    </a:srgbClr>
                  </a:outerShdw>
                </a:effectLst>
              </a:rPr>
              <a:t>Presentation to Portfolio Committee on International Relations and Cooperation </a:t>
            </a:r>
            <a:br>
              <a:rPr lang="en-ZA" sz="2400" dirty="0">
                <a:solidFill>
                  <a:srgbClr val="000000"/>
                </a:solidFill>
                <a:effectLst>
                  <a:outerShdw blurRad="38100" dist="38100" dir="2700000" algn="tl">
                    <a:srgbClr val="000000">
                      <a:alpha val="43137"/>
                    </a:srgbClr>
                  </a:outerShdw>
                </a:effectLst>
              </a:rPr>
            </a:br>
            <a:r>
              <a:rPr lang="en-ZA" sz="2400" dirty="0">
                <a:solidFill>
                  <a:srgbClr val="000000"/>
                </a:solidFill>
                <a:effectLst>
                  <a:outerShdw blurRad="38100" dist="38100" dir="2700000" algn="tl">
                    <a:srgbClr val="000000">
                      <a:alpha val="43137"/>
                    </a:srgbClr>
                  </a:outerShdw>
                </a:effectLst>
              </a:rPr>
              <a:t>26 October 2022</a:t>
            </a:r>
            <a:r>
              <a:rPr lang="en-GB" sz="2400" dirty="0">
                <a:solidFill>
                  <a:srgbClr val="000000"/>
                </a:solidFill>
                <a:effectLst>
                  <a:outerShdw blurRad="38100" dist="38100" dir="2700000" algn="tl">
                    <a:srgbClr val="000000">
                      <a:alpha val="43137"/>
                    </a:srgbClr>
                  </a:outerShdw>
                </a:effectLst>
              </a:rPr>
              <a:t/>
            </a:r>
            <a:br>
              <a:rPr lang="en-GB" sz="2400" dirty="0">
                <a:solidFill>
                  <a:srgbClr val="000000"/>
                </a:solidFill>
                <a:effectLst>
                  <a:outerShdw blurRad="38100" dist="38100" dir="2700000" algn="tl">
                    <a:srgbClr val="000000">
                      <a:alpha val="43137"/>
                    </a:srgbClr>
                  </a:outerShdw>
                </a:effectLst>
              </a:rPr>
            </a:br>
            <a:r>
              <a:rPr lang="en-US" altLang="en-US" sz="2400" dirty="0">
                <a:latin typeface="Aharoni" panose="02010803020104030203" pitchFamily="2" charset="-79"/>
                <a:cs typeface="Aharoni" panose="02010803020104030203" pitchFamily="2" charset="-79"/>
              </a:rPr>
              <a:t/>
            </a:r>
            <a:br>
              <a:rPr lang="en-US" altLang="en-US" sz="2400" dirty="0">
                <a:latin typeface="Aharoni" panose="02010803020104030203" pitchFamily="2" charset="-79"/>
                <a:cs typeface="Aharoni" panose="02010803020104030203" pitchFamily="2" charset="-79"/>
              </a:rPr>
            </a:br>
            <a:r>
              <a:rPr lang="en-US" altLang="en-US" sz="2400" dirty="0">
                <a:latin typeface="+mn-lt"/>
              </a:rPr>
              <a:t/>
            </a:r>
            <a:br>
              <a:rPr lang="en-US" altLang="en-US" sz="2400" dirty="0">
                <a:latin typeface="+mn-lt"/>
              </a:rPr>
            </a:br>
            <a:r>
              <a:rPr lang="en-US" altLang="en-US" sz="2400" dirty="0">
                <a:latin typeface="+mn-lt"/>
              </a:rPr>
              <a:t/>
            </a:r>
            <a:br>
              <a:rPr lang="en-US" altLang="en-US" sz="2400" dirty="0">
                <a:latin typeface="+mn-lt"/>
              </a:rPr>
            </a:br>
            <a:endParaRPr lang="en-ZA" altLang="en-US" sz="2400" dirty="0">
              <a:latin typeface="+mn-lt"/>
            </a:endParaRPr>
          </a:p>
        </p:txBody>
      </p:sp>
      <p:sp>
        <p:nvSpPr>
          <p:cNvPr id="3" name="TextBox 1"/>
          <p:cNvSpPr txBox="1">
            <a:spLocks noChangeArrowheads="1"/>
          </p:cNvSpPr>
          <p:nvPr/>
        </p:nvSpPr>
        <p:spPr bwMode="auto">
          <a:xfrm>
            <a:off x="4231789" y="39465"/>
            <a:ext cx="3384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a:cs typeface="Arial" charset="0"/>
              </a:defRPr>
            </a:lvl1pPr>
            <a:lvl2pPr marL="742950" indent="-285750">
              <a:defRPr sz="2400">
                <a:solidFill>
                  <a:schemeClr val="tx1"/>
                </a:solidFill>
                <a:latin typeface="Times"/>
                <a:cs typeface="Arial" charset="0"/>
              </a:defRPr>
            </a:lvl2pPr>
            <a:lvl3pPr marL="1143000" indent="-228600">
              <a:defRPr sz="2400">
                <a:solidFill>
                  <a:schemeClr val="tx1"/>
                </a:solidFill>
                <a:latin typeface="Times"/>
                <a:cs typeface="Arial" charset="0"/>
              </a:defRPr>
            </a:lvl3pPr>
            <a:lvl4pPr marL="1600200" indent="-228600">
              <a:defRPr sz="2400">
                <a:solidFill>
                  <a:schemeClr val="tx1"/>
                </a:solidFill>
                <a:latin typeface="Times"/>
                <a:cs typeface="Arial" charset="0"/>
              </a:defRPr>
            </a:lvl4pPr>
            <a:lvl5pPr marL="2057400" indent="-228600">
              <a:defRPr sz="2400">
                <a:solidFill>
                  <a:schemeClr val="tx1"/>
                </a:solidFill>
                <a:latin typeface="Times"/>
                <a:cs typeface="Arial" charset="0"/>
              </a:defRPr>
            </a:lvl5pPr>
            <a:lvl6pPr marL="2514600" indent="-228600" eaLnBrk="0" fontAlgn="base" hangingPunct="0">
              <a:spcBef>
                <a:spcPct val="0"/>
              </a:spcBef>
              <a:spcAft>
                <a:spcPct val="0"/>
              </a:spcAft>
              <a:defRPr sz="2400">
                <a:solidFill>
                  <a:schemeClr val="tx1"/>
                </a:solidFill>
                <a:latin typeface="Times"/>
                <a:cs typeface="Arial" charset="0"/>
              </a:defRPr>
            </a:lvl6pPr>
            <a:lvl7pPr marL="2971800" indent="-228600" eaLnBrk="0" fontAlgn="base" hangingPunct="0">
              <a:spcBef>
                <a:spcPct val="0"/>
              </a:spcBef>
              <a:spcAft>
                <a:spcPct val="0"/>
              </a:spcAft>
              <a:defRPr sz="2400">
                <a:solidFill>
                  <a:schemeClr val="tx1"/>
                </a:solidFill>
                <a:latin typeface="Times"/>
                <a:cs typeface="Arial" charset="0"/>
              </a:defRPr>
            </a:lvl7pPr>
            <a:lvl8pPr marL="3429000" indent="-228600" eaLnBrk="0" fontAlgn="base" hangingPunct="0">
              <a:spcBef>
                <a:spcPct val="0"/>
              </a:spcBef>
              <a:spcAft>
                <a:spcPct val="0"/>
              </a:spcAft>
              <a:defRPr sz="2400">
                <a:solidFill>
                  <a:schemeClr val="tx1"/>
                </a:solidFill>
                <a:latin typeface="Times"/>
                <a:cs typeface="Arial" charset="0"/>
              </a:defRPr>
            </a:lvl8pPr>
            <a:lvl9pPr marL="3886200" indent="-228600" eaLnBrk="0" fontAlgn="base" hangingPunct="0">
              <a:spcBef>
                <a:spcPct val="0"/>
              </a:spcBef>
              <a:spcAft>
                <a:spcPct val="0"/>
              </a:spcAft>
              <a:defRPr sz="2400">
                <a:solidFill>
                  <a:schemeClr val="tx1"/>
                </a:solidFill>
                <a:latin typeface="Times"/>
                <a:cs typeface="Arial" charset="0"/>
              </a:defRPr>
            </a:lvl9pPr>
          </a:lstStyle>
          <a:p>
            <a:pPr algn="ctr"/>
            <a:r>
              <a:rPr lang="en-ZA" sz="1600" b="1" dirty="0">
                <a:latin typeface="Arial Narrow" pitchFamily="34" charset="0"/>
              </a:rPr>
              <a:t>CONFIDENTIAL </a:t>
            </a:r>
          </a:p>
        </p:txBody>
      </p:sp>
    </p:spTree>
    <p:extLst>
      <p:ext uri="{BB962C8B-B14F-4D97-AF65-F5344CB8AC3E}">
        <p14:creationId xmlns:p14="http://schemas.microsoft.com/office/powerpoint/2010/main" val="246723112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
            <a:ext cx="10394021" cy="750012"/>
          </a:xfrm>
        </p:spPr>
        <p:txBody>
          <a:bodyPr/>
          <a:lstStyle/>
          <a:p>
            <a:r>
              <a:rPr lang="en-GB" sz="2400" dirty="0">
                <a:latin typeface="Arial Black" panose="020B0A04020102020204" pitchFamily="34" charset="0"/>
              </a:rPr>
              <a:t>Summary of proposed Constitutional Reforms Relevant to the Lesotho Electoral System  </a:t>
            </a:r>
            <a:endParaRPr lang="en-ZA" sz="2400" dirty="0">
              <a:latin typeface="Arial Black" panose="020B0A04020102020204" pitchFamily="34" charset="0"/>
            </a:endParaRPr>
          </a:p>
        </p:txBody>
      </p:sp>
      <p:sp>
        <p:nvSpPr>
          <p:cNvPr id="3" name="Content Placeholder 2"/>
          <p:cNvSpPr>
            <a:spLocks noGrp="1"/>
          </p:cNvSpPr>
          <p:nvPr>
            <p:ph idx="1"/>
          </p:nvPr>
        </p:nvSpPr>
        <p:spPr>
          <a:xfrm>
            <a:off x="235671" y="867266"/>
            <a:ext cx="9945277" cy="4732150"/>
          </a:xfrm>
        </p:spPr>
        <p:txBody>
          <a:bodyPr/>
          <a:lstStyle/>
          <a:p>
            <a:pPr>
              <a:lnSpc>
                <a:spcPct val="150000"/>
              </a:lnSpc>
            </a:pPr>
            <a:r>
              <a:rPr lang="en-GB" sz="2000" dirty="0">
                <a:latin typeface="+mj-lt"/>
              </a:rPr>
              <a:t>Makes provisions for, among others, floor crossing  in the National Assembly after a period of three years  </a:t>
            </a:r>
          </a:p>
          <a:p>
            <a:pPr marL="0" indent="0">
              <a:lnSpc>
                <a:spcPct val="150000"/>
              </a:lnSpc>
              <a:buNone/>
            </a:pPr>
            <a:endParaRPr lang="en-GB" sz="800" dirty="0">
              <a:latin typeface="+mj-lt"/>
            </a:endParaRPr>
          </a:p>
          <a:p>
            <a:pPr>
              <a:lnSpc>
                <a:spcPct val="150000"/>
              </a:lnSpc>
            </a:pPr>
            <a:r>
              <a:rPr lang="en-GB" sz="2000" dirty="0">
                <a:latin typeface="+mj-lt"/>
              </a:rPr>
              <a:t>Persons who become Members of Parliament through proportional representation will not be permitted to cross the floor </a:t>
            </a:r>
          </a:p>
          <a:p>
            <a:pPr marL="0" indent="0">
              <a:lnSpc>
                <a:spcPct val="150000"/>
              </a:lnSpc>
              <a:buNone/>
            </a:pPr>
            <a:endParaRPr lang="en-GB" sz="800" dirty="0">
              <a:latin typeface="+mj-lt"/>
            </a:endParaRPr>
          </a:p>
          <a:p>
            <a:pPr>
              <a:lnSpc>
                <a:spcPct val="150000"/>
              </a:lnSpc>
            </a:pPr>
            <a:r>
              <a:rPr lang="en-GB" sz="2000" dirty="0">
                <a:latin typeface="+mj-lt"/>
              </a:rPr>
              <a:t>Introduces the age of majority in Lesotho and sets it at 18 years  </a:t>
            </a:r>
          </a:p>
          <a:p>
            <a:pPr marL="0" indent="0">
              <a:lnSpc>
                <a:spcPct val="150000"/>
              </a:lnSpc>
              <a:buNone/>
            </a:pPr>
            <a:endParaRPr lang="en-GB" sz="800" dirty="0">
              <a:latin typeface="+mj-lt"/>
            </a:endParaRPr>
          </a:p>
          <a:p>
            <a:pPr>
              <a:lnSpc>
                <a:spcPct val="150000"/>
              </a:lnSpc>
            </a:pPr>
            <a:r>
              <a:rPr lang="en-GB" sz="2000" dirty="0">
                <a:latin typeface="+mj-lt"/>
              </a:rPr>
              <a:t>Provision for the registration of political parties by indigenous citizens of Lesotho who have attained the age of majority</a:t>
            </a:r>
          </a:p>
          <a:p>
            <a:pPr>
              <a:lnSpc>
                <a:spcPct val="150000"/>
              </a:lnSpc>
            </a:pPr>
            <a:r>
              <a:rPr lang="en-GB" sz="2000" dirty="0">
                <a:latin typeface="+mj-lt"/>
              </a:rPr>
              <a:t>Provision for Diaspora voting</a:t>
            </a:r>
          </a:p>
          <a:p>
            <a:pPr>
              <a:lnSpc>
                <a:spcPct val="150000"/>
              </a:lnSpc>
            </a:pPr>
            <a:endParaRPr lang="en-ZA" sz="1300" spc="30" dirty="0">
              <a:solidFill>
                <a:srgbClr val="000000"/>
              </a:solidFill>
              <a:effectLst/>
              <a:latin typeface="Arial Black" panose="020B0A04020102020204" pitchFamily="34" charset="0"/>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2646989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
            <a:ext cx="10394021" cy="750012"/>
          </a:xfrm>
        </p:spPr>
        <p:txBody>
          <a:bodyPr/>
          <a:lstStyle/>
          <a:p>
            <a:r>
              <a:rPr lang="en-GB" sz="2400" dirty="0">
                <a:latin typeface="Arial Black" panose="020B0A04020102020204" pitchFamily="34" charset="0"/>
              </a:rPr>
              <a:t>Summary of proposed Constitutional Reforms Relevant to the Lesotho Electoral System </a:t>
            </a:r>
            <a:endParaRPr lang="en-ZA" sz="2400" dirty="0">
              <a:latin typeface="Arial Black" panose="020B0A04020102020204" pitchFamily="34" charset="0"/>
            </a:endParaRPr>
          </a:p>
        </p:txBody>
      </p:sp>
      <p:sp>
        <p:nvSpPr>
          <p:cNvPr id="3" name="Content Placeholder 2"/>
          <p:cNvSpPr>
            <a:spLocks noGrp="1"/>
          </p:cNvSpPr>
          <p:nvPr>
            <p:ph idx="1"/>
          </p:nvPr>
        </p:nvSpPr>
        <p:spPr>
          <a:xfrm>
            <a:off x="235671" y="867266"/>
            <a:ext cx="9945277" cy="4732150"/>
          </a:xfrm>
        </p:spPr>
        <p:txBody>
          <a:bodyPr/>
          <a:lstStyle/>
          <a:p>
            <a:pPr>
              <a:lnSpc>
                <a:spcPct val="150000"/>
              </a:lnSpc>
            </a:pPr>
            <a:r>
              <a:rPr lang="en-GB" sz="1800" dirty="0">
                <a:latin typeface="+mj-lt"/>
              </a:rPr>
              <a:t>Limits the powers of the Prime Minister to prorogue Parliament, in that the Prime Minister can only recommend prorogation of Parliament for fourteen days, and even then, the Prime Minister would require approval from the Council of State</a:t>
            </a:r>
          </a:p>
          <a:p>
            <a:pPr>
              <a:lnSpc>
                <a:spcPct val="150000"/>
              </a:lnSpc>
            </a:pPr>
            <a:endParaRPr lang="en-GB" sz="800" dirty="0">
              <a:latin typeface="+mj-lt"/>
            </a:endParaRPr>
          </a:p>
          <a:p>
            <a:pPr>
              <a:lnSpc>
                <a:spcPct val="150000"/>
              </a:lnSpc>
            </a:pPr>
            <a:r>
              <a:rPr lang="en-GB" sz="1800" dirty="0">
                <a:latin typeface="+mj-lt"/>
              </a:rPr>
              <a:t>A Caretaker Government to be temporarily in charge of the Government after the dissolution of Parliament until a new Prime Minister is appointed</a:t>
            </a:r>
          </a:p>
          <a:p>
            <a:pPr>
              <a:lnSpc>
                <a:spcPct val="150000"/>
              </a:lnSpc>
            </a:pPr>
            <a:endParaRPr lang="en-GB" sz="800" dirty="0">
              <a:latin typeface="+mj-lt"/>
            </a:endParaRPr>
          </a:p>
          <a:p>
            <a:pPr>
              <a:lnSpc>
                <a:spcPct val="150000"/>
              </a:lnSpc>
            </a:pPr>
            <a:r>
              <a:rPr lang="en-GB" sz="1800" dirty="0">
                <a:latin typeface="+mj-lt"/>
              </a:rPr>
              <a:t>Limits of the tenure of office of the Prime Minister to two terms only</a:t>
            </a:r>
          </a:p>
          <a:p>
            <a:pPr>
              <a:lnSpc>
                <a:spcPct val="150000"/>
              </a:lnSpc>
            </a:pPr>
            <a:endParaRPr lang="en-GB" sz="800" dirty="0">
              <a:latin typeface="+mj-lt"/>
            </a:endParaRPr>
          </a:p>
          <a:p>
            <a:pPr>
              <a:lnSpc>
                <a:spcPct val="150000"/>
              </a:lnSpc>
            </a:pPr>
            <a:r>
              <a:rPr lang="en-GB" sz="1800" dirty="0">
                <a:latin typeface="+mj-lt"/>
              </a:rPr>
              <a:t>Formation of coalition governments in a situation where there is no outright winner of a general election and sets the ceiling for the size of Cabinet</a:t>
            </a:r>
          </a:p>
          <a:p>
            <a:pPr>
              <a:lnSpc>
                <a:spcPct val="150000"/>
              </a:lnSpc>
            </a:pPr>
            <a:endParaRPr lang="en-ZA" sz="1300" spc="30" dirty="0">
              <a:solidFill>
                <a:srgbClr val="000000"/>
              </a:solidFill>
              <a:effectLst/>
              <a:latin typeface="Arial Black" panose="020B0A04020102020204" pitchFamily="34" charset="0"/>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194743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56" y="20548"/>
            <a:ext cx="10387173" cy="595901"/>
          </a:xfrm>
        </p:spPr>
        <p:txBody>
          <a:bodyPr/>
          <a:lstStyle/>
          <a:p>
            <a:r>
              <a:rPr lang="en-ZA" dirty="0"/>
              <a:t>Conclusion</a:t>
            </a:r>
          </a:p>
        </p:txBody>
      </p:sp>
      <p:sp>
        <p:nvSpPr>
          <p:cNvPr id="3" name="Content Placeholder 2"/>
          <p:cNvSpPr>
            <a:spLocks noGrp="1"/>
          </p:cNvSpPr>
          <p:nvPr>
            <p:ph idx="1"/>
          </p:nvPr>
        </p:nvSpPr>
        <p:spPr>
          <a:xfrm>
            <a:off x="534256" y="534257"/>
            <a:ext cx="11048143" cy="5065160"/>
          </a:xfrm>
        </p:spPr>
        <p:txBody>
          <a:bodyPr/>
          <a:lstStyle/>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The pre-election, election and post-election phases were peaceful and provided a conducive environment for the conduct of the elections</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Whilst in the main the National Assembly Elections were deemed peaceful, credible and free</a:t>
            </a:r>
          </a:p>
          <a:p>
            <a:pPr marL="800100" lvl="1" algn="just">
              <a:lnSpc>
                <a:spcPct val="150000"/>
              </a:lnSpc>
            </a:pPr>
            <a:r>
              <a:rPr lang="en-GB" sz="1600" spc="30" dirty="0">
                <a:solidFill>
                  <a:srgbClr val="000000"/>
                </a:solidFill>
                <a:latin typeface="Arial" panose="020B0604020202020204" pitchFamily="34" charset="0"/>
                <a:ea typeface="Calibri" panose="020F0502020204030204" pitchFamily="34" charset="0"/>
              </a:rPr>
              <a:t>The Observers noted the short comings of the IEC  with regard to the voters’ roll and the budget limitations that somewhat impacted on IEC </a:t>
            </a:r>
          </a:p>
          <a:p>
            <a:pPr marL="800100" lvl="1" algn="just">
              <a:lnSpc>
                <a:spcPct val="150000"/>
              </a:lnSpc>
            </a:pPr>
            <a:r>
              <a:rPr lang="en-GB" sz="1600" spc="30" dirty="0">
                <a:solidFill>
                  <a:srgbClr val="000000"/>
                </a:solidFill>
                <a:latin typeface="Arial" panose="020B0604020202020204" pitchFamily="34" charset="0"/>
                <a:ea typeface="Calibri" panose="020F0502020204030204" pitchFamily="34" charset="0"/>
              </a:rPr>
              <a:t>These would be expanded upon in the final reports of Observers which will be submitted to the Government of Lesotho in due course</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The advancement of the national reforms predicated upon the passing of the Omnibus Constitutional Amendment Bill and other related legislations remains a priority for South Africa and SADC</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The commitment of the incoming Government to prioritise the reforms is commended and will receive the necessary support from SADC as articulated by the 42</a:t>
            </a:r>
            <a:r>
              <a:rPr lang="en-GB" sz="1800" spc="30" baseline="30000" dirty="0">
                <a:solidFill>
                  <a:srgbClr val="000000"/>
                </a:solidFill>
                <a:latin typeface="Arial" panose="020B0604020202020204" pitchFamily="34" charset="0"/>
                <a:ea typeface="Calibri" panose="020F0502020204030204" pitchFamily="34" charset="0"/>
              </a:rPr>
              <a:t>nd</a:t>
            </a:r>
            <a:r>
              <a:rPr lang="en-GB" sz="1800" spc="30" dirty="0">
                <a:solidFill>
                  <a:srgbClr val="000000"/>
                </a:solidFill>
                <a:latin typeface="Arial" panose="020B0604020202020204" pitchFamily="34" charset="0"/>
                <a:ea typeface="Calibri" panose="020F0502020204030204" pitchFamily="34" charset="0"/>
              </a:rPr>
              <a:t> SADC Summit</a:t>
            </a:r>
          </a:p>
          <a:p>
            <a:pPr marL="457200" algn="just">
              <a:lnSpc>
                <a:spcPct val="150000"/>
              </a:lnSpc>
            </a:pPr>
            <a:endParaRPr lang="en-GB" sz="1800" spc="30" dirty="0">
              <a:solidFill>
                <a:srgbClr val="000000"/>
              </a:solidFill>
              <a:effectLst/>
              <a:latin typeface="Arial" panose="020B0604020202020204" pitchFamily="34" charset="0"/>
              <a:ea typeface="Calibri" panose="020F0502020204030204" pitchFamily="34" charset="0"/>
            </a:endParaRPr>
          </a:p>
          <a:p>
            <a:pPr marL="457200" algn="just">
              <a:lnSpc>
                <a:spcPct val="150000"/>
              </a:lnSpc>
            </a:pPr>
            <a:endParaRPr lang="en-ZA" sz="1800" spc="30" dirty="0">
              <a:solidFill>
                <a:srgbClr val="000000"/>
              </a:solidFill>
              <a:effectLst/>
              <a:latin typeface="Arial" panose="020B0604020202020204" pitchFamily="34" charset="0"/>
              <a:ea typeface="Calibri" panose="020F0502020204030204" pitchFamily="34" charset="0"/>
            </a:endParaRPr>
          </a:p>
          <a:p>
            <a:pPr marL="0" indent="0">
              <a:lnSpc>
                <a:spcPct val="150000"/>
              </a:lnSpc>
              <a:buNone/>
            </a:pPr>
            <a:endParaRPr lang="en-ZA" sz="1800" spc="30" dirty="0">
              <a:solidFill>
                <a:srgbClr val="000000"/>
              </a:solidFill>
              <a:effectLst/>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1533608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 </a:t>
            </a:r>
          </a:p>
        </p:txBody>
      </p:sp>
      <p:sp>
        <p:nvSpPr>
          <p:cNvPr id="3" name="Content Placeholder 2"/>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dirty="0"/>
              <a:t>                                                      </a:t>
            </a:r>
            <a:r>
              <a:rPr lang="en-ZA" b="1" dirty="0"/>
              <a:t>THANK YOU</a:t>
            </a:r>
          </a:p>
        </p:txBody>
      </p:sp>
    </p:spTree>
    <p:extLst>
      <p:ext uri="{BB962C8B-B14F-4D97-AF65-F5344CB8AC3E}">
        <p14:creationId xmlns:p14="http://schemas.microsoft.com/office/powerpoint/2010/main" val="346760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854519" cy="858126"/>
          </a:xfrm>
        </p:spPr>
        <p:txBody>
          <a:bodyPr/>
          <a:lstStyle/>
          <a:p>
            <a:r>
              <a:rPr lang="en-US" dirty="0"/>
              <a:t>Political map of the Kingdom of Lesotho </a:t>
            </a:r>
            <a:endParaRPr lang="en-ZA" dirty="0"/>
          </a:p>
        </p:txBody>
      </p:sp>
      <p:sp>
        <p:nvSpPr>
          <p:cNvPr id="3" name="Content Placeholder 2"/>
          <p:cNvSpPr>
            <a:spLocks noGrp="1"/>
          </p:cNvSpPr>
          <p:nvPr>
            <p:ph idx="1"/>
          </p:nvPr>
        </p:nvSpPr>
        <p:spPr>
          <a:xfrm>
            <a:off x="464024" y="1282890"/>
            <a:ext cx="11118376" cy="4355910"/>
          </a:xfrm>
        </p:spPr>
        <p:txBody>
          <a:bodyPr/>
          <a:lstStyle/>
          <a:p>
            <a:pPr>
              <a:lnSpc>
                <a:spcPct val="150000"/>
              </a:lnSpc>
              <a:buFont typeface="Arial" panose="020B0604020202020204" pitchFamily="34" charset="0"/>
              <a:buChar char="•"/>
            </a:pPr>
            <a:r>
              <a:rPr lang="en-GB" sz="2000" dirty="0"/>
              <a:t> </a:t>
            </a:r>
            <a:endParaRPr lang="en-US" sz="2000" dirty="0"/>
          </a:p>
          <a:p>
            <a:pPr marL="0" indent="0">
              <a:buNone/>
            </a:pPr>
            <a:endParaRPr lang="en-ZA" dirty="0"/>
          </a:p>
        </p:txBody>
      </p:sp>
      <p:pic>
        <p:nvPicPr>
          <p:cNvPr id="4" name="Picture 3">
            <a:extLst>
              <a:ext uri="{FF2B5EF4-FFF2-40B4-BE49-F238E27FC236}">
                <a16:creationId xmlns:a16="http://schemas.microsoft.com/office/drawing/2014/main" id="{02BFC717-9127-46AB-9144-C08FD5333382}"/>
              </a:ext>
            </a:extLst>
          </p:cNvPr>
          <p:cNvPicPr>
            <a:picLocks noChangeAspect="1"/>
          </p:cNvPicPr>
          <p:nvPr/>
        </p:nvPicPr>
        <p:blipFill>
          <a:blip r:embed="rId3"/>
          <a:stretch>
            <a:fillRect/>
          </a:stretch>
        </p:blipFill>
        <p:spPr>
          <a:xfrm>
            <a:off x="1962364" y="1376737"/>
            <a:ext cx="7037798" cy="3904180"/>
          </a:xfrm>
          <a:prstGeom prst="rect">
            <a:avLst/>
          </a:prstGeom>
        </p:spPr>
      </p:pic>
    </p:spTree>
    <p:extLst>
      <p:ext uri="{BB962C8B-B14F-4D97-AF65-F5344CB8AC3E}">
        <p14:creationId xmlns:p14="http://schemas.microsoft.com/office/powerpoint/2010/main" val="176242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4935"/>
            <a:ext cx="10681699" cy="729465"/>
          </a:xfrm>
        </p:spPr>
        <p:txBody>
          <a:bodyPr/>
          <a:lstStyle/>
          <a:p>
            <a:r>
              <a:rPr lang="en-GB" dirty="0"/>
              <a:t>Background</a:t>
            </a:r>
            <a:endParaRPr lang="en-ZA" dirty="0"/>
          </a:p>
        </p:txBody>
      </p:sp>
      <p:sp>
        <p:nvSpPr>
          <p:cNvPr id="3" name="Content Placeholder 2"/>
          <p:cNvSpPr>
            <a:spLocks noGrp="1"/>
          </p:cNvSpPr>
          <p:nvPr>
            <p:ph idx="1"/>
          </p:nvPr>
        </p:nvSpPr>
        <p:spPr>
          <a:xfrm>
            <a:off x="534256" y="832207"/>
            <a:ext cx="11048144" cy="4767209"/>
          </a:xfrm>
        </p:spPr>
        <p:txBody>
          <a:bodyPr/>
          <a:lstStyle/>
          <a:p>
            <a:pPr>
              <a:lnSpc>
                <a:spcPct val="150000"/>
              </a:lnSpc>
              <a:buFont typeface="Arial" panose="020B0604020202020204" pitchFamily="34" charset="0"/>
              <a:buChar char="•"/>
            </a:pPr>
            <a:r>
              <a:rPr lang="en-US" sz="1800" dirty="0"/>
              <a:t>The Kingdom of Lesotho held National Assembly elections on 7 October 2022</a:t>
            </a:r>
          </a:p>
          <a:p>
            <a:pPr>
              <a:lnSpc>
                <a:spcPct val="150000"/>
              </a:lnSpc>
              <a:buFont typeface="Arial" panose="020B0604020202020204" pitchFamily="34" charset="0"/>
              <a:buChar char="•"/>
            </a:pPr>
            <a:r>
              <a:rPr lang="en-GB" sz="1800" dirty="0"/>
              <a:t>Regulated by Section 83 (2) of the 1991 Constitution of the Kingdom of Lesotho, and the National Assembly Electoral Act, 2011and Electoral Code of Conduct</a:t>
            </a:r>
          </a:p>
          <a:p>
            <a:pPr>
              <a:lnSpc>
                <a:spcPct val="150000"/>
              </a:lnSpc>
              <a:buFont typeface="Arial" panose="020B0604020202020204" pitchFamily="34" charset="0"/>
              <a:buChar char="•"/>
            </a:pPr>
            <a:r>
              <a:rPr lang="en-GB" sz="1800" dirty="0"/>
              <a:t>For the 2022 elections, there were 1 387 861 registered voters (767, 158 women, and 616,868 men), with an increase of 129 652 newly registered voters since the 2017 elections</a:t>
            </a:r>
          </a:p>
          <a:p>
            <a:pPr>
              <a:lnSpc>
                <a:spcPct val="150000"/>
              </a:lnSpc>
              <a:buFont typeface="Arial" panose="020B0604020202020204" pitchFamily="34" charset="0"/>
              <a:buChar char="•"/>
            </a:pPr>
            <a:r>
              <a:rPr lang="en-GB" sz="1800" dirty="0"/>
              <a:t>Lesotho has 10 Voting Districts subdivided into 80 electoral constituencies</a:t>
            </a:r>
          </a:p>
          <a:p>
            <a:pPr>
              <a:lnSpc>
                <a:spcPct val="150000"/>
              </a:lnSpc>
              <a:buFont typeface="Arial" panose="020B0604020202020204" pitchFamily="34" charset="0"/>
              <a:buChar char="•"/>
            </a:pPr>
            <a:r>
              <a:rPr lang="en-GB" sz="1800" dirty="0"/>
              <a:t>Out of 65 political parties that registered for the elections, only 52 eventually contested the elections, 11 of which were led by women</a:t>
            </a:r>
          </a:p>
          <a:p>
            <a:pPr>
              <a:lnSpc>
                <a:spcPct val="150000"/>
              </a:lnSpc>
              <a:buFont typeface="Arial" panose="020B0604020202020204" pitchFamily="34" charset="0"/>
              <a:buChar char="•"/>
            </a:pPr>
            <a:r>
              <a:rPr lang="en-GB" sz="1800" dirty="0"/>
              <a:t>National Assembly comprised of 120 members (80 members voted through plurality /constituency votes, 40 members allocated through proportional representation/ also referred to as compensatory seats)</a:t>
            </a:r>
          </a:p>
          <a:p>
            <a:pPr>
              <a:lnSpc>
                <a:spcPct val="150000"/>
              </a:lnSpc>
              <a:buFont typeface="Arial" panose="020B0604020202020204" pitchFamily="34" charset="0"/>
              <a:buChar char="•"/>
            </a:pPr>
            <a:endParaRPr lang="en-GB" sz="1800" dirty="0"/>
          </a:p>
          <a:p>
            <a:pPr>
              <a:lnSpc>
                <a:spcPct val="150000"/>
              </a:lnSpc>
              <a:buFont typeface="Arial" panose="020B0604020202020204" pitchFamily="34" charset="0"/>
              <a:buChar char="•"/>
            </a:pPr>
            <a:endParaRPr lang="en-GB" sz="1800" dirty="0"/>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382890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56" y="-82194"/>
            <a:ext cx="10681699" cy="729465"/>
          </a:xfrm>
        </p:spPr>
        <p:txBody>
          <a:bodyPr/>
          <a:lstStyle/>
          <a:p>
            <a:r>
              <a:rPr lang="en-ZA" dirty="0"/>
              <a:t>Background</a:t>
            </a:r>
          </a:p>
        </p:txBody>
      </p:sp>
      <p:sp>
        <p:nvSpPr>
          <p:cNvPr id="3" name="Content Placeholder 2"/>
          <p:cNvSpPr>
            <a:spLocks noGrp="1"/>
          </p:cNvSpPr>
          <p:nvPr>
            <p:ph idx="1"/>
          </p:nvPr>
        </p:nvSpPr>
        <p:spPr>
          <a:xfrm>
            <a:off x="171450" y="476251"/>
            <a:ext cx="11265827" cy="5111800"/>
          </a:xfrm>
        </p:spPr>
        <p:txBody>
          <a:bodyPr/>
          <a:lstStyle/>
          <a:p>
            <a:pPr>
              <a:lnSpc>
                <a:spcPct val="150000"/>
              </a:lnSpc>
            </a:pPr>
            <a:r>
              <a:rPr lang="en-GB" sz="1800" b="0" i="0" u="none" strike="noStrike" baseline="0" dirty="0">
                <a:solidFill>
                  <a:srgbClr val="000000"/>
                </a:solidFill>
                <a:latin typeface="Arial" panose="020B0604020202020204" pitchFamily="34" charset="0"/>
              </a:rPr>
              <a:t>Elections took place against the backdrop of the failure by the outgoing Parliament to pass the Omnibus Constitutional Amendment Bill and other key legislations including the Electoral Amendment Act. </a:t>
            </a:r>
          </a:p>
          <a:p>
            <a:pPr lvl="1">
              <a:lnSpc>
                <a:spcPct val="150000"/>
              </a:lnSpc>
            </a:pPr>
            <a:r>
              <a:rPr lang="en-GB" sz="1800" b="0" i="0" u="none" strike="noStrike" baseline="0" dirty="0">
                <a:solidFill>
                  <a:srgbClr val="000000"/>
                </a:solidFill>
                <a:latin typeface="Arial" panose="020B0604020202020204" pitchFamily="34" charset="0"/>
              </a:rPr>
              <a:t>The Omnibus Bill was expected to give the incoming Government a clear mandate to advance the national reforms </a:t>
            </a:r>
          </a:p>
          <a:p>
            <a:pPr lvl="1">
              <a:lnSpc>
                <a:spcPct val="150000"/>
              </a:lnSpc>
            </a:pPr>
            <a:r>
              <a:rPr lang="en-GB" sz="1800" b="0" i="0" u="none" strike="noStrike" baseline="0" dirty="0">
                <a:solidFill>
                  <a:srgbClr val="000000"/>
                </a:solidFill>
                <a:latin typeface="Arial" panose="020B0604020202020204" pitchFamily="34" charset="0"/>
              </a:rPr>
              <a:t>whilst the Electoral Amendment Act would have ushered key reforms aimed at bringing stability to the functioning of Parliament and Government</a:t>
            </a:r>
          </a:p>
          <a:p>
            <a:pPr>
              <a:lnSpc>
                <a:spcPct val="150000"/>
              </a:lnSpc>
            </a:pPr>
            <a:r>
              <a:rPr lang="en-ZA" sz="1800" dirty="0">
                <a:solidFill>
                  <a:srgbClr val="202122"/>
                </a:solidFill>
                <a:effectLst/>
                <a:latin typeface="Arial" panose="020B0604020202020204" pitchFamily="34" charset="0"/>
                <a:ea typeface="Calibri" panose="020F0502020204030204" pitchFamily="34" charset="0"/>
              </a:rPr>
              <a:t>Another key development was the formation of a new Political Party in March 2022, the Revolution for Prosperity, led by a prominent businessman Mr Samuel </a:t>
            </a:r>
            <a:r>
              <a:rPr lang="en-ZA" sz="1800" dirty="0" err="1">
                <a:solidFill>
                  <a:srgbClr val="202122"/>
                </a:solidFill>
                <a:effectLst/>
                <a:latin typeface="Arial" panose="020B0604020202020204" pitchFamily="34" charset="0"/>
                <a:ea typeface="Calibri" panose="020F0502020204030204" pitchFamily="34" charset="0"/>
              </a:rPr>
              <a:t>Matekane</a:t>
            </a:r>
            <a:endParaRPr lang="en-US" sz="1800" dirty="0"/>
          </a:p>
          <a:p>
            <a:pPr>
              <a:lnSpc>
                <a:spcPct val="150000"/>
              </a:lnSpc>
            </a:pPr>
            <a:r>
              <a:rPr lang="en-GB" sz="1800" dirty="0"/>
              <a:t>In their election campaigns, most Political Parties alluded to the need to prioritise the reforms process in by the new Government</a:t>
            </a:r>
          </a:p>
          <a:p>
            <a:pPr>
              <a:lnSpc>
                <a:spcPct val="150000"/>
              </a:lnSpc>
            </a:pPr>
            <a:r>
              <a:rPr lang="en-GB" sz="1800" dirty="0"/>
              <a:t>The pre-election environment was characterised by peaceful campaigning by Political Parties which culminated in Star rallies (equivalents of </a:t>
            </a:r>
            <a:r>
              <a:rPr lang="en-GB" sz="1800" dirty="0" err="1"/>
              <a:t>Siyanqoba</a:t>
            </a:r>
            <a:r>
              <a:rPr lang="en-GB" sz="1800" dirty="0"/>
              <a:t> rallies) on 2 and 3 October respectively</a:t>
            </a:r>
          </a:p>
          <a:p>
            <a:endParaRPr lang="en-ZA" sz="1800" dirty="0"/>
          </a:p>
        </p:txBody>
      </p:sp>
    </p:spTree>
    <p:extLst>
      <p:ext uri="{BB962C8B-B14F-4D97-AF65-F5344CB8AC3E}">
        <p14:creationId xmlns:p14="http://schemas.microsoft.com/office/powerpoint/2010/main" val="203902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
            <a:ext cx="10284371" cy="677916"/>
          </a:xfrm>
        </p:spPr>
        <p:txBody>
          <a:bodyPr/>
          <a:lstStyle/>
          <a:p>
            <a:r>
              <a:rPr lang="en-GB" dirty="0"/>
              <a:t>Elections and Outcomes</a:t>
            </a:r>
            <a:endParaRPr lang="en-ZA" dirty="0"/>
          </a:p>
        </p:txBody>
      </p:sp>
      <p:sp>
        <p:nvSpPr>
          <p:cNvPr id="3" name="Content Placeholder 2"/>
          <p:cNvSpPr>
            <a:spLocks noGrp="1"/>
          </p:cNvSpPr>
          <p:nvPr>
            <p:ph idx="1"/>
          </p:nvPr>
        </p:nvSpPr>
        <p:spPr>
          <a:xfrm>
            <a:off x="534256" y="543911"/>
            <a:ext cx="11048143" cy="5055506"/>
          </a:xfrm>
        </p:spPr>
        <p:txBody>
          <a:bodyPr/>
          <a:lstStyle/>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 There were 3, 151 voting stations across the country. The advanced voting took place on 30 September 2022 and 3000 voters had registered to vote.</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On 7 October 2022, elections kicked off in all districts at 7 am and closed at 5pm. In voting stations where there were delays in opening times, this was compensated for by adjusting the closing times</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Only 79 out of the 80 Constituencies were contested due to the death of a candidate. It is expected that a by-election will be held as soon as it is gazetted</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Voting day proceeded smoothly with active participation of Party Agents most of whom were women and youth</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 The counting and tallying of ballots were done and confirmed by Party Agents at the polling stations before being sent to the National Results Centre which captured the release of results live in the presence of Party Agents and Observers</a:t>
            </a:r>
          </a:p>
          <a:p>
            <a:pPr marL="400050" indent="-285750" algn="just">
              <a:lnSpc>
                <a:spcPct val="150000"/>
              </a:lnSpc>
            </a:pPr>
            <a:endParaRPr lang="en-GB" sz="1800" spc="30" dirty="0">
              <a:solidFill>
                <a:srgbClr val="000000"/>
              </a:solidFill>
              <a:latin typeface="Arial" panose="020B0604020202020204" pitchFamily="34" charset="0"/>
              <a:ea typeface="Calibri" panose="020F0502020204030204" pitchFamily="34" charset="0"/>
            </a:endParaRPr>
          </a:p>
          <a:p>
            <a:pPr marL="400050" algn="just">
              <a:lnSpc>
                <a:spcPct val="150000"/>
              </a:lnSpc>
            </a:pPr>
            <a:endParaRPr lang="en-GB" sz="1800" spc="30" dirty="0">
              <a:solidFill>
                <a:srgbClr val="000000"/>
              </a:solidFill>
              <a:latin typeface="Arial" panose="020B0604020202020204" pitchFamily="34" charset="0"/>
              <a:ea typeface="Calibri" panose="020F0502020204030204" pitchFamily="34" charset="0"/>
            </a:endParaRPr>
          </a:p>
          <a:p>
            <a:pPr marL="514350" lvl="1" indent="0" algn="just">
              <a:lnSpc>
                <a:spcPct val="150000"/>
              </a:lnSpc>
              <a:buNone/>
            </a:pPr>
            <a:endParaRPr lang="en-ZA" sz="1800" spc="30" dirty="0">
              <a:solidFill>
                <a:srgbClr val="000000"/>
              </a:solidFill>
              <a:effectLst/>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114337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
            <a:ext cx="10342651" cy="503433"/>
          </a:xfrm>
        </p:spPr>
        <p:txBody>
          <a:bodyPr/>
          <a:lstStyle/>
          <a:p>
            <a:r>
              <a:rPr lang="en-ZA" dirty="0"/>
              <a:t>Elections and Outcomes</a:t>
            </a:r>
          </a:p>
        </p:txBody>
      </p:sp>
      <p:sp>
        <p:nvSpPr>
          <p:cNvPr id="3" name="Content Placeholder 2"/>
          <p:cNvSpPr>
            <a:spLocks noGrp="1"/>
          </p:cNvSpPr>
          <p:nvPr>
            <p:ph idx="1"/>
          </p:nvPr>
        </p:nvSpPr>
        <p:spPr>
          <a:xfrm>
            <a:off x="369870" y="503434"/>
            <a:ext cx="11406971" cy="5486400"/>
          </a:xfrm>
        </p:spPr>
        <p:txBody>
          <a:bodyPr/>
          <a:lstStyle/>
          <a:p>
            <a:pPr>
              <a:lnSpc>
                <a:spcPct val="150000"/>
              </a:lnSpc>
            </a:pPr>
            <a:r>
              <a:rPr lang="en-GB" sz="1800" dirty="0"/>
              <a:t>On 10 October 2022, the IEC released the final election results </a:t>
            </a:r>
          </a:p>
          <a:p>
            <a:pPr>
              <a:lnSpc>
                <a:spcPct val="150000"/>
              </a:lnSpc>
            </a:pPr>
            <a:r>
              <a:rPr lang="en-GB" sz="1800" dirty="0"/>
              <a:t>Out of the </a:t>
            </a:r>
            <a:r>
              <a:rPr lang="en-GB" sz="1800" b="1" dirty="0"/>
              <a:t>79</a:t>
            </a:r>
            <a:r>
              <a:rPr lang="en-GB" sz="1800" dirty="0"/>
              <a:t> constituencies contested</a:t>
            </a:r>
          </a:p>
          <a:p>
            <a:pPr lvl="1">
              <a:lnSpc>
                <a:spcPct val="150000"/>
              </a:lnSpc>
            </a:pPr>
            <a:r>
              <a:rPr lang="en-GB" sz="1600" b="1" dirty="0"/>
              <a:t>Revolution For Prosperity (RFP</a:t>
            </a:r>
            <a:r>
              <a:rPr lang="en-GB" sz="1600" dirty="0"/>
              <a:t>)  won 56, </a:t>
            </a:r>
            <a:r>
              <a:rPr kumimoji="0" lang="en-GB" sz="1600" b="1" i="0" u="none" strike="noStrike" kern="0" cap="none" spc="30" normalizeH="0" baseline="0" noProof="0" dirty="0">
                <a:ln>
                  <a:noFill/>
                </a:ln>
                <a:effectLst/>
                <a:uLnTx/>
                <a:uFillTx/>
                <a:latin typeface="Arial"/>
                <a:ea typeface="Calibri" panose="020F0502020204030204" pitchFamily="34" charset="0"/>
                <a:cs typeface="+mn-cs"/>
              </a:rPr>
              <a:t>Democratic Congress (DC) </a:t>
            </a:r>
            <a:r>
              <a:rPr kumimoji="0" lang="en-GB" sz="1600" b="0" i="0" u="none" strike="noStrike" kern="0" cap="none" spc="30" normalizeH="0" baseline="0" noProof="0" dirty="0">
                <a:ln>
                  <a:noFill/>
                </a:ln>
                <a:effectLst/>
                <a:uLnTx/>
                <a:uFillTx/>
                <a:latin typeface="Arial"/>
                <a:ea typeface="Calibri" panose="020F0502020204030204" pitchFamily="34" charset="0"/>
                <a:cs typeface="+mn-cs"/>
              </a:rPr>
              <a:t>trailed behind with </a:t>
            </a:r>
            <a:r>
              <a:rPr kumimoji="0" lang="en-GB" sz="1600" b="1" i="0" u="none" strike="noStrike" kern="0" cap="none" spc="30" normalizeH="0" baseline="0" noProof="0" dirty="0">
                <a:ln>
                  <a:noFill/>
                </a:ln>
                <a:effectLst/>
                <a:uLnTx/>
                <a:uFillTx/>
                <a:latin typeface="Arial"/>
                <a:ea typeface="Calibri" panose="020F0502020204030204" pitchFamily="34" charset="0"/>
                <a:cs typeface="+mn-cs"/>
              </a:rPr>
              <a:t>18</a:t>
            </a:r>
          </a:p>
          <a:p>
            <a:pPr lvl="1">
              <a:lnSpc>
                <a:spcPct val="150000"/>
              </a:lnSpc>
            </a:pPr>
            <a:r>
              <a:rPr kumimoji="0" lang="en-GB" sz="1600" b="1" i="0" u="none" strike="noStrike" kern="0" cap="none" spc="30" normalizeH="0" baseline="0" noProof="0" dirty="0">
                <a:ln>
                  <a:noFill/>
                </a:ln>
                <a:effectLst/>
                <a:uLnTx/>
                <a:uFillTx/>
                <a:latin typeface="Arial"/>
                <a:ea typeface="Calibri" panose="020F0502020204030204" pitchFamily="34" charset="0"/>
                <a:cs typeface="+mn-cs"/>
              </a:rPr>
              <a:t> Alliance of Democrats (AD) 2, Movement for Economic Change (MEC) 1, National Independent Party 1</a:t>
            </a:r>
          </a:p>
          <a:p>
            <a:pPr lvl="1">
              <a:lnSpc>
                <a:spcPct val="150000"/>
              </a:lnSpc>
            </a:pPr>
            <a:r>
              <a:rPr kumimoji="0" lang="en-GB" sz="1600" b="1" i="0" u="none" strike="noStrike" kern="0" cap="none" spc="30" normalizeH="0" baseline="0" noProof="0" dirty="0">
                <a:ln>
                  <a:noFill/>
                </a:ln>
                <a:effectLst/>
                <a:uLnTx/>
                <a:uFillTx/>
                <a:latin typeface="Arial"/>
                <a:ea typeface="Calibri" panose="020F0502020204030204" pitchFamily="34" charset="0"/>
                <a:cs typeface="+mn-cs"/>
              </a:rPr>
              <a:t> Socialist Revolutionary Party 1</a:t>
            </a:r>
          </a:p>
          <a:p>
            <a:pPr>
              <a:lnSpc>
                <a:spcPct val="150000"/>
              </a:lnSpc>
            </a:pPr>
            <a:r>
              <a:rPr kumimoji="0" lang="en-GB" sz="1800" b="1" i="0" u="none" strike="noStrike" kern="0" cap="none" spc="30" normalizeH="0" baseline="0" noProof="0" dirty="0">
                <a:ln>
                  <a:noFill/>
                </a:ln>
                <a:effectLst/>
                <a:uLnTx/>
                <a:uFillTx/>
                <a:latin typeface="Arial"/>
                <a:ea typeface="Calibri" panose="020F0502020204030204" pitchFamily="34" charset="0"/>
                <a:cs typeface="+mn-cs"/>
              </a:rPr>
              <a:t>The 40 Proportional Representation/ Compensatory  seats were allocated as follows</a:t>
            </a:r>
          </a:p>
          <a:p>
            <a:pPr>
              <a:lnSpc>
                <a:spcPct val="150000"/>
              </a:lnSpc>
            </a:pPr>
            <a:endParaRPr kumimoji="0" lang="en-GB" sz="1800" b="1" i="0" u="none" strike="noStrike" kern="0" cap="none" spc="30" normalizeH="0" baseline="0" noProof="0" dirty="0">
              <a:ln>
                <a:noFill/>
              </a:ln>
              <a:effectLst/>
              <a:uLnTx/>
              <a:uFillTx/>
              <a:latin typeface="Arial"/>
              <a:ea typeface="Calibri" panose="020F0502020204030204" pitchFamily="34" charset="0"/>
              <a:cs typeface="+mn-cs"/>
            </a:endParaRPr>
          </a:p>
          <a:p>
            <a:pPr>
              <a:lnSpc>
                <a:spcPct val="150000"/>
              </a:lnSpc>
            </a:pPr>
            <a:endParaRPr kumimoji="0" lang="en-GB" sz="1800" b="1" i="0" u="none" strike="noStrike" kern="0" cap="none" spc="30" normalizeH="0" baseline="0" noProof="0" dirty="0">
              <a:ln>
                <a:noFill/>
              </a:ln>
              <a:effectLst/>
              <a:uLnTx/>
              <a:uFillTx/>
              <a:latin typeface="Arial"/>
              <a:ea typeface="Calibri" panose="020F0502020204030204" pitchFamily="34" charset="0"/>
              <a:cs typeface="+mn-cs"/>
            </a:endParaRPr>
          </a:p>
          <a:p>
            <a:pPr lvl="1">
              <a:lnSpc>
                <a:spcPct val="150000"/>
              </a:lnSpc>
            </a:pPr>
            <a:endParaRPr lang="en-GB" sz="1600" dirty="0"/>
          </a:p>
          <a:p>
            <a:pPr>
              <a:lnSpc>
                <a:spcPct val="150000"/>
              </a:lnSpc>
            </a:pPr>
            <a:endParaRPr lang="en-GB" sz="1800" dirty="0"/>
          </a:p>
          <a:p>
            <a:pPr marL="0" indent="0">
              <a:lnSpc>
                <a:spcPct val="150000"/>
              </a:lnSpc>
              <a:buNone/>
            </a:pPr>
            <a:endParaRPr lang="en-US" sz="1800" dirty="0"/>
          </a:p>
          <a:p>
            <a:endParaRPr lang="en-ZA" dirty="0"/>
          </a:p>
        </p:txBody>
      </p:sp>
      <p:graphicFrame>
        <p:nvGraphicFramePr>
          <p:cNvPr id="4" name="Table 3">
            <a:extLst>
              <a:ext uri="{FF2B5EF4-FFF2-40B4-BE49-F238E27FC236}">
                <a16:creationId xmlns:a16="http://schemas.microsoft.com/office/drawing/2014/main" id="{445A4D23-D6BE-4A88-B5A3-E56FF23E9079}"/>
              </a:ext>
            </a:extLst>
          </p:cNvPr>
          <p:cNvGraphicFramePr>
            <a:graphicFrameLocks noGrp="1"/>
          </p:cNvGraphicFramePr>
          <p:nvPr>
            <p:extLst>
              <p:ext uri="{D42A27DB-BD31-4B8C-83A1-F6EECF244321}">
                <p14:modId xmlns:p14="http://schemas.microsoft.com/office/powerpoint/2010/main" val="3456407760"/>
              </p:ext>
            </p:extLst>
          </p:nvPr>
        </p:nvGraphicFramePr>
        <p:xfrm>
          <a:off x="717331" y="3323690"/>
          <a:ext cx="9278006" cy="2274257"/>
        </p:xfrm>
        <a:graphic>
          <a:graphicData uri="http://schemas.openxmlformats.org/drawingml/2006/table">
            <a:tbl>
              <a:tblPr firstRow="1" firstCol="1" bandRow="1"/>
              <a:tblGrid>
                <a:gridCol w="1324365">
                  <a:extLst>
                    <a:ext uri="{9D8B030D-6E8A-4147-A177-3AD203B41FA5}">
                      <a16:colId xmlns:a16="http://schemas.microsoft.com/office/drawing/2014/main" val="3558654021"/>
                    </a:ext>
                  </a:extLst>
                </a:gridCol>
                <a:gridCol w="2859977">
                  <a:extLst>
                    <a:ext uri="{9D8B030D-6E8A-4147-A177-3AD203B41FA5}">
                      <a16:colId xmlns:a16="http://schemas.microsoft.com/office/drawing/2014/main" val="2223093933"/>
                    </a:ext>
                  </a:extLst>
                </a:gridCol>
                <a:gridCol w="3079351">
                  <a:extLst>
                    <a:ext uri="{9D8B030D-6E8A-4147-A177-3AD203B41FA5}">
                      <a16:colId xmlns:a16="http://schemas.microsoft.com/office/drawing/2014/main" val="3582931821"/>
                    </a:ext>
                  </a:extLst>
                </a:gridCol>
                <a:gridCol w="2014313">
                  <a:extLst>
                    <a:ext uri="{9D8B030D-6E8A-4147-A177-3AD203B41FA5}">
                      <a16:colId xmlns:a16="http://schemas.microsoft.com/office/drawing/2014/main" val="1771878617"/>
                    </a:ext>
                  </a:extLst>
                </a:gridCol>
              </a:tblGrid>
              <a:tr h="144151">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Party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Constituency votes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800" dirty="0">
                          <a:effectLst/>
                          <a:latin typeface="Arial Black" panose="020B0A04020102020204" pitchFamily="34" charset="0"/>
                          <a:ea typeface="Calibri" panose="020F0502020204030204" pitchFamily="34" charset="0"/>
                          <a:cs typeface="Times New Roman" panose="02020603050405020304" pitchFamily="18" charset="0"/>
                        </a:rPr>
                        <a:t>Compensatory seats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Total </a:t>
                      </a:r>
                      <a:r>
                        <a:rPr lang="en-ZA" sz="1600" dirty="0" err="1">
                          <a:effectLst/>
                          <a:latin typeface="Arial Black" panose="020B0A04020102020204" pitchFamily="34" charset="0"/>
                          <a:ea typeface="Calibri" panose="020F0502020204030204" pitchFamily="34" charset="0"/>
                          <a:cs typeface="Times New Roman" panose="02020603050405020304" pitchFamily="18" charset="0"/>
                        </a:rPr>
                        <a:t>Parl</a:t>
                      </a:r>
                      <a:r>
                        <a:rPr lang="en-ZA" sz="1600" dirty="0">
                          <a:effectLst/>
                          <a:latin typeface="Arial Black" panose="020B0A04020102020204" pitchFamily="34" charset="0"/>
                          <a:ea typeface="Calibri" panose="020F0502020204030204" pitchFamily="34" charset="0"/>
                          <a:cs typeface="Times New Roman" panose="02020603050405020304" pitchFamily="18" charset="0"/>
                        </a:rPr>
                        <a:t> seats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4321833"/>
                  </a:ext>
                </a:extLst>
              </a:tr>
              <a:tr h="128153">
                <a:tc>
                  <a:txBody>
                    <a:bodyPr/>
                    <a:lstStyle/>
                    <a:p>
                      <a:pPr>
                        <a:lnSpc>
                          <a:spcPct val="107000"/>
                        </a:lnSpc>
                        <a:spcAft>
                          <a:spcPts val="800"/>
                        </a:spcAft>
                      </a:pPr>
                      <a:r>
                        <a:rPr lang="en-ZA" sz="1600" b="1" dirty="0">
                          <a:effectLst/>
                          <a:latin typeface="Arial Black" panose="020B0A04020102020204" pitchFamily="34" charset="0"/>
                          <a:ea typeface="Calibri" panose="020F0502020204030204" pitchFamily="34" charset="0"/>
                          <a:cs typeface="Times New Roman" panose="02020603050405020304" pitchFamily="18" charset="0"/>
                        </a:rPr>
                        <a:t>RFP</a:t>
                      </a:r>
                      <a:endParaRPr lang="en-ZA"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1" dirty="0">
                          <a:effectLst/>
                          <a:latin typeface="Arial Black" panose="020B0A04020102020204" pitchFamily="34" charset="0"/>
                          <a:ea typeface="Calibri" panose="020F0502020204030204" pitchFamily="34" charset="0"/>
                          <a:cs typeface="Times New Roman" panose="02020603050405020304" pitchFamily="18" charset="0"/>
                        </a:rPr>
                        <a:t>56</a:t>
                      </a:r>
                      <a:endParaRPr lang="en-ZA"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94520"/>
                  </a:ext>
                </a:extLst>
              </a:tr>
              <a:tr h="128153">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DC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514922"/>
                  </a:ext>
                </a:extLst>
              </a:tr>
              <a:tr h="128153">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ABC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30084"/>
                  </a:ext>
                </a:extLst>
              </a:tr>
              <a:tr h="128153">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BAP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a:effectLst/>
                          <a:latin typeface="Arial Black" panose="020B0A0402010202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9873392"/>
                  </a:ext>
                </a:extLst>
              </a:tr>
              <a:tr h="128153">
                <a:tc>
                  <a:txBody>
                    <a:bodyPr/>
                    <a:lstStyle/>
                    <a:p>
                      <a:pPr>
                        <a:lnSpc>
                          <a:spcPct val="107000"/>
                        </a:lnSpc>
                        <a:spcAft>
                          <a:spcPts val="800"/>
                        </a:spcAft>
                      </a:pPr>
                      <a:r>
                        <a:rPr lang="en-ZA" sz="1600" b="1">
                          <a:effectLst/>
                          <a:latin typeface="Arial Black" panose="020B0A04020102020204" pitchFamily="34" charset="0"/>
                          <a:ea typeface="Calibri" panose="020F0502020204030204" pitchFamily="34" charset="0"/>
                          <a:cs typeface="Times New Roman" panose="02020603050405020304" pitchFamily="18" charset="0"/>
                        </a:rPr>
                        <a:t>AD</a:t>
                      </a:r>
                      <a:endParaRPr lang="en-ZA" sz="16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a:effectLst/>
                          <a:latin typeface="Arial Black" panose="020B0A0402010202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1" dirty="0">
                          <a:effectLst/>
                          <a:latin typeface="Arial Black" panose="020B0A04020102020204" pitchFamily="34" charset="0"/>
                          <a:ea typeface="Calibri" panose="020F0502020204030204" pitchFamily="34" charset="0"/>
                          <a:cs typeface="Times New Roman" panose="02020603050405020304" pitchFamily="18" charset="0"/>
                        </a:rPr>
                        <a:t>05</a:t>
                      </a:r>
                      <a:endParaRPr lang="en-ZA"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9432"/>
                  </a:ext>
                </a:extLst>
              </a:tr>
              <a:tr h="128153">
                <a:tc>
                  <a:txBody>
                    <a:bodyPr/>
                    <a:lstStyle/>
                    <a:p>
                      <a:pPr>
                        <a:lnSpc>
                          <a:spcPct val="107000"/>
                        </a:lnSpc>
                        <a:spcAft>
                          <a:spcPts val="800"/>
                        </a:spcAft>
                      </a:pPr>
                      <a:r>
                        <a:rPr lang="en-ZA" sz="1600" b="1">
                          <a:effectLst/>
                          <a:latin typeface="Arial Black" panose="020B0A04020102020204" pitchFamily="34" charset="0"/>
                          <a:ea typeface="Calibri" panose="020F0502020204030204" pitchFamily="34" charset="0"/>
                          <a:cs typeface="Times New Roman" panose="02020603050405020304" pitchFamily="18" charset="0"/>
                        </a:rPr>
                        <a:t>MEC</a:t>
                      </a:r>
                      <a:endParaRPr lang="en-ZA" sz="16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a:effectLst/>
                          <a:latin typeface="Arial Black" panose="020B0A0402010202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1" dirty="0">
                          <a:effectLst/>
                          <a:latin typeface="Arial Black" panose="020B0A04020102020204" pitchFamily="34" charset="0"/>
                          <a:ea typeface="Calibri" panose="020F0502020204030204" pitchFamily="34" charset="0"/>
                          <a:cs typeface="Times New Roman" panose="02020603050405020304" pitchFamily="18" charset="0"/>
                        </a:rPr>
                        <a:t>04</a:t>
                      </a:r>
                      <a:endParaRPr lang="en-ZA"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196998"/>
                  </a:ext>
                </a:extLst>
              </a:tr>
              <a:tr h="128153">
                <a:tc>
                  <a:txBody>
                    <a:bodyPr/>
                    <a:lstStyle/>
                    <a:p>
                      <a:pPr>
                        <a:lnSpc>
                          <a:spcPct val="107000"/>
                        </a:lnSpc>
                        <a:spcAft>
                          <a:spcPts val="800"/>
                        </a:spcAft>
                      </a:pPr>
                      <a:r>
                        <a:rPr lang="en-ZA" sz="1600">
                          <a:effectLst/>
                          <a:latin typeface="Arial Black" panose="020B0A04020102020204" pitchFamily="34" charset="0"/>
                          <a:ea typeface="Calibri" panose="020F0502020204030204" pitchFamily="34" charset="0"/>
                          <a:cs typeface="Times New Roman" panose="02020603050405020304" pitchFamily="18" charset="0"/>
                        </a:rPr>
                        <a:t>LCD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a:effectLst/>
                          <a:latin typeface="Arial Black" panose="020B0A0402010202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563244"/>
                  </a:ext>
                </a:extLst>
              </a:tr>
              <a:tr h="128153">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BNP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a:effectLst/>
                          <a:latin typeface="Arial Black" panose="020B0A0402010202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dirty="0">
                          <a:effectLst/>
                          <a:latin typeface="Arial Black" panose="020B0A04020102020204" pitchFamily="34" charset="0"/>
                          <a:ea typeface="Calibri" panose="020F0502020204030204" pitchFamily="34" charset="0"/>
                          <a:cs typeface="Times New Roman" panose="02020603050405020304" pitchFamily="18" charset="0"/>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638713"/>
                  </a:ext>
                </a:extLst>
              </a:tr>
            </a:tbl>
          </a:graphicData>
        </a:graphic>
      </p:graphicFrame>
    </p:spTree>
    <p:extLst>
      <p:ext uri="{BB962C8B-B14F-4D97-AF65-F5344CB8AC3E}">
        <p14:creationId xmlns:p14="http://schemas.microsoft.com/office/powerpoint/2010/main" val="199341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
            <a:ext cx="10284371" cy="677916"/>
          </a:xfrm>
        </p:spPr>
        <p:txBody>
          <a:bodyPr/>
          <a:lstStyle/>
          <a:p>
            <a:r>
              <a:rPr lang="en-GB" dirty="0"/>
              <a:t>Elections and Outcomes</a:t>
            </a:r>
            <a:endParaRPr lang="en-ZA" dirty="0"/>
          </a:p>
        </p:txBody>
      </p:sp>
      <p:sp>
        <p:nvSpPr>
          <p:cNvPr id="3" name="Content Placeholder 2"/>
          <p:cNvSpPr>
            <a:spLocks noGrp="1"/>
          </p:cNvSpPr>
          <p:nvPr>
            <p:ph idx="1"/>
          </p:nvPr>
        </p:nvSpPr>
        <p:spPr>
          <a:xfrm>
            <a:off x="534256" y="543911"/>
            <a:ext cx="11048143" cy="5055506"/>
          </a:xfrm>
        </p:spPr>
        <p:txBody>
          <a:bodyPr/>
          <a:lstStyle/>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Despite winning 71 % of the constituencies RFP could not get majority seats in Parliament  </a:t>
            </a:r>
          </a:p>
          <a:p>
            <a:pPr marL="800100" lvl="1" algn="just">
              <a:lnSpc>
                <a:spcPct val="150000"/>
              </a:lnSpc>
            </a:pPr>
            <a:r>
              <a:rPr lang="en-GB" sz="1600" spc="30" dirty="0">
                <a:solidFill>
                  <a:srgbClr val="000000"/>
                </a:solidFill>
                <a:latin typeface="Arial" panose="020B0604020202020204" pitchFamily="34" charset="0"/>
                <a:ea typeface="Calibri" panose="020F0502020204030204" pitchFamily="34" charset="0"/>
              </a:rPr>
              <a:t>It has formed a coalition with  AD (5 seats) and MEC ( 4 seats) to get the 65-seat majority in the 119 member Parliament</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The new coalition government alliance led by RFP has promised to do away with corruption and nepotism </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 Their  manifesto has a vision that includes finalisation of the Reform process, improved water and energy for all Basotho</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Improve health services, which have mostly  collapsed, provide improved quality education and focus on increased industrialization of the economy  </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Importantly, the coalition partners have also committed to prioritise the national reforms process and reduce the number of Ministers in Government  </a:t>
            </a:r>
          </a:p>
          <a:p>
            <a:pPr marL="400050" algn="just">
              <a:lnSpc>
                <a:spcPct val="150000"/>
              </a:lnSpc>
            </a:pPr>
            <a:endParaRPr lang="en-GB" sz="1800" spc="30" dirty="0">
              <a:solidFill>
                <a:srgbClr val="000000"/>
              </a:solidFill>
              <a:latin typeface="Arial" panose="020B0604020202020204" pitchFamily="34" charset="0"/>
              <a:ea typeface="Calibri" panose="020F0502020204030204" pitchFamily="34" charset="0"/>
            </a:endParaRPr>
          </a:p>
          <a:p>
            <a:pPr marL="514350" lvl="1" indent="0" algn="just">
              <a:lnSpc>
                <a:spcPct val="150000"/>
              </a:lnSpc>
              <a:buNone/>
            </a:pPr>
            <a:endParaRPr lang="en-ZA" sz="1800" spc="30" dirty="0">
              <a:solidFill>
                <a:srgbClr val="000000"/>
              </a:solidFill>
              <a:effectLst/>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285845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
            <a:ext cx="10363199" cy="536028"/>
          </a:xfrm>
        </p:spPr>
        <p:txBody>
          <a:bodyPr/>
          <a:lstStyle/>
          <a:p>
            <a:r>
              <a:rPr lang="en-GB" dirty="0"/>
              <a:t>Analysis</a:t>
            </a:r>
            <a:endParaRPr lang="en-ZA" dirty="0"/>
          </a:p>
        </p:txBody>
      </p:sp>
      <p:sp>
        <p:nvSpPr>
          <p:cNvPr id="3" name="Content Placeholder 2"/>
          <p:cNvSpPr>
            <a:spLocks noGrp="1"/>
          </p:cNvSpPr>
          <p:nvPr>
            <p:ph idx="1"/>
          </p:nvPr>
        </p:nvSpPr>
        <p:spPr>
          <a:xfrm>
            <a:off x="520262" y="536029"/>
            <a:ext cx="11062137" cy="5063388"/>
          </a:xfrm>
        </p:spPr>
        <p:txBody>
          <a:bodyPr/>
          <a:lstStyle/>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In preparation for the elections, the Lesotho Independent Electoral Commission had invited  Election Observers from the SADC, AU, Commonwealth, SADC Electoral Commissions Forum,  EU, and Embassies/ Missions accredited to Lesotho, notably the UK</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SADC Election Observer Mission (SEOM) was led by the Chair of the SADC Organ – Namibia and 11 SADC countries sent election observers to Lesotho – which were deployed to the 10 voting districts</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During pre-election engagements with various political parties  - most confirmed their commitment to prioritising the national reforms should they win the elections</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Whilst political parties maintained their high regard for the IEC, they complained about the management of the voters’ roll which could not be finalised in good time</a:t>
            </a:r>
          </a:p>
          <a:p>
            <a:pPr marL="400050" indent="-285750" algn="just">
              <a:lnSpc>
                <a:spcPct val="150000"/>
              </a:lnSpc>
            </a:pPr>
            <a:r>
              <a:rPr lang="en-GB" sz="1600" spc="30" dirty="0">
                <a:solidFill>
                  <a:srgbClr val="000000"/>
                </a:solidFill>
                <a:latin typeface="Arial" panose="020B0604020202020204" pitchFamily="34" charset="0"/>
                <a:ea typeface="Calibri" panose="020F0502020204030204" pitchFamily="34" charset="0"/>
              </a:rPr>
              <a:t>The RFP even went to court to force the IEC to issue a digital voters’ roll</a:t>
            </a:r>
          </a:p>
          <a:p>
            <a:pPr marL="400050" indent="-285750" algn="just">
              <a:lnSpc>
                <a:spcPct val="150000"/>
              </a:lnSpc>
            </a:pPr>
            <a:endParaRPr lang="en-GB" sz="1600" spc="30" dirty="0">
              <a:solidFill>
                <a:srgbClr val="000000"/>
              </a:solidFill>
              <a:latin typeface="Arial" panose="020B0604020202020204" pitchFamily="34" charset="0"/>
              <a:ea typeface="Calibri" panose="020F0502020204030204" pitchFamily="34" charset="0"/>
            </a:endParaRPr>
          </a:p>
          <a:p>
            <a:pPr marL="400050" indent="-285750" algn="just">
              <a:lnSpc>
                <a:spcPct val="150000"/>
              </a:lnSpc>
            </a:pPr>
            <a:endParaRPr lang="en-GB" sz="1600" spc="30" dirty="0">
              <a:solidFill>
                <a:srgbClr val="000000"/>
              </a:solidFill>
              <a:latin typeface="Arial" panose="020B0604020202020204" pitchFamily="34" charset="0"/>
              <a:ea typeface="Calibri" panose="020F0502020204030204" pitchFamily="34" charset="0"/>
            </a:endParaRPr>
          </a:p>
          <a:p>
            <a:pPr marL="400050" indent="-285750" algn="just">
              <a:lnSpc>
                <a:spcPct val="150000"/>
              </a:lnSpc>
            </a:pPr>
            <a:endParaRPr kumimoji="0" lang="en-GB" sz="1800" b="0" i="0" u="none" strike="noStrike" kern="0" cap="none" spc="3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endParaRPr>
          </a:p>
          <a:p>
            <a:pPr marL="57150" indent="0" algn="just">
              <a:lnSpc>
                <a:spcPct val="150000"/>
              </a:lnSpc>
              <a:buNone/>
            </a:pPr>
            <a:endParaRPr lang="en-GB" sz="1800" spc="30" dirty="0">
              <a:solidFill>
                <a:srgbClr val="000000"/>
              </a:solidFill>
              <a:latin typeface="Arial" panose="020B0604020202020204" pitchFamily="34" charset="0"/>
              <a:ea typeface="Calibri" panose="020F0502020204030204" pitchFamily="34" charset="0"/>
            </a:endParaRPr>
          </a:p>
          <a:p>
            <a:pPr marL="400050" indent="-285750" algn="just">
              <a:lnSpc>
                <a:spcPct val="150000"/>
              </a:lnSpc>
            </a:pPr>
            <a:endParaRPr lang="en-GB" sz="1800" spc="30" dirty="0">
              <a:solidFill>
                <a:srgbClr val="000000"/>
              </a:solidFill>
              <a:latin typeface="Arial" panose="020B0604020202020204" pitchFamily="34" charset="0"/>
              <a:ea typeface="Calibri" panose="020F0502020204030204" pitchFamily="34" charset="0"/>
            </a:endParaRPr>
          </a:p>
          <a:p>
            <a:pPr marL="457200" algn="just">
              <a:lnSpc>
                <a:spcPct val="150000"/>
              </a:lnSpc>
            </a:pPr>
            <a:endParaRPr lang="en-ZA" sz="1800" spc="30" dirty="0">
              <a:solidFill>
                <a:srgbClr val="000000"/>
              </a:solidFill>
              <a:effectLst/>
              <a:latin typeface="Arial" panose="020B0604020202020204" pitchFamily="34" charset="0"/>
              <a:ea typeface="Calibri" panose="020F0502020204030204" pitchFamily="34" charset="0"/>
            </a:endParaRPr>
          </a:p>
          <a:p>
            <a:pPr marL="0" indent="0">
              <a:lnSpc>
                <a:spcPct val="150000"/>
              </a:lnSpc>
              <a:buNone/>
            </a:pPr>
            <a:endParaRPr lang="en-ZA" sz="1800" spc="30" dirty="0">
              <a:solidFill>
                <a:srgbClr val="000000"/>
              </a:solidFill>
              <a:effectLst/>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3586322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57" y="20548"/>
            <a:ext cx="10312420" cy="420887"/>
          </a:xfrm>
        </p:spPr>
        <p:txBody>
          <a:bodyPr/>
          <a:lstStyle/>
          <a:p>
            <a:r>
              <a:rPr lang="en-ZA" dirty="0"/>
              <a:t>Analysis</a:t>
            </a:r>
          </a:p>
        </p:txBody>
      </p:sp>
      <p:sp>
        <p:nvSpPr>
          <p:cNvPr id="3" name="Content Placeholder 2"/>
          <p:cNvSpPr>
            <a:spLocks noGrp="1"/>
          </p:cNvSpPr>
          <p:nvPr>
            <p:ph idx="1"/>
          </p:nvPr>
        </p:nvSpPr>
        <p:spPr>
          <a:xfrm>
            <a:off x="534257" y="441434"/>
            <a:ext cx="11053398" cy="5360275"/>
          </a:xfrm>
        </p:spPr>
        <p:txBody>
          <a:bodyPr/>
          <a:lstStyle/>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Most Parties attributed the voters’ roll challenge to the non-release of adequate funding from Government</a:t>
            </a:r>
          </a:p>
          <a:p>
            <a:pPr marL="400050"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Notable that the voter-turnout was 37%, a significant drop compared to the 46% in the 2017 elections</a:t>
            </a:r>
          </a:p>
          <a:p>
            <a:pPr marL="800100" lvl="1" algn="just">
              <a:lnSpc>
                <a:spcPct val="150000"/>
              </a:lnSpc>
            </a:pPr>
            <a:r>
              <a:rPr lang="en-GB" sz="1600" spc="30" dirty="0">
                <a:solidFill>
                  <a:srgbClr val="000000"/>
                </a:solidFill>
                <a:latin typeface="Arial" panose="020B0604020202020204" pitchFamily="34" charset="0"/>
                <a:ea typeface="Calibri" panose="020F0502020204030204" pitchFamily="34" charset="0"/>
              </a:rPr>
              <a:t>Low voter turn-out attributed to apathy and limited voter education by the IEC</a:t>
            </a:r>
          </a:p>
          <a:p>
            <a:pPr marL="400050" algn="just">
              <a:lnSpc>
                <a:spcPct val="150000"/>
              </a:lnSpc>
            </a:pPr>
            <a:r>
              <a:rPr lang="en-GB" sz="1800" spc="30" dirty="0">
                <a:solidFill>
                  <a:srgbClr val="000000"/>
                </a:solidFill>
                <a:latin typeface="Arial" panose="020B0604020202020204" pitchFamily="34" charset="0"/>
                <a:ea typeface="Calibri" panose="020F0502020204030204" pitchFamily="34" charset="0"/>
              </a:rPr>
              <a:t>In their preliminary Statements following the elections, the international observers were unanimous</a:t>
            </a:r>
          </a:p>
          <a:p>
            <a:pPr marL="57150" indent="0" algn="just">
              <a:lnSpc>
                <a:spcPct val="150000"/>
              </a:lnSpc>
              <a:buNone/>
            </a:pPr>
            <a:r>
              <a:rPr lang="en-GB" sz="1800" spc="30" dirty="0">
                <a:solidFill>
                  <a:srgbClr val="000000"/>
                </a:solidFill>
                <a:latin typeface="Arial" panose="020B0604020202020204" pitchFamily="34" charset="0"/>
                <a:ea typeface="Calibri" panose="020F0502020204030204" pitchFamily="34" charset="0"/>
              </a:rPr>
              <a:t>     in declaring the elections as peaceful, well organised, and professionally managed</a:t>
            </a:r>
          </a:p>
          <a:p>
            <a:pPr indent="-285750" algn="just">
              <a:lnSpc>
                <a:spcPct val="150000"/>
              </a:lnSpc>
            </a:pPr>
            <a:r>
              <a:rPr lang="en-GB" sz="1800" spc="30" dirty="0">
                <a:solidFill>
                  <a:srgbClr val="000000"/>
                </a:solidFill>
                <a:latin typeface="Arial" panose="020B0604020202020204" pitchFamily="34" charset="0"/>
                <a:ea typeface="Calibri" panose="020F0502020204030204" pitchFamily="34" charset="0"/>
              </a:rPr>
              <a:t>However, they also </a:t>
            </a:r>
            <a:r>
              <a:rPr lang="en-GB" sz="1800" spc="30" dirty="0">
                <a:solidFill>
                  <a:srgbClr val="000000"/>
                </a:solidFill>
                <a:effectLst/>
                <a:latin typeface="Arial" panose="020B0604020202020204" pitchFamily="34" charset="0"/>
                <a:ea typeface="Calibri" panose="020F0502020204030204" pitchFamily="34" charset="0"/>
              </a:rPr>
              <a:t>noted the concerns regarding the accuracy of the voter’s roll</a:t>
            </a:r>
          </a:p>
          <a:p>
            <a:pPr indent="-285750" algn="just">
              <a:lnSpc>
                <a:spcPct val="150000"/>
              </a:lnSpc>
            </a:pPr>
            <a:r>
              <a:rPr lang="en-GB" sz="1800" spc="30" dirty="0">
                <a:solidFill>
                  <a:srgbClr val="000000"/>
                </a:solidFill>
                <a:effectLst/>
                <a:latin typeface="Arial" panose="020B0604020202020204" pitchFamily="34" charset="0"/>
                <a:ea typeface="Calibri" panose="020F0502020204030204" pitchFamily="34" charset="0"/>
              </a:rPr>
              <a:t>Another area generally identified as problematic was the lack of sufficient and timely funding made availed to the IEC by Government  </a:t>
            </a:r>
          </a:p>
          <a:p>
            <a:pPr indent="-285750" algn="just">
              <a:lnSpc>
                <a:spcPct val="150000"/>
              </a:lnSpc>
            </a:pPr>
            <a:r>
              <a:rPr lang="en-GB" sz="1800" spc="30" dirty="0">
                <a:solidFill>
                  <a:srgbClr val="000000"/>
                </a:solidFill>
                <a:effectLst/>
                <a:latin typeface="Arial" panose="020B0604020202020204" pitchFamily="34" charset="0"/>
                <a:ea typeface="Calibri" panose="020F0502020204030204" pitchFamily="34" charset="0"/>
              </a:rPr>
              <a:t>It is also notable that there were not legal challenges on the outcome of the National Assembly elections in Lesotho</a:t>
            </a:r>
          </a:p>
          <a:p>
            <a:pPr indent="-285750" algn="just">
              <a:lnSpc>
                <a:spcPct val="150000"/>
              </a:lnSpc>
            </a:pPr>
            <a:endParaRPr lang="en-GB" sz="1800" spc="30" dirty="0">
              <a:solidFill>
                <a:srgbClr val="000000"/>
              </a:solidFill>
              <a:effectLst/>
              <a:latin typeface="Arial" panose="020B0604020202020204" pitchFamily="34" charset="0"/>
              <a:ea typeface="Calibri" panose="020F0502020204030204" pitchFamily="34" charset="0"/>
            </a:endParaRPr>
          </a:p>
          <a:p>
            <a:pPr marL="457200" algn="just">
              <a:lnSpc>
                <a:spcPct val="150000"/>
              </a:lnSpc>
            </a:pPr>
            <a:endParaRPr lang="en-ZA" sz="1800" spc="30" dirty="0">
              <a:solidFill>
                <a:srgbClr val="000000"/>
              </a:solidFill>
              <a:effectLst/>
              <a:latin typeface="Arial" panose="020B0604020202020204" pitchFamily="34" charset="0"/>
              <a:ea typeface="Calibri" panose="020F0502020204030204" pitchFamily="34" charset="0"/>
            </a:endParaRPr>
          </a:p>
          <a:p>
            <a:pPr marL="0" indent="0">
              <a:lnSpc>
                <a:spcPct val="150000"/>
              </a:lnSpc>
              <a:buNone/>
            </a:pPr>
            <a:endParaRPr lang="en-ZA" sz="1800" spc="30" dirty="0">
              <a:solidFill>
                <a:srgbClr val="000000"/>
              </a:solidFill>
              <a:effectLst/>
              <a:ea typeface="Calibri" panose="020F0502020204030204" pitchFamily="34" charset="0"/>
            </a:endParaRPr>
          </a:p>
          <a:p>
            <a:pPr marL="4572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dirty="0"/>
          </a:p>
        </p:txBody>
      </p:sp>
    </p:spTree>
    <p:extLst>
      <p:ext uri="{BB962C8B-B14F-4D97-AF65-F5344CB8AC3E}">
        <p14:creationId xmlns:p14="http://schemas.microsoft.com/office/powerpoint/2010/main" val="4076070958"/>
      </p:ext>
    </p:extLst>
  </p:cSld>
  <p:clrMapOvr>
    <a:masterClrMapping/>
  </p:clrMapOvr>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C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12575</TotalTime>
  <Words>1326</Words>
  <Application>Microsoft Office PowerPoint</Application>
  <PresentationFormat>Widescreen</PresentationFormat>
  <Paragraphs>156</Paragraphs>
  <Slides>13</Slides>
  <Notes>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Aharoni</vt:lpstr>
      <vt:lpstr>Arial</vt:lpstr>
      <vt:lpstr>Arial Black</vt:lpstr>
      <vt:lpstr>Arial Narrow</vt:lpstr>
      <vt:lpstr>Calibri</vt:lpstr>
      <vt:lpstr>Times</vt:lpstr>
      <vt:lpstr>Times New Roman</vt:lpstr>
      <vt:lpstr>1_Blank Presentation</vt:lpstr>
      <vt:lpstr>DICO Presentation</vt:lpstr>
      <vt:lpstr>1_DICO Presentation</vt:lpstr>
      <vt:lpstr> 7 October National Assembly elections in the Kingdom of Lesotho   Presentation to Portfolio Committee on International Relations and Cooperation  26 October 2022    </vt:lpstr>
      <vt:lpstr>Political map of the Kingdom of Lesotho </vt:lpstr>
      <vt:lpstr>Background</vt:lpstr>
      <vt:lpstr>Background</vt:lpstr>
      <vt:lpstr>Elections and Outcomes</vt:lpstr>
      <vt:lpstr>Elections and Outcomes</vt:lpstr>
      <vt:lpstr>Elections and Outcomes</vt:lpstr>
      <vt:lpstr>Analysis</vt:lpstr>
      <vt:lpstr>Analysis</vt:lpstr>
      <vt:lpstr>Summary of proposed Constitutional Reforms Relevant to the Lesotho Electoral System  </vt:lpstr>
      <vt:lpstr>Summary of proposed Constitutional Reforms Relevant to the Lesotho Electoral System </vt:lpstr>
      <vt:lpstr>Conclusion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REGIONAL HEADS OF MISSION MEETING      PRESENTATION BY MR EX MAKAYA DDG: AFRICA   31 MAY 2018</dc:title>
  <dc:creator>Thamaga, B Mr : Subdir: West Africa I (a), DIRCO</dc:creator>
  <cp:lastModifiedBy>Sureshinee Govender</cp:lastModifiedBy>
  <cp:revision>517</cp:revision>
  <cp:lastPrinted>2022-10-24T14:58:51Z</cp:lastPrinted>
  <dcterms:created xsi:type="dcterms:W3CDTF">2018-05-18T06:10:31Z</dcterms:created>
  <dcterms:modified xsi:type="dcterms:W3CDTF">2022-10-26T08:26:19Z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a4d308-7b0a-45d1-8227-d28a129f3dd4_Enabled">
    <vt:lpwstr>true</vt:lpwstr>
  </property>
  <property fmtid="{D5CDD505-2E9C-101B-9397-08002B2CF9AE}" pid="3" name="MSIP_Label_9ea4d308-7b0a-45d1-8227-d28a129f3dd4_SetDate">
    <vt:lpwstr>2021-11-04T07:13:17Z</vt:lpwstr>
  </property>
  <property fmtid="{D5CDD505-2E9C-101B-9397-08002B2CF9AE}" pid="4" name="MSIP_Label_9ea4d308-7b0a-45d1-8227-d28a129f3dd4_Method">
    <vt:lpwstr>Standard</vt:lpwstr>
  </property>
  <property fmtid="{D5CDD505-2E9C-101B-9397-08002B2CF9AE}" pid="5" name="MSIP_Label_9ea4d308-7b0a-45d1-8227-d28a129f3dd4_Name">
    <vt:lpwstr>Enclair</vt:lpwstr>
  </property>
  <property fmtid="{D5CDD505-2E9C-101B-9397-08002B2CF9AE}" pid="6" name="MSIP_Label_9ea4d308-7b0a-45d1-8227-d28a129f3dd4_SiteId">
    <vt:lpwstr>14450b3f-942f-4f12-b2e1-0197504c6a5e</vt:lpwstr>
  </property>
  <property fmtid="{D5CDD505-2E9C-101B-9397-08002B2CF9AE}" pid="7" name="MSIP_Label_9ea4d308-7b0a-45d1-8227-d28a129f3dd4_ActionId">
    <vt:lpwstr>085e9069-eb7e-4c53-9bad-21a7fc1401f4</vt:lpwstr>
  </property>
  <property fmtid="{D5CDD505-2E9C-101B-9397-08002B2CF9AE}" pid="8" name="MSIP_Label_9ea4d308-7b0a-45d1-8227-d28a129f3dd4_ContentBits">
    <vt:lpwstr>0</vt:lpwstr>
  </property>
</Properties>
</file>