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4" r:id="rId1"/>
    <p:sldMasterId id="2147483747" r:id="rId2"/>
  </p:sldMasterIdLst>
  <p:notesMasterIdLst>
    <p:notesMasterId r:id="rId13"/>
  </p:notesMasterIdLst>
  <p:sldIdLst>
    <p:sldId id="310" r:id="rId3"/>
    <p:sldId id="331" r:id="rId4"/>
    <p:sldId id="337" r:id="rId5"/>
    <p:sldId id="345" r:id="rId6"/>
    <p:sldId id="335" r:id="rId7"/>
    <p:sldId id="336" r:id="rId8"/>
    <p:sldId id="366" r:id="rId9"/>
    <p:sldId id="289" r:id="rId10"/>
    <p:sldId id="368" r:id="rId11"/>
    <p:sldId id="33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7ACD8A-5B57-3934-693C-EFA048ECEE9D}" name="Lorna Padayachee" initials="LP" userId="S::Lorna.Padayachee@Treasury.gov.za::35f472f1-9597-46c2-bfff-c50c71fe9e80" providerId="AD"/>
  <p188:author id="{AC5B24B5-BEDF-7825-49D8-47237C6B2C6B}" name="Nomadelo Sauli" initials="NS" userId="S::Nomadelo.Sauli@Treasury.gov.za::cc6052d5-55a0-403c-8199-13c5bb54ec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22AC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93324" autoAdjust="0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2FE24-1CA7-424E-B9D4-959318465729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4D03424-9EF5-4BE1-BB7A-DD361BEA85C5}">
      <dgm:prSet phldrT="[Text]" custT="1"/>
      <dgm:spPr/>
      <dgm:t>
        <a:bodyPr/>
        <a:lstStyle/>
        <a:p>
          <a:pPr algn="ctr"/>
          <a:r>
            <a:rPr lang="en-GB" sz="1800" b="1" dirty="0"/>
            <a:t>Theme: “Role of the Cooperative Banking Sector in transforming the Financial Services Sector without limits in South Africa</a:t>
          </a:r>
          <a:endParaRPr lang="en-ZA" sz="1800" b="1" dirty="0"/>
        </a:p>
      </dgm:t>
    </dgm:pt>
    <dgm:pt modelId="{ECF0F14C-1096-4A7F-A462-13256AE397A5}" type="parTrans" cxnId="{CAC79EBE-625F-48CA-B02F-1808B7FF3213}">
      <dgm:prSet/>
      <dgm:spPr/>
      <dgm:t>
        <a:bodyPr/>
        <a:lstStyle/>
        <a:p>
          <a:endParaRPr lang="en-ZA"/>
        </a:p>
      </dgm:t>
    </dgm:pt>
    <dgm:pt modelId="{357B97D5-D0F7-4AD8-8C9E-8CCFAD733CD0}" type="sibTrans" cxnId="{CAC79EBE-625F-48CA-B02F-1808B7FF3213}">
      <dgm:prSet/>
      <dgm:spPr/>
      <dgm:t>
        <a:bodyPr/>
        <a:lstStyle/>
        <a:p>
          <a:endParaRPr lang="en-ZA"/>
        </a:p>
      </dgm:t>
    </dgm:pt>
    <dgm:pt modelId="{DFCCB4D1-72ED-4A1E-9FFD-E3C159A25D8F}">
      <dgm:prSet phldrT="[Text]" custT="1"/>
      <dgm:spPr/>
      <dgm:t>
        <a:bodyPr/>
        <a:lstStyle/>
        <a:p>
          <a:r>
            <a:rPr lang="en-GB" sz="2400" dirty="0"/>
            <a:t>*   </a:t>
          </a:r>
          <a:r>
            <a:rPr lang="en-GB" sz="2000" dirty="0"/>
            <a:t>Access to financial infrastructure  </a:t>
          </a:r>
          <a:endParaRPr lang="en-ZA" sz="2000" dirty="0"/>
        </a:p>
      </dgm:t>
    </dgm:pt>
    <dgm:pt modelId="{C11EDBD0-6B0D-42AA-B231-D3F888AEA7CE}" type="parTrans" cxnId="{7D9C71E7-403F-4BB4-A85E-D3078F0DDF0B}">
      <dgm:prSet/>
      <dgm:spPr/>
      <dgm:t>
        <a:bodyPr/>
        <a:lstStyle/>
        <a:p>
          <a:endParaRPr lang="en-ZA"/>
        </a:p>
      </dgm:t>
    </dgm:pt>
    <dgm:pt modelId="{57C70D59-9013-4A14-B821-CFC8FC749189}" type="sibTrans" cxnId="{7D9C71E7-403F-4BB4-A85E-D3078F0DDF0B}">
      <dgm:prSet/>
      <dgm:spPr/>
      <dgm:t>
        <a:bodyPr/>
        <a:lstStyle/>
        <a:p>
          <a:endParaRPr lang="en-ZA"/>
        </a:p>
      </dgm:t>
    </dgm:pt>
    <dgm:pt modelId="{8F76134E-22B3-4B66-B6FD-7ECE3EB413F3}">
      <dgm:prSet phldrT="[Text]" custT="1"/>
      <dgm:spPr/>
      <dgm:t>
        <a:bodyPr/>
        <a:lstStyle/>
        <a:p>
          <a:r>
            <a:rPr lang="en-GB" sz="2200" dirty="0"/>
            <a:t>*    </a:t>
          </a:r>
          <a:r>
            <a:rPr lang="en-GB" sz="2000" dirty="0"/>
            <a:t>Support organisation for advocacy and training</a:t>
          </a:r>
          <a:endParaRPr lang="en-ZA" sz="2000" dirty="0"/>
        </a:p>
      </dgm:t>
    </dgm:pt>
    <dgm:pt modelId="{F41675A1-A9E8-4469-81E2-60B35D04269E}" type="parTrans" cxnId="{6319087B-19B1-4730-847F-C0AB8B834534}">
      <dgm:prSet/>
      <dgm:spPr/>
      <dgm:t>
        <a:bodyPr/>
        <a:lstStyle/>
        <a:p>
          <a:endParaRPr lang="en-ZA"/>
        </a:p>
      </dgm:t>
    </dgm:pt>
    <dgm:pt modelId="{C9F189F4-8B0C-4F39-AC72-ABF69496FF66}" type="sibTrans" cxnId="{6319087B-19B1-4730-847F-C0AB8B834534}">
      <dgm:prSet/>
      <dgm:spPr/>
      <dgm:t>
        <a:bodyPr/>
        <a:lstStyle/>
        <a:p>
          <a:endParaRPr lang="en-ZA"/>
        </a:p>
      </dgm:t>
    </dgm:pt>
    <dgm:pt modelId="{54CA88A9-BDAF-4100-A5B1-EFE79C839212}">
      <dgm:prSet custT="1"/>
      <dgm:spPr/>
      <dgm:t>
        <a:bodyPr/>
        <a:lstStyle/>
        <a:p>
          <a:pPr algn="ctr"/>
          <a:r>
            <a:rPr lang="en-GB" sz="1800" b="0" dirty="0"/>
            <a:t>Objective: To provide progress on work conducted towards implementation of the Cooperative Banking Strategy with the following pillars:</a:t>
          </a:r>
          <a:endParaRPr lang="en-ZA" sz="1800" b="0" dirty="0"/>
        </a:p>
      </dgm:t>
    </dgm:pt>
    <dgm:pt modelId="{502B29A3-7EBF-4CE5-B7E5-A1392707C1D3}" type="parTrans" cxnId="{5D7BCD15-5D14-4016-A71B-D996150C6148}">
      <dgm:prSet/>
      <dgm:spPr/>
      <dgm:t>
        <a:bodyPr/>
        <a:lstStyle/>
        <a:p>
          <a:endParaRPr lang="en-ZA"/>
        </a:p>
      </dgm:t>
    </dgm:pt>
    <dgm:pt modelId="{06F5443D-1C79-4730-B112-FAC9D1AB827A}" type="sibTrans" cxnId="{5D7BCD15-5D14-4016-A71B-D996150C6148}">
      <dgm:prSet/>
      <dgm:spPr/>
      <dgm:t>
        <a:bodyPr/>
        <a:lstStyle/>
        <a:p>
          <a:endParaRPr lang="en-ZA"/>
        </a:p>
      </dgm:t>
    </dgm:pt>
    <dgm:pt modelId="{B91D0A15-71DA-44B9-A904-2385FBBD3D0B}">
      <dgm:prSet custT="1"/>
      <dgm:spPr/>
      <dgm:t>
        <a:bodyPr/>
        <a:lstStyle/>
        <a:p>
          <a:pPr algn="ctr"/>
          <a:r>
            <a:rPr lang="en-GB" sz="2000" dirty="0"/>
            <a:t>*  Formation of a Secondary Cooperative Bank for scale</a:t>
          </a:r>
          <a:endParaRPr lang="en-ZA" sz="2000" dirty="0"/>
        </a:p>
      </dgm:t>
    </dgm:pt>
    <dgm:pt modelId="{32CAD238-E973-4557-9957-D2FEABE782F7}" type="parTrans" cxnId="{5DD3B154-E4D2-44AE-A1D0-1411E08182CC}">
      <dgm:prSet/>
      <dgm:spPr/>
      <dgm:t>
        <a:bodyPr/>
        <a:lstStyle/>
        <a:p>
          <a:endParaRPr lang="en-ZA"/>
        </a:p>
      </dgm:t>
    </dgm:pt>
    <dgm:pt modelId="{CB537549-F106-4F14-BF97-219FA74571B4}" type="sibTrans" cxnId="{5DD3B154-E4D2-44AE-A1D0-1411E08182CC}">
      <dgm:prSet/>
      <dgm:spPr/>
      <dgm:t>
        <a:bodyPr/>
        <a:lstStyle/>
        <a:p>
          <a:endParaRPr lang="en-ZA"/>
        </a:p>
      </dgm:t>
    </dgm:pt>
    <dgm:pt modelId="{03C5B41B-35B9-4A00-8DC5-FA9DE3F95D64}">
      <dgm:prSet/>
      <dgm:spPr/>
      <dgm:t>
        <a:bodyPr/>
        <a:lstStyle/>
        <a:p>
          <a:r>
            <a:rPr lang="en-GB" dirty="0"/>
            <a:t>*     Tiered licencing and proportional supervision</a:t>
          </a:r>
          <a:endParaRPr lang="en-ZA" dirty="0"/>
        </a:p>
      </dgm:t>
    </dgm:pt>
    <dgm:pt modelId="{22FBD123-CA24-484C-8024-7BBB90311720}" type="parTrans" cxnId="{835F86CB-1D5E-437F-8F45-F1D03AA47E5E}">
      <dgm:prSet/>
      <dgm:spPr/>
      <dgm:t>
        <a:bodyPr/>
        <a:lstStyle/>
        <a:p>
          <a:endParaRPr lang="en-ZA"/>
        </a:p>
      </dgm:t>
    </dgm:pt>
    <dgm:pt modelId="{290DF711-85A2-4495-95DB-D6543336057E}" type="sibTrans" cxnId="{835F86CB-1D5E-437F-8F45-F1D03AA47E5E}">
      <dgm:prSet/>
      <dgm:spPr/>
      <dgm:t>
        <a:bodyPr/>
        <a:lstStyle/>
        <a:p>
          <a:endParaRPr lang="en-ZA"/>
        </a:p>
      </dgm:t>
    </dgm:pt>
    <dgm:pt modelId="{BBB76467-EC89-4E62-964E-A2869868B4C6}" type="pres">
      <dgm:prSet presAssocID="{43F2FE24-1CA7-424E-B9D4-9593184657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8E4F6-8BA6-42B3-80EA-F9B57E8612F5}" type="pres">
      <dgm:prSet presAssocID="{24D03424-9EF5-4BE1-BB7A-DD361BEA85C5}" presName="parentLin" presStyleCnt="0"/>
      <dgm:spPr/>
    </dgm:pt>
    <dgm:pt modelId="{6E0CA39B-2878-43F6-86C5-72F7D3F06F05}" type="pres">
      <dgm:prSet presAssocID="{24D03424-9EF5-4BE1-BB7A-DD361BEA85C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961652D-5058-4EE1-8F4E-1A0885CDC00F}" type="pres">
      <dgm:prSet presAssocID="{24D03424-9EF5-4BE1-BB7A-DD361BEA85C5}" presName="parentText" presStyleLbl="node1" presStyleIdx="0" presStyleCnt="6" custScaleX="128385" custLinFactNeighborY="-3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30443-720D-40FA-B8FD-F87CAA5A77CB}" type="pres">
      <dgm:prSet presAssocID="{24D03424-9EF5-4BE1-BB7A-DD361BEA85C5}" presName="negativeSpace" presStyleCnt="0"/>
      <dgm:spPr/>
    </dgm:pt>
    <dgm:pt modelId="{BB6A4099-FE34-4D7E-A368-E08BF5B46233}" type="pres">
      <dgm:prSet presAssocID="{24D03424-9EF5-4BE1-BB7A-DD361BEA85C5}" presName="childText" presStyleLbl="conFgAcc1" presStyleIdx="0" presStyleCnt="6">
        <dgm:presLayoutVars>
          <dgm:bulletEnabled val="1"/>
        </dgm:presLayoutVars>
      </dgm:prSet>
      <dgm:spPr/>
    </dgm:pt>
    <dgm:pt modelId="{C1CBB401-5966-4021-ABB2-A00A5FE69819}" type="pres">
      <dgm:prSet presAssocID="{357B97D5-D0F7-4AD8-8C9E-8CCFAD733CD0}" presName="spaceBetweenRectangles" presStyleCnt="0"/>
      <dgm:spPr/>
    </dgm:pt>
    <dgm:pt modelId="{C01646A3-25D1-42FD-BE34-C28CBD3CF532}" type="pres">
      <dgm:prSet presAssocID="{54CA88A9-BDAF-4100-A5B1-EFE79C839212}" presName="parentLin" presStyleCnt="0"/>
      <dgm:spPr/>
    </dgm:pt>
    <dgm:pt modelId="{5B29C58F-3703-4E42-9026-1D6C62A20E91}" type="pres">
      <dgm:prSet presAssocID="{54CA88A9-BDAF-4100-A5B1-EFE79C83921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C7E8D9E-8E32-4C5C-B25E-54231F6570F6}" type="pres">
      <dgm:prSet presAssocID="{54CA88A9-BDAF-4100-A5B1-EFE79C839212}" presName="parentText" presStyleLbl="node1" presStyleIdx="1" presStyleCnt="6" custScaleX="127853" custLinFactNeighborX="5029" custLinFactNeighborY="-56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ABE1C-3872-48E5-9EC7-02F95653A124}" type="pres">
      <dgm:prSet presAssocID="{54CA88A9-BDAF-4100-A5B1-EFE79C839212}" presName="negativeSpace" presStyleCnt="0"/>
      <dgm:spPr/>
    </dgm:pt>
    <dgm:pt modelId="{22D4BE99-8386-4C59-8063-ACC316F804A5}" type="pres">
      <dgm:prSet presAssocID="{54CA88A9-BDAF-4100-A5B1-EFE79C839212}" presName="childText" presStyleLbl="conFgAcc1" presStyleIdx="1" presStyleCnt="6">
        <dgm:presLayoutVars>
          <dgm:bulletEnabled val="1"/>
        </dgm:presLayoutVars>
      </dgm:prSet>
      <dgm:spPr/>
    </dgm:pt>
    <dgm:pt modelId="{03B21353-49FC-4590-BFD2-3666840D40F3}" type="pres">
      <dgm:prSet presAssocID="{06F5443D-1C79-4730-B112-FAC9D1AB827A}" presName="spaceBetweenRectangles" presStyleCnt="0"/>
      <dgm:spPr/>
    </dgm:pt>
    <dgm:pt modelId="{60BD8FD9-EDCA-42C1-B557-E7D9F5C0C238}" type="pres">
      <dgm:prSet presAssocID="{B91D0A15-71DA-44B9-A904-2385FBBD3D0B}" presName="parentLin" presStyleCnt="0"/>
      <dgm:spPr/>
    </dgm:pt>
    <dgm:pt modelId="{5A0C3450-08AA-4191-8E50-8E19729E61A1}" type="pres">
      <dgm:prSet presAssocID="{B91D0A15-71DA-44B9-A904-2385FBBD3D0B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ADEFD8A3-62E9-4A37-AC2B-E6346EB4F512}" type="pres">
      <dgm:prSet presAssocID="{B91D0A15-71DA-44B9-A904-2385FBBD3D0B}" presName="parentText" presStyleLbl="node1" presStyleIdx="2" presStyleCnt="6" custScaleX="90178" custLinFactX="21152" custLinFactNeighborX="100000" custLinFactNeighborY="-78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B1C0B-0622-4CDC-BE50-8F3041BD8C07}" type="pres">
      <dgm:prSet presAssocID="{B91D0A15-71DA-44B9-A904-2385FBBD3D0B}" presName="negativeSpace" presStyleCnt="0"/>
      <dgm:spPr/>
    </dgm:pt>
    <dgm:pt modelId="{C6EA46E7-85D5-41EB-8060-D614E59A87B5}" type="pres">
      <dgm:prSet presAssocID="{B91D0A15-71DA-44B9-A904-2385FBBD3D0B}" presName="childText" presStyleLbl="conFgAcc1" presStyleIdx="2" presStyleCnt="6">
        <dgm:presLayoutVars>
          <dgm:bulletEnabled val="1"/>
        </dgm:presLayoutVars>
      </dgm:prSet>
      <dgm:spPr/>
    </dgm:pt>
    <dgm:pt modelId="{9E907E2D-0507-434F-AA4E-C254EE56916D}" type="pres">
      <dgm:prSet presAssocID="{CB537549-F106-4F14-BF97-219FA74571B4}" presName="spaceBetweenRectangles" presStyleCnt="0"/>
      <dgm:spPr/>
    </dgm:pt>
    <dgm:pt modelId="{EBB129FC-F8FD-422E-B5F7-D04342BEC5F4}" type="pres">
      <dgm:prSet presAssocID="{DFCCB4D1-72ED-4A1E-9FFD-E3C159A25D8F}" presName="parentLin" presStyleCnt="0"/>
      <dgm:spPr/>
    </dgm:pt>
    <dgm:pt modelId="{22623D62-3D7C-4DC2-A04A-EDB295E422D4}" type="pres">
      <dgm:prSet presAssocID="{DFCCB4D1-72ED-4A1E-9FFD-E3C159A25D8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C0F5518-4BC6-4B4D-BE6F-138AB8D79F30}" type="pres">
      <dgm:prSet presAssocID="{DFCCB4D1-72ED-4A1E-9FFD-E3C159A25D8F}" presName="parentText" presStyleLbl="node1" presStyleIdx="3" presStyleCnt="6" custScaleX="89840" custLinFactX="21152" custLinFactNeighborX="100000" custLinFactNeighborY="-97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39EA0-953F-4DA1-9378-BAC74F00729F}" type="pres">
      <dgm:prSet presAssocID="{DFCCB4D1-72ED-4A1E-9FFD-E3C159A25D8F}" presName="negativeSpace" presStyleCnt="0"/>
      <dgm:spPr/>
    </dgm:pt>
    <dgm:pt modelId="{07B065FC-E0A9-4961-9749-A51231990425}" type="pres">
      <dgm:prSet presAssocID="{DFCCB4D1-72ED-4A1E-9FFD-E3C159A25D8F}" presName="childText" presStyleLbl="conFgAcc1" presStyleIdx="3" presStyleCnt="6">
        <dgm:presLayoutVars>
          <dgm:bulletEnabled val="1"/>
        </dgm:presLayoutVars>
      </dgm:prSet>
      <dgm:spPr/>
    </dgm:pt>
    <dgm:pt modelId="{C079AB7B-7F59-4922-9276-FB6D3FCF9210}" type="pres">
      <dgm:prSet presAssocID="{57C70D59-9013-4A14-B821-CFC8FC749189}" presName="spaceBetweenRectangles" presStyleCnt="0"/>
      <dgm:spPr/>
    </dgm:pt>
    <dgm:pt modelId="{DAF3B80D-7155-40FA-9BAD-2880D0DD2A65}" type="pres">
      <dgm:prSet presAssocID="{8F76134E-22B3-4B66-B6FD-7ECE3EB413F3}" presName="parentLin" presStyleCnt="0"/>
      <dgm:spPr/>
    </dgm:pt>
    <dgm:pt modelId="{38BBD669-D314-4FF8-9E6D-FF315A50BC12}" type="pres">
      <dgm:prSet presAssocID="{8F76134E-22B3-4B66-B6FD-7ECE3EB413F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720B145-869B-41C8-9E49-FE44EB31C767}" type="pres">
      <dgm:prSet presAssocID="{8F76134E-22B3-4B66-B6FD-7ECE3EB413F3}" presName="parentText" presStyleLbl="node1" presStyleIdx="4" presStyleCnt="6" custScaleX="89073" custLinFactX="21152" custLinFactNeighborX="100000" custLinFactNeighborY="-48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EEE64-62C8-4B78-8B78-DC823BD933AA}" type="pres">
      <dgm:prSet presAssocID="{8F76134E-22B3-4B66-B6FD-7ECE3EB413F3}" presName="negativeSpace" presStyleCnt="0"/>
      <dgm:spPr/>
    </dgm:pt>
    <dgm:pt modelId="{8D8A912B-2C2E-4F11-9718-B0B5073E8785}" type="pres">
      <dgm:prSet presAssocID="{8F76134E-22B3-4B66-B6FD-7ECE3EB413F3}" presName="childText" presStyleLbl="conFgAcc1" presStyleIdx="4" presStyleCnt="6">
        <dgm:presLayoutVars>
          <dgm:bulletEnabled val="1"/>
        </dgm:presLayoutVars>
      </dgm:prSet>
      <dgm:spPr/>
    </dgm:pt>
    <dgm:pt modelId="{E6B5AB60-6868-4C5C-B371-B5BB95D95944}" type="pres">
      <dgm:prSet presAssocID="{C9F189F4-8B0C-4F39-AC72-ABF69496FF66}" presName="spaceBetweenRectangles" presStyleCnt="0"/>
      <dgm:spPr/>
    </dgm:pt>
    <dgm:pt modelId="{A9764B6C-1E2B-4F18-AAFC-DFDAB0EA8208}" type="pres">
      <dgm:prSet presAssocID="{03C5B41B-35B9-4A00-8DC5-FA9DE3F95D64}" presName="parentLin" presStyleCnt="0"/>
      <dgm:spPr/>
    </dgm:pt>
    <dgm:pt modelId="{BBBAD896-168C-4ED3-97CF-3734CEBB7816}" type="pres">
      <dgm:prSet presAssocID="{03C5B41B-35B9-4A00-8DC5-FA9DE3F95D64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6E0D4D1A-BF7F-4DAF-B470-0858121B1243}" type="pres">
      <dgm:prSet presAssocID="{03C5B41B-35B9-4A00-8DC5-FA9DE3F95D64}" presName="parentText" presStyleLbl="node1" presStyleIdx="5" presStyleCnt="6" custScaleX="89354" custLinFactX="21152" custLinFactNeighborX="100000" custLinFactNeighborY="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4A03B-42B2-46CD-95A3-E46BC9D60B08}" type="pres">
      <dgm:prSet presAssocID="{03C5B41B-35B9-4A00-8DC5-FA9DE3F95D64}" presName="negativeSpace" presStyleCnt="0"/>
      <dgm:spPr/>
    </dgm:pt>
    <dgm:pt modelId="{7791A3CA-F87B-4952-BCDF-127A2D27C38C}" type="pres">
      <dgm:prSet presAssocID="{03C5B41B-35B9-4A00-8DC5-FA9DE3F95D6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D9C71E7-403F-4BB4-A85E-D3078F0DDF0B}" srcId="{43F2FE24-1CA7-424E-B9D4-959318465729}" destId="{DFCCB4D1-72ED-4A1E-9FFD-E3C159A25D8F}" srcOrd="3" destOrd="0" parTransId="{C11EDBD0-6B0D-42AA-B231-D3F888AEA7CE}" sibTransId="{57C70D59-9013-4A14-B821-CFC8FC749189}"/>
    <dgm:cxn modelId="{6319087B-19B1-4730-847F-C0AB8B834534}" srcId="{43F2FE24-1CA7-424E-B9D4-959318465729}" destId="{8F76134E-22B3-4B66-B6FD-7ECE3EB413F3}" srcOrd="4" destOrd="0" parTransId="{F41675A1-A9E8-4469-81E2-60B35D04269E}" sibTransId="{C9F189F4-8B0C-4F39-AC72-ABF69496FF66}"/>
    <dgm:cxn modelId="{BB1729FC-D79C-4E28-97BB-29E57659CA60}" type="presOf" srcId="{24D03424-9EF5-4BE1-BB7A-DD361BEA85C5}" destId="{6E0CA39B-2878-43F6-86C5-72F7D3F06F05}" srcOrd="0" destOrd="0" presId="urn:microsoft.com/office/officeart/2005/8/layout/list1"/>
    <dgm:cxn modelId="{5DD3B154-E4D2-44AE-A1D0-1411E08182CC}" srcId="{43F2FE24-1CA7-424E-B9D4-959318465729}" destId="{B91D0A15-71DA-44B9-A904-2385FBBD3D0B}" srcOrd="2" destOrd="0" parTransId="{32CAD238-E973-4557-9957-D2FEABE782F7}" sibTransId="{CB537549-F106-4F14-BF97-219FA74571B4}"/>
    <dgm:cxn modelId="{246702AA-AB3F-4D72-9D53-AC3281230E1B}" type="presOf" srcId="{B91D0A15-71DA-44B9-A904-2385FBBD3D0B}" destId="{ADEFD8A3-62E9-4A37-AC2B-E6346EB4F512}" srcOrd="1" destOrd="0" presId="urn:microsoft.com/office/officeart/2005/8/layout/list1"/>
    <dgm:cxn modelId="{DC013F2A-9BCC-4413-B86D-4F4A4272EC91}" type="presOf" srcId="{8F76134E-22B3-4B66-B6FD-7ECE3EB413F3}" destId="{4720B145-869B-41C8-9E49-FE44EB31C767}" srcOrd="1" destOrd="0" presId="urn:microsoft.com/office/officeart/2005/8/layout/list1"/>
    <dgm:cxn modelId="{B551AA4B-9D41-4DFA-B9DE-B6F482A75BA2}" type="presOf" srcId="{DFCCB4D1-72ED-4A1E-9FFD-E3C159A25D8F}" destId="{8C0F5518-4BC6-4B4D-BE6F-138AB8D79F30}" srcOrd="1" destOrd="0" presId="urn:microsoft.com/office/officeart/2005/8/layout/list1"/>
    <dgm:cxn modelId="{CA6F27E5-CB41-4968-9971-F8CEAEE724B4}" type="presOf" srcId="{54CA88A9-BDAF-4100-A5B1-EFE79C839212}" destId="{5B29C58F-3703-4E42-9026-1D6C62A20E91}" srcOrd="0" destOrd="0" presId="urn:microsoft.com/office/officeart/2005/8/layout/list1"/>
    <dgm:cxn modelId="{C99B6282-0428-4760-91FC-5DAFE7EC96EF}" type="presOf" srcId="{03C5B41B-35B9-4A00-8DC5-FA9DE3F95D64}" destId="{BBBAD896-168C-4ED3-97CF-3734CEBB7816}" srcOrd="0" destOrd="0" presId="urn:microsoft.com/office/officeart/2005/8/layout/list1"/>
    <dgm:cxn modelId="{4515C2CC-1CA7-4603-A30F-86CEA162936C}" type="presOf" srcId="{54CA88A9-BDAF-4100-A5B1-EFE79C839212}" destId="{8C7E8D9E-8E32-4C5C-B25E-54231F6570F6}" srcOrd="1" destOrd="0" presId="urn:microsoft.com/office/officeart/2005/8/layout/list1"/>
    <dgm:cxn modelId="{835F86CB-1D5E-437F-8F45-F1D03AA47E5E}" srcId="{43F2FE24-1CA7-424E-B9D4-959318465729}" destId="{03C5B41B-35B9-4A00-8DC5-FA9DE3F95D64}" srcOrd="5" destOrd="0" parTransId="{22FBD123-CA24-484C-8024-7BBB90311720}" sibTransId="{290DF711-85A2-4495-95DB-D6543336057E}"/>
    <dgm:cxn modelId="{CAC79EBE-625F-48CA-B02F-1808B7FF3213}" srcId="{43F2FE24-1CA7-424E-B9D4-959318465729}" destId="{24D03424-9EF5-4BE1-BB7A-DD361BEA85C5}" srcOrd="0" destOrd="0" parTransId="{ECF0F14C-1096-4A7F-A462-13256AE397A5}" sibTransId="{357B97D5-D0F7-4AD8-8C9E-8CCFAD733CD0}"/>
    <dgm:cxn modelId="{D827F758-83FC-4B08-9777-DDB73CE85FC8}" type="presOf" srcId="{DFCCB4D1-72ED-4A1E-9FFD-E3C159A25D8F}" destId="{22623D62-3D7C-4DC2-A04A-EDB295E422D4}" srcOrd="0" destOrd="0" presId="urn:microsoft.com/office/officeart/2005/8/layout/list1"/>
    <dgm:cxn modelId="{E5FF7B91-142D-475D-974C-BF25FCE58177}" type="presOf" srcId="{B91D0A15-71DA-44B9-A904-2385FBBD3D0B}" destId="{5A0C3450-08AA-4191-8E50-8E19729E61A1}" srcOrd="0" destOrd="0" presId="urn:microsoft.com/office/officeart/2005/8/layout/list1"/>
    <dgm:cxn modelId="{0B78AB2E-17E8-422E-9B45-AE88E5CE3CF9}" type="presOf" srcId="{8F76134E-22B3-4B66-B6FD-7ECE3EB413F3}" destId="{38BBD669-D314-4FF8-9E6D-FF315A50BC12}" srcOrd="0" destOrd="0" presId="urn:microsoft.com/office/officeart/2005/8/layout/list1"/>
    <dgm:cxn modelId="{5D7BCD15-5D14-4016-A71B-D996150C6148}" srcId="{43F2FE24-1CA7-424E-B9D4-959318465729}" destId="{54CA88A9-BDAF-4100-A5B1-EFE79C839212}" srcOrd="1" destOrd="0" parTransId="{502B29A3-7EBF-4CE5-B7E5-A1392707C1D3}" sibTransId="{06F5443D-1C79-4730-B112-FAC9D1AB827A}"/>
    <dgm:cxn modelId="{607DC654-5991-4B01-A13E-75C5F47C1CFD}" type="presOf" srcId="{43F2FE24-1CA7-424E-B9D4-959318465729}" destId="{BBB76467-EC89-4E62-964E-A2869868B4C6}" srcOrd="0" destOrd="0" presId="urn:microsoft.com/office/officeart/2005/8/layout/list1"/>
    <dgm:cxn modelId="{4D3CCD77-B973-4F3D-ACB0-ECAA9C4285A0}" type="presOf" srcId="{03C5B41B-35B9-4A00-8DC5-FA9DE3F95D64}" destId="{6E0D4D1A-BF7F-4DAF-B470-0858121B1243}" srcOrd="1" destOrd="0" presId="urn:microsoft.com/office/officeart/2005/8/layout/list1"/>
    <dgm:cxn modelId="{06DE8636-66B5-4BBE-8673-A0ACFC20AD4D}" type="presOf" srcId="{24D03424-9EF5-4BE1-BB7A-DD361BEA85C5}" destId="{8961652D-5058-4EE1-8F4E-1A0885CDC00F}" srcOrd="1" destOrd="0" presId="urn:microsoft.com/office/officeart/2005/8/layout/list1"/>
    <dgm:cxn modelId="{1E93382C-F60D-4CFB-AFD2-B159DC73C756}" type="presParOf" srcId="{BBB76467-EC89-4E62-964E-A2869868B4C6}" destId="{91C8E4F6-8BA6-42B3-80EA-F9B57E8612F5}" srcOrd="0" destOrd="0" presId="urn:microsoft.com/office/officeart/2005/8/layout/list1"/>
    <dgm:cxn modelId="{AC7B8D85-163F-4FF2-A08A-E8646BF795DC}" type="presParOf" srcId="{91C8E4F6-8BA6-42B3-80EA-F9B57E8612F5}" destId="{6E0CA39B-2878-43F6-86C5-72F7D3F06F05}" srcOrd="0" destOrd="0" presId="urn:microsoft.com/office/officeart/2005/8/layout/list1"/>
    <dgm:cxn modelId="{6801F089-7EF1-4869-90BA-7FD2A884613E}" type="presParOf" srcId="{91C8E4F6-8BA6-42B3-80EA-F9B57E8612F5}" destId="{8961652D-5058-4EE1-8F4E-1A0885CDC00F}" srcOrd="1" destOrd="0" presId="urn:microsoft.com/office/officeart/2005/8/layout/list1"/>
    <dgm:cxn modelId="{3BEFA7A9-24EA-4F74-AD3A-328E3A32CD87}" type="presParOf" srcId="{BBB76467-EC89-4E62-964E-A2869868B4C6}" destId="{59330443-720D-40FA-B8FD-F87CAA5A77CB}" srcOrd="1" destOrd="0" presId="urn:microsoft.com/office/officeart/2005/8/layout/list1"/>
    <dgm:cxn modelId="{46157EB0-FE8C-41D8-A989-7852EB9649EB}" type="presParOf" srcId="{BBB76467-EC89-4E62-964E-A2869868B4C6}" destId="{BB6A4099-FE34-4D7E-A368-E08BF5B46233}" srcOrd="2" destOrd="0" presId="urn:microsoft.com/office/officeart/2005/8/layout/list1"/>
    <dgm:cxn modelId="{78FD1CC4-7BB7-48A5-8B4F-2760A2A34E55}" type="presParOf" srcId="{BBB76467-EC89-4E62-964E-A2869868B4C6}" destId="{C1CBB401-5966-4021-ABB2-A00A5FE69819}" srcOrd="3" destOrd="0" presId="urn:microsoft.com/office/officeart/2005/8/layout/list1"/>
    <dgm:cxn modelId="{8A8A3BE7-DE22-4B3B-9F4A-3C8D1B954CF5}" type="presParOf" srcId="{BBB76467-EC89-4E62-964E-A2869868B4C6}" destId="{C01646A3-25D1-42FD-BE34-C28CBD3CF532}" srcOrd="4" destOrd="0" presId="urn:microsoft.com/office/officeart/2005/8/layout/list1"/>
    <dgm:cxn modelId="{D7F85F02-CD09-4154-AD3A-9A92B6EEDDCE}" type="presParOf" srcId="{C01646A3-25D1-42FD-BE34-C28CBD3CF532}" destId="{5B29C58F-3703-4E42-9026-1D6C62A20E91}" srcOrd="0" destOrd="0" presId="urn:microsoft.com/office/officeart/2005/8/layout/list1"/>
    <dgm:cxn modelId="{7DCCAC32-CC9F-4940-842B-F0DFC7DC308D}" type="presParOf" srcId="{C01646A3-25D1-42FD-BE34-C28CBD3CF532}" destId="{8C7E8D9E-8E32-4C5C-B25E-54231F6570F6}" srcOrd="1" destOrd="0" presId="urn:microsoft.com/office/officeart/2005/8/layout/list1"/>
    <dgm:cxn modelId="{457D3027-979E-4012-ADB9-F0188C8B3932}" type="presParOf" srcId="{BBB76467-EC89-4E62-964E-A2869868B4C6}" destId="{C6DABE1C-3872-48E5-9EC7-02F95653A124}" srcOrd="5" destOrd="0" presId="urn:microsoft.com/office/officeart/2005/8/layout/list1"/>
    <dgm:cxn modelId="{DF6B2F98-FDCA-444C-A5B9-DA333995B0E0}" type="presParOf" srcId="{BBB76467-EC89-4E62-964E-A2869868B4C6}" destId="{22D4BE99-8386-4C59-8063-ACC316F804A5}" srcOrd="6" destOrd="0" presId="urn:microsoft.com/office/officeart/2005/8/layout/list1"/>
    <dgm:cxn modelId="{A0944A45-ACFA-4255-852A-27C5EB886412}" type="presParOf" srcId="{BBB76467-EC89-4E62-964E-A2869868B4C6}" destId="{03B21353-49FC-4590-BFD2-3666840D40F3}" srcOrd="7" destOrd="0" presId="urn:microsoft.com/office/officeart/2005/8/layout/list1"/>
    <dgm:cxn modelId="{14C38A53-4A84-49FA-AC31-D284205E5D80}" type="presParOf" srcId="{BBB76467-EC89-4E62-964E-A2869868B4C6}" destId="{60BD8FD9-EDCA-42C1-B557-E7D9F5C0C238}" srcOrd="8" destOrd="0" presId="urn:microsoft.com/office/officeart/2005/8/layout/list1"/>
    <dgm:cxn modelId="{B7658715-9F9A-4731-A4C4-4BB68D0F95C2}" type="presParOf" srcId="{60BD8FD9-EDCA-42C1-B557-E7D9F5C0C238}" destId="{5A0C3450-08AA-4191-8E50-8E19729E61A1}" srcOrd="0" destOrd="0" presId="urn:microsoft.com/office/officeart/2005/8/layout/list1"/>
    <dgm:cxn modelId="{486D3F02-F35B-470E-8EB9-5F1DEE3824DD}" type="presParOf" srcId="{60BD8FD9-EDCA-42C1-B557-E7D9F5C0C238}" destId="{ADEFD8A3-62E9-4A37-AC2B-E6346EB4F512}" srcOrd="1" destOrd="0" presId="urn:microsoft.com/office/officeart/2005/8/layout/list1"/>
    <dgm:cxn modelId="{8D26463A-3E31-44A3-90E9-36E35C9999DE}" type="presParOf" srcId="{BBB76467-EC89-4E62-964E-A2869868B4C6}" destId="{3E8B1C0B-0622-4CDC-BE50-8F3041BD8C07}" srcOrd="9" destOrd="0" presId="urn:microsoft.com/office/officeart/2005/8/layout/list1"/>
    <dgm:cxn modelId="{026C3763-A827-4939-ADED-30C4154F7D5C}" type="presParOf" srcId="{BBB76467-EC89-4E62-964E-A2869868B4C6}" destId="{C6EA46E7-85D5-41EB-8060-D614E59A87B5}" srcOrd="10" destOrd="0" presId="urn:microsoft.com/office/officeart/2005/8/layout/list1"/>
    <dgm:cxn modelId="{BE0EC5AD-CEF9-4B2F-B02B-8D95EDA41D5B}" type="presParOf" srcId="{BBB76467-EC89-4E62-964E-A2869868B4C6}" destId="{9E907E2D-0507-434F-AA4E-C254EE56916D}" srcOrd="11" destOrd="0" presId="urn:microsoft.com/office/officeart/2005/8/layout/list1"/>
    <dgm:cxn modelId="{F7000F63-BFAA-4972-B50B-81AF2C841335}" type="presParOf" srcId="{BBB76467-EC89-4E62-964E-A2869868B4C6}" destId="{EBB129FC-F8FD-422E-B5F7-D04342BEC5F4}" srcOrd="12" destOrd="0" presId="urn:microsoft.com/office/officeart/2005/8/layout/list1"/>
    <dgm:cxn modelId="{2F410E86-F8D8-4403-A42B-3332DFC5C1DB}" type="presParOf" srcId="{EBB129FC-F8FD-422E-B5F7-D04342BEC5F4}" destId="{22623D62-3D7C-4DC2-A04A-EDB295E422D4}" srcOrd="0" destOrd="0" presId="urn:microsoft.com/office/officeart/2005/8/layout/list1"/>
    <dgm:cxn modelId="{7BF53010-D619-48CA-9640-0D5CAB0ADBE6}" type="presParOf" srcId="{EBB129FC-F8FD-422E-B5F7-D04342BEC5F4}" destId="{8C0F5518-4BC6-4B4D-BE6F-138AB8D79F30}" srcOrd="1" destOrd="0" presId="urn:microsoft.com/office/officeart/2005/8/layout/list1"/>
    <dgm:cxn modelId="{C320A276-C68D-4E69-929A-16B12DF68484}" type="presParOf" srcId="{BBB76467-EC89-4E62-964E-A2869868B4C6}" destId="{68A39EA0-953F-4DA1-9378-BAC74F00729F}" srcOrd="13" destOrd="0" presId="urn:microsoft.com/office/officeart/2005/8/layout/list1"/>
    <dgm:cxn modelId="{CDC7F807-D185-4FE6-8543-91D4585EFCFB}" type="presParOf" srcId="{BBB76467-EC89-4E62-964E-A2869868B4C6}" destId="{07B065FC-E0A9-4961-9749-A51231990425}" srcOrd="14" destOrd="0" presId="urn:microsoft.com/office/officeart/2005/8/layout/list1"/>
    <dgm:cxn modelId="{623C77E6-B9AB-47B1-B595-23D68D7BC62C}" type="presParOf" srcId="{BBB76467-EC89-4E62-964E-A2869868B4C6}" destId="{C079AB7B-7F59-4922-9276-FB6D3FCF9210}" srcOrd="15" destOrd="0" presId="urn:microsoft.com/office/officeart/2005/8/layout/list1"/>
    <dgm:cxn modelId="{11D975DB-B55A-45B7-8CA3-D03783974D0A}" type="presParOf" srcId="{BBB76467-EC89-4E62-964E-A2869868B4C6}" destId="{DAF3B80D-7155-40FA-9BAD-2880D0DD2A65}" srcOrd="16" destOrd="0" presId="urn:microsoft.com/office/officeart/2005/8/layout/list1"/>
    <dgm:cxn modelId="{8B2E081E-7298-4739-B454-F9F9AD51B4E6}" type="presParOf" srcId="{DAF3B80D-7155-40FA-9BAD-2880D0DD2A65}" destId="{38BBD669-D314-4FF8-9E6D-FF315A50BC12}" srcOrd="0" destOrd="0" presId="urn:microsoft.com/office/officeart/2005/8/layout/list1"/>
    <dgm:cxn modelId="{5C4FA1D9-3300-42F4-9DB1-23B6DBBB694B}" type="presParOf" srcId="{DAF3B80D-7155-40FA-9BAD-2880D0DD2A65}" destId="{4720B145-869B-41C8-9E49-FE44EB31C767}" srcOrd="1" destOrd="0" presId="urn:microsoft.com/office/officeart/2005/8/layout/list1"/>
    <dgm:cxn modelId="{7B190421-2803-4420-A22B-7E5AA3010BEE}" type="presParOf" srcId="{BBB76467-EC89-4E62-964E-A2869868B4C6}" destId="{524EEE64-62C8-4B78-8B78-DC823BD933AA}" srcOrd="17" destOrd="0" presId="urn:microsoft.com/office/officeart/2005/8/layout/list1"/>
    <dgm:cxn modelId="{81DC68E1-3F79-4738-8A9A-7AF81903C2E6}" type="presParOf" srcId="{BBB76467-EC89-4E62-964E-A2869868B4C6}" destId="{8D8A912B-2C2E-4F11-9718-B0B5073E8785}" srcOrd="18" destOrd="0" presId="urn:microsoft.com/office/officeart/2005/8/layout/list1"/>
    <dgm:cxn modelId="{06909605-C967-472D-9893-8F122EA59B53}" type="presParOf" srcId="{BBB76467-EC89-4E62-964E-A2869868B4C6}" destId="{E6B5AB60-6868-4C5C-B371-B5BB95D95944}" srcOrd="19" destOrd="0" presId="urn:microsoft.com/office/officeart/2005/8/layout/list1"/>
    <dgm:cxn modelId="{FCD76ABF-7489-4E8F-A17E-778F6FE13423}" type="presParOf" srcId="{BBB76467-EC89-4E62-964E-A2869868B4C6}" destId="{A9764B6C-1E2B-4F18-AAFC-DFDAB0EA8208}" srcOrd="20" destOrd="0" presId="urn:microsoft.com/office/officeart/2005/8/layout/list1"/>
    <dgm:cxn modelId="{4C570D87-1D35-46E6-968F-5160293887C1}" type="presParOf" srcId="{A9764B6C-1E2B-4F18-AAFC-DFDAB0EA8208}" destId="{BBBAD896-168C-4ED3-97CF-3734CEBB7816}" srcOrd="0" destOrd="0" presId="urn:microsoft.com/office/officeart/2005/8/layout/list1"/>
    <dgm:cxn modelId="{DA189884-4B9F-49D6-BDB6-A76FFF693F71}" type="presParOf" srcId="{A9764B6C-1E2B-4F18-AAFC-DFDAB0EA8208}" destId="{6E0D4D1A-BF7F-4DAF-B470-0858121B1243}" srcOrd="1" destOrd="0" presId="urn:microsoft.com/office/officeart/2005/8/layout/list1"/>
    <dgm:cxn modelId="{2D315C6C-F110-4A03-A1C7-8E5BCEC69B3A}" type="presParOf" srcId="{BBB76467-EC89-4E62-964E-A2869868B4C6}" destId="{AA84A03B-42B2-46CD-95A3-E46BC9D60B08}" srcOrd="21" destOrd="0" presId="urn:microsoft.com/office/officeart/2005/8/layout/list1"/>
    <dgm:cxn modelId="{B3BE74CA-C48E-489C-8379-D284529F57C5}" type="presParOf" srcId="{BBB76467-EC89-4E62-964E-A2869868B4C6}" destId="{7791A3CA-F87B-4952-BCDF-127A2D27C38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A73E9-37DE-47E5-971A-AE3BD268BB2D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8EB14090-9B50-4B20-B013-419ED6644724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2000" b="0" dirty="0">
              <a:solidFill>
                <a:schemeClr val="bg1"/>
              </a:solidFill>
            </a:rPr>
            <a:t>CBI State of Readiness</a:t>
          </a:r>
          <a:endParaRPr lang="en-ZA" sz="2000" b="0" dirty="0">
            <a:solidFill>
              <a:schemeClr val="bg1"/>
            </a:solidFill>
          </a:endParaRPr>
        </a:p>
      </dgm:t>
    </dgm:pt>
    <dgm:pt modelId="{0A8CA323-8EDF-47CA-8538-663FB371434F}" type="parTrans" cxnId="{CC4380CA-B1D8-4418-BCD3-68430D96C7CB}">
      <dgm:prSet/>
      <dgm:spPr/>
      <dgm:t>
        <a:bodyPr/>
        <a:lstStyle/>
        <a:p>
          <a:endParaRPr lang="en-ZA"/>
        </a:p>
      </dgm:t>
    </dgm:pt>
    <dgm:pt modelId="{D72ECA30-B5F2-4AB2-8A84-9306F4AEBF92}" type="sibTrans" cxnId="{CC4380CA-B1D8-4418-BCD3-68430D96C7CB}">
      <dgm:prSet/>
      <dgm:spPr/>
      <dgm:t>
        <a:bodyPr/>
        <a:lstStyle/>
        <a:p>
          <a:endParaRPr lang="en-ZA"/>
        </a:p>
      </dgm:t>
    </dgm:pt>
    <dgm:pt modelId="{D61C4089-3C5F-498D-B388-49229000396A}">
      <dgm:prSet phldrT="[Text]" custT="1"/>
      <dgm:spPr/>
      <dgm:t>
        <a:bodyPr/>
        <a:lstStyle/>
        <a:p>
          <a:pPr marL="355600" indent="-355600"/>
          <a:r>
            <a:rPr lang="en-GB" sz="1600" dirty="0"/>
            <a:t>Technology for reporting </a:t>
          </a:r>
          <a:endParaRPr lang="en-ZA" sz="1600" dirty="0"/>
        </a:p>
      </dgm:t>
    </dgm:pt>
    <dgm:pt modelId="{D609393C-454C-4719-B357-FFE79A292D28}" type="parTrans" cxnId="{8EBF5BFD-2365-4932-8CED-5C74853173FC}">
      <dgm:prSet/>
      <dgm:spPr/>
      <dgm:t>
        <a:bodyPr/>
        <a:lstStyle/>
        <a:p>
          <a:endParaRPr lang="en-ZA"/>
        </a:p>
      </dgm:t>
    </dgm:pt>
    <dgm:pt modelId="{994576AC-2D14-4B47-B777-7571E6C5D3EE}" type="sibTrans" cxnId="{8EBF5BFD-2365-4932-8CED-5C74853173FC}">
      <dgm:prSet/>
      <dgm:spPr/>
      <dgm:t>
        <a:bodyPr/>
        <a:lstStyle/>
        <a:p>
          <a:endParaRPr lang="en-ZA"/>
        </a:p>
      </dgm:t>
    </dgm:pt>
    <dgm:pt modelId="{23A1F460-C07A-42FD-9AD3-2B01475DD662}">
      <dgm:prSet phldrT="[Text]" custT="1"/>
      <dgm:spPr/>
      <dgm:t>
        <a:bodyPr/>
        <a:lstStyle/>
        <a:p>
          <a:pPr marL="355600" indent="-355600"/>
          <a:r>
            <a:rPr lang="en-GB" sz="1600" dirty="0"/>
            <a:t>Business case (loan product parameters)</a:t>
          </a:r>
          <a:endParaRPr lang="en-ZA" sz="1600" dirty="0"/>
        </a:p>
      </dgm:t>
    </dgm:pt>
    <dgm:pt modelId="{C8CF971B-AF8B-40DF-B695-E1455E3CAEE8}" type="parTrans" cxnId="{A49318DF-E816-41E9-AE4D-2766E0EDDA84}">
      <dgm:prSet/>
      <dgm:spPr/>
      <dgm:t>
        <a:bodyPr/>
        <a:lstStyle/>
        <a:p>
          <a:endParaRPr lang="en-ZA"/>
        </a:p>
      </dgm:t>
    </dgm:pt>
    <dgm:pt modelId="{1555DD9E-B8CA-482C-AAA9-622F28FFEE50}" type="sibTrans" cxnId="{A49318DF-E816-41E9-AE4D-2766E0EDDA84}">
      <dgm:prSet/>
      <dgm:spPr/>
      <dgm:t>
        <a:bodyPr/>
        <a:lstStyle/>
        <a:p>
          <a:endParaRPr lang="en-ZA"/>
        </a:p>
      </dgm:t>
    </dgm:pt>
    <dgm:pt modelId="{A584B28A-862C-42F2-8E17-DD40DA23B9F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</a:rPr>
            <a:t>Type of wholesale funding</a:t>
          </a:r>
          <a:endParaRPr lang="en-ZA" sz="2000" dirty="0">
            <a:solidFill>
              <a:schemeClr val="bg1"/>
            </a:solidFill>
          </a:endParaRPr>
        </a:p>
      </dgm:t>
    </dgm:pt>
    <dgm:pt modelId="{ABD7F603-CD28-4F20-91A2-5F94B61E3B4B}" type="parTrans" cxnId="{E2EA1930-401B-4336-88FA-4EF24149AEF4}">
      <dgm:prSet/>
      <dgm:spPr/>
      <dgm:t>
        <a:bodyPr/>
        <a:lstStyle/>
        <a:p>
          <a:endParaRPr lang="en-ZA"/>
        </a:p>
      </dgm:t>
    </dgm:pt>
    <dgm:pt modelId="{E66821D6-21DF-4736-BC09-FF48D64477D1}" type="sibTrans" cxnId="{E2EA1930-401B-4336-88FA-4EF24149AEF4}">
      <dgm:prSet/>
      <dgm:spPr/>
      <dgm:t>
        <a:bodyPr/>
        <a:lstStyle/>
        <a:p>
          <a:endParaRPr lang="en-ZA"/>
        </a:p>
      </dgm:t>
    </dgm:pt>
    <dgm:pt modelId="{5E86700F-D87E-4A78-89F6-FBD5B42E6A46}">
      <dgm:prSet phldrT="[Text]" custT="1"/>
      <dgm:spPr/>
      <dgm:t>
        <a:bodyPr/>
        <a:lstStyle/>
        <a:p>
          <a:pPr marL="355600" indent="-355600"/>
          <a:r>
            <a:rPr lang="en-GB" sz="1600" dirty="0"/>
            <a:t>Developmental</a:t>
          </a:r>
          <a:endParaRPr lang="en-ZA" sz="1600" dirty="0"/>
        </a:p>
      </dgm:t>
    </dgm:pt>
    <dgm:pt modelId="{490B403C-5151-4312-B8D2-50F1FB8C20B9}" type="parTrans" cxnId="{F112B334-0FB1-409E-A5EC-395CF0EFB0C6}">
      <dgm:prSet/>
      <dgm:spPr/>
      <dgm:t>
        <a:bodyPr/>
        <a:lstStyle/>
        <a:p>
          <a:endParaRPr lang="en-ZA"/>
        </a:p>
      </dgm:t>
    </dgm:pt>
    <dgm:pt modelId="{A27655CD-C6D8-4E6C-A3F2-1BB17827AD11}" type="sibTrans" cxnId="{F112B334-0FB1-409E-A5EC-395CF0EFB0C6}">
      <dgm:prSet/>
      <dgm:spPr/>
      <dgm:t>
        <a:bodyPr/>
        <a:lstStyle/>
        <a:p>
          <a:endParaRPr lang="en-ZA"/>
        </a:p>
      </dgm:t>
    </dgm:pt>
    <dgm:pt modelId="{B77FA109-C3D6-4D2A-8BC3-DC41589C3440}">
      <dgm:prSet phldrT="[Text]" custT="1"/>
      <dgm:spPr/>
      <dgm:t>
        <a:bodyPr/>
        <a:lstStyle/>
        <a:p>
          <a:pPr marL="355600" indent="-355600"/>
          <a:r>
            <a:rPr lang="en-GB" sz="1600" dirty="0"/>
            <a:t>Concessionary (interest rate, deferred payments, sector specific loan products – farmers etc)</a:t>
          </a:r>
          <a:endParaRPr lang="en-ZA" sz="1600" dirty="0"/>
        </a:p>
      </dgm:t>
    </dgm:pt>
    <dgm:pt modelId="{057257F1-0B50-4FA0-B1AC-C3E4D73C699D}" type="parTrans" cxnId="{905D5455-9791-47F2-9091-6A24D39E56B7}">
      <dgm:prSet/>
      <dgm:spPr/>
      <dgm:t>
        <a:bodyPr/>
        <a:lstStyle/>
        <a:p>
          <a:endParaRPr lang="en-ZA"/>
        </a:p>
      </dgm:t>
    </dgm:pt>
    <dgm:pt modelId="{7BC853CF-AC02-4930-A710-73E4DF552095}" type="sibTrans" cxnId="{905D5455-9791-47F2-9091-6A24D39E56B7}">
      <dgm:prSet/>
      <dgm:spPr/>
      <dgm:t>
        <a:bodyPr/>
        <a:lstStyle/>
        <a:p>
          <a:endParaRPr lang="en-ZA"/>
        </a:p>
      </dgm:t>
    </dgm:pt>
    <dgm:pt modelId="{808AB594-6C20-4042-9F05-150E6334599A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</a:rPr>
            <a:t>Possible stakeholders </a:t>
          </a:r>
          <a:endParaRPr lang="en-ZA" sz="2000" dirty="0">
            <a:solidFill>
              <a:schemeClr val="bg1"/>
            </a:solidFill>
          </a:endParaRPr>
        </a:p>
      </dgm:t>
    </dgm:pt>
    <dgm:pt modelId="{C4A2382D-2CD1-4FA4-8307-0998C02CB37F}" type="parTrans" cxnId="{CECE6ABD-9B63-45C1-ADD2-1CB6122A7B9E}">
      <dgm:prSet/>
      <dgm:spPr/>
      <dgm:t>
        <a:bodyPr/>
        <a:lstStyle/>
        <a:p>
          <a:endParaRPr lang="en-ZA"/>
        </a:p>
      </dgm:t>
    </dgm:pt>
    <dgm:pt modelId="{78144DF0-43CA-474F-A5B4-F510B63F275B}" type="sibTrans" cxnId="{CECE6ABD-9B63-45C1-ADD2-1CB6122A7B9E}">
      <dgm:prSet/>
      <dgm:spPr/>
      <dgm:t>
        <a:bodyPr/>
        <a:lstStyle/>
        <a:p>
          <a:endParaRPr lang="en-ZA"/>
        </a:p>
      </dgm:t>
    </dgm:pt>
    <dgm:pt modelId="{7C4FBCD1-B801-44AC-BB02-FA0DBFAC3F7C}">
      <dgm:prSet phldrT="[Text]" custT="1"/>
      <dgm:spPr/>
      <dgm:t>
        <a:bodyPr/>
        <a:lstStyle/>
        <a:p>
          <a:pPr marL="355600" indent="-355600"/>
          <a:r>
            <a:rPr lang="en-GB" sz="1600" dirty="0" err="1"/>
            <a:t>Sefa</a:t>
          </a:r>
          <a:endParaRPr lang="en-ZA" sz="1600" dirty="0"/>
        </a:p>
      </dgm:t>
    </dgm:pt>
    <dgm:pt modelId="{83797232-2755-4329-8727-AD624C23C479}" type="parTrans" cxnId="{0B020F83-BB55-4250-97EC-85F2BE402639}">
      <dgm:prSet/>
      <dgm:spPr/>
      <dgm:t>
        <a:bodyPr/>
        <a:lstStyle/>
        <a:p>
          <a:endParaRPr lang="en-ZA"/>
        </a:p>
      </dgm:t>
    </dgm:pt>
    <dgm:pt modelId="{DADA462B-80B2-47B2-AC4A-DFA6F47DDABD}" type="sibTrans" cxnId="{0B020F83-BB55-4250-97EC-85F2BE402639}">
      <dgm:prSet/>
      <dgm:spPr/>
      <dgm:t>
        <a:bodyPr/>
        <a:lstStyle/>
        <a:p>
          <a:endParaRPr lang="en-ZA"/>
        </a:p>
      </dgm:t>
    </dgm:pt>
    <dgm:pt modelId="{E3660474-071F-4432-A3BC-E1F1ED225563}">
      <dgm:prSet phldrT="[Text]" custT="1"/>
      <dgm:spPr/>
      <dgm:t>
        <a:bodyPr/>
        <a:lstStyle/>
        <a:p>
          <a:pPr marL="355600" indent="-355600"/>
          <a:r>
            <a:rPr lang="en-GB" sz="1600" dirty="0"/>
            <a:t>NEF</a:t>
          </a:r>
          <a:endParaRPr lang="en-ZA" sz="1600" dirty="0"/>
        </a:p>
      </dgm:t>
    </dgm:pt>
    <dgm:pt modelId="{F8A30C4A-AB3A-4D72-B5DA-983F8AEFF3D7}" type="parTrans" cxnId="{CFB082F6-0256-47D2-A393-848E9FB0144A}">
      <dgm:prSet/>
      <dgm:spPr/>
      <dgm:t>
        <a:bodyPr/>
        <a:lstStyle/>
        <a:p>
          <a:endParaRPr lang="en-ZA"/>
        </a:p>
      </dgm:t>
    </dgm:pt>
    <dgm:pt modelId="{7D1358EC-6DD0-49B4-92D0-E81ACC21299F}" type="sibTrans" cxnId="{CFB082F6-0256-47D2-A393-848E9FB0144A}">
      <dgm:prSet/>
      <dgm:spPr/>
      <dgm:t>
        <a:bodyPr/>
        <a:lstStyle/>
        <a:p>
          <a:endParaRPr lang="en-ZA"/>
        </a:p>
      </dgm:t>
    </dgm:pt>
    <dgm:pt modelId="{FCEA38AD-838D-4914-83B1-AC3ACE987382}">
      <dgm:prSet phldrT="[Text]" custT="1"/>
      <dgm:spPr/>
      <dgm:t>
        <a:bodyPr/>
        <a:lstStyle/>
        <a:p>
          <a:pPr marL="355600" indent="-355600"/>
          <a:r>
            <a:rPr lang="en-GB" sz="1600" dirty="0"/>
            <a:t>Regulators approval</a:t>
          </a:r>
          <a:endParaRPr lang="en-ZA" sz="1600" dirty="0"/>
        </a:p>
      </dgm:t>
    </dgm:pt>
    <dgm:pt modelId="{83A5C5D7-0DEA-43C4-A1B0-99AF1A9988A3}" type="parTrans" cxnId="{9319B8F4-B3DF-4B49-A4EE-6010A9277504}">
      <dgm:prSet/>
      <dgm:spPr/>
    </dgm:pt>
    <dgm:pt modelId="{2CC9609D-DFB1-45EE-9E4A-2CB7A82B9FFC}" type="sibTrans" cxnId="{9319B8F4-B3DF-4B49-A4EE-6010A9277504}">
      <dgm:prSet/>
      <dgm:spPr/>
    </dgm:pt>
    <dgm:pt modelId="{019DA8E2-23C9-4ABC-89B6-75DA38B8E2E8}">
      <dgm:prSet phldrT="[Text]" custT="1"/>
      <dgm:spPr/>
      <dgm:t>
        <a:bodyPr/>
        <a:lstStyle/>
        <a:p>
          <a:pPr marL="355600" indent="-355600"/>
          <a:endParaRPr lang="en-ZA" sz="1600" dirty="0"/>
        </a:p>
      </dgm:t>
    </dgm:pt>
    <dgm:pt modelId="{1742D8C2-916A-41DD-BD23-B4A58DC43D2A}" type="parTrans" cxnId="{1189F031-BC9A-465C-9C5A-6B1E30628BFB}">
      <dgm:prSet/>
      <dgm:spPr/>
    </dgm:pt>
    <dgm:pt modelId="{C49C3C4C-4A09-4607-A56A-E75C759954AA}" type="sibTrans" cxnId="{1189F031-BC9A-465C-9C5A-6B1E30628BFB}">
      <dgm:prSet/>
      <dgm:spPr/>
    </dgm:pt>
    <dgm:pt modelId="{99EAD2FD-E54C-48C2-8679-44F3C839AA03}">
      <dgm:prSet phldrT="[Text]" custT="1"/>
      <dgm:spPr/>
      <dgm:t>
        <a:bodyPr/>
        <a:lstStyle/>
        <a:p>
          <a:pPr marL="355600" indent="-355600"/>
          <a:endParaRPr lang="en-ZA" sz="1600" dirty="0"/>
        </a:p>
      </dgm:t>
    </dgm:pt>
    <dgm:pt modelId="{CB7AB42A-B2BD-4BF4-B5FE-4AF451D52866}" type="parTrans" cxnId="{F2F8F85A-98F7-49DF-B0E2-5C87E839F69F}">
      <dgm:prSet/>
      <dgm:spPr/>
    </dgm:pt>
    <dgm:pt modelId="{EA08E3E2-E380-4706-82BF-645A08034A03}" type="sibTrans" cxnId="{F2F8F85A-98F7-49DF-B0E2-5C87E839F69F}">
      <dgm:prSet/>
      <dgm:spPr/>
    </dgm:pt>
    <dgm:pt modelId="{79C05CA1-8A12-468E-A3D4-FE221A45F2FB}">
      <dgm:prSet phldrT="[Text]" custT="1"/>
      <dgm:spPr/>
      <dgm:t>
        <a:bodyPr/>
        <a:lstStyle/>
        <a:p>
          <a:pPr marL="355600" indent="-355600"/>
          <a:endParaRPr lang="en-ZA" sz="1600" dirty="0"/>
        </a:p>
      </dgm:t>
    </dgm:pt>
    <dgm:pt modelId="{336921A1-DC48-45BB-8F49-349B47FAC2F4}" type="parTrans" cxnId="{B9CBCE4B-C2C1-47CF-8FBB-46B37CDB21A6}">
      <dgm:prSet/>
      <dgm:spPr/>
    </dgm:pt>
    <dgm:pt modelId="{F5973AE9-6030-4057-9196-D5CB933A217C}" type="sibTrans" cxnId="{B9CBCE4B-C2C1-47CF-8FBB-46B37CDB21A6}">
      <dgm:prSet/>
      <dgm:spPr/>
    </dgm:pt>
    <dgm:pt modelId="{0DED468C-BCE1-4348-9770-DCFDBE761EFC}">
      <dgm:prSet phldrT="[Text]" custT="1"/>
      <dgm:spPr/>
      <dgm:t>
        <a:bodyPr/>
        <a:lstStyle/>
        <a:p>
          <a:pPr marL="355600" indent="-355600"/>
          <a:r>
            <a:rPr lang="en-GB" sz="1600" dirty="0"/>
            <a:t>CBDA – non financial  support</a:t>
          </a:r>
          <a:endParaRPr lang="en-ZA" sz="1600" dirty="0"/>
        </a:p>
      </dgm:t>
    </dgm:pt>
    <dgm:pt modelId="{B6E91334-02F1-41F9-A829-E923FAC7F91C}" type="parTrans" cxnId="{F2F1D7C0-6C9F-44F8-A088-93334A725DF1}">
      <dgm:prSet/>
      <dgm:spPr/>
    </dgm:pt>
    <dgm:pt modelId="{5C392C05-C9BD-4C2D-B153-CFE311348A0A}" type="sibTrans" cxnId="{F2F1D7C0-6C9F-44F8-A088-93334A725DF1}">
      <dgm:prSet/>
      <dgm:spPr/>
    </dgm:pt>
    <dgm:pt modelId="{68446495-6003-41E8-A573-08DDA8216D46}">
      <dgm:prSet phldrT="[Text]" custT="1"/>
      <dgm:spPr/>
      <dgm:t>
        <a:bodyPr/>
        <a:lstStyle/>
        <a:p>
          <a:pPr marL="355600" indent="-355600"/>
          <a:endParaRPr lang="en-ZA" sz="1600" dirty="0"/>
        </a:p>
      </dgm:t>
    </dgm:pt>
    <dgm:pt modelId="{537C325F-E1A8-410A-82E8-E03A52F2E9E8}" type="parTrans" cxnId="{BAEB5F52-9EA6-4C58-93A0-BF772671C9D9}">
      <dgm:prSet/>
      <dgm:spPr/>
    </dgm:pt>
    <dgm:pt modelId="{7120DE51-9E6B-4755-929C-8A7A86175BD9}" type="sibTrans" cxnId="{BAEB5F52-9EA6-4C58-93A0-BF772671C9D9}">
      <dgm:prSet/>
      <dgm:spPr/>
    </dgm:pt>
    <dgm:pt modelId="{12B3DF0B-A7BF-4ED0-9619-6676C33FA5E6}">
      <dgm:prSet phldrT="[Text]" custT="1"/>
      <dgm:spPr/>
      <dgm:t>
        <a:bodyPr/>
        <a:lstStyle/>
        <a:p>
          <a:pPr marL="355600" indent="-355600"/>
          <a:endParaRPr lang="en-ZA" sz="1600" dirty="0"/>
        </a:p>
      </dgm:t>
    </dgm:pt>
    <dgm:pt modelId="{20CA9793-0000-441C-AA8B-746321BC213B}" type="parTrans" cxnId="{64CDB03B-ED1A-4709-B731-966F5B0590B1}">
      <dgm:prSet/>
      <dgm:spPr/>
    </dgm:pt>
    <dgm:pt modelId="{0C9FFAB9-8EE3-4549-BFEE-3AA3C926FBFF}" type="sibTrans" cxnId="{64CDB03B-ED1A-4709-B731-966F5B0590B1}">
      <dgm:prSet/>
      <dgm:spPr/>
    </dgm:pt>
    <dgm:pt modelId="{8874FE8C-D7B0-4D48-A985-6D0BA59782B1}" type="pres">
      <dgm:prSet presAssocID="{91BA73E9-37DE-47E5-971A-AE3BD268BB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B5C5F-23BC-4FE1-B7EF-420D632E81F4}" type="pres">
      <dgm:prSet presAssocID="{8EB14090-9B50-4B20-B013-419ED6644724}" presName="composite" presStyleCnt="0"/>
      <dgm:spPr/>
    </dgm:pt>
    <dgm:pt modelId="{316A2022-F125-416A-8537-4871C3EAD4CF}" type="pres">
      <dgm:prSet presAssocID="{8EB14090-9B50-4B20-B013-419ED6644724}" presName="parTx" presStyleLbl="alignNode1" presStyleIdx="0" presStyleCnt="3" custLinFactNeighborY="3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465D-D022-4258-BC98-2F71E066DFEE}" type="pres">
      <dgm:prSet presAssocID="{8EB14090-9B50-4B20-B013-419ED664472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C8C5F-4161-4FB3-948B-C29D560F5237}" type="pres">
      <dgm:prSet presAssocID="{D72ECA30-B5F2-4AB2-8A84-9306F4AEBF92}" presName="space" presStyleCnt="0"/>
      <dgm:spPr/>
    </dgm:pt>
    <dgm:pt modelId="{D5C8D0AE-C9B2-4144-A0A4-389B30257EDF}" type="pres">
      <dgm:prSet presAssocID="{A584B28A-862C-42F2-8E17-DD40DA23B9FC}" presName="composite" presStyleCnt="0"/>
      <dgm:spPr/>
    </dgm:pt>
    <dgm:pt modelId="{35DA8E3A-37D5-469B-9C79-721D48415E1E}" type="pres">
      <dgm:prSet presAssocID="{A584B28A-862C-42F2-8E17-DD40DA23B9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42558-FB77-4DF2-A283-90A51C572C8B}" type="pres">
      <dgm:prSet presAssocID="{A584B28A-862C-42F2-8E17-DD40DA23B9F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9F6DD-0343-4DB7-92B5-C9B752D61151}" type="pres">
      <dgm:prSet presAssocID="{E66821D6-21DF-4736-BC09-FF48D64477D1}" presName="space" presStyleCnt="0"/>
      <dgm:spPr/>
    </dgm:pt>
    <dgm:pt modelId="{514E013A-024E-4E06-BFA2-B092BD27A2A2}" type="pres">
      <dgm:prSet presAssocID="{808AB594-6C20-4042-9F05-150E6334599A}" presName="composite" presStyleCnt="0"/>
      <dgm:spPr/>
    </dgm:pt>
    <dgm:pt modelId="{1C2947A8-6ED8-4650-A8F1-A7A88614F9E0}" type="pres">
      <dgm:prSet presAssocID="{808AB594-6C20-4042-9F05-150E6334599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EF7C9-14D8-4389-97E4-BC07324BC9E3}" type="pres">
      <dgm:prSet presAssocID="{808AB594-6C20-4042-9F05-150E6334599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F8F85A-98F7-49DF-B0E2-5C87E839F69F}" srcId="{8EB14090-9B50-4B20-B013-419ED6644724}" destId="{99EAD2FD-E54C-48C2-8679-44F3C839AA03}" srcOrd="3" destOrd="0" parTransId="{CB7AB42A-B2BD-4BF4-B5FE-4AF451D52866}" sibTransId="{EA08E3E2-E380-4706-82BF-645A08034A03}"/>
    <dgm:cxn modelId="{BDBCC478-97C6-4489-81F6-385A1D92C174}" type="presOf" srcId="{5E86700F-D87E-4A78-89F6-FBD5B42E6A46}" destId="{6F242558-FB77-4DF2-A283-90A51C572C8B}" srcOrd="0" destOrd="0" presId="urn:microsoft.com/office/officeart/2005/8/layout/hList1"/>
    <dgm:cxn modelId="{0B020F83-BB55-4250-97EC-85F2BE402639}" srcId="{808AB594-6C20-4042-9F05-150E6334599A}" destId="{7C4FBCD1-B801-44AC-BB02-FA0DBFAC3F7C}" srcOrd="0" destOrd="0" parTransId="{83797232-2755-4329-8727-AD624C23C479}" sibTransId="{DADA462B-80B2-47B2-AC4A-DFA6F47DDABD}"/>
    <dgm:cxn modelId="{CC4380CA-B1D8-4418-BCD3-68430D96C7CB}" srcId="{91BA73E9-37DE-47E5-971A-AE3BD268BB2D}" destId="{8EB14090-9B50-4B20-B013-419ED6644724}" srcOrd="0" destOrd="0" parTransId="{0A8CA323-8EDF-47CA-8538-663FB371434F}" sibTransId="{D72ECA30-B5F2-4AB2-8A84-9306F4AEBF92}"/>
    <dgm:cxn modelId="{9319B8F4-B3DF-4B49-A4EE-6010A9277504}" srcId="{8EB14090-9B50-4B20-B013-419ED6644724}" destId="{FCEA38AD-838D-4914-83B1-AC3ACE987382}" srcOrd="4" destOrd="0" parTransId="{83A5C5D7-0DEA-43C4-A1B0-99AF1A9988A3}" sibTransId="{2CC9609D-DFB1-45EE-9E4A-2CB7A82B9FFC}"/>
    <dgm:cxn modelId="{E2EA1930-401B-4336-88FA-4EF24149AEF4}" srcId="{91BA73E9-37DE-47E5-971A-AE3BD268BB2D}" destId="{A584B28A-862C-42F2-8E17-DD40DA23B9FC}" srcOrd="1" destOrd="0" parTransId="{ABD7F603-CD28-4F20-91A2-5F94B61E3B4B}" sibTransId="{E66821D6-21DF-4736-BC09-FF48D64477D1}"/>
    <dgm:cxn modelId="{BBBA9E7F-5F0B-419F-A496-841A786D462C}" type="presOf" srcId="{019DA8E2-23C9-4ABC-89B6-75DA38B8E2E8}" destId="{DA96465D-D022-4258-BC98-2F71E066DFEE}" srcOrd="0" destOrd="1" presId="urn:microsoft.com/office/officeart/2005/8/layout/hList1"/>
    <dgm:cxn modelId="{CECE6ABD-9B63-45C1-ADD2-1CB6122A7B9E}" srcId="{91BA73E9-37DE-47E5-971A-AE3BD268BB2D}" destId="{808AB594-6C20-4042-9F05-150E6334599A}" srcOrd="2" destOrd="0" parTransId="{C4A2382D-2CD1-4FA4-8307-0998C02CB37F}" sibTransId="{78144DF0-43CA-474F-A5B4-F510B63F275B}"/>
    <dgm:cxn modelId="{F9D604AD-E4CC-4DFE-995A-4F9285BAAF52}" type="presOf" srcId="{B77FA109-C3D6-4D2A-8BC3-DC41589C3440}" destId="{6F242558-FB77-4DF2-A283-90A51C572C8B}" srcOrd="0" destOrd="2" presId="urn:microsoft.com/office/officeart/2005/8/layout/hList1"/>
    <dgm:cxn modelId="{F2F1D7C0-6C9F-44F8-A088-93334A725DF1}" srcId="{808AB594-6C20-4042-9F05-150E6334599A}" destId="{0DED468C-BCE1-4348-9770-DCFDBE761EFC}" srcOrd="4" destOrd="0" parTransId="{B6E91334-02F1-41F9-A829-E923FAC7F91C}" sibTransId="{5C392C05-C9BD-4C2D-B153-CFE311348A0A}"/>
    <dgm:cxn modelId="{64CDB03B-ED1A-4709-B731-966F5B0590B1}" srcId="{808AB594-6C20-4042-9F05-150E6334599A}" destId="{12B3DF0B-A7BF-4ED0-9619-6676C33FA5E6}" srcOrd="3" destOrd="0" parTransId="{20CA9793-0000-441C-AA8B-746321BC213B}" sibTransId="{0C9FFAB9-8EE3-4549-BFEE-3AA3C926FBFF}"/>
    <dgm:cxn modelId="{B9CBCE4B-C2C1-47CF-8FBB-46B37CDB21A6}" srcId="{A584B28A-862C-42F2-8E17-DD40DA23B9FC}" destId="{79C05CA1-8A12-468E-A3D4-FE221A45F2FB}" srcOrd="1" destOrd="0" parTransId="{336921A1-DC48-45BB-8F49-349B47FAC2F4}" sibTransId="{F5973AE9-6030-4057-9196-D5CB933A217C}"/>
    <dgm:cxn modelId="{7416162D-75FC-4BA5-B84C-419F44C07372}" type="presOf" srcId="{8EB14090-9B50-4B20-B013-419ED6644724}" destId="{316A2022-F125-416A-8537-4871C3EAD4CF}" srcOrd="0" destOrd="0" presId="urn:microsoft.com/office/officeart/2005/8/layout/hList1"/>
    <dgm:cxn modelId="{EDBC64A5-9354-4255-8763-1CCE66856AF6}" type="presOf" srcId="{A584B28A-862C-42F2-8E17-DD40DA23B9FC}" destId="{35DA8E3A-37D5-469B-9C79-721D48415E1E}" srcOrd="0" destOrd="0" presId="urn:microsoft.com/office/officeart/2005/8/layout/hList1"/>
    <dgm:cxn modelId="{FD9F5D5D-5B73-4915-BE26-864ABA3512B8}" type="presOf" srcId="{7C4FBCD1-B801-44AC-BB02-FA0DBFAC3F7C}" destId="{A34EF7C9-14D8-4389-97E4-BC07324BC9E3}" srcOrd="0" destOrd="0" presId="urn:microsoft.com/office/officeart/2005/8/layout/hList1"/>
    <dgm:cxn modelId="{1189F031-BC9A-465C-9C5A-6B1E30628BFB}" srcId="{8EB14090-9B50-4B20-B013-419ED6644724}" destId="{019DA8E2-23C9-4ABC-89B6-75DA38B8E2E8}" srcOrd="1" destOrd="0" parTransId="{1742D8C2-916A-41DD-BD23-B4A58DC43D2A}" sibTransId="{C49C3C4C-4A09-4607-A56A-E75C759954AA}"/>
    <dgm:cxn modelId="{6B543D53-C23B-4A3B-9422-C8D50FA4B6DC}" type="presOf" srcId="{D61C4089-3C5F-498D-B388-49229000396A}" destId="{DA96465D-D022-4258-BC98-2F71E066DFEE}" srcOrd="0" destOrd="0" presId="urn:microsoft.com/office/officeart/2005/8/layout/hList1"/>
    <dgm:cxn modelId="{905D5455-9791-47F2-9091-6A24D39E56B7}" srcId="{A584B28A-862C-42F2-8E17-DD40DA23B9FC}" destId="{B77FA109-C3D6-4D2A-8BC3-DC41589C3440}" srcOrd="2" destOrd="0" parTransId="{057257F1-0B50-4FA0-B1AC-C3E4D73C699D}" sibTransId="{7BC853CF-AC02-4930-A710-73E4DF552095}"/>
    <dgm:cxn modelId="{8EBF5BFD-2365-4932-8CED-5C74853173FC}" srcId="{8EB14090-9B50-4B20-B013-419ED6644724}" destId="{D61C4089-3C5F-498D-B388-49229000396A}" srcOrd="0" destOrd="0" parTransId="{D609393C-454C-4719-B357-FFE79A292D28}" sibTransId="{994576AC-2D14-4B47-B777-7571E6C5D3EE}"/>
    <dgm:cxn modelId="{EA02B86B-FD42-4C2D-89D3-1533BC0328C8}" type="presOf" srcId="{FCEA38AD-838D-4914-83B1-AC3ACE987382}" destId="{DA96465D-D022-4258-BC98-2F71E066DFEE}" srcOrd="0" destOrd="4" presId="urn:microsoft.com/office/officeart/2005/8/layout/hList1"/>
    <dgm:cxn modelId="{CFB082F6-0256-47D2-A393-848E9FB0144A}" srcId="{808AB594-6C20-4042-9F05-150E6334599A}" destId="{E3660474-071F-4432-A3BC-E1F1ED225563}" srcOrd="2" destOrd="0" parTransId="{F8A30C4A-AB3A-4D72-B5DA-983F8AEFF3D7}" sibTransId="{7D1358EC-6DD0-49B4-92D0-E81ACC21299F}"/>
    <dgm:cxn modelId="{FED93967-AFD6-410A-8A71-E12B4B0A6302}" type="presOf" srcId="{91BA73E9-37DE-47E5-971A-AE3BD268BB2D}" destId="{8874FE8C-D7B0-4D48-A985-6D0BA59782B1}" srcOrd="0" destOrd="0" presId="urn:microsoft.com/office/officeart/2005/8/layout/hList1"/>
    <dgm:cxn modelId="{3FCF9B3F-7405-4D14-8AB3-72062C90C724}" type="presOf" srcId="{79C05CA1-8A12-468E-A3D4-FE221A45F2FB}" destId="{6F242558-FB77-4DF2-A283-90A51C572C8B}" srcOrd="0" destOrd="1" presId="urn:microsoft.com/office/officeart/2005/8/layout/hList1"/>
    <dgm:cxn modelId="{5EA4D813-93FE-4580-8508-92C317C64C06}" type="presOf" srcId="{0DED468C-BCE1-4348-9770-DCFDBE761EFC}" destId="{A34EF7C9-14D8-4389-97E4-BC07324BC9E3}" srcOrd="0" destOrd="4" presId="urn:microsoft.com/office/officeart/2005/8/layout/hList1"/>
    <dgm:cxn modelId="{4F45922D-0ED2-41FC-94B2-96C0106513EC}" type="presOf" srcId="{E3660474-071F-4432-A3BC-E1F1ED225563}" destId="{A34EF7C9-14D8-4389-97E4-BC07324BC9E3}" srcOrd="0" destOrd="2" presId="urn:microsoft.com/office/officeart/2005/8/layout/hList1"/>
    <dgm:cxn modelId="{A49318DF-E816-41E9-AE4D-2766E0EDDA84}" srcId="{8EB14090-9B50-4B20-B013-419ED6644724}" destId="{23A1F460-C07A-42FD-9AD3-2B01475DD662}" srcOrd="2" destOrd="0" parTransId="{C8CF971B-AF8B-40DF-B695-E1455E3CAEE8}" sibTransId="{1555DD9E-B8CA-482C-AAA9-622F28FFEE50}"/>
    <dgm:cxn modelId="{E6F8DB49-FD33-4725-8C9C-5E22AF00CF5D}" type="presOf" srcId="{808AB594-6C20-4042-9F05-150E6334599A}" destId="{1C2947A8-6ED8-4650-A8F1-A7A88614F9E0}" srcOrd="0" destOrd="0" presId="urn:microsoft.com/office/officeart/2005/8/layout/hList1"/>
    <dgm:cxn modelId="{F112B334-0FB1-409E-A5EC-395CF0EFB0C6}" srcId="{A584B28A-862C-42F2-8E17-DD40DA23B9FC}" destId="{5E86700F-D87E-4A78-89F6-FBD5B42E6A46}" srcOrd="0" destOrd="0" parTransId="{490B403C-5151-4312-B8D2-50F1FB8C20B9}" sibTransId="{A27655CD-C6D8-4E6C-A3F2-1BB17827AD11}"/>
    <dgm:cxn modelId="{46B87DD9-1131-4767-A262-6C8C0FDBB026}" type="presOf" srcId="{23A1F460-C07A-42FD-9AD3-2B01475DD662}" destId="{DA96465D-D022-4258-BC98-2F71E066DFEE}" srcOrd="0" destOrd="2" presId="urn:microsoft.com/office/officeart/2005/8/layout/hList1"/>
    <dgm:cxn modelId="{9BA04A57-8D49-43FF-B2B0-D8E2594E6E6E}" type="presOf" srcId="{99EAD2FD-E54C-48C2-8679-44F3C839AA03}" destId="{DA96465D-D022-4258-BC98-2F71E066DFEE}" srcOrd="0" destOrd="3" presId="urn:microsoft.com/office/officeart/2005/8/layout/hList1"/>
    <dgm:cxn modelId="{BAEB5F52-9EA6-4C58-93A0-BF772671C9D9}" srcId="{808AB594-6C20-4042-9F05-150E6334599A}" destId="{68446495-6003-41E8-A573-08DDA8216D46}" srcOrd="1" destOrd="0" parTransId="{537C325F-E1A8-410A-82E8-E03A52F2E9E8}" sibTransId="{7120DE51-9E6B-4755-929C-8A7A86175BD9}"/>
    <dgm:cxn modelId="{8A699A63-9ED7-4719-92C0-22351AA1A1E4}" type="presOf" srcId="{68446495-6003-41E8-A573-08DDA8216D46}" destId="{A34EF7C9-14D8-4389-97E4-BC07324BC9E3}" srcOrd="0" destOrd="1" presId="urn:microsoft.com/office/officeart/2005/8/layout/hList1"/>
    <dgm:cxn modelId="{DD04EBE8-43C3-4E6A-889B-0D7C36B4759F}" type="presOf" srcId="{12B3DF0B-A7BF-4ED0-9619-6676C33FA5E6}" destId="{A34EF7C9-14D8-4389-97E4-BC07324BC9E3}" srcOrd="0" destOrd="3" presId="urn:microsoft.com/office/officeart/2005/8/layout/hList1"/>
    <dgm:cxn modelId="{8F18B319-2596-42E8-8E4A-1C61C51EEFED}" type="presParOf" srcId="{8874FE8C-D7B0-4D48-A985-6D0BA59782B1}" destId="{E3BB5C5F-23BC-4FE1-B7EF-420D632E81F4}" srcOrd="0" destOrd="0" presId="urn:microsoft.com/office/officeart/2005/8/layout/hList1"/>
    <dgm:cxn modelId="{8E31E614-54E4-4775-A9F5-8A6B3C9D4BBB}" type="presParOf" srcId="{E3BB5C5F-23BC-4FE1-B7EF-420D632E81F4}" destId="{316A2022-F125-416A-8537-4871C3EAD4CF}" srcOrd="0" destOrd="0" presId="urn:microsoft.com/office/officeart/2005/8/layout/hList1"/>
    <dgm:cxn modelId="{D7FB7A28-9D6D-4043-871B-18F00887D939}" type="presParOf" srcId="{E3BB5C5F-23BC-4FE1-B7EF-420D632E81F4}" destId="{DA96465D-D022-4258-BC98-2F71E066DFEE}" srcOrd="1" destOrd="0" presId="urn:microsoft.com/office/officeart/2005/8/layout/hList1"/>
    <dgm:cxn modelId="{F9D7FFB9-1B23-4498-A267-5A8C6934D681}" type="presParOf" srcId="{8874FE8C-D7B0-4D48-A985-6D0BA59782B1}" destId="{B52C8C5F-4161-4FB3-948B-C29D560F5237}" srcOrd="1" destOrd="0" presId="urn:microsoft.com/office/officeart/2005/8/layout/hList1"/>
    <dgm:cxn modelId="{8B013CCE-B2D8-4942-8588-32E9EE289D88}" type="presParOf" srcId="{8874FE8C-D7B0-4D48-A985-6D0BA59782B1}" destId="{D5C8D0AE-C9B2-4144-A0A4-389B30257EDF}" srcOrd="2" destOrd="0" presId="urn:microsoft.com/office/officeart/2005/8/layout/hList1"/>
    <dgm:cxn modelId="{BCDDB568-E500-4654-9051-BA11F2972D3A}" type="presParOf" srcId="{D5C8D0AE-C9B2-4144-A0A4-389B30257EDF}" destId="{35DA8E3A-37D5-469B-9C79-721D48415E1E}" srcOrd="0" destOrd="0" presId="urn:microsoft.com/office/officeart/2005/8/layout/hList1"/>
    <dgm:cxn modelId="{A6D4C613-5A79-4108-8849-084F5E43769D}" type="presParOf" srcId="{D5C8D0AE-C9B2-4144-A0A4-389B30257EDF}" destId="{6F242558-FB77-4DF2-A283-90A51C572C8B}" srcOrd="1" destOrd="0" presId="urn:microsoft.com/office/officeart/2005/8/layout/hList1"/>
    <dgm:cxn modelId="{A3FBA45F-7153-4EF6-BFC7-30ADF3A8ADDB}" type="presParOf" srcId="{8874FE8C-D7B0-4D48-A985-6D0BA59782B1}" destId="{FFD9F6DD-0343-4DB7-92B5-C9B752D61151}" srcOrd="3" destOrd="0" presId="urn:microsoft.com/office/officeart/2005/8/layout/hList1"/>
    <dgm:cxn modelId="{EA0B7EA4-9914-4809-BDAE-E1D7F66C184C}" type="presParOf" srcId="{8874FE8C-D7B0-4D48-A985-6D0BA59782B1}" destId="{514E013A-024E-4E06-BFA2-B092BD27A2A2}" srcOrd="4" destOrd="0" presId="urn:microsoft.com/office/officeart/2005/8/layout/hList1"/>
    <dgm:cxn modelId="{30160511-E1FB-4710-82D0-414CD1660B60}" type="presParOf" srcId="{514E013A-024E-4E06-BFA2-B092BD27A2A2}" destId="{1C2947A8-6ED8-4650-A8F1-A7A88614F9E0}" srcOrd="0" destOrd="0" presId="urn:microsoft.com/office/officeart/2005/8/layout/hList1"/>
    <dgm:cxn modelId="{F7B83A8B-5BD9-4A29-B1D4-7F9330DDCA14}" type="presParOf" srcId="{514E013A-024E-4E06-BFA2-B092BD27A2A2}" destId="{A34EF7C9-14D8-4389-97E4-BC07324BC9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780D5-E33A-4519-AA4F-A9D6CC7C884A}" type="doc">
      <dgm:prSet loTypeId="urn:microsoft.com/office/officeart/2008/layout/VerticalCurvedList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65E87CB-0A5B-4FA9-9D08-37D613FB83B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dirty="0">
              <a:solidFill>
                <a:schemeClr val="accent1">
                  <a:lumMod val="50000"/>
                </a:schemeClr>
              </a:solidFill>
            </a:rPr>
            <a:t>Cooperative Banks Act makes no provision for registration of Apex bodies, within the cooperative banking space</a:t>
          </a:r>
          <a:endParaRPr lang="en-Z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05636310-1B02-4477-AF7D-4253BBAA3984}" type="parTrans" cxnId="{BCD95EFD-A8DC-4BEC-BD56-BFD925F217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3337C2-4D13-48F8-908C-F689852F45D5}" type="sibTrans" cxnId="{BCD95EFD-A8DC-4BEC-BD56-BFD925F217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41D95A-45DC-4A4B-861A-86C053E6A4F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dirty="0">
              <a:solidFill>
                <a:schemeClr val="accent1">
                  <a:lumMod val="50000"/>
                </a:schemeClr>
              </a:solidFill>
            </a:rPr>
            <a:t>Representative for CBIs registered - NACFISA</a:t>
          </a:r>
          <a:endParaRPr lang="en-Z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2C710D2D-53F9-48A8-AD20-5FA1FB6A7D9F}" type="parTrans" cxnId="{B0039236-452D-45F4-AE78-3286BCEF5D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ED501A-4C34-434D-A772-83F562445BFF}" type="sibTrans" cxnId="{B0039236-452D-45F4-AE78-3286BCEF5D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4FD7DD-9C63-4B21-B944-A1C85679DE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solidFill>
              <a:schemeClr val="accent1">
                <a:lumMod val="50000"/>
              </a:schemeClr>
            </a:solidFill>
          </a:endParaRP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>
              <a:solidFill>
                <a:schemeClr val="accent1">
                  <a:lumMod val="50000"/>
                </a:schemeClr>
              </a:solidFill>
            </a:rPr>
            <a:t>Representative deregistered for non-compliance</a:t>
          </a:r>
          <a:endParaRPr lang="en-ZA" sz="2000" dirty="0">
            <a:solidFill>
              <a:schemeClr val="accent1">
                <a:lumMod val="50000"/>
              </a:schemeClr>
            </a:solidFill>
          </a:endParaRPr>
        </a:p>
        <a:p>
          <a:pPr marL="0" lvl="0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FB78B13C-EE5E-499E-AE90-00F8D5175A05}" type="parTrans" cxnId="{CE0FC0FC-CAE6-4218-A032-11ED1529FB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D3F377-EAFC-44F9-9248-E8084BC76097}" type="sibTrans" cxnId="{CE0FC0FC-CAE6-4218-A032-11ED1529FB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F1C0B1-E672-44C9-8FBD-747FB4201F6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solidFill>
              <a:schemeClr val="accent1">
                <a:lumMod val="50000"/>
              </a:schemeClr>
            </a:solidFill>
          </a:endParaRP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>
              <a:solidFill>
                <a:schemeClr val="accent1">
                  <a:lumMod val="50000"/>
                </a:schemeClr>
              </a:solidFill>
            </a:rPr>
            <a:t>Support Organisation for CBIs registered – African Pioneers</a:t>
          </a:r>
          <a:endParaRPr lang="en-ZA" sz="2000" dirty="0">
            <a:solidFill>
              <a:schemeClr val="accent1">
                <a:lumMod val="50000"/>
              </a:schemeClr>
            </a:solidFill>
          </a:endParaRPr>
        </a:p>
        <a:p>
          <a:pPr marL="0" lvl="0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dirty="0">
            <a:solidFill>
              <a:schemeClr val="accent1">
                <a:lumMod val="50000"/>
              </a:schemeClr>
            </a:solidFill>
          </a:endParaRPr>
        </a:p>
      </dgm:t>
    </dgm:pt>
    <dgm:pt modelId="{FDF9C443-3155-4CAF-9463-25F8D7897DBF}" type="parTrans" cxnId="{E2C6F733-8AE1-4CCF-82EA-AAC1BE7CD1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4F89F3-2E93-4492-B50B-785B75625751}" type="sibTrans" cxnId="{E2C6F733-8AE1-4CCF-82EA-AAC1BE7CD1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617A3D-15DE-4D6A-AE32-B330B2453196}" type="pres">
      <dgm:prSet presAssocID="{5D2780D5-E33A-4519-AA4F-A9D6CC7C88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EAC9893-1D40-4D7B-8D11-5BFE73BBA513}" type="pres">
      <dgm:prSet presAssocID="{5D2780D5-E33A-4519-AA4F-A9D6CC7C884A}" presName="Name1" presStyleCnt="0"/>
      <dgm:spPr/>
    </dgm:pt>
    <dgm:pt modelId="{940F18FB-BFC5-4099-8312-A12F1BB104CF}" type="pres">
      <dgm:prSet presAssocID="{5D2780D5-E33A-4519-AA4F-A9D6CC7C884A}" presName="cycle" presStyleCnt="0"/>
      <dgm:spPr/>
    </dgm:pt>
    <dgm:pt modelId="{7B23EEA2-3A40-4877-A966-2D383AED622F}" type="pres">
      <dgm:prSet presAssocID="{5D2780D5-E33A-4519-AA4F-A9D6CC7C884A}" presName="srcNode" presStyleLbl="node1" presStyleIdx="0" presStyleCnt="4"/>
      <dgm:spPr/>
    </dgm:pt>
    <dgm:pt modelId="{104257CE-2B50-4D7E-BD87-15B6547F6438}" type="pres">
      <dgm:prSet presAssocID="{5D2780D5-E33A-4519-AA4F-A9D6CC7C884A}" presName="conn" presStyleLbl="parChTrans1D2" presStyleIdx="0" presStyleCnt="1"/>
      <dgm:spPr/>
      <dgm:t>
        <a:bodyPr/>
        <a:lstStyle/>
        <a:p>
          <a:endParaRPr lang="en-US"/>
        </a:p>
      </dgm:t>
    </dgm:pt>
    <dgm:pt modelId="{8FCB2834-B62D-4888-BEFA-9A1B147C5D0E}" type="pres">
      <dgm:prSet presAssocID="{5D2780D5-E33A-4519-AA4F-A9D6CC7C884A}" presName="extraNode" presStyleLbl="node1" presStyleIdx="0" presStyleCnt="4"/>
      <dgm:spPr/>
    </dgm:pt>
    <dgm:pt modelId="{8FB3CC35-9B9A-4B5C-8B89-CA024239102B}" type="pres">
      <dgm:prSet presAssocID="{5D2780D5-E33A-4519-AA4F-A9D6CC7C884A}" presName="dstNode" presStyleLbl="node1" presStyleIdx="0" presStyleCnt="4"/>
      <dgm:spPr/>
    </dgm:pt>
    <dgm:pt modelId="{6D5E6DEA-6746-4140-AD28-066E6C2B9484}" type="pres">
      <dgm:prSet presAssocID="{C041D95A-45DC-4A4B-861A-86C053E6A4F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6F08E-9F56-481B-BA84-16DA420D5B8D}" type="pres">
      <dgm:prSet presAssocID="{C041D95A-45DC-4A4B-861A-86C053E6A4F7}" presName="accent_1" presStyleCnt="0"/>
      <dgm:spPr/>
    </dgm:pt>
    <dgm:pt modelId="{0B72DB48-CCF0-44E0-8A20-512EF938F5CC}" type="pres">
      <dgm:prSet presAssocID="{C041D95A-45DC-4A4B-861A-86C053E6A4F7}" presName="accentRepeatNode" presStyleLbl="solidFgAcc1" presStyleIdx="0" presStyleCnt="4" custLinFactNeighborX="1026" custLinFactNeighborY="14023"/>
      <dgm:spPr>
        <a:solidFill>
          <a:srgbClr val="C00000"/>
        </a:solidFill>
      </dgm:spPr>
    </dgm:pt>
    <dgm:pt modelId="{0C2C3312-2ADB-4FDE-9CCA-6B7EBAEEE5B3}" type="pres">
      <dgm:prSet presAssocID="{7A4FD7DD-9C63-4B21-B944-A1C85679DE03}" presName="text_2" presStyleLbl="node1" presStyleIdx="1" presStyleCnt="4" custScaleX="97318" custLinFactNeighborX="637" custLinFactNeighborY="-2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FEBDB-7D92-4AA8-91A9-ACD60BB5702C}" type="pres">
      <dgm:prSet presAssocID="{7A4FD7DD-9C63-4B21-B944-A1C85679DE03}" presName="accent_2" presStyleCnt="0"/>
      <dgm:spPr/>
    </dgm:pt>
    <dgm:pt modelId="{A0D45806-072A-4E09-B517-17784FA43D99}" type="pres">
      <dgm:prSet presAssocID="{7A4FD7DD-9C63-4B21-B944-A1C85679DE03}" presName="accentRepeatNode" presStyleLbl="solidFgAcc1" presStyleIdx="1" presStyleCnt="4" custLinFactNeighborX="-6462" custLinFactNeighborY="2422"/>
      <dgm:spPr>
        <a:solidFill>
          <a:srgbClr val="C00000"/>
        </a:solidFill>
      </dgm:spPr>
    </dgm:pt>
    <dgm:pt modelId="{D26F3196-8C2F-4317-9E0D-9A6F086BAAAD}" type="pres">
      <dgm:prSet presAssocID="{A6F1C0B1-E672-44C9-8FBD-747FB4201F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283E3-6EE4-4435-8B75-30A6A4E170CF}" type="pres">
      <dgm:prSet presAssocID="{A6F1C0B1-E672-44C9-8FBD-747FB4201F69}" presName="accent_3" presStyleCnt="0"/>
      <dgm:spPr/>
    </dgm:pt>
    <dgm:pt modelId="{45B71283-0181-4B23-8D47-D087E6554DA3}" type="pres">
      <dgm:prSet presAssocID="{A6F1C0B1-E672-44C9-8FBD-747FB4201F69}" presName="accentRepeatNode" presStyleLbl="solidFgAcc1" presStyleIdx="2" presStyleCnt="4"/>
      <dgm:spPr>
        <a:solidFill>
          <a:srgbClr val="C00000"/>
        </a:solidFill>
      </dgm:spPr>
    </dgm:pt>
    <dgm:pt modelId="{4094A085-F9B8-4399-9AEF-B47571442120}" type="pres">
      <dgm:prSet presAssocID="{365E87CB-0A5B-4FA9-9D08-37D613FB83B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0D11B-74D4-4795-A6C3-ECB0A77D3160}" type="pres">
      <dgm:prSet presAssocID="{365E87CB-0A5B-4FA9-9D08-37D613FB83B6}" presName="accent_4" presStyleCnt="0"/>
      <dgm:spPr/>
    </dgm:pt>
    <dgm:pt modelId="{864C6010-28FA-470E-904C-9357B3A15B11}" type="pres">
      <dgm:prSet presAssocID="{365E87CB-0A5B-4FA9-9D08-37D613FB83B6}" presName="accentRepeatNode" presStyleLbl="solidFgAcc1" presStyleIdx="3" presStyleCnt="4"/>
      <dgm:spPr>
        <a:solidFill>
          <a:srgbClr val="FFC000"/>
        </a:solidFill>
      </dgm:spPr>
    </dgm:pt>
  </dgm:ptLst>
  <dgm:cxnLst>
    <dgm:cxn modelId="{2B7AFAF0-939B-4A24-9F2B-8CE51B7E0CB7}" type="presOf" srcId="{C041D95A-45DC-4A4B-861A-86C053E6A4F7}" destId="{6D5E6DEA-6746-4140-AD28-066E6C2B9484}" srcOrd="0" destOrd="0" presId="urn:microsoft.com/office/officeart/2008/layout/VerticalCurvedList"/>
    <dgm:cxn modelId="{87D9CE08-C4F1-4601-A1C4-B7E57A8F90D8}" type="presOf" srcId="{5D2780D5-E33A-4519-AA4F-A9D6CC7C884A}" destId="{CC617A3D-15DE-4D6A-AE32-B330B2453196}" srcOrd="0" destOrd="0" presId="urn:microsoft.com/office/officeart/2008/layout/VerticalCurvedList"/>
    <dgm:cxn modelId="{074DF48E-EB14-4D62-AE83-B0BEB6350A0E}" type="presOf" srcId="{7A4FD7DD-9C63-4B21-B944-A1C85679DE03}" destId="{0C2C3312-2ADB-4FDE-9CCA-6B7EBAEEE5B3}" srcOrd="0" destOrd="0" presId="urn:microsoft.com/office/officeart/2008/layout/VerticalCurvedList"/>
    <dgm:cxn modelId="{CC403A6D-BF0D-4D27-91C3-A01203687BE4}" type="presOf" srcId="{44ED501A-4C34-434D-A772-83F562445BFF}" destId="{104257CE-2B50-4D7E-BD87-15B6547F6438}" srcOrd="0" destOrd="0" presId="urn:microsoft.com/office/officeart/2008/layout/VerticalCurvedList"/>
    <dgm:cxn modelId="{E2C6F733-8AE1-4CCF-82EA-AAC1BE7CD130}" srcId="{5D2780D5-E33A-4519-AA4F-A9D6CC7C884A}" destId="{A6F1C0B1-E672-44C9-8FBD-747FB4201F69}" srcOrd="2" destOrd="0" parTransId="{FDF9C443-3155-4CAF-9463-25F8D7897DBF}" sibTransId="{F84F89F3-2E93-4492-B50B-785B75625751}"/>
    <dgm:cxn modelId="{B0FF31A7-D314-4047-8215-DD07282475F3}" type="presOf" srcId="{A6F1C0B1-E672-44C9-8FBD-747FB4201F69}" destId="{D26F3196-8C2F-4317-9E0D-9A6F086BAAAD}" srcOrd="0" destOrd="0" presId="urn:microsoft.com/office/officeart/2008/layout/VerticalCurvedList"/>
    <dgm:cxn modelId="{BCD95EFD-A8DC-4BEC-BD56-BFD925F217A6}" srcId="{5D2780D5-E33A-4519-AA4F-A9D6CC7C884A}" destId="{365E87CB-0A5B-4FA9-9D08-37D613FB83B6}" srcOrd="3" destOrd="0" parTransId="{05636310-1B02-4477-AF7D-4253BBAA3984}" sibTransId="{903337C2-4D13-48F8-908C-F689852F45D5}"/>
    <dgm:cxn modelId="{B0039236-452D-45F4-AE78-3286BCEF5D8D}" srcId="{5D2780D5-E33A-4519-AA4F-A9D6CC7C884A}" destId="{C041D95A-45DC-4A4B-861A-86C053E6A4F7}" srcOrd="0" destOrd="0" parTransId="{2C710D2D-53F9-48A8-AD20-5FA1FB6A7D9F}" sibTransId="{44ED501A-4C34-434D-A772-83F562445BFF}"/>
    <dgm:cxn modelId="{CE0FC0FC-CAE6-4218-A032-11ED1529FBF4}" srcId="{5D2780D5-E33A-4519-AA4F-A9D6CC7C884A}" destId="{7A4FD7DD-9C63-4B21-B944-A1C85679DE03}" srcOrd="1" destOrd="0" parTransId="{FB78B13C-EE5E-499E-AE90-00F8D5175A05}" sibTransId="{E4D3F377-EAFC-44F9-9248-E8084BC76097}"/>
    <dgm:cxn modelId="{B26E9FB6-9B75-4C27-809A-B34F62457D4D}" type="presOf" srcId="{365E87CB-0A5B-4FA9-9D08-37D613FB83B6}" destId="{4094A085-F9B8-4399-9AEF-B47571442120}" srcOrd="0" destOrd="0" presId="urn:microsoft.com/office/officeart/2008/layout/VerticalCurvedList"/>
    <dgm:cxn modelId="{2145ED31-D06A-4212-8C18-D08D6C905942}" type="presParOf" srcId="{CC617A3D-15DE-4D6A-AE32-B330B2453196}" destId="{3EAC9893-1D40-4D7B-8D11-5BFE73BBA513}" srcOrd="0" destOrd="0" presId="urn:microsoft.com/office/officeart/2008/layout/VerticalCurvedList"/>
    <dgm:cxn modelId="{7E137CD8-0CF1-4555-9D4F-0CC76544D950}" type="presParOf" srcId="{3EAC9893-1D40-4D7B-8D11-5BFE73BBA513}" destId="{940F18FB-BFC5-4099-8312-A12F1BB104CF}" srcOrd="0" destOrd="0" presId="urn:microsoft.com/office/officeart/2008/layout/VerticalCurvedList"/>
    <dgm:cxn modelId="{0B23F62F-FDA7-4008-8AD1-1C297B1A74B5}" type="presParOf" srcId="{940F18FB-BFC5-4099-8312-A12F1BB104CF}" destId="{7B23EEA2-3A40-4877-A966-2D383AED622F}" srcOrd="0" destOrd="0" presId="urn:microsoft.com/office/officeart/2008/layout/VerticalCurvedList"/>
    <dgm:cxn modelId="{922F46CE-FFEB-439F-895A-E75F7998469B}" type="presParOf" srcId="{940F18FB-BFC5-4099-8312-A12F1BB104CF}" destId="{104257CE-2B50-4D7E-BD87-15B6547F6438}" srcOrd="1" destOrd="0" presId="urn:microsoft.com/office/officeart/2008/layout/VerticalCurvedList"/>
    <dgm:cxn modelId="{13E8B475-4BA0-45D8-B4CE-2E4250BE523F}" type="presParOf" srcId="{940F18FB-BFC5-4099-8312-A12F1BB104CF}" destId="{8FCB2834-B62D-4888-BEFA-9A1B147C5D0E}" srcOrd="2" destOrd="0" presId="urn:microsoft.com/office/officeart/2008/layout/VerticalCurvedList"/>
    <dgm:cxn modelId="{E56DED30-6BA9-4A61-A36E-9CDE1B6772BA}" type="presParOf" srcId="{940F18FB-BFC5-4099-8312-A12F1BB104CF}" destId="{8FB3CC35-9B9A-4B5C-8B89-CA024239102B}" srcOrd="3" destOrd="0" presId="urn:microsoft.com/office/officeart/2008/layout/VerticalCurvedList"/>
    <dgm:cxn modelId="{B55563D4-9ADA-43E8-8F4A-3589D6B916DA}" type="presParOf" srcId="{3EAC9893-1D40-4D7B-8D11-5BFE73BBA513}" destId="{6D5E6DEA-6746-4140-AD28-066E6C2B9484}" srcOrd="1" destOrd="0" presId="urn:microsoft.com/office/officeart/2008/layout/VerticalCurvedList"/>
    <dgm:cxn modelId="{620B0981-6367-4353-A261-39D70D01C001}" type="presParOf" srcId="{3EAC9893-1D40-4D7B-8D11-5BFE73BBA513}" destId="{6F46F08E-9F56-481B-BA84-16DA420D5B8D}" srcOrd="2" destOrd="0" presId="urn:microsoft.com/office/officeart/2008/layout/VerticalCurvedList"/>
    <dgm:cxn modelId="{ABB342E1-8313-46B0-B5AF-A3D0804EF2DC}" type="presParOf" srcId="{6F46F08E-9F56-481B-BA84-16DA420D5B8D}" destId="{0B72DB48-CCF0-44E0-8A20-512EF938F5CC}" srcOrd="0" destOrd="0" presId="urn:microsoft.com/office/officeart/2008/layout/VerticalCurvedList"/>
    <dgm:cxn modelId="{F55A2C03-60A5-425E-8948-F5C13D6E194F}" type="presParOf" srcId="{3EAC9893-1D40-4D7B-8D11-5BFE73BBA513}" destId="{0C2C3312-2ADB-4FDE-9CCA-6B7EBAEEE5B3}" srcOrd="3" destOrd="0" presId="urn:microsoft.com/office/officeart/2008/layout/VerticalCurvedList"/>
    <dgm:cxn modelId="{F8E3CA0D-525A-4BBD-B397-1574A8971824}" type="presParOf" srcId="{3EAC9893-1D40-4D7B-8D11-5BFE73BBA513}" destId="{981FEBDB-7D92-4AA8-91A9-ACD60BB5702C}" srcOrd="4" destOrd="0" presId="urn:microsoft.com/office/officeart/2008/layout/VerticalCurvedList"/>
    <dgm:cxn modelId="{7BD298DF-C067-4919-BB2B-3F73E6B16533}" type="presParOf" srcId="{981FEBDB-7D92-4AA8-91A9-ACD60BB5702C}" destId="{A0D45806-072A-4E09-B517-17784FA43D99}" srcOrd="0" destOrd="0" presId="urn:microsoft.com/office/officeart/2008/layout/VerticalCurvedList"/>
    <dgm:cxn modelId="{1D032CF3-EDD3-4DF2-933F-6C8FABF1C959}" type="presParOf" srcId="{3EAC9893-1D40-4D7B-8D11-5BFE73BBA513}" destId="{D26F3196-8C2F-4317-9E0D-9A6F086BAAAD}" srcOrd="5" destOrd="0" presId="urn:microsoft.com/office/officeart/2008/layout/VerticalCurvedList"/>
    <dgm:cxn modelId="{653B4777-C4E8-4F38-93B1-7861582D8815}" type="presParOf" srcId="{3EAC9893-1D40-4D7B-8D11-5BFE73BBA513}" destId="{0BD283E3-6EE4-4435-8B75-30A6A4E170CF}" srcOrd="6" destOrd="0" presId="urn:microsoft.com/office/officeart/2008/layout/VerticalCurvedList"/>
    <dgm:cxn modelId="{989F409F-FD0A-48CE-996A-8F730E679A3C}" type="presParOf" srcId="{0BD283E3-6EE4-4435-8B75-30A6A4E170CF}" destId="{45B71283-0181-4B23-8D47-D087E6554DA3}" srcOrd="0" destOrd="0" presId="urn:microsoft.com/office/officeart/2008/layout/VerticalCurvedList"/>
    <dgm:cxn modelId="{61697B6E-7DF4-47E8-AE62-95A20C80A555}" type="presParOf" srcId="{3EAC9893-1D40-4D7B-8D11-5BFE73BBA513}" destId="{4094A085-F9B8-4399-9AEF-B47571442120}" srcOrd="7" destOrd="0" presId="urn:microsoft.com/office/officeart/2008/layout/VerticalCurvedList"/>
    <dgm:cxn modelId="{98C31B98-A2A9-481B-9678-15EC5C558033}" type="presParOf" srcId="{3EAC9893-1D40-4D7B-8D11-5BFE73BBA513}" destId="{7090D11B-74D4-4795-A6C3-ECB0A77D3160}" srcOrd="8" destOrd="0" presId="urn:microsoft.com/office/officeart/2008/layout/VerticalCurvedList"/>
    <dgm:cxn modelId="{E1E4846A-5156-479D-B07D-33DB67CA56AB}" type="presParOf" srcId="{7090D11B-74D4-4795-A6C3-ECB0A77D3160}" destId="{864C6010-28FA-470E-904C-9357B3A15B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A4099-FE34-4D7E-A368-E08BF5B46233}">
      <dsp:nvSpPr>
        <dsp:cNvPr id="0" name=""/>
        <dsp:cNvSpPr/>
      </dsp:nvSpPr>
      <dsp:spPr>
        <a:xfrm>
          <a:off x="0" y="336933"/>
          <a:ext cx="1219200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1652D-5058-4EE1-8F4E-1A0885CDC00F}">
      <dsp:nvSpPr>
        <dsp:cNvPr id="0" name=""/>
        <dsp:cNvSpPr/>
      </dsp:nvSpPr>
      <dsp:spPr>
        <a:xfrm>
          <a:off x="609600" y="19918"/>
          <a:ext cx="1095688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Theme: “Role of the Cooperative Banking Sector in transforming the Financial Services Sector without limits in South Africa</a:t>
          </a:r>
          <a:endParaRPr lang="en-ZA" sz="1800" b="1" kern="1200" dirty="0"/>
        </a:p>
      </dsp:txBody>
      <dsp:txXfrm>
        <a:off x="609600" y="19918"/>
        <a:ext cx="10956889" cy="590400"/>
      </dsp:txXfrm>
    </dsp:sp>
    <dsp:sp modelId="{22D4BE99-8386-4C59-8063-ACC316F804A5}">
      <dsp:nvSpPr>
        <dsp:cNvPr id="0" name=""/>
        <dsp:cNvSpPr/>
      </dsp:nvSpPr>
      <dsp:spPr>
        <a:xfrm>
          <a:off x="0" y="1244133"/>
          <a:ext cx="1219200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E8D9E-8E32-4C5C-B25E-54231F6570F6}">
      <dsp:nvSpPr>
        <dsp:cNvPr id="0" name=""/>
        <dsp:cNvSpPr/>
      </dsp:nvSpPr>
      <dsp:spPr>
        <a:xfrm>
          <a:off x="640256" y="915522"/>
          <a:ext cx="1091148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/>
            <a:t>Objective: To provide progress on work conducted towards implementation of the Cooperative Banking Strategy with the following pillars:</a:t>
          </a:r>
          <a:endParaRPr lang="en-ZA" sz="1800" b="0" kern="1200" dirty="0"/>
        </a:p>
      </dsp:txBody>
      <dsp:txXfrm>
        <a:off x="640256" y="915522"/>
        <a:ext cx="10911486" cy="590400"/>
      </dsp:txXfrm>
    </dsp:sp>
    <dsp:sp modelId="{C6EA46E7-85D5-41EB-8060-D614E59A87B5}">
      <dsp:nvSpPr>
        <dsp:cNvPr id="0" name=""/>
        <dsp:cNvSpPr/>
      </dsp:nvSpPr>
      <dsp:spPr>
        <a:xfrm>
          <a:off x="0" y="2151333"/>
          <a:ext cx="1219200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FD8A3-62E9-4A37-AC2B-E6346EB4F512}">
      <dsp:nvSpPr>
        <dsp:cNvPr id="0" name=""/>
        <dsp:cNvSpPr/>
      </dsp:nvSpPr>
      <dsp:spPr>
        <a:xfrm>
          <a:off x="3024396" y="1809562"/>
          <a:ext cx="7696151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*  Formation of a Secondary Cooperative Bank for scale</a:t>
          </a:r>
          <a:endParaRPr lang="en-ZA" sz="2000" kern="1200" dirty="0"/>
        </a:p>
      </dsp:txBody>
      <dsp:txXfrm>
        <a:off x="3024396" y="1809562"/>
        <a:ext cx="7696151" cy="590400"/>
      </dsp:txXfrm>
    </dsp:sp>
    <dsp:sp modelId="{07B065FC-E0A9-4961-9749-A51231990425}">
      <dsp:nvSpPr>
        <dsp:cNvPr id="0" name=""/>
        <dsp:cNvSpPr/>
      </dsp:nvSpPr>
      <dsp:spPr>
        <a:xfrm>
          <a:off x="0" y="3058533"/>
          <a:ext cx="1219200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5518-4BC6-4B4D-BE6F-138AB8D79F30}">
      <dsp:nvSpPr>
        <dsp:cNvPr id="0" name=""/>
        <dsp:cNvSpPr/>
      </dsp:nvSpPr>
      <dsp:spPr>
        <a:xfrm>
          <a:off x="3024396" y="2705828"/>
          <a:ext cx="766730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*   </a:t>
          </a:r>
          <a:r>
            <a:rPr lang="en-GB" sz="2000" kern="1200" dirty="0"/>
            <a:t>Access to financial infrastructure  </a:t>
          </a:r>
          <a:endParaRPr lang="en-ZA" sz="2000" kern="1200" dirty="0"/>
        </a:p>
      </dsp:txBody>
      <dsp:txXfrm>
        <a:off x="3024396" y="2705828"/>
        <a:ext cx="7667304" cy="590400"/>
      </dsp:txXfrm>
    </dsp:sp>
    <dsp:sp modelId="{8D8A912B-2C2E-4F11-9718-B0B5073E8785}">
      <dsp:nvSpPr>
        <dsp:cNvPr id="0" name=""/>
        <dsp:cNvSpPr/>
      </dsp:nvSpPr>
      <dsp:spPr>
        <a:xfrm>
          <a:off x="0" y="3965733"/>
          <a:ext cx="1219200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0B145-869B-41C8-9E49-FE44EB31C767}">
      <dsp:nvSpPr>
        <dsp:cNvPr id="0" name=""/>
        <dsp:cNvSpPr/>
      </dsp:nvSpPr>
      <dsp:spPr>
        <a:xfrm>
          <a:off x="3024396" y="3641899"/>
          <a:ext cx="7601846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*    </a:t>
          </a:r>
          <a:r>
            <a:rPr lang="en-GB" sz="2000" kern="1200" dirty="0"/>
            <a:t>Support organisation for advocacy and training</a:t>
          </a:r>
          <a:endParaRPr lang="en-ZA" sz="2000" kern="1200" dirty="0"/>
        </a:p>
      </dsp:txBody>
      <dsp:txXfrm>
        <a:off x="3024396" y="3641899"/>
        <a:ext cx="7601846" cy="590400"/>
      </dsp:txXfrm>
    </dsp:sp>
    <dsp:sp modelId="{7791A3CA-F87B-4952-BCDF-127A2D27C38C}">
      <dsp:nvSpPr>
        <dsp:cNvPr id="0" name=""/>
        <dsp:cNvSpPr/>
      </dsp:nvSpPr>
      <dsp:spPr>
        <a:xfrm>
          <a:off x="0" y="4872933"/>
          <a:ext cx="12192000" cy="504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4D1A-BF7F-4DAF-B470-0858121B1243}">
      <dsp:nvSpPr>
        <dsp:cNvPr id="0" name=""/>
        <dsp:cNvSpPr/>
      </dsp:nvSpPr>
      <dsp:spPr>
        <a:xfrm>
          <a:off x="3024396" y="4578406"/>
          <a:ext cx="7625827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*     Tiered licencing and proportional supervision</a:t>
          </a:r>
          <a:endParaRPr lang="en-ZA" sz="2000" kern="1200" dirty="0"/>
        </a:p>
      </dsp:txBody>
      <dsp:txXfrm>
        <a:off x="3024396" y="4578406"/>
        <a:ext cx="7625827" cy="59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919F-C91D-438D-9B24-990BCB211C43}" type="datetimeFigureOut">
              <a:rPr lang="en-ZA" smtClean="0"/>
              <a:pPr/>
              <a:t>2022/10/28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4E81E-7F5D-454A-9552-5BB5F1E100F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931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E81E-7F5D-454A-9552-5BB5F1E100F5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6232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7 OR 8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EC1F0-3159-48EB-AD00-8A0EFEB1690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6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9D98C-C4CD-42F5-9A3B-C1144BF16A3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05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9D98C-C4CD-42F5-9A3B-C1144BF16A3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24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9D98C-C4CD-42F5-9A3B-C1144BF16A3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09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C1F0-3159-48EB-AD00-8A0EFEB1690F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1481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C1F0-3159-48EB-AD00-8A0EFEB1690F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6289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EC1F0-3159-48EB-AD00-8A0EFEB1690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17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1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48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99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21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5" y="2222624"/>
            <a:ext cx="789023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5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65614" y="1790690"/>
            <a:ext cx="990599" cy="30487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B007737D-AE2B-4C65-9FE5-B40F93222332}" type="datetime1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8245" y="3226296"/>
            <a:ext cx="3859795" cy="304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r>
              <a:rPr lang="en-ZA">
                <a:solidFill>
                  <a:prstClr val="white"/>
                </a:solidFill>
              </a:rPr>
              <a:t>M. Mushonga et 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706" y="292610"/>
            <a:ext cx="838417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9805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6AA5736A-99F8-45DE-BF98-7E103E154B0D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9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2257589"/>
            <a:ext cx="4135687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9"/>
            <a:ext cx="4072871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4245D9B8-C1F0-4A52-B977-461F4DC04E6D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1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199"/>
            <a:ext cx="4849307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0"/>
            <a:ext cx="4849308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A76D482C-CCDE-41F1-AF4D-64FDA40FAE93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217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4" y="2489200"/>
            <a:ext cx="4849305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5" y="3248491"/>
            <a:ext cx="4849304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1" y="2489200"/>
            <a:ext cx="4849307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2" y="3248490"/>
            <a:ext cx="4849305" cy="277131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5F670881-4A05-444B-B0A1-F61917D61F4E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6398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89FD6E43-F741-4F1F-9C6E-FA2C874A994D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0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37318" y="6721475"/>
            <a:ext cx="637116" cy="46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2874434" y="6356351"/>
            <a:ext cx="5151967" cy="56984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11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201F4506-BE24-447B-B3D8-26FBB15B3DAE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0532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497437"/>
            <a:ext cx="361678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52881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086845"/>
            <a:ext cx="3616787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71DB236A-623F-4A04-B2A5-D2FE12BE134E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806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1362190"/>
            <a:ext cx="3982783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455" y="3088563"/>
            <a:ext cx="4002584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5D3F9E61-87B2-437C-ACAA-7186ABA7F371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>
                <a:solidFill>
                  <a:srgbClr val="F5A408"/>
                </a:solidFill>
              </a:rPr>
              <a:t>M. Mushonga et al.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73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961453"/>
            <a:ext cx="85626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8" y="5528191"/>
            <a:ext cx="8562671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8805851E-AB29-4964-952F-4129665DC59E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03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27101"/>
            <a:ext cx="8562672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509007"/>
            <a:ext cx="8562671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073A6100-D773-4CB6-ABBB-4B3BD1BA0900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14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859629" y="654264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6606" y="2900539"/>
            <a:ext cx="718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79" y="914401"/>
            <a:ext cx="8213847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49706" y="3814474"/>
            <a:ext cx="7528189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6"/>
            <a:ext cx="8562673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 defTabSz="914400">
              <a:defRPr/>
            </a:pPr>
            <a:fld id="{2177E064-BC7A-430F-AD7E-A073A4670F14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775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2057400"/>
            <a:ext cx="8562672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159399"/>
            <a:ext cx="8562672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456AB5A0-42BC-48A5-8250-E95BB3972A4C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34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512" y="927101"/>
            <a:ext cx="8564789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512" y="2489199"/>
            <a:ext cx="3081317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8512" y="3147165"/>
            <a:ext cx="3081317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4628" y="2489201"/>
            <a:ext cx="31023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30" y="3147164"/>
            <a:ext cx="31023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1760" y="2489201"/>
            <a:ext cx="3084987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51761" y="3147162"/>
            <a:ext cx="3084985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D69A1C7D-848B-41C6-9790-42B720C1E6F1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28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36973"/>
            <a:ext cx="8564789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2" y="4188547"/>
            <a:ext cx="3085419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61682" y="2489200"/>
            <a:ext cx="268391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1" y="4837558"/>
            <a:ext cx="307904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090" y="4188546"/>
            <a:ext cx="310787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4734163" y="2489200"/>
            <a:ext cx="270024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39089" y="4846509"/>
            <a:ext cx="3107872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1760" y="4184814"/>
            <a:ext cx="3065989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139928" y="2489200"/>
            <a:ext cx="2691785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51760" y="4846510"/>
            <a:ext cx="3065989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7644DA8-FC99-4649-8125-60990E26DF1A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558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256" y="2489200"/>
            <a:ext cx="8457601" cy="35306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BB1529F2-4F04-4959-A269-E7C8D2DEC7FB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45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178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5293" y="1447799"/>
            <a:ext cx="1492632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981" y="1447799"/>
            <a:ext cx="5913919" cy="457199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0D1A5E89-4006-4F77-B65F-64360A6E5811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9649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9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5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3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58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3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A31D-3452-9D43-AFEA-CEBECEB0F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3A92-DEBC-6A4D-BAA4-79B6CB78C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39486"/>
            <a:ext cx="2921000" cy="3185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21000" y="6539486"/>
            <a:ext cx="9271000" cy="318514"/>
          </a:xfrm>
          <a:prstGeom prst="rect">
            <a:avLst/>
          </a:prstGeom>
          <a:solidFill>
            <a:srgbClr val="BF1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srgbClr val="BF1800"/>
                </a:solidFill>
              </a:rPr>
              <a:t>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2600" y="6568964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dirty="0">
                <a:solidFill>
                  <a:prstClr val="white"/>
                </a:solidFill>
              </a:rPr>
              <a:t>CBDA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12192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1419" y="925606"/>
            <a:ext cx="8461437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2489200"/>
            <a:ext cx="84576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0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r>
              <a:rPr lang="en-ZA">
                <a:solidFill>
                  <a:srgbClr val="F5A408"/>
                </a:solidFill>
              </a:rPr>
              <a:t>M. Mushonga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71445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DCF19194-31DD-4E85-940B-9DEFC7E597BB}" type="datetime1">
              <a:rPr lang="en-ZA" smtClean="0">
                <a:solidFill>
                  <a:srgbClr val="F5A408"/>
                </a:solidFill>
              </a:rPr>
              <a:pPr defTabSz="914400">
                <a:defRPr/>
              </a:pPr>
              <a:t>2022/10/28</a:t>
            </a:fld>
            <a:endParaRPr lang="en-ZA">
              <a:solidFill>
                <a:srgbClr val="F5A408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38" y="295731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Z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za/coopba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A151C2-9018-4FAB-91FF-BB87D8E6C4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606"/>
            <a:ext cx="12192000" cy="7313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193" y="3665323"/>
            <a:ext cx="8117754" cy="116081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FROM THE PORTFOLIO COMMITTEE ON SMALL BUSINESS DEVELOPMENT TO DISCUSS SOME OF THE RECENT DEVELOPMENTS IN THE CO-OPERATIVE BANKING ENVIRONMENT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095" y="3756472"/>
            <a:ext cx="278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ZA" b="1" dirty="0">
                <a:solidFill>
                  <a:prstClr val="black"/>
                </a:solidFill>
                <a:latin typeface="Century Gothic" panose="020B0502020202020204" pitchFamily="34" charset="0"/>
              </a:rPr>
              <a:t>Co-operative Banks Development Agency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B2C50A-8BAA-4552-AF15-E09F42F33937}"/>
              </a:ext>
            </a:extLst>
          </p:cNvPr>
          <p:cNvSpPr txBox="1">
            <a:spLocks/>
          </p:cNvSpPr>
          <p:nvPr/>
        </p:nvSpPr>
        <p:spPr>
          <a:xfrm>
            <a:off x="2741157" y="4263755"/>
            <a:ext cx="5796136" cy="13189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87268B9-685B-4FBC-80ED-9FD55E26F6EB}"/>
              </a:ext>
            </a:extLst>
          </p:cNvPr>
          <p:cNvSpPr txBox="1">
            <a:spLocks/>
          </p:cNvSpPr>
          <p:nvPr/>
        </p:nvSpPr>
        <p:spPr>
          <a:xfrm>
            <a:off x="4122821" y="5766860"/>
            <a:ext cx="4414472" cy="938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29415" y="4273242"/>
            <a:ext cx="2721428" cy="13189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65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01922" y="1872250"/>
            <a:ext cx="3101765" cy="3020343"/>
          </a:xfrm>
        </p:spPr>
        <p:txBody>
          <a:bodyPr/>
          <a:lstStyle/>
          <a:p>
            <a:r>
              <a:rPr lang="en-US" sz="2000" b="1" dirty="0"/>
              <a:t>THANK YOU</a:t>
            </a:r>
            <a:endParaRPr lang="en-ZA" sz="20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313170" y="593500"/>
            <a:ext cx="4137660" cy="5672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5A408"/>
              </a:buClr>
              <a:defRPr/>
            </a:pPr>
            <a:endParaRPr lang="en-US" sz="2800" b="1" u="sng" dirty="0">
              <a:solidFill>
                <a:srgbClr val="F5A408"/>
              </a:solidFill>
              <a:latin typeface="Century Gothic" panose="020B0502020202020204"/>
            </a:endParaRPr>
          </a:p>
          <a:p>
            <a:pPr algn="ctr">
              <a:buClr>
                <a:srgbClr val="F5A408"/>
              </a:buClr>
              <a:defRPr/>
            </a:pPr>
            <a:endParaRPr lang="en-US" sz="800" b="1" u="sng" dirty="0">
              <a:solidFill>
                <a:srgbClr val="F5A408"/>
              </a:solidFill>
              <a:latin typeface="Century Gothic" panose="020B0502020202020204"/>
            </a:endParaRPr>
          </a:p>
          <a:p>
            <a:pPr algn="ctr">
              <a:buClr>
                <a:srgbClr val="F5A408"/>
              </a:buClr>
              <a:defRPr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/>
              </a:rPr>
              <a:t>Questions and comments</a:t>
            </a:r>
          </a:p>
          <a:p>
            <a:pPr lvl="1">
              <a:buClr>
                <a:srgbClr val="F5A408"/>
              </a:buClr>
              <a:defRPr/>
            </a:pPr>
            <a:endParaRPr lang="en-ZA" sz="1400" u="sng" dirty="0">
              <a:solidFill>
                <a:srgbClr val="FAC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lvl="1" algn="ctr">
              <a:buClr>
                <a:srgbClr val="F5A408"/>
              </a:buClr>
              <a:defRPr/>
            </a:pPr>
            <a:r>
              <a:rPr lang="en-ZA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www.treasury.gov.za/coopbank</a:t>
            </a:r>
            <a:endParaRPr lang="en-ZA" sz="1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lvl="1">
              <a:buClr>
                <a:srgbClr val="F5A408"/>
              </a:buClr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/>
              </a:rPr>
              <a:t> </a:t>
            </a:r>
          </a:p>
          <a:p>
            <a:pPr marL="800100" lvl="1" indent="-342900">
              <a:buClr>
                <a:srgbClr val="F5A408"/>
              </a:buClr>
              <a:buFont typeface="Arial" panose="020B0604020202020204" pitchFamily="34" charset="0"/>
              <a:buChar char="•"/>
            </a:pPr>
            <a:endParaRPr lang="en-US" sz="2000" b="1" cap="all" dirty="0">
              <a:solidFill>
                <a:srgbClr val="F5A408"/>
              </a:solidFill>
              <a:latin typeface="Century Gothic" panose="020B0502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534" y="0"/>
            <a:ext cx="2536466" cy="18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34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01922" y="1872250"/>
            <a:ext cx="3101765" cy="3020343"/>
          </a:xfrm>
        </p:spPr>
        <p:txBody>
          <a:bodyPr/>
          <a:lstStyle/>
          <a:p>
            <a:r>
              <a:rPr lang="en-US" sz="3600" b="1" dirty="0"/>
              <a:t>CONTENTS</a:t>
            </a:r>
            <a:endParaRPr lang="en-ZA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331" y="-347476"/>
            <a:ext cx="2536466" cy="187650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D3171272-0177-ECD3-EBF3-E7A75B352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6206619"/>
              </p:ext>
            </p:extLst>
          </p:nvPr>
        </p:nvGraphicFramePr>
        <p:xfrm>
          <a:off x="6288315" y="2103966"/>
          <a:ext cx="590368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42">
                  <a:extLst>
                    <a:ext uri="{9D8B030D-6E8A-4147-A177-3AD203B41FA5}">
                      <a16:colId xmlns:a16="http://schemas.microsoft.com/office/drawing/2014/main" xmlns="" val="1196131349"/>
                    </a:ext>
                  </a:extLst>
                </a:gridCol>
                <a:gridCol w="4844143">
                  <a:extLst>
                    <a:ext uri="{9D8B030D-6E8A-4147-A177-3AD203B41FA5}">
                      <a16:colId xmlns:a16="http://schemas.microsoft.com/office/drawing/2014/main" xmlns="" val="1278473726"/>
                    </a:ext>
                  </a:extLst>
                </a:gridCol>
              </a:tblGrid>
              <a:tr h="340836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  <a:endParaRPr lang="en-ZA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Portfolio Committee Questions</a:t>
                      </a:r>
                      <a:endParaRPr lang="en-ZA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9938369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Z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2022/23 Cooperative Banking Institutions Indaba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9131651"/>
                  </a:ext>
                </a:extLst>
              </a:tr>
              <a:tr h="340836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Cooperative Banking Sector Strategy </a:t>
                      </a:r>
                      <a:endParaRPr lang="en-ZA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9734768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xclusion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participating in the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Sefa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Blended Finance</a:t>
                      </a:r>
                      <a:endParaRPr lang="en-ZA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0539325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Co-operatives Banks Act: Regulations in Terms of Section 86 clause 3.1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2262350"/>
                  </a:ext>
                </a:extLst>
              </a:tr>
              <a:tr h="588292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Absence of a fully compliant and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recognised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Apex Body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3013134"/>
                  </a:ext>
                </a:extLst>
              </a:tr>
              <a:tr h="340836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of the Cooperative Banks Act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4474750"/>
                  </a:ext>
                </a:extLst>
              </a:tr>
              <a:tr h="340836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other latest development </a:t>
                      </a:r>
                      <a:endParaRPr lang="en-ZA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7005033"/>
                  </a:ext>
                </a:extLst>
              </a:tr>
              <a:tr h="34083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11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881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>
                <a:solidFill>
                  <a:prstClr val="white"/>
                </a:solidFill>
                <a:latin typeface="Century Gothic" panose="020B0502020202020204"/>
              </a:rPr>
              <a:pPr defTabSz="914400">
                <a:defRPr/>
              </a:pPr>
              <a:t>3</a:t>
            </a:fld>
            <a:endParaRPr lang="en-ZA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7" name="Text Placeholder 4"/>
          <p:cNvSpPr txBox="1">
            <a:spLocks/>
          </p:cNvSpPr>
          <p:nvPr/>
        </p:nvSpPr>
        <p:spPr>
          <a:xfrm>
            <a:off x="1662012" y="5123218"/>
            <a:ext cx="2724822" cy="555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A408"/>
              </a:buClr>
            </a:pPr>
            <a:endParaRPr lang="en-ZA" sz="1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0" y="4508002"/>
            <a:ext cx="4380738" cy="2138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5A408"/>
              </a:buClr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>
              <a:spcBef>
                <a:spcPts val="600"/>
              </a:spcBef>
              <a:buClr>
                <a:srgbClr val="F5A408"/>
              </a:buClr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>
              <a:spcBef>
                <a:spcPts val="600"/>
              </a:spcBef>
              <a:buClr>
                <a:srgbClr val="F5A408"/>
              </a:buClr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>
              <a:spcBef>
                <a:spcPts val="600"/>
              </a:spcBef>
              <a:buClr>
                <a:srgbClr val="F5A408"/>
              </a:buClr>
            </a:pPr>
            <a:endParaRPr lang="en-ZA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>
              <a:spcBef>
                <a:spcPts val="600"/>
              </a:spcBef>
              <a:buClr>
                <a:srgbClr val="F5A408"/>
              </a:buClr>
            </a:pPr>
            <a:endParaRPr lang="en-ZA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xmlns="" id="{910BD2B2-63EC-C107-C21F-5D65358DD936}"/>
              </a:ext>
            </a:extLst>
          </p:cNvPr>
          <p:cNvSpPr txBox="1">
            <a:spLocks/>
          </p:cNvSpPr>
          <p:nvPr/>
        </p:nvSpPr>
        <p:spPr bwMode="gray">
          <a:xfrm>
            <a:off x="754548" y="518197"/>
            <a:ext cx="10019898" cy="709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en-ZA" sz="24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2022/23 Cooperative Banking Institutions Indaba</a:t>
            </a:r>
          </a:p>
          <a:p>
            <a:pPr lvl="0" algn="ctr"/>
            <a:r>
              <a:rPr lang="en-ZA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Eastern Cape:	23 – 25 November 2022</a:t>
            </a:r>
            <a:r>
              <a:rPr lang="en-ZA" sz="24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DEE83555-EF2E-1122-8762-DCA0394C8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61678483"/>
              </p:ext>
            </p:extLst>
          </p:nvPr>
        </p:nvGraphicFramePr>
        <p:xfrm>
          <a:off x="0" y="1619437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6325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D4ED03-39F7-F1D4-03AB-E1ACDEFF56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231" y="1602858"/>
            <a:ext cx="8590291" cy="5140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638F6-DB2E-469A-8124-F7B3E4E4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22" y="835171"/>
            <a:ext cx="10799545" cy="1089882"/>
          </a:xfrm>
        </p:spPr>
        <p:txBody>
          <a:bodyPr/>
          <a:lstStyle/>
          <a:p>
            <a:pPr marL="358775" algn="ctr"/>
            <a:r>
              <a:rPr lang="en-ZA" sz="2400" b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Cooperative Banking Sector Strategy-Sector led implementation </a:t>
            </a:r>
            <a:endParaRPr lang="en-ZA" sz="24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904675-06BD-4A45-A068-31A5F435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 smtClean="0">
                <a:solidFill>
                  <a:prstClr val="white"/>
                </a:solidFill>
              </a:rPr>
              <a:pPr defTabSz="914400">
                <a:defRPr/>
              </a:pPr>
              <a:t>4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80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5370" y="892221"/>
            <a:ext cx="8858794" cy="71135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xclusion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from participating in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Sefa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Blended Finance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>
                <a:solidFill>
                  <a:prstClr val="white"/>
                </a:solidFill>
                <a:latin typeface="Century Gothic" panose="020B0502020202020204"/>
              </a:rPr>
              <a:pPr defTabSz="914400">
                <a:defRPr/>
              </a:pPr>
              <a:t>5</a:t>
            </a:fld>
            <a:endParaRPr lang="en-ZA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A165464-B182-87EC-283F-EAF8E01B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05534123"/>
              </p:ext>
            </p:extLst>
          </p:nvPr>
        </p:nvGraphicFramePr>
        <p:xfrm>
          <a:off x="1300480" y="1691818"/>
          <a:ext cx="103749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1347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8345" y="1063418"/>
            <a:ext cx="9778512" cy="71135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Co-operatives Banks Act: Regulations in Terms of Section 86 clause 3.1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492283" y="6377941"/>
            <a:ext cx="3181058" cy="273367"/>
          </a:xfrm>
        </p:spPr>
        <p:txBody>
          <a:bodyPr/>
          <a:lstStyle/>
          <a:p>
            <a:pPr defTabSz="914400">
              <a:defRPr/>
            </a:pPr>
            <a:r>
              <a:rPr lang="en-ZA" dirty="0">
                <a:solidFill>
                  <a:srgbClr val="F5A408"/>
                </a:solidFill>
                <a:latin typeface="Century Gothic" panose="020B0502020202020204"/>
              </a:rPr>
              <a:t>CO-OPERATIVE BANKS DEVELOPMENT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>
                <a:solidFill>
                  <a:prstClr val="white"/>
                </a:solidFill>
                <a:latin typeface="Century Gothic" panose="020B0502020202020204"/>
              </a:rPr>
              <a:pPr defTabSz="914400">
                <a:defRPr/>
              </a:pPr>
              <a:t>6</a:t>
            </a:fld>
            <a:endParaRPr lang="en-ZA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9DC9DE-A7C7-D331-3582-E1950E071637}"/>
              </a:ext>
            </a:extLst>
          </p:cNvPr>
          <p:cNvSpPr txBox="1"/>
          <p:nvPr/>
        </p:nvSpPr>
        <p:spPr>
          <a:xfrm flipH="1">
            <a:off x="873091" y="2396691"/>
            <a:ext cx="10445817" cy="445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Co-operative Banks: Section 20 - Minister may issue Regulations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Co-operative Financial Institution (CFI):  Section 44(b) - Prudential Authority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xternal credit is limited to maximum 15 per cent of total assets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Assets of a co-operative bank/CFI are primarily fixed assets (limited to 5% of total assets), loans (zero at start-up phase), retained earnings (zero at start-up), share capital etc.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Obstruct to assist with sustainability/growth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cs typeface="Times New Roman" panose="02020603050405020304" pitchFamily="18" charset="0"/>
              </a:rPr>
              <a:t>Quickest way vs Appropriate manner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393778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3731" y="906199"/>
            <a:ext cx="8781506" cy="711359"/>
          </a:xfrm>
        </p:spPr>
        <p:txBody>
          <a:bodyPr/>
          <a:lstStyle/>
          <a:p>
            <a:r>
              <a:rPr lang="en-US" sz="24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Absence of a fully compliant and </a:t>
            </a:r>
            <a:r>
              <a:rPr lang="en-US" sz="24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recognised</a:t>
            </a:r>
            <a:r>
              <a:rPr lang="en-US" sz="24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Apex Body</a:t>
            </a:r>
            <a:endParaRPr lang="en-ZA" sz="24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492283" y="6377941"/>
            <a:ext cx="3181058" cy="273367"/>
          </a:xfrm>
        </p:spPr>
        <p:txBody>
          <a:bodyPr/>
          <a:lstStyle/>
          <a:p>
            <a:pPr defTabSz="914400">
              <a:defRPr/>
            </a:pPr>
            <a:r>
              <a:rPr lang="en-ZA" dirty="0">
                <a:solidFill>
                  <a:srgbClr val="F5A408"/>
                </a:solidFill>
                <a:latin typeface="Century Gothic" panose="020B0502020202020204"/>
              </a:rPr>
              <a:t>CO-OPERATIVE BANKS DEVELOPMENT AGENCY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>
                <a:solidFill>
                  <a:prstClr val="white"/>
                </a:solidFill>
                <a:latin typeface="Century Gothic" panose="020B0502020202020204"/>
              </a:rPr>
              <a:pPr defTabSz="914400">
                <a:defRPr/>
              </a:pPr>
              <a:t>7</a:t>
            </a:fld>
            <a:endParaRPr lang="en-ZA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23332A9C-2C71-9AAC-94BC-BF084C6A6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987794"/>
              </p:ext>
            </p:extLst>
          </p:nvPr>
        </p:nvGraphicFramePr>
        <p:xfrm>
          <a:off x="1736155" y="2157103"/>
          <a:ext cx="9143999" cy="440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A97EC5-5D91-E622-4990-6682410F51FA}"/>
              </a:ext>
            </a:extLst>
          </p:cNvPr>
          <p:cNvSpPr txBox="1"/>
          <p:nvPr/>
        </p:nvSpPr>
        <p:spPr>
          <a:xfrm flipH="1">
            <a:off x="1875319" y="2711243"/>
            <a:ext cx="7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2018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3911CC-16E8-B275-375B-035DCE682958}"/>
              </a:ext>
            </a:extLst>
          </p:cNvPr>
          <p:cNvSpPr txBox="1"/>
          <p:nvPr/>
        </p:nvSpPr>
        <p:spPr>
          <a:xfrm flipH="1">
            <a:off x="2242283" y="3708181"/>
            <a:ext cx="7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2022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106F70-08AC-2831-7729-9110A8CB6AA6}"/>
              </a:ext>
            </a:extLst>
          </p:cNvPr>
          <p:cNvSpPr txBox="1"/>
          <p:nvPr/>
        </p:nvSpPr>
        <p:spPr>
          <a:xfrm flipH="1">
            <a:off x="2309660" y="4742738"/>
            <a:ext cx="7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2022</a:t>
            </a:r>
            <a:r>
              <a:rPr lang="en-GB" dirty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537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>
                <a:solidFill>
                  <a:prstClr val="white"/>
                </a:solidFill>
                <a:latin typeface="Century Gothic" panose="020B0502020202020204"/>
              </a:rPr>
              <a:pPr defTabSz="914400">
                <a:defRPr/>
              </a:pPr>
              <a:t>8</a:t>
            </a:fld>
            <a:endParaRPr lang="en-ZA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7" name="Text Placeholder 4"/>
          <p:cNvSpPr txBox="1">
            <a:spLocks/>
          </p:cNvSpPr>
          <p:nvPr/>
        </p:nvSpPr>
        <p:spPr>
          <a:xfrm>
            <a:off x="1662012" y="5123218"/>
            <a:ext cx="2724822" cy="555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400" b="1" dirty="0"/>
          </a:p>
        </p:txBody>
      </p:sp>
      <p:sp>
        <p:nvSpPr>
          <p:cNvPr id="67" name="Title 10"/>
          <p:cNvSpPr txBox="1">
            <a:spLocks/>
          </p:cNvSpPr>
          <p:nvPr/>
        </p:nvSpPr>
        <p:spPr bwMode="gray">
          <a:xfrm>
            <a:off x="2038350" y="927101"/>
            <a:ext cx="8126730" cy="709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Status of the Cooperative Banks Act</a:t>
            </a:r>
          </a:p>
        </p:txBody>
      </p:sp>
      <p:sp>
        <p:nvSpPr>
          <p:cNvPr id="15" name="Content Placeholder 68"/>
          <p:cNvSpPr txBox="1">
            <a:spLocks/>
          </p:cNvSpPr>
          <p:nvPr/>
        </p:nvSpPr>
        <p:spPr>
          <a:xfrm>
            <a:off x="1945386" y="2489200"/>
            <a:ext cx="8301228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21EC92-86E0-3435-2980-2394B02A1ED6}"/>
              </a:ext>
            </a:extLst>
          </p:cNvPr>
          <p:cNvSpPr txBox="1"/>
          <p:nvPr/>
        </p:nvSpPr>
        <p:spPr>
          <a:xfrm flipH="1">
            <a:off x="834991" y="2261937"/>
            <a:ext cx="10358664" cy="305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amendments to the Co-operative Banks Act and the National Small Enterprise Act to enable the merger of SEDA/CBDA/SEFA will be finalised by mid-November as an attachment to the Business Model of the merged entity, for comments. The merger will take place by 31 December 2023.  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amending the Co-operative Banks Act, the Prudential Authority (SARB) will be the sole custodian of this Act. The financial and non-financial support of cooperative banking institutions will be “transferred” to the merged entity by amending the NSEA.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80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942B57A-1560-4200-AE3C-01BF93AC9615}" type="slidenum">
              <a:rPr lang="en-ZA">
                <a:solidFill>
                  <a:prstClr val="white"/>
                </a:solidFill>
                <a:latin typeface="Century Gothic" panose="020B0502020202020204"/>
              </a:rPr>
              <a:pPr defTabSz="914400">
                <a:defRPr/>
              </a:pPr>
              <a:t>9</a:t>
            </a:fld>
            <a:endParaRPr lang="en-ZA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7" name="Text Placeholder 4"/>
          <p:cNvSpPr txBox="1">
            <a:spLocks/>
          </p:cNvSpPr>
          <p:nvPr/>
        </p:nvSpPr>
        <p:spPr>
          <a:xfrm>
            <a:off x="1662012" y="5123218"/>
            <a:ext cx="2724822" cy="555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1400" b="1" dirty="0"/>
          </a:p>
        </p:txBody>
      </p:sp>
      <p:sp>
        <p:nvSpPr>
          <p:cNvPr id="67" name="Title 10"/>
          <p:cNvSpPr txBox="1">
            <a:spLocks/>
          </p:cNvSpPr>
          <p:nvPr/>
        </p:nvSpPr>
        <p:spPr bwMode="gray">
          <a:xfrm>
            <a:off x="2038350" y="927101"/>
            <a:ext cx="8126730" cy="709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Any other latest development </a:t>
            </a:r>
            <a:endParaRPr lang="en-ZA" sz="1400" b="0" dirty="0">
              <a:solidFill>
                <a:schemeClr val="bg1"/>
              </a:solidFill>
            </a:endParaRPr>
          </a:p>
        </p:txBody>
      </p:sp>
      <p:sp>
        <p:nvSpPr>
          <p:cNvPr id="15" name="Content Placeholder 68"/>
          <p:cNvSpPr txBox="1">
            <a:spLocks/>
          </p:cNvSpPr>
          <p:nvPr/>
        </p:nvSpPr>
        <p:spPr>
          <a:xfrm>
            <a:off x="1945386" y="2489200"/>
            <a:ext cx="8301228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5496687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6010</TotalTime>
  <Words>456</Words>
  <Application>Microsoft Office PowerPoint</Application>
  <PresentationFormat>Custom</PresentationFormat>
  <Paragraphs>91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Ion Boardroom</vt:lpstr>
      <vt:lpstr>REQUEST FROM THE PORTFOLIO COMMITTEE ON SMALL BUSINESS DEVELOPMENT TO DISCUSS SOME OF THE RECENT DEVELOPMENTS IN THE CO-OPERATIVE BANKING ENVIRONMENT </vt:lpstr>
      <vt:lpstr>CONTENTS</vt:lpstr>
      <vt:lpstr>Slide 3</vt:lpstr>
      <vt:lpstr>Cooperative Banking Sector Strategy-Sector led implementation </vt:lpstr>
      <vt:lpstr>Exclusion from participating in the Sefa Blended Finance</vt:lpstr>
      <vt:lpstr>Co-operatives Banks Act: Regulations in Terms of Section 86 clause 3.1</vt:lpstr>
      <vt:lpstr>Absence of a fully compliant and recognised Apex Body</vt:lpstr>
      <vt:lpstr>Slide 8</vt:lpstr>
      <vt:lpstr>Slide 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Mphahlele</dc:title>
  <dc:creator>Raesibe Mphahlele</dc:creator>
  <cp:keywords>NEMISA;Digitization</cp:keywords>
  <cp:lastModifiedBy>USER</cp:lastModifiedBy>
  <cp:revision>110</cp:revision>
  <dcterms:created xsi:type="dcterms:W3CDTF">2021-03-17T07:40:03Z</dcterms:created>
  <dcterms:modified xsi:type="dcterms:W3CDTF">2022-10-28T04:45:16Z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e8191a-153f-4850-bfc7-55cddecd0bf1_Enabled">
    <vt:lpwstr>true</vt:lpwstr>
  </property>
  <property fmtid="{D5CDD505-2E9C-101B-9397-08002B2CF9AE}" pid="3" name="MSIP_Label_bce8191a-153f-4850-bfc7-55cddecd0bf1_SetDate">
    <vt:lpwstr>2021-03-17T07:40:14Z</vt:lpwstr>
  </property>
  <property fmtid="{D5CDD505-2E9C-101B-9397-08002B2CF9AE}" pid="4" name="MSIP_Label_bce8191a-153f-4850-bfc7-55cddecd0bf1_Method">
    <vt:lpwstr>Privileged</vt:lpwstr>
  </property>
  <property fmtid="{D5CDD505-2E9C-101B-9397-08002B2CF9AE}" pid="5" name="MSIP_Label_bce8191a-153f-4850-bfc7-55cddecd0bf1_Name">
    <vt:lpwstr>bce8191a-153f-4850-bfc7-55cddecd0bf1</vt:lpwstr>
  </property>
  <property fmtid="{D5CDD505-2E9C-101B-9397-08002B2CF9AE}" pid="6" name="MSIP_Label_bce8191a-153f-4850-bfc7-55cddecd0bf1_SiteId">
    <vt:lpwstr>1a45348f-02b4-4f9a-a7a8-7786f6dd3245</vt:lpwstr>
  </property>
  <property fmtid="{D5CDD505-2E9C-101B-9397-08002B2CF9AE}" pid="7" name="MSIP_Label_bce8191a-153f-4850-bfc7-55cddecd0bf1_ActionId">
    <vt:lpwstr>4646bc80-fe65-4fd9-ba81-ebd324eaae40</vt:lpwstr>
  </property>
  <property fmtid="{D5CDD505-2E9C-101B-9397-08002B2CF9AE}" pid="8" name="MSIP_Label_bce8191a-153f-4850-bfc7-55cddecd0bf1_ContentBits">
    <vt:lpwstr>0</vt:lpwstr>
  </property>
</Properties>
</file>