
<file path=[Content_Types].xml><?xml version="1.0" encoding="utf-8"?>
<Types xmlns="http://schemas.openxmlformats.org/package/2006/content-types">
  <Override PartName="/ppt/tags/tag8.xml" ContentType="application/vnd.openxmlformats-officedocument.presentationml.tags+xml"/>
  <Override PartName="/ppt/notesSlides/notesSlide2.xml" ContentType="application/vnd.openxmlformats-officedocument.presentationml.notesSlide+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tags/tag29.xml" ContentType="application/vnd.openxmlformats-officedocument.presentationml.tags+xml"/>
  <Override PartName="/ppt/tags/tag38.xml" ContentType="application/vnd.openxmlformats-officedocument.presentationml.tags+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tags/tag27.xml" ContentType="application/vnd.openxmlformats-officedocument.presentationml.tags+xml"/>
  <Override PartName="/ppt/tags/tag36.xml" ContentType="application/vnd.openxmlformats-officedocument.presentationml.tags+xml"/>
  <Override PartName="/ppt/tags/tag45.xml" ContentType="application/vnd.openxmlformats-officedocument.presentationml.tags+xml"/>
  <Override PartName="/ppt/commentAuthors.xml" ContentType="application/vnd.openxmlformats-officedocument.presentationml.commentAuthors+xml"/>
  <Override PartName="/ppt/tags/tag14.xml" ContentType="application/vnd.openxmlformats-officedocument.presentationml.tags+xml"/>
  <Override PartName="/ppt/tags/tag25.xml" ContentType="application/vnd.openxmlformats-officedocument.presentationml.tags+xml"/>
  <Override PartName="/ppt/tags/tag34.xml" ContentType="application/vnd.openxmlformats-officedocument.presentationml.tags+xml"/>
  <Override PartName="/ppt/tags/tag43.xml" ContentType="application/vnd.openxmlformats-officedocument.presentationml.tags+xml"/>
  <Override PartName="/ppt/tags/tag12.xml" ContentType="application/vnd.openxmlformats-officedocument.presentationml.tags+xml"/>
  <Override PartName="/ppt/tags/tag23.xml" ContentType="application/vnd.openxmlformats-officedocument.presentationml.tags+xml"/>
  <Override PartName="/ppt/tags/tag32.xml" ContentType="application/vnd.openxmlformats-officedocument.presentationml.tags+xml"/>
  <Override PartName="/ppt/tags/tag41.xml" ContentType="application/vnd.openxmlformats-officedocument.presentationml.tags+xml"/>
  <Override PartName="/ppt/notesSlides/notesSlide7.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21.xml" ContentType="application/vnd.openxmlformats-officedocument.presentationml.tags+xml"/>
  <Override PartName="/ppt/tags/tag30.xml" ContentType="application/vnd.openxmlformats-officedocument.presentationml.tags+xml"/>
  <Override PartName="/ppt/notesSlides/notesSlide5.xml" ContentType="application/vnd.openxmlformats-officedocument.presentationml.notesSlide+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ags/tag5.xml" ContentType="application/vnd.openxmlformats-officedocument.presentationml.tags+xml"/>
  <Override PartName="/ppt/theme/theme2.xml" ContentType="application/vnd.openxmlformats-officedocument.theme+xml"/>
  <Override PartName="/ppt/slides/slide1.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tags/tag3.xml" ContentType="application/vnd.openxmlformats-officedocument.presentationml.tags+xml"/>
  <Override PartName="/ppt/tags/tag39.xml" ContentType="application/vnd.openxmlformats-officedocument.presentationml.tags+xml"/>
  <Default Extension="jpeg" ContentType="image/jpeg"/>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tags/tag1.xml" ContentType="application/vnd.openxmlformats-officedocument.presentationml.tags+xml"/>
  <Override PartName="/ppt/tags/tag19.xml" ContentType="application/vnd.openxmlformats-officedocument.presentationml.tags+xml"/>
  <Override PartName="/ppt/tags/tag28.xml" ContentType="application/vnd.openxmlformats-officedocument.presentationml.tags+xml"/>
  <Override PartName="/ppt/tags/tag37.xml" ContentType="application/vnd.openxmlformats-officedocument.presentationml.tags+xml"/>
  <Override PartName="/docProps/app.xml" ContentType="application/vnd.openxmlformats-officedocument.extended-properties+xml"/>
  <Override PartName="/ppt/authors.xml" ContentType="application/vnd.ms-powerpoint.author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tags/tag17.xml" ContentType="application/vnd.openxmlformats-officedocument.presentationml.tags+xml"/>
  <Override PartName="/ppt/tags/tag26.xml" ContentType="application/vnd.openxmlformats-officedocument.presentationml.tags+xml"/>
  <Override PartName="/ppt/tags/tag35.xml" ContentType="application/vnd.openxmlformats-officedocument.presentationml.tags+xml"/>
  <Override PartName="/ppt/slideLayouts/slideLayout10.xml" ContentType="application/vnd.openxmlformats-officedocument.presentationml.slideLayout+xml"/>
  <Override PartName="/ppt/tags/tag15.xml" ContentType="application/vnd.openxmlformats-officedocument.presentationml.tags+xml"/>
  <Override PartName="/ppt/tags/tag24.xml" ContentType="application/vnd.openxmlformats-officedocument.presentationml.tags+xml"/>
  <Override PartName="/ppt/tags/tag33.xml" ContentType="application/vnd.openxmlformats-officedocument.presentationml.tags+xml"/>
  <Override PartName="/ppt/tags/tag44.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31.xml" ContentType="application/vnd.openxmlformats-officedocument.presentationml.tags+xml"/>
  <Override PartName="/ppt/tags/tag40.xml" ContentType="application/vnd.openxmlformats-officedocument.presentationml.tags+xml"/>
  <Override PartName="/ppt/tags/tag42.xml" ContentType="application/vnd.openxmlformats-officedocument.presentationml.tags+xml"/>
  <Override PartName="/ppt/notesSlides/notesSlide6.xml" ContentType="application/vnd.openxmlformats-officedocument.presentationml.notesSlide+xml"/>
  <Override PartName="/ppt/slides/slide8.xml" ContentType="application/vnd.openxmlformats-officedocument.presentationml.slide+xml"/>
  <Override PartName="/ppt/tags/tag11.xml" ContentType="application/vnd.openxmlformats-officedocument.presentationml.tags+xml"/>
  <Override PartName="/ppt/tags/tag20.xml" ContentType="application/vnd.openxmlformats-officedocument.presentationml.tags+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ags/tag6.xml" ContentType="application/vnd.openxmlformats-officedocument.presentationml.tags+xml"/>
  <Override PartName="/ppt/slideMasters/slideMaster1.xml" ContentType="application/vnd.openxmlformats-officedocument.presentationml.slideMaster+xml"/>
  <Override PartName="/ppt/slideLayouts/slideLayout4.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4"/>
  </p:notesMasterIdLst>
  <p:sldIdLst>
    <p:sldId id="655" r:id="rId2"/>
    <p:sldId id="623" r:id="rId3"/>
    <p:sldId id="628" r:id="rId4"/>
    <p:sldId id="622" r:id="rId5"/>
    <p:sldId id="624" r:id="rId6"/>
    <p:sldId id="625" r:id="rId7"/>
    <p:sldId id="658" r:id="rId8"/>
    <p:sldId id="638" r:id="rId9"/>
    <p:sldId id="639" r:id="rId10"/>
    <p:sldId id="657" r:id="rId11"/>
    <p:sldId id="636" r:id="rId12"/>
    <p:sldId id="445"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2800B9B-E68F-77DB-3BBE-43F7F8781B3A}" name="Malcolm Booysen" initials="MB" userId="S::Malcolm.Booysen@westerncape.gov.za::6c00f500-6e23-4f49-8d75-9086cc51d41d"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ctor Eliott" initials="HE" lastIdx="1" clrIdx="0"/>
  <p:cmAuthor id="2" name="Kerry Gibbs" initials="KG" lastIdx="9" clrIdx="1">
    <p:extLst>
      <p:ext uri="{19B8F6BF-5375-455C-9EA6-DF929625EA0E}">
        <p15:presenceInfo xmlns:p15="http://schemas.microsoft.com/office/powerpoint/2012/main" xmlns="" userId="S-1-5-21-1141132434-301294435-860360866-272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40A5C"/>
    <a:srgbClr val="003398"/>
    <a:srgbClr val="001489"/>
    <a:srgbClr val="001484"/>
    <a:srgbClr val="71A1A7"/>
    <a:srgbClr val="D5E3E5"/>
    <a:srgbClr val="DFF0CB"/>
    <a:srgbClr val="A6A6A6"/>
    <a:srgbClr val="CBDFEF"/>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38" autoAdjust="0"/>
    <p:restoredTop sz="95501" autoAdjust="0"/>
  </p:normalViewPr>
  <p:slideViewPr>
    <p:cSldViewPr snapToGrid="0">
      <p:cViewPr varScale="1">
        <p:scale>
          <a:sx n="73" d="100"/>
          <a:sy n="73" d="100"/>
        </p:scale>
        <p:origin x="-630" y="-102"/>
      </p:cViewPr>
      <p:guideLst>
        <p:guide orient="horz" pos="2160"/>
        <p:guide pos="3840"/>
      </p:guideLst>
    </p:cSldViewPr>
  </p:slideViewPr>
  <p:notesTextViewPr>
    <p:cViewPr>
      <p:scale>
        <a:sx n="1" d="1"/>
        <a:sy n="1" d="1"/>
      </p:scale>
      <p:origin x="0" y="0"/>
    </p:cViewPr>
  </p:notesTextViewPr>
  <p:sorterViewPr>
    <p:cViewPr>
      <p:scale>
        <a:sx n="70" d="100"/>
        <a:sy n="7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85E3CE-E9E3-CB47-80F0-33520EC85D2E}" type="datetimeFigureOut">
              <a:rPr lang="en-US" smtClean="0"/>
              <a:pPr/>
              <a:t>10/28/2022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25923F-580B-A047-9C0E-6EE78A396537}" type="slidenum">
              <a:rPr lang="en-US" smtClean="0"/>
              <a:pPr/>
              <a:t>‹#›</a:t>
            </a:fld>
            <a:endParaRPr lang="en-US" dirty="0"/>
          </a:p>
        </p:txBody>
      </p:sp>
    </p:spTree>
    <p:extLst>
      <p:ext uri="{BB962C8B-B14F-4D97-AF65-F5344CB8AC3E}">
        <p14:creationId xmlns:p14="http://schemas.microsoft.com/office/powerpoint/2010/main" xmlns="" val="970267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5E2897E-B052-44CE-92A6-D4B2AB10F3F6}" type="slidenum">
              <a:rPr lang="en-ZA" smtClean="0">
                <a:solidFill>
                  <a:prstClr val="black"/>
                </a:solidFill>
              </a:rPr>
              <a:pPr/>
              <a:t>2</a:t>
            </a:fld>
            <a:endParaRPr lang="en-ZA">
              <a:solidFill>
                <a:prstClr val="black"/>
              </a:solidFill>
            </a:endParaRPr>
          </a:p>
        </p:txBody>
      </p:sp>
    </p:spTree>
    <p:extLst>
      <p:ext uri="{BB962C8B-B14F-4D97-AF65-F5344CB8AC3E}">
        <p14:creationId xmlns:p14="http://schemas.microsoft.com/office/powerpoint/2010/main" xmlns="" val="36569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5E2897E-B052-44CE-92A6-D4B2AB10F3F6}" type="slidenum">
              <a:rPr lang="en-ZA" smtClean="0">
                <a:solidFill>
                  <a:prstClr val="black"/>
                </a:solidFill>
              </a:rPr>
              <a:pPr/>
              <a:t>3</a:t>
            </a:fld>
            <a:endParaRPr lang="en-ZA">
              <a:solidFill>
                <a:prstClr val="black"/>
              </a:solidFill>
            </a:endParaRPr>
          </a:p>
        </p:txBody>
      </p:sp>
    </p:spTree>
    <p:extLst>
      <p:ext uri="{BB962C8B-B14F-4D97-AF65-F5344CB8AC3E}">
        <p14:creationId xmlns:p14="http://schemas.microsoft.com/office/powerpoint/2010/main" xmlns="" val="365696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5E2897E-B052-44CE-92A6-D4B2AB10F3F6}" type="slidenum">
              <a:rPr lang="en-ZA" smtClean="0">
                <a:solidFill>
                  <a:prstClr val="black"/>
                </a:solidFill>
              </a:rPr>
              <a:pPr/>
              <a:t>4</a:t>
            </a:fld>
            <a:endParaRPr lang="en-ZA">
              <a:solidFill>
                <a:prstClr val="black"/>
              </a:solidFill>
            </a:endParaRPr>
          </a:p>
        </p:txBody>
      </p:sp>
    </p:spTree>
    <p:extLst>
      <p:ext uri="{BB962C8B-B14F-4D97-AF65-F5344CB8AC3E}">
        <p14:creationId xmlns:p14="http://schemas.microsoft.com/office/powerpoint/2010/main" xmlns="" val="36569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solidFill>
                  <a:prstClr val="black"/>
                </a:solidFill>
              </a:rPr>
              <a:pPr/>
              <a:t>5</a:t>
            </a:fld>
            <a:endParaRPr lang="en-ZA" dirty="0">
              <a:solidFill>
                <a:prstClr val="black"/>
              </a:solidFill>
            </a:endParaRPr>
          </a:p>
        </p:txBody>
      </p:sp>
    </p:spTree>
    <p:extLst>
      <p:ext uri="{BB962C8B-B14F-4D97-AF65-F5344CB8AC3E}">
        <p14:creationId xmlns:p14="http://schemas.microsoft.com/office/powerpoint/2010/main" xmlns="" val="365696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fld id="{05E2897E-B052-44CE-92A6-D4B2AB10F3F6}" type="slidenum">
              <a:rPr lang="en-ZA" smtClean="0">
                <a:solidFill>
                  <a:prstClr val="black"/>
                </a:solidFill>
              </a:rPr>
              <a:pPr/>
              <a:t>6</a:t>
            </a:fld>
            <a:endParaRPr lang="en-ZA">
              <a:solidFill>
                <a:prstClr val="black"/>
              </a:solidFill>
            </a:endParaRPr>
          </a:p>
        </p:txBody>
      </p:sp>
    </p:spTree>
    <p:extLst>
      <p:ext uri="{BB962C8B-B14F-4D97-AF65-F5344CB8AC3E}">
        <p14:creationId xmlns:p14="http://schemas.microsoft.com/office/powerpoint/2010/main" xmlns="" val="36569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solidFill>
                  <a:prstClr val="black"/>
                </a:solidFill>
              </a:rPr>
              <a:pPr/>
              <a:t>11</a:t>
            </a:fld>
            <a:endParaRPr lang="en-ZA" dirty="0">
              <a:solidFill>
                <a:prstClr val="black"/>
              </a:solidFill>
            </a:endParaRPr>
          </a:p>
        </p:txBody>
      </p:sp>
    </p:spTree>
    <p:extLst>
      <p:ext uri="{BB962C8B-B14F-4D97-AF65-F5344CB8AC3E}">
        <p14:creationId xmlns:p14="http://schemas.microsoft.com/office/powerpoint/2010/main" xmlns="" val="365696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05E2897E-B052-44CE-92A6-D4B2AB10F3F6}" type="slidenum">
              <a:rPr lang="en-ZA" smtClean="0"/>
              <a:pPr/>
              <a:t>12</a:t>
            </a:fld>
            <a:endParaRPr lang="en-ZA" dirty="0"/>
          </a:p>
        </p:txBody>
      </p:sp>
    </p:spTree>
    <p:extLst>
      <p:ext uri="{BB962C8B-B14F-4D97-AF65-F5344CB8AC3E}">
        <p14:creationId xmlns:p14="http://schemas.microsoft.com/office/powerpoint/2010/main" xmlns="" val="33031345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1.xml"/><Relationship Id="rId1" Type="http://schemas.openxmlformats.org/officeDocument/2006/relationships/tags" Target="../tags/tag20.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3.xml"/><Relationship Id="rId1" Type="http://schemas.openxmlformats.org/officeDocument/2006/relationships/tags" Target="../tags/tag22.xml"/></Relationships>
</file>

<file path=ppt/slideLayouts/_rels/slideLayout1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5.xml"/><Relationship Id="rId1" Type="http://schemas.openxmlformats.org/officeDocument/2006/relationships/tags" Target="../tags/tag24.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9.xml"/><Relationship Id="rId1" Type="http://schemas.openxmlformats.org/officeDocument/2006/relationships/tags" Target="../tags/tag28.xml"/></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1.xml"/><Relationship Id="rId1" Type="http://schemas.openxmlformats.org/officeDocument/2006/relationships/tags" Target="../tags/tag30.xml"/></Relationships>
</file>

<file path=ppt/slideLayouts/_rels/slideLayout1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3.xml"/><Relationship Id="rId1" Type="http://schemas.openxmlformats.org/officeDocument/2006/relationships/tags" Target="../tags/tag32.xml"/></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xml"/><Relationship Id="rId1" Type="http://schemas.openxmlformats.org/officeDocument/2006/relationships/tags" Target="../tags/tag4.xml"/></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1.xml"/><Relationship Id="rId1" Type="http://schemas.openxmlformats.org/officeDocument/2006/relationships/tags" Target="../tags/tag40.xml"/></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3.xml"/><Relationship Id="rId1" Type="http://schemas.openxmlformats.org/officeDocument/2006/relationships/tags" Target="../tags/tag4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7.xml"/><Relationship Id="rId1" Type="http://schemas.openxmlformats.org/officeDocument/2006/relationships/tags" Target="../tags/tag6.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3.xml"/><Relationship Id="rId1" Type="http://schemas.openxmlformats.org/officeDocument/2006/relationships/tags" Target="../tags/tag12.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5.xml"/><Relationship Id="rId1" Type="http://schemas.openxmlformats.org/officeDocument/2006/relationships/tags" Target="../tags/tag14.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7.xml"/><Relationship Id="rId1" Type="http://schemas.openxmlformats.org/officeDocument/2006/relationships/tags" Target="../tags/tag16.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00148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23392" y="3429001"/>
            <a:ext cx="10945216" cy="1008113"/>
          </a:xfrm>
          <a:noFill/>
          <a:extLst>
            <a:ext uri="{909E8E84-426E-40DD-AFC4-6F175D3DCCD1}">
              <a14:hiddenFill xmlns:a14="http://schemas.microsoft.com/office/drawing/2010/main" xmlns="">
                <a:solidFill>
                  <a:srgbClr val="00329B"/>
                </a:solidFill>
              </a14:hiddenFill>
            </a:ext>
          </a:extLst>
        </p:spPr>
        <p:txBody>
          <a:bodyPr lIns="72000" tIns="0" rIns="72000" bIns="0" anchor="b">
            <a:normAutofit/>
          </a:bodyPr>
          <a:lstStyle>
            <a:lvl1pPr algn="r">
              <a:spcBef>
                <a:spcPts val="300"/>
              </a:spcBef>
              <a:defRPr sz="2600" cap="all" baseline="0">
                <a:solidFill>
                  <a:schemeClr val="bg1"/>
                </a:solidFill>
                <a:latin typeface="Century Gothic" pitchFamily="34" charset="0"/>
              </a:defRPr>
            </a:lvl1pPr>
          </a:lstStyle>
          <a:p>
            <a:r>
              <a:rPr lang="en-US"/>
              <a:t>Click to edit Master title style</a:t>
            </a:r>
            <a:endParaRPr lang="en-ZA" dirty="0"/>
          </a:p>
        </p:txBody>
      </p:sp>
      <p:sp>
        <p:nvSpPr>
          <p:cNvPr id="10" name="Subtitle 2"/>
          <p:cNvSpPr>
            <a:spLocks noGrp="1"/>
          </p:cNvSpPr>
          <p:nvPr>
            <p:ph type="subTitle" idx="1"/>
          </p:nvPr>
        </p:nvSpPr>
        <p:spPr>
          <a:xfrm>
            <a:off x="623392" y="4532528"/>
            <a:ext cx="10945216" cy="508552"/>
          </a:xfrm>
        </p:spPr>
        <p:txBody>
          <a:bodyPr lIns="72000" tIns="0" rIns="72000" bIns="0" anchor="ctr">
            <a:normAutofit/>
          </a:bodyPr>
          <a:lstStyle>
            <a:lvl1pPr marL="0" indent="0" algn="r">
              <a:buNone/>
              <a:defRPr sz="2000" b="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dirty="0"/>
          </a:p>
        </p:txBody>
      </p:sp>
      <p:sp>
        <p:nvSpPr>
          <p:cNvPr id="15" name="Date Placeholder 11"/>
          <p:cNvSpPr>
            <a:spLocks noGrp="1"/>
          </p:cNvSpPr>
          <p:nvPr>
            <p:ph type="dt" sz="half" idx="2"/>
          </p:nvPr>
        </p:nvSpPr>
        <p:spPr>
          <a:xfrm>
            <a:off x="9552384" y="5398046"/>
            <a:ext cx="2016224" cy="365125"/>
          </a:xfrm>
          <a:prstGeom prst="rect">
            <a:avLst/>
          </a:prstGeom>
        </p:spPr>
        <p:txBody>
          <a:bodyPr vert="horz" lIns="91440" tIns="45720" rIns="91440" bIns="45720" rtlCol="0" anchor="ctr"/>
          <a:lstStyle>
            <a:lvl1pPr algn="r">
              <a:defRPr sz="1100">
                <a:solidFill>
                  <a:schemeClr val="bg1"/>
                </a:solidFill>
              </a:defRPr>
            </a:lvl1pPr>
          </a:lstStyle>
          <a:p>
            <a:endParaRPr lang="en-GB" dirty="0">
              <a:solidFill>
                <a:prstClr val="white"/>
              </a:solidFill>
            </a:endParaRPr>
          </a:p>
        </p:txBody>
      </p:sp>
      <p:sp>
        <p:nvSpPr>
          <p:cNvPr id="17" name="Text Placeholder 16"/>
          <p:cNvSpPr>
            <a:spLocks noGrp="1"/>
          </p:cNvSpPr>
          <p:nvPr>
            <p:ph type="body" sz="quarter" idx="10" hasCustomPrompt="1"/>
          </p:nvPr>
        </p:nvSpPr>
        <p:spPr>
          <a:xfrm>
            <a:off x="4847397" y="5398046"/>
            <a:ext cx="2112235" cy="365125"/>
          </a:xfrm>
        </p:spPr>
        <p:txBody>
          <a:bodyPr>
            <a:normAutofit/>
          </a:bodyPr>
          <a:lstStyle>
            <a:lvl1pPr algn="r">
              <a:defRPr sz="1100" b="0">
                <a:solidFill>
                  <a:schemeClr val="bg1"/>
                </a:solidFill>
              </a:defRPr>
            </a:lvl1pPr>
          </a:lstStyle>
          <a:p>
            <a:pPr lvl="0"/>
            <a:r>
              <a:rPr lang="en-US" dirty="0"/>
              <a:t>Location   |</a:t>
            </a:r>
            <a:endParaRPr lang="en-GB" dirty="0"/>
          </a:p>
        </p:txBody>
      </p:sp>
      <p:sp>
        <p:nvSpPr>
          <p:cNvPr id="18" name="Text Placeholder 16"/>
          <p:cNvSpPr>
            <a:spLocks noGrp="1"/>
          </p:cNvSpPr>
          <p:nvPr>
            <p:ph type="body" sz="quarter" idx="11" hasCustomPrompt="1"/>
          </p:nvPr>
        </p:nvSpPr>
        <p:spPr>
          <a:xfrm>
            <a:off x="6960096" y="5398046"/>
            <a:ext cx="2592288" cy="365125"/>
          </a:xfrm>
        </p:spPr>
        <p:txBody>
          <a:bodyPr>
            <a:normAutofit/>
          </a:bodyPr>
          <a:lstStyle>
            <a:lvl1pPr algn="r">
              <a:defRPr sz="1100" b="0" baseline="0">
                <a:solidFill>
                  <a:schemeClr val="bg1"/>
                </a:solidFill>
              </a:defRPr>
            </a:lvl1pPr>
          </a:lstStyle>
          <a:p>
            <a:pPr lvl="0"/>
            <a:r>
              <a:rPr lang="en-US" dirty="0"/>
              <a:t>Initial. Surname  |</a:t>
            </a:r>
            <a:endParaRPr lang="en-GB" dirty="0"/>
          </a:p>
        </p:txBody>
      </p:sp>
      <p:pic>
        <p:nvPicPr>
          <p:cNvPr id="6" name="Picture 5" descr="Shape, rectangle&#10;&#10;Description automatically generated">
            <a:extLst>
              <a:ext uri="{FF2B5EF4-FFF2-40B4-BE49-F238E27FC236}">
                <a16:creationId xmlns:a16="http://schemas.microsoft.com/office/drawing/2014/main" xmlns="" id="{8F4B28A5-175F-4616-AB3B-7AD74BC551DD}"/>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2700190"/>
          </a:xfrm>
          <a:prstGeom prst="rect">
            <a:avLst/>
          </a:prstGeom>
        </p:spPr>
      </p:pic>
    </p:spTree>
    <p:extLst>
      <p:ext uri="{BB962C8B-B14F-4D97-AF65-F5344CB8AC3E}">
        <p14:creationId xmlns:p14="http://schemas.microsoft.com/office/powerpoint/2010/main" xmlns="" val="3310453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8"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Tree>
    <p:extLst>
      <p:ext uri="{BB962C8B-B14F-4D97-AF65-F5344CB8AC3E}">
        <p14:creationId xmlns:p14="http://schemas.microsoft.com/office/powerpoint/2010/main" xmlns="" val="24942708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2"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3" name="Text Placeholder 4"/>
          <p:cNvSpPr>
            <a:spLocks noGrp="1"/>
          </p:cNvSpPr>
          <p:nvPr>
            <p:ph type="body" sz="quarter" idx="14"/>
          </p:nvPr>
        </p:nvSpPr>
        <p:spPr>
          <a:xfrm>
            <a:off x="393701" y="1412777"/>
            <a:ext cx="11462940" cy="42710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314685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Sub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3"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5" name="Text Placeholder 4"/>
          <p:cNvSpPr>
            <a:spLocks noGrp="1"/>
          </p:cNvSpPr>
          <p:nvPr>
            <p:ph type="body" sz="quarter" idx="14"/>
          </p:nvPr>
        </p:nvSpPr>
        <p:spPr>
          <a:xfrm>
            <a:off x="393701"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7"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10" name="Text Placeholder 4"/>
          <p:cNvSpPr>
            <a:spLocks noGrp="1"/>
          </p:cNvSpPr>
          <p:nvPr>
            <p:ph type="body" sz="quarter" idx="15"/>
          </p:nvPr>
        </p:nvSpPr>
        <p:spPr>
          <a:xfrm>
            <a:off x="6442373" y="1412777"/>
            <a:ext cx="5414268" cy="4281441"/>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66992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7"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402657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Divider Slide">
    <p:bg>
      <p:bgPr>
        <a:solidFill>
          <a:srgbClr val="001484"/>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2" hasCustomPrompt="1"/>
          </p:nvPr>
        </p:nvSpPr>
        <p:spPr>
          <a:xfrm>
            <a:off x="814918" y="2276873"/>
            <a:ext cx="11041721" cy="936625"/>
          </a:xfrm>
          <a:prstGeom prst="rect">
            <a:avLst/>
          </a:prstGeom>
          <a:noFill/>
        </p:spPr>
        <p:txBody>
          <a:bodyPr anchor="ctr">
            <a:normAutofit/>
          </a:bodyPr>
          <a:lstStyle>
            <a:lvl1pPr>
              <a:defRPr sz="32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dirty="0"/>
              <a:t>Divider Theme</a:t>
            </a:r>
          </a:p>
        </p:txBody>
      </p:sp>
      <p:pic>
        <p:nvPicPr>
          <p:cNvPr id="8" name="Picture 115"/>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242872" y="6163537"/>
            <a:ext cx="1115548" cy="42717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429066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Layout 1">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dirty="0"/>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4" name="Picture Placeholder 3"/>
          <p:cNvSpPr>
            <a:spLocks noGrp="1"/>
          </p:cNvSpPr>
          <p:nvPr>
            <p:ph type="pic" sz="quarter" idx="14" hasCustomPrompt="1"/>
          </p:nvPr>
        </p:nvSpPr>
        <p:spPr>
          <a:xfrm>
            <a:off x="431801" y="1412775"/>
            <a:ext cx="3878097" cy="4680049"/>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Text Placeholder 4"/>
          <p:cNvSpPr>
            <a:spLocks noGrp="1"/>
          </p:cNvSpPr>
          <p:nvPr>
            <p:ph type="body" sz="quarter" idx="15"/>
          </p:nvPr>
        </p:nvSpPr>
        <p:spPr>
          <a:xfrm>
            <a:off x="4597929" y="1412777"/>
            <a:ext cx="7296811"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753971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Picture Layout 2">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8688289" y="1412776"/>
            <a:ext cx="3206023" cy="468004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5"/>
          </p:nvPr>
        </p:nvSpPr>
        <p:spPr>
          <a:xfrm>
            <a:off x="431801" y="1412777"/>
            <a:ext cx="8006556" cy="4680048"/>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3748057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icture Layout 3">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49"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1412776"/>
            <a:ext cx="5228899" cy="187220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3532181"/>
            <a:ext cx="11462940" cy="2551450"/>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6081847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icture Layout 4">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49"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4" name="Picture Placeholder 3"/>
          <p:cNvSpPr>
            <a:spLocks noGrp="1"/>
          </p:cNvSpPr>
          <p:nvPr>
            <p:ph type="pic" sz="quarter" idx="15" hasCustomPrompt="1"/>
          </p:nvPr>
        </p:nvSpPr>
        <p:spPr>
          <a:xfrm>
            <a:off x="6665841" y="3645024"/>
            <a:ext cx="5228899"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5" name="Text Placeholder 4"/>
          <p:cNvSpPr>
            <a:spLocks noGrp="1"/>
          </p:cNvSpPr>
          <p:nvPr>
            <p:ph type="body" sz="quarter" idx="16"/>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5148074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Layout 5">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3" name="Picture Placeholder 3"/>
          <p:cNvSpPr>
            <a:spLocks noGrp="1"/>
          </p:cNvSpPr>
          <p:nvPr>
            <p:ph type="pic" sz="quarter" idx="14" hasCustomPrompt="1"/>
          </p:nvPr>
        </p:nvSpPr>
        <p:spPr>
          <a:xfrm>
            <a:off x="387050"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3645024"/>
            <a:ext cx="3500705" cy="2304256"/>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Text Placeholder 4"/>
          <p:cNvSpPr>
            <a:spLocks noGrp="1"/>
          </p:cNvSpPr>
          <p:nvPr>
            <p:ph type="body" sz="quarter" idx="17"/>
          </p:nvPr>
        </p:nvSpPr>
        <p:spPr>
          <a:xfrm>
            <a:off x="431801" y="1412776"/>
            <a:ext cx="11462940" cy="214322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986364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endParaRPr lang="en-GB" dirty="0">
              <a:solidFill>
                <a:srgbClr val="998F86"/>
              </a:solidFill>
            </a:endParaRPr>
          </a:p>
        </p:txBody>
      </p:sp>
      <p:sp>
        <p:nvSpPr>
          <p:cNvPr id="10" name="Text Placeholder 4"/>
          <p:cNvSpPr>
            <a:spLocks noGrp="1"/>
          </p:cNvSpPr>
          <p:nvPr>
            <p:ph type="body" sz="quarter" idx="10"/>
          </p:nvPr>
        </p:nvSpPr>
        <p:spPr>
          <a:xfrm>
            <a:off x="393701" y="1196753"/>
            <a:ext cx="11462940" cy="48960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0677602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Picture Layout 6">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6" name="Picture Placeholder 3"/>
          <p:cNvSpPr>
            <a:spLocks noGrp="1"/>
          </p:cNvSpPr>
          <p:nvPr>
            <p:ph type="pic" sz="quarter" idx="14" hasCustomPrompt="1"/>
          </p:nvPr>
        </p:nvSpPr>
        <p:spPr>
          <a:xfrm>
            <a:off x="387050"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7" name="Picture Placeholder 3"/>
          <p:cNvSpPr>
            <a:spLocks noGrp="1"/>
          </p:cNvSpPr>
          <p:nvPr>
            <p:ph type="pic" sz="quarter" idx="15" hasCustomPrompt="1"/>
          </p:nvPr>
        </p:nvSpPr>
        <p:spPr>
          <a:xfrm>
            <a:off x="4390544"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8" name="Picture Placeholder 3"/>
          <p:cNvSpPr>
            <a:spLocks noGrp="1"/>
          </p:cNvSpPr>
          <p:nvPr>
            <p:ph type="pic" sz="quarter" idx="16" hasCustomPrompt="1"/>
          </p:nvPr>
        </p:nvSpPr>
        <p:spPr>
          <a:xfrm>
            <a:off x="8394036" y="1412776"/>
            <a:ext cx="3500705" cy="2160240"/>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Text Placeholder 4"/>
          <p:cNvSpPr>
            <a:spLocks noGrp="1"/>
          </p:cNvSpPr>
          <p:nvPr>
            <p:ph type="body" sz="quarter" idx="17"/>
          </p:nvPr>
        </p:nvSpPr>
        <p:spPr>
          <a:xfrm>
            <a:off x="431801" y="3703287"/>
            <a:ext cx="11462940" cy="2380344"/>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134516922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431801"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431801" y="2975180"/>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431801" y="4537584"/>
            <a:ext cx="3878097" cy="154109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1" name="Text Placeholder 4"/>
          <p:cNvSpPr>
            <a:spLocks noGrp="1"/>
          </p:cNvSpPr>
          <p:nvPr>
            <p:ph type="body" sz="quarter" idx="17"/>
          </p:nvPr>
        </p:nvSpPr>
        <p:spPr>
          <a:xfrm>
            <a:off x="4597929" y="1412776"/>
            <a:ext cx="7296811" cy="4664677"/>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0"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35298519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Picture Layout 7">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7" name="Picture Placeholder 3"/>
          <p:cNvSpPr>
            <a:spLocks noGrp="1"/>
          </p:cNvSpPr>
          <p:nvPr>
            <p:ph type="pic" sz="quarter" idx="14" hasCustomPrompt="1"/>
          </p:nvPr>
        </p:nvSpPr>
        <p:spPr>
          <a:xfrm>
            <a:off x="8016644" y="1412776"/>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9" name="Picture Placeholder 3"/>
          <p:cNvSpPr>
            <a:spLocks noGrp="1"/>
          </p:cNvSpPr>
          <p:nvPr>
            <p:ph type="pic" sz="quarter" idx="15" hasCustomPrompt="1"/>
          </p:nvPr>
        </p:nvSpPr>
        <p:spPr>
          <a:xfrm>
            <a:off x="8016644" y="2976533"/>
            <a:ext cx="3878097" cy="1512168"/>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20" name="Picture Placeholder 3"/>
          <p:cNvSpPr>
            <a:spLocks noGrp="1"/>
          </p:cNvSpPr>
          <p:nvPr>
            <p:ph type="pic" sz="quarter" idx="16" hasCustomPrompt="1"/>
          </p:nvPr>
        </p:nvSpPr>
        <p:spPr>
          <a:xfrm>
            <a:off x="8016644" y="4540290"/>
            <a:ext cx="3878097" cy="1548783"/>
          </a:xfrm>
          <a:prstGeom prst="round2DiagRect">
            <a:avLst/>
          </a:prstGeom>
        </p:spPr>
        <p:txBody>
          <a:bodyPr vert="horz" lIns="72000" tIns="72000" rIns="72000" bIns="72000" rtlCol="0">
            <a:normAutofit/>
          </a:bodyPr>
          <a:lstStyle>
            <a:lvl1pPr>
              <a:defRPr lang="en-GB" sz="1400"/>
            </a:lvl1pPr>
          </a:lstStyle>
          <a:p>
            <a:pPr lvl="0"/>
            <a:r>
              <a:rPr lang="en-GB" dirty="0"/>
              <a:t>Picture placeholder</a:t>
            </a:r>
          </a:p>
        </p:txBody>
      </p:sp>
      <p:sp>
        <p:nvSpPr>
          <p:cNvPr id="10" name="Text Placeholder 4"/>
          <p:cNvSpPr>
            <a:spLocks noGrp="1"/>
          </p:cNvSpPr>
          <p:nvPr>
            <p:ph type="body" sz="quarter" idx="17"/>
          </p:nvPr>
        </p:nvSpPr>
        <p:spPr>
          <a:xfrm>
            <a:off x="431801" y="1412778"/>
            <a:ext cx="7405311" cy="466590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1"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Tree>
    <p:extLst>
      <p:ext uri="{BB962C8B-B14F-4D97-AF65-F5344CB8AC3E}">
        <p14:creationId xmlns:p14="http://schemas.microsoft.com/office/powerpoint/2010/main" xmlns="" val="20403636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Back Slide &quot;Thank You&quot;">
    <p:bg>
      <p:bgPr>
        <a:solidFill>
          <a:srgbClr val="001484"/>
        </a:solidFill>
        <a:effectLst/>
      </p:bgPr>
    </p:bg>
    <p:spTree>
      <p:nvGrpSpPr>
        <p:cNvPr id="1" name=""/>
        <p:cNvGrpSpPr/>
        <p:nvPr/>
      </p:nvGrpSpPr>
      <p:grpSpPr>
        <a:xfrm>
          <a:off x="0" y="0"/>
          <a:ext cx="0" cy="0"/>
          <a:chOff x="0" y="0"/>
          <a:chExt cx="0" cy="0"/>
        </a:xfrm>
      </p:grpSpPr>
      <p:sp>
        <p:nvSpPr>
          <p:cNvPr id="2" name="Rectangle 1"/>
          <p:cNvSpPr/>
          <p:nvPr userDrawn="1"/>
        </p:nvSpPr>
        <p:spPr>
          <a:xfrm>
            <a:off x="2913435" y="1790072"/>
            <a:ext cx="6336704" cy="28803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dirty="0">
              <a:solidFill>
                <a:prstClr val="white"/>
              </a:solidFill>
            </a:endParaRPr>
          </a:p>
        </p:txBody>
      </p:sp>
      <p:sp>
        <p:nvSpPr>
          <p:cNvPr id="12" name="Text Placeholder 5"/>
          <p:cNvSpPr>
            <a:spLocks noGrp="1"/>
          </p:cNvSpPr>
          <p:nvPr>
            <p:ph type="body" sz="quarter" idx="10" hasCustomPrompt="1"/>
          </p:nvPr>
        </p:nvSpPr>
        <p:spPr>
          <a:xfrm>
            <a:off x="3779997" y="2696461"/>
            <a:ext cx="5196324" cy="266322"/>
          </a:xfrm>
        </p:spPr>
        <p:txBody>
          <a:bodyPr lIns="36000" rIns="36000" anchor="ctr">
            <a:noAutofit/>
          </a:bodyPr>
          <a:lstStyle>
            <a:lvl1pPr>
              <a:defRPr sz="1400">
                <a:solidFill>
                  <a:schemeClr val="tx2"/>
                </a:solidFill>
              </a:defRPr>
            </a:lvl1pPr>
          </a:lstStyle>
          <a:p>
            <a:pPr lvl="0"/>
            <a:r>
              <a:rPr lang="en-US" dirty="0"/>
              <a:t>Name Surname</a:t>
            </a:r>
            <a:endParaRPr lang="en-GB" dirty="0"/>
          </a:p>
        </p:txBody>
      </p:sp>
      <p:sp>
        <p:nvSpPr>
          <p:cNvPr id="13" name="Text Placeholder 5"/>
          <p:cNvSpPr>
            <a:spLocks noGrp="1"/>
          </p:cNvSpPr>
          <p:nvPr>
            <p:ph type="body" sz="quarter" idx="11" hasCustomPrompt="1"/>
          </p:nvPr>
        </p:nvSpPr>
        <p:spPr>
          <a:xfrm>
            <a:off x="3779997" y="2963910"/>
            <a:ext cx="5196324" cy="266322"/>
          </a:xfrm>
        </p:spPr>
        <p:txBody>
          <a:bodyPr lIns="36000" rIns="36000" anchor="ctr">
            <a:noAutofit/>
          </a:bodyPr>
          <a:lstStyle>
            <a:lvl1pPr>
              <a:defRPr sz="1100" b="0">
                <a:solidFill>
                  <a:schemeClr val="tx2"/>
                </a:solidFill>
              </a:defRPr>
            </a:lvl1pPr>
          </a:lstStyle>
          <a:p>
            <a:pPr lvl="0"/>
            <a:r>
              <a:rPr lang="en-US" dirty="0"/>
              <a:t>Directory</a:t>
            </a:r>
            <a:endParaRPr lang="en-GB" dirty="0"/>
          </a:p>
        </p:txBody>
      </p:sp>
      <p:sp>
        <p:nvSpPr>
          <p:cNvPr id="14" name="Text Placeholder 5"/>
          <p:cNvSpPr>
            <a:spLocks noGrp="1"/>
          </p:cNvSpPr>
          <p:nvPr>
            <p:ph type="body" sz="quarter" idx="12" hasCustomPrompt="1"/>
          </p:nvPr>
        </p:nvSpPr>
        <p:spPr>
          <a:xfrm>
            <a:off x="4246240"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5" name="Rectangle 14"/>
          <p:cNvSpPr/>
          <p:nvPr userDrawn="1"/>
        </p:nvSpPr>
        <p:spPr>
          <a:xfrm>
            <a:off x="3779996"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Tel:</a:t>
            </a:r>
          </a:p>
        </p:txBody>
      </p:sp>
      <p:sp>
        <p:nvSpPr>
          <p:cNvPr id="16" name="Text Placeholder 5"/>
          <p:cNvSpPr>
            <a:spLocks noGrp="1"/>
          </p:cNvSpPr>
          <p:nvPr>
            <p:ph type="body" sz="quarter" idx="13" hasCustomPrompt="1"/>
          </p:nvPr>
        </p:nvSpPr>
        <p:spPr>
          <a:xfrm>
            <a:off x="6840159" y="3494035"/>
            <a:ext cx="1920213" cy="266322"/>
          </a:xfrm>
        </p:spPr>
        <p:txBody>
          <a:bodyPr lIns="36000" rIns="36000" anchor="ctr">
            <a:noAutofit/>
          </a:bodyPr>
          <a:lstStyle>
            <a:lvl1pPr>
              <a:defRPr sz="1100" b="0">
                <a:solidFill>
                  <a:schemeClr val="tx2"/>
                </a:solidFill>
              </a:defRPr>
            </a:lvl1pPr>
          </a:lstStyle>
          <a:p>
            <a:pPr lvl="0"/>
            <a:r>
              <a:rPr lang="en-US" dirty="0"/>
              <a:t>+27 (0)21 XXX XXXX</a:t>
            </a:r>
            <a:endParaRPr lang="en-GB" dirty="0"/>
          </a:p>
        </p:txBody>
      </p:sp>
      <p:sp>
        <p:nvSpPr>
          <p:cNvPr id="17" name="Rectangle 16"/>
          <p:cNvSpPr/>
          <p:nvPr userDrawn="1"/>
        </p:nvSpPr>
        <p:spPr>
          <a:xfrm>
            <a:off x="6373915" y="3497483"/>
            <a:ext cx="536899"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Fax:</a:t>
            </a:r>
          </a:p>
        </p:txBody>
      </p:sp>
      <p:sp>
        <p:nvSpPr>
          <p:cNvPr id="18" name="Text Placeholder 5"/>
          <p:cNvSpPr>
            <a:spLocks noGrp="1"/>
          </p:cNvSpPr>
          <p:nvPr>
            <p:ph type="body" sz="quarter" idx="14" hasCustomPrompt="1"/>
          </p:nvPr>
        </p:nvSpPr>
        <p:spPr>
          <a:xfrm>
            <a:off x="3779997" y="3768568"/>
            <a:ext cx="4978745" cy="266322"/>
          </a:xfrm>
        </p:spPr>
        <p:txBody>
          <a:bodyPr lIns="36000" rIns="36000" anchor="ctr">
            <a:noAutofit/>
          </a:bodyPr>
          <a:lstStyle>
            <a:lvl1pPr>
              <a:defRPr sz="1100" b="0">
                <a:solidFill>
                  <a:schemeClr val="tx2"/>
                </a:solidFill>
              </a:defRPr>
            </a:lvl1pPr>
          </a:lstStyle>
          <a:p>
            <a:pPr lvl="0"/>
            <a:r>
              <a:rPr lang="en-US" dirty="0"/>
              <a:t>Name.Surname@westerncape.gov.za</a:t>
            </a:r>
            <a:endParaRPr lang="en-GB" dirty="0"/>
          </a:p>
        </p:txBody>
      </p:sp>
      <p:sp>
        <p:nvSpPr>
          <p:cNvPr id="19" name="Rectangle 18"/>
          <p:cNvSpPr/>
          <p:nvPr userDrawn="1"/>
        </p:nvSpPr>
        <p:spPr>
          <a:xfrm>
            <a:off x="3779996" y="4043102"/>
            <a:ext cx="4978745" cy="261610"/>
          </a:xfrm>
          <a:prstGeom prst="rect">
            <a:avLst/>
          </a:prstGeom>
        </p:spPr>
        <p:txBody>
          <a:bodyPr vert="horz" lIns="36000" tIns="72000" rIns="36000" bIns="72000" rtlCol="0" anchor="ctr">
            <a:noAutofit/>
          </a:bodyPr>
          <a:lstStyle/>
          <a:p>
            <a:pPr>
              <a:spcBef>
                <a:spcPts val="300"/>
              </a:spcBef>
              <a:buFont typeface="Arial" pitchFamily="34" charset="0"/>
              <a:buNone/>
            </a:pPr>
            <a:r>
              <a:rPr lang="en-GB" sz="1100" b="1" dirty="0">
                <a:solidFill>
                  <a:srgbClr val="003399"/>
                </a:solidFill>
              </a:rPr>
              <a:t>www.westerncape.gov.za</a:t>
            </a:r>
          </a:p>
        </p:txBody>
      </p:sp>
      <p:sp>
        <p:nvSpPr>
          <p:cNvPr id="6" name="Rectangle 5"/>
          <p:cNvSpPr/>
          <p:nvPr userDrawn="1"/>
        </p:nvSpPr>
        <p:spPr>
          <a:xfrm>
            <a:off x="393700" y="565702"/>
            <a:ext cx="2404826" cy="584775"/>
          </a:xfrm>
          <a:prstGeom prst="rect">
            <a:avLst/>
          </a:prstGeom>
        </p:spPr>
        <p:txBody>
          <a:bodyPr wrap="none">
            <a:spAutoFit/>
          </a:bodyPr>
          <a:lstStyle/>
          <a:p>
            <a:r>
              <a:rPr lang="en-US" sz="3200" dirty="0">
                <a:solidFill>
                  <a:prstClr val="white"/>
                </a:solidFill>
                <a:ea typeface="+mj-ea"/>
                <a:cs typeface="+mj-cs"/>
              </a:rPr>
              <a:t>Contact Us</a:t>
            </a:r>
            <a:endParaRPr lang="en-GB" sz="2400" dirty="0">
              <a:solidFill>
                <a:prstClr val="white"/>
              </a:solidFill>
            </a:endParaRPr>
          </a:p>
        </p:txBody>
      </p:sp>
      <p:sp>
        <p:nvSpPr>
          <p:cNvPr id="24" name="Text Placeholder 5"/>
          <p:cNvSpPr>
            <a:spLocks noGrp="1"/>
          </p:cNvSpPr>
          <p:nvPr>
            <p:ph type="body" sz="quarter" idx="15" hasCustomPrompt="1"/>
          </p:nvPr>
        </p:nvSpPr>
        <p:spPr>
          <a:xfrm>
            <a:off x="3779995" y="4333520"/>
            <a:ext cx="4465773" cy="266322"/>
          </a:xfrm>
        </p:spPr>
        <p:txBody>
          <a:bodyPr lIns="36000" rIns="36000" anchor="ctr">
            <a:noAutofit/>
          </a:bodyPr>
          <a:lstStyle>
            <a:lvl1pPr>
              <a:defRPr sz="1100" b="0" baseline="0">
                <a:solidFill>
                  <a:schemeClr val="tx2"/>
                </a:solidFill>
              </a:defRPr>
            </a:lvl1pPr>
          </a:lstStyle>
          <a:p>
            <a:pPr lvl="0"/>
            <a:r>
              <a:rPr lang="en-ZA" dirty="0"/>
              <a:t>Fill in your address</a:t>
            </a:r>
          </a:p>
        </p:txBody>
      </p:sp>
      <p:pic>
        <p:nvPicPr>
          <p:cNvPr id="20" name="Picture 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p:blipFill>
        <p:spPr bwMode="auto">
          <a:xfrm>
            <a:off x="3029719" y="1859446"/>
            <a:ext cx="2217710" cy="849217"/>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Picture 3" descr="Shape, rectangle&#10;&#10;Description automatically generated">
            <a:extLst>
              <a:ext uri="{FF2B5EF4-FFF2-40B4-BE49-F238E27FC236}">
                <a16:creationId xmlns:a16="http://schemas.microsoft.com/office/drawing/2014/main" xmlns="" id="{4B218B1C-103E-40ED-AFB3-E83144F68200}"/>
              </a:ext>
            </a:extLst>
          </p:cNvPr>
          <p:cNvPicPr>
            <a:picLocks noChangeAspect="1"/>
          </p:cNvPicPr>
          <p:nvPr userDrawn="1"/>
        </p:nvPicPr>
        <p:blipFill>
          <a:blip r:embed="rId3" cstate="print">
            <a:extLst>
              <a:ext uri="{28A0092B-C50C-407E-A947-70E740481C1C}">
                <a14:useLocalDpi xmlns:a14="http://schemas.microsoft.com/office/drawing/2010/main" xmlns="" val="0"/>
              </a:ext>
            </a:extLst>
          </a:blip>
          <a:stretch>
            <a:fillRect/>
          </a:stretch>
        </p:blipFill>
        <p:spPr>
          <a:xfrm>
            <a:off x="3779995" y="3331665"/>
            <a:ext cx="5470144" cy="64873"/>
          </a:xfrm>
          <a:prstGeom prst="rect">
            <a:avLst/>
          </a:prstGeom>
        </p:spPr>
      </p:pic>
    </p:spTree>
    <p:extLst>
      <p:ext uri="{BB962C8B-B14F-4D97-AF65-F5344CB8AC3E}">
        <p14:creationId xmlns:p14="http://schemas.microsoft.com/office/powerpoint/2010/main" xmlns="" val="6063558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ack Slide &quot;Thank You&quot;">
    <p:bg>
      <p:bgPr>
        <a:solidFill>
          <a:srgbClr val="001484"/>
        </a:solidFill>
        <a:effectLst/>
      </p:bgPr>
    </p:bg>
    <p:spTree>
      <p:nvGrpSpPr>
        <p:cNvPr id="1" name=""/>
        <p:cNvGrpSpPr/>
        <p:nvPr/>
      </p:nvGrpSpPr>
      <p:grpSpPr>
        <a:xfrm>
          <a:off x="0" y="0"/>
          <a:ext cx="0" cy="0"/>
          <a:chOff x="0" y="0"/>
          <a:chExt cx="0" cy="0"/>
        </a:xfrm>
      </p:grpSpPr>
      <p:sp>
        <p:nvSpPr>
          <p:cNvPr id="9" name="Title 1"/>
          <p:cNvSpPr txBox="1">
            <a:spLocks/>
          </p:cNvSpPr>
          <p:nvPr userDrawn="1"/>
        </p:nvSpPr>
        <p:spPr>
          <a:xfrm>
            <a:off x="2351584" y="3861049"/>
            <a:ext cx="9601067" cy="1083419"/>
          </a:xfrm>
          <a:prstGeom prst="rect">
            <a:avLst/>
          </a:prstGeom>
        </p:spPr>
        <p:txBody>
          <a:bodyPr wrap="none"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spcAft>
                <a:spcPts val="2400"/>
              </a:spcAft>
            </a:pPr>
            <a:r>
              <a:rPr lang="en-US" sz="3200" dirty="0">
                <a:solidFill>
                  <a:prstClr val="white"/>
                </a:solidFill>
                <a:cs typeface="Century Gothic"/>
              </a:rPr>
              <a:t>Thank you</a:t>
            </a:r>
          </a:p>
        </p:txBody>
      </p:sp>
      <p:pic>
        <p:nvPicPr>
          <p:cNvPr id="4" name="Picture 3" descr="Shape, rectangle&#10;&#10;Description automatically generated">
            <a:extLst>
              <a:ext uri="{FF2B5EF4-FFF2-40B4-BE49-F238E27FC236}">
                <a16:creationId xmlns:a16="http://schemas.microsoft.com/office/drawing/2014/main" xmlns="" id="{964789CB-CD92-405B-9055-78FC1169E822}"/>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393700" y="3364896"/>
            <a:ext cx="11798299" cy="64104"/>
          </a:xfrm>
          <a:prstGeom prst="rect">
            <a:avLst/>
          </a:prstGeom>
        </p:spPr>
      </p:pic>
    </p:spTree>
    <p:extLst>
      <p:ext uri="{BB962C8B-B14F-4D97-AF65-F5344CB8AC3E}">
        <p14:creationId xmlns:p14="http://schemas.microsoft.com/office/powerpoint/2010/main" xmlns="" val="390449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0"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0"/>
          </p:nvPr>
        </p:nvSpPr>
        <p:spPr>
          <a:xfrm>
            <a:off x="393701"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1"/>
          </p:nvPr>
        </p:nvSpPr>
        <p:spPr>
          <a:xfrm>
            <a:off x="6442373" y="1196753"/>
            <a:ext cx="5414268" cy="4896073"/>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314247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wrap="none">
            <a:noAutofit/>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1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xmlns="" val="1660245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9"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1" name="Text Placeholder 4"/>
          <p:cNvSpPr>
            <a:spLocks noGrp="1"/>
          </p:cNvSpPr>
          <p:nvPr>
            <p:ph type="body" sz="quarter" idx="10"/>
          </p:nvPr>
        </p:nvSpPr>
        <p:spPr>
          <a:xfrm>
            <a:off x="393701" y="1412777"/>
            <a:ext cx="11462940" cy="468004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116769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ub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12"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14" name="Text Placeholder 4"/>
          <p:cNvSpPr>
            <a:spLocks noGrp="1"/>
          </p:cNvSpPr>
          <p:nvPr>
            <p:ph type="body" sz="quarter" idx="14"/>
          </p:nvPr>
        </p:nvSpPr>
        <p:spPr>
          <a:xfrm>
            <a:off x="393701"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15" name="Text Placeholder 4"/>
          <p:cNvSpPr>
            <a:spLocks noGrp="1"/>
          </p:cNvSpPr>
          <p:nvPr>
            <p:ph type="body" sz="quarter" idx="15"/>
          </p:nvPr>
        </p:nvSpPr>
        <p:spPr>
          <a:xfrm>
            <a:off x="6442373" y="1412777"/>
            <a:ext cx="5414268" cy="4680049"/>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3470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Subtitle ">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dirty="0"/>
          </a:p>
        </p:txBody>
      </p:sp>
      <p:sp>
        <p:nvSpPr>
          <p:cNvPr id="5" name="Text Placeholder 4"/>
          <p:cNvSpPr>
            <a:spLocks noGrp="1"/>
          </p:cNvSpPr>
          <p:nvPr>
            <p:ph type="body" sz="quarter" idx="13"/>
          </p:nvPr>
        </p:nvSpPr>
        <p:spPr>
          <a:xfrm>
            <a:off x="393701" y="1039979"/>
            <a:ext cx="11462940" cy="288925"/>
          </a:xfrm>
        </p:spPr>
        <p:txBody>
          <a:bodyPr anchor="ctr">
            <a:noAutofit/>
          </a:bodyPr>
          <a:lstStyle>
            <a:lvl1pPr>
              <a:defRPr sz="1800" b="1" i="1">
                <a:solidFill>
                  <a:schemeClr val="bg1">
                    <a:lumMod val="50000"/>
                  </a:schemeClr>
                </a:solidFill>
              </a:defRPr>
            </a:lvl1pPr>
          </a:lstStyle>
          <a:p>
            <a:pPr lvl="0"/>
            <a:r>
              <a:rPr lang="en-US"/>
              <a:t>Click to edit Master text styles</a:t>
            </a:r>
          </a:p>
        </p:txBody>
      </p:sp>
      <p:sp>
        <p:nvSpPr>
          <p:cNvPr id="8"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6"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Tree>
    <p:extLst>
      <p:ext uri="{BB962C8B-B14F-4D97-AF65-F5344CB8AC3E}">
        <p14:creationId xmlns:p14="http://schemas.microsoft.com/office/powerpoint/2010/main" xmlns="" val="27185981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5"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1"/>
          </p:nvPr>
        </p:nvSpPr>
        <p:spPr>
          <a:xfrm>
            <a:off x="393701" y="1196752"/>
            <a:ext cx="11462940" cy="44870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xmlns="" val="17065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Content and Footnote">
    <p:spTree>
      <p:nvGrpSpPr>
        <p:cNvPr id="1" name=""/>
        <p:cNvGrpSpPr/>
        <p:nvPr/>
      </p:nvGrpSpPr>
      <p:grpSpPr>
        <a:xfrm>
          <a:off x="0" y="0"/>
          <a:ext cx="0" cy="0"/>
          <a:chOff x="0" y="0"/>
          <a:chExt cx="0" cy="0"/>
        </a:xfrm>
      </p:grpSpPr>
      <p:sp>
        <p:nvSpPr>
          <p:cNvPr id="2" name="Title 1"/>
          <p:cNvSpPr>
            <a:spLocks noGrp="1"/>
          </p:cNvSpPr>
          <p:nvPr>
            <p:ph type="title"/>
          </p:nvPr>
        </p:nvSpPr>
        <p:spPr>
          <a:xfrm>
            <a:off x="393701" y="180976"/>
            <a:ext cx="11462940" cy="559256"/>
          </a:xfrm>
        </p:spPr>
        <p:txBody>
          <a:bodyPr/>
          <a:lstStyle/>
          <a:p>
            <a:r>
              <a:rPr lang="en-US"/>
              <a:t>Click to edit Master title style</a:t>
            </a:r>
            <a:endParaRPr lang="en-ZA"/>
          </a:p>
        </p:txBody>
      </p:sp>
      <p:sp>
        <p:nvSpPr>
          <p:cNvPr id="7" name="Slide Number Placeholder 5"/>
          <p:cNvSpPr>
            <a:spLocks noGrp="1"/>
          </p:cNvSpPr>
          <p:nvPr>
            <p:ph type="sldNum" sz="quarter" idx="4"/>
            <p:custDataLst>
              <p:tags r:id="rId1"/>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sp>
        <p:nvSpPr>
          <p:cNvPr id="8" name="Footer Placeholder 4"/>
          <p:cNvSpPr>
            <a:spLocks noGrp="1"/>
          </p:cNvSpPr>
          <p:nvPr>
            <p:ph type="ftr" sz="quarter" idx="3"/>
            <p:custDataLst>
              <p:tags r:id="rId2"/>
            </p:custDataLst>
          </p:nvPr>
        </p:nvSpPr>
        <p:spPr>
          <a:xfrm>
            <a:off x="5390774" y="6468150"/>
            <a:ext cx="5518097" cy="230832"/>
          </a:xfrm>
          <a:prstGeom prst="rect">
            <a:avLst/>
          </a:prstGeom>
        </p:spPr>
        <p:txBody>
          <a:bodyPr vert="horz" lIns="0" tIns="72000" rIns="72000" bIns="0" rtlCol="0" anchor="b"/>
          <a:lstStyle>
            <a:lvl1pPr algn="l">
              <a:defRPr sz="800">
                <a:solidFill>
                  <a:schemeClr val="accent3"/>
                </a:solidFill>
              </a:defRPr>
            </a:lvl1pPr>
          </a:lstStyle>
          <a:p>
            <a:endParaRPr lang="en-GB" dirty="0">
              <a:solidFill>
                <a:srgbClr val="998F86"/>
              </a:solidFill>
            </a:endParaRPr>
          </a:p>
        </p:txBody>
      </p:sp>
      <p:sp>
        <p:nvSpPr>
          <p:cNvPr id="9" name="Text Placeholder 4"/>
          <p:cNvSpPr>
            <a:spLocks noGrp="1"/>
          </p:cNvSpPr>
          <p:nvPr>
            <p:ph type="body" sz="quarter" idx="10" hasCustomPrompt="1"/>
          </p:nvPr>
        </p:nvSpPr>
        <p:spPr>
          <a:xfrm>
            <a:off x="393701" y="5681849"/>
            <a:ext cx="11462940" cy="409469"/>
          </a:xfrm>
        </p:spPr>
        <p:txBody>
          <a:bodyPr bIns="0" anchor="b">
            <a:noAutofit/>
          </a:bodyPr>
          <a:lstStyle>
            <a:lvl1pPr>
              <a:spcBef>
                <a:spcPts val="0"/>
              </a:spcBef>
              <a:defRPr sz="800" b="0"/>
            </a:lvl1pPr>
          </a:lstStyle>
          <a:p>
            <a:pPr lvl="0"/>
            <a:r>
              <a:rPr lang="en-US" dirty="0"/>
              <a:t>Source: Xxx</a:t>
            </a:r>
          </a:p>
        </p:txBody>
      </p:sp>
      <p:sp>
        <p:nvSpPr>
          <p:cNvPr id="10" name="Text Placeholder 4"/>
          <p:cNvSpPr>
            <a:spLocks noGrp="1"/>
          </p:cNvSpPr>
          <p:nvPr>
            <p:ph type="body" sz="quarter" idx="12"/>
          </p:nvPr>
        </p:nvSpPr>
        <p:spPr>
          <a:xfrm>
            <a:off x="393701"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4"/>
          <p:cNvSpPr>
            <a:spLocks noGrp="1"/>
          </p:cNvSpPr>
          <p:nvPr>
            <p:ph type="body" sz="quarter" idx="13"/>
          </p:nvPr>
        </p:nvSpPr>
        <p:spPr>
          <a:xfrm>
            <a:off x="6442373" y="1196752"/>
            <a:ext cx="5414268" cy="4487075"/>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xmlns="" val="475560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image" Target="../media/image3.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ags" Target="../tags/tag2.xml"/><Relationship Id="rId30"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custDataLst>
              <p:tags r:id="rId26"/>
            </p:custDataLst>
          </p:nvPr>
        </p:nvSpPr>
        <p:spPr>
          <a:xfrm>
            <a:off x="393701" y="180976"/>
            <a:ext cx="11462940" cy="559256"/>
          </a:xfrm>
          <a:prstGeom prst="rect">
            <a:avLst/>
          </a:prstGeom>
          <a:noFill/>
          <a:extLst>
            <a:ext uri="{909E8E84-426E-40DD-AFC4-6F175D3DCCD1}">
              <a14:hiddenFill xmlns:a14="http://schemas.microsoft.com/office/drawing/2010/main" xmlns="">
                <a:solidFill>
                  <a:srgbClr val="00329B"/>
                </a:solidFill>
              </a14:hiddenFill>
            </a:ext>
          </a:extLst>
        </p:spPr>
        <p:txBody>
          <a:bodyPr vert="horz" wrap="none" lIns="72000" tIns="72000" rIns="72000" bIns="72000" rtlCol="0" anchor="ctr">
            <a:normAutofit/>
          </a:bodyPr>
          <a:lstStyle/>
          <a:p>
            <a:endParaRPr lang="en-US" dirty="0"/>
          </a:p>
        </p:txBody>
      </p:sp>
      <p:sp>
        <p:nvSpPr>
          <p:cNvPr id="3" name="Text Placeholder 2"/>
          <p:cNvSpPr>
            <a:spLocks noGrp="1"/>
          </p:cNvSpPr>
          <p:nvPr>
            <p:ph type="body" idx="1"/>
            <p:custDataLst>
              <p:tags r:id="rId27"/>
            </p:custDataLst>
          </p:nvPr>
        </p:nvSpPr>
        <p:spPr>
          <a:xfrm>
            <a:off x="393701" y="1196752"/>
            <a:ext cx="11462940" cy="4883466"/>
          </a:xfrm>
          <a:prstGeom prst="rect">
            <a:avLst/>
          </a:prstGeom>
        </p:spPr>
        <p:txBody>
          <a:bodyPr vert="horz" lIns="72000" tIns="72000" rIns="72000" bIns="72000" rtlCol="0">
            <a:normAutofit/>
          </a:bodyPr>
          <a:lstStyle/>
          <a:p>
            <a:pPr lvl="0"/>
            <a:r>
              <a:rPr lang="en-US" dirty="0"/>
              <a:t>First Text Level</a:t>
            </a:r>
          </a:p>
          <a:p>
            <a:pPr lvl="1"/>
            <a:r>
              <a:rPr lang="en-US" dirty="0"/>
              <a:t>Second</a:t>
            </a:r>
          </a:p>
          <a:p>
            <a:pPr lvl="2"/>
            <a:r>
              <a:rPr lang="en-US" dirty="0"/>
              <a:t>Third</a:t>
            </a:r>
          </a:p>
          <a:p>
            <a:pPr lvl="3"/>
            <a:r>
              <a:rPr lang="en-US" dirty="0"/>
              <a:t>Fourth</a:t>
            </a:r>
          </a:p>
          <a:p>
            <a:pPr lvl="4"/>
            <a:r>
              <a:rPr lang="en-US" dirty="0"/>
              <a:t>Fifth</a:t>
            </a:r>
          </a:p>
        </p:txBody>
      </p:sp>
      <p:sp>
        <p:nvSpPr>
          <p:cNvPr id="6" name="Slide Number Placeholder 5"/>
          <p:cNvSpPr>
            <a:spLocks noGrp="1"/>
          </p:cNvSpPr>
          <p:nvPr>
            <p:ph type="sldNum" sz="quarter" idx="4"/>
            <p:custDataLst>
              <p:tags r:id="rId28"/>
            </p:custDataLst>
          </p:nvPr>
        </p:nvSpPr>
        <p:spPr>
          <a:xfrm>
            <a:off x="11170773" y="6468150"/>
            <a:ext cx="685867" cy="230832"/>
          </a:xfrm>
          <a:prstGeom prst="rect">
            <a:avLst/>
          </a:prstGeom>
        </p:spPr>
        <p:txBody>
          <a:bodyPr vert="horz" lIns="72000" tIns="72000" rIns="0" bIns="0" rtlCol="0" anchor="ctr"/>
          <a:lstStyle>
            <a:lvl1pPr algn="r">
              <a:defRPr sz="900">
                <a:solidFill>
                  <a:schemeClr val="tx2"/>
                </a:solidFill>
                <a:latin typeface="Century Gothic" pitchFamily="34" charset="0"/>
              </a:defRPr>
            </a:lvl1pPr>
          </a:lstStyle>
          <a:p>
            <a:fld id="{8406839F-D7A4-4E5D-B93D-768AD4D1DB36}" type="slidenum">
              <a:rPr lang="en-ZA" smtClean="0">
                <a:solidFill>
                  <a:srgbClr val="003399"/>
                </a:solidFill>
              </a:rPr>
              <a:pPr/>
              <a:t>‹#›</a:t>
            </a:fld>
            <a:endParaRPr lang="en-ZA" dirty="0">
              <a:solidFill>
                <a:srgbClr val="003399"/>
              </a:solidFill>
            </a:endParaRPr>
          </a:p>
        </p:txBody>
      </p:sp>
      <p:pic>
        <p:nvPicPr>
          <p:cNvPr id="11" name="Picture 115"/>
          <p:cNvPicPr>
            <a:picLocks noChangeAspect="1" noChangeArrowheads="1"/>
          </p:cNvPicPr>
          <p:nvPr/>
        </p:nvPicPr>
        <p:blipFill>
          <a:blip r:embed="rId29" cstate="print">
            <a:extLst>
              <a:ext uri="{28A0092B-C50C-407E-A947-70E740481C1C}">
                <a14:useLocalDpi xmlns:a14="http://schemas.microsoft.com/office/drawing/2010/main" xmlns="" val="0"/>
              </a:ext>
            </a:extLst>
          </a:blip>
          <a:srcRect/>
          <a:stretch/>
        </p:blipFill>
        <p:spPr bwMode="auto">
          <a:xfrm>
            <a:off x="327797" y="6295516"/>
            <a:ext cx="1115548" cy="427171"/>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Shape, rectangle&#10;&#10;Description automatically generated">
            <a:extLst>
              <a:ext uri="{FF2B5EF4-FFF2-40B4-BE49-F238E27FC236}">
                <a16:creationId xmlns:a16="http://schemas.microsoft.com/office/drawing/2014/main" xmlns="" id="{F3003D39-787E-4DD7-BD33-D06DC937071E}"/>
              </a:ext>
            </a:extLst>
          </p:cNvPr>
          <p:cNvPicPr>
            <a:picLocks noChangeAspect="1"/>
          </p:cNvPicPr>
          <p:nvPr userDrawn="1"/>
        </p:nvPicPr>
        <p:blipFill>
          <a:blip r:embed="rId30" cstate="print">
            <a:extLst>
              <a:ext uri="{28A0092B-C50C-407E-A947-70E740481C1C}">
                <a14:useLocalDpi xmlns:a14="http://schemas.microsoft.com/office/drawing/2010/main" xmlns="" val="0"/>
              </a:ext>
            </a:extLst>
          </a:blip>
          <a:stretch>
            <a:fillRect/>
          </a:stretch>
        </p:blipFill>
        <p:spPr>
          <a:xfrm>
            <a:off x="393700" y="931933"/>
            <a:ext cx="11798299" cy="64104"/>
          </a:xfrm>
          <a:prstGeom prst="rect">
            <a:avLst/>
          </a:prstGeom>
        </p:spPr>
      </p:pic>
    </p:spTree>
    <p:extLst>
      <p:ext uri="{BB962C8B-B14F-4D97-AF65-F5344CB8AC3E}">
        <p14:creationId xmlns:p14="http://schemas.microsoft.com/office/powerpoint/2010/main" xmlns="" val="396024352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 id="2147483678" r:id="rId17"/>
    <p:sldLayoutId id="2147483679" r:id="rId18"/>
    <p:sldLayoutId id="2147483680" r:id="rId19"/>
    <p:sldLayoutId id="2147483681" r:id="rId20"/>
    <p:sldLayoutId id="2147483682" r:id="rId21"/>
    <p:sldLayoutId id="2147483683" r:id="rId22"/>
    <p:sldLayoutId id="2147483684" r:id="rId23"/>
    <p:sldLayoutId id="2147483685" r:id="rId24"/>
  </p:sldLayoutIdLst>
  <p:hf sldNum="0" hdr="0"/>
  <p:txStyles>
    <p:titleStyle>
      <a:lvl1pPr algn="l" defTabSz="914400" rtl="0" eaLnBrk="1" latinLnBrk="0" hangingPunct="1">
        <a:spcBef>
          <a:spcPct val="0"/>
        </a:spcBef>
        <a:buNone/>
        <a:defRPr sz="2400" b="1" kern="1200">
          <a:solidFill>
            <a:schemeClr val="tx2"/>
          </a:solidFill>
          <a:latin typeface="Century Gothic" pitchFamily="34" charset="0"/>
          <a:ea typeface="+mj-ea"/>
          <a:cs typeface="+mj-cs"/>
        </a:defRPr>
      </a:lvl1pPr>
    </p:titleStyle>
    <p:bodyStyle>
      <a:lvl1pPr marL="0" indent="0" algn="l" defTabSz="914400" rtl="0" eaLnBrk="1" latinLnBrk="0" hangingPunct="1">
        <a:spcBef>
          <a:spcPts val="300"/>
        </a:spcBef>
        <a:buFont typeface="Arial" pitchFamily="34" charset="0"/>
        <a:buNone/>
        <a:defRPr sz="1600" b="1" kern="1200">
          <a:solidFill>
            <a:schemeClr val="tx1"/>
          </a:solidFill>
          <a:latin typeface="Century Gothic" pitchFamily="34" charset="0"/>
          <a:ea typeface="+mn-ea"/>
          <a:cs typeface="+mn-cs"/>
        </a:defRPr>
      </a:lvl1pPr>
      <a:lvl2pPr marL="180000" indent="-180000" algn="l" defTabSz="914400" rtl="0" eaLnBrk="1" latinLnBrk="0" hangingPunct="1">
        <a:spcBef>
          <a:spcPts val="300"/>
        </a:spcBef>
        <a:buClr>
          <a:srgbClr val="002060"/>
        </a:buClr>
        <a:buFontTx/>
        <a:buBlip>
          <a:blip r:embed="rId31"/>
        </a:buBlip>
        <a:defRPr sz="1600" kern="1200">
          <a:solidFill>
            <a:schemeClr val="tx1"/>
          </a:solidFill>
          <a:latin typeface="Century Gothic" pitchFamily="34" charset="0"/>
          <a:ea typeface="+mn-ea"/>
          <a:cs typeface="+mn-cs"/>
        </a:defRPr>
      </a:lvl2pPr>
      <a:lvl3pPr marL="360000" indent="-180000" algn="l" defTabSz="914400" rtl="0" eaLnBrk="1" latinLnBrk="0" hangingPunct="1">
        <a:spcBef>
          <a:spcPts val="300"/>
        </a:spcBef>
        <a:buClr>
          <a:schemeClr val="accent3"/>
        </a:buClr>
        <a:buFont typeface="Arial" pitchFamily="34" charset="0"/>
        <a:buChar char="•"/>
        <a:defRPr lang="en-US" sz="1600" kern="1200" dirty="0" smtClean="0">
          <a:solidFill>
            <a:schemeClr val="tx1"/>
          </a:solidFill>
          <a:latin typeface="Century Gothic" pitchFamily="34" charset="0"/>
          <a:ea typeface="+mn-ea"/>
          <a:cs typeface="+mn-cs"/>
        </a:defRPr>
      </a:lvl3pPr>
      <a:lvl4pPr marL="540000" indent="-180000" algn="l" defTabSz="914400" rtl="0" eaLnBrk="1" latinLnBrk="0" hangingPunct="1">
        <a:spcBef>
          <a:spcPts val="300"/>
        </a:spcBef>
        <a:buClr>
          <a:schemeClr val="accent3"/>
        </a:buClr>
        <a:buFont typeface="Arial" pitchFamily="34" charset="0"/>
        <a:buChar char="–"/>
        <a:defRPr sz="1600" kern="1200">
          <a:solidFill>
            <a:schemeClr val="tx1"/>
          </a:solidFill>
          <a:latin typeface="Century Gothic" pitchFamily="34" charset="0"/>
          <a:ea typeface="+mn-ea"/>
          <a:cs typeface="+mn-cs"/>
        </a:defRPr>
      </a:lvl4pPr>
      <a:lvl5pPr marL="1800000" indent="-1800000" algn="l" defTabSz="914400" rtl="0" eaLnBrk="1" latinLnBrk="0" hangingPunct="1">
        <a:spcBef>
          <a:spcPts val="300"/>
        </a:spcBef>
        <a:buFont typeface="Arial" pitchFamily="34" charset="0"/>
        <a:buNone/>
        <a:defRPr sz="16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4.xml"/><Relationship Id="rId1" Type="http://schemas.openxmlformats.org/officeDocument/2006/relationships/tags" Target="../tags/tag4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hemeOverride" Target="../theme/themeOverride1.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GB" dirty="0"/>
              <a:t>Presentation to Standing Committee on Finance, Economic Opportunities and Tourism</a:t>
            </a:r>
          </a:p>
        </p:txBody>
      </p:sp>
      <p:sp>
        <p:nvSpPr>
          <p:cNvPr id="8" name="Text Placeholder 7"/>
          <p:cNvSpPr>
            <a:spLocks noGrp="1"/>
          </p:cNvSpPr>
          <p:nvPr>
            <p:ph type="body" sz="quarter" idx="11"/>
          </p:nvPr>
        </p:nvSpPr>
        <p:spPr/>
        <p:txBody>
          <a:bodyPr/>
          <a:lstStyle/>
          <a:p>
            <a:endParaRPr lang="en-GB" dirty="0"/>
          </a:p>
        </p:txBody>
      </p:sp>
      <p:sp>
        <p:nvSpPr>
          <p:cNvPr id="11" name="Title 10"/>
          <p:cNvSpPr>
            <a:spLocks noGrp="1"/>
          </p:cNvSpPr>
          <p:nvPr>
            <p:ph type="ctrTitle"/>
          </p:nvPr>
        </p:nvSpPr>
        <p:spPr>
          <a:xfrm>
            <a:off x="1979998" y="3167451"/>
            <a:ext cx="9588609" cy="1008113"/>
          </a:xfrm>
        </p:spPr>
        <p:txBody>
          <a:bodyPr/>
          <a:lstStyle/>
          <a:p>
            <a:r>
              <a:rPr lang="en-GB" dirty="0"/>
              <a:t>Western Cape gambling and racing board</a:t>
            </a:r>
            <a:br>
              <a:rPr lang="en-GB" dirty="0"/>
            </a:br>
            <a:r>
              <a:rPr lang="en-GB" dirty="0"/>
              <a:t> application process</a:t>
            </a:r>
          </a:p>
        </p:txBody>
      </p:sp>
      <p:sp>
        <p:nvSpPr>
          <p:cNvPr id="13" name="Date Placeholder 12"/>
          <p:cNvSpPr>
            <a:spLocks noGrp="1"/>
          </p:cNvSpPr>
          <p:nvPr>
            <p:ph type="dt" sz="half" idx="2"/>
          </p:nvPr>
        </p:nvSpPr>
        <p:spPr/>
        <p:txBody>
          <a:bodyPr/>
          <a:lstStyle/>
          <a:p>
            <a:pPr>
              <a:defRPr/>
            </a:pPr>
            <a:r>
              <a:rPr lang="en-GB" sz="1200" dirty="0">
                <a:solidFill>
                  <a:prstClr val="white"/>
                </a:solidFill>
                <a:latin typeface="Century Gothic"/>
              </a:rPr>
              <a:t>26 October 2022</a:t>
            </a:r>
          </a:p>
        </p:txBody>
      </p:sp>
    </p:spTree>
    <p:custDataLst>
      <p:tags r:id="rId1"/>
    </p:custDataLst>
    <p:extLst>
      <p:ext uri="{BB962C8B-B14F-4D97-AF65-F5344CB8AC3E}">
        <p14:creationId xmlns:p14="http://schemas.microsoft.com/office/powerpoint/2010/main" xmlns="" val="2987705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428" y="159018"/>
            <a:ext cx="11462940" cy="559256"/>
          </a:xfrm>
        </p:spPr>
        <p:txBody>
          <a:bodyPr/>
          <a:lstStyle/>
          <a:p>
            <a:r>
              <a:rPr lang="en-ZA" dirty="0">
                <a:solidFill>
                  <a:srgbClr val="001489"/>
                </a:solidFill>
              </a:rPr>
              <a:t>Shortlisted Applicants</a:t>
            </a:r>
          </a:p>
        </p:txBody>
      </p:sp>
      <p:sp>
        <p:nvSpPr>
          <p:cNvPr id="3" name="Slide Number Placeholder 2"/>
          <p:cNvSpPr>
            <a:spLocks noGrp="1"/>
          </p:cNvSpPr>
          <p:nvPr>
            <p:ph type="sldNum" sz="quarter" idx="4"/>
          </p:nvPr>
        </p:nvSpPr>
        <p:spPr/>
        <p:txBody>
          <a:bodyPr/>
          <a:lstStyle/>
          <a:p>
            <a:fld id="{8406839F-D7A4-4E5D-B93D-768AD4D1DB36}" type="slidenum">
              <a:rPr lang="en-ZA" smtClean="0">
                <a:solidFill>
                  <a:srgbClr val="003399"/>
                </a:solidFill>
              </a:rPr>
              <a:pPr/>
              <a:t>10</a:t>
            </a:fld>
            <a:endParaRPr lang="en-ZA" dirty="0">
              <a:solidFill>
                <a:srgbClr val="003399"/>
              </a:solidFill>
            </a:endParaRPr>
          </a:p>
        </p:txBody>
      </p:sp>
      <p:sp>
        <p:nvSpPr>
          <p:cNvPr id="4" name="Footer Placeholder 3"/>
          <p:cNvSpPr>
            <a:spLocks noGrp="1"/>
          </p:cNvSpPr>
          <p:nvPr>
            <p:ph type="ftr" sz="quarter" idx="3"/>
          </p:nvPr>
        </p:nvSpPr>
        <p:spPr>
          <a:xfrm>
            <a:off x="3336952" y="6468150"/>
            <a:ext cx="5518097" cy="230832"/>
          </a:xfrm>
        </p:spPr>
        <p:txBody>
          <a:bodyPr/>
          <a:lstStyle/>
          <a:p>
            <a:pPr algn="ctr"/>
            <a:r>
              <a:rPr lang="en-ZA" sz="800" dirty="0">
                <a:solidFill>
                  <a:srgbClr val="998F86"/>
                </a:solidFill>
                <a:latin typeface="Century Gothic" panose="020B0502020202020204" pitchFamily="34" charset="0"/>
              </a:rPr>
              <a:t>Western Cape Gambling</a:t>
            </a:r>
            <a:r>
              <a:rPr lang="en-ZA" dirty="0">
                <a:solidFill>
                  <a:srgbClr val="998F86"/>
                </a:solidFill>
              </a:rPr>
              <a:t> </a:t>
            </a:r>
            <a:r>
              <a:rPr lang="en-ZA" sz="800" dirty="0">
                <a:solidFill>
                  <a:srgbClr val="998F86"/>
                </a:solidFill>
                <a:latin typeface="Century Gothic" panose="020B0502020202020204" pitchFamily="34" charset="0"/>
              </a:rPr>
              <a:t>and Racing Board</a:t>
            </a:r>
            <a:r>
              <a:rPr lang="en-ZA" dirty="0">
                <a:solidFill>
                  <a:srgbClr val="998F86"/>
                </a:solidFill>
              </a:rPr>
              <a:t> </a:t>
            </a:r>
            <a:r>
              <a:rPr lang="en-ZA" sz="800" dirty="0">
                <a:solidFill>
                  <a:srgbClr val="998F86"/>
                </a:solidFill>
                <a:latin typeface="Century Gothic" panose="020B0502020202020204" pitchFamily="34" charset="0"/>
              </a:rPr>
              <a:t>Application Process</a:t>
            </a:r>
            <a:endParaRPr lang="en-GB" sz="800" dirty="0">
              <a:solidFill>
                <a:srgbClr val="998F86"/>
              </a:solidFill>
              <a:latin typeface="Century Gothic" panose="020B0502020202020204" pitchFamily="34" charset="0"/>
            </a:endParaRPr>
          </a:p>
        </p:txBody>
      </p:sp>
      <p:sp>
        <p:nvSpPr>
          <p:cNvPr id="5" name="Text Placeholder 4"/>
          <p:cNvSpPr>
            <a:spLocks noGrp="1"/>
          </p:cNvSpPr>
          <p:nvPr>
            <p:ph type="body" sz="quarter" idx="10"/>
          </p:nvPr>
        </p:nvSpPr>
        <p:spPr>
          <a:xfrm>
            <a:off x="1905001" y="1156155"/>
            <a:ext cx="8597205" cy="4896073"/>
          </a:xfrm>
        </p:spPr>
        <p:txBody>
          <a:bodyPr>
            <a:normAutofit/>
          </a:bodyPr>
          <a:lstStyle/>
          <a:p>
            <a:pPr marL="285750" lvl="2" indent="0">
              <a:lnSpc>
                <a:spcPct val="140000"/>
              </a:lnSpc>
              <a:spcBef>
                <a:spcPts val="1200"/>
              </a:spcBef>
              <a:buNone/>
              <a:defRPr/>
            </a:pPr>
            <a:endParaRPr lang="en-ZA" sz="2400" dirty="0">
              <a:solidFill>
                <a:prstClr val="black"/>
              </a:solidFill>
            </a:endParaRPr>
          </a:p>
          <a:p>
            <a:endParaRPr lang="en-ZA" dirty="0"/>
          </a:p>
        </p:txBody>
      </p:sp>
      <p:graphicFrame>
        <p:nvGraphicFramePr>
          <p:cNvPr id="6" name="Table 5">
            <a:extLst>
              <a:ext uri="{FF2B5EF4-FFF2-40B4-BE49-F238E27FC236}">
                <a16:creationId xmlns:a16="http://schemas.microsoft.com/office/drawing/2014/main" xmlns="" id="{396DEEE4-89B2-443F-A4B2-AEEE0B84C120}"/>
              </a:ext>
            </a:extLst>
          </p:cNvPr>
          <p:cNvGraphicFramePr>
            <a:graphicFrameLocks noGrp="1"/>
          </p:cNvGraphicFramePr>
          <p:nvPr>
            <p:extLst>
              <p:ext uri="{D42A27DB-BD31-4B8C-83A1-F6EECF244321}">
                <p14:modId xmlns:p14="http://schemas.microsoft.com/office/powerpoint/2010/main" xmlns="" val="3971851280"/>
              </p:ext>
            </p:extLst>
          </p:nvPr>
        </p:nvGraphicFramePr>
        <p:xfrm>
          <a:off x="446605" y="1350499"/>
          <a:ext cx="11462940" cy="4701729"/>
        </p:xfrm>
        <a:graphic>
          <a:graphicData uri="http://schemas.openxmlformats.org/drawingml/2006/table">
            <a:tbl>
              <a:tblPr firstRow="1" firstCol="1" bandRow="1">
                <a:tableStyleId>{5C22544A-7EE6-4342-B048-85BDC9FD1C3A}</a:tableStyleId>
              </a:tblPr>
              <a:tblGrid>
                <a:gridCol w="1504115">
                  <a:extLst>
                    <a:ext uri="{9D8B030D-6E8A-4147-A177-3AD203B41FA5}">
                      <a16:colId xmlns:a16="http://schemas.microsoft.com/office/drawing/2014/main" xmlns="" val="4067522117"/>
                    </a:ext>
                  </a:extLst>
                </a:gridCol>
                <a:gridCol w="1444153">
                  <a:extLst>
                    <a:ext uri="{9D8B030D-6E8A-4147-A177-3AD203B41FA5}">
                      <a16:colId xmlns:a16="http://schemas.microsoft.com/office/drawing/2014/main" xmlns="" val="2476069780"/>
                    </a:ext>
                  </a:extLst>
                </a:gridCol>
                <a:gridCol w="2368243">
                  <a:extLst>
                    <a:ext uri="{9D8B030D-6E8A-4147-A177-3AD203B41FA5}">
                      <a16:colId xmlns:a16="http://schemas.microsoft.com/office/drawing/2014/main" xmlns="" val="2752966066"/>
                    </a:ext>
                  </a:extLst>
                </a:gridCol>
                <a:gridCol w="3494095">
                  <a:extLst>
                    <a:ext uri="{9D8B030D-6E8A-4147-A177-3AD203B41FA5}">
                      <a16:colId xmlns:a16="http://schemas.microsoft.com/office/drawing/2014/main" xmlns="" val="2248515148"/>
                    </a:ext>
                  </a:extLst>
                </a:gridCol>
                <a:gridCol w="2652334">
                  <a:extLst>
                    <a:ext uri="{9D8B030D-6E8A-4147-A177-3AD203B41FA5}">
                      <a16:colId xmlns:a16="http://schemas.microsoft.com/office/drawing/2014/main" xmlns="" val="3212055874"/>
                    </a:ext>
                  </a:extLst>
                </a:gridCol>
              </a:tblGrid>
              <a:tr h="672232">
                <a:tc>
                  <a:txBody>
                    <a:bodyPr/>
                    <a:lstStyle/>
                    <a:p>
                      <a:pPr algn="ctr">
                        <a:lnSpc>
                          <a:spcPct val="100000"/>
                        </a:lnSpc>
                        <a:spcBef>
                          <a:spcPts val="300"/>
                        </a:spcBef>
                        <a:spcAft>
                          <a:spcPts val="300"/>
                        </a:spcAft>
                      </a:pPr>
                      <a:r>
                        <a:rPr lang="en-US" sz="1000" dirty="0">
                          <a:effectLst/>
                          <a:latin typeface="Century Gothic" panose="020B0502020202020204" pitchFamily="34" charset="0"/>
                        </a:rPr>
                        <a:t>Title</a:t>
                      </a:r>
                      <a:br>
                        <a:rPr lang="en-US" sz="1000" dirty="0">
                          <a:effectLst/>
                          <a:latin typeface="Century Gothic" panose="020B0502020202020204" pitchFamily="34" charset="0"/>
                        </a:rPr>
                      </a:br>
                      <a:r>
                        <a:rPr lang="en-US" sz="1000" dirty="0">
                          <a:effectLst/>
                          <a:latin typeface="Century Gothic" panose="020B0502020202020204" pitchFamily="34" charset="0"/>
                        </a:rPr>
                        <a:t>Surname</a:t>
                      </a:r>
                      <a:br>
                        <a:rPr lang="en-US" sz="1000" dirty="0">
                          <a:effectLst/>
                          <a:latin typeface="Century Gothic" panose="020B0502020202020204" pitchFamily="34" charset="0"/>
                        </a:rPr>
                      </a:br>
                      <a:r>
                        <a:rPr lang="en-US" sz="1000" dirty="0">
                          <a:effectLst/>
                          <a:latin typeface="Century Gothic" panose="020B0502020202020204" pitchFamily="34" charset="0"/>
                        </a:rPr>
                        <a:t>Name</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Bef>
                          <a:spcPts val="300"/>
                        </a:spcBef>
                        <a:spcAft>
                          <a:spcPts val="300"/>
                        </a:spcAft>
                      </a:pPr>
                      <a:r>
                        <a:rPr lang="en-US" sz="1000" dirty="0">
                          <a:effectLst/>
                          <a:latin typeface="Century Gothic" panose="020B0502020202020204" pitchFamily="34" charset="0"/>
                        </a:rPr>
                        <a:t>Demographic Profile</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Bef>
                          <a:spcPts val="300"/>
                        </a:spcBef>
                        <a:spcAft>
                          <a:spcPts val="300"/>
                        </a:spcAft>
                      </a:pPr>
                      <a:r>
                        <a:rPr lang="en-US" sz="1000" dirty="0">
                          <a:effectLst/>
                          <a:latin typeface="Century Gothic" panose="020B0502020202020204" pitchFamily="34" charset="0"/>
                        </a:rPr>
                        <a:t>Qualification</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Bef>
                          <a:spcPts val="300"/>
                        </a:spcBef>
                        <a:spcAft>
                          <a:spcPts val="300"/>
                        </a:spcAft>
                      </a:pPr>
                      <a:r>
                        <a:rPr lang="en-US" sz="1000" dirty="0">
                          <a:effectLst/>
                          <a:latin typeface="Century Gothic" panose="020B0502020202020204" pitchFamily="34" charset="0"/>
                        </a:rPr>
                        <a:t>Work Experience/Board Experience</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ctr">
                        <a:lnSpc>
                          <a:spcPct val="100000"/>
                        </a:lnSpc>
                        <a:spcBef>
                          <a:spcPts val="300"/>
                        </a:spcBef>
                        <a:spcAft>
                          <a:spcPts val="300"/>
                        </a:spcAft>
                      </a:pPr>
                      <a:r>
                        <a:rPr lang="en-ZA" sz="1000" dirty="0">
                          <a:effectLst/>
                          <a:latin typeface="Century Gothic" panose="020B0502020202020204" pitchFamily="34" charset="0"/>
                        </a:rPr>
                        <a:t>Board Experience </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xmlns="" val="877823966"/>
                  </a:ext>
                </a:extLst>
              </a:tr>
              <a:tr h="1106185">
                <a:tc>
                  <a:txBody>
                    <a:bodyPr/>
                    <a:lstStyle/>
                    <a:p>
                      <a:pPr algn="l">
                        <a:lnSpc>
                          <a:spcPct val="115000"/>
                        </a:lnSpc>
                        <a:spcBef>
                          <a:spcPts val="600"/>
                        </a:spcBef>
                        <a:spcAft>
                          <a:spcPts val="300"/>
                        </a:spcAft>
                      </a:pPr>
                      <a:r>
                        <a:rPr lang="en-ZA" sz="1000" dirty="0">
                          <a:effectLst/>
                          <a:latin typeface="Century Gothic" panose="020B0502020202020204" pitchFamily="34" charset="0"/>
                        </a:rPr>
                        <a:t>Ms Anita Arendse </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Bef>
                          <a:spcPts val="300"/>
                        </a:spcBef>
                        <a:spcAft>
                          <a:spcPts val="300"/>
                        </a:spcAft>
                      </a:pPr>
                      <a:r>
                        <a:rPr lang="en-ZA" sz="1000" dirty="0">
                          <a:effectLst/>
                          <a:latin typeface="Century Gothic" panose="020B0502020202020204" pitchFamily="34" charset="0"/>
                        </a:rPr>
                        <a:t>Coloured Female</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Bef>
                          <a:spcPts val="300"/>
                        </a:spcBef>
                        <a:spcAft>
                          <a:spcPts val="300"/>
                        </a:spcAft>
                      </a:pPr>
                      <a:r>
                        <a:rPr lang="en-ZA" sz="1000" dirty="0" err="1">
                          <a:effectLst/>
                          <a:latin typeface="Century Gothic" panose="020B0502020202020204" pitchFamily="34" charset="0"/>
                        </a:rPr>
                        <a:t>B.Proc</a:t>
                      </a:r>
                      <a:r>
                        <a:rPr lang="en-ZA" sz="1000" dirty="0">
                          <a:effectLst/>
                          <a:latin typeface="Century Gothic" panose="020B0502020202020204" pitchFamily="34" charset="0"/>
                        </a:rPr>
                        <a:t>; Diploma IURIS</a:t>
                      </a:r>
                    </a:p>
                    <a:p>
                      <a:pPr algn="just">
                        <a:lnSpc>
                          <a:spcPct val="115000"/>
                        </a:lnSpc>
                        <a:spcBef>
                          <a:spcPts val="300"/>
                        </a:spcBef>
                        <a:spcAft>
                          <a:spcPts val="300"/>
                        </a:spcAft>
                      </a:pPr>
                      <a:r>
                        <a:rPr lang="en-US" sz="1000" dirty="0">
                          <a:effectLst/>
                          <a:latin typeface="Century Gothic" panose="020B0502020202020204" pitchFamily="34" charset="0"/>
                        </a:rPr>
                        <a:t> </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Bef>
                          <a:spcPts val="600"/>
                        </a:spcBef>
                        <a:spcAft>
                          <a:spcPts val="0"/>
                        </a:spcAft>
                      </a:pPr>
                      <a:r>
                        <a:rPr lang="en-ZA" sz="1000" dirty="0">
                          <a:effectLst/>
                          <a:latin typeface="Century Gothic" panose="020B0502020202020204" pitchFamily="34" charset="0"/>
                        </a:rPr>
                        <a:t>Admitted attorney – Legal Aid SA specialising in human rights/civil matters assisting indigent clients, in particular minor children’s rights; Estate Controller – Master of the High Court Cape Town; Conveyancer and attorney – Laas &amp; Scholtz Attorneys</a:t>
                      </a:r>
                      <a:r>
                        <a:rPr lang="en-US" sz="1000" dirty="0">
                          <a:effectLst/>
                          <a:latin typeface="Century Gothic" panose="020B0502020202020204" pitchFamily="34" charset="0"/>
                        </a:rPr>
                        <a:t> </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ZA" sz="1000" dirty="0">
                          <a:effectLst/>
                          <a:latin typeface="Century Gothic" panose="020B0502020202020204" pitchFamily="34" charset="0"/>
                        </a:rPr>
                        <a:t>Presiding Officer, Western Cape Liquor Authority.</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724433109"/>
                  </a:ext>
                </a:extLst>
              </a:tr>
              <a:tr h="861793">
                <a:tc>
                  <a:txBody>
                    <a:bodyPr/>
                    <a:lstStyle/>
                    <a:p>
                      <a:pPr algn="l">
                        <a:lnSpc>
                          <a:spcPct val="115000"/>
                        </a:lnSpc>
                        <a:spcBef>
                          <a:spcPts val="600"/>
                        </a:spcBef>
                        <a:spcAft>
                          <a:spcPts val="300"/>
                        </a:spcAft>
                      </a:pPr>
                      <a:r>
                        <a:rPr lang="en-ZA" sz="1000" dirty="0">
                          <a:effectLst/>
                          <a:latin typeface="Century Gothic" panose="020B0502020202020204" pitchFamily="34" charset="0"/>
                        </a:rPr>
                        <a:t>Mr Andre du Plessis</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Bef>
                          <a:spcPts val="300"/>
                        </a:spcBef>
                        <a:spcAft>
                          <a:spcPts val="300"/>
                        </a:spcAft>
                      </a:pPr>
                      <a:r>
                        <a:rPr lang="en-ZA" sz="1000" dirty="0">
                          <a:effectLst/>
                          <a:latin typeface="Century Gothic" panose="020B0502020202020204" pitchFamily="34" charset="0"/>
                        </a:rPr>
                        <a:t>White Male</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Bef>
                          <a:spcPts val="300"/>
                        </a:spcBef>
                        <a:spcAft>
                          <a:spcPts val="300"/>
                        </a:spcAft>
                      </a:pPr>
                      <a:r>
                        <a:rPr lang="en-ZA" sz="1000" dirty="0">
                          <a:effectLst/>
                          <a:latin typeface="Century Gothic" panose="020B0502020202020204" pitchFamily="34" charset="0"/>
                        </a:rPr>
                        <a:t>B. Proc, University of Stellenbosch Business School – Africa Centre for Dispute Settlement </a:t>
                      </a:r>
                      <a:r>
                        <a:rPr lang="en-ZA" sz="1000" dirty="0" err="1">
                          <a:effectLst/>
                          <a:latin typeface="Century Gothic" panose="020B0502020202020204" pitchFamily="34" charset="0"/>
                        </a:rPr>
                        <a:t>NQF</a:t>
                      </a:r>
                      <a:r>
                        <a:rPr lang="en-ZA" sz="1000" dirty="0">
                          <a:effectLst/>
                          <a:latin typeface="Century Gothic" panose="020B0502020202020204" pitchFamily="34" charset="0"/>
                        </a:rPr>
                        <a:t> 8</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Bef>
                          <a:spcPts val="600"/>
                        </a:spcBef>
                        <a:spcAft>
                          <a:spcPts val="0"/>
                        </a:spcAft>
                      </a:pPr>
                      <a:r>
                        <a:rPr lang="en-ZA" sz="1000" dirty="0">
                          <a:effectLst/>
                          <a:latin typeface="Century Gothic" panose="020B0502020202020204" pitchFamily="34" charset="0"/>
                        </a:rPr>
                        <a:t>Private practice - Business and Legal consultant; General Secretary - SA Bar council; Law Society of SA - head of professional affairs; Managing a lodge; freelance radio producer and broadcaster;  </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ZA" sz="1000" dirty="0">
                          <a:effectLst/>
                          <a:latin typeface="Century Gothic" panose="020B0502020202020204" pitchFamily="34" charset="0"/>
                        </a:rPr>
                        <a:t>Member of WC Rental Housing Tribunal (2017 - current); Member of the WC Liquor Authority (2015 -2017)</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94488910"/>
                  </a:ext>
                </a:extLst>
              </a:tr>
              <a:tr h="512553">
                <a:tc>
                  <a:txBody>
                    <a:bodyPr/>
                    <a:lstStyle/>
                    <a:p>
                      <a:pPr algn="l">
                        <a:lnSpc>
                          <a:spcPct val="115000"/>
                        </a:lnSpc>
                        <a:spcBef>
                          <a:spcPts val="600"/>
                        </a:spcBef>
                        <a:spcAft>
                          <a:spcPts val="300"/>
                        </a:spcAft>
                      </a:pPr>
                      <a:r>
                        <a:rPr lang="en-ZA" sz="1000" dirty="0">
                          <a:effectLst/>
                          <a:latin typeface="Century Gothic" panose="020B0502020202020204" pitchFamily="34" charset="0"/>
                        </a:rPr>
                        <a:t>Mr Theodore Fisher</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Bef>
                          <a:spcPts val="300"/>
                        </a:spcBef>
                        <a:spcAft>
                          <a:spcPts val="300"/>
                        </a:spcAft>
                      </a:pPr>
                      <a:r>
                        <a:rPr lang="en-ZA" sz="1000" dirty="0">
                          <a:effectLst/>
                          <a:latin typeface="Century Gothic" panose="020B0502020202020204" pitchFamily="34" charset="0"/>
                        </a:rPr>
                        <a:t>Coloured Male</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Bef>
                          <a:spcPts val="300"/>
                        </a:spcBef>
                        <a:spcAft>
                          <a:spcPts val="300"/>
                        </a:spcAft>
                      </a:pPr>
                      <a:r>
                        <a:rPr lang="en-ZA" sz="1000" dirty="0">
                          <a:effectLst/>
                          <a:latin typeface="Century Gothic" panose="020B0502020202020204" pitchFamily="34" charset="0"/>
                        </a:rPr>
                        <a:t>Matric; Diploma in Accounting; National Certificate in Policing  </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Bef>
                          <a:spcPts val="600"/>
                        </a:spcBef>
                        <a:spcAft>
                          <a:spcPts val="0"/>
                        </a:spcAft>
                      </a:pPr>
                      <a:r>
                        <a:rPr lang="en-ZA" sz="1000" dirty="0">
                          <a:effectLst/>
                          <a:latin typeface="Century Gothic" panose="020B0502020202020204" pitchFamily="34" charset="0"/>
                        </a:rPr>
                        <a:t>LT Colonel – Support Services – SA Police Service</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ZA" sz="1000" dirty="0">
                          <a:effectLst/>
                          <a:latin typeface="Century Gothic" panose="020B0502020202020204" pitchFamily="34" charset="0"/>
                        </a:rPr>
                        <a:t>None</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506894119"/>
                  </a:ext>
                </a:extLst>
              </a:tr>
              <a:tr h="512553">
                <a:tc>
                  <a:txBody>
                    <a:bodyPr/>
                    <a:lstStyle/>
                    <a:p>
                      <a:pPr algn="l">
                        <a:lnSpc>
                          <a:spcPct val="115000"/>
                        </a:lnSpc>
                        <a:spcBef>
                          <a:spcPts val="600"/>
                        </a:spcBef>
                        <a:spcAft>
                          <a:spcPts val="300"/>
                        </a:spcAft>
                      </a:pPr>
                      <a:r>
                        <a:rPr lang="en-ZA" sz="1000" dirty="0">
                          <a:effectLst/>
                          <a:latin typeface="Century Gothic" panose="020B0502020202020204" pitchFamily="34" charset="0"/>
                        </a:rPr>
                        <a:t>Mr Rowan Nicholls</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Bef>
                          <a:spcPts val="300"/>
                        </a:spcBef>
                        <a:spcAft>
                          <a:spcPts val="300"/>
                        </a:spcAft>
                      </a:pPr>
                      <a:r>
                        <a:rPr lang="en-ZA" sz="1000" dirty="0">
                          <a:effectLst/>
                          <a:latin typeface="Century Gothic" panose="020B0502020202020204" pitchFamily="34" charset="0"/>
                        </a:rPr>
                        <a:t>White Male</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Bef>
                          <a:spcPts val="300"/>
                        </a:spcBef>
                        <a:spcAft>
                          <a:spcPts val="300"/>
                        </a:spcAft>
                      </a:pPr>
                      <a:r>
                        <a:rPr lang="en-ZA" sz="1000" dirty="0" err="1">
                          <a:effectLst/>
                          <a:latin typeface="Century Gothic" panose="020B0502020202020204" pitchFamily="34" charset="0"/>
                        </a:rPr>
                        <a:t>B.Com</a:t>
                      </a:r>
                      <a:r>
                        <a:rPr lang="en-ZA" sz="1000" dirty="0">
                          <a:effectLst/>
                          <a:latin typeface="Century Gothic" panose="020B0502020202020204" pitchFamily="34" charset="0"/>
                        </a:rPr>
                        <a:t>; CTA; CA(SA); RA; </a:t>
                      </a:r>
                      <a:r>
                        <a:rPr lang="en-ZA" sz="1000" dirty="0" err="1">
                          <a:effectLst/>
                          <a:latin typeface="Century Gothic" panose="020B0502020202020204" pitchFamily="34" charset="0"/>
                        </a:rPr>
                        <a:t>IOD</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Bef>
                          <a:spcPts val="600"/>
                        </a:spcBef>
                        <a:spcAft>
                          <a:spcPts val="0"/>
                        </a:spcAft>
                      </a:pPr>
                      <a:r>
                        <a:rPr lang="en-ZA" sz="1000" dirty="0">
                          <a:effectLst/>
                          <a:latin typeface="Century Gothic" panose="020B0502020202020204" pitchFamily="34" charset="0"/>
                        </a:rPr>
                        <a:t>Senior Auditor - KPMG; CAE - Internal Audit - </a:t>
                      </a:r>
                      <a:r>
                        <a:rPr lang="en-ZA" sz="1000" dirty="0" err="1">
                          <a:effectLst/>
                          <a:latin typeface="Century Gothic" panose="020B0502020202020204" pitchFamily="34" charset="0"/>
                        </a:rPr>
                        <a:t>Safmarine</a:t>
                      </a:r>
                      <a:r>
                        <a:rPr lang="en-ZA" sz="1000" dirty="0">
                          <a:effectLst/>
                          <a:latin typeface="Century Gothic" panose="020B0502020202020204" pitchFamily="34" charset="0"/>
                        </a:rPr>
                        <a:t>; Self employed - Accountant and Auditor</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ZA" sz="1000" dirty="0">
                          <a:effectLst/>
                          <a:latin typeface="Century Gothic" panose="020B0502020202020204" pitchFamily="34" charset="0"/>
                        </a:rPr>
                        <a:t>WCGRB – current and previous</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597405843"/>
                  </a:ext>
                </a:extLst>
              </a:tr>
              <a:tr h="1036413">
                <a:tc>
                  <a:txBody>
                    <a:bodyPr/>
                    <a:lstStyle/>
                    <a:p>
                      <a:pPr algn="l">
                        <a:lnSpc>
                          <a:spcPct val="115000"/>
                        </a:lnSpc>
                        <a:spcBef>
                          <a:spcPts val="600"/>
                        </a:spcBef>
                        <a:spcAft>
                          <a:spcPts val="300"/>
                        </a:spcAft>
                      </a:pPr>
                      <a:r>
                        <a:rPr lang="en-ZA" sz="1000" dirty="0">
                          <a:effectLst/>
                          <a:latin typeface="Century Gothic" panose="020B0502020202020204" pitchFamily="34" charset="0"/>
                        </a:rPr>
                        <a:t>Mr </a:t>
                      </a:r>
                      <a:r>
                        <a:rPr lang="en-ZA" sz="1000" dirty="0" err="1">
                          <a:effectLst/>
                          <a:latin typeface="Century Gothic" panose="020B0502020202020204" pitchFamily="34" charset="0"/>
                        </a:rPr>
                        <a:t>Bazil</a:t>
                      </a:r>
                      <a:r>
                        <a:rPr lang="en-ZA" sz="1000" dirty="0">
                          <a:effectLst/>
                          <a:latin typeface="Century Gothic" panose="020B0502020202020204" pitchFamily="34" charset="0"/>
                        </a:rPr>
                        <a:t> </a:t>
                      </a:r>
                      <a:r>
                        <a:rPr lang="en-ZA" sz="1000" dirty="0" err="1">
                          <a:effectLst/>
                          <a:latin typeface="Century Gothic" panose="020B0502020202020204" pitchFamily="34" charset="0"/>
                        </a:rPr>
                        <a:t>Vink</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Bef>
                          <a:spcPts val="300"/>
                        </a:spcBef>
                        <a:spcAft>
                          <a:spcPts val="300"/>
                        </a:spcAft>
                      </a:pPr>
                      <a:r>
                        <a:rPr lang="en-ZA" sz="1000" dirty="0">
                          <a:effectLst/>
                          <a:latin typeface="Century Gothic" panose="020B0502020202020204" pitchFamily="34" charset="0"/>
                        </a:rPr>
                        <a:t>Coloured Male</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just">
                        <a:lnSpc>
                          <a:spcPct val="115000"/>
                        </a:lnSpc>
                        <a:spcBef>
                          <a:spcPts val="300"/>
                        </a:spcBef>
                        <a:spcAft>
                          <a:spcPts val="300"/>
                        </a:spcAft>
                      </a:pPr>
                      <a:r>
                        <a:rPr lang="en-ZA" sz="1000" dirty="0" err="1">
                          <a:effectLst/>
                          <a:latin typeface="Century Gothic" panose="020B0502020202020204" pitchFamily="34" charset="0"/>
                        </a:rPr>
                        <a:t>B.Com</a:t>
                      </a:r>
                      <a:r>
                        <a:rPr lang="en-ZA" sz="1000" dirty="0">
                          <a:effectLst/>
                          <a:latin typeface="Century Gothic" panose="020B0502020202020204" pitchFamily="34" charset="0"/>
                        </a:rPr>
                        <a:t> (</a:t>
                      </a:r>
                      <a:r>
                        <a:rPr lang="en-ZA" sz="1000" dirty="0" err="1">
                          <a:effectLst/>
                          <a:latin typeface="Century Gothic" panose="020B0502020202020204" pitchFamily="34" charset="0"/>
                        </a:rPr>
                        <a:t>Acc</a:t>
                      </a:r>
                      <a:r>
                        <a:rPr lang="en-ZA" sz="1000" dirty="0">
                          <a:effectLst/>
                          <a:latin typeface="Century Gothic" panose="020B0502020202020204" pitchFamily="34" charset="0"/>
                        </a:rPr>
                        <a:t>); MBA; Chartered Government Finance Officer; Chartered Government Internal Auditor; Associate Member - Institute of Risk Management SA</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algn="l">
                        <a:lnSpc>
                          <a:spcPct val="115000"/>
                        </a:lnSpc>
                        <a:spcBef>
                          <a:spcPts val="600"/>
                        </a:spcBef>
                        <a:spcAft>
                          <a:spcPts val="0"/>
                        </a:spcAft>
                      </a:pPr>
                      <a:r>
                        <a:rPr lang="en-ZA" sz="1000" dirty="0">
                          <a:effectLst/>
                          <a:latin typeface="Century Gothic" panose="020B0502020202020204" pitchFamily="34" charset="0"/>
                        </a:rPr>
                        <a:t>Municipal Technical Expert - </a:t>
                      </a:r>
                      <a:r>
                        <a:rPr lang="en-ZA" sz="1000" dirty="0" err="1">
                          <a:effectLst/>
                          <a:latin typeface="Century Gothic" panose="020B0502020202020204" pitchFamily="34" charset="0"/>
                        </a:rPr>
                        <a:t>Kareeberg</a:t>
                      </a:r>
                      <a:r>
                        <a:rPr lang="en-ZA" sz="1000" dirty="0">
                          <a:effectLst/>
                          <a:latin typeface="Century Gothic" panose="020B0502020202020204" pitchFamily="34" charset="0"/>
                        </a:rPr>
                        <a:t> Municipality for DT Global; Acting CFO Beaufort West Municipality, Chief Audit Executive - City of Cape Town; Chief Director - WC Provincial Treasury</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15000"/>
                        </a:lnSpc>
                        <a:spcBef>
                          <a:spcPts val="300"/>
                        </a:spcBef>
                        <a:spcAft>
                          <a:spcPts val="300"/>
                        </a:spcAft>
                      </a:pPr>
                      <a:r>
                        <a:rPr lang="en-ZA" sz="1000" dirty="0">
                          <a:effectLst/>
                          <a:latin typeface="Century Gothic" panose="020B0502020202020204" pitchFamily="34" charset="0"/>
                        </a:rPr>
                        <a:t>Member Audit and performance Audit Committee Member – </a:t>
                      </a:r>
                      <a:r>
                        <a:rPr lang="en-ZA" sz="1000" dirty="0" err="1">
                          <a:effectLst/>
                          <a:latin typeface="Century Gothic" panose="020B0502020202020204" pitchFamily="34" charset="0"/>
                        </a:rPr>
                        <a:t>Theewaterskloof</a:t>
                      </a:r>
                      <a:r>
                        <a:rPr lang="en-ZA" sz="1000" dirty="0">
                          <a:effectLst/>
                          <a:latin typeface="Century Gothic" panose="020B0502020202020204" pitchFamily="34" charset="0"/>
                        </a:rPr>
                        <a:t> municipality; Member Audit and Risk Committee – Western Cape Educational Training Authority.</a:t>
                      </a:r>
                      <a:endParaRPr lang="en-ZA" sz="10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245062870"/>
                  </a:ext>
                </a:extLst>
              </a:tr>
            </a:tbl>
          </a:graphicData>
        </a:graphic>
      </p:graphicFrame>
    </p:spTree>
    <p:extLst>
      <p:ext uri="{BB962C8B-B14F-4D97-AF65-F5344CB8AC3E}">
        <p14:creationId xmlns:p14="http://schemas.microsoft.com/office/powerpoint/2010/main" xmlns="" val="6693486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295420" y="271150"/>
            <a:ext cx="8597205" cy="559256"/>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p>
            <a:pPr lvl="1" algn="l" rtl="0">
              <a:lnSpc>
                <a:spcPct val="130000"/>
              </a:lnSpc>
              <a:spcBef>
                <a:spcPct val="0"/>
              </a:spcBef>
              <a:defRPr/>
            </a:pPr>
            <a:r>
              <a:rPr lang="en-ZA" sz="2400" b="1" kern="1200" dirty="0">
                <a:solidFill>
                  <a:srgbClr val="001489"/>
                </a:solidFill>
                <a:latin typeface="Century Gothic" pitchFamily="34" charset="0"/>
                <a:ea typeface="+mj-ea"/>
                <a:cs typeface="+mj-cs"/>
              </a:rPr>
              <a:t>Process Ahead</a:t>
            </a:r>
          </a:p>
        </p:txBody>
      </p:sp>
      <p:sp>
        <p:nvSpPr>
          <p:cNvPr id="9219" name="Subtitle 2"/>
          <p:cNvSpPr>
            <a:spLocks noGrp="1"/>
          </p:cNvSpPr>
          <p:nvPr>
            <p:ph type="body" sz="quarter" idx="10"/>
          </p:nvPr>
        </p:nvSpPr>
        <p:spPr bwMode="auto">
          <a:xfrm>
            <a:off x="309488" y="1219200"/>
            <a:ext cx="11394832" cy="427215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274320" lvl="1" indent="-274320" algn="just">
              <a:lnSpc>
                <a:spcPct val="120000"/>
              </a:lnSpc>
              <a:spcBef>
                <a:spcPts val="1200"/>
              </a:spcBef>
              <a:spcAft>
                <a:spcPts val="1200"/>
              </a:spcAft>
              <a:defRPr/>
            </a:pPr>
            <a:r>
              <a:rPr lang="en-ZA" sz="1800" dirty="0">
                <a:solidFill>
                  <a:prstClr val="black"/>
                </a:solidFill>
              </a:rPr>
              <a:t>In the event that the Standing Committee wishes to conduct interviews,  and should the Standing Committee wish so, Provincial Treasury can provide a list of possible questions and answering guide.</a:t>
            </a:r>
          </a:p>
          <a:p>
            <a:pPr marL="274320" lvl="1" indent="-274320" algn="just">
              <a:lnSpc>
                <a:spcPct val="120000"/>
              </a:lnSpc>
              <a:spcBef>
                <a:spcPts val="1200"/>
              </a:spcBef>
              <a:spcAft>
                <a:spcPts val="1200"/>
              </a:spcAft>
              <a:defRPr/>
            </a:pPr>
            <a:r>
              <a:rPr lang="en-ZA" sz="1800" dirty="0">
                <a:solidFill>
                  <a:prstClr val="black"/>
                </a:solidFill>
              </a:rPr>
              <a:t>Provincial Treasury to provide the Standing Committee Secretariat with contact details of shortlisted candidates.</a:t>
            </a:r>
          </a:p>
          <a:p>
            <a:pPr marL="274320" lvl="1" indent="-274320" algn="just">
              <a:lnSpc>
                <a:spcPct val="120000"/>
              </a:lnSpc>
              <a:spcBef>
                <a:spcPts val="1200"/>
              </a:spcBef>
              <a:spcAft>
                <a:spcPts val="1200"/>
              </a:spcAft>
              <a:defRPr/>
            </a:pPr>
            <a:r>
              <a:rPr lang="en-ZA" sz="1800" dirty="0">
                <a:solidFill>
                  <a:prstClr val="black"/>
                </a:solidFill>
              </a:rPr>
              <a:t>Standing Committee of Finance to evaluate candidates  and make a recommendation to the Responsible Member for consideration by the Executive Council.  </a:t>
            </a:r>
          </a:p>
          <a:p>
            <a:pPr marL="0" lvl="1" indent="0">
              <a:lnSpc>
                <a:spcPct val="120000"/>
              </a:lnSpc>
              <a:spcBef>
                <a:spcPts val="1200"/>
              </a:spcBef>
              <a:buNone/>
              <a:defRPr/>
            </a:pPr>
            <a:endParaRPr lang="en-ZA" sz="1500" dirty="0">
              <a:solidFill>
                <a:prstClr val="black"/>
              </a:solidFill>
            </a:endParaRPr>
          </a:p>
        </p:txBody>
      </p:sp>
      <p:sp>
        <p:nvSpPr>
          <p:cNvPr id="2" name="Footer Placeholder 1"/>
          <p:cNvSpPr>
            <a:spLocks noGrp="1"/>
          </p:cNvSpPr>
          <p:nvPr>
            <p:ph type="ftr" sz="quarter" idx="3"/>
          </p:nvPr>
        </p:nvSpPr>
        <p:spPr>
          <a:xfrm>
            <a:off x="3336952" y="6468150"/>
            <a:ext cx="5518097" cy="230832"/>
          </a:xfrm>
        </p:spPr>
        <p:txBody>
          <a:bodyPr/>
          <a:lstStyle/>
          <a:p>
            <a:pPr algn="ctr"/>
            <a:r>
              <a:rPr lang="en-ZA" dirty="0">
                <a:solidFill>
                  <a:srgbClr val="998F86"/>
                </a:solidFill>
              </a:rPr>
              <a:t>Western Cape Gambling and Racing Board Application Process</a:t>
            </a:r>
            <a:endParaRPr lang="en-GB" dirty="0">
              <a:solidFill>
                <a:srgbClr val="998F86"/>
              </a:solidFill>
            </a:endParaRPr>
          </a:p>
        </p:txBody>
      </p:sp>
      <p:sp>
        <p:nvSpPr>
          <p:cNvPr id="3" name="Slide Number Placeholder 2"/>
          <p:cNvSpPr>
            <a:spLocks noGrp="1"/>
          </p:cNvSpPr>
          <p:nvPr>
            <p:ph type="sldNum" sz="quarter" idx="4"/>
          </p:nvPr>
        </p:nvSpPr>
        <p:spPr/>
        <p:txBody>
          <a:bodyPr/>
          <a:lstStyle/>
          <a:p>
            <a:fld id="{8406839F-D7A4-4E5D-B93D-768AD4D1DB36}" type="slidenum">
              <a:rPr lang="en-ZA" smtClean="0">
                <a:solidFill>
                  <a:srgbClr val="003399"/>
                </a:solidFill>
              </a:rPr>
              <a:pPr/>
              <a:t>11</a:t>
            </a:fld>
            <a:endParaRPr lang="en-ZA" dirty="0">
              <a:solidFill>
                <a:srgbClr val="003399"/>
              </a:solidFill>
            </a:endParaRPr>
          </a:p>
        </p:txBody>
      </p:sp>
    </p:spTree>
    <p:extLst>
      <p:ext uri="{BB962C8B-B14F-4D97-AF65-F5344CB8AC3E}">
        <p14:creationId xmlns:p14="http://schemas.microsoft.com/office/powerpoint/2010/main" xmlns="" val="2800088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xmlns="" val="15013514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281359" y="80894"/>
            <a:ext cx="11727761" cy="7620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p>
            <a:pPr lvl="1" algn="l" rtl="0">
              <a:lnSpc>
                <a:spcPct val="120000"/>
              </a:lnSpc>
              <a:spcBef>
                <a:spcPct val="0"/>
              </a:spcBef>
              <a:defRPr/>
            </a:pPr>
            <a:r>
              <a:rPr lang="en-ZA" sz="2400" b="1" kern="1200" dirty="0">
                <a:solidFill>
                  <a:srgbClr val="001489"/>
                </a:solidFill>
                <a:latin typeface="Century Gothic" pitchFamily="34" charset="0"/>
                <a:ea typeface="+mj-ea"/>
                <a:cs typeface="+mj-cs"/>
              </a:rPr>
              <a:t>Composition of the Board:  </a:t>
            </a:r>
            <a:br>
              <a:rPr lang="en-ZA" sz="2400" b="1" kern="1200" dirty="0">
                <a:solidFill>
                  <a:srgbClr val="001489"/>
                </a:solidFill>
                <a:latin typeface="Century Gothic" pitchFamily="34" charset="0"/>
                <a:ea typeface="+mj-ea"/>
                <a:cs typeface="+mj-cs"/>
              </a:rPr>
            </a:br>
            <a:r>
              <a:rPr lang="en-ZA" sz="2400" b="1" kern="1200" dirty="0">
                <a:solidFill>
                  <a:srgbClr val="001489"/>
                </a:solidFill>
                <a:latin typeface="Century Gothic" pitchFamily="34" charset="0"/>
                <a:ea typeface="+mj-ea"/>
                <a:cs typeface="+mj-cs"/>
              </a:rPr>
              <a:t>Requirements in terms of the WCGR Act and Regulations [1]</a:t>
            </a:r>
          </a:p>
        </p:txBody>
      </p:sp>
      <p:sp>
        <p:nvSpPr>
          <p:cNvPr id="9219" name="Subtitle 2"/>
          <p:cNvSpPr>
            <a:spLocks noGrp="1"/>
          </p:cNvSpPr>
          <p:nvPr>
            <p:ph type="body" sz="quarter" idx="10"/>
          </p:nvPr>
        </p:nvSpPr>
        <p:spPr bwMode="auto">
          <a:xfrm>
            <a:off x="315392" y="1183545"/>
            <a:ext cx="11561216" cy="5132850"/>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fontScale="70000" lnSpcReduction="20000"/>
          </a:bodyPr>
          <a:lstStyle/>
          <a:p>
            <a:pPr marL="0" lvl="1" indent="0">
              <a:lnSpc>
                <a:spcPct val="134000"/>
              </a:lnSpc>
              <a:spcBef>
                <a:spcPts val="1000"/>
              </a:spcBef>
              <a:buNone/>
              <a:defRPr/>
            </a:pPr>
            <a:r>
              <a:rPr lang="en-ZA" sz="2300" b="1" i="1" dirty="0">
                <a:solidFill>
                  <a:schemeClr val="bg1">
                    <a:lumMod val="50000"/>
                  </a:schemeClr>
                </a:solidFill>
              </a:rPr>
              <a:t>The process for the appointment of Board members to the WCGRB is governed by the Western Cape Gambling and Racing Act of 1996 as amended and its accompanying regulations</a:t>
            </a:r>
          </a:p>
          <a:p>
            <a:pPr marL="0" lvl="1" indent="-274320">
              <a:lnSpc>
                <a:spcPct val="134000"/>
              </a:lnSpc>
              <a:spcBef>
                <a:spcPts val="1000"/>
              </a:spcBef>
              <a:defRPr/>
            </a:pPr>
            <a:r>
              <a:rPr lang="en-ZA" sz="2000" b="1" dirty="0">
                <a:solidFill>
                  <a:prstClr val="black"/>
                </a:solidFill>
              </a:rPr>
              <a:t>Section 3 – of the WCGRA – Composition of Board</a:t>
            </a:r>
          </a:p>
          <a:p>
            <a:pPr marL="274320" lvl="2" indent="0">
              <a:lnSpc>
                <a:spcPct val="134000"/>
              </a:lnSpc>
              <a:spcBef>
                <a:spcPts val="1000"/>
              </a:spcBef>
              <a:buClr>
                <a:srgbClr val="998F86"/>
              </a:buClr>
              <a:buNone/>
              <a:defRPr/>
            </a:pPr>
            <a:r>
              <a:rPr lang="en-ZA" sz="1700" dirty="0">
                <a:solidFill>
                  <a:prstClr val="black"/>
                </a:solidFill>
              </a:rPr>
              <a:t>The Board consist of 7 members appointed on a part-time basis by the Executive Council in accordance with the prescribed procedure, which shall provide for public participation in the nomination of candidates for appointment; </a:t>
            </a:r>
            <a:r>
              <a:rPr lang="en-ZA" sz="1700" u="sng" dirty="0">
                <a:solidFill>
                  <a:prstClr val="black"/>
                </a:solidFill>
              </a:rPr>
              <a:t>provided that the standing committee of the Provincial Legislature responsible for this Act shall evaluate all candidates as to their suitability for appointment</a:t>
            </a:r>
            <a:r>
              <a:rPr lang="en-ZA" sz="1700" dirty="0">
                <a:solidFill>
                  <a:prstClr val="black"/>
                </a:solidFill>
              </a:rPr>
              <a:t>.</a:t>
            </a:r>
            <a:endParaRPr lang="en-ZA" sz="1700" u="sng" dirty="0">
              <a:solidFill>
                <a:prstClr val="black"/>
              </a:solidFill>
            </a:endParaRPr>
          </a:p>
          <a:p>
            <a:pPr marL="548640" lvl="2" indent="-274320">
              <a:lnSpc>
                <a:spcPct val="134000"/>
              </a:lnSpc>
              <a:spcBef>
                <a:spcPts val="1000"/>
              </a:spcBef>
              <a:buClr>
                <a:schemeClr val="tx1"/>
              </a:buClr>
              <a:buFont typeface="+mj-lt"/>
              <a:buAutoNum type="arabicParenR"/>
              <a:tabLst>
                <a:tab pos="280988" algn="l"/>
              </a:tabLst>
              <a:defRPr/>
            </a:pPr>
            <a:r>
              <a:rPr lang="en-ZA" sz="1700" dirty="0">
                <a:solidFill>
                  <a:prstClr val="black"/>
                </a:solidFill>
              </a:rPr>
              <a:t>The members of the Board shall be eligible persons who have appropriate knowledge or experience; provided that appointments to the 	Board shall be </a:t>
            </a:r>
            <a:r>
              <a:rPr lang="en-ZA" sz="1700" u="sng" dirty="0">
                <a:solidFill>
                  <a:prstClr val="black"/>
                </a:solidFill>
              </a:rPr>
              <a:t>made with gender sensitivity</a:t>
            </a:r>
            <a:r>
              <a:rPr lang="en-ZA" sz="1700" dirty="0">
                <a:solidFill>
                  <a:prstClr val="black"/>
                </a:solidFill>
              </a:rPr>
              <a:t>.</a:t>
            </a:r>
            <a:endParaRPr lang="en-ZA" sz="1700" u="sng" dirty="0">
              <a:solidFill>
                <a:prstClr val="black"/>
              </a:solidFill>
            </a:endParaRPr>
          </a:p>
          <a:p>
            <a:pPr marL="0" lvl="1" indent="-274320">
              <a:lnSpc>
                <a:spcPct val="134000"/>
              </a:lnSpc>
              <a:spcBef>
                <a:spcPts val="1000"/>
              </a:spcBef>
              <a:defRPr/>
            </a:pPr>
            <a:r>
              <a:rPr lang="en-ZA" sz="2100" b="1" dirty="0">
                <a:solidFill>
                  <a:prstClr val="black"/>
                </a:solidFill>
              </a:rPr>
              <a:t>Section</a:t>
            </a:r>
            <a:r>
              <a:rPr lang="en-ZA" sz="2000" b="1" dirty="0">
                <a:solidFill>
                  <a:prstClr val="black"/>
                </a:solidFill>
              </a:rPr>
              <a:t> 4 – Eligibility for appointment as member or employee of Board</a:t>
            </a:r>
          </a:p>
          <a:p>
            <a:pPr marL="274320" lvl="2" indent="0">
              <a:lnSpc>
                <a:spcPct val="130000"/>
              </a:lnSpc>
              <a:spcBef>
                <a:spcPts val="600"/>
              </a:spcBef>
              <a:buClr>
                <a:srgbClr val="998F86"/>
              </a:buClr>
              <a:buNone/>
              <a:defRPr/>
            </a:pPr>
            <a:r>
              <a:rPr lang="en-ZA" sz="1700" dirty="0">
                <a:solidFill>
                  <a:prstClr val="black"/>
                </a:solidFill>
              </a:rPr>
              <a:t>In order to be eligible for appointment as member or an employee of the Board a person shall – </a:t>
            </a:r>
          </a:p>
          <a:p>
            <a:pPr marL="548640" lvl="2" indent="-274320">
              <a:lnSpc>
                <a:spcPct val="134000"/>
              </a:lnSpc>
              <a:spcBef>
                <a:spcPts val="1000"/>
              </a:spcBef>
              <a:buClr>
                <a:schemeClr val="tx1"/>
              </a:buClr>
              <a:buFont typeface="+mj-lt"/>
              <a:buAutoNum type="alphaLcParenR"/>
              <a:defRPr/>
            </a:pPr>
            <a:r>
              <a:rPr lang="en-ZA" sz="1700" dirty="0">
                <a:solidFill>
                  <a:prstClr val="black"/>
                </a:solidFill>
              </a:rPr>
              <a:t>Be a natural person</a:t>
            </a:r>
          </a:p>
          <a:p>
            <a:pPr marL="548640" lvl="2" indent="-274320">
              <a:lnSpc>
                <a:spcPct val="134000"/>
              </a:lnSpc>
              <a:spcBef>
                <a:spcPts val="1000"/>
              </a:spcBef>
              <a:buClr>
                <a:schemeClr val="tx1"/>
              </a:buClr>
              <a:buFont typeface="+mj-lt"/>
              <a:buAutoNum type="alphaLcParenR"/>
              <a:defRPr/>
            </a:pPr>
            <a:r>
              <a:rPr lang="en-ZA" sz="1700" dirty="0">
                <a:solidFill>
                  <a:prstClr val="black"/>
                </a:solidFill>
              </a:rPr>
              <a:t>Have attained the age of twenty-five years or, in the case of an employee of the Board, the age of eighteen years</a:t>
            </a:r>
          </a:p>
          <a:p>
            <a:pPr marL="548640" lvl="2" indent="-274320">
              <a:lnSpc>
                <a:spcPct val="134000"/>
              </a:lnSpc>
              <a:spcBef>
                <a:spcPts val="1000"/>
              </a:spcBef>
              <a:buClr>
                <a:schemeClr val="tx1"/>
              </a:buClr>
              <a:buFont typeface="+mj-lt"/>
              <a:buAutoNum type="alphaLcParenR"/>
              <a:defRPr/>
            </a:pPr>
            <a:r>
              <a:rPr lang="en-ZA" sz="1700" dirty="0">
                <a:solidFill>
                  <a:prstClr val="black"/>
                </a:solidFill>
              </a:rPr>
              <a:t>Be a citizen of the Republic and ordinarily resident in the Province</a:t>
            </a:r>
          </a:p>
          <a:p>
            <a:pPr marL="548640" lvl="2" indent="-274320">
              <a:lnSpc>
                <a:spcPct val="134000"/>
              </a:lnSpc>
              <a:spcBef>
                <a:spcPts val="1000"/>
              </a:spcBef>
              <a:buClr>
                <a:schemeClr val="tx1"/>
              </a:buClr>
              <a:buFont typeface="+mj-lt"/>
              <a:buAutoNum type="alphaLcParenR"/>
              <a:defRPr/>
            </a:pPr>
            <a:r>
              <a:rPr lang="en-ZA" sz="1700" dirty="0">
                <a:solidFill>
                  <a:prstClr val="black"/>
                </a:solidFill>
              </a:rPr>
              <a:t>Be a fit and proper person as contemplated in section 28(a)(</a:t>
            </a:r>
            <a:r>
              <a:rPr lang="en-ZA" sz="1700" dirty="0" err="1">
                <a:solidFill>
                  <a:prstClr val="black"/>
                </a:solidFill>
              </a:rPr>
              <a:t>i</a:t>
            </a:r>
            <a:r>
              <a:rPr lang="en-ZA" sz="1700" dirty="0">
                <a:solidFill>
                  <a:prstClr val="black"/>
                </a:solidFill>
              </a:rPr>
              <a:t>)</a:t>
            </a:r>
          </a:p>
          <a:p>
            <a:pPr marL="548640" lvl="2" indent="-274320">
              <a:lnSpc>
                <a:spcPct val="134000"/>
              </a:lnSpc>
              <a:spcBef>
                <a:spcPts val="1000"/>
              </a:spcBef>
              <a:buClr>
                <a:schemeClr val="tx1"/>
              </a:buClr>
              <a:buFont typeface="+mj-lt"/>
              <a:buAutoNum type="alphaLcParenR"/>
              <a:defRPr/>
            </a:pPr>
            <a:r>
              <a:rPr lang="en-ZA" sz="1700" dirty="0">
                <a:solidFill>
                  <a:prstClr val="black"/>
                </a:solidFill>
              </a:rPr>
              <a:t>Be of good financial standing</a:t>
            </a:r>
          </a:p>
          <a:p>
            <a:pPr marL="548640" lvl="2" indent="-274320">
              <a:lnSpc>
                <a:spcPct val="134000"/>
              </a:lnSpc>
              <a:spcBef>
                <a:spcPts val="1000"/>
              </a:spcBef>
              <a:buClr>
                <a:schemeClr val="tx1"/>
              </a:buClr>
              <a:buFont typeface="+mj-lt"/>
              <a:buAutoNum type="alphaLcParenR"/>
              <a:defRPr/>
            </a:pPr>
            <a:r>
              <a:rPr lang="en-ZA" sz="1700" dirty="0">
                <a:solidFill>
                  <a:prstClr val="black"/>
                </a:solidFill>
              </a:rPr>
              <a:t>Not be disqualified under section 5</a:t>
            </a:r>
            <a:endParaRPr lang="en-ZA" b="1" dirty="0">
              <a:solidFill>
                <a:prstClr val="black"/>
              </a:solidFill>
            </a:endParaRPr>
          </a:p>
          <a:p>
            <a:pPr marL="180000" lvl="2" indent="0">
              <a:lnSpc>
                <a:spcPct val="130000"/>
              </a:lnSpc>
              <a:spcBef>
                <a:spcPts val="600"/>
              </a:spcBef>
              <a:buNone/>
              <a:defRPr/>
            </a:pPr>
            <a:endParaRPr lang="en-ZA" dirty="0"/>
          </a:p>
        </p:txBody>
      </p:sp>
      <p:sp>
        <p:nvSpPr>
          <p:cNvPr id="2" name="Footer Placeholder 1"/>
          <p:cNvSpPr>
            <a:spLocks noGrp="1"/>
          </p:cNvSpPr>
          <p:nvPr>
            <p:ph type="ftr" sz="quarter" idx="3"/>
          </p:nvPr>
        </p:nvSpPr>
        <p:spPr>
          <a:xfrm>
            <a:off x="3336952" y="6468150"/>
            <a:ext cx="5518097" cy="230832"/>
          </a:xfrm>
        </p:spPr>
        <p:txBody>
          <a:bodyPr/>
          <a:lstStyle/>
          <a:p>
            <a:pPr algn="ctr"/>
            <a:r>
              <a:rPr lang="en-ZA" dirty="0">
                <a:solidFill>
                  <a:srgbClr val="998F86"/>
                </a:solidFill>
              </a:rPr>
              <a:t>Western Cape Gambling and Racing Board Application Process</a:t>
            </a:r>
            <a:endParaRPr lang="en-GB" dirty="0">
              <a:solidFill>
                <a:srgbClr val="998F86"/>
              </a:solidFill>
            </a:endParaRPr>
          </a:p>
        </p:txBody>
      </p:sp>
      <p:sp>
        <p:nvSpPr>
          <p:cNvPr id="3" name="Slide Number Placeholder 2"/>
          <p:cNvSpPr>
            <a:spLocks noGrp="1"/>
          </p:cNvSpPr>
          <p:nvPr>
            <p:ph type="sldNum" sz="quarter" idx="4"/>
          </p:nvPr>
        </p:nvSpPr>
        <p:spPr/>
        <p:txBody>
          <a:bodyPr/>
          <a:lstStyle/>
          <a:p>
            <a:fld id="{8406839F-D7A4-4E5D-B93D-768AD4D1DB36}" type="slidenum">
              <a:rPr lang="en-ZA" smtClean="0">
                <a:solidFill>
                  <a:srgbClr val="003399"/>
                </a:solidFill>
              </a:rPr>
              <a:pPr/>
              <a:t>2</a:t>
            </a:fld>
            <a:endParaRPr lang="en-ZA" dirty="0">
              <a:solidFill>
                <a:srgbClr val="003399"/>
              </a:solidFill>
            </a:endParaRPr>
          </a:p>
        </p:txBody>
      </p:sp>
    </p:spTree>
    <p:extLst>
      <p:ext uri="{BB962C8B-B14F-4D97-AF65-F5344CB8AC3E}">
        <p14:creationId xmlns:p14="http://schemas.microsoft.com/office/powerpoint/2010/main" xmlns="" val="22442435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295418" y="115473"/>
            <a:ext cx="11635325" cy="685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p>
            <a:pPr lvl="1" algn="l" rtl="0">
              <a:lnSpc>
                <a:spcPct val="120000"/>
              </a:lnSpc>
              <a:spcBef>
                <a:spcPct val="0"/>
              </a:spcBef>
              <a:defRPr/>
            </a:pPr>
            <a:r>
              <a:rPr lang="en-ZA" sz="2400" b="1" kern="1200" dirty="0">
                <a:solidFill>
                  <a:srgbClr val="001489"/>
                </a:solidFill>
                <a:latin typeface="Century Gothic" pitchFamily="34" charset="0"/>
                <a:ea typeface="+mj-ea"/>
                <a:cs typeface="+mj-cs"/>
              </a:rPr>
              <a:t>Composition of the Board:</a:t>
            </a:r>
            <a:br>
              <a:rPr lang="en-ZA" sz="2400" b="1" kern="1200" dirty="0">
                <a:solidFill>
                  <a:srgbClr val="001489"/>
                </a:solidFill>
                <a:latin typeface="Century Gothic" pitchFamily="34" charset="0"/>
                <a:ea typeface="+mj-ea"/>
                <a:cs typeface="+mj-cs"/>
              </a:rPr>
            </a:br>
            <a:r>
              <a:rPr lang="en-ZA" sz="2400" b="1" kern="1200" dirty="0">
                <a:solidFill>
                  <a:srgbClr val="001489"/>
                </a:solidFill>
                <a:latin typeface="Century Gothic" pitchFamily="34" charset="0"/>
                <a:ea typeface="+mj-ea"/>
                <a:cs typeface="+mj-cs"/>
              </a:rPr>
              <a:t>Requirements in terms of the WCGR Act and Regulations [2]</a:t>
            </a:r>
          </a:p>
        </p:txBody>
      </p:sp>
      <p:sp>
        <p:nvSpPr>
          <p:cNvPr id="9219" name="Subtitle 2"/>
          <p:cNvSpPr>
            <a:spLocks noGrp="1"/>
          </p:cNvSpPr>
          <p:nvPr>
            <p:ph type="body" sz="quarter" idx="10"/>
          </p:nvPr>
        </p:nvSpPr>
        <p:spPr bwMode="auto">
          <a:xfrm>
            <a:off x="295418" y="1187772"/>
            <a:ext cx="11394827" cy="507810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0" lvl="1" indent="-274320">
              <a:lnSpc>
                <a:spcPct val="114000"/>
              </a:lnSpc>
              <a:spcBef>
                <a:spcPts val="1000"/>
              </a:spcBef>
              <a:defRPr/>
            </a:pPr>
            <a:r>
              <a:rPr lang="en-ZA" b="1" dirty="0">
                <a:solidFill>
                  <a:prstClr val="black"/>
                </a:solidFill>
              </a:rPr>
              <a:t>Section 5 – Disqualification from appointment</a:t>
            </a:r>
          </a:p>
          <a:p>
            <a:pPr marL="274320" lvl="2" indent="0">
              <a:lnSpc>
                <a:spcPct val="114000"/>
              </a:lnSpc>
              <a:spcBef>
                <a:spcPts val="1000"/>
              </a:spcBef>
              <a:buClr>
                <a:srgbClr val="998F86"/>
              </a:buClr>
              <a:buNone/>
              <a:defRPr/>
            </a:pPr>
            <a:r>
              <a:rPr lang="en-ZA" dirty="0">
                <a:solidFill>
                  <a:prstClr val="black"/>
                </a:solidFill>
              </a:rPr>
              <a:t>The following persons shall be disqualified -</a:t>
            </a:r>
          </a:p>
          <a:p>
            <a:pPr marL="548640" lvl="2" indent="-274320">
              <a:lnSpc>
                <a:spcPct val="114000"/>
              </a:lnSpc>
              <a:spcBef>
                <a:spcPts val="1000"/>
              </a:spcBef>
              <a:buClr>
                <a:schemeClr val="tx1"/>
              </a:buClr>
              <a:buFont typeface="+mj-lt"/>
              <a:buAutoNum type="alphaLcParenR"/>
              <a:tabLst>
                <a:tab pos="274320" algn="l"/>
              </a:tabLst>
              <a:defRPr/>
            </a:pPr>
            <a:r>
              <a:rPr lang="en-ZA" dirty="0"/>
              <a:t>Convicted of an offence in terms of this Act or any similar law</a:t>
            </a:r>
          </a:p>
          <a:p>
            <a:pPr marL="548640" lvl="2" indent="-274320">
              <a:lnSpc>
                <a:spcPct val="114000"/>
              </a:lnSpc>
              <a:spcBef>
                <a:spcPts val="1000"/>
              </a:spcBef>
              <a:buClr>
                <a:schemeClr val="tx1"/>
              </a:buClr>
              <a:buFont typeface="+mj-lt"/>
              <a:buAutoNum type="alphaLcParenR"/>
              <a:tabLst>
                <a:tab pos="273050" algn="l"/>
                <a:tab pos="576263" algn="l"/>
              </a:tabLst>
              <a:defRPr/>
            </a:pPr>
            <a:r>
              <a:rPr lang="en-ZA" dirty="0"/>
              <a:t>Convicted of theft, fraud, forgery, the uttering of a forged document, perjury or any offence under the 	   	Corruption Act, 1992</a:t>
            </a:r>
          </a:p>
          <a:p>
            <a:pPr marL="548640" lvl="2" indent="-274320">
              <a:lnSpc>
                <a:spcPct val="114000"/>
              </a:lnSpc>
              <a:spcBef>
                <a:spcPts val="1000"/>
              </a:spcBef>
              <a:buClr>
                <a:schemeClr val="tx1"/>
              </a:buClr>
              <a:buFont typeface="+mj-lt"/>
              <a:buAutoNum type="alphaLcParenR"/>
              <a:tabLst>
                <a:tab pos="274320" algn="l"/>
              </a:tabLst>
              <a:defRPr/>
            </a:pPr>
            <a:r>
              <a:rPr lang="en-ZA" dirty="0"/>
              <a:t>Un-rehabilitated insolvent</a:t>
            </a:r>
          </a:p>
          <a:p>
            <a:pPr marL="548640" lvl="2" indent="-274320">
              <a:lnSpc>
                <a:spcPct val="114000"/>
              </a:lnSpc>
              <a:spcBef>
                <a:spcPts val="1000"/>
              </a:spcBef>
              <a:buClr>
                <a:schemeClr val="tx1"/>
              </a:buClr>
              <a:buFont typeface="+mj-lt"/>
              <a:buAutoNum type="alphaLcParenR"/>
              <a:tabLst>
                <a:tab pos="274320" algn="l"/>
              </a:tabLst>
              <a:defRPr/>
            </a:pPr>
            <a:r>
              <a:rPr lang="en-ZA" dirty="0"/>
              <a:t>Removed from any office of trust on account of misconduct or dishonesty</a:t>
            </a:r>
          </a:p>
          <a:p>
            <a:pPr marL="548640" lvl="2" indent="-274320">
              <a:lnSpc>
                <a:spcPct val="114000"/>
              </a:lnSpc>
              <a:spcBef>
                <a:spcPts val="1000"/>
              </a:spcBef>
              <a:buClr>
                <a:schemeClr val="tx1"/>
              </a:buClr>
              <a:buFont typeface="+mj-lt"/>
              <a:buAutoNum type="alphaLcParenR"/>
              <a:tabLst>
                <a:tab pos="274320" algn="l"/>
              </a:tabLst>
              <a:defRPr/>
            </a:pPr>
            <a:r>
              <a:rPr lang="en-ZA" dirty="0"/>
              <a:t>Any political office bearer</a:t>
            </a:r>
          </a:p>
          <a:p>
            <a:pPr marL="548640" lvl="2" indent="-274320">
              <a:lnSpc>
                <a:spcPct val="114000"/>
              </a:lnSpc>
              <a:spcBef>
                <a:spcPts val="1000"/>
              </a:spcBef>
              <a:buClr>
                <a:schemeClr val="tx1"/>
              </a:buClr>
              <a:buFont typeface="+mj-lt"/>
              <a:buAutoNum type="alphaLcParenR"/>
              <a:tabLst>
                <a:tab pos="274320" algn="l"/>
              </a:tabLst>
              <a:defRPr/>
            </a:pPr>
            <a:r>
              <a:rPr lang="en-ZA" dirty="0"/>
              <a:t>Anyone </a:t>
            </a:r>
            <a:r>
              <a:rPr lang="en-ZA" dirty="0">
                <a:solidFill>
                  <a:prstClr val="black"/>
                </a:solidFill>
              </a:rPr>
              <a:t>whether personally or through spouse, family member, partner or associate –</a:t>
            </a:r>
          </a:p>
          <a:p>
            <a:pPr marL="273050" lvl="3" indent="274320">
              <a:lnSpc>
                <a:spcPct val="114000"/>
              </a:lnSpc>
              <a:spcBef>
                <a:spcPts val="1000"/>
              </a:spcBef>
              <a:buClr>
                <a:srgbClr val="998F86"/>
              </a:buClr>
              <a:buNone/>
              <a:tabLst>
                <a:tab pos="274320" algn="l"/>
              </a:tabLst>
              <a:defRPr/>
            </a:pPr>
            <a:r>
              <a:rPr lang="en-ZA" dirty="0" err="1">
                <a:solidFill>
                  <a:prstClr val="black"/>
                </a:solidFill>
              </a:rPr>
              <a:t>i</a:t>
            </a:r>
            <a:r>
              <a:rPr lang="en-ZA" dirty="0">
                <a:solidFill>
                  <a:prstClr val="black"/>
                </a:solidFill>
              </a:rPr>
              <a:t>)	Direct or indirect financial interest in gambling business or establishment; or</a:t>
            </a:r>
          </a:p>
          <a:p>
            <a:pPr marL="273050" lvl="3" indent="274320">
              <a:lnSpc>
                <a:spcPct val="114000"/>
              </a:lnSpc>
              <a:spcBef>
                <a:spcPts val="1000"/>
              </a:spcBef>
              <a:buClr>
                <a:srgbClr val="998F86"/>
              </a:buClr>
              <a:buNone/>
              <a:tabLst>
                <a:tab pos="274320" algn="l"/>
              </a:tabLst>
              <a:defRPr/>
            </a:pPr>
            <a:r>
              <a:rPr lang="en-ZA" dirty="0">
                <a:solidFill>
                  <a:prstClr val="black"/>
                </a:solidFill>
              </a:rPr>
              <a:t>ii)	Has interest in business or enterprise that may conflict or interfere with the performance of duties as 			member of the Board.</a:t>
            </a:r>
            <a:endParaRPr lang="en-ZA" b="1" dirty="0">
              <a:solidFill>
                <a:prstClr val="black"/>
              </a:solidFill>
            </a:endParaRPr>
          </a:p>
          <a:p>
            <a:pPr marL="180000" lvl="2" indent="0">
              <a:lnSpc>
                <a:spcPct val="130000"/>
              </a:lnSpc>
              <a:spcBef>
                <a:spcPts val="600"/>
              </a:spcBef>
              <a:buNone/>
              <a:defRPr/>
            </a:pPr>
            <a:endParaRPr lang="en-ZA" dirty="0"/>
          </a:p>
        </p:txBody>
      </p:sp>
      <p:sp>
        <p:nvSpPr>
          <p:cNvPr id="2" name="Footer Placeholder 1"/>
          <p:cNvSpPr>
            <a:spLocks noGrp="1"/>
          </p:cNvSpPr>
          <p:nvPr>
            <p:ph type="ftr" sz="quarter" idx="3"/>
          </p:nvPr>
        </p:nvSpPr>
        <p:spPr>
          <a:xfrm>
            <a:off x="3336952" y="6468150"/>
            <a:ext cx="5518097" cy="230832"/>
          </a:xfrm>
        </p:spPr>
        <p:txBody>
          <a:bodyPr/>
          <a:lstStyle/>
          <a:p>
            <a:pPr algn="ctr"/>
            <a:r>
              <a:rPr lang="en-ZA" dirty="0">
                <a:solidFill>
                  <a:srgbClr val="998F86"/>
                </a:solidFill>
              </a:rPr>
              <a:t>Western Cape Gambling and Racing Board Application Process</a:t>
            </a:r>
            <a:endParaRPr lang="en-GB" dirty="0">
              <a:solidFill>
                <a:srgbClr val="998F86"/>
              </a:solidFill>
            </a:endParaRPr>
          </a:p>
        </p:txBody>
      </p:sp>
      <p:sp>
        <p:nvSpPr>
          <p:cNvPr id="3" name="Slide Number Placeholder 2"/>
          <p:cNvSpPr>
            <a:spLocks noGrp="1"/>
          </p:cNvSpPr>
          <p:nvPr>
            <p:ph type="sldNum" sz="quarter" idx="4"/>
          </p:nvPr>
        </p:nvSpPr>
        <p:spPr>
          <a:xfrm>
            <a:off x="11170773" y="6479346"/>
            <a:ext cx="685867" cy="230832"/>
          </a:xfrm>
        </p:spPr>
        <p:txBody>
          <a:bodyPr/>
          <a:lstStyle/>
          <a:p>
            <a:fld id="{8406839F-D7A4-4E5D-B93D-768AD4D1DB36}" type="slidenum">
              <a:rPr lang="en-ZA" smtClean="0">
                <a:solidFill>
                  <a:srgbClr val="003399"/>
                </a:solidFill>
              </a:rPr>
              <a:pPr/>
              <a:t>3</a:t>
            </a:fld>
            <a:endParaRPr lang="en-ZA" dirty="0">
              <a:solidFill>
                <a:srgbClr val="003399"/>
              </a:solidFill>
            </a:endParaRPr>
          </a:p>
        </p:txBody>
      </p:sp>
    </p:spTree>
    <p:extLst>
      <p:ext uri="{BB962C8B-B14F-4D97-AF65-F5344CB8AC3E}">
        <p14:creationId xmlns:p14="http://schemas.microsoft.com/office/powerpoint/2010/main" xmlns="" val="1744295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323557" y="106764"/>
            <a:ext cx="11533083" cy="685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p>
            <a:pPr lvl="1" algn="l" rtl="0">
              <a:lnSpc>
                <a:spcPct val="120000"/>
              </a:lnSpc>
              <a:spcBef>
                <a:spcPct val="0"/>
              </a:spcBef>
              <a:defRPr/>
            </a:pPr>
            <a:r>
              <a:rPr lang="en-ZA" sz="2400" b="1" kern="1200" dirty="0">
                <a:solidFill>
                  <a:srgbClr val="001489"/>
                </a:solidFill>
                <a:latin typeface="Century Gothic" pitchFamily="34" charset="0"/>
                <a:ea typeface="+mj-ea"/>
                <a:cs typeface="+mj-cs"/>
              </a:rPr>
              <a:t>Procedure for Appointment: </a:t>
            </a:r>
            <a:br>
              <a:rPr lang="en-ZA" sz="2400" b="1" kern="1200" dirty="0">
                <a:solidFill>
                  <a:srgbClr val="001489"/>
                </a:solidFill>
                <a:latin typeface="Century Gothic" pitchFamily="34" charset="0"/>
                <a:ea typeface="+mj-ea"/>
                <a:cs typeface="+mj-cs"/>
              </a:rPr>
            </a:br>
            <a:r>
              <a:rPr lang="en-ZA" sz="2400" b="1" kern="1200" dirty="0">
                <a:solidFill>
                  <a:srgbClr val="001489"/>
                </a:solidFill>
                <a:latin typeface="Century Gothic" pitchFamily="34" charset="0"/>
                <a:ea typeface="+mj-ea"/>
                <a:cs typeface="+mj-cs"/>
              </a:rPr>
              <a:t>Requirements in terms of the Regulations [1]</a:t>
            </a:r>
          </a:p>
        </p:txBody>
      </p:sp>
      <p:sp>
        <p:nvSpPr>
          <p:cNvPr id="3" name="Slide Number Placeholder 2"/>
          <p:cNvSpPr>
            <a:spLocks noGrp="1"/>
          </p:cNvSpPr>
          <p:nvPr>
            <p:ph type="sldNum" sz="quarter" idx="4"/>
          </p:nvPr>
        </p:nvSpPr>
        <p:spPr/>
        <p:txBody>
          <a:bodyPr/>
          <a:lstStyle/>
          <a:p>
            <a:fld id="{8406839F-D7A4-4E5D-B93D-768AD4D1DB36}" type="slidenum">
              <a:rPr lang="en-ZA" smtClean="0">
                <a:solidFill>
                  <a:srgbClr val="003399"/>
                </a:solidFill>
              </a:rPr>
              <a:pPr/>
              <a:t>4</a:t>
            </a:fld>
            <a:endParaRPr lang="en-ZA" dirty="0">
              <a:solidFill>
                <a:srgbClr val="003399"/>
              </a:solidFill>
            </a:endParaRPr>
          </a:p>
        </p:txBody>
      </p:sp>
      <p:sp>
        <p:nvSpPr>
          <p:cNvPr id="2" name="Footer Placeholder 1"/>
          <p:cNvSpPr>
            <a:spLocks noGrp="1"/>
          </p:cNvSpPr>
          <p:nvPr>
            <p:ph type="ftr" sz="quarter" idx="3"/>
          </p:nvPr>
        </p:nvSpPr>
        <p:spPr>
          <a:xfrm>
            <a:off x="3336952" y="6468150"/>
            <a:ext cx="5518097" cy="230832"/>
          </a:xfrm>
        </p:spPr>
        <p:txBody>
          <a:bodyPr/>
          <a:lstStyle/>
          <a:p>
            <a:pPr algn="ctr"/>
            <a:r>
              <a:rPr lang="en-ZA" dirty="0">
                <a:solidFill>
                  <a:srgbClr val="998F86"/>
                </a:solidFill>
              </a:rPr>
              <a:t>Western Cape Gambling and Racing Board Application Process</a:t>
            </a:r>
            <a:endParaRPr lang="en-GB" dirty="0">
              <a:solidFill>
                <a:srgbClr val="998F86"/>
              </a:solidFill>
            </a:endParaRPr>
          </a:p>
        </p:txBody>
      </p:sp>
      <p:sp>
        <p:nvSpPr>
          <p:cNvPr id="9219" name="Subtitle 2"/>
          <p:cNvSpPr>
            <a:spLocks noGrp="1"/>
          </p:cNvSpPr>
          <p:nvPr>
            <p:ph type="body" sz="quarter" idx="10"/>
          </p:nvPr>
        </p:nvSpPr>
        <p:spPr bwMode="auto">
          <a:xfrm>
            <a:off x="323548" y="1135671"/>
            <a:ext cx="11533092" cy="521458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Autofit/>
          </a:bodyPr>
          <a:lstStyle/>
          <a:p>
            <a:pPr marL="0" lvl="1" indent="-274320">
              <a:lnSpc>
                <a:spcPct val="114000"/>
              </a:lnSpc>
              <a:spcBef>
                <a:spcPts val="1000"/>
              </a:spcBef>
              <a:buBlip>
                <a:blip r:embed="rId4"/>
              </a:buBlip>
              <a:defRPr/>
            </a:pPr>
            <a:r>
              <a:rPr lang="en-ZA" sz="1400" b="1" dirty="0">
                <a:solidFill>
                  <a:prstClr val="black"/>
                </a:solidFill>
              </a:rPr>
              <a:t>Section 3 – of the Regulations – Nomination of Candidates</a:t>
            </a:r>
          </a:p>
          <a:p>
            <a:pPr marL="573088" lvl="2" indent="-274320">
              <a:lnSpc>
                <a:spcPct val="114000"/>
              </a:lnSpc>
              <a:spcBef>
                <a:spcPts val="1000"/>
              </a:spcBef>
              <a:buClr>
                <a:schemeClr val="tx1"/>
              </a:buClr>
              <a:buFont typeface="+mj-lt"/>
              <a:buAutoNum type="arabicParenR"/>
              <a:tabLst>
                <a:tab pos="0" algn="l"/>
                <a:tab pos="274320" algn="l"/>
              </a:tabLst>
              <a:defRPr/>
            </a:pPr>
            <a:r>
              <a:rPr lang="en-ZA" sz="1400" dirty="0"/>
              <a:t>Designated AO shall by notice publish in each of the official languages of the Province in the Provincial Gazette and in such other printed media as he or she may consider appropriate, invite nominations for candidates for appointment as member of the Board.</a:t>
            </a:r>
          </a:p>
          <a:p>
            <a:pPr marL="573088" lvl="2" indent="-274320">
              <a:lnSpc>
                <a:spcPct val="114000"/>
              </a:lnSpc>
              <a:spcBef>
                <a:spcPts val="1000"/>
              </a:spcBef>
              <a:buClr>
                <a:schemeClr val="tx1"/>
              </a:buClr>
              <a:buFont typeface="+mj-lt"/>
              <a:buAutoNum type="arabicParenR"/>
              <a:tabLst>
                <a:tab pos="0" algn="l"/>
                <a:tab pos="274320" algn="l"/>
              </a:tabLst>
              <a:defRPr/>
            </a:pPr>
            <a:r>
              <a:rPr lang="en-ZA" sz="1400" dirty="0"/>
              <a:t>A nomination containing the names, address, telephone number and curriculum vitae of a nominee shall be submitted in writing to the designated accounting officer within 14 days of the date of publication of the notice.</a:t>
            </a:r>
          </a:p>
          <a:p>
            <a:pPr marL="573088" lvl="2" indent="-274320">
              <a:lnSpc>
                <a:spcPct val="114000"/>
              </a:lnSpc>
              <a:spcBef>
                <a:spcPts val="1000"/>
              </a:spcBef>
              <a:buClr>
                <a:schemeClr val="tx1"/>
              </a:buClr>
              <a:buFont typeface="+mj-lt"/>
              <a:buAutoNum type="arabicParenR"/>
              <a:tabLst>
                <a:tab pos="0" algn="l"/>
                <a:tab pos="274320" algn="l"/>
              </a:tabLst>
              <a:defRPr/>
            </a:pPr>
            <a:r>
              <a:rPr lang="en-ZA" sz="1400" dirty="0"/>
              <a:t>AO shall place at the disposal of each nominee for completion an application form, which shall be returned to the designated accounting officer within 21 days from the date on which it was thus placed at the disposal.</a:t>
            </a:r>
          </a:p>
          <a:p>
            <a:pPr marL="573088" lvl="2" indent="-274320">
              <a:lnSpc>
                <a:spcPct val="114000"/>
              </a:lnSpc>
              <a:spcBef>
                <a:spcPts val="1000"/>
              </a:spcBef>
              <a:buClr>
                <a:schemeClr val="tx1"/>
              </a:buClr>
              <a:buFont typeface="+mj-lt"/>
              <a:buAutoNum type="arabicParenR"/>
              <a:tabLst>
                <a:tab pos="0" algn="l"/>
                <a:tab pos="274320" algn="l"/>
              </a:tabLst>
              <a:defRPr/>
            </a:pPr>
            <a:r>
              <a:rPr lang="en-ZA" sz="1400" dirty="0"/>
              <a:t>Application form needs to be accompanied by, signed declaration stating willingness to disclose full details of personal and financial affairs; statement signed by applicant that they comply with the provisions of section 4 of the Act in order to be eligible for appointment.</a:t>
            </a:r>
          </a:p>
          <a:p>
            <a:pPr marL="573088" lvl="2" indent="-274320">
              <a:lnSpc>
                <a:spcPct val="114000"/>
              </a:lnSpc>
              <a:spcBef>
                <a:spcPts val="1000"/>
              </a:spcBef>
              <a:buClr>
                <a:schemeClr val="tx1"/>
              </a:buClr>
              <a:buFont typeface="+mj-lt"/>
              <a:buAutoNum type="arabicParenR"/>
              <a:tabLst>
                <a:tab pos="0" algn="l"/>
                <a:tab pos="274320" algn="l"/>
              </a:tabLst>
              <a:defRPr/>
            </a:pPr>
            <a:r>
              <a:rPr lang="en-ZA" sz="1400" dirty="0"/>
              <a:t>Failure to submit completed application renders an application invalid.</a:t>
            </a:r>
          </a:p>
          <a:p>
            <a:pPr marL="573088" lvl="2" indent="-274320">
              <a:lnSpc>
                <a:spcPct val="114000"/>
              </a:lnSpc>
              <a:spcBef>
                <a:spcPts val="1000"/>
              </a:spcBef>
              <a:buClr>
                <a:schemeClr val="tx1"/>
              </a:buClr>
              <a:buFont typeface="+mj-lt"/>
              <a:buAutoNum type="arabicParenR"/>
              <a:tabLst>
                <a:tab pos="0" algn="l"/>
                <a:tab pos="274320" algn="l"/>
              </a:tabLst>
              <a:defRPr/>
            </a:pPr>
            <a:r>
              <a:rPr lang="en-ZA" sz="1400" dirty="0"/>
              <a:t>After expiry of application period, the accounting officer shall in each of the official languages of the Province publish in the Provincial Gazette and such other printed media a notice –</a:t>
            </a:r>
          </a:p>
          <a:p>
            <a:pPr marL="914400" lvl="3" indent="-365760">
              <a:lnSpc>
                <a:spcPct val="114000"/>
              </a:lnSpc>
              <a:spcBef>
                <a:spcPts val="1000"/>
              </a:spcBef>
              <a:buClr>
                <a:schemeClr val="tx1"/>
              </a:buClr>
              <a:buFont typeface="+mj-lt"/>
              <a:buAutoNum type="alphaLcParenR"/>
              <a:tabLst>
                <a:tab pos="0" algn="l"/>
                <a:tab pos="274320" algn="l"/>
              </a:tabLst>
              <a:defRPr/>
            </a:pPr>
            <a:r>
              <a:rPr lang="en-ZA" sz="1400" dirty="0"/>
              <a:t>Specifying the name and address of each nominee who has submitted a valid application;</a:t>
            </a:r>
          </a:p>
          <a:p>
            <a:pPr marL="914400" lvl="3" indent="-365760">
              <a:lnSpc>
                <a:spcPct val="114000"/>
              </a:lnSpc>
              <a:spcBef>
                <a:spcPts val="1000"/>
              </a:spcBef>
              <a:buClr>
                <a:schemeClr val="tx1"/>
              </a:buClr>
              <a:buFont typeface="+mj-lt"/>
              <a:buAutoNum type="alphaLcParenR"/>
              <a:tabLst>
                <a:tab pos="0" algn="l"/>
                <a:tab pos="274320" algn="l"/>
              </a:tabLst>
              <a:defRPr/>
            </a:pPr>
            <a:r>
              <a:rPr lang="en-ZA" sz="1400" dirty="0"/>
              <a:t>Providing for a 14 day period calling for comment as to the suitability for appointment of such nominees.</a:t>
            </a:r>
          </a:p>
        </p:txBody>
      </p:sp>
    </p:spTree>
    <p:extLst>
      <p:ext uri="{BB962C8B-B14F-4D97-AF65-F5344CB8AC3E}">
        <p14:creationId xmlns:p14="http://schemas.microsoft.com/office/powerpoint/2010/main" xmlns="" val="2055632777"/>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297610" y="106764"/>
            <a:ext cx="11354459" cy="685800"/>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p>
            <a:pPr lvl="1" algn="l" rtl="0">
              <a:lnSpc>
                <a:spcPct val="120000"/>
              </a:lnSpc>
              <a:spcBef>
                <a:spcPct val="0"/>
              </a:spcBef>
              <a:defRPr/>
            </a:pPr>
            <a:r>
              <a:rPr lang="en-ZA" sz="2400" b="1" kern="1200" dirty="0">
                <a:solidFill>
                  <a:srgbClr val="001489"/>
                </a:solidFill>
                <a:latin typeface="Century Gothic" pitchFamily="34" charset="0"/>
                <a:ea typeface="+mj-ea"/>
                <a:cs typeface="+mj-cs"/>
              </a:rPr>
              <a:t>Procedure for Appointment:</a:t>
            </a:r>
            <a:br>
              <a:rPr lang="en-ZA" sz="2400" b="1" kern="1200" dirty="0">
                <a:solidFill>
                  <a:srgbClr val="001489"/>
                </a:solidFill>
                <a:latin typeface="Century Gothic" pitchFamily="34" charset="0"/>
                <a:ea typeface="+mj-ea"/>
                <a:cs typeface="+mj-cs"/>
              </a:rPr>
            </a:br>
            <a:r>
              <a:rPr lang="en-ZA" sz="2400" b="1" kern="1200" dirty="0">
                <a:solidFill>
                  <a:srgbClr val="001489"/>
                </a:solidFill>
                <a:latin typeface="Century Gothic" pitchFamily="34" charset="0"/>
                <a:ea typeface="+mj-ea"/>
                <a:cs typeface="+mj-cs"/>
              </a:rPr>
              <a:t>Requirements in terms of the Regulations [2]</a:t>
            </a:r>
          </a:p>
        </p:txBody>
      </p:sp>
      <p:sp>
        <p:nvSpPr>
          <p:cNvPr id="9219" name="Subtitle 2"/>
          <p:cNvSpPr>
            <a:spLocks noGrp="1"/>
          </p:cNvSpPr>
          <p:nvPr>
            <p:ph type="body" sz="quarter" idx="10"/>
          </p:nvPr>
        </p:nvSpPr>
        <p:spPr bwMode="auto">
          <a:xfrm>
            <a:off x="297609" y="1111081"/>
            <a:ext cx="11667967" cy="521458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0" lvl="1" indent="-274320">
              <a:lnSpc>
                <a:spcPct val="134000"/>
              </a:lnSpc>
              <a:spcBef>
                <a:spcPts val="1000"/>
              </a:spcBef>
              <a:defRPr/>
            </a:pPr>
            <a:r>
              <a:rPr lang="en-ZA" sz="1700" b="1" dirty="0">
                <a:solidFill>
                  <a:prstClr val="black"/>
                </a:solidFill>
              </a:rPr>
              <a:t>Section 4 – of the Regulations – Procedure for appointment</a:t>
            </a:r>
          </a:p>
          <a:p>
            <a:pPr marL="617220" lvl="2" indent="-342900" algn="just">
              <a:lnSpc>
                <a:spcPct val="124000"/>
              </a:lnSpc>
              <a:spcBef>
                <a:spcPts val="1000"/>
              </a:spcBef>
              <a:buClr>
                <a:schemeClr val="tx1"/>
              </a:buClr>
              <a:buFont typeface="+mj-lt"/>
              <a:buAutoNum type="arabicParenR"/>
              <a:defRPr/>
            </a:pPr>
            <a:r>
              <a:rPr lang="en-ZA" sz="1500" dirty="0">
                <a:solidFill>
                  <a:prstClr val="black"/>
                </a:solidFill>
              </a:rPr>
              <a:t>The </a:t>
            </a:r>
            <a:r>
              <a:rPr lang="en-ZA" sz="1500" u="sng" dirty="0">
                <a:solidFill>
                  <a:prstClr val="black"/>
                </a:solidFill>
              </a:rPr>
              <a:t>designated AO shall evaluate each application </a:t>
            </a:r>
            <a:r>
              <a:rPr lang="en-ZA" sz="1500" dirty="0">
                <a:solidFill>
                  <a:prstClr val="black"/>
                </a:solidFill>
              </a:rPr>
              <a:t>referred to in regulation 3(3) and compile a short list of not less than 15 names or, in respect of any vacancy occurring on the Board, of not less than 3 names, of the </a:t>
            </a:r>
            <a:r>
              <a:rPr lang="en-ZA" sz="1500" b="1" dirty="0">
                <a:solidFill>
                  <a:prstClr val="black"/>
                </a:solidFill>
              </a:rPr>
              <a:t>most suitable candidates for appointment</a:t>
            </a:r>
            <a:r>
              <a:rPr lang="en-ZA" sz="1500" dirty="0">
                <a:solidFill>
                  <a:prstClr val="black"/>
                </a:solidFill>
              </a:rPr>
              <a:t>; provided that the designated accounting officer may request such additional information or documentation regarding an applicant’s personal and financial affairs as he may deem necessary to evaluate an application.</a:t>
            </a:r>
          </a:p>
          <a:p>
            <a:pPr marL="617220" lvl="2" indent="-342900" algn="just">
              <a:lnSpc>
                <a:spcPct val="124000"/>
              </a:lnSpc>
              <a:spcBef>
                <a:spcPts val="1000"/>
              </a:spcBef>
              <a:buClr>
                <a:schemeClr val="tx1"/>
              </a:buClr>
              <a:buFont typeface="+mj-lt"/>
              <a:buAutoNum type="arabicParenR"/>
              <a:defRPr/>
            </a:pPr>
            <a:r>
              <a:rPr lang="en-ZA" sz="1500" dirty="0">
                <a:solidFill>
                  <a:prstClr val="black"/>
                </a:solidFill>
              </a:rPr>
              <a:t>The short list referred to in sub-regulation (1), as well as a comprehensive list of all applicant together with all available information and documentation regarding their personal and financial affairs and any public comment received in terms of regulation 3(6), shall be </a:t>
            </a:r>
            <a:r>
              <a:rPr lang="en-ZA" sz="1500" u="sng" dirty="0">
                <a:solidFill>
                  <a:prstClr val="black"/>
                </a:solidFill>
              </a:rPr>
              <a:t>submitted for consideration to the Standing Committee of the Provincial Legislature </a:t>
            </a:r>
            <a:r>
              <a:rPr lang="en-ZA" sz="1500" dirty="0">
                <a:solidFill>
                  <a:prstClr val="black"/>
                </a:solidFill>
              </a:rPr>
              <a:t>responsible for the Law.</a:t>
            </a:r>
          </a:p>
          <a:p>
            <a:pPr marL="617220" lvl="2" indent="-342900" algn="just">
              <a:lnSpc>
                <a:spcPct val="124000"/>
              </a:lnSpc>
              <a:spcBef>
                <a:spcPts val="1000"/>
              </a:spcBef>
              <a:buClr>
                <a:schemeClr val="tx1"/>
              </a:buClr>
              <a:buFont typeface="+mj-lt"/>
              <a:buAutoNum type="arabicParenR"/>
              <a:defRPr/>
            </a:pPr>
            <a:r>
              <a:rPr lang="en-ZA" sz="1500" dirty="0">
                <a:solidFill>
                  <a:prstClr val="black"/>
                </a:solidFill>
              </a:rPr>
              <a:t>The relevant Standing Committee shall, within 7 days from receiving the documentation referred to in sub-regulation (2), </a:t>
            </a:r>
            <a:r>
              <a:rPr lang="en-ZA" sz="1500" u="sng" dirty="0">
                <a:solidFill>
                  <a:prstClr val="black"/>
                </a:solidFill>
              </a:rPr>
              <a:t>submit a final short list of not less than 15 names or, in respect of any vacancy occurring on the Board, of not less than 3 names</a:t>
            </a:r>
            <a:r>
              <a:rPr lang="en-ZA" sz="1500" dirty="0">
                <a:solidFill>
                  <a:prstClr val="black"/>
                </a:solidFill>
              </a:rPr>
              <a:t>, together with the comprehensive list of all </a:t>
            </a:r>
            <a:r>
              <a:rPr lang="en-ZA" sz="1500" u="sng" dirty="0">
                <a:solidFill>
                  <a:prstClr val="black"/>
                </a:solidFill>
              </a:rPr>
              <a:t>applicants to the responsible Member </a:t>
            </a:r>
            <a:r>
              <a:rPr lang="en-ZA" sz="1500" dirty="0">
                <a:solidFill>
                  <a:prstClr val="black"/>
                </a:solidFill>
              </a:rPr>
              <a:t>for submission for consideration to the Executive Council.</a:t>
            </a:r>
          </a:p>
          <a:p>
            <a:pPr marL="617220" lvl="2" indent="-342900" algn="just">
              <a:lnSpc>
                <a:spcPct val="124000"/>
              </a:lnSpc>
              <a:spcBef>
                <a:spcPts val="1000"/>
              </a:spcBef>
              <a:buClr>
                <a:schemeClr val="tx1"/>
              </a:buClr>
              <a:buFont typeface="+mj-lt"/>
              <a:buAutoNum type="arabicParenR"/>
              <a:defRPr/>
            </a:pPr>
            <a:r>
              <a:rPr lang="en-ZA" sz="1500" dirty="0">
                <a:solidFill>
                  <a:prstClr val="black"/>
                </a:solidFill>
              </a:rPr>
              <a:t>The designated AO shall, upon receipt of a resolution of the Executive Council concerning the successful candidates, inform all the applicants of the outcome.</a:t>
            </a:r>
          </a:p>
        </p:txBody>
      </p:sp>
      <p:sp>
        <p:nvSpPr>
          <p:cNvPr id="2" name="Footer Placeholder 1"/>
          <p:cNvSpPr>
            <a:spLocks noGrp="1"/>
          </p:cNvSpPr>
          <p:nvPr>
            <p:ph type="ftr" sz="quarter" idx="3"/>
          </p:nvPr>
        </p:nvSpPr>
        <p:spPr>
          <a:xfrm>
            <a:off x="3336952" y="6468150"/>
            <a:ext cx="5518097" cy="230832"/>
          </a:xfrm>
        </p:spPr>
        <p:txBody>
          <a:bodyPr/>
          <a:lstStyle/>
          <a:p>
            <a:pPr algn="ctr"/>
            <a:r>
              <a:rPr lang="en-ZA" dirty="0">
                <a:solidFill>
                  <a:srgbClr val="998F86"/>
                </a:solidFill>
              </a:rPr>
              <a:t>Western Cape Gambling and Racing Board Application Process</a:t>
            </a:r>
            <a:endParaRPr lang="en-GB" dirty="0">
              <a:solidFill>
                <a:srgbClr val="998F86"/>
              </a:solidFill>
            </a:endParaRPr>
          </a:p>
        </p:txBody>
      </p:sp>
      <p:sp>
        <p:nvSpPr>
          <p:cNvPr id="3" name="Slide Number Placeholder 2"/>
          <p:cNvSpPr>
            <a:spLocks noGrp="1"/>
          </p:cNvSpPr>
          <p:nvPr>
            <p:ph type="sldNum" sz="quarter" idx="4"/>
          </p:nvPr>
        </p:nvSpPr>
        <p:spPr/>
        <p:txBody>
          <a:bodyPr/>
          <a:lstStyle/>
          <a:p>
            <a:fld id="{8406839F-D7A4-4E5D-B93D-768AD4D1DB36}" type="slidenum">
              <a:rPr lang="en-ZA" smtClean="0">
                <a:solidFill>
                  <a:srgbClr val="003399"/>
                </a:solidFill>
              </a:rPr>
              <a:pPr/>
              <a:t>5</a:t>
            </a:fld>
            <a:endParaRPr lang="en-ZA" dirty="0">
              <a:solidFill>
                <a:srgbClr val="003399"/>
              </a:solidFill>
            </a:endParaRPr>
          </a:p>
        </p:txBody>
      </p:sp>
    </p:spTree>
    <p:extLst>
      <p:ext uri="{BB962C8B-B14F-4D97-AF65-F5344CB8AC3E}">
        <p14:creationId xmlns:p14="http://schemas.microsoft.com/office/powerpoint/2010/main" xmlns="" val="315403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281353" y="226755"/>
            <a:ext cx="8597205" cy="559256"/>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p>
            <a:pPr lvl="1" algn="l" rtl="0">
              <a:lnSpc>
                <a:spcPct val="130000"/>
              </a:lnSpc>
              <a:spcBef>
                <a:spcPct val="0"/>
              </a:spcBef>
              <a:defRPr/>
            </a:pPr>
            <a:r>
              <a:rPr lang="en-ZA" sz="2400" b="1" kern="1200" dirty="0">
                <a:solidFill>
                  <a:srgbClr val="001489"/>
                </a:solidFill>
                <a:latin typeface="Century Gothic" pitchFamily="34" charset="0"/>
                <a:ea typeface="+mj-ea"/>
                <a:cs typeface="+mj-cs"/>
              </a:rPr>
              <a:t>Current Process [1]</a:t>
            </a:r>
          </a:p>
        </p:txBody>
      </p:sp>
      <p:sp>
        <p:nvSpPr>
          <p:cNvPr id="9219" name="Subtitle 2"/>
          <p:cNvSpPr>
            <a:spLocks noGrp="1"/>
          </p:cNvSpPr>
          <p:nvPr>
            <p:ph type="body" sz="quarter" idx="10"/>
          </p:nvPr>
        </p:nvSpPr>
        <p:spPr bwMode="auto">
          <a:xfrm>
            <a:off x="334354" y="1130232"/>
            <a:ext cx="11522286" cy="5078104"/>
          </a:xfrm>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rtlCol="0" anchor="t" anchorCtr="0" compatLnSpc="1">
            <a:prstTxWarp prst="textNoShape">
              <a:avLst/>
            </a:prstTxWarp>
            <a:normAutofit/>
          </a:bodyPr>
          <a:lstStyle/>
          <a:p>
            <a:pPr marL="274320" lvl="1" indent="-274320">
              <a:lnSpc>
                <a:spcPct val="120000"/>
              </a:lnSpc>
              <a:spcBef>
                <a:spcPts val="1200"/>
              </a:spcBef>
              <a:defRPr/>
            </a:pPr>
            <a:r>
              <a:rPr lang="en-ZA" dirty="0">
                <a:solidFill>
                  <a:prstClr val="black"/>
                </a:solidFill>
              </a:rPr>
              <a:t>The call for nominations was placed in accordance with Regulation 3(1) in </a:t>
            </a:r>
            <a:r>
              <a:rPr lang="en-ZA" dirty="0" err="1">
                <a:solidFill>
                  <a:prstClr val="black"/>
                </a:solidFill>
              </a:rPr>
              <a:t>Vukani</a:t>
            </a:r>
            <a:r>
              <a:rPr lang="en-ZA" dirty="0">
                <a:solidFill>
                  <a:prstClr val="black"/>
                </a:solidFill>
              </a:rPr>
              <a:t>, Provincial Gazette;  Die Burger and Weekend Argus on 7, 8 and 9 July 2022 respectively.  </a:t>
            </a:r>
          </a:p>
          <a:p>
            <a:pPr marL="274320" lvl="1" indent="-274320">
              <a:lnSpc>
                <a:spcPct val="120000"/>
              </a:lnSpc>
              <a:spcBef>
                <a:spcPts val="1200"/>
              </a:spcBef>
              <a:defRPr/>
            </a:pPr>
            <a:r>
              <a:rPr lang="en-ZA" dirty="0">
                <a:solidFill>
                  <a:prstClr val="black"/>
                </a:solidFill>
              </a:rPr>
              <a:t>A total of 20 nominations were received. </a:t>
            </a:r>
          </a:p>
          <a:p>
            <a:pPr marL="274320" lvl="1" indent="-274320">
              <a:lnSpc>
                <a:spcPct val="120000"/>
              </a:lnSpc>
              <a:spcBef>
                <a:spcPts val="1200"/>
              </a:spcBef>
              <a:defRPr/>
            </a:pPr>
            <a:r>
              <a:rPr lang="en-ZA" dirty="0">
                <a:solidFill>
                  <a:prstClr val="black"/>
                </a:solidFill>
              </a:rPr>
              <a:t>In accordance with Regulation 3(3) applications forms were sent to all eligible nominees.</a:t>
            </a:r>
          </a:p>
          <a:p>
            <a:pPr marL="274320" lvl="1" indent="-274320">
              <a:lnSpc>
                <a:spcPct val="120000"/>
              </a:lnSpc>
              <a:spcBef>
                <a:spcPts val="1200"/>
              </a:spcBef>
              <a:defRPr/>
            </a:pPr>
            <a:r>
              <a:rPr lang="en-ZA" dirty="0">
                <a:solidFill>
                  <a:prstClr val="black"/>
                </a:solidFill>
              </a:rPr>
              <a:t>7 application forms were returned.</a:t>
            </a:r>
          </a:p>
          <a:p>
            <a:pPr marL="274320" lvl="1" indent="-274320">
              <a:lnSpc>
                <a:spcPct val="120000"/>
              </a:lnSpc>
              <a:spcBef>
                <a:spcPts val="1200"/>
              </a:spcBef>
              <a:defRPr/>
            </a:pPr>
            <a:r>
              <a:rPr lang="en-ZA" b="1" dirty="0">
                <a:solidFill>
                  <a:prstClr val="black"/>
                </a:solidFill>
              </a:rPr>
              <a:t>Regulation 6(a) and(b) </a:t>
            </a:r>
            <a:r>
              <a:rPr lang="en-ZA" dirty="0">
                <a:solidFill>
                  <a:prstClr val="black"/>
                </a:solidFill>
              </a:rPr>
              <a:t>requires the publication of the name and address of each nominee who has submitted a valid application form, providing the public with a 14 day commenting period.  This notice calling for public comment was placed on 22, 23 and 24 September 2022 in the Provincial Gazette; </a:t>
            </a:r>
            <a:r>
              <a:rPr lang="en-ZA" i="1" dirty="0">
                <a:solidFill>
                  <a:prstClr val="black"/>
                </a:solidFill>
              </a:rPr>
              <a:t>Die Burger</a:t>
            </a:r>
            <a:r>
              <a:rPr lang="en-ZA" dirty="0">
                <a:solidFill>
                  <a:prstClr val="black"/>
                </a:solidFill>
              </a:rPr>
              <a:t>, </a:t>
            </a:r>
            <a:r>
              <a:rPr lang="en-ZA" i="1" dirty="0">
                <a:solidFill>
                  <a:prstClr val="black"/>
                </a:solidFill>
              </a:rPr>
              <a:t>Weekend Argus </a:t>
            </a:r>
            <a:r>
              <a:rPr lang="en-ZA" dirty="0">
                <a:solidFill>
                  <a:prstClr val="black"/>
                </a:solidFill>
              </a:rPr>
              <a:t>and </a:t>
            </a:r>
            <a:r>
              <a:rPr lang="en-ZA" i="1" dirty="0" err="1">
                <a:solidFill>
                  <a:prstClr val="black"/>
                </a:solidFill>
              </a:rPr>
              <a:t>Vukani</a:t>
            </a:r>
            <a:r>
              <a:rPr lang="en-ZA" dirty="0">
                <a:solidFill>
                  <a:prstClr val="black"/>
                </a:solidFill>
              </a:rPr>
              <a:t>. </a:t>
            </a:r>
          </a:p>
          <a:p>
            <a:pPr marL="274320" lvl="1" indent="-274320">
              <a:lnSpc>
                <a:spcPct val="120000"/>
              </a:lnSpc>
              <a:spcBef>
                <a:spcPts val="1200"/>
              </a:spcBef>
              <a:defRPr/>
            </a:pPr>
            <a:r>
              <a:rPr lang="en-ZA" dirty="0">
                <a:solidFill>
                  <a:prstClr val="black"/>
                </a:solidFill>
              </a:rPr>
              <a:t>No comment was received.</a:t>
            </a:r>
          </a:p>
          <a:p>
            <a:pPr marL="274320" lvl="1" indent="-274320">
              <a:lnSpc>
                <a:spcPct val="120000"/>
              </a:lnSpc>
              <a:spcBef>
                <a:spcPts val="1200"/>
              </a:spcBef>
              <a:defRPr/>
            </a:pPr>
            <a:r>
              <a:rPr lang="en-ZA" dirty="0">
                <a:solidFill>
                  <a:prstClr val="black"/>
                </a:solidFill>
              </a:rPr>
              <a:t>Probity investigations have been undertaken by an external service provider and Provincial Treasury received the probity report on 14 October 2022.</a:t>
            </a:r>
          </a:p>
          <a:p>
            <a:pPr marL="233363" lvl="1" indent="-233363">
              <a:lnSpc>
                <a:spcPct val="120000"/>
              </a:lnSpc>
              <a:spcBef>
                <a:spcPts val="1200"/>
              </a:spcBef>
              <a:defRPr/>
            </a:pPr>
            <a:endParaRPr lang="en-ZA" dirty="0">
              <a:solidFill>
                <a:prstClr val="black"/>
              </a:solidFill>
            </a:endParaRPr>
          </a:p>
          <a:p>
            <a:pPr marL="233363" lvl="1" indent="-233363">
              <a:lnSpc>
                <a:spcPct val="120000"/>
              </a:lnSpc>
              <a:spcBef>
                <a:spcPts val="1200"/>
              </a:spcBef>
              <a:defRPr/>
            </a:pPr>
            <a:endParaRPr lang="en-ZA" dirty="0">
              <a:solidFill>
                <a:prstClr val="black"/>
              </a:solidFill>
            </a:endParaRPr>
          </a:p>
          <a:p>
            <a:pPr marL="233363" lvl="1" indent="-233363">
              <a:lnSpc>
                <a:spcPct val="120000"/>
              </a:lnSpc>
              <a:spcBef>
                <a:spcPts val="1200"/>
              </a:spcBef>
              <a:defRPr/>
            </a:pPr>
            <a:endParaRPr lang="en-ZA" dirty="0">
              <a:solidFill>
                <a:prstClr val="black"/>
              </a:solidFill>
            </a:endParaRPr>
          </a:p>
          <a:p>
            <a:pPr marL="233363" lvl="1" indent="-233363">
              <a:lnSpc>
                <a:spcPct val="120000"/>
              </a:lnSpc>
              <a:spcBef>
                <a:spcPts val="1200"/>
              </a:spcBef>
              <a:defRPr/>
            </a:pPr>
            <a:endParaRPr lang="en-ZA" sz="1500" dirty="0">
              <a:solidFill>
                <a:prstClr val="black"/>
              </a:solidFill>
            </a:endParaRPr>
          </a:p>
        </p:txBody>
      </p:sp>
      <p:sp>
        <p:nvSpPr>
          <p:cNvPr id="2" name="Footer Placeholder 1"/>
          <p:cNvSpPr>
            <a:spLocks noGrp="1"/>
          </p:cNvSpPr>
          <p:nvPr>
            <p:ph type="ftr" sz="quarter" idx="3"/>
          </p:nvPr>
        </p:nvSpPr>
        <p:spPr>
          <a:xfrm>
            <a:off x="3336952" y="6468150"/>
            <a:ext cx="5518097" cy="230832"/>
          </a:xfrm>
        </p:spPr>
        <p:txBody>
          <a:bodyPr/>
          <a:lstStyle/>
          <a:p>
            <a:pPr algn="ctr"/>
            <a:r>
              <a:rPr lang="en-ZA" dirty="0">
                <a:solidFill>
                  <a:srgbClr val="998F86"/>
                </a:solidFill>
              </a:rPr>
              <a:t>Western Cape Gambling and Racing Board Application Process</a:t>
            </a:r>
            <a:endParaRPr lang="en-GB" dirty="0">
              <a:solidFill>
                <a:srgbClr val="998F86"/>
              </a:solidFill>
            </a:endParaRPr>
          </a:p>
        </p:txBody>
      </p:sp>
      <p:sp>
        <p:nvSpPr>
          <p:cNvPr id="3" name="Slide Number Placeholder 2"/>
          <p:cNvSpPr>
            <a:spLocks noGrp="1"/>
          </p:cNvSpPr>
          <p:nvPr>
            <p:ph type="sldNum" sz="quarter" idx="4"/>
          </p:nvPr>
        </p:nvSpPr>
        <p:spPr/>
        <p:txBody>
          <a:bodyPr/>
          <a:lstStyle/>
          <a:p>
            <a:fld id="{8406839F-D7A4-4E5D-B93D-768AD4D1DB36}" type="slidenum">
              <a:rPr lang="en-ZA" smtClean="0">
                <a:solidFill>
                  <a:srgbClr val="003399"/>
                </a:solidFill>
              </a:rPr>
              <a:pPr/>
              <a:t>6</a:t>
            </a:fld>
            <a:endParaRPr lang="en-ZA" dirty="0">
              <a:solidFill>
                <a:srgbClr val="003399"/>
              </a:solidFill>
            </a:endParaRPr>
          </a:p>
        </p:txBody>
      </p:sp>
    </p:spTree>
    <p:extLst>
      <p:ext uri="{BB962C8B-B14F-4D97-AF65-F5344CB8AC3E}">
        <p14:creationId xmlns:p14="http://schemas.microsoft.com/office/powerpoint/2010/main" xmlns="" val="938519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83C69F7-4489-CB81-B816-5B12273314E6}"/>
              </a:ext>
            </a:extLst>
          </p:cNvPr>
          <p:cNvSpPr>
            <a:spLocks noGrp="1"/>
          </p:cNvSpPr>
          <p:nvPr>
            <p:ph type="title"/>
          </p:nvPr>
        </p:nvSpPr>
        <p:spPr/>
        <p:txBody>
          <a:bodyPr/>
          <a:lstStyle/>
          <a:p>
            <a:r>
              <a:rPr lang="en-ZA" dirty="0">
                <a:solidFill>
                  <a:srgbClr val="001489"/>
                </a:solidFill>
              </a:rPr>
              <a:t>Current Board Members</a:t>
            </a:r>
            <a:endParaRPr lang="en-US" dirty="0"/>
          </a:p>
        </p:txBody>
      </p:sp>
      <p:sp>
        <p:nvSpPr>
          <p:cNvPr id="3" name="Footer Placeholder 2">
            <a:extLst>
              <a:ext uri="{FF2B5EF4-FFF2-40B4-BE49-F238E27FC236}">
                <a16:creationId xmlns:a16="http://schemas.microsoft.com/office/drawing/2014/main" xmlns="" id="{53624FC5-254A-6696-94AE-8A3B9360074B}"/>
              </a:ext>
            </a:extLst>
          </p:cNvPr>
          <p:cNvSpPr>
            <a:spLocks noGrp="1"/>
          </p:cNvSpPr>
          <p:nvPr>
            <p:ph type="ftr" sz="quarter" idx="3"/>
          </p:nvPr>
        </p:nvSpPr>
        <p:spPr/>
        <p:txBody>
          <a:bodyPr/>
          <a:lstStyle/>
          <a:p>
            <a:endParaRPr lang="en-GB" dirty="0">
              <a:solidFill>
                <a:srgbClr val="998F86"/>
              </a:solidFill>
            </a:endParaRPr>
          </a:p>
        </p:txBody>
      </p:sp>
      <p:sp>
        <p:nvSpPr>
          <p:cNvPr id="4" name="Text Placeholder 3">
            <a:extLst>
              <a:ext uri="{FF2B5EF4-FFF2-40B4-BE49-F238E27FC236}">
                <a16:creationId xmlns:a16="http://schemas.microsoft.com/office/drawing/2014/main" xmlns="" id="{D9AA663E-1912-5CF2-84B8-95CA6CBADC17}"/>
              </a:ext>
            </a:extLst>
          </p:cNvPr>
          <p:cNvSpPr>
            <a:spLocks noGrp="1"/>
          </p:cNvSpPr>
          <p:nvPr>
            <p:ph type="body" sz="quarter" idx="10"/>
          </p:nvPr>
        </p:nvSpPr>
        <p:spPr/>
        <p:txBody>
          <a:bodyPr/>
          <a:lstStyle/>
          <a:p>
            <a:endParaRPr lang="en-US" dirty="0"/>
          </a:p>
        </p:txBody>
      </p:sp>
      <p:graphicFrame>
        <p:nvGraphicFramePr>
          <p:cNvPr id="5" name="Table 5">
            <a:extLst>
              <a:ext uri="{FF2B5EF4-FFF2-40B4-BE49-F238E27FC236}">
                <a16:creationId xmlns:a16="http://schemas.microsoft.com/office/drawing/2014/main" xmlns="" id="{EA6F8FF2-6B90-EC49-2ACF-365BC168AD98}"/>
              </a:ext>
            </a:extLst>
          </p:cNvPr>
          <p:cNvGraphicFramePr>
            <a:graphicFrameLocks noGrp="1"/>
          </p:cNvGraphicFramePr>
          <p:nvPr>
            <p:extLst>
              <p:ext uri="{D42A27DB-BD31-4B8C-83A1-F6EECF244321}">
                <p14:modId xmlns:p14="http://schemas.microsoft.com/office/powerpoint/2010/main" xmlns="" val="1654611998"/>
              </p:ext>
            </p:extLst>
          </p:nvPr>
        </p:nvGraphicFramePr>
        <p:xfrm>
          <a:off x="393701" y="1203960"/>
          <a:ext cx="11462940" cy="4896072"/>
        </p:xfrm>
        <a:graphic>
          <a:graphicData uri="http://schemas.openxmlformats.org/drawingml/2006/table">
            <a:tbl>
              <a:tblPr firstRow="1" bandRow="1">
                <a:tableStyleId>{5C22544A-7EE6-4342-B048-85BDC9FD1C3A}</a:tableStyleId>
              </a:tblPr>
              <a:tblGrid>
                <a:gridCol w="2013168">
                  <a:extLst>
                    <a:ext uri="{9D8B030D-6E8A-4147-A177-3AD203B41FA5}">
                      <a16:colId xmlns:a16="http://schemas.microsoft.com/office/drawing/2014/main" xmlns="" val="3075023044"/>
                    </a:ext>
                  </a:extLst>
                </a:gridCol>
                <a:gridCol w="2522483">
                  <a:extLst>
                    <a:ext uri="{9D8B030D-6E8A-4147-A177-3AD203B41FA5}">
                      <a16:colId xmlns:a16="http://schemas.microsoft.com/office/drawing/2014/main" xmlns="" val="2278449479"/>
                    </a:ext>
                  </a:extLst>
                </a:gridCol>
                <a:gridCol w="2270234">
                  <a:extLst>
                    <a:ext uri="{9D8B030D-6E8A-4147-A177-3AD203B41FA5}">
                      <a16:colId xmlns:a16="http://schemas.microsoft.com/office/drawing/2014/main" xmlns="" val="294493638"/>
                    </a:ext>
                  </a:extLst>
                </a:gridCol>
                <a:gridCol w="4657055">
                  <a:extLst>
                    <a:ext uri="{9D8B030D-6E8A-4147-A177-3AD203B41FA5}">
                      <a16:colId xmlns:a16="http://schemas.microsoft.com/office/drawing/2014/main" xmlns="" val="3192216589"/>
                    </a:ext>
                  </a:extLst>
                </a:gridCol>
              </a:tblGrid>
              <a:tr h="816012">
                <a:tc>
                  <a:txBody>
                    <a:bodyPr/>
                    <a:lstStyle/>
                    <a:p>
                      <a:pPr marL="0" algn="ctr" defTabSz="914400" rtl="0" eaLnBrk="1" latinLnBrk="0" hangingPunct="1">
                        <a:lnSpc>
                          <a:spcPct val="110000"/>
                        </a:lnSpc>
                        <a:spcBef>
                          <a:spcPts val="300"/>
                        </a:spcBef>
                        <a:spcAft>
                          <a:spcPts val="300"/>
                        </a:spcAft>
                      </a:pPr>
                      <a:r>
                        <a:rPr lang="en-ZA" sz="1400" b="1" kern="1200" dirty="0">
                          <a:solidFill>
                            <a:schemeClr val="lt1"/>
                          </a:solidFill>
                          <a:latin typeface="+mn-lt"/>
                          <a:ea typeface="+mn-ea"/>
                          <a:cs typeface="+mn-cs"/>
                        </a:rPr>
                        <a:t>Name</a:t>
                      </a:r>
                    </a:p>
                  </a:txBody>
                  <a:tcPr anchor="ctr">
                    <a:solidFill>
                      <a:srgbClr val="040A5C"/>
                    </a:solidFill>
                  </a:tcPr>
                </a:tc>
                <a:tc>
                  <a:txBody>
                    <a:bodyPr/>
                    <a:lstStyle/>
                    <a:p>
                      <a:pPr marL="0" algn="ctr" defTabSz="914400" rtl="0" eaLnBrk="1" latinLnBrk="0" hangingPunct="1">
                        <a:lnSpc>
                          <a:spcPct val="110000"/>
                        </a:lnSpc>
                        <a:spcBef>
                          <a:spcPts val="300"/>
                        </a:spcBef>
                        <a:spcAft>
                          <a:spcPts val="300"/>
                        </a:spcAft>
                      </a:pPr>
                      <a:r>
                        <a:rPr lang="en-ZA" sz="1400" b="1" kern="1200" dirty="0">
                          <a:solidFill>
                            <a:schemeClr val="lt1"/>
                          </a:solidFill>
                          <a:latin typeface="+mn-lt"/>
                          <a:ea typeface="+mn-ea"/>
                          <a:cs typeface="+mn-cs"/>
                        </a:rPr>
                        <a:t>Appointment End Date</a:t>
                      </a:r>
                    </a:p>
                  </a:txBody>
                  <a:tcPr anchor="ctr">
                    <a:solidFill>
                      <a:srgbClr val="040A5C"/>
                    </a:solidFill>
                  </a:tcPr>
                </a:tc>
                <a:tc>
                  <a:txBody>
                    <a:bodyPr/>
                    <a:lstStyle/>
                    <a:p>
                      <a:pPr marL="0" algn="ctr" defTabSz="914400" rtl="0" eaLnBrk="1" latinLnBrk="0" hangingPunct="1">
                        <a:lnSpc>
                          <a:spcPct val="110000"/>
                        </a:lnSpc>
                        <a:spcBef>
                          <a:spcPts val="300"/>
                        </a:spcBef>
                        <a:spcAft>
                          <a:spcPts val="300"/>
                        </a:spcAft>
                      </a:pPr>
                      <a:r>
                        <a:rPr lang="en-ZA" sz="1400" b="1" kern="1200" dirty="0">
                          <a:solidFill>
                            <a:schemeClr val="lt1"/>
                          </a:solidFill>
                          <a:latin typeface="+mn-lt"/>
                          <a:ea typeface="+mn-ea"/>
                          <a:cs typeface="+mn-cs"/>
                        </a:rPr>
                        <a:t>Demographic Profile</a:t>
                      </a:r>
                    </a:p>
                  </a:txBody>
                  <a:tcPr anchor="ctr">
                    <a:solidFill>
                      <a:srgbClr val="040A5C"/>
                    </a:solidFill>
                  </a:tcPr>
                </a:tc>
                <a:tc>
                  <a:txBody>
                    <a:bodyPr/>
                    <a:lstStyle/>
                    <a:p>
                      <a:pPr marL="0" algn="ctr" defTabSz="914400" rtl="0" eaLnBrk="1" latinLnBrk="0" hangingPunct="1">
                        <a:lnSpc>
                          <a:spcPct val="110000"/>
                        </a:lnSpc>
                        <a:spcBef>
                          <a:spcPts val="300"/>
                        </a:spcBef>
                        <a:spcAft>
                          <a:spcPts val="300"/>
                        </a:spcAft>
                      </a:pPr>
                      <a:r>
                        <a:rPr lang="en-ZA" sz="1400" b="1" kern="1200" dirty="0">
                          <a:solidFill>
                            <a:schemeClr val="lt1"/>
                          </a:solidFill>
                          <a:latin typeface="+mn-lt"/>
                          <a:ea typeface="+mn-ea"/>
                          <a:cs typeface="+mn-cs"/>
                        </a:rPr>
                        <a:t>Profession and Experience</a:t>
                      </a:r>
                    </a:p>
                  </a:txBody>
                  <a:tcPr anchor="ctr">
                    <a:solidFill>
                      <a:srgbClr val="040A5C"/>
                    </a:solidFill>
                  </a:tcPr>
                </a:tc>
                <a:extLst>
                  <a:ext uri="{0D108BD9-81ED-4DB2-BD59-A6C34878D82A}">
                    <a16:rowId xmlns:a16="http://schemas.microsoft.com/office/drawing/2014/main" xmlns="" val="4100100572"/>
                  </a:ext>
                </a:extLst>
              </a:tr>
              <a:tr h="816012">
                <a:tc>
                  <a:txBody>
                    <a:bodyPr/>
                    <a:lstStyle/>
                    <a:p>
                      <a:pPr marL="0" algn="l" defTabSz="914400" rtl="0" eaLnBrk="1" latinLnBrk="0" hangingPunct="1">
                        <a:lnSpc>
                          <a:spcPct val="110000"/>
                        </a:lnSpc>
                        <a:spcBef>
                          <a:spcPts val="600"/>
                        </a:spcBef>
                        <a:spcAft>
                          <a:spcPts val="600"/>
                        </a:spcAft>
                        <a:tabLst>
                          <a:tab pos="457200" algn="l"/>
                        </a:tabLst>
                      </a:pPr>
                      <a:r>
                        <a:rPr lang="en-ZA" sz="1200" kern="1200" dirty="0">
                          <a:solidFill>
                            <a:schemeClr val="dk1"/>
                          </a:solidFill>
                          <a:effectLst/>
                          <a:latin typeface="Century Gothic"/>
                          <a:ea typeface="Times New Roman"/>
                          <a:cs typeface="Arial"/>
                        </a:rPr>
                        <a:t>Mr </a:t>
                      </a:r>
                      <a:r>
                        <a:rPr lang="en-ZA" sz="1200" kern="1200" dirty="0" err="1">
                          <a:solidFill>
                            <a:schemeClr val="dk1"/>
                          </a:solidFill>
                          <a:effectLst/>
                          <a:latin typeface="Century Gothic"/>
                          <a:ea typeface="Times New Roman"/>
                          <a:cs typeface="Arial"/>
                        </a:rPr>
                        <a:t>Bassuday</a:t>
                      </a:r>
                      <a:r>
                        <a:rPr lang="en-ZA" sz="1200" kern="1200" dirty="0">
                          <a:solidFill>
                            <a:schemeClr val="dk1"/>
                          </a:solidFill>
                          <a:effectLst/>
                          <a:latin typeface="Century Gothic"/>
                          <a:ea typeface="Times New Roman"/>
                          <a:cs typeface="Arial"/>
                        </a:rPr>
                        <a:t/>
                      </a:r>
                      <a:br>
                        <a:rPr lang="en-ZA" sz="1200" kern="1200" dirty="0">
                          <a:solidFill>
                            <a:schemeClr val="dk1"/>
                          </a:solidFill>
                          <a:effectLst/>
                          <a:latin typeface="Century Gothic"/>
                          <a:ea typeface="Times New Roman"/>
                          <a:cs typeface="Arial"/>
                        </a:rPr>
                      </a:br>
                      <a:r>
                        <a:rPr lang="en-ZA" sz="1200" kern="1200" dirty="0">
                          <a:solidFill>
                            <a:schemeClr val="dk1"/>
                          </a:solidFill>
                          <a:effectLst/>
                          <a:latin typeface="Century Gothic"/>
                          <a:ea typeface="Times New Roman"/>
                          <a:cs typeface="Arial"/>
                        </a:rPr>
                        <a:t>(Chairperson)</a:t>
                      </a:r>
                    </a:p>
                  </a:txBody>
                  <a:tcPr marL="68580" marR="68580" marT="0" marB="0" anchor="ctr">
                    <a:solidFill>
                      <a:schemeClr val="bg1">
                        <a:lumMod val="75000"/>
                      </a:schemeClr>
                    </a:solidFill>
                  </a:tcPr>
                </a:tc>
                <a:tc>
                  <a:txBody>
                    <a:bodyPr/>
                    <a:lstStyle/>
                    <a:p>
                      <a:pPr marL="0" algn="l" defTabSz="914400" rtl="0" eaLnBrk="1" latinLnBrk="0" hangingPunct="1">
                        <a:lnSpc>
                          <a:spcPct val="110000"/>
                        </a:lnSpc>
                        <a:spcBef>
                          <a:spcPts val="600"/>
                        </a:spcBef>
                        <a:spcAft>
                          <a:spcPts val="600"/>
                        </a:spcAft>
                        <a:tabLst>
                          <a:tab pos="457200" algn="l"/>
                        </a:tabLst>
                      </a:pPr>
                      <a:r>
                        <a:rPr lang="en-ZA" sz="1200" kern="1200" dirty="0">
                          <a:solidFill>
                            <a:schemeClr val="dk1"/>
                          </a:solidFill>
                          <a:effectLst/>
                          <a:latin typeface="Century Gothic"/>
                          <a:ea typeface="Times New Roman"/>
                          <a:cs typeface="Arial"/>
                        </a:rPr>
                        <a:t>31/03/2023</a:t>
                      </a:r>
                    </a:p>
                  </a:txBody>
                  <a:tcPr marL="68580" marR="68580" marT="0" marB="0" anchor="ctr">
                    <a:solidFill>
                      <a:schemeClr val="bg1">
                        <a:lumMod val="75000"/>
                      </a:schemeClr>
                    </a:solidFill>
                  </a:tcPr>
                </a:tc>
                <a:tc>
                  <a:txBody>
                    <a:bodyPr/>
                    <a:lstStyle/>
                    <a:p>
                      <a:pPr marL="0" algn="l" defTabSz="914400" rtl="0" eaLnBrk="1" latinLnBrk="0" hangingPunct="1">
                        <a:lnSpc>
                          <a:spcPct val="110000"/>
                        </a:lnSpc>
                        <a:spcBef>
                          <a:spcPts val="600"/>
                        </a:spcBef>
                        <a:spcAft>
                          <a:spcPts val="600"/>
                        </a:spcAft>
                        <a:tabLst>
                          <a:tab pos="457200" algn="l"/>
                        </a:tabLst>
                      </a:pPr>
                      <a:r>
                        <a:rPr lang="en-ZA" sz="1200" kern="1200" dirty="0">
                          <a:solidFill>
                            <a:schemeClr val="dk1"/>
                          </a:solidFill>
                          <a:effectLst/>
                          <a:latin typeface="Century Gothic"/>
                          <a:ea typeface="Times New Roman"/>
                          <a:cs typeface="Arial"/>
                        </a:rPr>
                        <a:t>Indian, Male</a:t>
                      </a:r>
                    </a:p>
                  </a:txBody>
                  <a:tcPr marL="68580" marR="68580" marT="0" marB="0" anchor="ctr">
                    <a:solidFill>
                      <a:schemeClr val="bg1">
                        <a:lumMod val="75000"/>
                      </a:schemeClr>
                    </a:solidFill>
                  </a:tcPr>
                </a:tc>
                <a:tc>
                  <a:txBody>
                    <a:bodyPr/>
                    <a:lstStyle/>
                    <a:p>
                      <a:pPr marL="0" algn="l" defTabSz="914400" rtl="0" eaLnBrk="1" latinLnBrk="0" hangingPunct="1">
                        <a:lnSpc>
                          <a:spcPct val="110000"/>
                        </a:lnSpc>
                        <a:spcBef>
                          <a:spcPts val="600"/>
                        </a:spcBef>
                        <a:spcAft>
                          <a:spcPts val="600"/>
                        </a:spcAft>
                        <a:tabLst>
                          <a:tab pos="457200" algn="l"/>
                        </a:tabLst>
                      </a:pPr>
                      <a:r>
                        <a:rPr lang="en-ZA" sz="1200" kern="1200" dirty="0" err="1">
                          <a:solidFill>
                            <a:schemeClr val="dk1"/>
                          </a:solidFill>
                          <a:effectLst/>
                          <a:latin typeface="Century Gothic"/>
                          <a:ea typeface="Times New Roman"/>
                          <a:cs typeface="Arial"/>
                        </a:rPr>
                        <a:t>B.Proc</a:t>
                      </a:r>
                      <a:r>
                        <a:rPr lang="en-ZA" sz="1200" kern="1200" dirty="0">
                          <a:solidFill>
                            <a:schemeClr val="dk1"/>
                          </a:solidFill>
                          <a:effectLst/>
                          <a:latin typeface="Century Gothic"/>
                          <a:ea typeface="Times New Roman"/>
                          <a:cs typeface="Arial"/>
                        </a:rPr>
                        <a:t>, LLB, Graduate Diploma in Criminal Justice and Forensic Auditing; Director: Legal Services at UCT and Legal Advisor at UKZN</a:t>
                      </a:r>
                    </a:p>
                  </a:txBody>
                  <a:tcPr marL="68580" marR="68580" marT="0" marB="0" anchor="ctr">
                    <a:solidFill>
                      <a:schemeClr val="bg1">
                        <a:lumMod val="75000"/>
                      </a:schemeClr>
                    </a:solidFill>
                  </a:tcPr>
                </a:tc>
                <a:extLst>
                  <a:ext uri="{0D108BD9-81ED-4DB2-BD59-A6C34878D82A}">
                    <a16:rowId xmlns:a16="http://schemas.microsoft.com/office/drawing/2014/main" xmlns="" val="3457287388"/>
                  </a:ext>
                </a:extLst>
              </a:tr>
              <a:tr h="816012">
                <a:tc>
                  <a:txBody>
                    <a:bodyPr/>
                    <a:lstStyle/>
                    <a:p>
                      <a:pPr>
                        <a:lnSpc>
                          <a:spcPct val="110000"/>
                        </a:lnSpc>
                        <a:spcBef>
                          <a:spcPts val="600"/>
                        </a:spcBef>
                        <a:spcAft>
                          <a:spcPts val="600"/>
                        </a:spcAft>
                        <a:tabLst>
                          <a:tab pos="457200" algn="l"/>
                        </a:tabLst>
                      </a:pPr>
                      <a:r>
                        <a:rPr lang="en-ZA" sz="1200" dirty="0">
                          <a:effectLst/>
                          <a:latin typeface="Century Gothic"/>
                          <a:ea typeface="Times New Roman"/>
                          <a:cs typeface="Arial"/>
                        </a:rPr>
                        <a:t>Ms </a:t>
                      </a:r>
                      <a:r>
                        <a:rPr lang="en-ZA" sz="1200" dirty="0" err="1">
                          <a:effectLst/>
                          <a:latin typeface="Century Gothic"/>
                          <a:ea typeface="Times New Roman"/>
                          <a:cs typeface="Arial"/>
                        </a:rPr>
                        <a:t>Fani</a:t>
                      </a:r>
                      <a:r>
                        <a:rPr lang="en-ZA" sz="1200" dirty="0">
                          <a:effectLst/>
                          <a:latin typeface="Century Gothic"/>
                          <a:ea typeface="Times New Roman"/>
                          <a:cs typeface="Arial"/>
                        </a:rPr>
                        <a:t/>
                      </a:r>
                      <a:br>
                        <a:rPr lang="en-ZA" sz="1200" dirty="0">
                          <a:effectLst/>
                          <a:latin typeface="Century Gothic"/>
                          <a:ea typeface="Times New Roman"/>
                          <a:cs typeface="Arial"/>
                        </a:rPr>
                      </a:br>
                      <a:r>
                        <a:rPr lang="en-ZA" sz="1200" dirty="0">
                          <a:effectLst/>
                          <a:latin typeface="Century Gothic"/>
                          <a:ea typeface="Calibri"/>
                          <a:cs typeface="Arial"/>
                        </a:rPr>
                        <a:t>(Vice-Chairperson)</a:t>
                      </a:r>
                      <a:endParaRPr lang="en-ZA" sz="1200" dirty="0">
                        <a:effectLst/>
                        <a:latin typeface="Calibri"/>
                        <a:ea typeface="Calibri"/>
                        <a:cs typeface="Times New Roman"/>
                      </a:endParaRPr>
                    </a:p>
                  </a:txBody>
                  <a:tcPr marL="68580" marR="68580" marT="0" marB="0" anchor="ctr">
                    <a:solidFill>
                      <a:schemeClr val="bg1">
                        <a:lumMod val="75000"/>
                      </a:schemeClr>
                    </a:solidFill>
                  </a:tcPr>
                </a:tc>
                <a:tc>
                  <a:txBody>
                    <a:bodyPr/>
                    <a:lstStyle/>
                    <a:p>
                      <a:pPr>
                        <a:lnSpc>
                          <a:spcPct val="110000"/>
                        </a:lnSpc>
                        <a:spcBef>
                          <a:spcPts val="600"/>
                        </a:spcBef>
                        <a:spcAft>
                          <a:spcPts val="600"/>
                        </a:spcAft>
                        <a:tabLst>
                          <a:tab pos="457200" algn="l"/>
                        </a:tabLst>
                      </a:pPr>
                      <a:r>
                        <a:rPr lang="en-ZA" sz="1200" dirty="0">
                          <a:effectLst/>
                          <a:latin typeface="+mn-lt"/>
                          <a:ea typeface="Times New Roman"/>
                          <a:cs typeface="Arial"/>
                        </a:rPr>
                        <a:t>26/05/2024</a:t>
                      </a:r>
                      <a:endParaRPr lang="en-ZA" sz="1200" dirty="0">
                        <a:effectLst/>
                        <a:latin typeface="Calibri"/>
                        <a:ea typeface="Calibri"/>
                        <a:cs typeface="Times New Roman"/>
                      </a:endParaRPr>
                    </a:p>
                  </a:txBody>
                  <a:tcPr marL="68580" marR="68580" marT="0" marB="0" anchor="ctr">
                    <a:solidFill>
                      <a:schemeClr val="bg1">
                        <a:lumMod val="75000"/>
                      </a:schemeClr>
                    </a:solidFill>
                  </a:tcPr>
                </a:tc>
                <a:tc>
                  <a:txBody>
                    <a:bodyPr/>
                    <a:lstStyle/>
                    <a:p>
                      <a:pPr>
                        <a:lnSpc>
                          <a:spcPct val="110000"/>
                        </a:lnSpc>
                        <a:spcBef>
                          <a:spcPts val="600"/>
                        </a:spcBef>
                        <a:spcAft>
                          <a:spcPts val="600"/>
                        </a:spcAft>
                        <a:tabLst>
                          <a:tab pos="457200" algn="l"/>
                        </a:tabLst>
                      </a:pPr>
                      <a:r>
                        <a:rPr lang="en-ZA" sz="1200" dirty="0">
                          <a:effectLst/>
                          <a:latin typeface="Century Gothic"/>
                          <a:ea typeface="Times New Roman"/>
                          <a:cs typeface="Arial"/>
                        </a:rPr>
                        <a:t>African, Female</a:t>
                      </a:r>
                      <a:endParaRPr lang="en-ZA" sz="1200" dirty="0">
                        <a:effectLst/>
                        <a:latin typeface="Calibri"/>
                        <a:ea typeface="Calibri"/>
                        <a:cs typeface="Times New Roman"/>
                      </a:endParaRPr>
                    </a:p>
                  </a:txBody>
                  <a:tcPr marL="68580" marR="68580" marT="0" marB="0" anchor="ctr">
                    <a:solidFill>
                      <a:schemeClr val="bg1">
                        <a:lumMod val="75000"/>
                      </a:schemeClr>
                    </a:solidFill>
                  </a:tcPr>
                </a:tc>
                <a:tc>
                  <a:txBody>
                    <a:bodyPr/>
                    <a:lstStyle/>
                    <a:p>
                      <a:pPr>
                        <a:lnSpc>
                          <a:spcPct val="110000"/>
                        </a:lnSpc>
                        <a:spcBef>
                          <a:spcPts val="600"/>
                        </a:spcBef>
                        <a:spcAft>
                          <a:spcPts val="600"/>
                        </a:spcAft>
                        <a:tabLst>
                          <a:tab pos="457200" algn="l"/>
                        </a:tabLst>
                      </a:pPr>
                      <a:r>
                        <a:rPr lang="en-ZA" sz="1200" dirty="0">
                          <a:effectLst/>
                          <a:latin typeface="Century Gothic"/>
                          <a:ea typeface="Times New Roman"/>
                          <a:cs typeface="Arial"/>
                        </a:rPr>
                        <a:t>Board Member of Western Cape Cultural Commission, Bachelor of Administration, Honours:  Public Administration, WCGR</a:t>
                      </a:r>
                      <a:r>
                        <a:rPr lang="en-ZA" sz="1200" baseline="0" dirty="0">
                          <a:effectLst/>
                          <a:latin typeface="Century Gothic"/>
                          <a:ea typeface="Times New Roman"/>
                          <a:cs typeface="Arial"/>
                        </a:rPr>
                        <a:t> Board Member</a:t>
                      </a:r>
                      <a:endParaRPr lang="en-ZA" sz="1200" dirty="0">
                        <a:effectLst/>
                        <a:latin typeface="Calibri"/>
                        <a:ea typeface="Calibri"/>
                        <a:cs typeface="Times New Roman"/>
                      </a:endParaRPr>
                    </a:p>
                  </a:txBody>
                  <a:tcPr marL="68580" marR="68580" marT="0" marB="0" anchor="ctr">
                    <a:solidFill>
                      <a:schemeClr val="bg1">
                        <a:lumMod val="75000"/>
                      </a:schemeClr>
                    </a:solidFill>
                  </a:tcPr>
                </a:tc>
                <a:extLst>
                  <a:ext uri="{0D108BD9-81ED-4DB2-BD59-A6C34878D82A}">
                    <a16:rowId xmlns:a16="http://schemas.microsoft.com/office/drawing/2014/main" xmlns="" val="4037964083"/>
                  </a:ext>
                </a:extLst>
              </a:tr>
              <a:tr h="816012">
                <a:tc>
                  <a:txBody>
                    <a:bodyPr/>
                    <a:lstStyle/>
                    <a:p>
                      <a:pPr marL="0" algn="l" defTabSz="914400" rtl="0" eaLnBrk="1" latinLnBrk="0" hangingPunct="1">
                        <a:lnSpc>
                          <a:spcPct val="110000"/>
                        </a:lnSpc>
                        <a:spcBef>
                          <a:spcPts val="600"/>
                        </a:spcBef>
                        <a:spcAft>
                          <a:spcPts val="600"/>
                        </a:spcAft>
                        <a:tabLst>
                          <a:tab pos="457200" algn="l"/>
                        </a:tabLst>
                      </a:pPr>
                      <a:r>
                        <a:rPr lang="en-ZA" sz="1200" kern="1200" dirty="0">
                          <a:solidFill>
                            <a:schemeClr val="dk1"/>
                          </a:solidFill>
                          <a:effectLst/>
                          <a:latin typeface="Century Gothic"/>
                          <a:ea typeface="Times New Roman"/>
                          <a:cs typeface="Arial"/>
                        </a:rPr>
                        <a:t>Mr Nicholls</a:t>
                      </a:r>
                    </a:p>
                  </a:txBody>
                  <a:tcPr marL="68580" marR="68580" marT="0" marB="0" anchor="ctr">
                    <a:solidFill>
                      <a:schemeClr val="accent1">
                        <a:lumMod val="20000"/>
                        <a:lumOff val="80000"/>
                      </a:schemeClr>
                    </a:solidFill>
                  </a:tcPr>
                </a:tc>
                <a:tc>
                  <a:txBody>
                    <a:bodyPr/>
                    <a:lstStyle/>
                    <a:p>
                      <a:pPr marL="0" algn="l" defTabSz="914400" rtl="0" eaLnBrk="1" latinLnBrk="0" hangingPunct="1">
                        <a:lnSpc>
                          <a:spcPct val="110000"/>
                        </a:lnSpc>
                        <a:spcBef>
                          <a:spcPts val="600"/>
                        </a:spcBef>
                        <a:spcAft>
                          <a:spcPts val="600"/>
                        </a:spcAft>
                        <a:tabLst>
                          <a:tab pos="457200" algn="l"/>
                        </a:tabLst>
                      </a:pPr>
                      <a:r>
                        <a:rPr lang="en-ZA" sz="1200" kern="1200" dirty="0">
                          <a:solidFill>
                            <a:schemeClr val="dk1"/>
                          </a:solidFill>
                          <a:effectLst/>
                          <a:latin typeface="Century Gothic"/>
                          <a:ea typeface="Times New Roman"/>
                          <a:cs typeface="Arial"/>
                        </a:rPr>
                        <a:t>13/12/2022</a:t>
                      </a:r>
                    </a:p>
                  </a:txBody>
                  <a:tcPr marL="68580" marR="68580" marT="0" marB="0" anchor="ctr">
                    <a:solidFill>
                      <a:schemeClr val="accent1">
                        <a:lumMod val="20000"/>
                        <a:lumOff val="80000"/>
                      </a:schemeClr>
                    </a:solidFill>
                  </a:tcPr>
                </a:tc>
                <a:tc>
                  <a:txBody>
                    <a:bodyPr/>
                    <a:lstStyle/>
                    <a:p>
                      <a:pPr marL="0" algn="l" defTabSz="914400" rtl="0" eaLnBrk="1" latinLnBrk="0" hangingPunct="1">
                        <a:lnSpc>
                          <a:spcPct val="110000"/>
                        </a:lnSpc>
                        <a:spcBef>
                          <a:spcPts val="600"/>
                        </a:spcBef>
                        <a:spcAft>
                          <a:spcPts val="600"/>
                        </a:spcAft>
                        <a:tabLst>
                          <a:tab pos="457200" algn="l"/>
                        </a:tabLst>
                      </a:pPr>
                      <a:r>
                        <a:rPr lang="en-ZA" sz="1200" kern="1200" dirty="0">
                          <a:solidFill>
                            <a:schemeClr val="dk1"/>
                          </a:solidFill>
                          <a:effectLst/>
                          <a:latin typeface="Century Gothic"/>
                          <a:ea typeface="Times New Roman"/>
                          <a:cs typeface="Arial"/>
                        </a:rPr>
                        <a:t>White, Male</a:t>
                      </a:r>
                    </a:p>
                  </a:txBody>
                  <a:tcPr marL="68580" marR="68580" marT="0" marB="0" anchor="ctr">
                    <a:solidFill>
                      <a:schemeClr val="accent1">
                        <a:lumMod val="20000"/>
                        <a:lumOff val="80000"/>
                      </a:schemeClr>
                    </a:solidFill>
                  </a:tcPr>
                </a:tc>
                <a:tc>
                  <a:txBody>
                    <a:bodyPr/>
                    <a:lstStyle/>
                    <a:p>
                      <a:pPr marL="0" algn="l" defTabSz="914400" rtl="0" eaLnBrk="1" latinLnBrk="0" hangingPunct="1">
                        <a:lnSpc>
                          <a:spcPct val="110000"/>
                        </a:lnSpc>
                        <a:spcBef>
                          <a:spcPts val="600"/>
                        </a:spcBef>
                        <a:spcAft>
                          <a:spcPts val="600"/>
                        </a:spcAft>
                        <a:tabLst>
                          <a:tab pos="457200" algn="l"/>
                        </a:tabLst>
                      </a:pPr>
                      <a:r>
                        <a:rPr lang="en-ZA" sz="1200" kern="1200" dirty="0">
                          <a:solidFill>
                            <a:schemeClr val="dk1"/>
                          </a:solidFill>
                          <a:effectLst/>
                          <a:latin typeface="Century Gothic"/>
                          <a:ea typeface="Times New Roman"/>
                          <a:cs typeface="Arial"/>
                        </a:rPr>
                        <a:t>B. Com, CTA, Computer Auditing; Member (SA </a:t>
                      </a:r>
                      <a:r>
                        <a:rPr lang="en-ZA" sz="1200" kern="1200" dirty="0" err="1">
                          <a:solidFill>
                            <a:schemeClr val="dk1"/>
                          </a:solidFill>
                          <a:effectLst/>
                          <a:latin typeface="Century Gothic"/>
                          <a:ea typeface="Times New Roman"/>
                          <a:cs typeface="Arial"/>
                        </a:rPr>
                        <a:t>Istitute</a:t>
                      </a:r>
                      <a:r>
                        <a:rPr lang="en-ZA" sz="1200" kern="1200" dirty="0">
                          <a:solidFill>
                            <a:schemeClr val="dk1"/>
                          </a:solidFill>
                          <a:effectLst/>
                          <a:latin typeface="Century Gothic"/>
                          <a:ea typeface="Times New Roman"/>
                          <a:cs typeface="Arial"/>
                        </a:rPr>
                        <a:t> of Chartered Accountant), Certified Internal Auditor, Audit Committee member Cape Town City Council, </a:t>
                      </a:r>
                      <a:r>
                        <a:rPr lang="en-ZA" sz="1200" kern="1200" dirty="0" err="1">
                          <a:solidFill>
                            <a:schemeClr val="dk1"/>
                          </a:solidFill>
                          <a:effectLst/>
                          <a:latin typeface="Century Gothic"/>
                          <a:ea typeface="Times New Roman"/>
                          <a:cs typeface="Arial"/>
                        </a:rPr>
                        <a:t>Drakenstein</a:t>
                      </a:r>
                      <a:r>
                        <a:rPr lang="en-ZA" sz="1200" kern="1200" dirty="0">
                          <a:solidFill>
                            <a:schemeClr val="dk1"/>
                          </a:solidFill>
                          <a:effectLst/>
                          <a:latin typeface="Century Gothic"/>
                          <a:ea typeface="Times New Roman"/>
                          <a:cs typeface="Arial"/>
                        </a:rPr>
                        <a:t> Municipality, </a:t>
                      </a:r>
                      <a:r>
                        <a:rPr lang="en-ZA" sz="1200" kern="1200" dirty="0" err="1">
                          <a:solidFill>
                            <a:schemeClr val="dk1"/>
                          </a:solidFill>
                          <a:effectLst/>
                          <a:latin typeface="Century Gothic"/>
                          <a:ea typeface="Times New Roman"/>
                          <a:cs typeface="Arial"/>
                        </a:rPr>
                        <a:t>Langeberg</a:t>
                      </a:r>
                      <a:r>
                        <a:rPr lang="en-ZA" sz="1200" kern="1200" dirty="0">
                          <a:solidFill>
                            <a:schemeClr val="dk1"/>
                          </a:solidFill>
                          <a:effectLst/>
                          <a:latin typeface="Century Gothic"/>
                          <a:ea typeface="Times New Roman"/>
                          <a:cs typeface="Arial"/>
                        </a:rPr>
                        <a:t> Municipality </a:t>
                      </a:r>
                    </a:p>
                  </a:txBody>
                  <a:tcPr marL="68580" marR="68580" marT="0" marB="0" anchor="ctr">
                    <a:solidFill>
                      <a:schemeClr val="accent1">
                        <a:lumMod val="20000"/>
                        <a:lumOff val="80000"/>
                      </a:schemeClr>
                    </a:solidFill>
                  </a:tcPr>
                </a:tc>
                <a:extLst>
                  <a:ext uri="{0D108BD9-81ED-4DB2-BD59-A6C34878D82A}">
                    <a16:rowId xmlns:a16="http://schemas.microsoft.com/office/drawing/2014/main" xmlns="" val="2306031061"/>
                  </a:ext>
                </a:extLst>
              </a:tr>
              <a:tr h="816012">
                <a:tc>
                  <a:txBody>
                    <a:bodyPr/>
                    <a:lstStyle/>
                    <a:p>
                      <a:pPr>
                        <a:lnSpc>
                          <a:spcPct val="110000"/>
                        </a:lnSpc>
                        <a:spcBef>
                          <a:spcPts val="600"/>
                        </a:spcBef>
                        <a:spcAft>
                          <a:spcPts val="600"/>
                        </a:spcAft>
                        <a:tabLst>
                          <a:tab pos="457200" algn="l"/>
                        </a:tabLst>
                      </a:pPr>
                      <a:r>
                        <a:rPr lang="en-ZA" sz="1200" dirty="0">
                          <a:effectLst/>
                          <a:latin typeface="Century Gothic"/>
                          <a:ea typeface="Times New Roman"/>
                          <a:cs typeface="Arial"/>
                        </a:rPr>
                        <a:t>Mr Arendse</a:t>
                      </a:r>
                      <a:endParaRPr lang="en-ZA" sz="1200" dirty="0">
                        <a:effectLst/>
                        <a:latin typeface="Calibri"/>
                        <a:ea typeface="Calibri"/>
                        <a:cs typeface="Times New Roman"/>
                      </a:endParaRPr>
                    </a:p>
                  </a:txBody>
                  <a:tcPr marL="68580" marR="68580" marT="0" marB="0" anchor="ctr">
                    <a:solidFill>
                      <a:schemeClr val="accent1">
                        <a:lumMod val="20000"/>
                        <a:lumOff val="80000"/>
                      </a:schemeClr>
                    </a:solidFill>
                  </a:tcPr>
                </a:tc>
                <a:tc>
                  <a:txBody>
                    <a:bodyPr/>
                    <a:lstStyle/>
                    <a:p>
                      <a:pPr>
                        <a:lnSpc>
                          <a:spcPct val="110000"/>
                        </a:lnSpc>
                        <a:spcBef>
                          <a:spcPts val="600"/>
                        </a:spcBef>
                        <a:spcAft>
                          <a:spcPts val="600"/>
                        </a:spcAft>
                        <a:tabLst>
                          <a:tab pos="457200" algn="l"/>
                        </a:tabLst>
                      </a:pPr>
                      <a:r>
                        <a:rPr lang="en-ZA" sz="1200" dirty="0">
                          <a:effectLst/>
                          <a:latin typeface="Century Gothic"/>
                          <a:ea typeface="Times New Roman"/>
                          <a:cs typeface="Arial"/>
                        </a:rPr>
                        <a:t>31/03/2023</a:t>
                      </a:r>
                      <a:endParaRPr lang="en-ZA" sz="1200" dirty="0">
                        <a:effectLst/>
                        <a:latin typeface="Calibri"/>
                        <a:ea typeface="Calibri"/>
                        <a:cs typeface="Times New Roman"/>
                      </a:endParaRPr>
                    </a:p>
                  </a:txBody>
                  <a:tcPr marL="68580" marR="68580" marT="0" marB="0" anchor="ctr">
                    <a:solidFill>
                      <a:schemeClr val="accent1">
                        <a:lumMod val="20000"/>
                        <a:lumOff val="80000"/>
                      </a:schemeClr>
                    </a:solidFill>
                  </a:tcPr>
                </a:tc>
                <a:tc>
                  <a:txBody>
                    <a:bodyPr/>
                    <a:lstStyle/>
                    <a:p>
                      <a:pPr>
                        <a:lnSpc>
                          <a:spcPct val="110000"/>
                        </a:lnSpc>
                        <a:spcBef>
                          <a:spcPts val="600"/>
                        </a:spcBef>
                        <a:spcAft>
                          <a:spcPts val="600"/>
                        </a:spcAft>
                        <a:tabLst>
                          <a:tab pos="457200" algn="l"/>
                        </a:tabLst>
                      </a:pPr>
                      <a:r>
                        <a:rPr lang="en-ZA" sz="1200" dirty="0">
                          <a:effectLst/>
                          <a:latin typeface="Century Gothic"/>
                          <a:ea typeface="Times New Roman"/>
                          <a:cs typeface="Arial"/>
                        </a:rPr>
                        <a:t>Coloured, Male</a:t>
                      </a:r>
                      <a:endParaRPr lang="en-ZA" sz="1200" dirty="0">
                        <a:effectLst/>
                        <a:latin typeface="Calibri"/>
                        <a:ea typeface="Calibri"/>
                        <a:cs typeface="Times New Roman"/>
                      </a:endParaRPr>
                    </a:p>
                  </a:txBody>
                  <a:tcPr marL="68580" marR="68580" marT="0" marB="0" anchor="ctr">
                    <a:solidFill>
                      <a:schemeClr val="accent1">
                        <a:lumMod val="20000"/>
                        <a:lumOff val="80000"/>
                      </a:schemeClr>
                    </a:solidFill>
                  </a:tcPr>
                </a:tc>
                <a:tc>
                  <a:txBody>
                    <a:bodyPr/>
                    <a:lstStyle/>
                    <a:p>
                      <a:pPr>
                        <a:lnSpc>
                          <a:spcPct val="110000"/>
                        </a:lnSpc>
                        <a:spcBef>
                          <a:spcPts val="600"/>
                        </a:spcBef>
                        <a:spcAft>
                          <a:spcPts val="600"/>
                        </a:spcAft>
                        <a:tabLst>
                          <a:tab pos="457200" algn="l"/>
                        </a:tabLst>
                      </a:pPr>
                      <a:r>
                        <a:rPr lang="en-ZA" sz="1200" dirty="0">
                          <a:effectLst/>
                          <a:latin typeface="+mn-lt"/>
                          <a:ea typeface="Times New Roman"/>
                          <a:cs typeface="Arial"/>
                        </a:rPr>
                        <a:t>CA (SA); Chief Director:  Local Government Finance; Accountant General:  WCPT; CFO DTPW</a:t>
                      </a:r>
                      <a:endParaRPr lang="en-ZA" sz="1200" dirty="0">
                        <a:effectLst/>
                        <a:latin typeface="Calibri"/>
                        <a:ea typeface="Calibri"/>
                        <a:cs typeface="Times New Roman"/>
                      </a:endParaRPr>
                    </a:p>
                  </a:txBody>
                  <a:tcPr marL="68580" marR="68580" marT="0" marB="0" anchor="ctr">
                    <a:solidFill>
                      <a:schemeClr val="accent1">
                        <a:lumMod val="20000"/>
                        <a:lumOff val="80000"/>
                      </a:schemeClr>
                    </a:solidFill>
                  </a:tcPr>
                </a:tc>
                <a:extLst>
                  <a:ext uri="{0D108BD9-81ED-4DB2-BD59-A6C34878D82A}">
                    <a16:rowId xmlns:a16="http://schemas.microsoft.com/office/drawing/2014/main" xmlns="" val="4007854710"/>
                  </a:ext>
                </a:extLst>
              </a:tr>
              <a:tr h="816012">
                <a:tc>
                  <a:txBody>
                    <a:bodyPr/>
                    <a:lstStyle/>
                    <a:p>
                      <a:pPr marL="0" algn="l" defTabSz="914400" rtl="0" eaLnBrk="1" latinLnBrk="0" hangingPunct="1">
                        <a:lnSpc>
                          <a:spcPct val="110000"/>
                        </a:lnSpc>
                        <a:spcBef>
                          <a:spcPts val="600"/>
                        </a:spcBef>
                        <a:spcAft>
                          <a:spcPts val="600"/>
                        </a:spcAft>
                        <a:tabLst>
                          <a:tab pos="457200" algn="l"/>
                        </a:tabLst>
                      </a:pPr>
                      <a:r>
                        <a:rPr lang="en-ZA" sz="1200" kern="1200" dirty="0">
                          <a:solidFill>
                            <a:schemeClr val="dk1"/>
                          </a:solidFill>
                          <a:effectLst/>
                          <a:latin typeface="Century Gothic"/>
                          <a:ea typeface="Times New Roman"/>
                          <a:cs typeface="Arial"/>
                        </a:rPr>
                        <a:t>Ms L Venter</a:t>
                      </a:r>
                    </a:p>
                  </a:txBody>
                  <a:tcPr marL="68580" marR="68580" marT="0" marB="0" anchor="ctr">
                    <a:solidFill>
                      <a:schemeClr val="accent1">
                        <a:lumMod val="20000"/>
                        <a:lumOff val="80000"/>
                      </a:schemeClr>
                    </a:solidFill>
                  </a:tcPr>
                </a:tc>
                <a:tc>
                  <a:txBody>
                    <a:bodyPr/>
                    <a:lstStyle/>
                    <a:p>
                      <a:pPr marL="0" algn="l" defTabSz="914400" rtl="0" eaLnBrk="1" latinLnBrk="0" hangingPunct="1">
                        <a:lnSpc>
                          <a:spcPct val="110000"/>
                        </a:lnSpc>
                        <a:spcBef>
                          <a:spcPts val="600"/>
                        </a:spcBef>
                        <a:spcAft>
                          <a:spcPts val="600"/>
                        </a:spcAft>
                        <a:tabLst>
                          <a:tab pos="457200" algn="l"/>
                        </a:tabLst>
                      </a:pPr>
                      <a:r>
                        <a:rPr lang="en-ZA" sz="1200" kern="1200" dirty="0">
                          <a:solidFill>
                            <a:schemeClr val="dk1"/>
                          </a:solidFill>
                          <a:effectLst/>
                          <a:latin typeface="Century Gothic"/>
                          <a:ea typeface="Times New Roman"/>
                          <a:cs typeface="Arial"/>
                        </a:rPr>
                        <a:t>5/11/2023</a:t>
                      </a:r>
                    </a:p>
                  </a:txBody>
                  <a:tcPr marL="68580" marR="68580" marT="0" marB="0" anchor="ctr">
                    <a:solidFill>
                      <a:schemeClr val="accent1">
                        <a:lumMod val="20000"/>
                        <a:lumOff val="80000"/>
                      </a:schemeClr>
                    </a:solidFill>
                  </a:tcPr>
                </a:tc>
                <a:tc>
                  <a:txBody>
                    <a:bodyPr/>
                    <a:lstStyle/>
                    <a:p>
                      <a:pPr marL="0" algn="l" defTabSz="914400" rtl="0" eaLnBrk="1" latinLnBrk="0" hangingPunct="1">
                        <a:lnSpc>
                          <a:spcPct val="110000"/>
                        </a:lnSpc>
                        <a:spcBef>
                          <a:spcPts val="600"/>
                        </a:spcBef>
                        <a:spcAft>
                          <a:spcPts val="600"/>
                        </a:spcAft>
                        <a:tabLst>
                          <a:tab pos="457200" algn="l"/>
                        </a:tabLst>
                      </a:pPr>
                      <a:r>
                        <a:rPr lang="en-ZA" sz="1200" kern="1200" dirty="0">
                          <a:solidFill>
                            <a:schemeClr val="dk1"/>
                          </a:solidFill>
                          <a:effectLst/>
                          <a:latin typeface="Century Gothic"/>
                          <a:ea typeface="Times New Roman"/>
                          <a:cs typeface="Arial"/>
                        </a:rPr>
                        <a:t>White, Female</a:t>
                      </a:r>
                    </a:p>
                  </a:txBody>
                  <a:tcPr marL="68580" marR="68580" marT="0" marB="0" anchor="ctr">
                    <a:solidFill>
                      <a:schemeClr val="accent1">
                        <a:lumMod val="20000"/>
                        <a:lumOff val="80000"/>
                      </a:schemeClr>
                    </a:solidFill>
                  </a:tcPr>
                </a:tc>
                <a:tc>
                  <a:txBody>
                    <a:bodyPr/>
                    <a:lstStyle/>
                    <a:p>
                      <a:pPr marL="0" algn="l" defTabSz="914400" rtl="0" eaLnBrk="1" latinLnBrk="0" hangingPunct="1">
                        <a:lnSpc>
                          <a:spcPct val="110000"/>
                        </a:lnSpc>
                        <a:spcBef>
                          <a:spcPts val="600"/>
                        </a:spcBef>
                        <a:spcAft>
                          <a:spcPts val="600"/>
                        </a:spcAft>
                        <a:tabLst>
                          <a:tab pos="457200" algn="l"/>
                        </a:tabLst>
                      </a:pPr>
                      <a:r>
                        <a:rPr lang="en-ZA" sz="1200" kern="1200" dirty="0" err="1">
                          <a:solidFill>
                            <a:schemeClr val="dk1"/>
                          </a:solidFill>
                          <a:effectLst/>
                          <a:latin typeface="Century Gothic"/>
                          <a:ea typeface="Times New Roman"/>
                          <a:cs typeface="Arial"/>
                        </a:rPr>
                        <a:t>B.Proc</a:t>
                      </a:r>
                      <a:r>
                        <a:rPr lang="en-ZA" sz="1200" kern="1200" dirty="0">
                          <a:solidFill>
                            <a:schemeClr val="dk1"/>
                          </a:solidFill>
                          <a:effectLst/>
                          <a:latin typeface="Century Gothic"/>
                          <a:ea typeface="Times New Roman"/>
                          <a:cs typeface="Arial"/>
                        </a:rPr>
                        <a:t>, LLB, Graduate Diploma in Criminal Justice and Forensic Auditing; Director: Legal Services at UCT and Legal Advisor at UKZN</a:t>
                      </a:r>
                    </a:p>
                  </a:txBody>
                  <a:tcPr marL="68580" marR="68580" marT="0" marB="0" anchor="ctr">
                    <a:solidFill>
                      <a:schemeClr val="accent1">
                        <a:lumMod val="20000"/>
                        <a:lumOff val="80000"/>
                      </a:schemeClr>
                    </a:solidFill>
                  </a:tcPr>
                </a:tc>
                <a:extLst>
                  <a:ext uri="{0D108BD9-81ED-4DB2-BD59-A6C34878D82A}">
                    <a16:rowId xmlns:a16="http://schemas.microsoft.com/office/drawing/2014/main" xmlns="" val="4001830999"/>
                  </a:ext>
                </a:extLst>
              </a:tr>
            </a:tbl>
          </a:graphicData>
        </a:graphic>
      </p:graphicFrame>
    </p:spTree>
    <p:extLst>
      <p:ext uri="{BB962C8B-B14F-4D97-AF65-F5344CB8AC3E}">
        <p14:creationId xmlns:p14="http://schemas.microsoft.com/office/powerpoint/2010/main" xmlns="" val="730264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429" y="180976"/>
            <a:ext cx="11462940" cy="559256"/>
          </a:xfrm>
        </p:spPr>
        <p:txBody>
          <a:bodyPr/>
          <a:lstStyle/>
          <a:p>
            <a:r>
              <a:rPr lang="en-ZA" dirty="0">
                <a:solidFill>
                  <a:srgbClr val="001489"/>
                </a:solidFill>
              </a:rPr>
              <a:t>Qualifications of current Board Members:</a:t>
            </a:r>
          </a:p>
        </p:txBody>
      </p:sp>
      <p:sp>
        <p:nvSpPr>
          <p:cNvPr id="3" name="Slide Number Placeholder 2"/>
          <p:cNvSpPr>
            <a:spLocks noGrp="1"/>
          </p:cNvSpPr>
          <p:nvPr>
            <p:ph type="sldNum" sz="quarter" idx="4"/>
          </p:nvPr>
        </p:nvSpPr>
        <p:spPr/>
        <p:txBody>
          <a:bodyPr/>
          <a:lstStyle/>
          <a:p>
            <a:fld id="{8406839F-D7A4-4E5D-B93D-768AD4D1DB36}" type="slidenum">
              <a:rPr lang="en-ZA" smtClean="0">
                <a:solidFill>
                  <a:srgbClr val="003399"/>
                </a:solidFill>
              </a:rPr>
              <a:pPr/>
              <a:t>8</a:t>
            </a:fld>
            <a:endParaRPr lang="en-ZA" dirty="0">
              <a:solidFill>
                <a:srgbClr val="003399"/>
              </a:solidFill>
            </a:endParaRPr>
          </a:p>
        </p:txBody>
      </p:sp>
      <p:sp>
        <p:nvSpPr>
          <p:cNvPr id="4" name="Footer Placeholder 3"/>
          <p:cNvSpPr>
            <a:spLocks noGrp="1"/>
          </p:cNvSpPr>
          <p:nvPr>
            <p:ph type="ftr" sz="quarter" idx="3"/>
          </p:nvPr>
        </p:nvSpPr>
        <p:spPr>
          <a:xfrm>
            <a:off x="3336952" y="6468150"/>
            <a:ext cx="5518097" cy="230832"/>
          </a:xfrm>
        </p:spPr>
        <p:txBody>
          <a:bodyPr/>
          <a:lstStyle/>
          <a:p>
            <a:pPr algn="ctr"/>
            <a:r>
              <a:rPr lang="en-ZA" sz="800" dirty="0">
                <a:solidFill>
                  <a:srgbClr val="998F86"/>
                </a:solidFill>
                <a:latin typeface="Century Gothic" panose="020B0502020202020204" pitchFamily="34" charset="0"/>
              </a:rPr>
              <a:t>Western Cape Gambling and Racing Board Application Process</a:t>
            </a:r>
            <a:endParaRPr lang="en-GB" sz="800" dirty="0">
              <a:solidFill>
                <a:srgbClr val="998F86"/>
              </a:solidFill>
              <a:latin typeface="Century Gothic" panose="020B0502020202020204" pitchFamily="34" charset="0"/>
            </a:endParaRPr>
          </a:p>
        </p:txBody>
      </p:sp>
      <p:sp>
        <p:nvSpPr>
          <p:cNvPr id="5" name="Text Placeholder 4"/>
          <p:cNvSpPr>
            <a:spLocks noGrp="1"/>
          </p:cNvSpPr>
          <p:nvPr>
            <p:ph type="body" sz="quarter" idx="10"/>
          </p:nvPr>
        </p:nvSpPr>
        <p:spPr/>
        <p:txBody>
          <a:bodyPr>
            <a:normAutofit/>
          </a:bodyPr>
          <a:lstStyle/>
          <a:p>
            <a:pPr marL="274320" lvl="1" indent="-274320">
              <a:lnSpc>
                <a:spcPct val="120000"/>
              </a:lnSpc>
              <a:spcBef>
                <a:spcPts val="1200"/>
              </a:spcBef>
              <a:spcAft>
                <a:spcPts val="1200"/>
              </a:spcAft>
              <a:defRPr/>
            </a:pPr>
            <a:r>
              <a:rPr lang="en-ZA" sz="1800" dirty="0">
                <a:solidFill>
                  <a:prstClr val="black"/>
                </a:solidFill>
              </a:rPr>
              <a:t>Two members with financial and accounting qualifications (Chartered Accountant, finance experience); </a:t>
            </a:r>
          </a:p>
          <a:p>
            <a:pPr marL="274320" lvl="1" indent="-274320">
              <a:lnSpc>
                <a:spcPct val="120000"/>
              </a:lnSpc>
              <a:spcBef>
                <a:spcPts val="1200"/>
              </a:spcBef>
              <a:spcAft>
                <a:spcPts val="1200"/>
              </a:spcAft>
              <a:defRPr/>
            </a:pPr>
            <a:r>
              <a:rPr lang="en-ZA" sz="1800" dirty="0">
                <a:solidFill>
                  <a:prstClr val="black"/>
                </a:solidFill>
              </a:rPr>
              <a:t>Two members with a legal qualification and experience; and </a:t>
            </a:r>
          </a:p>
          <a:p>
            <a:pPr marL="274320" lvl="1" indent="-274320">
              <a:lnSpc>
                <a:spcPct val="120000"/>
              </a:lnSpc>
              <a:spcBef>
                <a:spcPts val="1200"/>
              </a:spcBef>
              <a:spcAft>
                <a:spcPts val="1200"/>
              </a:spcAft>
              <a:defRPr/>
            </a:pPr>
            <a:r>
              <a:rPr lang="en-ZA" sz="1800" dirty="0">
                <a:solidFill>
                  <a:prstClr val="black"/>
                </a:solidFill>
              </a:rPr>
              <a:t>One member with  public administration and governance experience.</a:t>
            </a:r>
          </a:p>
          <a:p>
            <a:pPr marL="274320" lvl="1" indent="-274320">
              <a:lnSpc>
                <a:spcPct val="120000"/>
              </a:lnSpc>
              <a:spcBef>
                <a:spcPts val="1200"/>
              </a:spcBef>
              <a:spcAft>
                <a:spcPts val="1200"/>
              </a:spcAft>
              <a:defRPr/>
            </a:pPr>
            <a:r>
              <a:rPr lang="en-ZA" sz="1800" dirty="0">
                <a:solidFill>
                  <a:prstClr val="black"/>
                </a:solidFill>
              </a:rPr>
              <a:t>Current process aims to fill 1 vacancy.</a:t>
            </a:r>
          </a:p>
          <a:p>
            <a:pPr marL="274320" lvl="1" indent="-274320">
              <a:lnSpc>
                <a:spcPct val="120000"/>
              </a:lnSpc>
              <a:spcBef>
                <a:spcPts val="1200"/>
              </a:spcBef>
              <a:spcAft>
                <a:spcPts val="1200"/>
              </a:spcAft>
              <a:defRPr/>
            </a:pPr>
            <a:r>
              <a:rPr lang="en-ZA" sz="1800" dirty="0">
                <a:solidFill>
                  <a:prstClr val="black"/>
                </a:solidFill>
              </a:rPr>
              <a:t>PT is about to commence recruitment for the current vacancy and the upcoming vacancies in December and March.</a:t>
            </a:r>
          </a:p>
          <a:p>
            <a:pPr marL="274320" lvl="1" indent="-274320">
              <a:lnSpc>
                <a:spcPct val="120000"/>
              </a:lnSpc>
              <a:spcBef>
                <a:spcPts val="1200"/>
              </a:spcBef>
              <a:spcAft>
                <a:spcPts val="1200"/>
              </a:spcAft>
              <a:defRPr/>
            </a:pPr>
            <a:r>
              <a:rPr lang="en-ZA" sz="1800" dirty="0">
                <a:solidFill>
                  <a:prstClr val="black"/>
                </a:solidFill>
              </a:rPr>
              <a:t>Possibility to extend current Board Member terms by one year subject to Executive Council approval as provided in Section 6 of the Act.</a:t>
            </a:r>
          </a:p>
          <a:p>
            <a:endParaRPr lang="en-ZA" dirty="0"/>
          </a:p>
        </p:txBody>
      </p:sp>
    </p:spTree>
    <p:extLst>
      <p:ext uri="{BB962C8B-B14F-4D97-AF65-F5344CB8AC3E}">
        <p14:creationId xmlns:p14="http://schemas.microsoft.com/office/powerpoint/2010/main" xmlns="" val="484806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691" y="159018"/>
            <a:ext cx="11434610" cy="581214"/>
          </a:xfrm>
        </p:spPr>
        <p:txBody>
          <a:bodyPr/>
          <a:lstStyle/>
          <a:p>
            <a:r>
              <a:rPr lang="en-ZA" dirty="0">
                <a:solidFill>
                  <a:srgbClr val="001489"/>
                </a:solidFill>
              </a:rPr>
              <a:t>Shortlisting Criteria Applied</a:t>
            </a:r>
          </a:p>
        </p:txBody>
      </p:sp>
      <p:sp>
        <p:nvSpPr>
          <p:cNvPr id="3" name="Slide Number Placeholder 2"/>
          <p:cNvSpPr>
            <a:spLocks noGrp="1"/>
          </p:cNvSpPr>
          <p:nvPr>
            <p:ph type="sldNum" sz="quarter" idx="4"/>
          </p:nvPr>
        </p:nvSpPr>
        <p:spPr/>
        <p:txBody>
          <a:bodyPr/>
          <a:lstStyle/>
          <a:p>
            <a:fld id="{8406839F-D7A4-4E5D-B93D-768AD4D1DB36}" type="slidenum">
              <a:rPr lang="en-ZA" smtClean="0">
                <a:solidFill>
                  <a:srgbClr val="003399"/>
                </a:solidFill>
              </a:rPr>
              <a:pPr/>
              <a:t>9</a:t>
            </a:fld>
            <a:endParaRPr lang="en-ZA" dirty="0">
              <a:solidFill>
                <a:srgbClr val="003399"/>
              </a:solidFill>
            </a:endParaRPr>
          </a:p>
        </p:txBody>
      </p:sp>
      <p:sp>
        <p:nvSpPr>
          <p:cNvPr id="4" name="Footer Placeholder 3"/>
          <p:cNvSpPr>
            <a:spLocks noGrp="1"/>
          </p:cNvSpPr>
          <p:nvPr>
            <p:ph type="ftr" sz="quarter" idx="3"/>
          </p:nvPr>
        </p:nvSpPr>
        <p:spPr>
          <a:xfrm>
            <a:off x="3336952" y="6468150"/>
            <a:ext cx="5518097" cy="230832"/>
          </a:xfrm>
        </p:spPr>
        <p:txBody>
          <a:bodyPr/>
          <a:lstStyle/>
          <a:p>
            <a:pPr algn="ctr"/>
            <a:r>
              <a:rPr lang="en-ZA" sz="800" dirty="0">
                <a:solidFill>
                  <a:srgbClr val="998F86"/>
                </a:solidFill>
                <a:latin typeface="Century Gothic" panose="020B0502020202020204" pitchFamily="34" charset="0"/>
              </a:rPr>
              <a:t>Western Cape Gambling and Racing Board Application Process</a:t>
            </a:r>
            <a:endParaRPr lang="en-GB" sz="800" dirty="0">
              <a:solidFill>
                <a:srgbClr val="998F86"/>
              </a:solidFill>
              <a:latin typeface="Century Gothic" panose="020B0502020202020204" pitchFamily="34" charset="0"/>
            </a:endParaRPr>
          </a:p>
        </p:txBody>
      </p:sp>
      <p:sp>
        <p:nvSpPr>
          <p:cNvPr id="5" name="Text Placeholder 4"/>
          <p:cNvSpPr>
            <a:spLocks noGrp="1"/>
          </p:cNvSpPr>
          <p:nvPr>
            <p:ph type="body" sz="quarter" idx="10"/>
          </p:nvPr>
        </p:nvSpPr>
        <p:spPr>
          <a:xfrm>
            <a:off x="329416" y="1156155"/>
            <a:ext cx="11434610" cy="4896073"/>
          </a:xfrm>
        </p:spPr>
        <p:txBody>
          <a:bodyPr>
            <a:normAutofit fontScale="62500" lnSpcReduction="20000"/>
          </a:bodyPr>
          <a:lstStyle/>
          <a:p>
            <a:pPr marL="274320" lvl="1" indent="-274320">
              <a:lnSpc>
                <a:spcPct val="140000"/>
              </a:lnSpc>
              <a:spcBef>
                <a:spcPts val="1200"/>
              </a:spcBef>
              <a:spcAft>
                <a:spcPts val="600"/>
              </a:spcAft>
              <a:defRPr/>
            </a:pPr>
            <a:r>
              <a:rPr lang="en-ZA" sz="2400" dirty="0">
                <a:solidFill>
                  <a:prstClr val="black"/>
                </a:solidFill>
              </a:rPr>
              <a:t>WCGRA has no shortlisting criteria.</a:t>
            </a:r>
          </a:p>
          <a:p>
            <a:pPr marL="274320" lvl="1" indent="-274320">
              <a:lnSpc>
                <a:spcPct val="140000"/>
              </a:lnSpc>
              <a:spcBef>
                <a:spcPts val="1200"/>
              </a:spcBef>
              <a:spcAft>
                <a:spcPts val="600"/>
              </a:spcAft>
              <a:defRPr/>
            </a:pPr>
            <a:r>
              <a:rPr lang="en-ZA" sz="2400" dirty="0">
                <a:solidFill>
                  <a:prstClr val="black"/>
                </a:solidFill>
              </a:rPr>
              <a:t>Section 3(2) of the WCGRA provides that “the members of the Board shall be eligible persons who have </a:t>
            </a:r>
            <a:r>
              <a:rPr lang="en-ZA" sz="2400" u="sng" dirty="0">
                <a:solidFill>
                  <a:prstClr val="black"/>
                </a:solidFill>
              </a:rPr>
              <a:t>appropriate knowledge or experience</a:t>
            </a:r>
            <a:r>
              <a:rPr lang="en-ZA" sz="2400" dirty="0">
                <a:solidFill>
                  <a:prstClr val="black"/>
                </a:solidFill>
              </a:rPr>
              <a:t>; provided that appointment to the Board shall be made with gender sensitivity”  </a:t>
            </a:r>
          </a:p>
          <a:p>
            <a:pPr marL="274320" lvl="1" indent="-274320">
              <a:lnSpc>
                <a:spcPct val="140000"/>
              </a:lnSpc>
              <a:spcBef>
                <a:spcPts val="1200"/>
              </a:spcBef>
              <a:spcAft>
                <a:spcPts val="600"/>
              </a:spcAft>
              <a:defRPr/>
            </a:pPr>
            <a:r>
              <a:rPr lang="en-ZA" sz="2400" dirty="0">
                <a:solidFill>
                  <a:prstClr val="black"/>
                </a:solidFill>
              </a:rPr>
              <a:t>Kind IV recommends that to remain relevant Boards ought to be diverse particularly with regards to “academic  qualifications, technical expertise, relevant industry knowledge, experience, nationality, age, race and gender.</a:t>
            </a:r>
          </a:p>
          <a:p>
            <a:pPr marL="274320" lvl="1" indent="-274320">
              <a:lnSpc>
                <a:spcPct val="140000"/>
              </a:lnSpc>
              <a:spcBef>
                <a:spcPts val="1200"/>
              </a:spcBef>
              <a:spcAft>
                <a:spcPts val="600"/>
              </a:spcAft>
              <a:defRPr/>
            </a:pPr>
            <a:r>
              <a:rPr lang="en-ZA" sz="2400" dirty="0">
                <a:solidFill>
                  <a:prstClr val="black"/>
                </a:solidFill>
              </a:rPr>
              <a:t>Five applicants have been forwarded for consideration by the Standing Committee, as the regulations require that  for any vacancy occurring on the Board, the Accounting Officer compile a list of not less than three names, of the most suitable candidates for appointment .    </a:t>
            </a:r>
          </a:p>
          <a:p>
            <a:pPr marL="274320" lvl="1" indent="-274320">
              <a:lnSpc>
                <a:spcPct val="140000"/>
              </a:lnSpc>
              <a:spcBef>
                <a:spcPts val="1200"/>
              </a:spcBef>
              <a:spcAft>
                <a:spcPts val="600"/>
              </a:spcAft>
              <a:defRPr/>
            </a:pPr>
            <a:r>
              <a:rPr lang="en-ZA" sz="2400" dirty="0">
                <a:solidFill>
                  <a:prstClr val="black"/>
                </a:solidFill>
              </a:rPr>
              <a:t>Standing Committee to note applicants not shortlisted:	</a:t>
            </a:r>
          </a:p>
          <a:p>
            <a:pPr marL="457200" lvl="2" indent="-182880">
              <a:lnSpc>
                <a:spcPct val="140000"/>
              </a:lnSpc>
              <a:spcBef>
                <a:spcPts val="1200"/>
              </a:spcBef>
              <a:buClr>
                <a:schemeClr val="tx1"/>
              </a:buClr>
              <a:defRPr/>
            </a:pPr>
            <a:r>
              <a:rPr lang="en-ZA" sz="2400" dirty="0">
                <a:solidFill>
                  <a:prstClr val="black"/>
                </a:solidFill>
              </a:rPr>
              <a:t>One applicant indicated an address outside the WC, and in reply to a follow-up e-mail confirmed that he is ordinarily resident in Gauteng;</a:t>
            </a:r>
          </a:p>
          <a:p>
            <a:pPr marL="457200" lvl="2" indent="-182880">
              <a:lnSpc>
                <a:spcPct val="140000"/>
              </a:lnSpc>
              <a:spcBef>
                <a:spcPts val="1200"/>
              </a:spcBef>
              <a:buClr>
                <a:schemeClr val="tx1"/>
              </a:buClr>
              <a:defRPr/>
            </a:pPr>
            <a:r>
              <a:rPr lang="en-ZA" sz="2400" dirty="0">
                <a:solidFill>
                  <a:prstClr val="black"/>
                </a:solidFill>
              </a:rPr>
              <a:t>One applicant had lesser qualifications and experience in skill sets currently represented on the Board.</a:t>
            </a:r>
          </a:p>
          <a:p>
            <a:pPr marL="412750" lvl="2" indent="-127000">
              <a:lnSpc>
                <a:spcPct val="140000"/>
              </a:lnSpc>
              <a:spcBef>
                <a:spcPts val="1200"/>
              </a:spcBef>
              <a:defRPr/>
            </a:pPr>
            <a:endParaRPr lang="en-ZA" sz="2400" dirty="0">
              <a:solidFill>
                <a:prstClr val="black"/>
              </a:solidFill>
            </a:endParaRPr>
          </a:p>
          <a:p>
            <a:endParaRPr lang="en-ZA" dirty="0"/>
          </a:p>
        </p:txBody>
      </p:sp>
    </p:spTree>
    <p:extLst>
      <p:ext uri="{BB962C8B-B14F-4D97-AF65-F5344CB8AC3E}">
        <p14:creationId xmlns:p14="http://schemas.microsoft.com/office/powerpoint/2010/main" xmlns="" val="9170516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Pd9Ct1aMTE22rXjNleq0Mg"/>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p33NfSVMHv0e5Npz.QjYF8A"/>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pLrzeEFIP.Ei5yEnCfpKiJg"/>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44.xml><?xml version="1.0" encoding="utf-8"?>
<p:tagLst xmlns:a="http://schemas.openxmlformats.org/drawingml/2006/main" xmlns:r="http://schemas.openxmlformats.org/officeDocument/2006/relationships" xmlns:p="http://schemas.openxmlformats.org/presentationml/2006/main">
  <p:tag name="SMARTBOX_SB6" val="snTsFZ8Y/CBJMgu9y8Dq8/H4Owf5ZP/3"/>
  <p:tag name="SMARTBOX_SB8" val="0iCA1Z23kaaMiGZOE1yeGg=="/>
  <p:tag name="SMARTBOX_SB7" val="U8/1IBd/oCkOa3RV9JIGzg=="/>
</p:tagLst>
</file>

<file path=ppt/tags/tag45.xml><?xml version="1.0" encoding="utf-8"?>
<p:tagLst xmlns:a="http://schemas.openxmlformats.org/drawingml/2006/main" xmlns:r="http://schemas.openxmlformats.org/officeDocument/2006/relationships" xmlns:p="http://schemas.openxmlformats.org/presentationml/2006/main">
  <p:tag name="SMARTBOX_SB6" val="W7sZ06LbXOADmgFMdiD8S7mwauFqwXJB"/>
  <p:tag name="SMARTBOX_SB8" val="5zbCZmvvwdXViW/PdaUP0A=="/>
  <p:tag name="SMARTBOX_SB7" val="okpar52XqDQrSAOpqNqg5Q=="/>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pRv0Bmol0Qk2izE3K1YLByA"/>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pFTUOUbyN0kCIIzcNAHpeTQ"/>
</p:tagLst>
</file>

<file path=ppt/theme/theme1.xml><?xml version="1.0" encoding="utf-8"?>
<a:theme xmlns:a="http://schemas.openxmlformats.org/drawingml/2006/main" name="WCG-PPT Master-121022-amc">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Western Cape Government">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2"/>
        </a:solidFill>
        <a:ln>
          <a:noFill/>
        </a:ln>
      </a:spPr>
      <a:bodyPr rtlCol="0" anchor="ctr"/>
      <a:lstStyle>
        <a:defPPr algn="ctr">
          <a:defRPr sz="120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6350">
          <a:solidFill>
            <a:schemeClr val="accent3"/>
          </a:solidFill>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themeOverride>
</file>

<file path=docProps/app.xml><?xml version="1.0" encoding="utf-8"?>
<Properties xmlns="http://schemas.openxmlformats.org/officeDocument/2006/extended-properties" xmlns:vt="http://schemas.openxmlformats.org/officeDocument/2006/docPropsVTypes">
  <Template/>
  <TotalTime>20619</TotalTime>
  <Words>1711</Words>
  <Application>Microsoft Office PowerPoint</Application>
  <PresentationFormat>Custom</PresentationFormat>
  <Paragraphs>154</Paragraphs>
  <Slides>12</Slides>
  <Notes>7</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WCG-PPT Master-121022-amc</vt:lpstr>
      <vt:lpstr>Western Cape gambling and racing board  application process</vt:lpstr>
      <vt:lpstr>Composition of the Board:   Requirements in terms of the WCGR Act and Regulations [1]</vt:lpstr>
      <vt:lpstr>Composition of the Board: Requirements in terms of the WCGR Act and Regulations [2]</vt:lpstr>
      <vt:lpstr>Procedure for Appointment:  Requirements in terms of the Regulations [1]</vt:lpstr>
      <vt:lpstr>Procedure for Appointment: Requirements in terms of the Regulations [2]</vt:lpstr>
      <vt:lpstr>Current Process [1]</vt:lpstr>
      <vt:lpstr>Current Board Members</vt:lpstr>
      <vt:lpstr>Qualifications of current Board Members:</vt:lpstr>
      <vt:lpstr>Shortlisting Criteria Applied</vt:lpstr>
      <vt:lpstr>Shortlisted Applicants</vt:lpstr>
      <vt:lpstr>Process Ahead</vt:lpstr>
      <vt:lpstr>Slide 12</vt:lpstr>
    </vt:vector>
  </TitlesOfParts>
  <Company>PGWC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Hector Eliott</dc:creator>
  <cp:lastModifiedBy>USER</cp:lastModifiedBy>
  <cp:revision>1516</cp:revision>
  <cp:lastPrinted>2019-01-28T07:09:01Z</cp:lastPrinted>
  <dcterms:created xsi:type="dcterms:W3CDTF">2017-01-19T08:56:34Z</dcterms:created>
  <dcterms:modified xsi:type="dcterms:W3CDTF">2022-10-28T05:28:01Z</dcterms:modified>
</cp:coreProperties>
</file>