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23" r:id="rId2"/>
    <p:sldId id="338" r:id="rId3"/>
    <p:sldId id="339" r:id="rId4"/>
    <p:sldId id="345" r:id="rId5"/>
    <p:sldId id="346" r:id="rId6"/>
    <p:sldId id="340" r:id="rId7"/>
    <p:sldId id="347" r:id="rId8"/>
    <p:sldId id="348" r:id="rId9"/>
    <p:sldId id="350" r:id="rId10"/>
    <p:sldId id="342" r:id="rId11"/>
    <p:sldId id="349" r:id="rId12"/>
    <p:sldId id="343" r:id="rId13"/>
    <p:sldId id="34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042"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ette Coetzee" initials="JC" lastIdx="1" clrIdx="0">
    <p:extLst>
      <p:ext uri="{19B8F6BF-5375-455C-9EA6-DF929625EA0E}">
        <p15:presenceInfo xmlns:p15="http://schemas.microsoft.com/office/powerpoint/2012/main" xmlns="" userId="11a8ee8458d83b3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78303"/>
    <a:srgbClr val="951A05"/>
    <a:srgbClr val="CC0000"/>
    <a:srgbClr val="2404E2"/>
    <a:srgbClr val="F77509"/>
    <a:srgbClr val="80705A"/>
    <a:srgbClr val="0000E6"/>
    <a:srgbClr val="FF9900"/>
    <a:srgbClr val="000099"/>
    <a:srgbClr val="0000B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0000" autoAdjust="0"/>
  </p:normalViewPr>
  <p:slideViewPr>
    <p:cSldViewPr snapToGrid="0">
      <p:cViewPr varScale="1">
        <p:scale>
          <a:sx n="65" d="100"/>
          <a:sy n="65" d="100"/>
        </p:scale>
        <p:origin x="-984" y="-114"/>
      </p:cViewPr>
      <p:guideLst>
        <p:guide orient="horz" pos="4042"/>
        <p:guide pos="3840"/>
      </p:guideLst>
    </p:cSldViewPr>
  </p:slideViewPr>
  <p:notesTextViewPr>
    <p:cViewPr>
      <p:scale>
        <a:sx n="1" d="1"/>
        <a:sy n="1" d="1"/>
      </p:scale>
      <p:origin x="0" y="0"/>
    </p:cViewPr>
  </p:notesTextViewPr>
  <p:sorterViewPr>
    <p:cViewPr>
      <p:scale>
        <a:sx n="118" d="100"/>
        <a:sy n="118" d="100"/>
      </p:scale>
      <p:origin x="0" y="-795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900D54-43D5-43BB-96A0-ADC8545A0EAB}" type="datetimeFigureOut">
              <a:rPr lang="en-ZA" smtClean="0"/>
              <a:pPr/>
              <a:t>2022/10/25</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4F7BE4-F18F-4621-937F-8E2FC0E3BAFE}" type="slidenum">
              <a:rPr lang="en-ZA" smtClean="0"/>
              <a:pPr/>
              <a:t>‹#›</a:t>
            </a:fld>
            <a:endParaRPr lang="en-ZA" dirty="0"/>
          </a:p>
        </p:txBody>
      </p:sp>
    </p:spTree>
    <p:extLst>
      <p:ext uri="{BB962C8B-B14F-4D97-AF65-F5344CB8AC3E}">
        <p14:creationId xmlns:p14="http://schemas.microsoft.com/office/powerpoint/2010/main" xmlns="" val="2234188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DAB965-3797-4056-A536-D3F1A9DCA712}"/>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ZA" dirty="0"/>
          </a:p>
        </p:txBody>
      </p:sp>
      <p:sp>
        <p:nvSpPr>
          <p:cNvPr id="3" name="Subtitle 2">
            <a:extLst>
              <a:ext uri="{FF2B5EF4-FFF2-40B4-BE49-F238E27FC236}">
                <a16:creationId xmlns:a16="http://schemas.microsoft.com/office/drawing/2014/main" xmlns="" id="{D82A97F4-C565-4674-AC3B-E174EB02B8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EE1B6662-90E0-4F66-AB12-A8F609D14369}"/>
              </a:ext>
            </a:extLst>
          </p:cNvPr>
          <p:cNvSpPr>
            <a:spLocks noGrp="1"/>
          </p:cNvSpPr>
          <p:nvPr>
            <p:ph type="dt" sz="half" idx="10"/>
          </p:nvPr>
        </p:nvSpPr>
        <p:spPr/>
        <p:txBody>
          <a:bodyPr/>
          <a:lstStyle/>
          <a:p>
            <a:fld id="{E13BA76B-F87C-4E81-A38D-5C848A2DD828}" type="datetimeFigureOut">
              <a:rPr lang="en-ZA" smtClean="0"/>
              <a:pPr/>
              <a:t>2022/10/25</a:t>
            </a:fld>
            <a:endParaRPr lang="en-ZA" dirty="0"/>
          </a:p>
        </p:txBody>
      </p:sp>
      <p:sp>
        <p:nvSpPr>
          <p:cNvPr id="5" name="Footer Placeholder 4">
            <a:extLst>
              <a:ext uri="{FF2B5EF4-FFF2-40B4-BE49-F238E27FC236}">
                <a16:creationId xmlns:a16="http://schemas.microsoft.com/office/drawing/2014/main" xmlns="" id="{F732DF37-A22F-4C48-BBE2-A2600DA6FE6C}"/>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3BE36321-884A-4CB2-BB9C-A833DCE66662}"/>
              </a:ext>
            </a:extLst>
          </p:cNvPr>
          <p:cNvSpPr>
            <a:spLocks noGrp="1"/>
          </p:cNvSpPr>
          <p:nvPr>
            <p:ph type="sldNum" sz="quarter" idx="12"/>
          </p:nvPr>
        </p:nvSpPr>
        <p:spPr/>
        <p:txBody>
          <a:bodyPr/>
          <a:lstStyle/>
          <a:p>
            <a:fld id="{5E00E1EF-B167-454C-BD86-66381EEBCA53}" type="slidenum">
              <a:rPr lang="en-ZA" smtClean="0"/>
              <a:pPr/>
              <a:t>‹#›</a:t>
            </a:fld>
            <a:endParaRPr lang="en-ZA" dirty="0"/>
          </a:p>
        </p:txBody>
      </p:sp>
      <p:pic>
        <p:nvPicPr>
          <p:cNvPr id="7" name="Picture 2">
            <a:extLst>
              <a:ext uri="{FF2B5EF4-FFF2-40B4-BE49-F238E27FC236}">
                <a16:creationId xmlns:a16="http://schemas.microsoft.com/office/drawing/2014/main" xmlns="" id="{761ED478-4F62-4580-ABFB-B92A2EE971C0}"/>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561415" y="6108700"/>
            <a:ext cx="499169" cy="495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9979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F19FA91-9C6F-4CAF-9BB8-0EF56056347B}"/>
              </a:ext>
            </a:extLst>
          </p:cNvPr>
          <p:cNvSpPr>
            <a:spLocks noGrp="1"/>
          </p:cNvSpPr>
          <p:nvPr>
            <p:ph idx="1"/>
          </p:nvPr>
        </p:nvSpPr>
        <p:spPr>
          <a:xfrm>
            <a:off x="600892" y="1468937"/>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a:extLst>
              <a:ext uri="{FF2B5EF4-FFF2-40B4-BE49-F238E27FC236}">
                <a16:creationId xmlns:a16="http://schemas.microsoft.com/office/drawing/2014/main" xmlns="" id="{846A825B-AEF6-4CD3-B7FE-965652D8FD49}"/>
              </a:ext>
            </a:extLst>
          </p:cNvPr>
          <p:cNvSpPr>
            <a:spLocks noGrp="1"/>
          </p:cNvSpPr>
          <p:nvPr>
            <p:ph type="dt" sz="half" idx="10"/>
          </p:nvPr>
        </p:nvSpPr>
        <p:spPr/>
        <p:txBody>
          <a:bodyPr/>
          <a:lstStyle/>
          <a:p>
            <a:fld id="{E13BA76B-F87C-4E81-A38D-5C848A2DD828}" type="datetimeFigureOut">
              <a:rPr lang="en-ZA" smtClean="0"/>
              <a:pPr/>
              <a:t>2022/10/25</a:t>
            </a:fld>
            <a:endParaRPr lang="en-ZA" dirty="0"/>
          </a:p>
        </p:txBody>
      </p:sp>
      <p:sp>
        <p:nvSpPr>
          <p:cNvPr id="5" name="Footer Placeholder 4">
            <a:extLst>
              <a:ext uri="{FF2B5EF4-FFF2-40B4-BE49-F238E27FC236}">
                <a16:creationId xmlns:a16="http://schemas.microsoft.com/office/drawing/2014/main" xmlns="" id="{BE114C9D-2299-4A31-A499-6818A81D245A}"/>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2C9FBA08-857A-4792-AD79-B0A54BEE356A}"/>
              </a:ext>
            </a:extLst>
          </p:cNvPr>
          <p:cNvSpPr>
            <a:spLocks noGrp="1"/>
          </p:cNvSpPr>
          <p:nvPr>
            <p:ph type="sldNum" sz="quarter" idx="12"/>
          </p:nvPr>
        </p:nvSpPr>
        <p:spPr/>
        <p:txBody>
          <a:bodyPr/>
          <a:lstStyle/>
          <a:p>
            <a:fld id="{5E00E1EF-B167-454C-BD86-66381EEBCA53}" type="slidenum">
              <a:rPr lang="en-ZA" smtClean="0"/>
              <a:pPr/>
              <a:t>‹#›</a:t>
            </a:fld>
            <a:endParaRPr lang="en-ZA" dirty="0"/>
          </a:p>
        </p:txBody>
      </p:sp>
      <p:sp>
        <p:nvSpPr>
          <p:cNvPr id="9" name="Rectangle 8">
            <a:extLst>
              <a:ext uri="{FF2B5EF4-FFF2-40B4-BE49-F238E27FC236}">
                <a16:creationId xmlns:a16="http://schemas.microsoft.com/office/drawing/2014/main" xmlns="" id="{CFF45EA7-B249-4E75-9FBD-473D8324ABFD}"/>
              </a:ext>
            </a:extLst>
          </p:cNvPr>
          <p:cNvSpPr/>
          <p:nvPr userDrawn="1"/>
        </p:nvSpPr>
        <p:spPr>
          <a:xfrm>
            <a:off x="-13252" y="0"/>
            <a:ext cx="12205252" cy="106017"/>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8" name="Picture 2">
            <a:extLst>
              <a:ext uri="{FF2B5EF4-FFF2-40B4-BE49-F238E27FC236}">
                <a16:creationId xmlns:a16="http://schemas.microsoft.com/office/drawing/2014/main" xmlns="" id="{E0AE3CCD-A71F-416F-9D89-06FC6CBDA18C}"/>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561415" y="6108700"/>
            <a:ext cx="499169" cy="495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23241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2D7B9-0E32-4E79-AD0A-8206C44981C8}"/>
              </a:ext>
            </a:extLst>
          </p:cNvPr>
          <p:cNvSpPr>
            <a:spLocks noGrp="1"/>
          </p:cNvSpPr>
          <p:nvPr>
            <p:ph type="title" hasCustomPrompt="1"/>
          </p:nvPr>
        </p:nvSpPr>
        <p:spPr>
          <a:xfrm>
            <a:off x="838200" y="842168"/>
            <a:ext cx="10515600" cy="2852737"/>
          </a:xfrm>
        </p:spPr>
        <p:txBody>
          <a:bodyPr anchor="b"/>
          <a:lstStyle>
            <a:lvl1pPr>
              <a:defRPr sz="6000"/>
            </a:lvl1pPr>
          </a:lstStyle>
          <a:p>
            <a:r>
              <a:rPr lang="en-US" dirty="0"/>
              <a:t>Click to edit Master style</a:t>
            </a:r>
            <a:endParaRPr lang="en-ZA" dirty="0"/>
          </a:p>
        </p:txBody>
      </p:sp>
      <p:sp>
        <p:nvSpPr>
          <p:cNvPr id="3" name="Text Placeholder 2">
            <a:extLst>
              <a:ext uri="{FF2B5EF4-FFF2-40B4-BE49-F238E27FC236}">
                <a16:creationId xmlns:a16="http://schemas.microsoft.com/office/drawing/2014/main" xmlns="" id="{21F446C1-47D5-4BF9-870B-4E659E7975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EBE583D6-8C09-41BD-9D5A-4BD36F8CCBB3}"/>
              </a:ext>
            </a:extLst>
          </p:cNvPr>
          <p:cNvSpPr>
            <a:spLocks noGrp="1"/>
          </p:cNvSpPr>
          <p:nvPr>
            <p:ph type="dt" sz="half" idx="10"/>
          </p:nvPr>
        </p:nvSpPr>
        <p:spPr/>
        <p:txBody>
          <a:bodyPr/>
          <a:lstStyle/>
          <a:p>
            <a:fld id="{E13BA76B-F87C-4E81-A38D-5C848A2DD828}" type="datetimeFigureOut">
              <a:rPr lang="en-ZA" smtClean="0"/>
              <a:pPr/>
              <a:t>2022/10/25</a:t>
            </a:fld>
            <a:endParaRPr lang="en-ZA" dirty="0"/>
          </a:p>
        </p:txBody>
      </p:sp>
      <p:sp>
        <p:nvSpPr>
          <p:cNvPr id="5" name="Footer Placeholder 4">
            <a:extLst>
              <a:ext uri="{FF2B5EF4-FFF2-40B4-BE49-F238E27FC236}">
                <a16:creationId xmlns:a16="http://schemas.microsoft.com/office/drawing/2014/main" xmlns="" id="{30B226C9-7D8F-48D5-9010-A119B553D9FF}"/>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C016C352-CEE7-488A-9EA9-21223EE9E544}"/>
              </a:ext>
            </a:extLst>
          </p:cNvPr>
          <p:cNvSpPr>
            <a:spLocks noGrp="1"/>
          </p:cNvSpPr>
          <p:nvPr>
            <p:ph type="sldNum" sz="quarter" idx="12"/>
          </p:nvPr>
        </p:nvSpPr>
        <p:spPr/>
        <p:txBody>
          <a:bodyPr/>
          <a:lstStyle/>
          <a:p>
            <a:fld id="{5E00E1EF-B167-454C-BD86-66381EEBCA53}" type="slidenum">
              <a:rPr lang="en-ZA" smtClean="0"/>
              <a:pPr/>
              <a:t>‹#›</a:t>
            </a:fld>
            <a:endParaRPr lang="en-ZA" dirty="0"/>
          </a:p>
        </p:txBody>
      </p:sp>
      <p:sp>
        <p:nvSpPr>
          <p:cNvPr id="9" name="Rectangle 8">
            <a:extLst>
              <a:ext uri="{FF2B5EF4-FFF2-40B4-BE49-F238E27FC236}">
                <a16:creationId xmlns:a16="http://schemas.microsoft.com/office/drawing/2014/main" xmlns="" id="{4958D9AE-FA05-4405-B326-66E860AC8397}"/>
              </a:ext>
            </a:extLst>
          </p:cNvPr>
          <p:cNvSpPr/>
          <p:nvPr userDrawn="1"/>
        </p:nvSpPr>
        <p:spPr>
          <a:xfrm>
            <a:off x="-13252" y="0"/>
            <a:ext cx="12205252" cy="106017"/>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0" name="Picture 2">
            <a:extLst>
              <a:ext uri="{FF2B5EF4-FFF2-40B4-BE49-F238E27FC236}">
                <a16:creationId xmlns:a16="http://schemas.microsoft.com/office/drawing/2014/main" xmlns="" id="{8D435008-D198-4F22-A463-DFC588CE74D9}"/>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561415" y="6108700"/>
            <a:ext cx="499169" cy="495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74629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DFA99A-AB4F-4B20-BBA0-68DBE3DBE861}"/>
              </a:ext>
            </a:extLst>
          </p:cNvPr>
          <p:cNvSpPr>
            <a:spLocks noGrp="1"/>
          </p:cNvSpPr>
          <p:nvPr>
            <p:ph type="title"/>
          </p:nvPr>
        </p:nvSpPr>
        <p:spPr>
          <a:xfrm>
            <a:off x="1530531" y="18255"/>
            <a:ext cx="10515600" cy="1325563"/>
          </a:xfrm>
        </p:spPr>
        <p:txBody>
          <a:bodyPr/>
          <a:lstStyle/>
          <a:p>
            <a:r>
              <a:rPr lang="en-US" dirty="0"/>
              <a:t>Click to edit Master title style</a:t>
            </a:r>
            <a:endParaRPr lang="en-ZA" dirty="0"/>
          </a:p>
        </p:txBody>
      </p:sp>
      <p:sp>
        <p:nvSpPr>
          <p:cNvPr id="3" name="Content Placeholder 2">
            <a:extLst>
              <a:ext uri="{FF2B5EF4-FFF2-40B4-BE49-F238E27FC236}">
                <a16:creationId xmlns:a16="http://schemas.microsoft.com/office/drawing/2014/main" xmlns="" id="{D08E5C1B-ED8B-4CF0-9B90-2B67512B6DA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4EBF6C5F-C969-4512-AECC-07995D0B9C0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A0FE4EC1-F45D-4D2C-8D8D-CF0C83F5D269}"/>
              </a:ext>
            </a:extLst>
          </p:cNvPr>
          <p:cNvSpPr>
            <a:spLocks noGrp="1"/>
          </p:cNvSpPr>
          <p:nvPr>
            <p:ph type="dt" sz="half" idx="10"/>
          </p:nvPr>
        </p:nvSpPr>
        <p:spPr/>
        <p:txBody>
          <a:bodyPr/>
          <a:lstStyle/>
          <a:p>
            <a:fld id="{E13BA76B-F87C-4E81-A38D-5C848A2DD828}" type="datetimeFigureOut">
              <a:rPr lang="en-ZA" smtClean="0"/>
              <a:pPr/>
              <a:t>2022/10/25</a:t>
            </a:fld>
            <a:endParaRPr lang="en-ZA" dirty="0"/>
          </a:p>
        </p:txBody>
      </p:sp>
      <p:sp>
        <p:nvSpPr>
          <p:cNvPr id="6" name="Footer Placeholder 5">
            <a:extLst>
              <a:ext uri="{FF2B5EF4-FFF2-40B4-BE49-F238E27FC236}">
                <a16:creationId xmlns:a16="http://schemas.microsoft.com/office/drawing/2014/main" xmlns="" id="{BE7A4804-EBB3-49A4-BF89-843D27A41D69}"/>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xmlns="" id="{74A646BA-B589-4183-A5CC-2EA0626E7BD9}"/>
              </a:ext>
            </a:extLst>
          </p:cNvPr>
          <p:cNvSpPr>
            <a:spLocks noGrp="1"/>
          </p:cNvSpPr>
          <p:nvPr>
            <p:ph type="sldNum" sz="quarter" idx="12"/>
          </p:nvPr>
        </p:nvSpPr>
        <p:spPr/>
        <p:txBody>
          <a:bodyPr/>
          <a:lstStyle/>
          <a:p>
            <a:fld id="{5E00E1EF-B167-454C-BD86-66381EEBCA53}" type="slidenum">
              <a:rPr lang="en-ZA" smtClean="0"/>
              <a:pPr/>
              <a:t>‹#›</a:t>
            </a:fld>
            <a:endParaRPr lang="en-ZA" dirty="0"/>
          </a:p>
        </p:txBody>
      </p:sp>
      <p:pic>
        <p:nvPicPr>
          <p:cNvPr id="8" name="Picture 2">
            <a:extLst>
              <a:ext uri="{FF2B5EF4-FFF2-40B4-BE49-F238E27FC236}">
                <a16:creationId xmlns:a16="http://schemas.microsoft.com/office/drawing/2014/main" xmlns="" id="{F516977D-0189-45DF-807A-FECD491A5F38}"/>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561415" y="6108700"/>
            <a:ext cx="499169" cy="495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5122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8DC141-A667-4094-BB87-FBEFCE888FA1}"/>
              </a:ext>
            </a:extLst>
          </p:cNvPr>
          <p:cNvSpPr>
            <a:spLocks noGrp="1"/>
          </p:cNvSpPr>
          <p:nvPr>
            <p:ph type="title"/>
          </p:nvPr>
        </p:nvSpPr>
        <p:spPr>
          <a:xfrm>
            <a:off x="1310051" y="25491"/>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7DBF0F88-DFC6-4689-BCB1-14F58E7083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2CD70F79-7F97-4E6C-BB91-6C41A3D9D4C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E45B7882-3E00-4FB1-A769-A77936F1A8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E261ECD5-B050-49D7-9372-1349747248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760EA03E-07F7-4889-9A93-5AAE17678EAB}"/>
              </a:ext>
            </a:extLst>
          </p:cNvPr>
          <p:cNvSpPr>
            <a:spLocks noGrp="1"/>
          </p:cNvSpPr>
          <p:nvPr>
            <p:ph type="dt" sz="half" idx="10"/>
          </p:nvPr>
        </p:nvSpPr>
        <p:spPr/>
        <p:txBody>
          <a:bodyPr/>
          <a:lstStyle/>
          <a:p>
            <a:fld id="{E13BA76B-F87C-4E81-A38D-5C848A2DD828}" type="datetimeFigureOut">
              <a:rPr lang="en-ZA" smtClean="0"/>
              <a:pPr/>
              <a:t>2022/10/25</a:t>
            </a:fld>
            <a:endParaRPr lang="en-ZA" dirty="0"/>
          </a:p>
        </p:txBody>
      </p:sp>
      <p:sp>
        <p:nvSpPr>
          <p:cNvPr id="8" name="Footer Placeholder 7">
            <a:extLst>
              <a:ext uri="{FF2B5EF4-FFF2-40B4-BE49-F238E27FC236}">
                <a16:creationId xmlns:a16="http://schemas.microsoft.com/office/drawing/2014/main" xmlns="" id="{D2C4730B-D0B0-4C0F-9039-DE0984527FEE}"/>
              </a:ext>
            </a:extLst>
          </p:cNvPr>
          <p:cNvSpPr>
            <a:spLocks noGrp="1"/>
          </p:cNvSpPr>
          <p:nvPr>
            <p:ph type="ftr" sz="quarter" idx="11"/>
          </p:nvPr>
        </p:nvSpPr>
        <p:spPr/>
        <p:txBody>
          <a:bodyPr/>
          <a:lstStyle/>
          <a:p>
            <a:endParaRPr lang="en-ZA" dirty="0"/>
          </a:p>
        </p:txBody>
      </p:sp>
      <p:sp>
        <p:nvSpPr>
          <p:cNvPr id="9" name="Slide Number Placeholder 8">
            <a:extLst>
              <a:ext uri="{FF2B5EF4-FFF2-40B4-BE49-F238E27FC236}">
                <a16:creationId xmlns:a16="http://schemas.microsoft.com/office/drawing/2014/main" xmlns="" id="{7CCE9749-E47E-44D1-98E2-DAE40466295A}"/>
              </a:ext>
            </a:extLst>
          </p:cNvPr>
          <p:cNvSpPr>
            <a:spLocks noGrp="1"/>
          </p:cNvSpPr>
          <p:nvPr>
            <p:ph type="sldNum" sz="quarter" idx="12"/>
          </p:nvPr>
        </p:nvSpPr>
        <p:spPr/>
        <p:txBody>
          <a:bodyPr/>
          <a:lstStyle/>
          <a:p>
            <a:fld id="{5E00E1EF-B167-454C-BD86-66381EEBCA53}" type="slidenum">
              <a:rPr lang="en-ZA" smtClean="0"/>
              <a:pPr/>
              <a:t>‹#›</a:t>
            </a:fld>
            <a:endParaRPr lang="en-ZA" dirty="0"/>
          </a:p>
        </p:txBody>
      </p:sp>
      <p:pic>
        <p:nvPicPr>
          <p:cNvPr id="12" name="Picture 2">
            <a:extLst>
              <a:ext uri="{FF2B5EF4-FFF2-40B4-BE49-F238E27FC236}">
                <a16:creationId xmlns:a16="http://schemas.microsoft.com/office/drawing/2014/main" xmlns="" id="{76F5FD40-D104-4F7F-930F-5545C4C0D3CA}"/>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561415" y="6108700"/>
            <a:ext cx="499169" cy="495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13609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901FB7-F5A5-4DEE-842C-84B2DAB216AC}"/>
              </a:ext>
            </a:extLst>
          </p:cNvPr>
          <p:cNvSpPr>
            <a:spLocks noGrp="1"/>
          </p:cNvSpPr>
          <p:nvPr>
            <p:ph type="title"/>
          </p:nvPr>
        </p:nvSpPr>
        <p:spPr>
          <a:xfrm>
            <a:off x="1437859" y="0"/>
            <a:ext cx="10515600" cy="1325563"/>
          </a:xfrm>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8DADDB4A-F86A-4F50-B286-9B85C1CC5A5C}"/>
              </a:ext>
            </a:extLst>
          </p:cNvPr>
          <p:cNvSpPr>
            <a:spLocks noGrp="1"/>
          </p:cNvSpPr>
          <p:nvPr>
            <p:ph type="dt" sz="half" idx="10"/>
          </p:nvPr>
        </p:nvSpPr>
        <p:spPr/>
        <p:txBody>
          <a:bodyPr/>
          <a:lstStyle/>
          <a:p>
            <a:fld id="{E13BA76B-F87C-4E81-A38D-5C848A2DD828}" type="datetimeFigureOut">
              <a:rPr lang="en-ZA" smtClean="0"/>
              <a:pPr/>
              <a:t>2022/10/25</a:t>
            </a:fld>
            <a:endParaRPr lang="en-ZA" dirty="0"/>
          </a:p>
        </p:txBody>
      </p:sp>
      <p:sp>
        <p:nvSpPr>
          <p:cNvPr id="4" name="Footer Placeholder 3">
            <a:extLst>
              <a:ext uri="{FF2B5EF4-FFF2-40B4-BE49-F238E27FC236}">
                <a16:creationId xmlns:a16="http://schemas.microsoft.com/office/drawing/2014/main" xmlns="" id="{B2DA8536-6E76-4A43-B284-056E6FD5ADE6}"/>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xmlns="" id="{793F568A-E5C4-4F37-8D9A-FBED4BFF978F}"/>
              </a:ext>
            </a:extLst>
          </p:cNvPr>
          <p:cNvSpPr>
            <a:spLocks noGrp="1"/>
          </p:cNvSpPr>
          <p:nvPr>
            <p:ph type="sldNum" sz="quarter" idx="12"/>
          </p:nvPr>
        </p:nvSpPr>
        <p:spPr/>
        <p:txBody>
          <a:bodyPr/>
          <a:lstStyle/>
          <a:p>
            <a:fld id="{5E00E1EF-B167-454C-BD86-66381EEBCA53}" type="slidenum">
              <a:rPr lang="en-ZA" smtClean="0"/>
              <a:pPr/>
              <a:t>‹#›</a:t>
            </a:fld>
            <a:endParaRPr lang="en-ZA" dirty="0"/>
          </a:p>
        </p:txBody>
      </p:sp>
      <p:pic>
        <p:nvPicPr>
          <p:cNvPr id="8" name="Picture 2">
            <a:extLst>
              <a:ext uri="{FF2B5EF4-FFF2-40B4-BE49-F238E27FC236}">
                <a16:creationId xmlns:a16="http://schemas.microsoft.com/office/drawing/2014/main" xmlns="" id="{01BC90E6-8252-4018-A587-3FF62FA8271E}"/>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561415" y="6108700"/>
            <a:ext cx="499169" cy="495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67533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4CAB1C2-5EEB-4F98-BB80-CC8BA1E17D6A}"/>
              </a:ext>
            </a:extLst>
          </p:cNvPr>
          <p:cNvSpPr>
            <a:spLocks noGrp="1"/>
          </p:cNvSpPr>
          <p:nvPr>
            <p:ph type="dt" sz="half" idx="10"/>
          </p:nvPr>
        </p:nvSpPr>
        <p:spPr/>
        <p:txBody>
          <a:bodyPr/>
          <a:lstStyle/>
          <a:p>
            <a:fld id="{E13BA76B-F87C-4E81-A38D-5C848A2DD828}" type="datetimeFigureOut">
              <a:rPr lang="en-ZA" smtClean="0"/>
              <a:pPr/>
              <a:t>2022/10/25</a:t>
            </a:fld>
            <a:endParaRPr lang="en-ZA" dirty="0"/>
          </a:p>
        </p:txBody>
      </p:sp>
      <p:sp>
        <p:nvSpPr>
          <p:cNvPr id="3" name="Footer Placeholder 2">
            <a:extLst>
              <a:ext uri="{FF2B5EF4-FFF2-40B4-BE49-F238E27FC236}">
                <a16:creationId xmlns:a16="http://schemas.microsoft.com/office/drawing/2014/main" xmlns="" id="{39A4E842-A193-4523-A900-765B3AB2458F}"/>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xmlns="" id="{A2BC249C-93C4-4BE3-88E0-1C442FD394B0}"/>
              </a:ext>
            </a:extLst>
          </p:cNvPr>
          <p:cNvSpPr>
            <a:spLocks noGrp="1"/>
          </p:cNvSpPr>
          <p:nvPr>
            <p:ph type="sldNum" sz="quarter" idx="12"/>
          </p:nvPr>
        </p:nvSpPr>
        <p:spPr/>
        <p:txBody>
          <a:bodyPr/>
          <a:lstStyle/>
          <a:p>
            <a:fld id="{5E00E1EF-B167-454C-BD86-66381EEBCA53}" type="slidenum">
              <a:rPr lang="en-ZA" smtClean="0"/>
              <a:pPr/>
              <a:t>‹#›</a:t>
            </a:fld>
            <a:endParaRPr lang="en-ZA" dirty="0"/>
          </a:p>
        </p:txBody>
      </p:sp>
      <p:pic>
        <p:nvPicPr>
          <p:cNvPr id="5" name="Picture 2">
            <a:extLst>
              <a:ext uri="{FF2B5EF4-FFF2-40B4-BE49-F238E27FC236}">
                <a16:creationId xmlns:a16="http://schemas.microsoft.com/office/drawing/2014/main" xmlns="" id="{BB0539D9-F827-41A4-B9E5-A8324FCDC87C}"/>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561415" y="6108700"/>
            <a:ext cx="499169" cy="495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38001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7F8C22-B0CA-4950-95C5-F52378354F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3DA06F52-200D-4614-9F24-99C6260A62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3C897CDB-70F7-4890-9695-C5D889DE32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A64BEAE-C32C-4D44-AD98-F016216B00E2}"/>
              </a:ext>
            </a:extLst>
          </p:cNvPr>
          <p:cNvSpPr>
            <a:spLocks noGrp="1"/>
          </p:cNvSpPr>
          <p:nvPr>
            <p:ph type="dt" sz="half" idx="10"/>
          </p:nvPr>
        </p:nvSpPr>
        <p:spPr/>
        <p:txBody>
          <a:bodyPr/>
          <a:lstStyle/>
          <a:p>
            <a:fld id="{E13BA76B-F87C-4E81-A38D-5C848A2DD828}" type="datetimeFigureOut">
              <a:rPr lang="en-ZA" smtClean="0"/>
              <a:pPr/>
              <a:t>2022/10/25</a:t>
            </a:fld>
            <a:endParaRPr lang="en-ZA" dirty="0"/>
          </a:p>
        </p:txBody>
      </p:sp>
      <p:sp>
        <p:nvSpPr>
          <p:cNvPr id="6" name="Footer Placeholder 5">
            <a:extLst>
              <a:ext uri="{FF2B5EF4-FFF2-40B4-BE49-F238E27FC236}">
                <a16:creationId xmlns:a16="http://schemas.microsoft.com/office/drawing/2014/main" xmlns="" id="{A724423F-C51A-44CD-BE79-5D7E88935D35}"/>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xmlns="" id="{9EAD56B8-E976-4647-BB32-FD6C37B747EF}"/>
              </a:ext>
            </a:extLst>
          </p:cNvPr>
          <p:cNvSpPr>
            <a:spLocks noGrp="1"/>
          </p:cNvSpPr>
          <p:nvPr>
            <p:ph type="sldNum" sz="quarter" idx="12"/>
          </p:nvPr>
        </p:nvSpPr>
        <p:spPr/>
        <p:txBody>
          <a:bodyPr/>
          <a:lstStyle/>
          <a:p>
            <a:fld id="{5E00E1EF-B167-454C-BD86-66381EEBCA53}" type="slidenum">
              <a:rPr lang="en-ZA" smtClean="0"/>
              <a:pPr/>
              <a:t>‹#›</a:t>
            </a:fld>
            <a:endParaRPr lang="en-ZA" dirty="0"/>
          </a:p>
        </p:txBody>
      </p:sp>
      <p:pic>
        <p:nvPicPr>
          <p:cNvPr id="8" name="Picture 2">
            <a:extLst>
              <a:ext uri="{FF2B5EF4-FFF2-40B4-BE49-F238E27FC236}">
                <a16:creationId xmlns:a16="http://schemas.microsoft.com/office/drawing/2014/main" xmlns="" id="{3CDDBA20-5809-44E2-A48F-C7FDF83823F9}"/>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38541" y="204369"/>
            <a:ext cx="808381" cy="8021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2">
            <a:extLst>
              <a:ext uri="{FF2B5EF4-FFF2-40B4-BE49-F238E27FC236}">
                <a16:creationId xmlns:a16="http://schemas.microsoft.com/office/drawing/2014/main" xmlns="" id="{B90F73D0-C660-4C09-98AA-DFF908875DF0}"/>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561415" y="6108700"/>
            <a:ext cx="499169" cy="495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58704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536FE3C-7272-43FE-A4AF-E07F9CAD27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B8A3095D-D80E-41B4-BBF3-AAA0674F32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5D9EF208-F9AD-4198-83E7-56682F992E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BA76B-F87C-4E81-A38D-5C848A2DD828}" type="datetimeFigureOut">
              <a:rPr lang="en-ZA" smtClean="0"/>
              <a:pPr/>
              <a:t>2022/10/25</a:t>
            </a:fld>
            <a:endParaRPr lang="en-ZA" dirty="0"/>
          </a:p>
        </p:txBody>
      </p:sp>
      <p:sp>
        <p:nvSpPr>
          <p:cNvPr id="5" name="Footer Placeholder 4">
            <a:extLst>
              <a:ext uri="{FF2B5EF4-FFF2-40B4-BE49-F238E27FC236}">
                <a16:creationId xmlns:a16="http://schemas.microsoft.com/office/drawing/2014/main" xmlns="" id="{3CBD2132-0B6F-4FE4-AF64-4F807140C8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a:extLst>
              <a:ext uri="{FF2B5EF4-FFF2-40B4-BE49-F238E27FC236}">
                <a16:creationId xmlns:a16="http://schemas.microsoft.com/office/drawing/2014/main" xmlns="" id="{142F38A2-5832-49AC-9C7A-B9BDDFF328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0E1EF-B167-454C-BD86-66381EEBCA53}" type="slidenum">
              <a:rPr lang="en-ZA" smtClean="0"/>
              <a:pPr/>
              <a:t>‹#›</a:t>
            </a:fld>
            <a:endParaRPr lang="en-ZA" dirty="0"/>
          </a:p>
        </p:txBody>
      </p:sp>
      <p:sp>
        <p:nvSpPr>
          <p:cNvPr id="7" name="Rectangle 6">
            <a:extLst>
              <a:ext uri="{FF2B5EF4-FFF2-40B4-BE49-F238E27FC236}">
                <a16:creationId xmlns:a16="http://schemas.microsoft.com/office/drawing/2014/main" xmlns="" id="{F02E634B-AE3C-45AF-AB6F-C551C708D8EF}"/>
              </a:ext>
            </a:extLst>
          </p:cNvPr>
          <p:cNvSpPr/>
          <p:nvPr userDrawn="1"/>
        </p:nvSpPr>
        <p:spPr>
          <a:xfrm>
            <a:off x="0" y="6745357"/>
            <a:ext cx="12205252" cy="106017"/>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xmlns="" val="537259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BCE8912-D341-470D-852A-01AD2F52DFA0}"/>
              </a:ext>
            </a:extLst>
          </p:cNvPr>
          <p:cNvSpPr>
            <a:spLocks noGrp="1"/>
          </p:cNvSpPr>
          <p:nvPr>
            <p:ph type="title"/>
          </p:nvPr>
        </p:nvSpPr>
        <p:spPr>
          <a:xfrm>
            <a:off x="838200" y="458472"/>
            <a:ext cx="10515600" cy="1571057"/>
          </a:xfrm>
        </p:spPr>
        <p:txBody>
          <a:bodyPr>
            <a:normAutofit/>
          </a:bodyPr>
          <a:lstStyle/>
          <a:p>
            <a:pPr algn="ctr"/>
            <a:r>
              <a:rPr lang="en-GB" sz="3200" b="1" kern="1600" spc="30" dirty="0">
                <a:solidFill>
                  <a:srgbClr val="001F00"/>
                </a:solidFill>
                <a:effectLst/>
                <a:latin typeface="Arial" panose="020B0604020202020204" pitchFamily="34" charset="0"/>
                <a:ea typeface="Times New Roman" panose="02020603050405020304" pitchFamily="18" charset="0"/>
              </a:rPr>
              <a:t>PORTFOLIO COMMITTEE ON TRANSPORT</a:t>
            </a:r>
            <a:endParaRPr lang="en-ZA" sz="3200" dirty="0">
              <a:solidFill>
                <a:srgbClr val="CC0000"/>
              </a:solidFill>
            </a:endParaRPr>
          </a:p>
        </p:txBody>
      </p:sp>
      <p:pic>
        <p:nvPicPr>
          <p:cNvPr id="2" name="Picture 1">
            <a:extLst>
              <a:ext uri="{FF2B5EF4-FFF2-40B4-BE49-F238E27FC236}">
                <a16:creationId xmlns:a16="http://schemas.microsoft.com/office/drawing/2014/main" xmlns="" id="{C6733B83-31FE-1897-BAD1-D8289B9F98CD}"/>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17335" y="1814996"/>
            <a:ext cx="3456114" cy="1121970"/>
          </a:xfrm>
          <a:prstGeom prst="rect">
            <a:avLst/>
          </a:prstGeom>
          <a:noFill/>
        </p:spPr>
      </p:pic>
      <p:grpSp>
        <p:nvGrpSpPr>
          <p:cNvPr id="8" name="Group 7">
            <a:extLst>
              <a:ext uri="{FF2B5EF4-FFF2-40B4-BE49-F238E27FC236}">
                <a16:creationId xmlns:a16="http://schemas.microsoft.com/office/drawing/2014/main" xmlns="" id="{A5C90CB0-B979-D152-BC30-B738A1A933A5}"/>
              </a:ext>
            </a:extLst>
          </p:cNvPr>
          <p:cNvGrpSpPr/>
          <p:nvPr/>
        </p:nvGrpSpPr>
        <p:grpSpPr>
          <a:xfrm>
            <a:off x="1986578" y="4412973"/>
            <a:ext cx="9061525" cy="1201026"/>
            <a:chOff x="1986578" y="4101001"/>
            <a:chExt cx="9061525" cy="1201026"/>
          </a:xfrm>
        </p:grpSpPr>
        <p:sp>
          <p:nvSpPr>
            <p:cNvPr id="6" name="TextBox 5">
              <a:extLst>
                <a:ext uri="{FF2B5EF4-FFF2-40B4-BE49-F238E27FC236}">
                  <a16:creationId xmlns:a16="http://schemas.microsoft.com/office/drawing/2014/main" xmlns="" id="{5981FBA2-FD2B-4CDD-98C0-DC422C2D2D21}"/>
                </a:ext>
              </a:extLst>
            </p:cNvPr>
            <p:cNvSpPr txBox="1"/>
            <p:nvPr/>
          </p:nvSpPr>
          <p:spPr>
            <a:xfrm>
              <a:off x="5387312" y="5025028"/>
              <a:ext cx="1417376" cy="276999"/>
            </a:xfrm>
            <a:prstGeom prst="rect">
              <a:avLst/>
            </a:prstGeom>
            <a:solidFill>
              <a:srgbClr val="951A05"/>
            </a:solidFill>
          </p:spPr>
          <p:txBody>
            <a:bodyPr wrap="none" rtlCol="0">
              <a:spAutoFit/>
            </a:bodyPr>
            <a:lstStyle/>
            <a:p>
              <a:r>
                <a:rPr lang="en-US" sz="1200" dirty="0">
                  <a:solidFill>
                    <a:schemeClr val="bg1"/>
                  </a:solidFill>
                </a:rPr>
                <a:t>25 October 2022</a:t>
              </a:r>
              <a:endParaRPr lang="en-ZA" sz="1200" dirty="0">
                <a:solidFill>
                  <a:schemeClr val="bg1"/>
                </a:solidFill>
              </a:endParaRPr>
            </a:p>
          </p:txBody>
        </p:sp>
        <p:sp>
          <p:nvSpPr>
            <p:cNvPr id="7" name="TextBox 6">
              <a:extLst>
                <a:ext uri="{FF2B5EF4-FFF2-40B4-BE49-F238E27FC236}">
                  <a16:creationId xmlns:a16="http://schemas.microsoft.com/office/drawing/2014/main" xmlns="" id="{2371B1E5-5CCE-B6FA-FDA5-8738DCF3660C}"/>
                </a:ext>
              </a:extLst>
            </p:cNvPr>
            <p:cNvSpPr txBox="1"/>
            <p:nvPr/>
          </p:nvSpPr>
          <p:spPr>
            <a:xfrm>
              <a:off x="1986578" y="4101001"/>
              <a:ext cx="9061525" cy="830997"/>
            </a:xfrm>
            <a:prstGeom prst="rect">
              <a:avLst/>
            </a:prstGeom>
            <a:noFill/>
          </p:spPr>
          <p:txBody>
            <a:bodyPr wrap="square">
              <a:spAutoFit/>
            </a:bodyPr>
            <a:lstStyle/>
            <a:p>
              <a:pPr algn="ctr"/>
              <a:r>
                <a:rPr lang="en-GB" sz="2400" dirty="0">
                  <a:effectLst/>
                  <a:latin typeface="Arial" panose="020B0604020202020204" pitchFamily="34" charset="0"/>
                  <a:ea typeface="Times New Roman" panose="02020603050405020304" pitchFamily="18" charset="0"/>
                  <a:cs typeface="Arial" panose="020B0604020202020204" pitchFamily="34" charset="0"/>
                </a:rPr>
                <a:t>Association for the Protection of Road Accident Victims (APRAV)</a:t>
              </a:r>
            </a:p>
            <a:p>
              <a:pPr algn="ctr"/>
              <a:r>
                <a:rPr lang="en-GB" sz="2400" dirty="0">
                  <a:effectLst/>
                  <a:latin typeface="Arial" panose="020B0604020202020204" pitchFamily="34" charset="0"/>
                  <a:ea typeface="Times New Roman" panose="02020603050405020304" pitchFamily="18" charset="0"/>
                  <a:cs typeface="Arial" panose="020B0604020202020204" pitchFamily="34" charset="0"/>
                </a:rPr>
                <a:t>on cost saving proposals for the Road Accident Fund (RAF)</a:t>
              </a:r>
              <a:endParaRPr lang="en-ZA" sz="24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xmlns="" val="2997243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2A4023-3BF6-4D4A-B984-76F85388730C}"/>
              </a:ext>
            </a:extLst>
          </p:cNvPr>
          <p:cNvSpPr>
            <a:spLocks noGrp="1"/>
          </p:cNvSpPr>
          <p:nvPr>
            <p:ph type="title"/>
          </p:nvPr>
        </p:nvSpPr>
        <p:spPr>
          <a:xfrm>
            <a:off x="116849" y="59198"/>
            <a:ext cx="11934123" cy="662782"/>
          </a:xfrm>
          <a:solidFill>
            <a:srgbClr val="951A05"/>
          </a:solidFill>
        </p:spPr>
        <p:txBody>
          <a:bodyPr>
            <a:normAutofit/>
          </a:bodyPr>
          <a:lstStyle/>
          <a:p>
            <a:r>
              <a:rPr lang="en-GB" sz="2800" b="1" dirty="0">
                <a:solidFill>
                  <a:schemeClr val="bg1"/>
                </a:solidFill>
                <a:latin typeface="Arial" panose="020B0604020202020204" pitchFamily="34" charset="0"/>
                <a:cs typeface="Arial" panose="020B0604020202020204" pitchFamily="34" charset="0"/>
              </a:rPr>
              <a:t>HOW DID THE RAF GET INTO THIS POSITION? </a:t>
            </a:r>
            <a:r>
              <a:rPr lang="en-GB" sz="1400" b="1" dirty="0">
                <a:solidFill>
                  <a:schemeClr val="bg1"/>
                </a:solidFill>
                <a:latin typeface="Arial" panose="020B0604020202020204" pitchFamily="34" charset="0"/>
                <a:cs typeface="Arial" panose="020B0604020202020204" pitchFamily="34" charset="0"/>
              </a:rPr>
              <a:t>(short summery only)</a:t>
            </a:r>
            <a:endParaRPr lang="en-GB" sz="2800" b="1" dirty="0">
              <a:solidFill>
                <a:schemeClr val="bg1"/>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xmlns="" id="{4E89E899-F598-75EB-CF52-BDA2B8AD40FD}"/>
              </a:ext>
            </a:extLst>
          </p:cNvPr>
          <p:cNvSpPr/>
          <p:nvPr/>
        </p:nvSpPr>
        <p:spPr>
          <a:xfrm>
            <a:off x="0" y="6201013"/>
            <a:ext cx="12192000"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b="1" dirty="0">
                <a:solidFill>
                  <a:schemeClr val="tx1"/>
                </a:solidFill>
              </a:rPr>
              <a:t>Ever increasing road crashes</a:t>
            </a:r>
          </a:p>
        </p:txBody>
      </p:sp>
      <p:sp>
        <p:nvSpPr>
          <p:cNvPr id="13" name="Rectangle 12">
            <a:extLst>
              <a:ext uri="{FF2B5EF4-FFF2-40B4-BE49-F238E27FC236}">
                <a16:creationId xmlns:a16="http://schemas.microsoft.com/office/drawing/2014/main" xmlns="" id="{0F8AF08B-C39A-C0C3-E366-AAD6EC6787D6}"/>
              </a:ext>
            </a:extLst>
          </p:cNvPr>
          <p:cNvSpPr/>
          <p:nvPr/>
        </p:nvSpPr>
        <p:spPr>
          <a:xfrm>
            <a:off x="685801" y="5514254"/>
            <a:ext cx="10825842"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b="1" dirty="0">
                <a:solidFill>
                  <a:schemeClr val="tx1"/>
                </a:solidFill>
              </a:rPr>
              <a:t>Gradual eroding of pre-2008 RAF Excellence</a:t>
            </a:r>
          </a:p>
        </p:txBody>
      </p:sp>
      <p:sp>
        <p:nvSpPr>
          <p:cNvPr id="14" name="Rectangle 13">
            <a:extLst>
              <a:ext uri="{FF2B5EF4-FFF2-40B4-BE49-F238E27FC236}">
                <a16:creationId xmlns:a16="http://schemas.microsoft.com/office/drawing/2014/main" xmlns="" id="{002D2534-C04E-15A0-AB96-F212A4D11EA8}"/>
              </a:ext>
            </a:extLst>
          </p:cNvPr>
          <p:cNvSpPr/>
          <p:nvPr/>
        </p:nvSpPr>
        <p:spPr>
          <a:xfrm>
            <a:off x="1453243" y="4817572"/>
            <a:ext cx="9339943"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b="1" dirty="0">
                <a:solidFill>
                  <a:schemeClr val="tx1"/>
                </a:solidFill>
              </a:rPr>
              <a:t>RAF organisation didn’t adjust over time </a:t>
            </a:r>
          </a:p>
          <a:p>
            <a:pPr algn="ctr"/>
            <a:r>
              <a:rPr lang="en-ZA" sz="2000" b="1" dirty="0">
                <a:solidFill>
                  <a:schemeClr val="tx1"/>
                </a:solidFill>
              </a:rPr>
              <a:t>(claim takes 55 months with 40 months waiting time)</a:t>
            </a:r>
          </a:p>
        </p:txBody>
      </p:sp>
      <p:sp>
        <p:nvSpPr>
          <p:cNvPr id="15" name="Rectangle 14">
            <a:extLst>
              <a:ext uri="{FF2B5EF4-FFF2-40B4-BE49-F238E27FC236}">
                <a16:creationId xmlns:a16="http://schemas.microsoft.com/office/drawing/2014/main" xmlns="" id="{99E6DC69-47B6-232C-7DA8-60ED51A152B6}"/>
              </a:ext>
            </a:extLst>
          </p:cNvPr>
          <p:cNvSpPr/>
          <p:nvPr/>
        </p:nvSpPr>
        <p:spPr>
          <a:xfrm>
            <a:off x="2231589" y="4120891"/>
            <a:ext cx="7728849"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b="1" dirty="0">
                <a:solidFill>
                  <a:schemeClr val="tx1"/>
                </a:solidFill>
              </a:rPr>
              <a:t>Non-adherence to the RAF Act from around 2012 by the RAF</a:t>
            </a:r>
          </a:p>
        </p:txBody>
      </p:sp>
      <p:sp>
        <p:nvSpPr>
          <p:cNvPr id="17" name="Rectangle 16">
            <a:extLst>
              <a:ext uri="{FF2B5EF4-FFF2-40B4-BE49-F238E27FC236}">
                <a16:creationId xmlns:a16="http://schemas.microsoft.com/office/drawing/2014/main" xmlns="" id="{8BFE0E22-5328-DC70-7526-C2CD627B4FA0}"/>
              </a:ext>
            </a:extLst>
          </p:cNvPr>
          <p:cNvSpPr/>
          <p:nvPr/>
        </p:nvSpPr>
        <p:spPr>
          <a:xfrm>
            <a:off x="4882262" y="3413137"/>
            <a:ext cx="2438382"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dirty="0">
                <a:solidFill>
                  <a:schemeClr val="tx1"/>
                </a:solidFill>
              </a:rPr>
              <a:t>Unregulated cost of med. experts</a:t>
            </a:r>
          </a:p>
        </p:txBody>
      </p:sp>
      <p:sp>
        <p:nvSpPr>
          <p:cNvPr id="18" name="Rectangle 17">
            <a:extLst>
              <a:ext uri="{FF2B5EF4-FFF2-40B4-BE49-F238E27FC236}">
                <a16:creationId xmlns:a16="http://schemas.microsoft.com/office/drawing/2014/main" xmlns="" id="{8674119E-1C6B-4B19-E8E3-023F8F20E036}"/>
              </a:ext>
            </a:extLst>
          </p:cNvPr>
          <p:cNvSpPr/>
          <p:nvPr/>
        </p:nvSpPr>
        <p:spPr>
          <a:xfrm>
            <a:off x="7364185" y="3418576"/>
            <a:ext cx="2558152"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dirty="0">
                <a:solidFill>
                  <a:schemeClr val="tx1"/>
                </a:solidFill>
              </a:rPr>
              <a:t>Escalating legal cost - settle on the court steps</a:t>
            </a:r>
          </a:p>
        </p:txBody>
      </p:sp>
      <p:sp>
        <p:nvSpPr>
          <p:cNvPr id="19" name="Rectangle 18">
            <a:extLst>
              <a:ext uri="{FF2B5EF4-FFF2-40B4-BE49-F238E27FC236}">
                <a16:creationId xmlns:a16="http://schemas.microsoft.com/office/drawing/2014/main" xmlns="" id="{5D8F09C7-9E2B-E921-05CD-FDFB643C8164}"/>
              </a:ext>
            </a:extLst>
          </p:cNvPr>
          <p:cNvSpPr/>
          <p:nvPr/>
        </p:nvSpPr>
        <p:spPr>
          <a:xfrm>
            <a:off x="2247885" y="3424015"/>
            <a:ext cx="2601693"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dirty="0">
                <a:solidFill>
                  <a:schemeClr val="tx1"/>
                </a:solidFill>
              </a:rPr>
              <a:t>Unlawful ‘move’ to RABS</a:t>
            </a:r>
          </a:p>
        </p:txBody>
      </p:sp>
      <p:sp>
        <p:nvSpPr>
          <p:cNvPr id="20" name="Rectangle 19">
            <a:extLst>
              <a:ext uri="{FF2B5EF4-FFF2-40B4-BE49-F238E27FC236}">
                <a16:creationId xmlns:a16="http://schemas.microsoft.com/office/drawing/2014/main" xmlns="" id="{F9B1B54A-5D0B-EAAE-E6AD-672E1F2BAC4C}"/>
              </a:ext>
            </a:extLst>
          </p:cNvPr>
          <p:cNvSpPr/>
          <p:nvPr/>
        </p:nvSpPr>
        <p:spPr>
          <a:xfrm>
            <a:off x="4887701" y="2716453"/>
            <a:ext cx="2438382"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dirty="0">
                <a:solidFill>
                  <a:schemeClr val="tx1"/>
                </a:solidFill>
              </a:rPr>
              <a:t>Increase LOI settlement R (24%)</a:t>
            </a:r>
          </a:p>
        </p:txBody>
      </p:sp>
      <p:sp>
        <p:nvSpPr>
          <p:cNvPr id="21" name="Rectangle 20">
            <a:extLst>
              <a:ext uri="{FF2B5EF4-FFF2-40B4-BE49-F238E27FC236}">
                <a16:creationId xmlns:a16="http://schemas.microsoft.com/office/drawing/2014/main" xmlns="" id="{ADA2A031-6023-7ED1-FFB8-86D06704B73E}"/>
              </a:ext>
            </a:extLst>
          </p:cNvPr>
          <p:cNvSpPr/>
          <p:nvPr/>
        </p:nvSpPr>
        <p:spPr>
          <a:xfrm>
            <a:off x="7369624" y="2721892"/>
            <a:ext cx="2558152"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dirty="0">
                <a:solidFill>
                  <a:schemeClr val="tx1"/>
                </a:solidFill>
              </a:rPr>
              <a:t>Backlog payments </a:t>
            </a:r>
          </a:p>
          <a:p>
            <a:pPr algn="ctr"/>
            <a:r>
              <a:rPr lang="en-ZA" sz="1600" b="1" dirty="0">
                <a:solidFill>
                  <a:schemeClr val="tx1"/>
                </a:solidFill>
              </a:rPr>
              <a:t>(30 days to 180 days)</a:t>
            </a:r>
          </a:p>
        </p:txBody>
      </p:sp>
      <p:sp>
        <p:nvSpPr>
          <p:cNvPr id="22" name="Rectangle 21">
            <a:extLst>
              <a:ext uri="{FF2B5EF4-FFF2-40B4-BE49-F238E27FC236}">
                <a16:creationId xmlns:a16="http://schemas.microsoft.com/office/drawing/2014/main" xmlns="" id="{1509071E-30EA-A160-3119-347059EBBF0E}"/>
              </a:ext>
            </a:extLst>
          </p:cNvPr>
          <p:cNvSpPr/>
          <p:nvPr/>
        </p:nvSpPr>
        <p:spPr>
          <a:xfrm>
            <a:off x="2253324" y="2727331"/>
            <a:ext cx="2601693"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500" b="1" dirty="0">
                <a:solidFill>
                  <a:schemeClr val="tx1"/>
                </a:solidFill>
              </a:rPr>
              <a:t>Uncontested claims  by RAF (no panel of Attorneys &amp; Experts)</a:t>
            </a:r>
          </a:p>
        </p:txBody>
      </p:sp>
      <p:sp>
        <p:nvSpPr>
          <p:cNvPr id="23" name="Rectangle 22">
            <a:extLst>
              <a:ext uri="{FF2B5EF4-FFF2-40B4-BE49-F238E27FC236}">
                <a16:creationId xmlns:a16="http://schemas.microsoft.com/office/drawing/2014/main" xmlns="" id="{5B085397-214F-33FF-64B0-2A6D580DF589}"/>
              </a:ext>
            </a:extLst>
          </p:cNvPr>
          <p:cNvSpPr/>
          <p:nvPr/>
        </p:nvSpPr>
        <p:spPr>
          <a:xfrm>
            <a:off x="4860482" y="2019756"/>
            <a:ext cx="2438382"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dirty="0">
                <a:solidFill>
                  <a:schemeClr val="tx1"/>
                </a:solidFill>
              </a:rPr>
              <a:t>Strong increase in Court cost findings</a:t>
            </a:r>
          </a:p>
        </p:txBody>
      </p:sp>
      <p:sp>
        <p:nvSpPr>
          <p:cNvPr id="24" name="Rectangle 23">
            <a:extLst>
              <a:ext uri="{FF2B5EF4-FFF2-40B4-BE49-F238E27FC236}">
                <a16:creationId xmlns:a16="http://schemas.microsoft.com/office/drawing/2014/main" xmlns="" id="{E933AC94-6A36-8C2D-EE50-C9EDC86C54EC}"/>
              </a:ext>
            </a:extLst>
          </p:cNvPr>
          <p:cNvSpPr/>
          <p:nvPr/>
        </p:nvSpPr>
        <p:spPr>
          <a:xfrm>
            <a:off x="7342405" y="2025195"/>
            <a:ext cx="2558152"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dirty="0">
                <a:solidFill>
                  <a:schemeClr val="tx1"/>
                </a:solidFill>
              </a:rPr>
              <a:t>Overburden of High Courts</a:t>
            </a:r>
          </a:p>
        </p:txBody>
      </p:sp>
      <p:sp>
        <p:nvSpPr>
          <p:cNvPr id="25" name="Rectangle 24">
            <a:extLst>
              <a:ext uri="{FF2B5EF4-FFF2-40B4-BE49-F238E27FC236}">
                <a16:creationId xmlns:a16="http://schemas.microsoft.com/office/drawing/2014/main" xmlns="" id="{74573B80-9C59-D3DB-F0BA-CBD67449292E}"/>
              </a:ext>
            </a:extLst>
          </p:cNvPr>
          <p:cNvSpPr/>
          <p:nvPr/>
        </p:nvSpPr>
        <p:spPr>
          <a:xfrm>
            <a:off x="2226105" y="2030634"/>
            <a:ext cx="2601693"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dirty="0">
                <a:solidFill>
                  <a:schemeClr val="tx1"/>
                </a:solidFill>
              </a:rPr>
              <a:t>Late payment interest of Rm237 p/a</a:t>
            </a:r>
          </a:p>
        </p:txBody>
      </p:sp>
      <p:sp>
        <p:nvSpPr>
          <p:cNvPr id="26" name="Rectangle 25">
            <a:extLst>
              <a:ext uri="{FF2B5EF4-FFF2-40B4-BE49-F238E27FC236}">
                <a16:creationId xmlns:a16="http://schemas.microsoft.com/office/drawing/2014/main" xmlns="" id="{AA0193F6-2470-51EA-0330-302F64BA81AF}"/>
              </a:ext>
            </a:extLst>
          </p:cNvPr>
          <p:cNvSpPr/>
          <p:nvPr/>
        </p:nvSpPr>
        <p:spPr>
          <a:xfrm>
            <a:off x="2204370" y="1333854"/>
            <a:ext cx="7728849"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rPr>
              <a:t>RAF engaging in rule creation via litigation</a:t>
            </a:r>
          </a:p>
        </p:txBody>
      </p:sp>
      <p:sp>
        <p:nvSpPr>
          <p:cNvPr id="27" name="Rectangle 26">
            <a:extLst>
              <a:ext uri="{FF2B5EF4-FFF2-40B4-BE49-F238E27FC236}">
                <a16:creationId xmlns:a16="http://schemas.microsoft.com/office/drawing/2014/main" xmlns="" id="{39B4098A-66C8-53C9-2554-ACB51F62AC4F}"/>
              </a:ext>
            </a:extLst>
          </p:cNvPr>
          <p:cNvSpPr/>
          <p:nvPr/>
        </p:nvSpPr>
        <p:spPr>
          <a:xfrm>
            <a:off x="3477993" y="766773"/>
            <a:ext cx="5192473" cy="53327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rPr>
              <a:t>RAF in 2022 </a:t>
            </a:r>
          </a:p>
        </p:txBody>
      </p:sp>
    </p:spTree>
    <p:extLst>
      <p:ext uri="{BB962C8B-B14F-4D97-AF65-F5344CB8AC3E}">
        <p14:creationId xmlns:p14="http://schemas.microsoft.com/office/powerpoint/2010/main" xmlns="" val="369160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P spid="15"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2A4023-3BF6-4D4A-B984-76F85388730C}"/>
              </a:ext>
            </a:extLst>
          </p:cNvPr>
          <p:cNvSpPr>
            <a:spLocks noGrp="1"/>
          </p:cNvSpPr>
          <p:nvPr>
            <p:ph type="title"/>
          </p:nvPr>
        </p:nvSpPr>
        <p:spPr>
          <a:xfrm>
            <a:off x="116849" y="59198"/>
            <a:ext cx="11934123" cy="662782"/>
          </a:xfrm>
          <a:solidFill>
            <a:srgbClr val="951A05"/>
          </a:solidFill>
        </p:spPr>
        <p:txBody>
          <a:bodyPr>
            <a:normAutofit/>
          </a:bodyPr>
          <a:lstStyle/>
          <a:p>
            <a:r>
              <a:rPr lang="en-US" sz="2800" b="1" dirty="0">
                <a:solidFill>
                  <a:schemeClr val="bg1"/>
                </a:solidFill>
                <a:latin typeface="Arial" panose="020B0604020202020204" pitchFamily="34" charset="0"/>
                <a:cs typeface="Arial" panose="020B0604020202020204" pitchFamily="34" charset="0"/>
              </a:rPr>
              <a:t>3 COST SAVING EXAMPLES</a:t>
            </a:r>
          </a:p>
        </p:txBody>
      </p:sp>
      <p:sp>
        <p:nvSpPr>
          <p:cNvPr id="3" name="Content Placeholder 2">
            <a:extLst>
              <a:ext uri="{FF2B5EF4-FFF2-40B4-BE49-F238E27FC236}">
                <a16:creationId xmlns:a16="http://schemas.microsoft.com/office/drawing/2014/main" xmlns="" id="{A1CD4532-CE39-42EC-A904-80227166FEE6}"/>
              </a:ext>
            </a:extLst>
          </p:cNvPr>
          <p:cNvSpPr>
            <a:spLocks noGrp="1"/>
          </p:cNvSpPr>
          <p:nvPr>
            <p:ph sz="half" idx="1"/>
          </p:nvPr>
        </p:nvSpPr>
        <p:spPr>
          <a:xfrm>
            <a:off x="411036" y="856221"/>
            <a:ext cx="3608064" cy="5727458"/>
          </a:xfrm>
          <a:ln>
            <a:solidFill>
              <a:srgbClr val="262626"/>
            </a:solidFill>
          </a:ln>
        </p:spPr>
        <p:txBody>
          <a:bodyPr>
            <a:noAutofit/>
          </a:bodyPr>
          <a:lstStyle/>
          <a:p>
            <a:pPr marL="0" indent="0" algn="ctr">
              <a:lnSpc>
                <a:spcPct val="110000"/>
              </a:lnSpc>
              <a:buNone/>
            </a:pPr>
            <a:r>
              <a:rPr lang="en-US" sz="1500" b="1" dirty="0">
                <a:solidFill>
                  <a:srgbClr val="FF0000"/>
                </a:solidFill>
                <a:latin typeface="Arial" panose="020B0604020202020204" pitchFamily="34" charset="0"/>
                <a:cs typeface="Arial" panose="020B0604020202020204" pitchFamily="34" charset="0"/>
              </a:rPr>
              <a:t>No RAF Attorneys &amp; Medical Experts</a:t>
            </a:r>
          </a:p>
          <a:p>
            <a:pPr marL="0" indent="0" algn="ctr">
              <a:lnSpc>
                <a:spcPct val="110000"/>
              </a:lnSpc>
              <a:buNone/>
            </a:pPr>
            <a:endParaRPr lang="en-US" sz="1400" dirty="0">
              <a:latin typeface="Arial" panose="020B0604020202020204" pitchFamily="34" charset="0"/>
              <a:cs typeface="Arial" panose="020B0604020202020204" pitchFamily="34" charset="0"/>
            </a:endParaRPr>
          </a:p>
          <a:p>
            <a:pPr marL="342900" indent="-342900">
              <a:lnSpc>
                <a:spcPct val="110000"/>
              </a:lnSpc>
              <a:spcBef>
                <a:spcPts val="0"/>
              </a:spcBef>
              <a:spcAft>
                <a:spcPts val="600"/>
              </a:spcAft>
              <a:buFont typeface="+mj-lt"/>
              <a:buAutoNum type="arabicPeriod"/>
            </a:pPr>
            <a:r>
              <a:rPr lang="en-US" sz="1400" dirty="0">
                <a:latin typeface="Arial" panose="020B0604020202020204" pitchFamily="34" charset="0"/>
                <a:cs typeface="Arial" panose="020B0604020202020204" pitchFamily="34" charset="0"/>
              </a:rPr>
              <a:t>RAF cancels panel of Attorneys &amp; Medical Experts</a:t>
            </a:r>
          </a:p>
          <a:p>
            <a:pPr marL="342900" indent="-342900">
              <a:lnSpc>
                <a:spcPct val="110000"/>
              </a:lnSpc>
              <a:spcBef>
                <a:spcPts val="0"/>
              </a:spcBef>
              <a:spcAft>
                <a:spcPts val="600"/>
              </a:spcAft>
              <a:buFont typeface="+mj-lt"/>
              <a:buAutoNum type="arabicPeriod"/>
            </a:pPr>
            <a:r>
              <a:rPr lang="en-US" sz="1400" dirty="0">
                <a:latin typeface="Arial" panose="020B0604020202020204" pitchFamily="34" charset="0"/>
                <a:cs typeface="Arial" panose="020B0604020202020204" pitchFamily="34" charset="0"/>
              </a:rPr>
              <a:t>Reportedly saving ± Rm180 p/m</a:t>
            </a:r>
          </a:p>
          <a:p>
            <a:pPr marL="342900" indent="-342900">
              <a:lnSpc>
                <a:spcPct val="110000"/>
              </a:lnSpc>
              <a:spcBef>
                <a:spcPts val="0"/>
              </a:spcBef>
              <a:spcAft>
                <a:spcPts val="600"/>
              </a:spcAft>
              <a:buFont typeface="+mj-lt"/>
              <a:buAutoNum type="arabicPeriod"/>
            </a:pPr>
            <a:r>
              <a:rPr lang="en-US" sz="1400" dirty="0">
                <a:latin typeface="Arial" panose="020B0604020202020204" pitchFamily="34" charset="0"/>
                <a:cs typeface="Arial" panose="020B0604020202020204" pitchFamily="34" charset="0"/>
              </a:rPr>
              <a:t>Then COVID happened + no capacity was created quickly </a:t>
            </a:r>
          </a:p>
          <a:p>
            <a:pPr marL="342900" indent="-342900">
              <a:lnSpc>
                <a:spcPct val="110000"/>
              </a:lnSpc>
              <a:spcBef>
                <a:spcPts val="0"/>
              </a:spcBef>
              <a:spcAft>
                <a:spcPts val="600"/>
              </a:spcAft>
              <a:buFont typeface="+mj-lt"/>
              <a:buAutoNum type="arabicPeriod"/>
            </a:pPr>
            <a:r>
              <a:rPr lang="en-US" sz="1400" dirty="0">
                <a:latin typeface="Arial" panose="020B0604020202020204" pitchFamily="34" charset="0"/>
                <a:cs typeface="Arial" panose="020B0604020202020204" pitchFamily="34" charset="0"/>
              </a:rPr>
              <a:t>Then, LOI claims start to over settle by about 24%.</a:t>
            </a:r>
          </a:p>
          <a:p>
            <a:pPr marL="342900" indent="-342900">
              <a:lnSpc>
                <a:spcPct val="110000"/>
              </a:lnSpc>
              <a:spcBef>
                <a:spcPts val="0"/>
              </a:spcBef>
              <a:spcAft>
                <a:spcPts val="600"/>
              </a:spcAft>
              <a:buFont typeface="+mj-lt"/>
              <a:buAutoNum type="arabicPeriod"/>
            </a:pPr>
            <a:r>
              <a:rPr lang="en-US" sz="1400" dirty="0">
                <a:latin typeface="Arial" panose="020B0604020202020204" pitchFamily="34" charset="0"/>
                <a:cs typeface="Arial" panose="020B0604020202020204" pitchFamily="34" charset="0"/>
              </a:rPr>
              <a:t>Increase in payments of about Rm400 p/m</a:t>
            </a:r>
          </a:p>
          <a:p>
            <a:pPr marL="342900" indent="-342900">
              <a:lnSpc>
                <a:spcPct val="110000"/>
              </a:lnSpc>
              <a:spcBef>
                <a:spcPts val="0"/>
              </a:spcBef>
              <a:spcAft>
                <a:spcPts val="600"/>
              </a:spcAft>
              <a:buFont typeface="+mj-lt"/>
              <a:buAutoNum type="arabicPeriod"/>
            </a:pPr>
            <a:r>
              <a:rPr lang="en-US" sz="1400" dirty="0">
                <a:latin typeface="Arial" panose="020B0604020202020204" pitchFamily="34" charset="0"/>
                <a:cs typeface="Arial" panose="020B0604020202020204" pitchFamily="34" charset="0"/>
              </a:rPr>
              <a:t>Net consequences is Rm400-Rm180=Rm220 increase in cost p/m</a:t>
            </a:r>
          </a:p>
          <a:p>
            <a:pPr marL="342900" indent="-342900">
              <a:lnSpc>
                <a:spcPct val="110000"/>
              </a:lnSpc>
              <a:spcBef>
                <a:spcPts val="0"/>
              </a:spcBef>
              <a:spcAft>
                <a:spcPts val="600"/>
              </a:spcAft>
              <a:buFont typeface="+mj-lt"/>
              <a:buAutoNum type="arabicPeriod"/>
            </a:pPr>
            <a:r>
              <a:rPr lang="en-US" sz="1400" dirty="0">
                <a:latin typeface="Arial" panose="020B0604020202020204" pitchFamily="34" charset="0"/>
                <a:cs typeface="Arial" panose="020B0604020202020204" pitchFamily="34" charset="0"/>
              </a:rPr>
              <a:t>In October RAF issued Instruction that claims &gt;R500k must now (again) appoint RAF Medical Experts</a:t>
            </a:r>
          </a:p>
          <a:p>
            <a:pPr marL="342900" indent="-342900">
              <a:lnSpc>
                <a:spcPct val="110000"/>
              </a:lnSpc>
              <a:spcBef>
                <a:spcPts val="0"/>
              </a:spcBef>
              <a:spcAft>
                <a:spcPts val="600"/>
              </a:spcAft>
              <a:buFont typeface="+mj-lt"/>
              <a:buAutoNum type="arabicPeriod"/>
            </a:pPr>
            <a:r>
              <a:rPr lang="en-US" sz="1400" b="1" dirty="0">
                <a:latin typeface="Arial" panose="020B0604020202020204" pitchFamily="34" charset="0"/>
                <a:cs typeface="Arial" panose="020B0604020202020204" pitchFamily="34" charset="0"/>
              </a:rPr>
              <a:t>This is a step towards a solutions and can easily be aligned with an RAF Tribunal</a:t>
            </a:r>
            <a:endParaRPr lang="en-US" sz="1400" dirty="0">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xmlns="" id="{BFE82290-B99D-AA85-FD2F-936059A62511}"/>
              </a:ext>
            </a:extLst>
          </p:cNvPr>
          <p:cNvSpPr txBox="1">
            <a:spLocks/>
          </p:cNvSpPr>
          <p:nvPr/>
        </p:nvSpPr>
        <p:spPr>
          <a:xfrm>
            <a:off x="4296345" y="868768"/>
            <a:ext cx="3608064" cy="5714911"/>
          </a:xfrm>
          <a:prstGeom prst="rect">
            <a:avLst/>
          </a:prstGeom>
          <a:ln>
            <a:solidFill>
              <a:srgbClr val="262626"/>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Font typeface="Arial" panose="020B0604020202020204" pitchFamily="34" charset="0"/>
              <a:buNone/>
            </a:pPr>
            <a:r>
              <a:rPr lang="en-US" sz="1500" b="1" dirty="0">
                <a:solidFill>
                  <a:srgbClr val="FF0000"/>
                </a:solidFill>
                <a:latin typeface="Arial" panose="020B0604020202020204" pitchFamily="34" charset="0"/>
                <a:cs typeface="Arial" panose="020B0604020202020204" pitchFamily="34" charset="0"/>
              </a:rPr>
              <a:t>Insurance as funding model for RAF</a:t>
            </a:r>
          </a:p>
          <a:p>
            <a:pPr marL="0" indent="0" algn="ctr">
              <a:lnSpc>
                <a:spcPct val="110000"/>
              </a:lnSpc>
              <a:buFont typeface="Arial" panose="020B0604020202020204" pitchFamily="34" charset="0"/>
              <a:buNone/>
            </a:pPr>
            <a:endParaRPr lang="en-US" sz="1400" dirty="0">
              <a:latin typeface="Arial" panose="020B0604020202020204" pitchFamily="34" charset="0"/>
              <a:cs typeface="Arial" panose="020B0604020202020204" pitchFamily="34" charset="0"/>
            </a:endParaRPr>
          </a:p>
          <a:p>
            <a:pPr marL="342900" indent="-342900">
              <a:lnSpc>
                <a:spcPct val="110000"/>
              </a:lnSpc>
              <a:spcBef>
                <a:spcPts val="0"/>
              </a:spcBef>
              <a:spcAft>
                <a:spcPts val="600"/>
              </a:spcAft>
              <a:buFont typeface="+mj-lt"/>
              <a:buAutoNum type="arabicPeriod"/>
            </a:pPr>
            <a:r>
              <a:rPr lang="en-US" sz="1400" dirty="0">
                <a:latin typeface="Arial" panose="020B0604020202020204" pitchFamily="34" charset="0"/>
                <a:cs typeface="Arial" panose="020B0604020202020204" pitchFamily="34" charset="0"/>
              </a:rPr>
              <a:t>Opinion: National Insurance can replace the Fuel Levy as funding for RAF…</a:t>
            </a:r>
          </a:p>
          <a:p>
            <a:pPr marL="342900" indent="-342900">
              <a:lnSpc>
                <a:spcPct val="110000"/>
              </a:lnSpc>
              <a:spcBef>
                <a:spcPts val="0"/>
              </a:spcBef>
              <a:spcAft>
                <a:spcPts val="600"/>
              </a:spcAft>
              <a:buFont typeface="+mj-lt"/>
              <a:buAutoNum type="arabicPeriod"/>
            </a:pPr>
            <a:r>
              <a:rPr lang="en-US" sz="1400" u="sng" dirty="0">
                <a:latin typeface="Arial" panose="020B0604020202020204" pitchFamily="34" charset="0"/>
                <a:cs typeface="Arial" panose="020B0604020202020204" pitchFamily="34" charset="0"/>
              </a:rPr>
              <a:t>To match the current Fuel Levy</a:t>
            </a:r>
            <a:r>
              <a:rPr lang="en-US" sz="1400" dirty="0">
                <a:latin typeface="Arial" panose="020B0604020202020204" pitchFamily="34" charset="0"/>
                <a:cs typeface="Arial" panose="020B0604020202020204" pitchFamily="34" charset="0"/>
              </a:rPr>
              <a:t>: Cost will be ± R400 p/m p/road user + R1600 p/m for taxi owners</a:t>
            </a:r>
          </a:p>
          <a:p>
            <a:pPr marL="342900" indent="-342900">
              <a:lnSpc>
                <a:spcPct val="110000"/>
              </a:lnSpc>
              <a:spcBef>
                <a:spcPts val="0"/>
              </a:spcBef>
              <a:spcAft>
                <a:spcPts val="600"/>
              </a:spcAft>
              <a:buFont typeface="+mj-lt"/>
              <a:buAutoNum type="arabicPeriod"/>
            </a:pPr>
            <a:r>
              <a:rPr lang="en-US" sz="1400" u="sng" dirty="0">
                <a:latin typeface="Arial" panose="020B0604020202020204" pitchFamily="34" charset="0"/>
                <a:cs typeface="Arial" panose="020B0604020202020204" pitchFamily="34" charset="0"/>
              </a:rPr>
              <a:t>But Fuel Levy now is inadequate </a:t>
            </a:r>
            <a:r>
              <a:rPr lang="en-US" sz="1400" dirty="0">
                <a:latin typeface="Arial" panose="020B0604020202020204" pitchFamily="34" charset="0"/>
                <a:cs typeface="Arial" panose="020B0604020202020204" pitchFamily="34" charset="0"/>
              </a:rPr>
              <a:t>– need about 25% increase: Then the cost will be ± R500 p/m p/road user + R1920 p/m for taxi owners</a:t>
            </a:r>
          </a:p>
          <a:p>
            <a:pPr marL="342900" indent="-342900">
              <a:lnSpc>
                <a:spcPct val="110000"/>
              </a:lnSpc>
              <a:spcBef>
                <a:spcPts val="0"/>
              </a:spcBef>
              <a:spcAft>
                <a:spcPts val="600"/>
              </a:spcAft>
              <a:buFont typeface="+mj-lt"/>
              <a:buAutoNum type="arabicPeriod"/>
            </a:pPr>
            <a:r>
              <a:rPr lang="en-US" sz="1400" u="sng" dirty="0">
                <a:latin typeface="Arial" panose="020B0604020202020204" pitchFamily="34" charset="0"/>
                <a:cs typeface="Arial" panose="020B0604020202020204" pitchFamily="34" charset="0"/>
              </a:rPr>
              <a:t>But if the death toll is closer to 20 000 p/annum </a:t>
            </a:r>
            <a:r>
              <a:rPr lang="en-US" sz="1400" dirty="0">
                <a:latin typeface="Arial" panose="020B0604020202020204" pitchFamily="34" charset="0"/>
                <a:cs typeface="Arial" panose="020B0604020202020204" pitchFamily="34" charset="0"/>
              </a:rPr>
              <a:t>&amp; not 14 000 another 30% increase will be required: Cost will be ± R650 p/m p/road user + R2 496 p/m for taxi owners</a:t>
            </a:r>
          </a:p>
          <a:p>
            <a:pPr marL="342900" indent="-342900">
              <a:lnSpc>
                <a:spcPct val="110000"/>
              </a:lnSpc>
              <a:spcBef>
                <a:spcPts val="0"/>
              </a:spcBef>
              <a:spcAft>
                <a:spcPts val="600"/>
              </a:spcAft>
              <a:buFont typeface="+mj-lt"/>
              <a:buAutoNum type="arabicPeriod"/>
            </a:pPr>
            <a:r>
              <a:rPr lang="en-US" sz="1400" b="1" u="sng" dirty="0">
                <a:latin typeface="Arial" panose="020B0604020202020204" pitchFamily="34" charset="0"/>
                <a:cs typeface="Arial" panose="020B0604020202020204" pitchFamily="34" charset="0"/>
              </a:rPr>
              <a:t>Conclusion: </a:t>
            </a:r>
            <a:r>
              <a:rPr lang="en-US" sz="1400" dirty="0">
                <a:latin typeface="Arial" panose="020B0604020202020204" pitchFamily="34" charset="0"/>
                <a:cs typeface="Arial" panose="020B0604020202020204" pitchFamily="34" charset="0"/>
              </a:rPr>
              <a:t>The Malamet Commission indicated in 1991 already, </a:t>
            </a:r>
            <a:r>
              <a:rPr lang="en-US" sz="1400" b="1" dirty="0">
                <a:latin typeface="Arial" panose="020B0604020202020204" pitchFamily="34" charset="0"/>
                <a:cs typeface="Arial" panose="020B0604020202020204" pitchFamily="34" charset="0"/>
              </a:rPr>
              <a:t>Insurance is too expensive </a:t>
            </a:r>
            <a:r>
              <a:rPr lang="en-US" sz="1400" dirty="0">
                <a:latin typeface="Arial" panose="020B0604020202020204" pitchFamily="34" charset="0"/>
                <a:cs typeface="Arial" panose="020B0604020202020204" pitchFamily="34" charset="0"/>
              </a:rPr>
              <a:t>&amp; that lead to the creation of the Fuel Levy &amp; RAF</a:t>
            </a:r>
          </a:p>
          <a:p>
            <a:pPr marL="342900" indent="-342900">
              <a:lnSpc>
                <a:spcPct val="110000"/>
              </a:lnSpc>
              <a:spcBef>
                <a:spcPts val="0"/>
              </a:spcBef>
              <a:spcAft>
                <a:spcPts val="600"/>
              </a:spcAft>
              <a:buFont typeface="+mj-lt"/>
              <a:buAutoNum type="arabicPeriod"/>
            </a:pPr>
            <a:endParaRPr lang="en-US" sz="1400" dirty="0">
              <a:latin typeface="Arial" panose="020B0604020202020204" pitchFamily="34" charset="0"/>
              <a:cs typeface="Arial" panose="020B0604020202020204" pitchFamily="34" charset="0"/>
            </a:endParaRPr>
          </a:p>
          <a:p>
            <a:pPr marL="342900" indent="-342900">
              <a:lnSpc>
                <a:spcPct val="110000"/>
              </a:lnSpc>
              <a:spcBef>
                <a:spcPts val="0"/>
              </a:spcBef>
              <a:spcAft>
                <a:spcPts val="600"/>
              </a:spcAft>
              <a:buFont typeface="+mj-lt"/>
              <a:buAutoNum type="arabicPeriod"/>
            </a:pPr>
            <a:endParaRPr lang="en-US" sz="1400" dirty="0">
              <a:latin typeface="Arial" panose="020B0604020202020204" pitchFamily="34" charset="0"/>
              <a:cs typeface="Arial" panose="020B0604020202020204" pitchFamily="34" charset="0"/>
            </a:endParaRPr>
          </a:p>
          <a:p>
            <a:pPr marL="342900" indent="-342900">
              <a:lnSpc>
                <a:spcPct val="110000"/>
              </a:lnSpc>
              <a:spcBef>
                <a:spcPts val="0"/>
              </a:spcBef>
              <a:spcAft>
                <a:spcPts val="600"/>
              </a:spcAft>
              <a:buFont typeface="+mj-lt"/>
              <a:buAutoNum type="arabicPeriod"/>
            </a:pPr>
            <a:endParaRPr lang="en-US" sz="1400" dirty="0">
              <a:latin typeface="Arial" panose="020B0604020202020204" pitchFamily="34" charset="0"/>
              <a:cs typeface="Arial" panose="020B0604020202020204" pitchFamily="34" charset="0"/>
            </a:endParaRPr>
          </a:p>
          <a:p>
            <a:pPr marL="342900" indent="-342900">
              <a:lnSpc>
                <a:spcPct val="110000"/>
              </a:lnSpc>
              <a:spcBef>
                <a:spcPts val="0"/>
              </a:spcBef>
              <a:spcAft>
                <a:spcPts val="600"/>
              </a:spcAft>
              <a:buFont typeface="+mj-lt"/>
              <a:buAutoNum type="arabicPeriod"/>
            </a:pPr>
            <a:endParaRPr lang="en-US" sz="1400" dirty="0">
              <a:latin typeface="Arial" panose="020B0604020202020204" pitchFamily="34" charset="0"/>
              <a:cs typeface="Arial" panose="020B0604020202020204" pitchFamily="34" charset="0"/>
            </a:endParaRPr>
          </a:p>
          <a:p>
            <a:pPr lvl="1">
              <a:lnSpc>
                <a:spcPct val="110000"/>
              </a:lnSpc>
            </a:pPr>
            <a:endParaRPr lang="en-US" sz="1400" dirty="0">
              <a:latin typeface="Arial" panose="020B0604020202020204" pitchFamily="34" charset="0"/>
              <a:cs typeface="Arial" panose="020B0604020202020204" pitchFamily="34" charset="0"/>
            </a:endParaRPr>
          </a:p>
          <a:p>
            <a:pPr lvl="1">
              <a:lnSpc>
                <a:spcPct val="110000"/>
              </a:lnSpc>
            </a:pPr>
            <a:endParaRPr lang="en-US" sz="1400" dirty="0">
              <a:latin typeface="Arial" panose="020B0604020202020204" pitchFamily="34" charset="0"/>
              <a:cs typeface="Arial" panose="020B0604020202020204" pitchFamily="34" charset="0"/>
            </a:endParaRPr>
          </a:p>
        </p:txBody>
      </p:sp>
      <p:sp>
        <p:nvSpPr>
          <p:cNvPr id="7" name="Content Placeholder 2">
            <a:extLst>
              <a:ext uri="{FF2B5EF4-FFF2-40B4-BE49-F238E27FC236}">
                <a16:creationId xmlns:a16="http://schemas.microsoft.com/office/drawing/2014/main" xmlns="" id="{AC02952F-3F07-9220-0CFB-8B8D56DFE893}"/>
              </a:ext>
            </a:extLst>
          </p:cNvPr>
          <p:cNvSpPr txBox="1">
            <a:spLocks/>
          </p:cNvSpPr>
          <p:nvPr/>
        </p:nvSpPr>
        <p:spPr>
          <a:xfrm>
            <a:off x="8203160" y="870556"/>
            <a:ext cx="3608064" cy="5714911"/>
          </a:xfrm>
          <a:prstGeom prst="rect">
            <a:avLst/>
          </a:prstGeom>
          <a:ln>
            <a:solidFill>
              <a:srgbClr val="262626"/>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Font typeface="Arial" panose="020B0604020202020204" pitchFamily="34" charset="0"/>
              <a:buNone/>
            </a:pPr>
            <a:r>
              <a:rPr lang="en-US" sz="1500" b="1" dirty="0">
                <a:solidFill>
                  <a:srgbClr val="FF0000"/>
                </a:solidFill>
                <a:latin typeface="Arial" panose="020B0604020202020204" pitchFamily="34" charset="0"/>
                <a:cs typeface="Arial" panose="020B0604020202020204" pitchFamily="34" charset="0"/>
              </a:rPr>
              <a:t>Improve RAF functioning </a:t>
            </a:r>
          </a:p>
          <a:p>
            <a:pPr marL="0" indent="0" algn="ctr">
              <a:lnSpc>
                <a:spcPct val="110000"/>
              </a:lnSpc>
              <a:buFont typeface="Arial" panose="020B0604020202020204" pitchFamily="34" charset="0"/>
              <a:buNone/>
            </a:pPr>
            <a:endParaRPr lang="en-US" sz="1400" dirty="0">
              <a:latin typeface="Arial" panose="020B0604020202020204" pitchFamily="34" charset="0"/>
              <a:cs typeface="Arial" panose="020B0604020202020204" pitchFamily="34" charset="0"/>
            </a:endParaRPr>
          </a:p>
          <a:p>
            <a:pPr marL="342900" indent="-342900">
              <a:lnSpc>
                <a:spcPct val="110000"/>
              </a:lnSpc>
              <a:spcBef>
                <a:spcPts val="0"/>
              </a:spcBef>
              <a:spcAft>
                <a:spcPts val="600"/>
              </a:spcAft>
              <a:buFont typeface="+mj-lt"/>
              <a:buAutoNum type="arabicPeriod"/>
            </a:pPr>
            <a:r>
              <a:rPr lang="en-US" sz="1400" b="1" dirty="0">
                <a:latin typeface="Arial" panose="020B0604020202020204" pitchFamily="34" charset="0"/>
                <a:cs typeface="Arial" panose="020B0604020202020204" pitchFamily="34" charset="0"/>
              </a:rPr>
              <a:t>Action 1:</a:t>
            </a:r>
            <a:r>
              <a:rPr lang="en-US" sz="1400" dirty="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In house lawyers must properly evaluate claims as soon as they are received</a:t>
            </a:r>
            <a:r>
              <a:rPr lang="en-US" sz="1400" dirty="0">
                <a:latin typeface="Arial" panose="020B0604020202020204" pitchFamily="34" charset="0"/>
                <a:cs typeface="Arial" panose="020B0604020202020204" pitchFamily="34" charset="0"/>
              </a:rPr>
              <a:t>: </a:t>
            </a:r>
            <a:r>
              <a:rPr lang="en-US" sz="1400" u="sng" dirty="0">
                <a:latin typeface="Arial" panose="020B0604020202020204" pitchFamily="34" charset="0"/>
                <a:cs typeface="Arial" panose="020B0604020202020204" pitchFamily="34" charset="0"/>
              </a:rPr>
              <a:t>Saving of ± Rm 220 p/m</a:t>
            </a:r>
          </a:p>
          <a:p>
            <a:pPr marL="342900" indent="-342900">
              <a:lnSpc>
                <a:spcPct val="110000"/>
              </a:lnSpc>
              <a:spcBef>
                <a:spcPts val="0"/>
              </a:spcBef>
              <a:spcAft>
                <a:spcPts val="600"/>
              </a:spcAft>
              <a:buFont typeface="+mj-lt"/>
              <a:buAutoNum type="arabicPeriod"/>
            </a:pPr>
            <a:r>
              <a:rPr lang="en-US" sz="1400" b="1" dirty="0">
                <a:latin typeface="Arial" panose="020B0604020202020204" pitchFamily="34" charset="0"/>
                <a:cs typeface="Arial" panose="020B0604020202020204" pitchFamily="34" charset="0"/>
              </a:rPr>
              <a:t>Action 2:</a:t>
            </a:r>
            <a:r>
              <a:rPr lang="en-US" sz="1400" dirty="0">
                <a:latin typeface="Arial" panose="020B0604020202020204" pitchFamily="34" charset="0"/>
                <a:cs typeface="Arial" panose="020B0604020202020204" pitchFamily="34" charset="0"/>
              </a:rPr>
              <a:t> Improve Loss of Support Guidelines &amp; effect more realistic settlements: Saving of Rm 100 p/m</a:t>
            </a:r>
          </a:p>
          <a:p>
            <a:pPr marL="342900" indent="-342900">
              <a:lnSpc>
                <a:spcPct val="110000"/>
              </a:lnSpc>
              <a:spcBef>
                <a:spcPts val="0"/>
              </a:spcBef>
              <a:spcAft>
                <a:spcPts val="600"/>
              </a:spcAft>
              <a:buFont typeface="+mj-lt"/>
              <a:buAutoNum type="arabicPeriod"/>
            </a:pPr>
            <a:r>
              <a:rPr lang="en-US" sz="1400" b="1" dirty="0">
                <a:latin typeface="Arial" panose="020B0604020202020204" pitchFamily="34" charset="0"/>
                <a:cs typeface="Arial" panose="020B0604020202020204" pitchFamily="34" charset="0"/>
              </a:rPr>
              <a:t>Action 3</a:t>
            </a:r>
            <a:r>
              <a:rPr lang="en-US" sz="1400" dirty="0">
                <a:latin typeface="Arial" panose="020B0604020202020204" pitchFamily="34" charset="0"/>
                <a:cs typeface="Arial" panose="020B0604020202020204" pitchFamily="34" charset="0"/>
              </a:rPr>
              <a:t>: Get Professional medical bodies to better regulate experts' fees: Saving of Rm50 p/month</a:t>
            </a:r>
          </a:p>
          <a:p>
            <a:pPr marL="342900" indent="-342900">
              <a:lnSpc>
                <a:spcPct val="110000"/>
              </a:lnSpc>
              <a:spcBef>
                <a:spcPts val="0"/>
              </a:spcBef>
              <a:spcAft>
                <a:spcPts val="600"/>
              </a:spcAft>
              <a:buFont typeface="+mj-lt"/>
              <a:buAutoNum type="arabicPeriod"/>
            </a:pPr>
            <a:r>
              <a:rPr lang="en-US" sz="1400" b="1" dirty="0">
                <a:latin typeface="Arial" panose="020B0604020202020204" pitchFamily="34" charset="0"/>
                <a:cs typeface="Arial" panose="020B0604020202020204" pitchFamily="34" charset="0"/>
              </a:rPr>
              <a:t>Action 5</a:t>
            </a:r>
            <a:r>
              <a:rPr lang="en-US" sz="1400" dirty="0">
                <a:latin typeface="Arial" panose="020B0604020202020204" pitchFamily="34" charset="0"/>
                <a:cs typeface="Arial" panose="020B0604020202020204" pitchFamily="34" charset="0"/>
              </a:rPr>
              <a:t>: Timeous &amp; effective settlement of claims: Saving of Rm150 p/m in legal fees</a:t>
            </a:r>
          </a:p>
          <a:p>
            <a:pPr marL="342900" indent="-342900">
              <a:lnSpc>
                <a:spcPct val="110000"/>
              </a:lnSpc>
              <a:spcBef>
                <a:spcPts val="0"/>
              </a:spcBef>
              <a:spcAft>
                <a:spcPts val="600"/>
              </a:spcAft>
              <a:buFont typeface="+mj-lt"/>
              <a:buAutoNum type="arabicPeriod"/>
            </a:pPr>
            <a:r>
              <a:rPr lang="en-US" sz="1400" b="1" dirty="0">
                <a:latin typeface="Arial" panose="020B0604020202020204" pitchFamily="34" charset="0"/>
                <a:cs typeface="Arial" panose="020B0604020202020204" pitchFamily="34" charset="0"/>
              </a:rPr>
              <a:t>Action 6</a:t>
            </a:r>
            <a:r>
              <a:rPr lang="en-US" sz="1400" dirty="0">
                <a:latin typeface="Arial" panose="020B0604020202020204" pitchFamily="34" charset="0"/>
                <a:cs typeface="Arial" panose="020B0604020202020204" pitchFamily="34" charset="0"/>
              </a:rPr>
              <a:t>: Timeous payment of accounts: Saving of Rm20 p/m on interest</a:t>
            </a:r>
          </a:p>
          <a:p>
            <a:pPr marL="342900" indent="-342900">
              <a:lnSpc>
                <a:spcPct val="110000"/>
              </a:lnSpc>
              <a:spcBef>
                <a:spcPts val="0"/>
              </a:spcBef>
              <a:spcAft>
                <a:spcPts val="600"/>
              </a:spcAft>
              <a:buFont typeface="+mj-lt"/>
              <a:buAutoNum type="arabicPeriod"/>
            </a:pPr>
            <a:r>
              <a:rPr lang="en-US" sz="1400" b="1" dirty="0">
                <a:latin typeface="Arial" panose="020B0604020202020204" pitchFamily="34" charset="0"/>
                <a:cs typeface="Arial" panose="020B0604020202020204" pitchFamily="34" charset="0"/>
              </a:rPr>
              <a:t>A saving of ± Rm 500 p/month is doable by simply executing the RAF Act as intended</a:t>
            </a:r>
            <a:endParaRPr lang="en-US" sz="1400" dirty="0">
              <a:latin typeface="Arial" panose="020B0604020202020204" pitchFamily="34" charset="0"/>
              <a:cs typeface="Arial" panose="020B0604020202020204" pitchFamily="34" charset="0"/>
            </a:endParaRPr>
          </a:p>
          <a:p>
            <a:pPr marL="342900" indent="-342900">
              <a:lnSpc>
                <a:spcPct val="110000"/>
              </a:lnSpc>
              <a:spcBef>
                <a:spcPts val="0"/>
              </a:spcBef>
              <a:spcAft>
                <a:spcPts val="600"/>
              </a:spcAft>
              <a:buFont typeface="+mj-lt"/>
              <a:buAutoNum type="arabicPeriod"/>
            </a:pPr>
            <a:endParaRPr lang="en-US" sz="1400" dirty="0">
              <a:latin typeface="Arial" panose="020B0604020202020204" pitchFamily="34" charset="0"/>
              <a:cs typeface="Arial" panose="020B0604020202020204" pitchFamily="34" charset="0"/>
            </a:endParaRPr>
          </a:p>
          <a:p>
            <a:pPr marL="342900" indent="-342900">
              <a:lnSpc>
                <a:spcPct val="110000"/>
              </a:lnSpc>
              <a:spcBef>
                <a:spcPts val="0"/>
              </a:spcBef>
              <a:spcAft>
                <a:spcPts val="600"/>
              </a:spcAft>
              <a:buFont typeface="+mj-lt"/>
              <a:buAutoNum type="arabicPeriod"/>
            </a:pPr>
            <a:endParaRPr lang="en-US" sz="1400" dirty="0">
              <a:latin typeface="Arial" panose="020B0604020202020204" pitchFamily="34" charset="0"/>
              <a:cs typeface="Arial" panose="020B0604020202020204" pitchFamily="34" charset="0"/>
            </a:endParaRPr>
          </a:p>
          <a:p>
            <a:pPr marL="342900" indent="-342900">
              <a:lnSpc>
                <a:spcPct val="110000"/>
              </a:lnSpc>
              <a:spcBef>
                <a:spcPts val="0"/>
              </a:spcBef>
              <a:spcAft>
                <a:spcPts val="600"/>
              </a:spcAft>
              <a:buFont typeface="+mj-lt"/>
              <a:buAutoNum type="arabicPeriod"/>
            </a:pPr>
            <a:endParaRPr lang="en-US" sz="1400" dirty="0">
              <a:latin typeface="Arial" panose="020B0604020202020204" pitchFamily="34" charset="0"/>
              <a:cs typeface="Arial" panose="020B0604020202020204" pitchFamily="34" charset="0"/>
            </a:endParaRPr>
          </a:p>
          <a:p>
            <a:pPr marL="342900" indent="-342900">
              <a:lnSpc>
                <a:spcPct val="110000"/>
              </a:lnSpc>
              <a:spcBef>
                <a:spcPts val="0"/>
              </a:spcBef>
              <a:spcAft>
                <a:spcPts val="600"/>
              </a:spcAft>
              <a:buFont typeface="+mj-lt"/>
              <a:buAutoNum type="arabicPeriod"/>
            </a:pPr>
            <a:endParaRPr lang="en-US" sz="1400" dirty="0">
              <a:latin typeface="Arial" panose="020B0604020202020204" pitchFamily="34" charset="0"/>
              <a:cs typeface="Arial" panose="020B0604020202020204" pitchFamily="34" charset="0"/>
            </a:endParaRPr>
          </a:p>
          <a:p>
            <a:pPr marL="342900" indent="-342900">
              <a:lnSpc>
                <a:spcPct val="110000"/>
              </a:lnSpc>
              <a:spcBef>
                <a:spcPts val="0"/>
              </a:spcBef>
              <a:spcAft>
                <a:spcPts val="600"/>
              </a:spcAft>
              <a:buFont typeface="+mj-lt"/>
              <a:buAutoNum type="arabicPeriod"/>
            </a:pPr>
            <a:endParaRPr lang="en-US" sz="1400" dirty="0">
              <a:latin typeface="Arial" panose="020B0604020202020204" pitchFamily="34" charset="0"/>
              <a:cs typeface="Arial" panose="020B0604020202020204" pitchFamily="34" charset="0"/>
            </a:endParaRPr>
          </a:p>
          <a:p>
            <a:pPr marL="342900" indent="-342900">
              <a:lnSpc>
                <a:spcPct val="110000"/>
              </a:lnSpc>
              <a:spcBef>
                <a:spcPts val="0"/>
              </a:spcBef>
              <a:spcAft>
                <a:spcPts val="600"/>
              </a:spcAft>
              <a:buFont typeface="+mj-lt"/>
              <a:buAutoNum type="arabicPeriod"/>
            </a:pPr>
            <a:endParaRPr lang="en-US" sz="1400" dirty="0">
              <a:latin typeface="Arial" panose="020B0604020202020204" pitchFamily="34" charset="0"/>
              <a:cs typeface="Arial" panose="020B0604020202020204" pitchFamily="34" charset="0"/>
            </a:endParaRPr>
          </a:p>
          <a:p>
            <a:pPr lvl="1">
              <a:lnSpc>
                <a:spcPct val="110000"/>
              </a:lnSpc>
            </a:pPr>
            <a:endParaRPr lang="en-US" sz="1400" dirty="0">
              <a:latin typeface="Arial" panose="020B0604020202020204" pitchFamily="34" charset="0"/>
              <a:cs typeface="Arial" panose="020B0604020202020204" pitchFamily="34" charset="0"/>
            </a:endParaRPr>
          </a:p>
          <a:p>
            <a:pPr lvl="1">
              <a:lnSpc>
                <a:spcPct val="110000"/>
              </a:lnSpc>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27796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bg/>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
                                            <p:bg/>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nimBg="1"/>
      <p:bldP spid="6" grpId="0" build="p" bldLvl="3" animBg="1"/>
      <p:bldP spid="7" grpId="0" build="p" bldLvl="3"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2A4023-3BF6-4D4A-B984-76F85388730C}"/>
              </a:ext>
            </a:extLst>
          </p:cNvPr>
          <p:cNvSpPr>
            <a:spLocks noGrp="1"/>
          </p:cNvSpPr>
          <p:nvPr>
            <p:ph type="title"/>
          </p:nvPr>
        </p:nvSpPr>
        <p:spPr>
          <a:xfrm>
            <a:off x="116849" y="59198"/>
            <a:ext cx="11934123" cy="662782"/>
          </a:xfrm>
          <a:solidFill>
            <a:srgbClr val="951A05"/>
          </a:solidFill>
        </p:spPr>
        <p:txBody>
          <a:bodyPr>
            <a:normAutofit/>
          </a:bodyPr>
          <a:lstStyle/>
          <a:p>
            <a:r>
              <a:rPr lang="en-US" sz="2800" b="1" dirty="0">
                <a:solidFill>
                  <a:schemeClr val="bg1"/>
                </a:solidFill>
                <a:latin typeface="Arial" panose="020B0604020202020204" pitchFamily="34" charset="0"/>
                <a:cs typeface="Arial" panose="020B0604020202020204" pitchFamily="34" charset="0"/>
              </a:rPr>
              <a:t>POSSIBLE SOLUTIONS?</a:t>
            </a:r>
          </a:p>
        </p:txBody>
      </p:sp>
      <p:sp>
        <p:nvSpPr>
          <p:cNvPr id="6" name="Rectangle 5">
            <a:extLst>
              <a:ext uri="{FF2B5EF4-FFF2-40B4-BE49-F238E27FC236}">
                <a16:creationId xmlns:a16="http://schemas.microsoft.com/office/drawing/2014/main" xmlns="" id="{73594A20-E8A9-8005-127A-7A2DC0951AEA}"/>
              </a:ext>
            </a:extLst>
          </p:cNvPr>
          <p:cNvSpPr/>
          <p:nvPr/>
        </p:nvSpPr>
        <p:spPr>
          <a:xfrm>
            <a:off x="333487" y="5290735"/>
            <a:ext cx="11542956" cy="772568"/>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1. Government to develop an integrated &amp; cross-functional National Action Plan to make SA’s roads safer (&amp; involve all  stakeholders, including the Private Sector &amp; the public)</a:t>
            </a:r>
          </a:p>
        </p:txBody>
      </p:sp>
      <p:sp>
        <p:nvSpPr>
          <p:cNvPr id="8" name="Rectangle 7">
            <a:extLst>
              <a:ext uri="{FF2B5EF4-FFF2-40B4-BE49-F238E27FC236}">
                <a16:creationId xmlns:a16="http://schemas.microsoft.com/office/drawing/2014/main" xmlns="" id="{4D85043A-6ED0-1188-0809-205197D54394}"/>
              </a:ext>
            </a:extLst>
          </p:cNvPr>
          <p:cNvSpPr/>
          <p:nvPr/>
        </p:nvSpPr>
        <p:spPr>
          <a:xfrm>
            <a:off x="1453243" y="4602412"/>
            <a:ext cx="9339943"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2. Align RAF Act &amp; RAF Regulations more effectively (some change needed) </a:t>
            </a:r>
          </a:p>
        </p:txBody>
      </p:sp>
      <p:sp>
        <p:nvSpPr>
          <p:cNvPr id="9" name="Rectangle 8">
            <a:extLst>
              <a:ext uri="{FF2B5EF4-FFF2-40B4-BE49-F238E27FC236}">
                <a16:creationId xmlns:a16="http://schemas.microsoft.com/office/drawing/2014/main" xmlns="" id="{8B45E6F0-6A01-0D94-8DA4-3927211B4A9C}"/>
              </a:ext>
            </a:extLst>
          </p:cNvPr>
          <p:cNvSpPr/>
          <p:nvPr/>
        </p:nvSpPr>
        <p:spPr>
          <a:xfrm>
            <a:off x="2231589" y="3905731"/>
            <a:ext cx="7728849"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3. RAF to execute it’s legal mandate as per the RAF Act</a:t>
            </a:r>
          </a:p>
        </p:txBody>
      </p:sp>
      <p:sp>
        <p:nvSpPr>
          <p:cNvPr id="10" name="Rectangle 9">
            <a:extLst>
              <a:ext uri="{FF2B5EF4-FFF2-40B4-BE49-F238E27FC236}">
                <a16:creationId xmlns:a16="http://schemas.microsoft.com/office/drawing/2014/main" xmlns="" id="{78824569-B333-88D2-F6B0-C7B82D93D6AA}"/>
              </a:ext>
            </a:extLst>
          </p:cNvPr>
          <p:cNvSpPr/>
          <p:nvPr/>
        </p:nvSpPr>
        <p:spPr>
          <a:xfrm>
            <a:off x="4882262" y="3197977"/>
            <a:ext cx="2438382"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a:solidFill>
                  <a:schemeClr val="tx1"/>
                </a:solidFill>
              </a:rPr>
              <a:t>Contest claims effectively</a:t>
            </a:r>
          </a:p>
        </p:txBody>
      </p:sp>
      <p:sp>
        <p:nvSpPr>
          <p:cNvPr id="11" name="Rectangle 10">
            <a:extLst>
              <a:ext uri="{FF2B5EF4-FFF2-40B4-BE49-F238E27FC236}">
                <a16:creationId xmlns:a16="http://schemas.microsoft.com/office/drawing/2014/main" xmlns="" id="{F6BC08B0-55C5-1027-0E55-52106BD72357}"/>
              </a:ext>
            </a:extLst>
          </p:cNvPr>
          <p:cNvSpPr/>
          <p:nvPr/>
        </p:nvSpPr>
        <p:spPr>
          <a:xfrm>
            <a:off x="7364185" y="3203416"/>
            <a:ext cx="2558152"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a:solidFill>
                  <a:schemeClr val="tx1"/>
                </a:solidFill>
              </a:rPr>
              <a:t>Timeous settlement agreements</a:t>
            </a:r>
          </a:p>
        </p:txBody>
      </p:sp>
      <p:sp>
        <p:nvSpPr>
          <p:cNvPr id="12" name="Rectangle 11">
            <a:extLst>
              <a:ext uri="{FF2B5EF4-FFF2-40B4-BE49-F238E27FC236}">
                <a16:creationId xmlns:a16="http://schemas.microsoft.com/office/drawing/2014/main" xmlns="" id="{D3BB8F5C-97D4-B545-1F15-70BBAF515C46}"/>
              </a:ext>
            </a:extLst>
          </p:cNvPr>
          <p:cNvSpPr/>
          <p:nvPr/>
        </p:nvSpPr>
        <p:spPr>
          <a:xfrm>
            <a:off x="2247885" y="3198097"/>
            <a:ext cx="2601693"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a:solidFill>
                  <a:schemeClr val="tx1"/>
                </a:solidFill>
              </a:rPr>
              <a:t>Strengthen Claims Handler capacity &amp; competence</a:t>
            </a:r>
          </a:p>
        </p:txBody>
      </p:sp>
      <p:sp>
        <p:nvSpPr>
          <p:cNvPr id="16" name="Rectangle 15">
            <a:extLst>
              <a:ext uri="{FF2B5EF4-FFF2-40B4-BE49-F238E27FC236}">
                <a16:creationId xmlns:a16="http://schemas.microsoft.com/office/drawing/2014/main" xmlns="" id="{6DA5B756-E8CE-775F-42A9-066E5F761E3C}"/>
              </a:ext>
            </a:extLst>
          </p:cNvPr>
          <p:cNvSpPr/>
          <p:nvPr/>
        </p:nvSpPr>
        <p:spPr>
          <a:xfrm>
            <a:off x="4860482" y="2503851"/>
            <a:ext cx="2438382"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a:solidFill>
                  <a:schemeClr val="tx1"/>
                </a:solidFill>
              </a:rPr>
              <a:t>Reduce unnecessary legal fees</a:t>
            </a:r>
          </a:p>
        </p:txBody>
      </p:sp>
      <p:sp>
        <p:nvSpPr>
          <p:cNvPr id="17" name="Rectangle 16">
            <a:extLst>
              <a:ext uri="{FF2B5EF4-FFF2-40B4-BE49-F238E27FC236}">
                <a16:creationId xmlns:a16="http://schemas.microsoft.com/office/drawing/2014/main" xmlns="" id="{9DB3BC0F-F211-51A3-5863-1A691493779E}"/>
              </a:ext>
            </a:extLst>
          </p:cNvPr>
          <p:cNvSpPr/>
          <p:nvPr/>
        </p:nvSpPr>
        <p:spPr>
          <a:xfrm>
            <a:off x="7342405" y="2509290"/>
            <a:ext cx="2558152"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a:solidFill>
                  <a:schemeClr val="tx1"/>
                </a:solidFill>
              </a:rPr>
              <a:t>Regulate Medical Expert fees</a:t>
            </a:r>
          </a:p>
        </p:txBody>
      </p:sp>
      <p:sp>
        <p:nvSpPr>
          <p:cNvPr id="18" name="Rectangle 17">
            <a:extLst>
              <a:ext uri="{FF2B5EF4-FFF2-40B4-BE49-F238E27FC236}">
                <a16:creationId xmlns:a16="http://schemas.microsoft.com/office/drawing/2014/main" xmlns="" id="{316A5390-6FAF-8A19-D889-47F5907CD01B}"/>
              </a:ext>
            </a:extLst>
          </p:cNvPr>
          <p:cNvSpPr/>
          <p:nvPr/>
        </p:nvSpPr>
        <p:spPr>
          <a:xfrm>
            <a:off x="2226105" y="2503971"/>
            <a:ext cx="2601693"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a:solidFill>
                  <a:schemeClr val="tx1"/>
                </a:solidFill>
              </a:rPr>
              <a:t>More effective LOS settlements</a:t>
            </a:r>
          </a:p>
        </p:txBody>
      </p:sp>
      <p:sp>
        <p:nvSpPr>
          <p:cNvPr id="19" name="Rectangle 18">
            <a:extLst>
              <a:ext uri="{FF2B5EF4-FFF2-40B4-BE49-F238E27FC236}">
                <a16:creationId xmlns:a16="http://schemas.microsoft.com/office/drawing/2014/main" xmlns="" id="{80515FED-F609-33DA-EAEC-A15C910DD70C}"/>
              </a:ext>
            </a:extLst>
          </p:cNvPr>
          <p:cNvSpPr/>
          <p:nvPr/>
        </p:nvSpPr>
        <p:spPr>
          <a:xfrm>
            <a:off x="2204370" y="1807196"/>
            <a:ext cx="7728849" cy="662782"/>
          </a:xfrm>
          <a:prstGeom prst="rect">
            <a:avLst/>
          </a:prstGeom>
          <a:solidFill>
            <a:srgbClr val="F7830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4. Consider 3</a:t>
            </a:r>
            <a:r>
              <a:rPr lang="en-ZA" baseline="30000" dirty="0">
                <a:solidFill>
                  <a:schemeClr val="tx1"/>
                </a:solidFill>
              </a:rPr>
              <a:t>rd</a:t>
            </a:r>
            <a:r>
              <a:rPr lang="en-ZA" dirty="0">
                <a:solidFill>
                  <a:schemeClr val="tx1"/>
                </a:solidFill>
              </a:rPr>
              <a:t> Party Tribunal (based on CCMA + some adjustments)</a:t>
            </a:r>
          </a:p>
        </p:txBody>
      </p:sp>
      <p:sp>
        <p:nvSpPr>
          <p:cNvPr id="20" name="Rectangle 19">
            <a:extLst>
              <a:ext uri="{FF2B5EF4-FFF2-40B4-BE49-F238E27FC236}">
                <a16:creationId xmlns:a16="http://schemas.microsoft.com/office/drawing/2014/main" xmlns="" id="{960B1F7B-B9A8-B971-CCC9-3CE60ACEE516}"/>
              </a:ext>
            </a:extLst>
          </p:cNvPr>
          <p:cNvSpPr/>
          <p:nvPr/>
        </p:nvSpPr>
        <p:spPr>
          <a:xfrm>
            <a:off x="3477993" y="1087270"/>
            <a:ext cx="5192473" cy="68612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rPr>
              <a:t>RAF as a Centre of Excellence</a:t>
            </a:r>
          </a:p>
          <a:p>
            <a:pPr algn="ctr"/>
            <a:r>
              <a:rPr lang="en-ZA" sz="1400" b="1" dirty="0">
                <a:solidFill>
                  <a:schemeClr val="tx1"/>
                </a:solidFill>
              </a:rPr>
              <a:t>(&amp; all Constitutional Rights are still protected)</a:t>
            </a:r>
          </a:p>
        </p:txBody>
      </p:sp>
      <p:cxnSp>
        <p:nvCxnSpPr>
          <p:cNvPr id="22" name="Connector: Elbow 21">
            <a:extLst>
              <a:ext uri="{FF2B5EF4-FFF2-40B4-BE49-F238E27FC236}">
                <a16:creationId xmlns:a16="http://schemas.microsoft.com/office/drawing/2014/main" xmlns="" id="{5B5087A8-C7F4-46A6-563E-69C880DF8DE9}"/>
              </a:ext>
            </a:extLst>
          </p:cNvPr>
          <p:cNvCxnSpPr>
            <a:stCxn id="8" idx="3"/>
            <a:endCxn id="9" idx="3"/>
          </p:cNvCxnSpPr>
          <p:nvPr/>
        </p:nvCxnSpPr>
        <p:spPr>
          <a:xfrm flipH="1" flipV="1">
            <a:off x="9960438" y="4237122"/>
            <a:ext cx="832748" cy="696681"/>
          </a:xfrm>
          <a:prstGeom prst="bentConnector3">
            <a:avLst>
              <a:gd name="adj1" fmla="val -27451"/>
            </a:avLst>
          </a:prstGeom>
          <a:ln>
            <a:tailEnd type="triangle"/>
          </a:ln>
        </p:spPr>
        <p:style>
          <a:lnRef idx="3">
            <a:schemeClr val="dk1"/>
          </a:lnRef>
          <a:fillRef idx="0">
            <a:schemeClr val="dk1"/>
          </a:fillRef>
          <a:effectRef idx="2">
            <a:schemeClr val="dk1"/>
          </a:effectRef>
          <a:fontRef idx="minor">
            <a:schemeClr val="tx1"/>
          </a:fontRef>
        </p:style>
      </p:cxnSp>
      <p:cxnSp>
        <p:nvCxnSpPr>
          <p:cNvPr id="24" name="Connector: Elbow 23">
            <a:extLst>
              <a:ext uri="{FF2B5EF4-FFF2-40B4-BE49-F238E27FC236}">
                <a16:creationId xmlns:a16="http://schemas.microsoft.com/office/drawing/2014/main" xmlns="" id="{834925D4-1412-061F-A8E1-A3595292FA3D}"/>
              </a:ext>
            </a:extLst>
          </p:cNvPr>
          <p:cNvCxnSpPr>
            <a:stCxn id="9" idx="3"/>
            <a:endCxn id="19" idx="3"/>
          </p:cNvCxnSpPr>
          <p:nvPr/>
        </p:nvCxnSpPr>
        <p:spPr>
          <a:xfrm flipH="1" flipV="1">
            <a:off x="9933219" y="2138587"/>
            <a:ext cx="27219" cy="2098535"/>
          </a:xfrm>
          <a:prstGeom prst="bentConnector3">
            <a:avLst>
              <a:gd name="adj1" fmla="val -839855"/>
            </a:avLst>
          </a:prstGeom>
          <a:ln>
            <a:tailEnd type="triangle"/>
          </a:ln>
        </p:spPr>
        <p:style>
          <a:lnRef idx="3">
            <a:schemeClr val="dk1"/>
          </a:lnRef>
          <a:fillRef idx="0">
            <a:schemeClr val="dk1"/>
          </a:fillRef>
          <a:effectRef idx="2">
            <a:schemeClr val="dk1"/>
          </a:effectRef>
          <a:fontRef idx="minor">
            <a:schemeClr val="tx1"/>
          </a:fontRef>
        </p:style>
      </p:cxnSp>
      <p:sp>
        <p:nvSpPr>
          <p:cNvPr id="25" name="Left Brace 24">
            <a:extLst>
              <a:ext uri="{FF2B5EF4-FFF2-40B4-BE49-F238E27FC236}">
                <a16:creationId xmlns:a16="http://schemas.microsoft.com/office/drawing/2014/main" xmlns="" id="{A124E2B6-8184-765B-46CE-55FF9FBD9C5B}"/>
              </a:ext>
            </a:extLst>
          </p:cNvPr>
          <p:cNvSpPr/>
          <p:nvPr/>
        </p:nvSpPr>
        <p:spPr>
          <a:xfrm>
            <a:off x="1753496" y="1807196"/>
            <a:ext cx="450874" cy="2761317"/>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ZA" dirty="0"/>
          </a:p>
        </p:txBody>
      </p:sp>
      <p:cxnSp>
        <p:nvCxnSpPr>
          <p:cNvPr id="27" name="Connector: Elbow 26">
            <a:extLst>
              <a:ext uri="{FF2B5EF4-FFF2-40B4-BE49-F238E27FC236}">
                <a16:creationId xmlns:a16="http://schemas.microsoft.com/office/drawing/2014/main" xmlns="" id="{0D4B44F5-79FD-06FC-8BAF-37F77BFB9E67}"/>
              </a:ext>
            </a:extLst>
          </p:cNvPr>
          <p:cNvCxnSpPr>
            <a:cxnSpLocks/>
            <a:stCxn id="25" idx="1"/>
            <a:endCxn id="20" idx="1"/>
          </p:cNvCxnSpPr>
          <p:nvPr/>
        </p:nvCxnSpPr>
        <p:spPr>
          <a:xfrm rot="10800000" flipH="1">
            <a:off x="1753495" y="1430333"/>
            <a:ext cx="1724497" cy="1757522"/>
          </a:xfrm>
          <a:prstGeom prst="bentConnector3">
            <a:avLst>
              <a:gd name="adj1" fmla="val -13256"/>
            </a:avLst>
          </a:prstGeom>
          <a:ln>
            <a:tailEnd type="triangle"/>
          </a:ln>
        </p:spPr>
        <p:style>
          <a:lnRef idx="3">
            <a:schemeClr val="dk1"/>
          </a:lnRef>
          <a:fillRef idx="0">
            <a:schemeClr val="dk1"/>
          </a:fillRef>
          <a:effectRef idx="2">
            <a:schemeClr val="dk1"/>
          </a:effectRef>
          <a:fontRef idx="minor">
            <a:schemeClr val="tx1"/>
          </a:fontRef>
        </p:style>
      </p:cxnSp>
      <p:cxnSp>
        <p:nvCxnSpPr>
          <p:cNvPr id="29" name="Connector: Elbow 28">
            <a:extLst>
              <a:ext uri="{FF2B5EF4-FFF2-40B4-BE49-F238E27FC236}">
                <a16:creationId xmlns:a16="http://schemas.microsoft.com/office/drawing/2014/main" xmlns="" id="{F3199982-06A4-EB1B-950F-5F9E0BFDBB34}"/>
              </a:ext>
            </a:extLst>
          </p:cNvPr>
          <p:cNvCxnSpPr>
            <a:cxnSpLocks/>
            <a:endCxn id="20" idx="3"/>
          </p:cNvCxnSpPr>
          <p:nvPr/>
        </p:nvCxnSpPr>
        <p:spPr>
          <a:xfrm rot="10800000">
            <a:off x="8670466" y="1430333"/>
            <a:ext cx="1317164" cy="699996"/>
          </a:xfrm>
          <a:prstGeom prst="bentConnector3">
            <a:avLst>
              <a:gd name="adj1" fmla="val -16155"/>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xmlns="" val="37821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500"/>
                                        <p:tgtEl>
                                          <p:spTgt spid="24"/>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500"/>
                                        <p:tgtEl>
                                          <p:spTgt spid="25"/>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fade">
                                      <p:cBhvr>
                                        <p:cTn id="66" dur="500"/>
                                        <p:tgtEl>
                                          <p:spTgt spid="27"/>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fade">
                                      <p:cBhvr>
                                        <p:cTn id="7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6" grpId="0" animBg="1"/>
      <p:bldP spid="17" grpId="0" animBg="1"/>
      <p:bldP spid="18" grpId="0" animBg="1"/>
      <p:bldP spid="19" grpId="0" animBg="1"/>
      <p:bldP spid="20" grpId="0" animBg="1"/>
      <p:bldP spid="2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2A4023-3BF6-4D4A-B984-76F85388730C}"/>
              </a:ext>
            </a:extLst>
          </p:cNvPr>
          <p:cNvSpPr>
            <a:spLocks noGrp="1"/>
          </p:cNvSpPr>
          <p:nvPr>
            <p:ph type="title"/>
          </p:nvPr>
        </p:nvSpPr>
        <p:spPr>
          <a:xfrm>
            <a:off x="116849" y="59198"/>
            <a:ext cx="11934123" cy="662782"/>
          </a:xfrm>
          <a:solidFill>
            <a:srgbClr val="951A05"/>
          </a:solidFill>
        </p:spPr>
        <p:txBody>
          <a:bodyPr>
            <a:normAutofit/>
          </a:bodyPr>
          <a:lstStyle/>
          <a:p>
            <a:r>
              <a:rPr lang="en-US" sz="2800" b="1" dirty="0">
                <a:solidFill>
                  <a:schemeClr val="bg1"/>
                </a:solidFill>
                <a:latin typeface="Arial" panose="020B0604020202020204" pitchFamily="34" charset="0"/>
                <a:cs typeface="Arial" panose="020B0604020202020204" pitchFamily="34" charset="0"/>
              </a:rPr>
              <a:t>QUESTIONS</a:t>
            </a:r>
          </a:p>
        </p:txBody>
      </p:sp>
      <p:sp>
        <p:nvSpPr>
          <p:cNvPr id="7" name="Content Placeholder 2">
            <a:extLst>
              <a:ext uri="{FF2B5EF4-FFF2-40B4-BE49-F238E27FC236}">
                <a16:creationId xmlns:a16="http://schemas.microsoft.com/office/drawing/2014/main" xmlns="" id="{6F76D3A6-157E-79A7-095C-3EC4378BE315}"/>
              </a:ext>
            </a:extLst>
          </p:cNvPr>
          <p:cNvSpPr>
            <a:spLocks noGrp="1"/>
          </p:cNvSpPr>
          <p:nvPr>
            <p:ph sz="half" idx="1"/>
          </p:nvPr>
        </p:nvSpPr>
        <p:spPr>
          <a:xfrm>
            <a:off x="1093027" y="1452968"/>
            <a:ext cx="9804469" cy="4038127"/>
          </a:xfrm>
        </p:spPr>
        <p:txBody>
          <a:bodyPr>
            <a:noAutofit/>
          </a:bodyPr>
          <a:lstStyle/>
          <a:p>
            <a:pPr marL="514350" indent="-514350">
              <a:lnSpc>
                <a:spcPct val="110000"/>
              </a:lnSpc>
              <a:buFont typeface="+mj-lt"/>
              <a:buAutoNum type="arabicPeriod"/>
            </a:pPr>
            <a:r>
              <a:rPr lang="en-US" sz="2000" dirty="0">
                <a:latin typeface="Arial" panose="020B0604020202020204" pitchFamily="34" charset="0"/>
                <a:cs typeface="Arial" panose="020B0604020202020204" pitchFamily="34" charset="0"/>
              </a:rPr>
              <a:t>This presentation is a very short summary of work done since 2014 and specifically 2018 to 2021 by the Solutions’ Task Teams. APRAV will gladly share our deep pool of factual analyses and solution’s research with the </a:t>
            </a:r>
            <a:r>
              <a:rPr lang="en-US" sz="2000" dirty="0" err="1">
                <a:latin typeface="Arial" panose="020B0604020202020204" pitchFamily="34" charset="0"/>
                <a:cs typeface="Arial" panose="020B0604020202020204" pitchFamily="34" charset="0"/>
              </a:rPr>
              <a:t>PCoT</a:t>
            </a:r>
            <a:r>
              <a:rPr lang="en-US" sz="2000" dirty="0">
                <a:latin typeface="Arial" panose="020B0604020202020204" pitchFamily="34" charset="0"/>
                <a:cs typeface="Arial" panose="020B0604020202020204" pitchFamily="34" charset="0"/>
              </a:rPr>
              <a:t>.</a:t>
            </a:r>
          </a:p>
          <a:p>
            <a:pPr marL="514350" indent="-514350">
              <a:lnSpc>
                <a:spcPct val="110000"/>
              </a:lnSpc>
              <a:buFont typeface="+mj-lt"/>
              <a:buAutoNum type="arabicPeriod"/>
            </a:pPr>
            <a:endParaRPr lang="en-US" sz="2000" dirty="0">
              <a:latin typeface="Arial" panose="020B0604020202020204" pitchFamily="34" charset="0"/>
              <a:cs typeface="Arial" panose="020B0604020202020204" pitchFamily="34" charset="0"/>
            </a:endParaRPr>
          </a:p>
          <a:p>
            <a:pPr marL="514350" indent="-514350">
              <a:lnSpc>
                <a:spcPct val="110000"/>
              </a:lnSpc>
              <a:buFont typeface="+mj-lt"/>
              <a:buAutoNum type="arabicPeriod"/>
            </a:pPr>
            <a:r>
              <a:rPr lang="en-US" sz="2000" dirty="0">
                <a:latin typeface="Arial" panose="020B0604020202020204" pitchFamily="34" charset="0"/>
                <a:cs typeface="Arial" panose="020B0604020202020204" pitchFamily="34" charset="0"/>
              </a:rPr>
              <a:t>The RAF wheel needs not be reinvented, just improved</a:t>
            </a:r>
          </a:p>
          <a:p>
            <a:pPr marL="514350" indent="-514350">
              <a:lnSpc>
                <a:spcPct val="110000"/>
              </a:lnSpc>
              <a:buFont typeface="+mj-lt"/>
              <a:buAutoNum type="arabicPeriod"/>
            </a:pPr>
            <a:endParaRPr lang="en-US" sz="2000" dirty="0">
              <a:latin typeface="Arial" panose="020B0604020202020204" pitchFamily="34" charset="0"/>
              <a:cs typeface="Arial" panose="020B0604020202020204" pitchFamily="34" charset="0"/>
            </a:endParaRPr>
          </a:p>
          <a:p>
            <a:pPr marL="514350" indent="-514350">
              <a:lnSpc>
                <a:spcPct val="110000"/>
              </a:lnSpc>
              <a:buFont typeface="+mj-lt"/>
              <a:buAutoNum type="arabicPeriod"/>
            </a:pPr>
            <a:r>
              <a:rPr lang="en-US" sz="2000" dirty="0">
                <a:latin typeface="Arial" panose="020B0604020202020204" pitchFamily="34" charset="0"/>
                <a:cs typeface="Arial" panose="020B0604020202020204" pitchFamily="34" charset="0"/>
              </a:rPr>
              <a:t>APRAV has no intention other than protect road user’s Constitutional rights &amp; to assist to make the RAF a Centre of Excellence again.</a:t>
            </a:r>
          </a:p>
          <a:p>
            <a:pPr marL="514350" indent="-514350">
              <a:lnSpc>
                <a:spcPct val="110000"/>
              </a:lnSpc>
              <a:buFont typeface="+mj-lt"/>
              <a:buAutoNum type="arabicPeriod"/>
            </a:pPr>
            <a:endParaRPr lang="en-US" sz="2000" dirty="0">
              <a:latin typeface="Arial" panose="020B0604020202020204" pitchFamily="34" charset="0"/>
              <a:cs typeface="Arial" panose="020B0604020202020204" pitchFamily="34" charset="0"/>
            </a:endParaRPr>
          </a:p>
          <a:p>
            <a:pPr marL="0" indent="0" algn="ctr">
              <a:lnSpc>
                <a:spcPct val="110000"/>
              </a:lnSpc>
              <a:buNone/>
            </a:pPr>
            <a:r>
              <a:rPr lang="en-US" sz="2400" b="1" dirty="0">
                <a:solidFill>
                  <a:srgbClr val="FF0000"/>
                </a:solidFill>
                <a:latin typeface="Arial" panose="020B0604020202020204" pitchFamily="34" charset="0"/>
                <a:cs typeface="Arial" panose="020B0604020202020204" pitchFamily="34" charset="0"/>
              </a:rPr>
              <a:t>Any questions?</a:t>
            </a:r>
          </a:p>
          <a:p>
            <a:pPr lvl="1">
              <a:lnSpc>
                <a:spcPct val="110000"/>
              </a:lnSpc>
            </a:pPr>
            <a:endParaRPr lang="en-US" sz="2000" dirty="0">
              <a:latin typeface="Arial" panose="020B0604020202020204" pitchFamily="34" charset="0"/>
              <a:cs typeface="Arial" panose="020B0604020202020204" pitchFamily="34" charset="0"/>
            </a:endParaRPr>
          </a:p>
          <a:p>
            <a:pPr lvl="1">
              <a:lnSpc>
                <a:spcPct val="110000"/>
              </a:lnSpc>
            </a:pPr>
            <a:endParaRPr lang="en-US" sz="2000" dirty="0">
              <a:latin typeface="Arial" panose="020B0604020202020204" pitchFamily="34" charset="0"/>
              <a:cs typeface="Arial" panose="020B0604020202020204" pitchFamily="34" charset="0"/>
            </a:endParaRPr>
          </a:p>
          <a:p>
            <a:pPr lvl="1">
              <a:lnSpc>
                <a:spcPct val="110000"/>
              </a:lnSpc>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0079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2A4023-3BF6-4D4A-B984-76F85388730C}"/>
              </a:ext>
            </a:extLst>
          </p:cNvPr>
          <p:cNvSpPr>
            <a:spLocks noGrp="1"/>
          </p:cNvSpPr>
          <p:nvPr>
            <p:ph type="title"/>
          </p:nvPr>
        </p:nvSpPr>
        <p:spPr>
          <a:xfrm>
            <a:off x="116849" y="59198"/>
            <a:ext cx="11934123" cy="662782"/>
          </a:xfrm>
          <a:solidFill>
            <a:srgbClr val="951A05"/>
          </a:solidFill>
        </p:spPr>
        <p:txBody>
          <a:bodyPr>
            <a:normAutofit/>
          </a:bodyPr>
          <a:lstStyle/>
          <a:p>
            <a:r>
              <a:rPr lang="en-US" sz="2800" b="1" dirty="0">
                <a:solidFill>
                  <a:schemeClr val="bg1"/>
                </a:solidFill>
                <a:latin typeface="Arial" panose="020B0604020202020204" pitchFamily="34" charset="0"/>
                <a:cs typeface="Arial" panose="020B0604020202020204" pitchFamily="34" charset="0"/>
              </a:rPr>
              <a:t>OVERVIEW</a:t>
            </a:r>
            <a:endParaRPr lang="en-ZA" sz="2800" b="1"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A1CD4532-CE39-42EC-A904-80227166FEE6}"/>
              </a:ext>
            </a:extLst>
          </p:cNvPr>
          <p:cNvSpPr>
            <a:spLocks noGrp="1"/>
          </p:cNvSpPr>
          <p:nvPr>
            <p:ph sz="half" idx="1"/>
          </p:nvPr>
        </p:nvSpPr>
        <p:spPr>
          <a:xfrm>
            <a:off x="1160905" y="1075021"/>
            <a:ext cx="10171124" cy="4038127"/>
          </a:xfrm>
        </p:spPr>
        <p:txBody>
          <a:bodyPr>
            <a:noAutofit/>
          </a:bodyPr>
          <a:lstStyle/>
          <a:p>
            <a:pPr marL="971550" lvl="1" indent="-514350">
              <a:lnSpc>
                <a:spcPct val="110000"/>
              </a:lnSpc>
              <a:buFont typeface="+mj-lt"/>
              <a:buAutoNum type="arabicPeriod"/>
            </a:pPr>
            <a:endParaRPr lang="en-US" sz="2800" b="1" dirty="0">
              <a:latin typeface="Arial" panose="020B0604020202020204" pitchFamily="34" charset="0"/>
              <a:cs typeface="Arial" panose="020B0604020202020204" pitchFamily="34" charset="0"/>
            </a:endParaRPr>
          </a:p>
          <a:p>
            <a:pPr marL="971550" lvl="1" indent="-514350">
              <a:lnSpc>
                <a:spcPct val="110000"/>
              </a:lnSpc>
              <a:buFont typeface="+mj-lt"/>
              <a:buAutoNum type="arabicPeriod"/>
            </a:pPr>
            <a:r>
              <a:rPr lang="en-US" sz="2800" b="1" dirty="0">
                <a:latin typeface="Arial" panose="020B0604020202020204" pitchFamily="34" charset="0"/>
                <a:cs typeface="Arial" panose="020B0604020202020204" pitchFamily="34" charset="0"/>
              </a:rPr>
              <a:t>OBJECTIVE OF THE PRESENTATION</a:t>
            </a:r>
          </a:p>
          <a:p>
            <a:pPr marL="971550" lvl="1" indent="-514350">
              <a:lnSpc>
                <a:spcPct val="110000"/>
              </a:lnSpc>
              <a:buFont typeface="+mj-lt"/>
              <a:buAutoNum type="arabicPeriod"/>
            </a:pPr>
            <a:r>
              <a:rPr lang="en-US" sz="2800" b="1" dirty="0">
                <a:latin typeface="Arial" panose="020B0604020202020204" pitchFamily="34" charset="0"/>
                <a:cs typeface="Arial" panose="020B0604020202020204" pitchFamily="34" charset="0"/>
              </a:rPr>
              <a:t>APRAV</a:t>
            </a:r>
          </a:p>
          <a:p>
            <a:pPr marL="971550" lvl="1" indent="-514350">
              <a:lnSpc>
                <a:spcPct val="110000"/>
              </a:lnSpc>
              <a:buFont typeface="+mj-lt"/>
              <a:buAutoNum type="arabicPeriod"/>
            </a:pPr>
            <a:r>
              <a:rPr lang="en-US" sz="2800" b="1" dirty="0">
                <a:latin typeface="Arial" panose="020B0604020202020204" pitchFamily="34" charset="0"/>
                <a:cs typeface="Arial" panose="020B0604020202020204" pitchFamily="34" charset="0"/>
              </a:rPr>
              <a:t>RAF IN NUMBERS</a:t>
            </a:r>
          </a:p>
          <a:p>
            <a:pPr marL="971550" lvl="1" indent="-514350">
              <a:lnSpc>
                <a:spcPct val="110000"/>
              </a:lnSpc>
              <a:buFont typeface="+mj-lt"/>
              <a:buAutoNum type="arabicPeriod"/>
            </a:pPr>
            <a:r>
              <a:rPr lang="en-US" sz="2800" b="1" dirty="0">
                <a:latin typeface="Arial" panose="020B0604020202020204" pitchFamily="34" charset="0"/>
                <a:cs typeface="Arial" panose="020B0604020202020204" pitchFamily="34" charset="0"/>
              </a:rPr>
              <a:t>WHAT ARE THE KEY REALITIES?</a:t>
            </a:r>
          </a:p>
          <a:p>
            <a:pPr marL="971550" lvl="1" indent="-514350">
              <a:lnSpc>
                <a:spcPct val="110000"/>
              </a:lnSpc>
              <a:buFont typeface="+mj-lt"/>
              <a:buAutoNum type="arabicPeriod"/>
            </a:pPr>
            <a:r>
              <a:rPr lang="en-US" sz="2800" b="1" dirty="0">
                <a:latin typeface="Arial" panose="020B0604020202020204" pitchFamily="34" charset="0"/>
                <a:cs typeface="Arial" panose="020B0604020202020204" pitchFamily="34" charset="0"/>
              </a:rPr>
              <a:t>HOW DID THE RAF GET INTO THIS POSITION?</a:t>
            </a:r>
          </a:p>
          <a:p>
            <a:pPr marL="971550" lvl="1" indent="-514350">
              <a:lnSpc>
                <a:spcPct val="110000"/>
              </a:lnSpc>
              <a:buFont typeface="+mj-lt"/>
              <a:buAutoNum type="arabicPeriod"/>
            </a:pPr>
            <a:r>
              <a:rPr lang="en-US" sz="2800" b="1" dirty="0">
                <a:latin typeface="Arial" panose="020B0604020202020204" pitchFamily="34" charset="0"/>
                <a:cs typeface="Arial" panose="020B0604020202020204" pitchFamily="34" charset="0"/>
              </a:rPr>
              <a:t>3 COST SAVING EXAMPLES</a:t>
            </a:r>
          </a:p>
          <a:p>
            <a:pPr marL="971550" lvl="1" indent="-514350">
              <a:lnSpc>
                <a:spcPct val="110000"/>
              </a:lnSpc>
              <a:buFont typeface="+mj-lt"/>
              <a:buAutoNum type="arabicPeriod"/>
            </a:pPr>
            <a:r>
              <a:rPr lang="en-US" sz="2800" b="1" dirty="0">
                <a:latin typeface="Arial" panose="020B0604020202020204" pitchFamily="34" charset="0"/>
                <a:cs typeface="Arial" panose="020B0604020202020204" pitchFamily="34" charset="0"/>
              </a:rPr>
              <a:t>POSSIBLE SOLUTIONS?</a:t>
            </a:r>
          </a:p>
          <a:p>
            <a:pPr marL="971550" lvl="1" indent="-514350">
              <a:lnSpc>
                <a:spcPct val="110000"/>
              </a:lnSpc>
              <a:buFont typeface="+mj-lt"/>
              <a:buAutoNum type="arabicPeriod"/>
            </a:pPr>
            <a:r>
              <a:rPr lang="en-US" sz="2800" b="1" dirty="0">
                <a:latin typeface="Arial" panose="020B0604020202020204" pitchFamily="34" charset="0"/>
                <a:cs typeface="Arial" panose="020B0604020202020204" pitchFamily="34" charset="0"/>
              </a:rPr>
              <a:t>QUESTIONS</a:t>
            </a:r>
          </a:p>
          <a:p>
            <a:pPr marL="971550" lvl="1" indent="-514350">
              <a:lnSpc>
                <a:spcPct val="110000"/>
              </a:lnSpc>
              <a:buFont typeface="+mj-lt"/>
              <a:buAutoNum type="arabicPeriod"/>
            </a:pPr>
            <a:endParaRPr lang="en-US" sz="2800" b="1" dirty="0">
              <a:latin typeface="Arial" panose="020B0604020202020204" pitchFamily="34" charset="0"/>
              <a:cs typeface="Arial" panose="020B0604020202020204" pitchFamily="34" charset="0"/>
            </a:endParaRPr>
          </a:p>
          <a:p>
            <a:pPr marL="971550" lvl="1" indent="-514350">
              <a:lnSpc>
                <a:spcPct val="110000"/>
              </a:lnSpc>
              <a:buFont typeface="+mj-lt"/>
              <a:buAutoNum type="arabicPeriod"/>
            </a:pPr>
            <a:endParaRPr lang="en-US" sz="2800" b="1" dirty="0">
              <a:latin typeface="Arial" panose="020B0604020202020204" pitchFamily="34" charset="0"/>
              <a:cs typeface="Arial" panose="020B0604020202020204" pitchFamily="34" charset="0"/>
            </a:endParaRPr>
          </a:p>
          <a:p>
            <a:pPr marL="971550" lvl="1" indent="-514350">
              <a:lnSpc>
                <a:spcPct val="110000"/>
              </a:lnSpc>
              <a:buFont typeface="+mj-lt"/>
              <a:buAutoNum type="arabicPeriod"/>
            </a:pPr>
            <a:endParaRPr lang="en-US" sz="2800" b="1" dirty="0">
              <a:latin typeface="Arial" panose="020B0604020202020204" pitchFamily="34" charset="0"/>
              <a:cs typeface="Arial" panose="020B0604020202020204" pitchFamily="34" charset="0"/>
            </a:endParaRPr>
          </a:p>
          <a:p>
            <a:pPr marL="971550" lvl="1" indent="-514350">
              <a:lnSpc>
                <a:spcPct val="110000"/>
              </a:lnSpc>
              <a:buFont typeface="+mj-lt"/>
              <a:buAutoNum type="arabicPeriod"/>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47431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2A4023-3BF6-4D4A-B984-76F85388730C}"/>
              </a:ext>
            </a:extLst>
          </p:cNvPr>
          <p:cNvSpPr>
            <a:spLocks noGrp="1"/>
          </p:cNvSpPr>
          <p:nvPr>
            <p:ph type="title"/>
          </p:nvPr>
        </p:nvSpPr>
        <p:spPr>
          <a:xfrm>
            <a:off x="116849" y="59198"/>
            <a:ext cx="11934123" cy="662782"/>
          </a:xfrm>
          <a:solidFill>
            <a:srgbClr val="951A05"/>
          </a:solidFill>
        </p:spPr>
        <p:txBody>
          <a:bodyPr>
            <a:normAutofit/>
          </a:bodyPr>
          <a:lstStyle/>
          <a:p>
            <a:r>
              <a:rPr lang="en-US" sz="2800" b="1" dirty="0">
                <a:solidFill>
                  <a:schemeClr val="bg1"/>
                </a:solidFill>
                <a:latin typeface="Arial" panose="020B0604020202020204" pitchFamily="34" charset="0"/>
                <a:cs typeface="Arial" panose="020B0604020202020204" pitchFamily="34" charset="0"/>
              </a:rPr>
              <a:t>OBJECTIVES OF THE PRESENTATION</a:t>
            </a:r>
          </a:p>
        </p:txBody>
      </p:sp>
      <p:sp>
        <p:nvSpPr>
          <p:cNvPr id="3" name="Content Placeholder 2">
            <a:extLst>
              <a:ext uri="{FF2B5EF4-FFF2-40B4-BE49-F238E27FC236}">
                <a16:creationId xmlns:a16="http://schemas.microsoft.com/office/drawing/2014/main" xmlns="" id="{A1CD4532-CE39-42EC-A904-80227166FEE6}"/>
              </a:ext>
            </a:extLst>
          </p:cNvPr>
          <p:cNvSpPr>
            <a:spLocks noGrp="1"/>
          </p:cNvSpPr>
          <p:nvPr>
            <p:ph sz="half" idx="1"/>
          </p:nvPr>
        </p:nvSpPr>
        <p:spPr>
          <a:xfrm>
            <a:off x="1587879" y="1622208"/>
            <a:ext cx="9804469" cy="4038127"/>
          </a:xfrm>
        </p:spPr>
        <p:txBody>
          <a:bodyPr>
            <a:normAutofit/>
          </a:bodyPr>
          <a:lstStyle/>
          <a:p>
            <a:pPr marL="514350" indent="-514350">
              <a:lnSpc>
                <a:spcPct val="110000"/>
              </a:lnSpc>
              <a:buFont typeface="+mj-lt"/>
              <a:buAutoNum type="arabicPeriod"/>
            </a:pPr>
            <a:r>
              <a:rPr lang="en-US" dirty="0">
                <a:latin typeface="Arial" panose="020B0604020202020204" pitchFamily="34" charset="0"/>
                <a:cs typeface="Arial" panose="020B0604020202020204" pitchFamily="34" charset="0"/>
              </a:rPr>
              <a:t>To share APRAV’s views on the current RAF realities</a:t>
            </a:r>
          </a:p>
          <a:p>
            <a:pPr marL="514350" indent="-514350">
              <a:lnSpc>
                <a:spcPct val="110000"/>
              </a:lnSpc>
              <a:buFont typeface="+mj-lt"/>
              <a:buAutoNum type="arabicPeriod"/>
            </a:pPr>
            <a:endParaRPr lang="en-US" dirty="0">
              <a:latin typeface="Arial" panose="020B0604020202020204" pitchFamily="34" charset="0"/>
              <a:cs typeface="Arial" panose="020B0604020202020204" pitchFamily="34" charset="0"/>
            </a:endParaRPr>
          </a:p>
          <a:p>
            <a:pPr marL="514350" indent="-514350">
              <a:lnSpc>
                <a:spcPct val="110000"/>
              </a:lnSpc>
              <a:buFont typeface="+mj-lt"/>
              <a:buAutoNum type="arabicPeriod"/>
            </a:pPr>
            <a:r>
              <a:rPr lang="en-US" dirty="0">
                <a:latin typeface="Arial" panose="020B0604020202020204" pitchFamily="34" charset="0"/>
                <a:cs typeface="Arial" panose="020B0604020202020204" pitchFamily="34" charset="0"/>
              </a:rPr>
              <a:t>To make proposals on saving costs at the RAF (following a 3-year national RAF Solutions exercise) </a:t>
            </a:r>
          </a:p>
          <a:p>
            <a:pPr marL="514350" indent="-514350">
              <a:lnSpc>
                <a:spcPct val="110000"/>
              </a:lnSpc>
              <a:buFont typeface="+mj-lt"/>
              <a:buAutoNum type="arabicPeriod"/>
            </a:pPr>
            <a:endParaRPr lang="en-US" dirty="0">
              <a:latin typeface="Arial" panose="020B0604020202020204" pitchFamily="34" charset="0"/>
              <a:cs typeface="Arial" panose="020B0604020202020204" pitchFamily="34" charset="0"/>
            </a:endParaRPr>
          </a:p>
          <a:p>
            <a:pPr marL="514350" indent="-514350">
              <a:lnSpc>
                <a:spcPct val="110000"/>
              </a:lnSpc>
              <a:buFont typeface="+mj-lt"/>
              <a:buAutoNum type="arabicPeriod"/>
            </a:pPr>
            <a:r>
              <a:rPr lang="en-US" dirty="0">
                <a:latin typeface="Arial" panose="020B0604020202020204" pitchFamily="34" charset="0"/>
                <a:cs typeface="Arial" panose="020B0604020202020204" pitchFamily="34" charset="0"/>
              </a:rPr>
              <a:t>To offer &amp; provide any Industry support required to help make the RAF a Centre of Excellence again</a:t>
            </a:r>
          </a:p>
          <a:p>
            <a:pPr>
              <a:lnSpc>
                <a:spcPct val="110000"/>
              </a:lnSpc>
            </a:pPr>
            <a:endParaRPr lang="en-US" dirty="0">
              <a:latin typeface="Arial" panose="020B0604020202020204" pitchFamily="34" charset="0"/>
              <a:cs typeface="Arial" panose="020B0604020202020204" pitchFamily="34" charset="0"/>
            </a:endParaRPr>
          </a:p>
          <a:p>
            <a:pPr lvl="1">
              <a:lnSpc>
                <a:spcPct val="110000"/>
              </a:lnSpc>
            </a:pPr>
            <a:endParaRPr lang="en-US" dirty="0">
              <a:latin typeface="Arial" panose="020B0604020202020204" pitchFamily="34" charset="0"/>
              <a:cs typeface="Arial" panose="020B0604020202020204" pitchFamily="34" charset="0"/>
            </a:endParaRPr>
          </a:p>
          <a:p>
            <a:pPr lvl="1">
              <a:lnSpc>
                <a:spcPct val="110000"/>
              </a:lnSpc>
            </a:pPr>
            <a:endParaRPr lang="en-US" dirty="0">
              <a:latin typeface="Arial" panose="020B0604020202020204" pitchFamily="34" charset="0"/>
              <a:cs typeface="Arial" panose="020B0604020202020204" pitchFamily="34" charset="0"/>
            </a:endParaRPr>
          </a:p>
          <a:p>
            <a:pPr lvl="1">
              <a:lnSpc>
                <a:spcPct val="11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7263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2A4023-3BF6-4D4A-B984-76F85388730C}"/>
              </a:ext>
            </a:extLst>
          </p:cNvPr>
          <p:cNvSpPr>
            <a:spLocks noGrp="1"/>
          </p:cNvSpPr>
          <p:nvPr>
            <p:ph type="title"/>
          </p:nvPr>
        </p:nvSpPr>
        <p:spPr>
          <a:xfrm>
            <a:off x="116849" y="59198"/>
            <a:ext cx="11934123" cy="662782"/>
          </a:xfrm>
          <a:solidFill>
            <a:srgbClr val="951A05"/>
          </a:solidFill>
        </p:spPr>
        <p:txBody>
          <a:bodyPr>
            <a:normAutofit/>
          </a:bodyPr>
          <a:lstStyle/>
          <a:p>
            <a:r>
              <a:rPr lang="en-US" sz="2800" b="1" dirty="0">
                <a:solidFill>
                  <a:schemeClr val="bg1"/>
                </a:solidFill>
                <a:latin typeface="Arial" panose="020B0604020202020204" pitchFamily="34" charset="0"/>
                <a:cs typeface="Arial" panose="020B0604020202020204" pitchFamily="34" charset="0"/>
              </a:rPr>
              <a:t>APRAV</a:t>
            </a:r>
          </a:p>
        </p:txBody>
      </p:sp>
      <p:sp>
        <p:nvSpPr>
          <p:cNvPr id="7" name="TextBox 6">
            <a:extLst>
              <a:ext uri="{FF2B5EF4-FFF2-40B4-BE49-F238E27FC236}">
                <a16:creationId xmlns:a16="http://schemas.microsoft.com/office/drawing/2014/main" xmlns="" id="{A0B97A2B-F68B-34CA-D2C7-22486E587B33}"/>
              </a:ext>
            </a:extLst>
          </p:cNvPr>
          <p:cNvSpPr txBox="1"/>
          <p:nvPr/>
        </p:nvSpPr>
        <p:spPr>
          <a:xfrm>
            <a:off x="489857" y="1425056"/>
            <a:ext cx="10776857" cy="3046988"/>
          </a:xfrm>
          <a:prstGeom prst="rect">
            <a:avLst/>
          </a:prstGeom>
          <a:noFill/>
        </p:spPr>
        <p:txBody>
          <a:bodyPr wrap="square">
            <a:spAutoFit/>
          </a:bodyPr>
          <a:lstStyle/>
          <a:p>
            <a:pPr marL="514350" indent="-514350">
              <a:buFont typeface="+mj-lt"/>
              <a:buAutoNum type="arabicPeriod"/>
            </a:pPr>
            <a:r>
              <a:rPr lang="en-GB" sz="2400" dirty="0">
                <a:latin typeface="Arial" panose="020B0604020202020204" pitchFamily="34" charset="0"/>
                <a:cs typeface="Arial" panose="020B0604020202020204" pitchFamily="34" charset="0"/>
              </a:rPr>
              <a:t>APRAV is a Human Rights Organisation that aims to protect the Constitutional rights of road crash victims</a:t>
            </a:r>
          </a:p>
          <a:p>
            <a:pPr marL="514350" indent="-514350">
              <a:buFont typeface="+mj-lt"/>
              <a:buAutoNum type="arabicPeriod"/>
            </a:pPr>
            <a:endParaRPr lang="en-GB" sz="2400" dirty="0">
              <a:latin typeface="Arial" panose="020B0604020202020204" pitchFamily="34" charset="0"/>
              <a:cs typeface="Arial" panose="020B0604020202020204" pitchFamily="34" charset="0"/>
            </a:endParaRPr>
          </a:p>
          <a:p>
            <a:pPr marL="514350" indent="-514350">
              <a:buFont typeface="+mj-lt"/>
              <a:buAutoNum type="arabicPeriod"/>
            </a:pPr>
            <a:r>
              <a:rPr lang="en-GB" sz="2400" dirty="0">
                <a:latin typeface="Arial" panose="020B0604020202020204" pitchFamily="34" charset="0"/>
                <a:cs typeface="Arial" panose="020B0604020202020204" pitchFamily="34" charset="0"/>
              </a:rPr>
              <a:t>Formed in 2014</a:t>
            </a:r>
          </a:p>
          <a:p>
            <a:pPr marL="514350" indent="-514350">
              <a:buFont typeface="+mj-lt"/>
              <a:buAutoNum type="arabicPeriod"/>
            </a:pPr>
            <a:endParaRPr lang="en-GB" sz="2400" dirty="0">
              <a:latin typeface="Arial" panose="020B0604020202020204" pitchFamily="34" charset="0"/>
              <a:cs typeface="Arial" panose="020B0604020202020204" pitchFamily="34" charset="0"/>
            </a:endParaRPr>
          </a:p>
          <a:p>
            <a:pPr marL="514350" indent="-514350">
              <a:buFont typeface="+mj-lt"/>
              <a:buAutoNum type="arabicPeriod"/>
            </a:pPr>
            <a:r>
              <a:rPr lang="en-GB" sz="2400" dirty="0">
                <a:latin typeface="Arial" panose="020B0604020202020204" pitchFamily="34" charset="0"/>
                <a:cs typeface="Arial" panose="020B0604020202020204" pitchFamily="34" charset="0"/>
              </a:rPr>
              <a:t>Prof Hennie Klopper lead a national RAF Solutions Initiative from 2018 to 2020 across 5 Task Teams: (a) Medical (b) Process (c) Settlement (d) RAF Act/Regulations (e) Financial</a:t>
            </a:r>
            <a:endParaRPr lang="en-Z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5313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2A4023-3BF6-4D4A-B984-76F85388730C}"/>
              </a:ext>
            </a:extLst>
          </p:cNvPr>
          <p:cNvSpPr>
            <a:spLocks noGrp="1"/>
          </p:cNvSpPr>
          <p:nvPr>
            <p:ph type="title"/>
          </p:nvPr>
        </p:nvSpPr>
        <p:spPr>
          <a:xfrm>
            <a:off x="116849" y="59198"/>
            <a:ext cx="11934123" cy="662782"/>
          </a:xfrm>
          <a:solidFill>
            <a:srgbClr val="951A05"/>
          </a:solidFill>
        </p:spPr>
        <p:txBody>
          <a:bodyPr>
            <a:normAutofit/>
          </a:bodyPr>
          <a:lstStyle/>
          <a:p>
            <a:r>
              <a:rPr lang="en-US" sz="2800" b="1" dirty="0">
                <a:solidFill>
                  <a:schemeClr val="bg1"/>
                </a:solidFill>
                <a:latin typeface="Arial" panose="020B0604020202020204" pitchFamily="34" charset="0"/>
                <a:cs typeface="Arial" panose="020B0604020202020204" pitchFamily="34" charset="0"/>
              </a:rPr>
              <a:t>… key Constitutional Rights underpinned by the RAF Act</a:t>
            </a:r>
          </a:p>
        </p:txBody>
      </p:sp>
      <p:sp>
        <p:nvSpPr>
          <p:cNvPr id="7" name="TextBox 6">
            <a:extLst>
              <a:ext uri="{FF2B5EF4-FFF2-40B4-BE49-F238E27FC236}">
                <a16:creationId xmlns:a16="http://schemas.microsoft.com/office/drawing/2014/main" xmlns="" id="{A0B97A2B-F68B-34CA-D2C7-22486E587B33}"/>
              </a:ext>
            </a:extLst>
          </p:cNvPr>
          <p:cNvSpPr txBox="1"/>
          <p:nvPr/>
        </p:nvSpPr>
        <p:spPr>
          <a:xfrm>
            <a:off x="522514" y="1416824"/>
            <a:ext cx="11119757" cy="3785652"/>
          </a:xfrm>
          <a:prstGeom prst="rect">
            <a:avLst/>
          </a:prstGeom>
          <a:noFill/>
        </p:spPr>
        <p:txBody>
          <a:bodyPr wrap="square">
            <a:spAutoFit/>
          </a:bodyPr>
          <a:lstStyle/>
          <a:p>
            <a:pPr marL="514350" indent="-514350">
              <a:buFont typeface="+mj-lt"/>
              <a:buAutoNum type="arabicPeriod"/>
            </a:pPr>
            <a:r>
              <a:rPr lang="en-GB" sz="2400" dirty="0">
                <a:latin typeface="Arial" panose="020B0604020202020204" pitchFamily="34" charset="0"/>
                <a:cs typeface="Arial" panose="020B0604020202020204" pitchFamily="34" charset="0"/>
              </a:rPr>
              <a:t>Section 9: Everyone is </a:t>
            </a:r>
            <a:r>
              <a:rPr lang="en-GB" sz="2400" b="1" dirty="0">
                <a:latin typeface="Arial" panose="020B0604020202020204" pitchFamily="34" charset="0"/>
                <a:cs typeface="Arial" panose="020B0604020202020204" pitchFamily="34" charset="0"/>
              </a:rPr>
              <a:t>equal before the law </a:t>
            </a:r>
          </a:p>
          <a:p>
            <a:pPr marL="514350" indent="-514350">
              <a:buFont typeface="+mj-lt"/>
              <a:buAutoNum type="arabicPeriod"/>
            </a:pPr>
            <a:r>
              <a:rPr lang="en-GB" sz="2400" dirty="0">
                <a:latin typeface="Arial" panose="020B0604020202020204" pitchFamily="34" charset="0"/>
                <a:cs typeface="Arial" panose="020B0604020202020204" pitchFamily="34" charset="0"/>
              </a:rPr>
              <a:t>Section 10: Everyone has </a:t>
            </a:r>
            <a:r>
              <a:rPr lang="en-GB" sz="2400" b="1" dirty="0">
                <a:latin typeface="Arial" panose="020B0604020202020204" pitchFamily="34" charset="0"/>
                <a:cs typeface="Arial" panose="020B0604020202020204" pitchFamily="34" charset="0"/>
              </a:rPr>
              <a:t>inherent dignity </a:t>
            </a:r>
            <a:r>
              <a:rPr lang="en-GB" sz="2400" dirty="0">
                <a:latin typeface="Arial" panose="020B0604020202020204" pitchFamily="34" charset="0"/>
                <a:cs typeface="Arial" panose="020B0604020202020204" pitchFamily="34" charset="0"/>
              </a:rPr>
              <a:t>and must be respected &amp; protected</a:t>
            </a:r>
          </a:p>
          <a:p>
            <a:pPr marL="514350" indent="-514350">
              <a:buFont typeface="+mj-lt"/>
              <a:buAutoNum type="arabicPeriod"/>
            </a:pPr>
            <a:r>
              <a:rPr lang="en-GB" sz="2400" dirty="0">
                <a:latin typeface="Arial" panose="020B0604020202020204" pitchFamily="34" charset="0"/>
                <a:cs typeface="Arial" panose="020B0604020202020204" pitchFamily="34" charset="0"/>
              </a:rPr>
              <a:t>Section 11: Everyone has the right to </a:t>
            </a:r>
            <a:r>
              <a:rPr lang="en-GB" sz="2400" b="1" dirty="0">
                <a:latin typeface="Arial" panose="020B0604020202020204" pitchFamily="34" charset="0"/>
                <a:cs typeface="Arial" panose="020B0604020202020204" pitchFamily="34" charset="0"/>
              </a:rPr>
              <a:t>life</a:t>
            </a:r>
            <a:endParaRPr lang="en-GB" sz="2400" dirty="0">
              <a:latin typeface="Arial" panose="020B0604020202020204" pitchFamily="34" charset="0"/>
              <a:cs typeface="Arial" panose="020B0604020202020204" pitchFamily="34" charset="0"/>
            </a:endParaRPr>
          </a:p>
          <a:p>
            <a:pPr marL="514350" indent="-514350">
              <a:buFont typeface="+mj-lt"/>
              <a:buAutoNum type="arabicPeriod"/>
            </a:pPr>
            <a:r>
              <a:rPr lang="en-GB" sz="2400" dirty="0">
                <a:latin typeface="Arial" panose="020B0604020202020204" pitchFamily="34" charset="0"/>
                <a:cs typeface="Arial" panose="020B0604020202020204" pitchFamily="34" charset="0"/>
              </a:rPr>
              <a:t>Section 12: Everyone has the right to </a:t>
            </a:r>
            <a:r>
              <a:rPr lang="en-GB" sz="2400" b="1" dirty="0">
                <a:latin typeface="Arial" panose="020B0604020202020204" pitchFamily="34" charset="0"/>
                <a:cs typeface="Arial" panose="020B0604020202020204" pitchFamily="34" charset="0"/>
              </a:rPr>
              <a:t>bodily &amp; psychological integrity</a:t>
            </a:r>
          </a:p>
          <a:p>
            <a:pPr marL="514350" indent="-514350">
              <a:buFont typeface="+mj-lt"/>
              <a:buAutoNum type="arabicPeriod"/>
            </a:pPr>
            <a:r>
              <a:rPr lang="en-GB" sz="2400" dirty="0">
                <a:latin typeface="Arial" panose="020B0604020202020204" pitchFamily="34" charset="0"/>
                <a:cs typeface="Arial" panose="020B0604020202020204" pitchFamily="34" charset="0"/>
              </a:rPr>
              <a:t>Section 24: Everyone has the right to an </a:t>
            </a:r>
            <a:r>
              <a:rPr lang="en-GB" sz="2400" b="1" dirty="0">
                <a:latin typeface="Arial" panose="020B0604020202020204" pitchFamily="34" charset="0"/>
                <a:cs typeface="Arial" panose="020B0604020202020204" pitchFamily="34" charset="0"/>
              </a:rPr>
              <a:t>environment that is not harmful </a:t>
            </a:r>
            <a:r>
              <a:rPr lang="en-GB" sz="2400" dirty="0">
                <a:latin typeface="Arial" panose="020B0604020202020204" pitchFamily="34" charset="0"/>
                <a:cs typeface="Arial" panose="020B0604020202020204" pitchFamily="34" charset="0"/>
              </a:rPr>
              <a:t>Section 27: Everyone has the right to have </a:t>
            </a:r>
            <a:r>
              <a:rPr lang="en-GB" sz="2400" b="1" dirty="0">
                <a:latin typeface="Arial" panose="020B0604020202020204" pitchFamily="34" charset="0"/>
                <a:cs typeface="Arial" panose="020B0604020202020204" pitchFamily="34" charset="0"/>
              </a:rPr>
              <a:t>access to health care services </a:t>
            </a:r>
          </a:p>
          <a:p>
            <a:pPr marL="514350" indent="-514350">
              <a:buFont typeface="+mj-lt"/>
              <a:buAutoNum type="arabicPeriod"/>
            </a:pPr>
            <a:r>
              <a:rPr lang="en-GB" sz="2400" dirty="0">
                <a:latin typeface="Arial" panose="020B0604020202020204" pitchFamily="34" charset="0"/>
                <a:cs typeface="Arial" panose="020B0604020202020204" pitchFamily="34" charset="0"/>
              </a:rPr>
              <a:t>Section 33: Everyone has the right to </a:t>
            </a:r>
            <a:r>
              <a:rPr lang="en-GB" sz="2400" b="1" dirty="0">
                <a:latin typeface="Arial" panose="020B0604020202020204" pitchFamily="34" charset="0"/>
                <a:cs typeface="Arial" panose="020B0604020202020204" pitchFamily="34" charset="0"/>
              </a:rPr>
              <a:t>administrative action that is lawful, reasonable &amp; procedurally fair</a:t>
            </a:r>
            <a:endParaRPr lang="en-GB" sz="2400" dirty="0">
              <a:latin typeface="Arial" panose="020B0604020202020204" pitchFamily="34" charset="0"/>
              <a:cs typeface="Arial" panose="020B0604020202020204" pitchFamily="34" charset="0"/>
            </a:endParaRPr>
          </a:p>
          <a:p>
            <a:pPr marL="514350" indent="-514350">
              <a:buFont typeface="+mj-lt"/>
              <a:buAutoNum type="arabicPeriod"/>
            </a:pPr>
            <a:r>
              <a:rPr lang="en-GB" sz="2400" dirty="0">
                <a:latin typeface="Arial" panose="020B0604020202020204" pitchFamily="34" charset="0"/>
                <a:cs typeface="Arial" panose="020B0604020202020204" pitchFamily="34" charset="0"/>
              </a:rPr>
              <a:t>Section 34: Everyone has the right to have </a:t>
            </a:r>
            <a:r>
              <a:rPr lang="en-GB" sz="2400" b="1" dirty="0">
                <a:latin typeface="Arial" panose="020B0604020202020204" pitchFamily="34" charset="0"/>
                <a:cs typeface="Arial" panose="020B0604020202020204" pitchFamily="34" charset="0"/>
              </a:rPr>
              <a:t>any dispute resolved by a court</a:t>
            </a:r>
          </a:p>
        </p:txBody>
      </p:sp>
      <p:sp>
        <p:nvSpPr>
          <p:cNvPr id="4" name="TextBox 3">
            <a:extLst>
              <a:ext uri="{FF2B5EF4-FFF2-40B4-BE49-F238E27FC236}">
                <a16:creationId xmlns:a16="http://schemas.microsoft.com/office/drawing/2014/main" xmlns="" id="{B2128A85-6DAE-8112-5777-9464973697F1}"/>
              </a:ext>
            </a:extLst>
          </p:cNvPr>
          <p:cNvSpPr txBox="1"/>
          <p:nvPr/>
        </p:nvSpPr>
        <p:spPr>
          <a:xfrm>
            <a:off x="702130" y="5543377"/>
            <a:ext cx="11119757" cy="707886"/>
          </a:xfrm>
          <a:prstGeom prst="rect">
            <a:avLst/>
          </a:prstGeom>
          <a:noFill/>
        </p:spPr>
        <p:txBody>
          <a:bodyPr wrap="square">
            <a:spAutoFit/>
          </a:bodyPr>
          <a:lstStyle/>
          <a:p>
            <a:pPr algn="ctr"/>
            <a:r>
              <a:rPr lang="en-GB" sz="2000" dirty="0">
                <a:solidFill>
                  <a:srgbClr val="FF0000"/>
                </a:solidFill>
                <a:latin typeface="Arial" panose="020B0604020202020204" pitchFamily="34" charset="0"/>
                <a:cs typeface="Arial" panose="020B0604020202020204" pitchFamily="34" charset="0"/>
              </a:rPr>
              <a:t>The RAF has a </a:t>
            </a:r>
            <a:r>
              <a:rPr lang="en-GB" sz="2000" u="sng" dirty="0">
                <a:solidFill>
                  <a:srgbClr val="FF0000"/>
                </a:solidFill>
                <a:latin typeface="Arial" panose="020B0604020202020204" pitchFamily="34" charset="0"/>
                <a:cs typeface="Arial" panose="020B0604020202020204" pitchFamily="34" charset="0"/>
              </a:rPr>
              <a:t>special &amp; enhanced legal (Constitutional) duty, </a:t>
            </a:r>
            <a:r>
              <a:rPr lang="en-GB" sz="2000" dirty="0">
                <a:solidFill>
                  <a:srgbClr val="FF0000"/>
                </a:solidFill>
                <a:latin typeface="Arial" panose="020B0604020202020204" pitchFamily="34" charset="0"/>
                <a:cs typeface="Arial" panose="020B0604020202020204" pitchFamily="34" charset="0"/>
              </a:rPr>
              <a:t>since it is ‘replacing the wrongdoer in any MVA on behalf of the State </a:t>
            </a:r>
          </a:p>
        </p:txBody>
      </p:sp>
    </p:spTree>
    <p:extLst>
      <p:ext uri="{BB962C8B-B14F-4D97-AF65-F5344CB8AC3E}">
        <p14:creationId xmlns:p14="http://schemas.microsoft.com/office/powerpoint/2010/main" xmlns="" val="28165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6753252F-4873-4F63-801D-CC719279A7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047C8CCB-F95D-4249-92DD-651249D3535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Table 6">
            <a:extLst>
              <a:ext uri="{FF2B5EF4-FFF2-40B4-BE49-F238E27FC236}">
                <a16:creationId xmlns:a16="http://schemas.microsoft.com/office/drawing/2014/main" xmlns="" id="{69F45A8F-F338-48B2-EC17-3C818556AFBB}"/>
              </a:ext>
            </a:extLst>
          </p:cNvPr>
          <p:cNvGraphicFramePr>
            <a:graphicFrameLocks noGrp="1"/>
          </p:cNvGraphicFramePr>
          <p:nvPr>
            <p:extLst>
              <p:ext uri="{D42A27DB-BD31-4B8C-83A1-F6EECF244321}">
                <p14:modId xmlns:p14="http://schemas.microsoft.com/office/powerpoint/2010/main" xmlns="" val="211085603"/>
              </p:ext>
            </p:extLst>
          </p:nvPr>
        </p:nvGraphicFramePr>
        <p:xfrm>
          <a:off x="2013557" y="0"/>
          <a:ext cx="10178444" cy="6876165"/>
        </p:xfrm>
        <a:graphic>
          <a:graphicData uri="http://schemas.openxmlformats.org/drawingml/2006/table">
            <a:tbl>
              <a:tblPr firstRow="1" firstCol="1" bandRow="1">
                <a:tableStyleId>{5C22544A-7EE6-4342-B048-85BDC9FD1C3A}</a:tableStyleId>
              </a:tblPr>
              <a:tblGrid>
                <a:gridCol w="3257945">
                  <a:extLst>
                    <a:ext uri="{9D8B030D-6E8A-4147-A177-3AD203B41FA5}">
                      <a16:colId xmlns:a16="http://schemas.microsoft.com/office/drawing/2014/main" xmlns="" val="2212246646"/>
                    </a:ext>
                  </a:extLst>
                </a:gridCol>
                <a:gridCol w="2881443">
                  <a:extLst>
                    <a:ext uri="{9D8B030D-6E8A-4147-A177-3AD203B41FA5}">
                      <a16:colId xmlns:a16="http://schemas.microsoft.com/office/drawing/2014/main" xmlns="" val="1081491195"/>
                    </a:ext>
                  </a:extLst>
                </a:gridCol>
                <a:gridCol w="4039056">
                  <a:extLst>
                    <a:ext uri="{9D8B030D-6E8A-4147-A177-3AD203B41FA5}">
                      <a16:colId xmlns:a16="http://schemas.microsoft.com/office/drawing/2014/main" xmlns="" val="3666548607"/>
                    </a:ext>
                  </a:extLst>
                </a:gridCol>
              </a:tblGrid>
              <a:tr h="242332">
                <a:tc>
                  <a:txBody>
                    <a:bodyPr/>
                    <a:lstStyle/>
                    <a:p>
                      <a:pPr>
                        <a:lnSpc>
                          <a:spcPct val="107000"/>
                        </a:lnSpc>
                        <a:spcAft>
                          <a:spcPts val="800"/>
                        </a:spcAft>
                      </a:pPr>
                      <a:r>
                        <a:rPr lang="en-GB" sz="1500" dirty="0">
                          <a:solidFill>
                            <a:schemeClr val="bg1"/>
                          </a:solidFill>
                          <a:effectLst/>
                        </a:rPr>
                        <a:t>Annual road crashes</a:t>
                      </a:r>
                      <a:endParaRPr lang="en-ZA" sz="15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l">
                        <a:lnSpc>
                          <a:spcPct val="107000"/>
                        </a:lnSpc>
                        <a:spcAft>
                          <a:spcPts val="800"/>
                        </a:spcAft>
                      </a:pPr>
                      <a:r>
                        <a:rPr lang="en-GB" sz="1500" b="1" dirty="0">
                          <a:solidFill>
                            <a:schemeClr val="tx1"/>
                          </a:solidFill>
                          <a:effectLst/>
                        </a:rPr>
                        <a:t>1 million</a:t>
                      </a:r>
                      <a:endParaRPr lang="en-ZA"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51000"/>
                      </a:srgbClr>
                    </a:solidFill>
                  </a:tcPr>
                </a:tc>
                <a:tc>
                  <a:txBody>
                    <a:bodyPr/>
                    <a:lstStyle/>
                    <a:p>
                      <a:pPr algn="just">
                        <a:lnSpc>
                          <a:spcPct val="107000"/>
                        </a:lnSpc>
                        <a:spcAft>
                          <a:spcPts val="800"/>
                        </a:spcAft>
                      </a:pPr>
                      <a:r>
                        <a:rPr lang="en-GB" sz="1500" b="0" dirty="0">
                          <a:solidFill>
                            <a:schemeClr val="tx1"/>
                          </a:solidFill>
                          <a:effectLst/>
                        </a:rPr>
                        <a:t>Internationally ranked 38</a:t>
                      </a:r>
                      <a:r>
                        <a:rPr lang="en-GB" sz="1500" b="0" baseline="30000" dirty="0">
                          <a:solidFill>
                            <a:schemeClr val="tx1"/>
                          </a:solidFill>
                          <a:effectLst/>
                        </a:rPr>
                        <a:t>th</a:t>
                      </a:r>
                      <a:r>
                        <a:rPr lang="en-GB" sz="1500" b="0" dirty="0">
                          <a:solidFill>
                            <a:schemeClr val="tx1"/>
                          </a:solidFill>
                          <a:effectLst/>
                        </a:rPr>
                        <a:t>/40</a:t>
                      </a:r>
                      <a:endParaRPr lang="en-ZA" sz="15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25000"/>
                      </a:srgbClr>
                    </a:solidFill>
                  </a:tcPr>
                </a:tc>
                <a:extLst>
                  <a:ext uri="{0D108BD9-81ED-4DB2-BD59-A6C34878D82A}">
                    <a16:rowId xmlns:a16="http://schemas.microsoft.com/office/drawing/2014/main" xmlns="" val="619898569"/>
                  </a:ext>
                </a:extLst>
              </a:tr>
              <a:tr h="242332">
                <a:tc>
                  <a:txBody>
                    <a:bodyPr/>
                    <a:lstStyle/>
                    <a:p>
                      <a:pPr>
                        <a:lnSpc>
                          <a:spcPct val="107000"/>
                        </a:lnSpc>
                        <a:spcAft>
                          <a:spcPts val="800"/>
                        </a:spcAft>
                      </a:pPr>
                      <a:r>
                        <a:rPr lang="en-GB" sz="1500" dirty="0">
                          <a:effectLst/>
                        </a:rPr>
                        <a:t>Deaths per 100 000 vehicles</a:t>
                      </a:r>
                      <a:endParaRPr lang="en-ZA" sz="15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l">
                        <a:lnSpc>
                          <a:spcPct val="107000"/>
                        </a:lnSpc>
                        <a:spcAft>
                          <a:spcPts val="800"/>
                        </a:spcAft>
                      </a:pPr>
                      <a:r>
                        <a:rPr lang="en-GB" sz="1500" b="1" dirty="0">
                          <a:solidFill>
                            <a:schemeClr val="tx1"/>
                          </a:solidFill>
                          <a:effectLst/>
                        </a:rPr>
                        <a:t>134</a:t>
                      </a:r>
                      <a:endParaRPr lang="en-ZA"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51000"/>
                      </a:srgbClr>
                    </a:solidFill>
                  </a:tcPr>
                </a:tc>
                <a:tc>
                  <a:txBody>
                    <a:bodyPr/>
                    <a:lstStyle/>
                    <a:p>
                      <a:pPr algn="just">
                        <a:lnSpc>
                          <a:spcPct val="107000"/>
                        </a:lnSpc>
                        <a:spcAft>
                          <a:spcPts val="800"/>
                        </a:spcAft>
                      </a:pPr>
                      <a:r>
                        <a:rPr lang="en-GB" sz="1500" dirty="0">
                          <a:solidFill>
                            <a:schemeClr val="tx1"/>
                          </a:solidFill>
                          <a:effectLst/>
                        </a:rPr>
                        <a:t>International norm: 7-14</a:t>
                      </a:r>
                      <a:endParaRPr lang="en-ZA"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25000"/>
                      </a:srgbClr>
                    </a:solidFill>
                  </a:tcPr>
                </a:tc>
                <a:extLst>
                  <a:ext uri="{0D108BD9-81ED-4DB2-BD59-A6C34878D82A}">
                    <a16:rowId xmlns:a16="http://schemas.microsoft.com/office/drawing/2014/main" xmlns="" val="4163771261"/>
                  </a:ext>
                </a:extLst>
              </a:tr>
              <a:tr h="612718">
                <a:tc>
                  <a:txBody>
                    <a:bodyPr/>
                    <a:lstStyle/>
                    <a:p>
                      <a:pPr>
                        <a:lnSpc>
                          <a:spcPct val="107000"/>
                        </a:lnSpc>
                        <a:spcAft>
                          <a:spcPts val="800"/>
                        </a:spcAft>
                      </a:pPr>
                      <a:r>
                        <a:rPr lang="en-GB" sz="1500" dirty="0">
                          <a:effectLst/>
                        </a:rPr>
                        <a:t>Annual deaths</a:t>
                      </a:r>
                      <a:endParaRPr lang="en-ZA" sz="15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l">
                        <a:lnSpc>
                          <a:spcPct val="107000"/>
                        </a:lnSpc>
                        <a:spcAft>
                          <a:spcPts val="800"/>
                        </a:spcAft>
                      </a:pPr>
                      <a:r>
                        <a:rPr lang="en-GB" sz="1500" b="1" dirty="0">
                          <a:solidFill>
                            <a:schemeClr val="tx1"/>
                          </a:solidFill>
                          <a:effectLst/>
                        </a:rPr>
                        <a:t>14 000 to even 20 000</a:t>
                      </a:r>
                    </a:p>
                    <a:p>
                      <a:pPr algn="l">
                        <a:lnSpc>
                          <a:spcPct val="107000"/>
                        </a:lnSpc>
                        <a:spcAft>
                          <a:spcPts val="800"/>
                        </a:spcAft>
                      </a:pPr>
                      <a:r>
                        <a:rPr lang="en-ZA"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(5320 to 8000 pedestrians)</a:t>
                      </a:r>
                    </a:p>
                  </a:txBody>
                  <a:tcPr marL="68580" marR="68580" marT="0" marB="0">
                    <a:solidFill>
                      <a:srgbClr val="C00000">
                        <a:alpha val="51000"/>
                      </a:srgbClr>
                    </a:solidFill>
                  </a:tcPr>
                </a:tc>
                <a:tc>
                  <a:txBody>
                    <a:bodyPr/>
                    <a:lstStyle/>
                    <a:p>
                      <a:pPr algn="just">
                        <a:lnSpc>
                          <a:spcPct val="107000"/>
                        </a:lnSpc>
                        <a:spcAft>
                          <a:spcPts val="800"/>
                        </a:spcAft>
                      </a:pPr>
                      <a:r>
                        <a:rPr lang="en-GB" sz="1500" dirty="0">
                          <a:solidFill>
                            <a:schemeClr val="tx1"/>
                          </a:solidFill>
                          <a:effectLst/>
                        </a:rPr>
                        <a:t>Source: Global Burden of Disease Study of 2015-2020</a:t>
                      </a:r>
                      <a:endParaRPr lang="en-ZA"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25000"/>
                      </a:srgbClr>
                    </a:solidFill>
                  </a:tcPr>
                </a:tc>
                <a:extLst>
                  <a:ext uri="{0D108BD9-81ED-4DB2-BD59-A6C34878D82A}">
                    <a16:rowId xmlns:a16="http://schemas.microsoft.com/office/drawing/2014/main" xmlns="" val="2839196193"/>
                  </a:ext>
                </a:extLst>
              </a:tr>
              <a:tr h="740092">
                <a:tc>
                  <a:txBody>
                    <a:bodyPr/>
                    <a:lstStyle/>
                    <a:p>
                      <a:pPr>
                        <a:lnSpc>
                          <a:spcPct val="107000"/>
                        </a:lnSpc>
                        <a:spcAft>
                          <a:spcPts val="800"/>
                        </a:spcAft>
                      </a:pPr>
                      <a:r>
                        <a:rPr lang="en-GB" sz="1500" dirty="0">
                          <a:effectLst/>
                        </a:rPr>
                        <a:t>Injuries</a:t>
                      </a:r>
                      <a:endParaRPr lang="en-ZA" sz="15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l">
                        <a:lnSpc>
                          <a:spcPct val="107000"/>
                        </a:lnSpc>
                        <a:spcAft>
                          <a:spcPts val="800"/>
                        </a:spcAft>
                      </a:pPr>
                      <a:r>
                        <a:rPr lang="en-GB" sz="1500" b="1" dirty="0">
                          <a:solidFill>
                            <a:schemeClr val="tx1"/>
                          </a:solidFill>
                          <a:effectLst/>
                        </a:rPr>
                        <a:t>522 000 </a:t>
                      </a:r>
                      <a:endParaRPr lang="en-ZA"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51000"/>
                      </a:srgbClr>
                    </a:solidFill>
                  </a:tcPr>
                </a:tc>
                <a:tc>
                  <a:txBody>
                    <a:bodyPr/>
                    <a:lstStyle/>
                    <a:p>
                      <a:pPr algn="just">
                        <a:lnSpc>
                          <a:spcPct val="107000"/>
                        </a:lnSpc>
                        <a:spcAft>
                          <a:spcPts val="800"/>
                        </a:spcAft>
                      </a:pPr>
                      <a:r>
                        <a:rPr lang="en-GB" sz="1500" dirty="0">
                          <a:solidFill>
                            <a:schemeClr val="tx1"/>
                          </a:solidFill>
                          <a:effectLst/>
                        </a:rPr>
                        <a:t>80% treated in state hospitals </a:t>
                      </a:r>
                    </a:p>
                    <a:p>
                      <a:pPr algn="just">
                        <a:lnSpc>
                          <a:spcPct val="107000"/>
                        </a:lnSpc>
                        <a:spcAft>
                          <a:spcPts val="800"/>
                        </a:spcAft>
                      </a:pPr>
                      <a:r>
                        <a:rPr lang="en-GB" sz="1500" dirty="0">
                          <a:solidFill>
                            <a:schemeClr val="tx1"/>
                          </a:solidFill>
                          <a:effectLst/>
                        </a:rPr>
                        <a:t>&amp; 2 million indirectly affected</a:t>
                      </a:r>
                      <a:endParaRPr lang="en-ZA"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25000"/>
                      </a:srgbClr>
                    </a:solidFill>
                  </a:tcPr>
                </a:tc>
                <a:extLst>
                  <a:ext uri="{0D108BD9-81ED-4DB2-BD59-A6C34878D82A}">
                    <a16:rowId xmlns:a16="http://schemas.microsoft.com/office/drawing/2014/main" xmlns="" val="394219070"/>
                  </a:ext>
                </a:extLst>
              </a:tr>
              <a:tr h="242332">
                <a:tc>
                  <a:txBody>
                    <a:bodyPr/>
                    <a:lstStyle/>
                    <a:p>
                      <a:pPr>
                        <a:lnSpc>
                          <a:spcPct val="107000"/>
                        </a:lnSpc>
                        <a:spcAft>
                          <a:spcPts val="800"/>
                        </a:spcAft>
                      </a:pPr>
                      <a:r>
                        <a:rPr lang="en-GB" sz="1500" dirty="0">
                          <a:effectLst/>
                        </a:rPr>
                        <a:t>Serious injuries</a:t>
                      </a:r>
                      <a:endParaRPr lang="en-ZA" sz="15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l">
                        <a:lnSpc>
                          <a:spcPct val="107000"/>
                        </a:lnSpc>
                        <a:spcAft>
                          <a:spcPts val="800"/>
                        </a:spcAft>
                      </a:pPr>
                      <a:r>
                        <a:rPr lang="en-GB" sz="1500" b="1" dirty="0">
                          <a:solidFill>
                            <a:schemeClr val="tx1"/>
                          </a:solidFill>
                          <a:effectLst/>
                        </a:rPr>
                        <a:t>63 000</a:t>
                      </a:r>
                      <a:endParaRPr lang="en-ZA"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51000"/>
                      </a:srgbClr>
                    </a:solidFill>
                  </a:tcPr>
                </a:tc>
                <a:tc>
                  <a:txBody>
                    <a:bodyPr/>
                    <a:lstStyle/>
                    <a:p>
                      <a:pPr algn="just">
                        <a:lnSpc>
                          <a:spcPct val="107000"/>
                        </a:lnSpc>
                        <a:spcAft>
                          <a:spcPts val="800"/>
                        </a:spcAft>
                      </a:pPr>
                      <a:r>
                        <a:rPr lang="en-GB" sz="1500" dirty="0">
                          <a:solidFill>
                            <a:schemeClr val="tx1"/>
                          </a:solidFill>
                          <a:effectLst/>
                        </a:rPr>
                        <a:t> </a:t>
                      </a:r>
                      <a:endParaRPr lang="en-ZA"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25000"/>
                      </a:srgbClr>
                    </a:solidFill>
                  </a:tcPr>
                </a:tc>
                <a:extLst>
                  <a:ext uri="{0D108BD9-81ED-4DB2-BD59-A6C34878D82A}">
                    <a16:rowId xmlns:a16="http://schemas.microsoft.com/office/drawing/2014/main" xmlns="" val="1323323160"/>
                  </a:ext>
                </a:extLst>
              </a:tr>
              <a:tr h="486995">
                <a:tc rowSpan="2">
                  <a:txBody>
                    <a:bodyPr/>
                    <a:lstStyle/>
                    <a:p>
                      <a:pPr>
                        <a:lnSpc>
                          <a:spcPct val="107000"/>
                        </a:lnSpc>
                        <a:spcAft>
                          <a:spcPts val="800"/>
                        </a:spcAft>
                      </a:pPr>
                      <a:r>
                        <a:rPr lang="en-GB" sz="1500" dirty="0">
                          <a:effectLst/>
                        </a:rPr>
                        <a:t>Number of pedestrians injured</a:t>
                      </a:r>
                      <a:endParaRPr lang="en-ZA" sz="15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rowSpan="2">
                  <a:txBody>
                    <a:bodyPr/>
                    <a:lstStyle/>
                    <a:p>
                      <a:pPr algn="l">
                        <a:lnSpc>
                          <a:spcPct val="107000"/>
                        </a:lnSpc>
                        <a:spcAft>
                          <a:spcPts val="800"/>
                        </a:spcAft>
                      </a:pPr>
                      <a:r>
                        <a:rPr lang="en-GB" sz="1500" b="1" dirty="0">
                          <a:solidFill>
                            <a:schemeClr val="tx1"/>
                          </a:solidFill>
                          <a:effectLst/>
                        </a:rPr>
                        <a:t>101 000</a:t>
                      </a:r>
                      <a:endParaRPr lang="en-ZA"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51000"/>
                      </a:srgbClr>
                    </a:solidFill>
                  </a:tcPr>
                </a:tc>
                <a:tc>
                  <a:txBody>
                    <a:bodyPr/>
                    <a:lstStyle/>
                    <a:p>
                      <a:endParaRPr lang="en-ZA" dirty="0"/>
                    </a:p>
                  </a:txBody>
                  <a:tcPr>
                    <a:solidFill>
                      <a:srgbClr val="C00000">
                        <a:alpha val="25000"/>
                      </a:srgbClr>
                    </a:solidFill>
                  </a:tcPr>
                </a:tc>
                <a:extLst>
                  <a:ext uri="{0D108BD9-81ED-4DB2-BD59-A6C34878D82A}">
                    <a16:rowId xmlns:a16="http://schemas.microsoft.com/office/drawing/2014/main" xmlns="" val="3169688190"/>
                  </a:ext>
                </a:extLst>
              </a:tr>
              <a:tr h="242332">
                <a:tc vMerge="1">
                  <a:txBody>
                    <a:bodyPr/>
                    <a:lstStyle/>
                    <a:p>
                      <a:endParaRPr lang="en-ZA"/>
                    </a:p>
                  </a:txBody>
                  <a:tcPr>
                    <a:solidFill>
                      <a:srgbClr val="CC0000"/>
                    </a:solidFill>
                  </a:tcPr>
                </a:tc>
                <a:tc vMerge="1">
                  <a:txBody>
                    <a:bodyPr/>
                    <a:lstStyle/>
                    <a:p>
                      <a:endParaRPr lang="en-ZA"/>
                    </a:p>
                  </a:txBody>
                  <a:tcPr>
                    <a:solidFill>
                      <a:srgbClr val="C00000">
                        <a:alpha val="50000"/>
                      </a:srgbClr>
                    </a:solidFill>
                  </a:tcPr>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en-GB" sz="1500" dirty="0">
                          <a:solidFill>
                            <a:schemeClr val="tx1"/>
                          </a:solidFill>
                          <a:effectLst/>
                        </a:rPr>
                        <a:t>68% from rural areas</a:t>
                      </a:r>
                      <a:endParaRPr lang="en-ZA"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25000"/>
                      </a:srgbClr>
                    </a:solidFill>
                  </a:tcPr>
                </a:tc>
                <a:extLst>
                  <a:ext uri="{0D108BD9-81ED-4DB2-BD59-A6C34878D82A}">
                    <a16:rowId xmlns:a16="http://schemas.microsoft.com/office/drawing/2014/main" xmlns="" val="2254449387"/>
                  </a:ext>
                </a:extLst>
              </a:tr>
              <a:tr h="495368">
                <a:tc>
                  <a:txBody>
                    <a:bodyPr/>
                    <a:lstStyle/>
                    <a:p>
                      <a:pPr>
                        <a:lnSpc>
                          <a:spcPct val="107000"/>
                        </a:lnSpc>
                        <a:spcAft>
                          <a:spcPts val="800"/>
                        </a:spcAft>
                      </a:pPr>
                      <a:r>
                        <a:rPr lang="en-GB" sz="1500" dirty="0">
                          <a:effectLst/>
                        </a:rPr>
                        <a:t>Number of RAF claims p.a.</a:t>
                      </a:r>
                      <a:endParaRPr lang="en-ZA" sz="15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l">
                        <a:lnSpc>
                          <a:spcPct val="107000"/>
                        </a:lnSpc>
                        <a:spcAft>
                          <a:spcPts val="800"/>
                        </a:spcAft>
                      </a:pPr>
                      <a:r>
                        <a:rPr lang="en-GB" sz="1500" b="1" dirty="0">
                          <a:solidFill>
                            <a:schemeClr val="tx1"/>
                          </a:solidFill>
                          <a:effectLst/>
                        </a:rPr>
                        <a:t>92 000</a:t>
                      </a:r>
                      <a:endParaRPr lang="en-ZA"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51000"/>
                      </a:srgbClr>
                    </a:solidFill>
                  </a:tcPr>
                </a:tc>
                <a:tc>
                  <a:txBody>
                    <a:bodyPr/>
                    <a:lstStyle/>
                    <a:p>
                      <a:pPr algn="just">
                        <a:lnSpc>
                          <a:spcPct val="107000"/>
                        </a:lnSpc>
                        <a:spcAft>
                          <a:spcPts val="800"/>
                        </a:spcAft>
                      </a:pPr>
                      <a:r>
                        <a:rPr lang="en-GB" sz="1500" dirty="0">
                          <a:solidFill>
                            <a:schemeClr val="tx1"/>
                          </a:solidFill>
                          <a:effectLst/>
                        </a:rPr>
                        <a:t> </a:t>
                      </a:r>
                      <a:endParaRPr lang="en-ZA"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25000"/>
                      </a:srgbClr>
                    </a:solidFill>
                  </a:tcPr>
                </a:tc>
                <a:extLst>
                  <a:ext uri="{0D108BD9-81ED-4DB2-BD59-A6C34878D82A}">
                    <a16:rowId xmlns:a16="http://schemas.microsoft.com/office/drawing/2014/main" xmlns="" val="1102339266"/>
                  </a:ext>
                </a:extLst>
              </a:tr>
              <a:tr h="242332">
                <a:tc>
                  <a:txBody>
                    <a:bodyPr/>
                    <a:lstStyle/>
                    <a:p>
                      <a:pPr>
                        <a:lnSpc>
                          <a:spcPct val="107000"/>
                        </a:lnSpc>
                        <a:spcAft>
                          <a:spcPts val="800"/>
                        </a:spcAft>
                      </a:pPr>
                      <a:r>
                        <a:rPr lang="en-GB" sz="1500" dirty="0">
                          <a:effectLst/>
                        </a:rPr>
                        <a:t>Number of claims completed</a:t>
                      </a:r>
                      <a:endParaRPr lang="en-ZA" sz="15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l">
                        <a:lnSpc>
                          <a:spcPct val="107000"/>
                        </a:lnSpc>
                        <a:spcAft>
                          <a:spcPts val="800"/>
                        </a:spcAft>
                      </a:pPr>
                      <a:r>
                        <a:rPr lang="en-GB" sz="1500" b="1" dirty="0">
                          <a:solidFill>
                            <a:schemeClr val="tx1"/>
                          </a:solidFill>
                          <a:effectLst/>
                        </a:rPr>
                        <a:t>40 000</a:t>
                      </a:r>
                      <a:endParaRPr lang="en-ZA"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51000"/>
                      </a:srgbClr>
                    </a:solidFill>
                  </a:tcPr>
                </a:tc>
                <a:tc>
                  <a:txBody>
                    <a:bodyPr/>
                    <a:lstStyle/>
                    <a:p>
                      <a:pPr algn="just">
                        <a:lnSpc>
                          <a:spcPct val="107000"/>
                        </a:lnSpc>
                        <a:spcAft>
                          <a:spcPts val="800"/>
                        </a:spcAft>
                      </a:pPr>
                      <a:r>
                        <a:rPr lang="en-GB" sz="1500" dirty="0">
                          <a:solidFill>
                            <a:schemeClr val="tx1"/>
                          </a:solidFill>
                          <a:effectLst/>
                        </a:rPr>
                        <a:t>± 50 000 carried over every year</a:t>
                      </a:r>
                      <a:endParaRPr lang="en-ZA"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25000"/>
                      </a:srgbClr>
                    </a:solidFill>
                  </a:tcPr>
                </a:tc>
                <a:extLst>
                  <a:ext uri="{0D108BD9-81ED-4DB2-BD59-A6C34878D82A}">
                    <a16:rowId xmlns:a16="http://schemas.microsoft.com/office/drawing/2014/main" xmlns="" val="1002119510"/>
                  </a:ext>
                </a:extLst>
              </a:tr>
              <a:tr h="487190">
                <a:tc>
                  <a:txBody>
                    <a:bodyPr/>
                    <a:lstStyle/>
                    <a:p>
                      <a:pPr>
                        <a:lnSpc>
                          <a:spcPct val="107000"/>
                        </a:lnSpc>
                        <a:spcAft>
                          <a:spcPts val="800"/>
                        </a:spcAft>
                      </a:pPr>
                      <a:r>
                        <a:rPr lang="en-GB" sz="1500" dirty="0">
                          <a:effectLst/>
                        </a:rPr>
                        <a:t>Number of claims outstanding</a:t>
                      </a:r>
                      <a:endParaRPr lang="en-ZA" sz="15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l">
                        <a:lnSpc>
                          <a:spcPct val="107000"/>
                        </a:lnSpc>
                        <a:spcAft>
                          <a:spcPts val="800"/>
                        </a:spcAft>
                      </a:pPr>
                      <a:r>
                        <a:rPr lang="en-GB" sz="1500" b="1" dirty="0">
                          <a:solidFill>
                            <a:schemeClr val="tx1"/>
                          </a:solidFill>
                          <a:effectLst/>
                        </a:rPr>
                        <a:t>305 000 to 400 000</a:t>
                      </a:r>
                      <a:endParaRPr lang="en-ZA"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51000"/>
                      </a:srgbClr>
                    </a:solidFill>
                  </a:tcPr>
                </a:tc>
                <a:tc>
                  <a:txBody>
                    <a:bodyPr/>
                    <a:lstStyle/>
                    <a:p>
                      <a:pPr algn="just">
                        <a:lnSpc>
                          <a:spcPct val="107000"/>
                        </a:lnSpc>
                        <a:spcAft>
                          <a:spcPts val="800"/>
                        </a:spcAft>
                      </a:pPr>
                      <a:r>
                        <a:rPr lang="en-GB" sz="1500" dirty="0">
                          <a:solidFill>
                            <a:schemeClr val="tx1"/>
                          </a:solidFill>
                          <a:effectLst/>
                        </a:rPr>
                        <a:t> </a:t>
                      </a:r>
                      <a:endParaRPr lang="en-ZA"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25000"/>
                      </a:srgbClr>
                    </a:solidFill>
                  </a:tcPr>
                </a:tc>
                <a:extLst>
                  <a:ext uri="{0D108BD9-81ED-4DB2-BD59-A6C34878D82A}">
                    <a16:rowId xmlns:a16="http://schemas.microsoft.com/office/drawing/2014/main" xmlns="" val="3668156287"/>
                  </a:ext>
                </a:extLst>
              </a:tr>
              <a:tr h="486995">
                <a:tc>
                  <a:txBody>
                    <a:bodyPr/>
                    <a:lstStyle/>
                    <a:p>
                      <a:pPr>
                        <a:lnSpc>
                          <a:spcPct val="107000"/>
                        </a:lnSpc>
                        <a:spcAft>
                          <a:spcPts val="800"/>
                        </a:spcAft>
                      </a:pPr>
                      <a:r>
                        <a:rPr lang="en-GB" sz="1500" dirty="0">
                          <a:effectLst/>
                        </a:rPr>
                        <a:t>Cost of MVA’s to fiscus</a:t>
                      </a:r>
                      <a:endParaRPr lang="en-ZA" sz="15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l">
                        <a:lnSpc>
                          <a:spcPct val="107000"/>
                        </a:lnSpc>
                        <a:spcAft>
                          <a:spcPts val="800"/>
                        </a:spcAft>
                      </a:pPr>
                      <a:r>
                        <a:rPr lang="en-GB" sz="1500" b="1" dirty="0">
                          <a:solidFill>
                            <a:schemeClr val="tx1"/>
                          </a:solidFill>
                          <a:effectLst/>
                        </a:rPr>
                        <a:t>R34b p.a.</a:t>
                      </a:r>
                      <a:endParaRPr lang="en-ZA"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51000"/>
                      </a:srgbClr>
                    </a:solidFill>
                  </a:tcPr>
                </a:tc>
                <a:tc>
                  <a:txBody>
                    <a:bodyPr/>
                    <a:lstStyle/>
                    <a:p>
                      <a:pPr algn="just">
                        <a:lnSpc>
                          <a:spcPct val="107000"/>
                        </a:lnSpc>
                        <a:spcAft>
                          <a:spcPts val="800"/>
                        </a:spcAft>
                      </a:pPr>
                      <a:r>
                        <a:rPr lang="en-GB" sz="1500" dirty="0">
                          <a:solidFill>
                            <a:schemeClr val="tx1"/>
                          </a:solidFill>
                          <a:effectLst/>
                        </a:rPr>
                        <a:t> </a:t>
                      </a:r>
                      <a:endParaRPr lang="en-ZA"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25000"/>
                      </a:srgbClr>
                    </a:solidFill>
                  </a:tcPr>
                </a:tc>
                <a:extLst>
                  <a:ext uri="{0D108BD9-81ED-4DB2-BD59-A6C34878D82A}">
                    <a16:rowId xmlns:a16="http://schemas.microsoft.com/office/drawing/2014/main" xmlns="" val="2573400759"/>
                  </a:ext>
                </a:extLst>
              </a:tr>
              <a:tr h="242332">
                <a:tc>
                  <a:txBody>
                    <a:bodyPr/>
                    <a:lstStyle/>
                    <a:p>
                      <a:pPr>
                        <a:lnSpc>
                          <a:spcPct val="107000"/>
                        </a:lnSpc>
                        <a:spcAft>
                          <a:spcPts val="800"/>
                        </a:spcAft>
                      </a:pPr>
                      <a:r>
                        <a:rPr lang="en-GB" sz="1500" dirty="0">
                          <a:effectLst/>
                        </a:rPr>
                        <a:t>Cost of MVA’s to economy </a:t>
                      </a:r>
                      <a:endParaRPr lang="en-ZA" sz="15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l">
                        <a:lnSpc>
                          <a:spcPct val="107000"/>
                        </a:lnSpc>
                        <a:spcAft>
                          <a:spcPts val="800"/>
                        </a:spcAft>
                      </a:pPr>
                      <a:r>
                        <a:rPr lang="en-GB" sz="1500" b="1" dirty="0">
                          <a:solidFill>
                            <a:schemeClr val="tx1"/>
                          </a:solidFill>
                          <a:effectLst/>
                        </a:rPr>
                        <a:t>R174b p.a.</a:t>
                      </a:r>
                      <a:endParaRPr lang="en-ZA"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51000"/>
                      </a:srgbClr>
                    </a:solidFill>
                  </a:tcPr>
                </a:tc>
                <a:tc>
                  <a:txBody>
                    <a:bodyPr/>
                    <a:lstStyle/>
                    <a:p>
                      <a:pPr algn="just">
                        <a:lnSpc>
                          <a:spcPct val="107000"/>
                        </a:lnSpc>
                        <a:spcAft>
                          <a:spcPts val="800"/>
                        </a:spcAft>
                      </a:pPr>
                      <a:r>
                        <a:rPr lang="en-GB" sz="1500" dirty="0">
                          <a:solidFill>
                            <a:schemeClr val="tx1"/>
                          </a:solidFill>
                          <a:effectLst/>
                        </a:rPr>
                        <a:t>3,4% of GDP</a:t>
                      </a:r>
                      <a:endParaRPr lang="en-ZA"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25000"/>
                      </a:srgbClr>
                    </a:solidFill>
                  </a:tcPr>
                </a:tc>
                <a:extLst>
                  <a:ext uri="{0D108BD9-81ED-4DB2-BD59-A6C34878D82A}">
                    <a16:rowId xmlns:a16="http://schemas.microsoft.com/office/drawing/2014/main" xmlns="" val="2526365531"/>
                  </a:ext>
                </a:extLst>
              </a:tr>
              <a:tr h="503877">
                <a:tc>
                  <a:txBody>
                    <a:bodyPr/>
                    <a:lstStyle/>
                    <a:p>
                      <a:pPr>
                        <a:lnSpc>
                          <a:spcPct val="107000"/>
                        </a:lnSpc>
                        <a:spcAft>
                          <a:spcPts val="800"/>
                        </a:spcAft>
                      </a:pPr>
                      <a:r>
                        <a:rPr lang="en-GB" sz="1500" dirty="0">
                          <a:effectLst/>
                        </a:rPr>
                        <a:t>Cost of MVA’s to average motorist</a:t>
                      </a:r>
                      <a:endParaRPr lang="en-ZA" sz="15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l">
                        <a:lnSpc>
                          <a:spcPct val="107000"/>
                        </a:lnSpc>
                        <a:spcAft>
                          <a:spcPts val="800"/>
                        </a:spcAft>
                      </a:pPr>
                      <a:r>
                        <a:rPr lang="en-GB" sz="1500" b="1" dirty="0">
                          <a:solidFill>
                            <a:schemeClr val="tx1"/>
                          </a:solidFill>
                          <a:effectLst/>
                        </a:rPr>
                        <a:t>R4 800 p.a. or R400 p.m.</a:t>
                      </a:r>
                      <a:endParaRPr lang="en-ZA"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51000"/>
                      </a:srgbClr>
                    </a:solidFill>
                  </a:tcPr>
                </a:tc>
                <a:tc>
                  <a:txBody>
                    <a:bodyPr/>
                    <a:lstStyle/>
                    <a:p>
                      <a:pPr algn="just">
                        <a:lnSpc>
                          <a:spcPct val="107000"/>
                        </a:lnSpc>
                        <a:spcAft>
                          <a:spcPts val="800"/>
                        </a:spcAft>
                      </a:pPr>
                      <a:r>
                        <a:rPr lang="en-GB" sz="1500" dirty="0">
                          <a:solidFill>
                            <a:schemeClr val="tx1"/>
                          </a:solidFill>
                          <a:effectLst/>
                        </a:rPr>
                        <a:t>Aver of 25 000 kms p.a. &amp; fuel consumption of 10 l/km</a:t>
                      </a:r>
                      <a:endParaRPr lang="en-ZA"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25000"/>
                      </a:srgbClr>
                    </a:solidFill>
                  </a:tcPr>
                </a:tc>
                <a:extLst>
                  <a:ext uri="{0D108BD9-81ED-4DB2-BD59-A6C34878D82A}">
                    <a16:rowId xmlns:a16="http://schemas.microsoft.com/office/drawing/2014/main" xmlns="" val="728467211"/>
                  </a:ext>
                </a:extLst>
              </a:tr>
              <a:tr h="765423">
                <a:tc>
                  <a:txBody>
                    <a:bodyPr/>
                    <a:lstStyle/>
                    <a:p>
                      <a:pPr>
                        <a:lnSpc>
                          <a:spcPct val="107000"/>
                        </a:lnSpc>
                        <a:spcAft>
                          <a:spcPts val="800"/>
                        </a:spcAft>
                      </a:pPr>
                      <a:r>
                        <a:rPr lang="en-GB" sz="1500" dirty="0">
                          <a:effectLst/>
                        </a:rPr>
                        <a:t>Cost to taxi owner</a:t>
                      </a:r>
                      <a:endParaRPr lang="en-ZA" sz="15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l">
                        <a:lnSpc>
                          <a:spcPct val="107000"/>
                        </a:lnSpc>
                        <a:spcAft>
                          <a:spcPts val="800"/>
                        </a:spcAft>
                      </a:pPr>
                      <a:r>
                        <a:rPr lang="en-GB" sz="1500" b="1" dirty="0">
                          <a:solidFill>
                            <a:schemeClr val="tx1"/>
                          </a:solidFill>
                          <a:effectLst/>
                        </a:rPr>
                        <a:t>R19 000 p.a. or R1 600 p.m.</a:t>
                      </a:r>
                      <a:endParaRPr lang="en-ZA"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51000"/>
                      </a:srgbClr>
                    </a:solidFill>
                  </a:tcPr>
                </a:tc>
                <a:tc>
                  <a:txBody>
                    <a:bodyPr/>
                    <a:lstStyle/>
                    <a:p>
                      <a:pPr algn="just">
                        <a:lnSpc>
                          <a:spcPct val="107000"/>
                        </a:lnSpc>
                        <a:spcAft>
                          <a:spcPts val="800"/>
                        </a:spcAft>
                      </a:pPr>
                      <a:r>
                        <a:rPr lang="en-GB" sz="1500" dirty="0">
                          <a:solidFill>
                            <a:schemeClr val="tx1"/>
                          </a:solidFill>
                          <a:effectLst/>
                        </a:rPr>
                        <a:t>This cost is passed on to the commuter. Aver of 72 000 kms p.a. &amp; fuel consumption of 7 km/l</a:t>
                      </a:r>
                      <a:endParaRPr lang="en-ZA"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25000"/>
                      </a:srgbClr>
                    </a:solidFill>
                  </a:tcPr>
                </a:tc>
                <a:extLst>
                  <a:ext uri="{0D108BD9-81ED-4DB2-BD59-A6C34878D82A}">
                    <a16:rowId xmlns:a16="http://schemas.microsoft.com/office/drawing/2014/main" xmlns="" val="2781953707"/>
                  </a:ext>
                </a:extLst>
              </a:tr>
              <a:tr h="340691">
                <a:tc>
                  <a:txBody>
                    <a:bodyPr/>
                    <a:lstStyle/>
                    <a:p>
                      <a:pPr>
                        <a:lnSpc>
                          <a:spcPct val="107000"/>
                        </a:lnSpc>
                        <a:spcAft>
                          <a:spcPts val="800"/>
                        </a:spcAft>
                      </a:pPr>
                      <a:r>
                        <a:rPr lang="en-GB" sz="1500" dirty="0">
                          <a:effectLst/>
                        </a:rPr>
                        <a:t>Number of traffic officers</a:t>
                      </a:r>
                      <a:endParaRPr lang="en-ZA" sz="15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l">
                        <a:lnSpc>
                          <a:spcPct val="107000"/>
                        </a:lnSpc>
                        <a:spcAft>
                          <a:spcPts val="800"/>
                        </a:spcAft>
                      </a:pPr>
                      <a:r>
                        <a:rPr lang="en-GB" sz="1500" b="1" dirty="0">
                          <a:solidFill>
                            <a:schemeClr val="tx1"/>
                          </a:solidFill>
                          <a:effectLst/>
                        </a:rPr>
                        <a:t>18 000</a:t>
                      </a:r>
                      <a:endParaRPr lang="en-ZA"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51000"/>
                      </a:srgbClr>
                    </a:solidFill>
                  </a:tcPr>
                </a:tc>
                <a:tc>
                  <a:txBody>
                    <a:bodyPr/>
                    <a:lstStyle/>
                    <a:p>
                      <a:pPr algn="just">
                        <a:lnSpc>
                          <a:spcPct val="107000"/>
                        </a:lnSpc>
                        <a:spcAft>
                          <a:spcPts val="800"/>
                        </a:spcAft>
                      </a:pPr>
                      <a:r>
                        <a:rPr lang="en-GB" sz="1500" dirty="0">
                          <a:solidFill>
                            <a:schemeClr val="tx1"/>
                          </a:solidFill>
                          <a:effectLst/>
                        </a:rPr>
                        <a:t>100 000 required</a:t>
                      </a:r>
                      <a:endParaRPr lang="en-ZA"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25000"/>
                      </a:srgbClr>
                    </a:solidFill>
                  </a:tcPr>
                </a:tc>
                <a:extLst>
                  <a:ext uri="{0D108BD9-81ED-4DB2-BD59-A6C34878D82A}">
                    <a16:rowId xmlns:a16="http://schemas.microsoft.com/office/drawing/2014/main" xmlns="" val="1949900213"/>
                  </a:ext>
                </a:extLst>
              </a:tr>
              <a:tr h="242332">
                <a:tc>
                  <a:txBody>
                    <a:bodyPr/>
                    <a:lstStyle/>
                    <a:p>
                      <a:pPr>
                        <a:lnSpc>
                          <a:spcPct val="107000"/>
                        </a:lnSpc>
                        <a:spcAft>
                          <a:spcPts val="800"/>
                        </a:spcAft>
                      </a:pPr>
                      <a:r>
                        <a:rPr lang="en-GB" sz="1500" dirty="0">
                          <a:effectLst/>
                        </a:rPr>
                        <a:t>Average claim in R</a:t>
                      </a:r>
                      <a:endParaRPr lang="en-ZA" sz="15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l">
                        <a:lnSpc>
                          <a:spcPct val="107000"/>
                        </a:lnSpc>
                        <a:spcAft>
                          <a:spcPts val="800"/>
                        </a:spcAft>
                      </a:pPr>
                      <a:r>
                        <a:rPr lang="en-GB" sz="1500" b="1" dirty="0">
                          <a:solidFill>
                            <a:schemeClr val="tx1"/>
                          </a:solidFill>
                          <a:effectLst/>
                        </a:rPr>
                        <a:t>R138 000</a:t>
                      </a:r>
                      <a:endParaRPr lang="en-ZA"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51000"/>
                      </a:srgbClr>
                    </a:solidFill>
                  </a:tcPr>
                </a:tc>
                <a:tc>
                  <a:txBody>
                    <a:bodyPr/>
                    <a:lstStyle/>
                    <a:p>
                      <a:pPr algn="just">
                        <a:lnSpc>
                          <a:spcPct val="107000"/>
                        </a:lnSpc>
                        <a:spcAft>
                          <a:spcPts val="800"/>
                        </a:spcAft>
                      </a:pPr>
                      <a:r>
                        <a:rPr lang="en-GB" sz="1500" dirty="0">
                          <a:solidFill>
                            <a:schemeClr val="tx1"/>
                          </a:solidFill>
                          <a:effectLst/>
                        </a:rPr>
                        <a:t> </a:t>
                      </a:r>
                      <a:endParaRPr lang="en-ZA"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25000"/>
                      </a:srgbClr>
                    </a:solidFill>
                  </a:tcPr>
                </a:tc>
                <a:extLst>
                  <a:ext uri="{0D108BD9-81ED-4DB2-BD59-A6C34878D82A}">
                    <a16:rowId xmlns:a16="http://schemas.microsoft.com/office/drawing/2014/main" xmlns="" val="2912719233"/>
                  </a:ext>
                </a:extLst>
              </a:tr>
              <a:tr h="242332">
                <a:tc>
                  <a:txBody>
                    <a:bodyPr/>
                    <a:lstStyle/>
                    <a:p>
                      <a:pPr>
                        <a:lnSpc>
                          <a:spcPct val="107000"/>
                        </a:lnSpc>
                        <a:spcAft>
                          <a:spcPts val="800"/>
                        </a:spcAft>
                      </a:pPr>
                      <a:r>
                        <a:rPr lang="en-GB" sz="1500" dirty="0">
                          <a:effectLst/>
                          <a:latin typeface="Arial" panose="020B0604020202020204" pitchFamily="34" charset="0"/>
                          <a:ea typeface="Calibri" panose="020F0502020204030204" pitchFamily="34" charset="0"/>
                          <a:cs typeface="Times New Roman" panose="02020603050405020304" pitchFamily="18" charset="0"/>
                        </a:rPr>
                        <a:t>% of claims &gt; R500k</a:t>
                      </a:r>
                      <a:endParaRPr lang="en-ZA" sz="15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l">
                        <a:lnSpc>
                          <a:spcPct val="107000"/>
                        </a:lnSpc>
                        <a:spcAft>
                          <a:spcPts val="800"/>
                        </a:spcAft>
                      </a:pPr>
                      <a:r>
                        <a:rPr lang="en-GB"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5%</a:t>
                      </a:r>
                      <a:endParaRPr lang="en-ZA" sz="15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51000"/>
                      </a:srgbClr>
                    </a:solidFill>
                  </a:tcPr>
                </a:tc>
                <a:tc>
                  <a:txBody>
                    <a:bodyPr/>
                    <a:lstStyle/>
                    <a:p>
                      <a:pPr algn="just">
                        <a:lnSpc>
                          <a:spcPct val="107000"/>
                        </a:lnSpc>
                        <a:spcAft>
                          <a:spcPts val="800"/>
                        </a:spcAft>
                      </a:pPr>
                      <a:r>
                        <a:rPr lang="en-GB" sz="1500" dirty="0">
                          <a:solidFill>
                            <a:schemeClr val="tx1"/>
                          </a:solidFill>
                          <a:effectLst/>
                        </a:rPr>
                        <a:t> Whilst all the focus is on these claims</a:t>
                      </a:r>
                      <a:endParaRPr lang="en-ZA"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C00000">
                        <a:alpha val="25000"/>
                      </a:srgbClr>
                    </a:solidFill>
                  </a:tcPr>
                </a:tc>
                <a:extLst>
                  <a:ext uri="{0D108BD9-81ED-4DB2-BD59-A6C34878D82A}">
                    <a16:rowId xmlns:a16="http://schemas.microsoft.com/office/drawing/2014/main" xmlns="" val="1618997201"/>
                  </a:ext>
                </a:extLst>
              </a:tr>
            </a:tbl>
          </a:graphicData>
        </a:graphic>
      </p:graphicFrame>
      <p:sp>
        <p:nvSpPr>
          <p:cNvPr id="9" name="TextBox 8">
            <a:extLst>
              <a:ext uri="{FF2B5EF4-FFF2-40B4-BE49-F238E27FC236}">
                <a16:creationId xmlns:a16="http://schemas.microsoft.com/office/drawing/2014/main" xmlns="" id="{C4812E93-27AA-D352-B224-898B8D1D41A6}"/>
              </a:ext>
            </a:extLst>
          </p:cNvPr>
          <p:cNvSpPr txBox="1"/>
          <p:nvPr/>
        </p:nvSpPr>
        <p:spPr>
          <a:xfrm>
            <a:off x="0" y="2474893"/>
            <a:ext cx="2096844" cy="954107"/>
          </a:xfrm>
          <a:prstGeom prst="rect">
            <a:avLst/>
          </a:prstGeom>
          <a:noFill/>
        </p:spPr>
        <p:txBody>
          <a:bodyPr wrap="square">
            <a:spAutoFit/>
          </a:bodyPr>
          <a:lstStyle/>
          <a:p>
            <a:pPr algn="ctr"/>
            <a:r>
              <a:rPr lang="en-ZA" sz="2800" b="1" dirty="0">
                <a:solidFill>
                  <a:schemeClr val="bg1">
                    <a:lumMod val="95000"/>
                  </a:schemeClr>
                </a:solidFill>
              </a:rPr>
              <a:t>RAF IN NUMBERS</a:t>
            </a:r>
          </a:p>
        </p:txBody>
      </p:sp>
      <p:sp>
        <p:nvSpPr>
          <p:cNvPr id="12" name="TextBox 11">
            <a:extLst>
              <a:ext uri="{FF2B5EF4-FFF2-40B4-BE49-F238E27FC236}">
                <a16:creationId xmlns:a16="http://schemas.microsoft.com/office/drawing/2014/main" xmlns="" id="{5F4EE162-3AC9-F07E-6D4F-64B085324FD1}"/>
              </a:ext>
            </a:extLst>
          </p:cNvPr>
          <p:cNvSpPr txBox="1"/>
          <p:nvPr/>
        </p:nvSpPr>
        <p:spPr>
          <a:xfrm>
            <a:off x="-225911" y="6101705"/>
            <a:ext cx="2013558" cy="756297"/>
          </a:xfrm>
          <a:prstGeom prst="rect">
            <a:avLst/>
          </a:prstGeom>
          <a:noFill/>
        </p:spPr>
        <p:txBody>
          <a:bodyPr wrap="square">
            <a:spAutoFit/>
          </a:bodyPr>
          <a:lstStyle/>
          <a:p>
            <a:pPr marL="457200" marR="60325" algn="ctr">
              <a:lnSpc>
                <a:spcPct val="150000"/>
              </a:lnSpc>
              <a:spcAft>
                <a:spcPts val="800"/>
              </a:spcAft>
            </a:pPr>
            <a:r>
              <a:rPr lang="en-ZA" sz="1000" b="1" dirty="0">
                <a:effectLst/>
                <a:latin typeface="Arial" panose="020B0604020202020204" pitchFamily="34" charset="0"/>
                <a:ea typeface="Calibri" panose="020F0502020204030204" pitchFamily="34" charset="0"/>
                <a:cs typeface="Times New Roman" panose="02020603050405020304" pitchFamily="18" charset="0"/>
              </a:rPr>
              <a:t>(Source: RAF Annual Reports as analysed by Prof. HB Klopper)</a:t>
            </a:r>
            <a:endParaRPr lang="en-ZA" sz="1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803971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2A4023-3BF6-4D4A-B984-76F85388730C}"/>
              </a:ext>
            </a:extLst>
          </p:cNvPr>
          <p:cNvSpPr>
            <a:spLocks noGrp="1"/>
          </p:cNvSpPr>
          <p:nvPr>
            <p:ph type="title"/>
          </p:nvPr>
        </p:nvSpPr>
        <p:spPr>
          <a:xfrm>
            <a:off x="116849" y="59198"/>
            <a:ext cx="11934123" cy="662782"/>
          </a:xfrm>
          <a:solidFill>
            <a:srgbClr val="951A05"/>
          </a:solidFill>
        </p:spPr>
        <p:txBody>
          <a:bodyPr>
            <a:normAutofit/>
          </a:bodyPr>
          <a:lstStyle/>
          <a:p>
            <a:r>
              <a:rPr lang="en-GB" sz="2800" b="1" dirty="0">
                <a:solidFill>
                  <a:schemeClr val="bg1"/>
                </a:solidFill>
                <a:latin typeface="Arial" panose="020B0604020202020204" pitchFamily="34" charset="0"/>
                <a:cs typeface="Arial" panose="020B0604020202020204" pitchFamily="34" charset="0"/>
              </a:rPr>
              <a:t>…the key statistics!</a:t>
            </a:r>
          </a:p>
        </p:txBody>
      </p:sp>
      <p:sp>
        <p:nvSpPr>
          <p:cNvPr id="3" name="TextBox 2">
            <a:extLst>
              <a:ext uri="{FF2B5EF4-FFF2-40B4-BE49-F238E27FC236}">
                <a16:creationId xmlns:a16="http://schemas.microsoft.com/office/drawing/2014/main" xmlns="" id="{879387E5-4028-5707-F142-36108B0E427D}"/>
              </a:ext>
            </a:extLst>
          </p:cNvPr>
          <p:cNvSpPr txBox="1"/>
          <p:nvPr/>
        </p:nvSpPr>
        <p:spPr>
          <a:xfrm>
            <a:off x="538843" y="1376070"/>
            <a:ext cx="11068658" cy="4154984"/>
          </a:xfrm>
          <a:prstGeom prst="rect">
            <a:avLst/>
          </a:prstGeom>
          <a:noFill/>
        </p:spPr>
        <p:txBody>
          <a:bodyPr wrap="square">
            <a:spAutoFit/>
          </a:bodyPr>
          <a:lstStyle/>
          <a:p>
            <a:pPr marL="514350" indent="-514350">
              <a:buFont typeface="+mj-lt"/>
              <a:buAutoNum type="arabicPeriod"/>
            </a:pPr>
            <a:r>
              <a:rPr lang="en-GB" sz="2400" dirty="0">
                <a:latin typeface="Arial" panose="020B0604020202020204" pitchFamily="34" charset="0"/>
                <a:cs typeface="Arial" panose="020B0604020202020204" pitchFamily="34" charset="0"/>
              </a:rPr>
              <a:t>Our roads are the </a:t>
            </a:r>
            <a:r>
              <a:rPr lang="en-GB" sz="2400" b="1" dirty="0">
                <a:latin typeface="Arial" panose="020B0604020202020204" pitchFamily="34" charset="0"/>
                <a:cs typeface="Arial" panose="020B0604020202020204" pitchFamily="34" charset="0"/>
              </a:rPr>
              <a:t>3</a:t>
            </a:r>
            <a:r>
              <a:rPr lang="en-GB" sz="2400" b="1" baseline="30000" dirty="0">
                <a:latin typeface="Arial" panose="020B0604020202020204" pitchFamily="34" charset="0"/>
                <a:cs typeface="Arial" panose="020B0604020202020204" pitchFamily="34" charset="0"/>
              </a:rPr>
              <a:t>rd</a:t>
            </a:r>
            <a:r>
              <a:rPr lang="en-GB" sz="2400" b="1" dirty="0">
                <a:latin typeface="Arial" panose="020B0604020202020204" pitchFamily="34" charset="0"/>
                <a:cs typeface="Arial" panose="020B0604020202020204" pitchFamily="34" charset="0"/>
              </a:rPr>
              <a:t> most dangerous in the world</a:t>
            </a:r>
          </a:p>
          <a:p>
            <a:pPr marL="514350" indent="-514350">
              <a:buFont typeface="+mj-lt"/>
              <a:buAutoNum type="arabicPeriod"/>
            </a:pPr>
            <a:endParaRPr lang="en-GB" sz="2400" dirty="0">
              <a:latin typeface="Arial" panose="020B0604020202020204" pitchFamily="34" charset="0"/>
              <a:cs typeface="Arial" panose="020B0604020202020204" pitchFamily="34" charset="0"/>
            </a:endParaRPr>
          </a:p>
          <a:p>
            <a:pPr marL="514350" indent="-514350">
              <a:buFont typeface="+mj-lt"/>
              <a:buAutoNum type="arabicPeriod"/>
            </a:pPr>
            <a:r>
              <a:rPr lang="en-GB" sz="2400" dirty="0">
                <a:latin typeface="Arial" panose="020B0604020202020204" pitchFamily="34" charset="0"/>
                <a:cs typeface="Arial" panose="020B0604020202020204" pitchFamily="34" charset="0"/>
              </a:rPr>
              <a:t>The road </a:t>
            </a:r>
            <a:r>
              <a:rPr lang="en-GB" sz="2400" b="1" dirty="0">
                <a:latin typeface="Arial" panose="020B0604020202020204" pitchFamily="34" charset="0"/>
                <a:cs typeface="Arial" panose="020B0604020202020204" pitchFamily="34" charset="0"/>
              </a:rPr>
              <a:t>death toll </a:t>
            </a:r>
            <a:r>
              <a:rPr lang="en-GB" sz="2400" dirty="0">
                <a:latin typeface="Arial" panose="020B0604020202020204" pitchFamily="34" charset="0"/>
                <a:cs typeface="Arial" panose="020B0604020202020204" pitchFamily="34" charset="0"/>
              </a:rPr>
              <a:t>in SA is likely </a:t>
            </a:r>
            <a:r>
              <a:rPr lang="en-GB" sz="2400" b="1" dirty="0">
                <a:latin typeface="Arial" panose="020B0604020202020204" pitchFamily="34" charset="0"/>
                <a:cs typeface="Arial" panose="020B0604020202020204" pitchFamily="34" charset="0"/>
              </a:rPr>
              <a:t>closer to 20 000 p/a </a:t>
            </a:r>
            <a:r>
              <a:rPr lang="en-GB" sz="2400" dirty="0">
                <a:latin typeface="Arial" panose="020B0604020202020204" pitchFamily="34" charset="0"/>
                <a:cs typeface="Arial" panose="020B0604020202020204" pitchFamily="34" charset="0"/>
              </a:rPr>
              <a:t>&amp; not 14 000 p/a</a:t>
            </a:r>
          </a:p>
          <a:p>
            <a:pPr marL="514350" indent="-514350">
              <a:buFont typeface="+mj-lt"/>
              <a:buAutoNum type="arabicPeriod"/>
            </a:pPr>
            <a:endParaRPr lang="en-ZA" sz="2400" dirty="0">
              <a:latin typeface="Arial" panose="020B0604020202020204" pitchFamily="34" charset="0"/>
              <a:cs typeface="Arial" panose="020B0604020202020204" pitchFamily="34" charset="0"/>
            </a:endParaRPr>
          </a:p>
          <a:p>
            <a:pPr marL="514350" indent="-514350">
              <a:buFont typeface="+mj-lt"/>
              <a:buAutoNum type="arabicPeriod"/>
            </a:pPr>
            <a:r>
              <a:rPr lang="en-ZA" sz="2400" b="1" dirty="0">
                <a:latin typeface="Arial" panose="020B0604020202020204" pitchFamily="34" charset="0"/>
                <a:cs typeface="Arial" panose="020B0604020202020204" pitchFamily="34" charset="0"/>
              </a:rPr>
              <a:t>68%</a:t>
            </a:r>
            <a:r>
              <a:rPr lang="en-ZA" sz="2400" dirty="0">
                <a:latin typeface="Arial" panose="020B0604020202020204" pitchFamily="34" charset="0"/>
                <a:cs typeface="Arial" panose="020B0604020202020204" pitchFamily="34" charset="0"/>
              </a:rPr>
              <a:t> of all people affected by MVA’s are from </a:t>
            </a:r>
            <a:r>
              <a:rPr lang="en-ZA" sz="2400" b="1" dirty="0">
                <a:latin typeface="Arial" panose="020B0604020202020204" pitchFamily="34" charset="0"/>
                <a:cs typeface="Arial" panose="020B0604020202020204" pitchFamily="34" charset="0"/>
              </a:rPr>
              <a:t>rural areas</a:t>
            </a:r>
          </a:p>
          <a:p>
            <a:pPr marL="514350" indent="-514350">
              <a:buFont typeface="+mj-lt"/>
              <a:buAutoNum type="arabicPeriod"/>
            </a:pPr>
            <a:endParaRPr lang="en-ZA" sz="2400" dirty="0">
              <a:latin typeface="Arial" panose="020B0604020202020204" pitchFamily="34" charset="0"/>
              <a:cs typeface="Arial" panose="020B0604020202020204" pitchFamily="34" charset="0"/>
            </a:endParaRPr>
          </a:p>
          <a:p>
            <a:pPr marL="514350" indent="-514350">
              <a:buFont typeface="+mj-lt"/>
              <a:buAutoNum type="arabicPeriod"/>
            </a:pPr>
            <a:r>
              <a:rPr lang="en-ZA" sz="2400" b="1" dirty="0">
                <a:latin typeface="Arial" panose="020B0604020202020204" pitchFamily="34" charset="0"/>
                <a:cs typeface="Arial" panose="020B0604020202020204" pitchFamily="34" charset="0"/>
              </a:rPr>
              <a:t>Only 44% </a:t>
            </a:r>
            <a:r>
              <a:rPr lang="en-ZA" sz="2400" dirty="0">
                <a:latin typeface="Arial" panose="020B0604020202020204" pitchFamily="34" charset="0"/>
                <a:cs typeface="Arial" panose="020B0604020202020204" pitchFamily="34" charset="0"/>
              </a:rPr>
              <a:t>of the annual RAF </a:t>
            </a:r>
            <a:r>
              <a:rPr lang="en-ZA" sz="2400" b="1" dirty="0">
                <a:latin typeface="Arial" panose="020B0604020202020204" pitchFamily="34" charset="0"/>
                <a:cs typeface="Arial" panose="020B0604020202020204" pitchFamily="34" charset="0"/>
              </a:rPr>
              <a:t>claims are completed</a:t>
            </a:r>
          </a:p>
          <a:p>
            <a:pPr marL="514350" indent="-514350">
              <a:buFont typeface="+mj-lt"/>
              <a:buAutoNum type="arabicPeriod"/>
            </a:pPr>
            <a:endParaRPr lang="en-ZA" sz="2400" b="1" dirty="0">
              <a:latin typeface="Arial" panose="020B0604020202020204" pitchFamily="34" charset="0"/>
              <a:cs typeface="Arial" panose="020B0604020202020204" pitchFamily="34" charset="0"/>
            </a:endParaRPr>
          </a:p>
          <a:p>
            <a:pPr marL="514350" indent="-514350">
              <a:buFont typeface="+mj-lt"/>
              <a:buAutoNum type="arabicPeriod"/>
            </a:pPr>
            <a:r>
              <a:rPr lang="en-ZA" sz="2400" dirty="0">
                <a:latin typeface="Arial" panose="020B0604020202020204" pitchFamily="34" charset="0"/>
                <a:cs typeface="Arial" panose="020B0604020202020204" pitchFamily="34" charset="0"/>
              </a:rPr>
              <a:t>The </a:t>
            </a:r>
            <a:r>
              <a:rPr lang="en-ZA" sz="2400" b="1" dirty="0">
                <a:latin typeface="Arial" panose="020B0604020202020204" pitchFamily="34" charset="0"/>
                <a:cs typeface="Arial" panose="020B0604020202020204" pitchFamily="34" charset="0"/>
              </a:rPr>
              <a:t>total cost to the economy is Rb174 </a:t>
            </a:r>
            <a:r>
              <a:rPr lang="en-ZA" sz="2400" dirty="0">
                <a:latin typeface="Arial" panose="020B0604020202020204" pitchFamily="34" charset="0"/>
                <a:cs typeface="Arial" panose="020B0604020202020204" pitchFamily="34" charset="0"/>
              </a:rPr>
              <a:t>p/a &amp; not the Rb34 Fuel Levy only</a:t>
            </a:r>
          </a:p>
          <a:p>
            <a:pPr marL="514350" indent="-514350">
              <a:buFont typeface="+mj-lt"/>
              <a:buAutoNum type="arabicPeriod"/>
            </a:pPr>
            <a:endParaRPr lang="en-ZA" sz="2400" dirty="0">
              <a:latin typeface="Arial" panose="020B0604020202020204" pitchFamily="34" charset="0"/>
              <a:cs typeface="Arial" panose="020B0604020202020204" pitchFamily="34" charset="0"/>
            </a:endParaRPr>
          </a:p>
          <a:p>
            <a:pPr marL="514350" indent="-514350">
              <a:buFont typeface="+mj-lt"/>
              <a:buAutoNum type="arabicPeriod"/>
            </a:pPr>
            <a:r>
              <a:rPr lang="en-ZA" sz="2400" dirty="0">
                <a:latin typeface="Arial" panose="020B0604020202020204" pitchFamily="34" charset="0"/>
                <a:cs typeface="Arial" panose="020B0604020202020204" pitchFamily="34" charset="0"/>
              </a:rPr>
              <a:t>The country has </a:t>
            </a:r>
            <a:r>
              <a:rPr lang="en-ZA" sz="2400" b="1" dirty="0">
                <a:latin typeface="Arial" panose="020B0604020202020204" pitchFamily="34" charset="0"/>
                <a:cs typeface="Arial" panose="020B0604020202020204" pitchFamily="34" charset="0"/>
              </a:rPr>
              <a:t>only 18% </a:t>
            </a:r>
            <a:r>
              <a:rPr lang="en-ZA" sz="2400" dirty="0">
                <a:latin typeface="Arial" panose="020B0604020202020204" pitchFamily="34" charset="0"/>
                <a:cs typeface="Arial" panose="020B0604020202020204" pitchFamily="34" charset="0"/>
              </a:rPr>
              <a:t>of the </a:t>
            </a:r>
            <a:r>
              <a:rPr lang="en-ZA" sz="2400" b="1" dirty="0">
                <a:latin typeface="Arial" panose="020B0604020202020204" pitchFamily="34" charset="0"/>
                <a:cs typeface="Arial" panose="020B0604020202020204" pitchFamily="34" charset="0"/>
              </a:rPr>
              <a:t>Traffic Officers</a:t>
            </a:r>
            <a:r>
              <a:rPr lang="en-ZA" sz="2400" dirty="0">
                <a:latin typeface="Arial" panose="020B0604020202020204" pitchFamily="34" charset="0"/>
                <a:cs typeface="Arial" panose="020B0604020202020204" pitchFamily="34" charset="0"/>
              </a:rPr>
              <a:t> it </a:t>
            </a:r>
            <a:r>
              <a:rPr lang="en-ZA" sz="2400" b="1" dirty="0">
                <a:latin typeface="Arial" panose="020B0604020202020204" pitchFamily="34" charset="0"/>
                <a:cs typeface="Arial" panose="020B0604020202020204" pitchFamily="34" charset="0"/>
              </a:rPr>
              <a:t>requires</a:t>
            </a:r>
          </a:p>
        </p:txBody>
      </p:sp>
    </p:spTree>
    <p:extLst>
      <p:ext uri="{BB962C8B-B14F-4D97-AF65-F5344CB8AC3E}">
        <p14:creationId xmlns:p14="http://schemas.microsoft.com/office/powerpoint/2010/main" xmlns="" val="25317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2A4023-3BF6-4D4A-B984-76F85388730C}"/>
              </a:ext>
            </a:extLst>
          </p:cNvPr>
          <p:cNvSpPr>
            <a:spLocks noGrp="1"/>
          </p:cNvSpPr>
          <p:nvPr>
            <p:ph type="title"/>
          </p:nvPr>
        </p:nvSpPr>
        <p:spPr>
          <a:xfrm>
            <a:off x="116849" y="59198"/>
            <a:ext cx="11934123" cy="662782"/>
          </a:xfrm>
          <a:solidFill>
            <a:srgbClr val="951A05"/>
          </a:solidFill>
        </p:spPr>
        <p:txBody>
          <a:bodyPr>
            <a:normAutofit/>
          </a:bodyPr>
          <a:lstStyle/>
          <a:p>
            <a:r>
              <a:rPr lang="en-GB" sz="2800" b="1" dirty="0">
                <a:solidFill>
                  <a:schemeClr val="bg1"/>
                </a:solidFill>
                <a:latin typeface="Arial" panose="020B0604020202020204" pitchFamily="34" charset="0"/>
                <a:cs typeface="Arial" panose="020B0604020202020204" pitchFamily="34" charset="0"/>
              </a:rPr>
              <a:t>WHAT ARE THE KEY REALITIES?</a:t>
            </a:r>
          </a:p>
        </p:txBody>
      </p:sp>
      <p:sp>
        <p:nvSpPr>
          <p:cNvPr id="4" name="TextBox 3">
            <a:extLst>
              <a:ext uri="{FF2B5EF4-FFF2-40B4-BE49-F238E27FC236}">
                <a16:creationId xmlns:a16="http://schemas.microsoft.com/office/drawing/2014/main" xmlns="" id="{B3E218CA-0A8B-646C-5A89-CFAA47D56F20}"/>
              </a:ext>
            </a:extLst>
          </p:cNvPr>
          <p:cNvSpPr txBox="1"/>
          <p:nvPr/>
        </p:nvSpPr>
        <p:spPr>
          <a:xfrm>
            <a:off x="432713" y="900145"/>
            <a:ext cx="11618259" cy="4754571"/>
          </a:xfrm>
          <a:prstGeom prst="rect">
            <a:avLst/>
          </a:prstGeom>
          <a:noFill/>
        </p:spPr>
        <p:txBody>
          <a:bodyPr wrap="square">
            <a:spAutoFit/>
          </a:bodyPr>
          <a:lstStyle/>
          <a:p>
            <a:pPr marL="342900" lvl="0" indent="-342900">
              <a:lnSpc>
                <a:spcPct val="150000"/>
              </a:lnSpc>
              <a:buFont typeface="+mj-lt"/>
              <a:buAutoNum type="arabicParenBoth"/>
            </a:pPr>
            <a:r>
              <a:rPr lang="en-ZA" sz="2000" dirty="0">
                <a:latin typeface="Arial" panose="020B0604020202020204" pitchFamily="34" charset="0"/>
                <a:ea typeface="Calibri" panose="020F0502020204030204" pitchFamily="34" charset="0"/>
                <a:cs typeface="Times New Roman" panose="02020603050405020304" pitchFamily="18" charset="0"/>
              </a:rPr>
              <a:t> Road safety impacts the liability of the RAF (need partnerships, i.e. Arrive Alive, RAF Buddy, etc.)</a:t>
            </a:r>
            <a:endParaRPr lang="en-ZA" sz="2000" b="1"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50000"/>
              </a:lnSpc>
              <a:buFont typeface="+mj-lt"/>
              <a:buAutoNum type="arabicParenBoth"/>
            </a:pPr>
            <a:r>
              <a:rPr lang="en-ZA" sz="2000" dirty="0">
                <a:effectLst/>
                <a:latin typeface="Arial" panose="020B0604020202020204" pitchFamily="34" charset="0"/>
                <a:ea typeface="Calibri" panose="020F0502020204030204" pitchFamily="34" charset="0"/>
                <a:cs typeface="Times New Roman" panose="02020603050405020304" pitchFamily="18" charset="0"/>
              </a:rPr>
              <a:t> R3.3b Fuel Levy p/month is inadequate to service the current claim volume &amp; costs</a:t>
            </a:r>
          </a:p>
          <a:p>
            <a:pPr marL="342900" lvl="0" indent="-342900">
              <a:lnSpc>
                <a:spcPct val="150000"/>
              </a:lnSpc>
              <a:buFont typeface="+mj-lt"/>
              <a:buAutoNum type="arabicParenBoth"/>
            </a:pPr>
            <a:r>
              <a:rPr lang="en-ZA" sz="2000" dirty="0">
                <a:effectLst/>
                <a:latin typeface="Arial" panose="020B0604020202020204" pitchFamily="34" charset="0"/>
                <a:ea typeface="Calibri" panose="020F0502020204030204" pitchFamily="34" charset="0"/>
                <a:cs typeface="Times New Roman" panose="02020603050405020304" pitchFamily="18" charset="0"/>
              </a:rPr>
              <a:t> RAF only completing about 40 000 claims p.a. &amp; escalating pool of outstanding claims</a:t>
            </a:r>
          </a:p>
          <a:p>
            <a:pPr marL="342900" lvl="0" indent="-342900">
              <a:lnSpc>
                <a:spcPct val="150000"/>
              </a:lnSpc>
              <a:buFont typeface="+mj-lt"/>
              <a:buAutoNum type="arabicParenBoth"/>
            </a:pPr>
            <a:r>
              <a:rPr lang="en-ZA" sz="2000" dirty="0">
                <a:latin typeface="Arial" panose="020B0604020202020204" pitchFamily="34" charset="0"/>
                <a:ea typeface="Calibri" panose="020F0502020204030204" pitchFamily="34" charset="0"/>
                <a:cs typeface="Times New Roman" panose="02020603050405020304" pitchFamily="18" charset="0"/>
              </a:rPr>
              <a:t> Escalating costs to determine the quantum of a claim (medical expert costs)</a:t>
            </a:r>
          </a:p>
          <a:p>
            <a:pPr marL="342900" lvl="0" indent="-342900">
              <a:lnSpc>
                <a:spcPct val="150000"/>
              </a:lnSpc>
              <a:buFont typeface="+mj-lt"/>
              <a:buAutoNum type="arabicParenBoth"/>
            </a:pPr>
            <a:r>
              <a:rPr lang="en-GB" sz="2000" dirty="0">
                <a:latin typeface="Arial" panose="020B0604020202020204" pitchFamily="34" charset="0"/>
                <a:ea typeface="Calibri" panose="020F0502020204030204" pitchFamily="34" charset="0"/>
                <a:cs typeface="Times New Roman" panose="02020603050405020304" pitchFamily="18" charset="0"/>
              </a:rPr>
              <a:t> Escalating legal costs leaving matters uncontested and frivolous litigation (</a:t>
            </a:r>
            <a:r>
              <a:rPr lang="en-GB" sz="2000" i="1" dirty="0">
                <a:latin typeface="Arial" panose="020B0604020202020204" pitchFamily="34" charset="0"/>
                <a:ea typeface="Calibri" panose="020F0502020204030204" pitchFamily="34" charset="0"/>
                <a:cs typeface="Times New Roman" panose="02020603050405020304" pitchFamily="18" charset="0"/>
              </a:rPr>
              <a:t>Auditor General</a:t>
            </a:r>
            <a:r>
              <a:rPr lang="en-GB" sz="2000" dirty="0">
                <a:latin typeface="Arial" panose="020B0604020202020204" pitchFamily="34" charset="0"/>
                <a:ea typeface="Calibri" panose="020F0502020204030204" pitchFamily="34" charset="0"/>
                <a:cs typeface="Times New Roman" panose="02020603050405020304" pitchFamily="18" charset="0"/>
              </a:rPr>
              <a:t>; </a:t>
            </a:r>
            <a:r>
              <a:rPr lang="en-GB" sz="2000" u="sng" dirty="0">
                <a:latin typeface="Arial" panose="020B0604020202020204" pitchFamily="34" charset="0"/>
                <a:ea typeface="Calibri" panose="020F0502020204030204" pitchFamily="34" charset="0"/>
                <a:cs typeface="Times New Roman" panose="02020603050405020304" pitchFamily="18" charset="0"/>
              </a:rPr>
              <a:t>Medical Aids </a:t>
            </a:r>
            <a:r>
              <a:rPr lang="en-GB" sz="2000" dirty="0">
                <a:latin typeface="Arial" panose="020B0604020202020204" pitchFamily="34" charset="0"/>
                <a:ea typeface="Calibri" panose="020F0502020204030204" pitchFamily="34" charset="0"/>
                <a:cs typeface="Times New Roman" panose="02020603050405020304" pitchFamily="18" charset="0"/>
              </a:rPr>
              <a:t>etc)</a:t>
            </a:r>
          </a:p>
          <a:p>
            <a:pPr marL="342900" lvl="0" indent="-342900">
              <a:lnSpc>
                <a:spcPct val="150000"/>
              </a:lnSpc>
              <a:buFont typeface="+mj-lt"/>
              <a:buAutoNum type="arabicParenBoth"/>
            </a:pPr>
            <a:r>
              <a:rPr lang="en-GB" sz="2000" dirty="0">
                <a:effectLst/>
                <a:latin typeface="Arial" panose="020B0604020202020204" pitchFamily="34" charset="0"/>
                <a:ea typeface="Calibri" panose="020F0502020204030204" pitchFamily="34" charset="0"/>
                <a:cs typeface="Times New Roman" panose="02020603050405020304" pitchFamily="18" charset="0"/>
              </a:rPr>
              <a:t> </a:t>
            </a:r>
            <a:r>
              <a:rPr lang="en-ZA" sz="2000" dirty="0">
                <a:effectLst/>
                <a:latin typeface="Arial" panose="020B0604020202020204" pitchFamily="34" charset="0"/>
                <a:ea typeface="Calibri" panose="020F0502020204030204" pitchFamily="34" charset="0"/>
                <a:cs typeface="Times New Roman" panose="02020603050405020304" pitchFamily="18" charset="0"/>
              </a:rPr>
              <a:t>RAF ‘lost’ significant levels of expertise over the past 10 years</a:t>
            </a:r>
          </a:p>
          <a:p>
            <a:pPr marL="342900" lvl="0" indent="-342900">
              <a:lnSpc>
                <a:spcPct val="150000"/>
              </a:lnSpc>
              <a:buFont typeface="+mj-lt"/>
              <a:buAutoNum type="arabicParenBoth"/>
            </a:pPr>
            <a:r>
              <a:rPr lang="en-ZA" sz="2000" dirty="0">
                <a:effectLst/>
                <a:latin typeface="Arial" panose="020B0604020202020204" pitchFamily="34" charset="0"/>
                <a:ea typeface="Calibri" panose="020F0502020204030204" pitchFamily="34" charset="0"/>
                <a:cs typeface="Times New Roman" panose="02020603050405020304" pitchFamily="18" charset="0"/>
              </a:rPr>
              <a:t> RAF is not optimally structured to deal with the work load or legal-administrative complexities</a:t>
            </a:r>
          </a:p>
          <a:p>
            <a:pPr marL="342900" indent="-342900">
              <a:lnSpc>
                <a:spcPct val="150000"/>
              </a:lnSpc>
              <a:spcAft>
                <a:spcPts val="800"/>
              </a:spcAft>
              <a:buFont typeface="+mj-lt"/>
              <a:buAutoNum type="arabicParenBoth"/>
            </a:pPr>
            <a:r>
              <a:rPr lang="en-ZA" sz="2000" dirty="0">
                <a:effectLst/>
                <a:latin typeface="Arial" panose="020B0604020202020204" pitchFamily="34" charset="0"/>
                <a:ea typeface="Calibri" panose="020F0502020204030204" pitchFamily="34" charset="0"/>
                <a:cs typeface="Times New Roman" panose="02020603050405020304" pitchFamily="18" charset="0"/>
              </a:rPr>
              <a:t> ‘System’ has become dysfunctional - operational in-effective</a:t>
            </a:r>
            <a:r>
              <a:rPr lang="en-ZA" sz="2000" dirty="0">
                <a:latin typeface="Arial" panose="020B0604020202020204" pitchFamily="34" charset="0"/>
                <a:ea typeface="Calibri" panose="020F0502020204030204" pitchFamily="34" charset="0"/>
                <a:cs typeface="Times New Roman" panose="02020603050405020304" pitchFamily="18" charset="0"/>
              </a:rPr>
              <a:t> </a:t>
            </a:r>
            <a:r>
              <a:rPr lang="en-ZA" sz="2000" dirty="0">
                <a:effectLst/>
                <a:latin typeface="Arial" panose="020B0604020202020204" pitchFamily="34" charset="0"/>
                <a:ea typeface="Calibri" panose="020F0502020204030204" pitchFamily="34" charset="0"/>
                <a:cs typeface="Times New Roman" panose="02020603050405020304" pitchFamily="18" charset="0"/>
              </a:rPr>
              <a:t>(i.e. HPCSA RAF 4 process)</a:t>
            </a:r>
          </a:p>
          <a:p>
            <a:pPr marL="342900" indent="-342900">
              <a:lnSpc>
                <a:spcPct val="150000"/>
              </a:lnSpc>
              <a:spcAft>
                <a:spcPts val="800"/>
              </a:spcAft>
              <a:buFont typeface="+mj-lt"/>
              <a:buAutoNum type="arabicParenBoth"/>
            </a:pPr>
            <a:r>
              <a:rPr lang="en-ZA" sz="2000" dirty="0">
                <a:latin typeface="Arial" panose="020B0604020202020204" pitchFamily="34" charset="0"/>
                <a:ea typeface="Calibri" panose="020F0502020204030204" pitchFamily="34" charset="0"/>
                <a:cs typeface="Times New Roman" panose="02020603050405020304" pitchFamily="18" charset="0"/>
              </a:rPr>
              <a:t> Lack of a national &amp; integrated strategy to focus on the underlying fundamental problems</a:t>
            </a:r>
          </a:p>
        </p:txBody>
      </p:sp>
    </p:spTree>
    <p:extLst>
      <p:ext uri="{BB962C8B-B14F-4D97-AF65-F5344CB8AC3E}">
        <p14:creationId xmlns:p14="http://schemas.microsoft.com/office/powerpoint/2010/main" xmlns="" val="255228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2A4023-3BF6-4D4A-B984-76F85388730C}"/>
              </a:ext>
            </a:extLst>
          </p:cNvPr>
          <p:cNvSpPr>
            <a:spLocks noGrp="1"/>
          </p:cNvSpPr>
          <p:nvPr>
            <p:ph type="title"/>
          </p:nvPr>
        </p:nvSpPr>
        <p:spPr>
          <a:xfrm>
            <a:off x="116849" y="59198"/>
            <a:ext cx="11934123" cy="662782"/>
          </a:xfrm>
          <a:solidFill>
            <a:srgbClr val="951A05"/>
          </a:solidFill>
        </p:spPr>
        <p:txBody>
          <a:bodyPr>
            <a:normAutofit/>
          </a:bodyPr>
          <a:lstStyle/>
          <a:p>
            <a:r>
              <a:rPr lang="en-GB" sz="2800" b="1" dirty="0">
                <a:solidFill>
                  <a:schemeClr val="bg1"/>
                </a:solidFill>
                <a:latin typeface="Arial" panose="020B0604020202020204" pitchFamily="34" charset="0"/>
                <a:cs typeface="Arial" panose="020B0604020202020204" pitchFamily="34" charset="0"/>
              </a:rPr>
              <a:t>…underpinning analyses from the 5 Task Teams </a:t>
            </a:r>
            <a:r>
              <a:rPr lang="en-GB" sz="1400" b="1" dirty="0">
                <a:solidFill>
                  <a:schemeClr val="bg1"/>
                </a:solidFill>
                <a:latin typeface="Arial" panose="020B0604020202020204" pitchFamily="34" charset="0"/>
                <a:cs typeface="Arial" panose="020B0604020202020204" pitchFamily="34" charset="0"/>
              </a:rPr>
              <a:t>(only the tip of the iceberg of info)</a:t>
            </a:r>
            <a:endParaRPr lang="en-GB" sz="2800" b="1" dirty="0">
              <a:solidFill>
                <a:schemeClr val="bg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xmlns="" id="{BFAC5734-6305-7C7F-EBE0-758AB49C947E}"/>
              </a:ext>
            </a:extLst>
          </p:cNvPr>
          <p:cNvPicPr>
            <a:picLocks noChangeAspect="1"/>
          </p:cNvPicPr>
          <p:nvPr/>
        </p:nvPicPr>
        <p:blipFill>
          <a:blip r:embed="rId2" cstate="print"/>
          <a:stretch>
            <a:fillRect/>
          </a:stretch>
        </p:blipFill>
        <p:spPr>
          <a:xfrm>
            <a:off x="308211" y="1064621"/>
            <a:ext cx="5686029" cy="5222961"/>
          </a:xfrm>
          <a:prstGeom prst="rect">
            <a:avLst/>
          </a:prstGeom>
          <a:ln>
            <a:solidFill>
              <a:schemeClr val="tx1"/>
            </a:solidFill>
          </a:ln>
        </p:spPr>
      </p:pic>
      <p:pic>
        <p:nvPicPr>
          <p:cNvPr id="7" name="Picture 6">
            <a:extLst>
              <a:ext uri="{FF2B5EF4-FFF2-40B4-BE49-F238E27FC236}">
                <a16:creationId xmlns:a16="http://schemas.microsoft.com/office/drawing/2014/main" xmlns="" id="{B28618DA-0A1F-2E4A-71D3-D67725E2F5B7}"/>
              </a:ext>
            </a:extLst>
          </p:cNvPr>
          <p:cNvPicPr>
            <a:picLocks noChangeAspect="1"/>
          </p:cNvPicPr>
          <p:nvPr/>
        </p:nvPicPr>
        <p:blipFill>
          <a:blip r:embed="rId3" cstate="print"/>
          <a:stretch>
            <a:fillRect/>
          </a:stretch>
        </p:blipFill>
        <p:spPr>
          <a:xfrm>
            <a:off x="6197762" y="1064620"/>
            <a:ext cx="5640468" cy="3937685"/>
          </a:xfrm>
          <a:prstGeom prst="rect">
            <a:avLst/>
          </a:prstGeom>
          <a:ln>
            <a:solidFill>
              <a:schemeClr val="tx1"/>
            </a:solidFill>
          </a:ln>
        </p:spPr>
      </p:pic>
    </p:spTree>
    <p:extLst>
      <p:ext uri="{BB962C8B-B14F-4D97-AF65-F5344CB8AC3E}">
        <p14:creationId xmlns:p14="http://schemas.microsoft.com/office/powerpoint/2010/main" xmlns="" val="406308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16967</TotalTime>
  <Words>1326</Words>
  <Application>Microsoft Office PowerPoint</Application>
  <PresentationFormat>Custom</PresentationFormat>
  <Paragraphs>190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PORTFOLIO COMMITTEE ON TRANSPORT</vt:lpstr>
      <vt:lpstr>OVERVIEW</vt:lpstr>
      <vt:lpstr>OBJECTIVES OF THE PRESENTATION</vt:lpstr>
      <vt:lpstr>APRAV</vt:lpstr>
      <vt:lpstr>… key Constitutional Rights underpinned by the RAF Act</vt:lpstr>
      <vt:lpstr>Slide 6</vt:lpstr>
      <vt:lpstr>…the key statistics!</vt:lpstr>
      <vt:lpstr>WHAT ARE THE KEY REALITIES?</vt:lpstr>
      <vt:lpstr>…underpinning analyses from the 5 Task Teams (only the tip of the iceberg of info)</vt:lpstr>
      <vt:lpstr>HOW DID THE RAF GET INTO THIS POSITION? (short summery only)</vt:lpstr>
      <vt:lpstr>3 COST SAVING EXAMPLES</vt:lpstr>
      <vt:lpstr>POSSIBLE SOLUTIONS?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Jeanette Coetzee</dc:creator>
  <cp:lastModifiedBy>USER</cp:lastModifiedBy>
  <cp:revision>89</cp:revision>
  <dcterms:created xsi:type="dcterms:W3CDTF">2019-08-01T06:59:24Z</dcterms:created>
  <dcterms:modified xsi:type="dcterms:W3CDTF">2022-10-25T12:30:48Z</dcterms:modified>
</cp:coreProperties>
</file>