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2" r:id="rId3"/>
  </p:sldMasterIdLst>
  <p:notesMasterIdLst>
    <p:notesMasterId r:id="rId40"/>
  </p:notesMasterIdLst>
  <p:sldIdLst>
    <p:sldId id="256" r:id="rId4"/>
    <p:sldId id="316" r:id="rId5"/>
    <p:sldId id="262" r:id="rId6"/>
    <p:sldId id="274" r:id="rId7"/>
    <p:sldId id="263" r:id="rId8"/>
    <p:sldId id="5140" r:id="rId9"/>
    <p:sldId id="265" r:id="rId10"/>
    <p:sldId id="264" r:id="rId11"/>
    <p:sldId id="317" r:id="rId12"/>
    <p:sldId id="318" r:id="rId13"/>
    <p:sldId id="5146" r:id="rId14"/>
    <p:sldId id="273" r:id="rId15"/>
    <p:sldId id="5137" r:id="rId16"/>
    <p:sldId id="5147" r:id="rId17"/>
    <p:sldId id="5142" r:id="rId18"/>
    <p:sldId id="5144" r:id="rId19"/>
    <p:sldId id="271" r:id="rId20"/>
    <p:sldId id="277" r:id="rId21"/>
    <p:sldId id="276" r:id="rId22"/>
    <p:sldId id="5151" r:id="rId23"/>
    <p:sldId id="279" r:id="rId24"/>
    <p:sldId id="313" r:id="rId25"/>
    <p:sldId id="281" r:id="rId26"/>
    <p:sldId id="297" r:id="rId27"/>
    <p:sldId id="315" r:id="rId28"/>
    <p:sldId id="5149" r:id="rId29"/>
    <p:sldId id="282" r:id="rId30"/>
    <p:sldId id="300" r:id="rId31"/>
    <p:sldId id="303" r:id="rId32"/>
    <p:sldId id="301" r:id="rId33"/>
    <p:sldId id="302" r:id="rId34"/>
    <p:sldId id="309" r:id="rId35"/>
    <p:sldId id="306" r:id="rId36"/>
    <p:sldId id="5148" r:id="rId37"/>
    <p:sldId id="5153"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26" userDrawn="1">
          <p15:clr>
            <a:srgbClr val="A4A3A4"/>
          </p15:clr>
        </p15:guide>
        <p15:guide id="2" pos="1912" userDrawn="1">
          <p15:clr>
            <a:srgbClr val="A4A3A4"/>
          </p15:clr>
        </p15:guide>
        <p15:guide id="3" pos="4158" userDrawn="1">
          <p15:clr>
            <a:srgbClr val="A4A3A4"/>
          </p15:clr>
        </p15:guide>
        <p15:guide id="4" orient="horz" pos="1117" userDrawn="1">
          <p15:clr>
            <a:srgbClr val="A4A3A4"/>
          </p15:clr>
        </p15:guide>
        <p15:guide id="5" pos="6992" userDrawn="1">
          <p15:clr>
            <a:srgbClr val="A4A3A4"/>
          </p15:clr>
        </p15:guide>
        <p15:guide id="6" pos="4793" userDrawn="1">
          <p15:clr>
            <a:srgbClr val="A4A3A4"/>
          </p15:clr>
        </p15:guide>
        <p15:guide id="7" pos="5450" userDrawn="1">
          <p15:clr>
            <a:srgbClr val="A4A3A4"/>
          </p15:clr>
        </p15:guide>
        <p15:guide id="8" pos="1527" userDrawn="1">
          <p15:clr>
            <a:srgbClr val="A4A3A4"/>
          </p15:clr>
        </p15:guide>
        <p15:guide id="9"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9B2602-BFC1-DC20-9F0B-457E6F906EF1}" name="Andile Mabindisa" initials="AM" userId="S::MMabindisa@csir.co.za::235ca1e2-b058-423e-9f30-0c9f45de9c1e" providerId="AD"/>
  <p188:author id="{55A49325-E9DC-BDD7-0940-262193005AE2}" name="Unathi Mzwakali" initials="UM" userId="S::UMzwakali@csir.co.za::3c66f55f-2e0d-4a8e-afd1-eecdcda716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32C50"/>
    <a:srgbClr val="0AD6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16" autoAdjust="0"/>
    <p:restoredTop sz="96405"/>
  </p:normalViewPr>
  <p:slideViewPr>
    <p:cSldViewPr snapToGrid="0">
      <p:cViewPr varScale="1">
        <p:scale>
          <a:sx n="68" d="100"/>
          <a:sy n="68" d="100"/>
        </p:scale>
        <p:origin x="-576" y="-96"/>
      </p:cViewPr>
      <p:guideLst>
        <p:guide orient="horz" pos="1026"/>
        <p:guide orient="horz" pos="1117"/>
        <p:guide pos="1912"/>
        <p:guide pos="4158"/>
        <p:guide pos="6992"/>
        <p:guide pos="4793"/>
        <p:guide pos="5450"/>
        <p:guide pos="1527"/>
        <p:guide pos="302"/>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6954B-E434-1446-AB05-438E232DAFCE}" type="datetimeFigureOut">
              <a:rPr lang="en-US" smtClean="0"/>
              <a:pPr/>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1461F-C0C9-5245-84AC-45BC0D5733BD}" type="slidenum">
              <a:rPr lang="en-US" smtClean="0"/>
              <a:pPr/>
              <a:t>‹#›</a:t>
            </a:fld>
            <a:endParaRPr lang="en-US"/>
          </a:p>
        </p:txBody>
      </p:sp>
    </p:spTree>
    <p:extLst>
      <p:ext uri="{BB962C8B-B14F-4D97-AF65-F5344CB8AC3E}">
        <p14:creationId xmlns:p14="http://schemas.microsoft.com/office/powerpoint/2010/main" xmlns="" val="17536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11</a:t>
            </a:fld>
            <a:endParaRPr lang="en-US"/>
          </a:p>
        </p:txBody>
      </p:sp>
    </p:spTree>
    <p:extLst>
      <p:ext uri="{BB962C8B-B14F-4D97-AF65-F5344CB8AC3E}">
        <p14:creationId xmlns:p14="http://schemas.microsoft.com/office/powerpoint/2010/main" xmlns="" val="132796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14</a:t>
            </a:fld>
            <a:endParaRPr lang="en-US"/>
          </a:p>
        </p:txBody>
      </p:sp>
    </p:spTree>
    <p:extLst>
      <p:ext uri="{BB962C8B-B14F-4D97-AF65-F5344CB8AC3E}">
        <p14:creationId xmlns:p14="http://schemas.microsoft.com/office/powerpoint/2010/main" xmlns="" val="315197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15</a:t>
            </a:fld>
            <a:endParaRPr lang="en-US"/>
          </a:p>
        </p:txBody>
      </p:sp>
    </p:spTree>
    <p:extLst>
      <p:ext uri="{BB962C8B-B14F-4D97-AF65-F5344CB8AC3E}">
        <p14:creationId xmlns:p14="http://schemas.microsoft.com/office/powerpoint/2010/main" xmlns="" val="109687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16</a:t>
            </a:fld>
            <a:endParaRPr lang="en-US"/>
          </a:p>
        </p:txBody>
      </p:sp>
    </p:spTree>
    <p:extLst>
      <p:ext uri="{BB962C8B-B14F-4D97-AF65-F5344CB8AC3E}">
        <p14:creationId xmlns:p14="http://schemas.microsoft.com/office/powerpoint/2010/main" xmlns="" val="141715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18</a:t>
            </a:fld>
            <a:endParaRPr lang="en-US"/>
          </a:p>
        </p:txBody>
      </p:sp>
    </p:spTree>
    <p:extLst>
      <p:ext uri="{BB962C8B-B14F-4D97-AF65-F5344CB8AC3E}">
        <p14:creationId xmlns:p14="http://schemas.microsoft.com/office/powerpoint/2010/main" xmlns="" val="142532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1461F-C0C9-5245-84AC-45BC0D5733BD}" type="slidenum">
              <a:rPr lang="en-US" smtClean="0"/>
              <a:pPr/>
              <a:t>19</a:t>
            </a:fld>
            <a:endParaRPr lang="en-US"/>
          </a:p>
        </p:txBody>
      </p:sp>
    </p:spTree>
    <p:extLst>
      <p:ext uri="{BB962C8B-B14F-4D97-AF65-F5344CB8AC3E}">
        <p14:creationId xmlns:p14="http://schemas.microsoft.com/office/powerpoint/2010/main" xmlns="" val="2472032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DD508CF8-A5A2-5B4E-B126-6279C2FF1B03}"/>
              </a:ext>
            </a:extLst>
          </p:cNvPr>
          <p:cNvSpPr/>
          <p:nvPr userDrawn="1"/>
        </p:nvSpPr>
        <p:spPr>
          <a:xfrm>
            <a:off x="4462670" y="5993296"/>
            <a:ext cx="2276060" cy="735495"/>
          </a:xfrm>
          <a:prstGeom prst="roundRect">
            <a:avLst>
              <a:gd name="adj" fmla="val 746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065B07D-1A52-9F6B-476C-9BB4B8477C96}"/>
              </a:ext>
            </a:extLst>
          </p:cNvPr>
          <p:cNvSpPr>
            <a:spLocks noGrp="1"/>
          </p:cNvSpPr>
          <p:nvPr>
            <p:ph type="ctrTitle"/>
          </p:nvPr>
        </p:nvSpPr>
        <p:spPr>
          <a:xfrm>
            <a:off x="5787887" y="1746494"/>
            <a:ext cx="5257800" cy="1157181"/>
          </a:xfrm>
        </p:spPr>
        <p:txBody>
          <a:bodyPr anchor="b">
            <a:noAutofit/>
          </a:bodyPr>
          <a:lstStyle>
            <a:lvl1pPr algn="l">
              <a:defRPr sz="4400"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xmlns="" id="{2229DCF4-590B-B1C2-7F92-AF869B772841}"/>
              </a:ext>
            </a:extLst>
          </p:cNvPr>
          <p:cNvSpPr>
            <a:spLocks noGrp="1"/>
          </p:cNvSpPr>
          <p:nvPr>
            <p:ph type="subTitle" idx="1"/>
          </p:nvPr>
        </p:nvSpPr>
        <p:spPr>
          <a:xfrm>
            <a:off x="5787887" y="2995751"/>
            <a:ext cx="4572000" cy="579544"/>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xmlns="" id="{5015A6AD-17A1-D8CB-7583-79124BD9C8FB}"/>
              </a:ext>
            </a:extLst>
          </p:cNvPr>
          <p:cNvPicPr>
            <a:picLocks noChangeAspect="1"/>
          </p:cNvPicPr>
          <p:nvPr userDrawn="1"/>
        </p:nvPicPr>
        <p:blipFill>
          <a:blip r:embed="rId3"/>
          <a:stretch>
            <a:fillRect/>
          </a:stretch>
        </p:blipFill>
        <p:spPr>
          <a:xfrm>
            <a:off x="10137091" y="6122505"/>
            <a:ext cx="1575484" cy="475146"/>
          </a:xfrm>
          <a:prstGeom prst="rect">
            <a:avLst/>
          </a:prstGeom>
        </p:spPr>
      </p:pic>
      <p:pic>
        <p:nvPicPr>
          <p:cNvPr id="6" name="Picture 5">
            <a:extLst>
              <a:ext uri="{FF2B5EF4-FFF2-40B4-BE49-F238E27FC236}">
                <a16:creationId xmlns:a16="http://schemas.microsoft.com/office/drawing/2014/main" xmlns="" id="{E5A0BE47-3337-6E46-878C-7EDD81D08519}"/>
              </a:ext>
            </a:extLst>
          </p:cNvPr>
          <p:cNvPicPr>
            <a:picLocks noChangeAspect="1"/>
          </p:cNvPicPr>
          <p:nvPr userDrawn="1"/>
        </p:nvPicPr>
        <p:blipFill>
          <a:blip r:embed="rId4"/>
          <a:stretch>
            <a:fillRect/>
          </a:stretch>
        </p:blipFill>
        <p:spPr>
          <a:xfrm>
            <a:off x="4671372" y="6122505"/>
            <a:ext cx="1543898" cy="542247"/>
          </a:xfrm>
          <a:prstGeom prst="rect">
            <a:avLst/>
          </a:prstGeom>
        </p:spPr>
      </p:pic>
    </p:spTree>
    <p:extLst>
      <p:ext uri="{BB962C8B-B14F-4D97-AF65-F5344CB8AC3E}">
        <p14:creationId xmlns:p14="http://schemas.microsoft.com/office/powerpoint/2010/main" xmlns="" val="1341328931"/>
      </p:ext>
    </p:extLst>
  </p:cSld>
  <p:clrMapOvr>
    <a:masterClrMapping/>
  </p:clrMapOvr>
  <p:extLst>
    <p:ext uri="{DCECCB84-F9BA-43D5-87BE-67443E8EF086}">
      <p15:sldGuideLst xmlns:p15="http://schemas.microsoft.com/office/powerpoint/2012/main" xmlns="">
        <p15:guide id="1" orient="horz" pos="4156" userDrawn="1">
          <p15:clr>
            <a:srgbClr val="FBAE40"/>
          </p15:clr>
        </p15:guide>
        <p15:guide id="2" pos="3636" userDrawn="1">
          <p15:clr>
            <a:srgbClr val="FBAE40"/>
          </p15:clr>
        </p15:guide>
        <p15:guide id="3" pos="73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02BCC1-349F-464C-C691-F71071BA8BE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2ED308D1-FD65-77BC-B8A1-E89E29DE69BF}"/>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xmlns="" id="{59476CA2-BDFA-56EF-315F-672FED8DF0F7}"/>
              </a:ext>
            </a:extLst>
          </p:cNvPr>
          <p:cNvSpPr>
            <a:spLocks noGrp="1"/>
          </p:cNvSpPr>
          <p:nvPr>
            <p:ph sz="half" idx="1"/>
          </p:nvPr>
        </p:nvSpPr>
        <p:spPr>
          <a:xfrm>
            <a:off x="246795" y="1440614"/>
            <a:ext cx="3636196" cy="4351338"/>
          </a:xfrm>
        </p:spPr>
        <p:txBody>
          <a:bodyPr/>
          <a:lstStyle>
            <a:lvl1pPr>
              <a:defRPr>
                <a:solidFill>
                  <a:srgbClr val="0AD6E3"/>
                </a:solidFill>
                <a:latin typeface="Arial" panose="020B0604020202020204" pitchFamily="34" charset="0"/>
                <a:cs typeface="Arial" panose="020B0604020202020204" pitchFamily="34" charset="0"/>
              </a:defRPr>
            </a:lvl1pPr>
            <a:lvl2pPr>
              <a:defRPr>
                <a:solidFill>
                  <a:srgbClr val="0AD6E3"/>
                </a:solidFill>
                <a:latin typeface="Arial" panose="020B0604020202020204" pitchFamily="34" charset="0"/>
                <a:cs typeface="Arial" panose="020B0604020202020204" pitchFamily="34" charset="0"/>
              </a:defRPr>
            </a:lvl2pPr>
            <a:lvl3pPr>
              <a:defRPr>
                <a:solidFill>
                  <a:srgbClr val="0AD6E3"/>
                </a:solidFill>
                <a:latin typeface="Arial" panose="020B0604020202020204" pitchFamily="34" charset="0"/>
                <a:cs typeface="Arial" panose="020B0604020202020204" pitchFamily="34" charset="0"/>
              </a:defRPr>
            </a:lvl3pPr>
            <a:lvl4pPr>
              <a:defRPr>
                <a:solidFill>
                  <a:srgbClr val="0AD6E3"/>
                </a:solidFill>
                <a:latin typeface="Arial" panose="020B0604020202020204" pitchFamily="34" charset="0"/>
                <a:cs typeface="Arial" panose="020B0604020202020204" pitchFamily="34" charset="0"/>
              </a:defRPr>
            </a:lvl4pPr>
            <a:lvl5pPr>
              <a:defRPr>
                <a:solidFill>
                  <a:srgbClr val="0AD6E3"/>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xmlns="" id="{79DFB58B-0000-61A8-5938-81399B7619BD}"/>
              </a:ext>
            </a:extLst>
          </p:cNvPr>
          <p:cNvSpPr>
            <a:spLocks noGrp="1"/>
          </p:cNvSpPr>
          <p:nvPr>
            <p:ph sz="half" idx="2"/>
          </p:nvPr>
        </p:nvSpPr>
        <p:spPr>
          <a:xfrm>
            <a:off x="5580795" y="1440614"/>
            <a:ext cx="3636196" cy="4351338"/>
          </a:xfrm>
        </p:spPr>
        <p:txBody>
          <a:bodyPr/>
          <a:lstStyle>
            <a:lvl1pPr>
              <a:defRPr>
                <a:solidFill>
                  <a:srgbClr val="0AD6E3"/>
                </a:solidFill>
                <a:latin typeface="Arial" panose="020B0604020202020204" pitchFamily="34" charset="0"/>
                <a:cs typeface="Arial" panose="020B0604020202020204" pitchFamily="34" charset="0"/>
              </a:defRPr>
            </a:lvl1pPr>
            <a:lvl2pPr>
              <a:defRPr>
                <a:solidFill>
                  <a:srgbClr val="0AD6E3"/>
                </a:solidFill>
                <a:latin typeface="Arial" panose="020B0604020202020204" pitchFamily="34" charset="0"/>
                <a:cs typeface="Arial" panose="020B0604020202020204" pitchFamily="34" charset="0"/>
              </a:defRPr>
            </a:lvl2pPr>
            <a:lvl3pPr>
              <a:defRPr>
                <a:solidFill>
                  <a:srgbClr val="0AD6E3"/>
                </a:solidFill>
                <a:latin typeface="Arial" panose="020B0604020202020204" pitchFamily="34" charset="0"/>
                <a:cs typeface="Arial" panose="020B0604020202020204" pitchFamily="34" charset="0"/>
              </a:defRPr>
            </a:lvl3pPr>
            <a:lvl4pPr>
              <a:defRPr>
                <a:solidFill>
                  <a:srgbClr val="0AD6E3"/>
                </a:solidFill>
                <a:latin typeface="Arial" panose="020B0604020202020204" pitchFamily="34" charset="0"/>
                <a:cs typeface="Arial" panose="020B0604020202020204" pitchFamily="34" charset="0"/>
              </a:defRPr>
            </a:lvl4pPr>
            <a:lvl5pPr>
              <a:defRPr>
                <a:solidFill>
                  <a:srgbClr val="0AD6E3"/>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xmlns="" id="{02F3DA44-1E8A-DC45-9C5C-502C69C56183}"/>
              </a:ext>
            </a:extLst>
          </p:cNvPr>
          <p:cNvPicPr>
            <a:picLocks noChangeAspect="1"/>
          </p:cNvPicPr>
          <p:nvPr userDrawn="1"/>
        </p:nvPicPr>
        <p:blipFill>
          <a:blip r:embed="rId3"/>
          <a:stretch>
            <a:fillRect/>
          </a:stretch>
        </p:blipFill>
        <p:spPr>
          <a:xfrm>
            <a:off x="10137091" y="6122505"/>
            <a:ext cx="1575484" cy="475146"/>
          </a:xfrm>
          <a:prstGeom prst="rect">
            <a:avLst/>
          </a:prstGeom>
        </p:spPr>
      </p:pic>
    </p:spTree>
    <p:extLst>
      <p:ext uri="{BB962C8B-B14F-4D97-AF65-F5344CB8AC3E}">
        <p14:creationId xmlns:p14="http://schemas.microsoft.com/office/powerpoint/2010/main" xmlns="" val="225901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0"/>
          </p:nvPr>
        </p:nvSpPr>
        <p:spPr>
          <a:xfrm>
            <a:off x="431800" y="1595438"/>
            <a:ext cx="10989733" cy="4570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8678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dirty="0"/>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6C8565EB-563C-DC4D-846E-244983B5C974}" type="slidenum">
              <a:rPr lang="en-US" sz="1400" b="0" smtClean="0">
                <a:solidFill>
                  <a:schemeClr val="bg1"/>
                </a:solidFill>
                <a:latin typeface="Arial"/>
                <a:cs typeface="Arial"/>
              </a:rPr>
              <a:pPr algn="ctr"/>
              <a:t>‹#›</a:t>
            </a:fld>
            <a:endParaRPr lang="en-US" sz="1400" b="0" dirty="0">
              <a:solidFill>
                <a:schemeClr val="bg1"/>
              </a:solidFill>
              <a:latin typeface="Arial"/>
              <a:cs typeface="Aria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9220918" y="5638718"/>
            <a:ext cx="2598909" cy="901165"/>
          </a:xfrm>
          <a:prstGeom prst="rect">
            <a:avLst/>
          </a:prstGeom>
        </p:spPr>
      </p:pic>
    </p:spTree>
    <p:extLst>
      <p:ext uri="{BB962C8B-B14F-4D97-AF65-F5344CB8AC3E}">
        <p14:creationId xmlns:p14="http://schemas.microsoft.com/office/powerpoint/2010/main" xmlns="" val="3934362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userDrawn="1"/>
        </p:nvSpPr>
        <p:spPr>
          <a:xfrm>
            <a:off x="372174" y="5819494"/>
            <a:ext cx="539612" cy="539612"/>
          </a:xfrm>
          <a:prstGeom prst="ellipse">
            <a:avLst/>
          </a:prstGeom>
          <a:solidFill>
            <a:srgbClr val="032C50"/>
          </a:solidFill>
          <a:ln>
            <a:noFill/>
          </a:ln>
          <a:effectLst/>
        </p:spPr>
        <p:style>
          <a:lnRef idx="1">
            <a:schemeClr val="accent1"/>
          </a:lnRef>
          <a:fillRef idx="3">
            <a:schemeClr val="accent1"/>
          </a:fillRef>
          <a:effectRef idx="2">
            <a:schemeClr val="accent1"/>
          </a:effectRef>
          <a:fontRef idx="minor">
            <a:schemeClr val="lt1"/>
          </a:fontRef>
        </p:style>
        <p:txBody>
          <a:bodyPr lIns="72000" tIns="0" rIns="72000" bIns="0" rtlCol="0" anchor="ctr"/>
          <a:lstStyle/>
          <a:p>
            <a:pPr algn="ctr"/>
            <a:fld id="{D4542B43-6259-B840-8535-2712B47E50DE}" type="slidenum">
              <a:rPr lang="en-US" sz="1400" b="0" smtClean="0">
                <a:solidFill>
                  <a:schemeClr val="bg1"/>
                </a:solidFill>
                <a:latin typeface="Arial"/>
                <a:cs typeface="Arial"/>
              </a:rPr>
              <a:pPr algn="ctr"/>
              <a:t>‹#›</a:t>
            </a:fld>
            <a:endParaRPr lang="en-US" sz="1400" b="0" dirty="0">
              <a:solidFill>
                <a:schemeClr val="bg1"/>
              </a:solidFill>
              <a:latin typeface="Arial"/>
              <a:cs typeface="Arial"/>
            </a:endParaRPr>
          </a:p>
        </p:txBody>
      </p:sp>
    </p:spTree>
    <p:extLst>
      <p:ext uri="{BB962C8B-B14F-4D97-AF65-F5344CB8AC3E}">
        <p14:creationId xmlns:p14="http://schemas.microsoft.com/office/powerpoint/2010/main" xmlns="" val="309733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25204"/>
            <a:ext cx="10972800" cy="972460"/>
          </a:xfrm>
        </p:spPr>
        <p:txBody>
          <a:bodyPr>
            <a:normAutofit/>
          </a:bodyPr>
          <a:lstStyle>
            <a:lvl1pPr algn="l">
              <a:defRPr sz="2800" b="1">
                <a:solidFill>
                  <a:srgbClr val="032C50"/>
                </a:solidFill>
                <a:latin typeface="Arial"/>
                <a:cs typeface="Arial"/>
              </a:defRPr>
            </a:lvl1pPr>
          </a:lstStyle>
          <a:p>
            <a:r>
              <a:rPr lang="en-US"/>
              <a:t>Click to edit Master title style</a:t>
            </a:r>
          </a:p>
        </p:txBody>
      </p:sp>
      <p:sp>
        <p:nvSpPr>
          <p:cNvPr id="5" name="Content Placeholder 4"/>
          <p:cNvSpPr>
            <a:spLocks noGrp="1"/>
          </p:cNvSpPr>
          <p:nvPr>
            <p:ph sz="quarter" idx="10"/>
          </p:nvPr>
        </p:nvSpPr>
        <p:spPr>
          <a:xfrm>
            <a:off x="527051" y="1595439"/>
            <a:ext cx="11051116" cy="4159720"/>
          </a:xfrm>
        </p:spPr>
        <p:txBody>
          <a:bodyPr/>
          <a:lstStyle>
            <a:lvl1pPr>
              <a:defRPr sz="2000">
                <a:solidFill>
                  <a:srgbClr val="032C50"/>
                </a:solidFill>
                <a:latin typeface="Arial"/>
                <a:cs typeface="Arial"/>
              </a:defRPr>
            </a:lvl1pPr>
            <a:lvl2pPr>
              <a:defRPr sz="1800">
                <a:solidFill>
                  <a:srgbClr val="032C50"/>
                </a:solidFill>
                <a:latin typeface="Arial"/>
                <a:cs typeface="Arial"/>
              </a:defRPr>
            </a:lvl2pPr>
            <a:lvl3pPr>
              <a:defRPr sz="1600">
                <a:solidFill>
                  <a:srgbClr val="032C50"/>
                </a:solidFill>
                <a:latin typeface="Arial"/>
                <a:cs typeface="Arial"/>
              </a:defRPr>
            </a:lvl3pPr>
            <a:lvl4pPr>
              <a:defRPr sz="1600">
                <a:solidFill>
                  <a:srgbClr val="032C50"/>
                </a:solidFill>
                <a:latin typeface="Arial"/>
                <a:cs typeface="Arial"/>
              </a:defRPr>
            </a:lvl4pPr>
            <a:lvl5pPr>
              <a:defRPr sz="1200">
                <a:solidFill>
                  <a:srgbClr val="032C5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52231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D9600E-E69B-A062-825B-C4D9A473236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21A8161-A378-1122-3847-54916F05547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xmlns="" id="{1020A55C-56D6-9747-AE71-D93F0045B2AD}"/>
              </a:ext>
            </a:extLst>
          </p:cNvPr>
          <p:cNvPicPr>
            <a:picLocks noChangeAspect="1"/>
          </p:cNvPicPr>
          <p:nvPr userDrawn="1"/>
        </p:nvPicPr>
        <p:blipFill>
          <a:blip r:embed="rId3"/>
          <a:stretch>
            <a:fillRect/>
          </a:stretch>
        </p:blipFill>
        <p:spPr>
          <a:xfrm>
            <a:off x="10137091" y="6122505"/>
            <a:ext cx="1575484" cy="475146"/>
          </a:xfrm>
          <a:prstGeom prst="rect">
            <a:avLst/>
          </a:prstGeom>
        </p:spPr>
      </p:pic>
      <p:sp>
        <p:nvSpPr>
          <p:cNvPr id="7" name="TextBox 6">
            <a:extLst>
              <a:ext uri="{FF2B5EF4-FFF2-40B4-BE49-F238E27FC236}">
                <a16:creationId xmlns:a16="http://schemas.microsoft.com/office/drawing/2014/main" xmlns="" id="{72B24F66-CB3C-BA45-B7E9-84F756A5DF84}"/>
              </a:ext>
            </a:extLst>
          </p:cNvPr>
          <p:cNvSpPr txBox="1"/>
          <p:nvPr userDrawn="1"/>
        </p:nvSpPr>
        <p:spPr>
          <a:xfrm>
            <a:off x="479425" y="6271591"/>
            <a:ext cx="607541" cy="322659"/>
          </a:xfrm>
          <a:prstGeom prst="round2SameRect">
            <a:avLst/>
          </a:prstGeom>
          <a:solidFill>
            <a:srgbClr val="032C50"/>
          </a:solidFill>
        </p:spPr>
        <p:txBody>
          <a:bodyPr wrap="square" rtlCol="0">
            <a:spAutoFit/>
          </a:bodyPr>
          <a:lstStyle/>
          <a:p>
            <a:pPr algn="ctr"/>
            <a:fld id="{5B9F94C5-7931-BC4D-9B18-AD970D590253}" type="slidenum">
              <a:rPr lang="en-US" sz="1400" smtClean="0">
                <a:solidFill>
                  <a:schemeClr val="bg1"/>
                </a:solidFill>
                <a:latin typeface="Arial" panose="020B0604020202020204" pitchFamily="34" charset="0"/>
                <a:cs typeface="Arial" panose="020B0604020202020204" pitchFamily="34" charset="0"/>
              </a:rPr>
              <a:pPr algn="ctr"/>
              <a:t>‹#›</a:t>
            </a:fld>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51003349"/>
      </p:ext>
    </p:extLst>
  </p:cSld>
  <p:clrMapOvr>
    <a:masterClrMapping/>
  </p:clrMapOvr>
  <p:extLst>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D9600E-E69B-A062-825B-C4D9A473236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21A8161-A378-1122-3847-54916F05547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xmlns="" id="{72B24F66-CB3C-BA45-B7E9-84F756A5DF84}"/>
              </a:ext>
            </a:extLst>
          </p:cNvPr>
          <p:cNvSpPr txBox="1"/>
          <p:nvPr userDrawn="1"/>
        </p:nvSpPr>
        <p:spPr>
          <a:xfrm>
            <a:off x="479425" y="6271591"/>
            <a:ext cx="607541" cy="322659"/>
          </a:xfrm>
          <a:prstGeom prst="round2SameRect">
            <a:avLst/>
          </a:prstGeom>
          <a:solidFill>
            <a:srgbClr val="032C50"/>
          </a:solidFill>
        </p:spPr>
        <p:txBody>
          <a:bodyPr wrap="square" rtlCol="0">
            <a:spAutoFit/>
          </a:bodyPr>
          <a:lstStyle/>
          <a:p>
            <a:pPr algn="ctr"/>
            <a:fld id="{5B9F94C5-7931-BC4D-9B18-AD970D590253}" type="slidenum">
              <a:rPr lang="en-US" sz="1400" smtClean="0">
                <a:solidFill>
                  <a:schemeClr val="bg1"/>
                </a:solidFill>
                <a:latin typeface="Arial" panose="020B0604020202020204" pitchFamily="34" charset="0"/>
                <a:cs typeface="Arial" panose="020B0604020202020204" pitchFamily="34" charset="0"/>
              </a:rPr>
              <a:pPr algn="ctr"/>
              <a:t>‹#›</a:t>
            </a:fld>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52743948"/>
      </p:ext>
    </p:extLst>
  </p:cSld>
  <p:clrMapOvr>
    <a:masterClrMapping/>
  </p:clrMapOvr>
  <p:extLst>
    <p:ext uri="{DCECCB84-F9BA-43D5-87BE-67443E8EF086}">
      <p15:sldGuideLst xmlns:p15="http://schemas.microsoft.com/office/powerpoint/2012/main" xmlns="">
        <p15:guide id="1" orient="horz" pos="4156"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2B24F66-CB3C-BA45-B7E9-84F756A5DF84}"/>
              </a:ext>
            </a:extLst>
          </p:cNvPr>
          <p:cNvSpPr txBox="1"/>
          <p:nvPr userDrawn="1"/>
        </p:nvSpPr>
        <p:spPr>
          <a:xfrm>
            <a:off x="479425" y="6271591"/>
            <a:ext cx="607541" cy="322659"/>
          </a:xfrm>
          <a:prstGeom prst="round2SameRect">
            <a:avLst/>
          </a:prstGeom>
          <a:solidFill>
            <a:srgbClr val="032C50"/>
          </a:solidFill>
        </p:spPr>
        <p:txBody>
          <a:bodyPr wrap="square" rtlCol="0">
            <a:spAutoFit/>
          </a:bodyPr>
          <a:lstStyle/>
          <a:p>
            <a:pPr algn="ctr"/>
            <a:fld id="{5B9F94C5-7931-BC4D-9B18-AD970D590253}" type="slidenum">
              <a:rPr lang="en-US" sz="1400" smtClean="0">
                <a:solidFill>
                  <a:schemeClr val="bg1"/>
                </a:solidFill>
                <a:latin typeface="Arial" panose="020B0604020202020204" pitchFamily="34" charset="0"/>
                <a:cs typeface="Arial" panose="020B0604020202020204" pitchFamily="34" charset="0"/>
              </a:rPr>
              <a:pPr algn="ctr"/>
              <a:t>‹#›</a:t>
            </a:fld>
            <a:endParaRPr lang="en-US" sz="1400" dirty="0">
              <a:solidFill>
                <a:schemeClr val="bg1"/>
              </a:solidFill>
              <a:latin typeface="Arial" panose="020B0604020202020204" pitchFamily="34" charset="0"/>
              <a:cs typeface="Arial" panose="020B0604020202020204" pitchFamily="34" charset="0"/>
            </a:endParaRPr>
          </a:p>
        </p:txBody>
      </p:sp>
      <p:pic>
        <p:nvPicPr>
          <p:cNvPr id="4" name="Picture 3" descr="financials.jpg">
            <a:extLst>
              <a:ext uri="{FF2B5EF4-FFF2-40B4-BE49-F238E27FC236}">
                <a16:creationId xmlns:a16="http://schemas.microsoft.com/office/drawing/2014/main" xmlns="" id="{78EAFEC2-9BF6-5AA7-53F5-1144A6552113}"/>
              </a:ext>
            </a:extLst>
          </p:cNvPr>
          <p:cNvPicPr>
            <a:picLocks noChangeAspect="1"/>
          </p:cNvPicPr>
          <p:nvPr userDrawn="1"/>
        </p:nvPicPr>
        <p:blipFill rotWithShape="1">
          <a:blip r:embed="rId3" cstate="print">
            <a:extLst>
              <a:ext uri="{28A0092B-C50C-407E-A947-70E740481C1C}">
                <a14:useLocalDpi xmlns:a14="http://schemas.microsoft.com/office/drawing/2010/main" xmlns=""/>
              </a:ext>
            </a:extLst>
          </a:blip>
          <a:srcRect t="19385" b="5629"/>
          <a:stretch/>
        </p:blipFill>
        <p:spPr>
          <a:xfrm>
            <a:off x="-9827" y="882716"/>
            <a:ext cx="12188952" cy="5975284"/>
          </a:xfrm>
          <a:prstGeom prst="rect">
            <a:avLst/>
          </a:prstGeom>
        </p:spPr>
      </p:pic>
    </p:spTree>
    <p:extLst>
      <p:ext uri="{BB962C8B-B14F-4D97-AF65-F5344CB8AC3E}">
        <p14:creationId xmlns:p14="http://schemas.microsoft.com/office/powerpoint/2010/main" xmlns="" val="567856045"/>
      </p:ext>
    </p:extLst>
  </p:cSld>
  <p:clrMapOvr>
    <a:masterClrMapping/>
  </p:clrMapOvr>
  <p:extLst>
    <p:ext uri="{DCECCB84-F9BA-43D5-87BE-67443E8EF086}">
      <p15:sldGuideLst xmlns:p15="http://schemas.microsoft.com/office/powerpoint/2012/main" xmlns="">
        <p15:guide id="1" orient="horz" pos="4156"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D9600E-E69B-A062-825B-C4D9A473236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21A8161-A378-1122-3847-54916F05547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xmlns="" val="291482099"/>
      </p:ext>
    </p:extLst>
  </p:cSld>
  <p:clrMapOvr>
    <a:masterClrMapping/>
  </p:clrMapOvr>
  <p:extLst>
    <p:ext uri="{DCECCB84-F9BA-43D5-87BE-67443E8EF086}">
      <p15:sldGuideLst xmlns:p15="http://schemas.microsoft.com/office/powerpoint/2012/main" xmlns="">
        <p15:guide id="1" orient="horz" pos="41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CAF77-0774-71E8-B75E-4474F07CB402}"/>
              </a:ext>
            </a:extLst>
          </p:cNvPr>
          <p:cNvSpPr>
            <a:spLocks noGrp="1"/>
          </p:cNvSpPr>
          <p:nvPr>
            <p:ph type="title"/>
          </p:nvPr>
        </p:nvSpPr>
        <p:spPr>
          <a:xfrm>
            <a:off x="2702102" y="394647"/>
            <a:ext cx="8131639" cy="1500188"/>
          </a:xfrm>
        </p:spPr>
        <p:txBody>
          <a:bodyPr anchor="t">
            <a:normAutofit/>
          </a:bodyPr>
          <a:lstStyle>
            <a:lvl1pPr algn="l">
              <a:defRPr sz="4000"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xmlns="" id="{40200038-DF9C-71ED-1609-7489AD22A0F4}"/>
              </a:ext>
            </a:extLst>
          </p:cNvPr>
          <p:cNvSpPr>
            <a:spLocks noGrp="1"/>
          </p:cNvSpPr>
          <p:nvPr>
            <p:ph type="body" idx="1"/>
          </p:nvPr>
        </p:nvSpPr>
        <p:spPr>
          <a:xfrm>
            <a:off x="2702102" y="2301411"/>
            <a:ext cx="8131639" cy="247314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02AA844B-0AF6-771A-BBCB-E57474DB8A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A1227764-6AFF-C367-C04E-3FD5A2A81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3B7DD2-393F-4FB7-5D29-93509299462B}"/>
              </a:ext>
            </a:extLst>
          </p:cNvPr>
          <p:cNvSpPr>
            <a:spLocks noGrp="1"/>
          </p:cNvSpPr>
          <p:nvPr>
            <p:ph type="sldNum" sz="quarter" idx="12"/>
          </p:nvPr>
        </p:nvSpPr>
        <p:spPr/>
        <p:txBody>
          <a:bodyPr/>
          <a:lstStyle/>
          <a:p>
            <a:fld id="{CC8A349B-FD51-4E4D-9E60-1F95F33C3640}" type="slidenum">
              <a:rPr lang="en-US" smtClean="0"/>
              <a:pPr/>
              <a:t>‹#›</a:t>
            </a:fld>
            <a:endParaRPr lang="en-US"/>
          </a:p>
        </p:txBody>
      </p:sp>
      <p:pic>
        <p:nvPicPr>
          <p:cNvPr id="9" name="Picture 8">
            <a:extLst>
              <a:ext uri="{FF2B5EF4-FFF2-40B4-BE49-F238E27FC236}">
                <a16:creationId xmlns:a16="http://schemas.microsoft.com/office/drawing/2014/main" xmlns="" id="{07B9A718-FA88-1346-853D-C2EC894E98E1}"/>
              </a:ext>
            </a:extLst>
          </p:cNvPr>
          <p:cNvPicPr>
            <a:picLocks noChangeAspect="1"/>
          </p:cNvPicPr>
          <p:nvPr userDrawn="1"/>
        </p:nvPicPr>
        <p:blipFill>
          <a:blip r:embed="rId3"/>
          <a:stretch>
            <a:fillRect/>
          </a:stretch>
        </p:blipFill>
        <p:spPr>
          <a:xfrm>
            <a:off x="10137091" y="6122505"/>
            <a:ext cx="1575484" cy="475146"/>
          </a:xfrm>
          <a:prstGeom prst="rect">
            <a:avLst/>
          </a:prstGeom>
        </p:spPr>
      </p:pic>
    </p:spTree>
    <p:extLst>
      <p:ext uri="{BB962C8B-B14F-4D97-AF65-F5344CB8AC3E}">
        <p14:creationId xmlns:p14="http://schemas.microsoft.com/office/powerpoint/2010/main" xmlns="" val="105800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2F42C-F3BA-6FB4-7C9C-72BED4E2ED6F}"/>
              </a:ext>
            </a:extLst>
          </p:cNvPr>
          <p:cNvSpPr>
            <a:spLocks noGrp="1"/>
          </p:cNvSpPr>
          <p:nvPr>
            <p:ph type="title"/>
          </p:nvPr>
        </p:nvSpPr>
        <p:spPr>
          <a:xfrm>
            <a:off x="2383604" y="365125"/>
            <a:ext cx="8970195" cy="1325563"/>
          </a:xfr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512B352D-262A-AEE1-FAB3-B8919481924D}"/>
              </a:ext>
            </a:extLst>
          </p:cNvPr>
          <p:cNvSpPr>
            <a:spLocks noGrp="1"/>
          </p:cNvSpPr>
          <p:nvPr>
            <p:ph sz="half" idx="1"/>
          </p:nvPr>
        </p:nvSpPr>
        <p:spPr>
          <a:xfrm>
            <a:off x="2383604" y="1825625"/>
            <a:ext cx="3636196"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88AEE15C-B923-1D98-47F5-BCA9271042F9}"/>
              </a:ext>
            </a:extLst>
          </p:cNvPr>
          <p:cNvSpPr>
            <a:spLocks noGrp="1"/>
          </p:cNvSpPr>
          <p:nvPr>
            <p:ph sz="half" idx="2"/>
          </p:nvPr>
        </p:nvSpPr>
        <p:spPr>
          <a:xfrm>
            <a:off x="7717604" y="1825625"/>
            <a:ext cx="3636196"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xmlns="" id="{C9AB583C-F3DF-4A42-B478-D6FDD6AC23CB}"/>
              </a:ext>
            </a:extLst>
          </p:cNvPr>
          <p:cNvPicPr>
            <a:picLocks noChangeAspect="1"/>
          </p:cNvPicPr>
          <p:nvPr userDrawn="1"/>
        </p:nvPicPr>
        <p:blipFill>
          <a:blip r:embed="rId3"/>
          <a:stretch>
            <a:fillRect/>
          </a:stretch>
        </p:blipFill>
        <p:spPr>
          <a:xfrm>
            <a:off x="10137091" y="6122505"/>
            <a:ext cx="1575484" cy="475146"/>
          </a:xfrm>
          <a:prstGeom prst="rect">
            <a:avLst/>
          </a:prstGeom>
        </p:spPr>
      </p:pic>
    </p:spTree>
    <p:extLst>
      <p:ext uri="{BB962C8B-B14F-4D97-AF65-F5344CB8AC3E}">
        <p14:creationId xmlns:p14="http://schemas.microsoft.com/office/powerpoint/2010/main" xmlns="" val="54512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351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F9309-E23B-6B81-BF5F-46E464A23068}"/>
              </a:ext>
            </a:extLst>
          </p:cNvPr>
          <p:cNvSpPr>
            <a:spLocks noGrp="1"/>
          </p:cNvSpPr>
          <p:nvPr>
            <p:ph type="title"/>
          </p:nvPr>
        </p:nvSpPr>
        <p:spPr>
          <a:xfrm>
            <a:off x="4458983" y="365125"/>
            <a:ext cx="7514843" cy="1325563"/>
          </a:xfrm>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xmlns="" id="{1502E3B7-8044-5193-7170-11AEFC597F6B}"/>
              </a:ext>
            </a:extLst>
          </p:cNvPr>
          <p:cNvSpPr>
            <a:spLocks noGrp="1"/>
          </p:cNvSpPr>
          <p:nvPr>
            <p:ph type="body" idx="1"/>
          </p:nvPr>
        </p:nvSpPr>
        <p:spPr>
          <a:xfrm>
            <a:off x="4458984" y="2301411"/>
            <a:ext cx="8131639" cy="247314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1" name="Picture 10">
            <a:extLst>
              <a:ext uri="{FF2B5EF4-FFF2-40B4-BE49-F238E27FC236}">
                <a16:creationId xmlns:a16="http://schemas.microsoft.com/office/drawing/2014/main" xmlns="" id="{9D51E419-AB87-C442-9EDE-F4F17E0CC8C8}"/>
              </a:ext>
            </a:extLst>
          </p:cNvPr>
          <p:cNvPicPr>
            <a:picLocks noChangeAspect="1"/>
          </p:cNvPicPr>
          <p:nvPr userDrawn="1"/>
        </p:nvPicPr>
        <p:blipFill>
          <a:blip r:embed="rId3"/>
          <a:stretch>
            <a:fillRect/>
          </a:stretch>
        </p:blipFill>
        <p:spPr>
          <a:xfrm>
            <a:off x="10137091" y="6122505"/>
            <a:ext cx="1575484" cy="475146"/>
          </a:xfrm>
          <a:prstGeom prst="rect">
            <a:avLst/>
          </a:prstGeom>
        </p:spPr>
      </p:pic>
    </p:spTree>
    <p:extLst>
      <p:ext uri="{BB962C8B-B14F-4D97-AF65-F5344CB8AC3E}">
        <p14:creationId xmlns:p14="http://schemas.microsoft.com/office/powerpoint/2010/main" xmlns="" val="279714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3AD813C-DC68-FE82-2E4A-D5B8769AB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74AACF04-CF99-4D93-804A-B0CF50C7B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4E2862F-6D0B-CFA4-8AF9-468259986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B3500F8D-613D-5102-9C31-2CF0A2D3A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1F311F-08DC-CE36-92F4-F0C1DB8BB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349B-FD51-4E4D-9E60-1F95F33C3640}" type="slidenum">
              <a:rPr lang="en-US" smtClean="0"/>
              <a:pPr/>
              <a:t>‹#›</a:t>
            </a:fld>
            <a:endParaRPr lang="en-US"/>
          </a:p>
        </p:txBody>
      </p:sp>
    </p:spTree>
    <p:extLst>
      <p:ext uri="{BB962C8B-B14F-4D97-AF65-F5344CB8AC3E}">
        <p14:creationId xmlns:p14="http://schemas.microsoft.com/office/powerpoint/2010/main" xmlns="" val="309592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57" r:id="rId5"/>
    <p:sldLayoutId id="2147483651" r:id="rId6"/>
    <p:sldLayoutId id="2147483652" r:id="rId7"/>
    <p:sldLayoutId id="2147483658" r:id="rId8"/>
    <p:sldLayoutId id="2147483654" r:id="rId9"/>
    <p:sldLayoutId id="214748365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xmlns=""/>
              </a:ext>
            </a:extLst>
          </a:blip>
          <a:stretch>
            <a:fillRect/>
          </a:stretch>
        </p:blipFill>
        <p:spPr>
          <a:xfrm>
            <a:off x="-48683" y="0"/>
            <a:ext cx="12240683" cy="6885384"/>
          </a:xfrm>
          <a:prstGeom prst="rect">
            <a:avLst/>
          </a:prstGeom>
        </p:spPr>
      </p:pic>
      <p:sp>
        <p:nvSpPr>
          <p:cNvPr id="8" name="Title Placeholder 1"/>
          <p:cNvSpPr>
            <a:spLocks noGrp="1"/>
          </p:cNvSpPr>
          <p:nvPr>
            <p:ph type="title"/>
          </p:nvPr>
        </p:nvSpPr>
        <p:spPr>
          <a:xfrm>
            <a:off x="431800" y="116632"/>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5"/>
          <p:cNvSpPr txBox="1">
            <a:spLocks/>
          </p:cNvSpPr>
          <p:nvPr/>
        </p:nvSpPr>
        <p:spPr>
          <a:xfrm>
            <a:off x="11568608" y="6453336"/>
            <a:ext cx="781877" cy="313010"/>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457200">
              <a:defRPr/>
            </a:pPr>
            <a:endParaRPr lang="en-GB" sz="1200" dirty="0">
              <a:solidFill>
                <a:prstClr val="white">
                  <a:lumMod val="65000"/>
                </a:prstClr>
              </a:solidFill>
            </a:endParaRPr>
          </a:p>
        </p:txBody>
      </p:sp>
      <p:sp>
        <p:nvSpPr>
          <p:cNvPr id="7" name="TextBox 6"/>
          <p:cNvSpPr txBox="1"/>
          <p:nvPr userDrawn="1"/>
        </p:nvSpPr>
        <p:spPr>
          <a:xfrm>
            <a:off x="3923874" y="6525344"/>
            <a:ext cx="4344253" cy="253916"/>
          </a:xfrm>
          <a:prstGeom prst="rect">
            <a:avLst/>
          </a:prstGeom>
          <a:noFill/>
        </p:spPr>
        <p:txBody>
          <a:bodyPr wrap="square" rtlCol="0">
            <a:spAutoFit/>
          </a:bodyPr>
          <a:lstStyle/>
          <a:p>
            <a:pPr lvl="1" algn="ctr" defTabSz="457200"/>
            <a:r>
              <a:rPr lang="en-ZA" sz="1050" b="0" dirty="0">
                <a:solidFill>
                  <a:srgbClr val="032C50">
                    <a:alpha val="39000"/>
                  </a:srgbClr>
                </a:solidFill>
                <a:latin typeface="Arial" panose="020B0604020202020204" pitchFamily="34" charset="0"/>
                <a:cs typeface="Arial" panose="020B0604020202020204" pitchFamily="34" charset="0"/>
              </a:rPr>
              <a:t>Confidential</a:t>
            </a:r>
          </a:p>
        </p:txBody>
      </p:sp>
      <p:sp>
        <p:nvSpPr>
          <p:cNvPr id="2"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xmlns="" val="40098132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28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rgbClr val="032C50"/>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32C5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32C5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32C5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32C5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3F01C7-83F6-FD46-A1EF-CF16E1EE6A6A}"/>
              </a:ext>
            </a:extLst>
          </p:cNvPr>
          <p:cNvPicPr>
            <a:picLocks noChangeAspect="1"/>
          </p:cNvPicPr>
          <p:nvPr userDrawn="1"/>
        </p:nvPicPr>
        <p:blipFill>
          <a:blip r:embed="rId5" cstate="email">
            <a:extLst>
              <a:ext uri="{28A0092B-C50C-407E-A947-70E740481C1C}">
                <a14:useLocalDpi xmlns:a14="http://schemas.microsoft.com/office/drawing/2010/main" xmlns="" val="0"/>
              </a:ext>
            </a:extLst>
          </a:blip>
          <a:stretch>
            <a:fillRect/>
          </a:stretch>
        </p:blipFill>
        <p:spPr>
          <a:xfrm>
            <a:off x="0" y="3048"/>
            <a:ext cx="12192000" cy="6851904"/>
          </a:xfrm>
          <a:prstGeom prst="rect">
            <a:avLst/>
          </a:prstGeom>
        </p:spPr>
      </p:pic>
      <p:sp>
        <p:nvSpPr>
          <p:cNvPr id="8" name="Title Placeholder 1"/>
          <p:cNvSpPr>
            <a:spLocks noGrp="1"/>
          </p:cNvSpPr>
          <p:nvPr>
            <p:ph type="title"/>
          </p:nvPr>
        </p:nvSpPr>
        <p:spPr>
          <a:xfrm>
            <a:off x="609600" y="274637"/>
            <a:ext cx="10972800" cy="888241"/>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p:nvSpPr>
        <p:spPr>
          <a:xfrm>
            <a:off x="11568608" y="6453338"/>
            <a:ext cx="781877" cy="313011"/>
          </a:xfrm>
          <a:prstGeom prst="rect">
            <a:avLst/>
          </a:prstGeom>
        </p:spPr>
        <p:txBody>
          <a:bodyPr vert="horz" lIns="91440" tIns="45720" rIns="91440" bIns="45720" rtlCol="0" anchor="ctr"/>
          <a:lstStyle>
            <a:defPPr>
              <a:defRPr lang="en-GB"/>
            </a:defPPr>
            <a:lvl1pPr algn="l" rtl="0" fontAlgn="auto">
              <a:spcBef>
                <a:spcPts val="0"/>
              </a:spcBef>
              <a:spcAft>
                <a:spcPts val="0"/>
              </a:spcAft>
              <a:defRPr sz="1200" kern="1200" smtClean="0">
                <a:solidFill>
                  <a:schemeClr val="bg1">
                    <a:lumMod val="6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1" hangingPunct="1">
              <a:defRPr/>
            </a:pPr>
            <a:endParaRPr lang="en-GB" sz="1200" dirty="0">
              <a:solidFill>
                <a:prstClr val="white">
                  <a:lumMod val="65000"/>
                </a:prstClr>
              </a:solidFill>
            </a:endParaRPr>
          </a:p>
        </p:txBody>
      </p:sp>
    </p:spTree>
    <p:extLst>
      <p:ext uri="{BB962C8B-B14F-4D97-AF65-F5344CB8AC3E}">
        <p14:creationId xmlns:p14="http://schemas.microsoft.com/office/powerpoint/2010/main" xmlns="" val="21287008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457200" rtl="0" eaLnBrk="1" latinLnBrk="0" hangingPunct="1">
        <a:spcBef>
          <a:spcPct val="0"/>
        </a:spcBef>
        <a:buNone/>
        <a:defRPr sz="2800" b="1" kern="1200">
          <a:solidFill>
            <a:srgbClr val="032C5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32C5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32C5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32C5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32C5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32C5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2AC64-5000-22F0-752F-56F966D3C47F}"/>
              </a:ext>
            </a:extLst>
          </p:cNvPr>
          <p:cNvSpPr>
            <a:spLocks noGrp="1"/>
          </p:cNvSpPr>
          <p:nvPr>
            <p:ph type="ctrTitle"/>
          </p:nvPr>
        </p:nvSpPr>
        <p:spPr>
          <a:xfrm>
            <a:off x="5787886" y="1233969"/>
            <a:ext cx="5257800" cy="1157181"/>
          </a:xfrm>
        </p:spPr>
        <p:txBody>
          <a:bodyPr/>
          <a:lstStyle/>
          <a:p>
            <a:pPr algn="ctr"/>
            <a:r>
              <a:rPr lang="en-US" sz="2800" dirty="0">
                <a:solidFill>
                  <a:srgbClr val="032C50"/>
                </a:solidFill>
                <a:latin typeface="Arial" panose="020B0604020202020204" pitchFamily="34" charset="0"/>
                <a:cs typeface="Arial" panose="020B0604020202020204" pitchFamily="34" charset="0"/>
              </a:rPr>
              <a:t>CSIR Annual Report 2021/22</a:t>
            </a:r>
            <a:endParaRPr lang="en-US" sz="2800" dirty="0">
              <a:solidFill>
                <a:srgbClr val="032C50"/>
              </a:solidFill>
            </a:endParaRPr>
          </a:p>
        </p:txBody>
      </p:sp>
      <p:sp>
        <p:nvSpPr>
          <p:cNvPr id="3" name="Subtitle 2">
            <a:extLst>
              <a:ext uri="{FF2B5EF4-FFF2-40B4-BE49-F238E27FC236}">
                <a16:creationId xmlns:a16="http://schemas.microsoft.com/office/drawing/2014/main" xmlns="" id="{447096FF-D9B5-9D18-3189-660FB715F15A}"/>
              </a:ext>
            </a:extLst>
          </p:cNvPr>
          <p:cNvSpPr>
            <a:spLocks noGrp="1"/>
          </p:cNvSpPr>
          <p:nvPr>
            <p:ph type="subTitle" idx="1"/>
          </p:nvPr>
        </p:nvSpPr>
        <p:spPr>
          <a:xfrm>
            <a:off x="5787886" y="2525235"/>
            <a:ext cx="6010537" cy="579544"/>
          </a:xfrm>
        </p:spPr>
        <p:txBody>
          <a:bodyPr>
            <a:noAutofit/>
          </a:bodyPr>
          <a:lstStyle/>
          <a:p>
            <a:r>
              <a:rPr lang="en-US" b="0" dirty="0">
                <a:solidFill>
                  <a:srgbClr val="032C50"/>
                </a:solidFill>
                <a:latin typeface="Arial" panose="020B0604020202020204" pitchFamily="34" charset="0"/>
                <a:cs typeface="Arial" panose="020B0604020202020204" pitchFamily="34" charset="0"/>
              </a:rPr>
              <a:t>Presentation to the </a:t>
            </a:r>
          </a:p>
          <a:p>
            <a:r>
              <a:rPr lang="en-US" b="0" dirty="0">
                <a:solidFill>
                  <a:srgbClr val="032C50"/>
                </a:solidFill>
                <a:latin typeface="Arial" panose="020B0604020202020204" pitchFamily="34" charset="0"/>
                <a:cs typeface="Arial" panose="020B0604020202020204" pitchFamily="34" charset="0"/>
              </a:rPr>
              <a:t>Parliamentary Portfolio Committee </a:t>
            </a:r>
          </a:p>
          <a:p>
            <a:r>
              <a:rPr lang="en-US" b="0" dirty="0">
                <a:solidFill>
                  <a:srgbClr val="032C50"/>
                </a:solidFill>
                <a:latin typeface="Arial" panose="020B0604020202020204" pitchFamily="34" charset="0"/>
                <a:cs typeface="Arial" panose="020B0604020202020204" pitchFamily="34" charset="0"/>
              </a:rPr>
              <a:t>on </a:t>
            </a:r>
          </a:p>
          <a:p>
            <a:r>
              <a:rPr lang="en-US" b="0" dirty="0">
                <a:solidFill>
                  <a:srgbClr val="032C50"/>
                </a:solidFill>
                <a:latin typeface="Arial" panose="020B0604020202020204" pitchFamily="34" charset="0"/>
                <a:cs typeface="Arial" panose="020B0604020202020204" pitchFamily="34" charset="0"/>
              </a:rPr>
              <a:t>Higher Education, Science and </a:t>
            </a:r>
            <a:r>
              <a:rPr lang="en-US" dirty="0">
                <a:solidFill>
                  <a:srgbClr val="032C50"/>
                </a:solidFill>
              </a:rPr>
              <a:t>Innovation</a:t>
            </a:r>
          </a:p>
        </p:txBody>
      </p:sp>
      <p:sp>
        <p:nvSpPr>
          <p:cNvPr id="4" name="Subtitle 2">
            <a:extLst>
              <a:ext uri="{FF2B5EF4-FFF2-40B4-BE49-F238E27FC236}">
                <a16:creationId xmlns:a16="http://schemas.microsoft.com/office/drawing/2014/main" xmlns="" id="{82EB7D7B-2E2D-8525-77D2-E2775EFDC6D4}"/>
              </a:ext>
            </a:extLst>
          </p:cNvPr>
          <p:cNvSpPr txBox="1">
            <a:spLocks/>
          </p:cNvSpPr>
          <p:nvPr/>
        </p:nvSpPr>
        <p:spPr>
          <a:xfrm>
            <a:off x="7283684" y="4736872"/>
            <a:ext cx="4387164" cy="5563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rgbClr val="032C50"/>
                </a:solidFill>
              </a:rPr>
              <a:t>Friday, 21 October 2022</a:t>
            </a:r>
          </a:p>
        </p:txBody>
      </p:sp>
    </p:spTree>
    <p:extLst>
      <p:ext uri="{BB962C8B-B14F-4D97-AF65-F5344CB8AC3E}">
        <p14:creationId xmlns:p14="http://schemas.microsoft.com/office/powerpoint/2010/main" xmlns="" val="115791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 Same Side Corner Rectangle 5">
            <a:extLst>
              <a:ext uri="{FF2B5EF4-FFF2-40B4-BE49-F238E27FC236}">
                <a16:creationId xmlns:a16="http://schemas.microsoft.com/office/drawing/2014/main" xmlns="" id="{F6160F9D-7364-CA45-A15A-E62FD298535D}"/>
              </a:ext>
            </a:extLst>
          </p:cNvPr>
          <p:cNvSpPr/>
          <p:nvPr/>
        </p:nvSpPr>
        <p:spPr>
          <a:xfrm rot="16200000">
            <a:off x="4349260" y="-2409093"/>
            <a:ext cx="3493477" cy="10515602"/>
          </a:xfrm>
          <a:prstGeom prst="round2SameRect">
            <a:avLst>
              <a:gd name="adj1" fmla="val 4731"/>
              <a:gd name="adj2" fmla="val 0"/>
            </a:avLst>
          </a:prstGeom>
          <a:solidFill>
            <a:schemeClr val="bg1">
              <a:lumMod val="85000"/>
            </a:schemeClr>
          </a:solidFill>
          <a:ln w="6350" cap="flat" cmpd="sng" algn="ctr">
            <a:solidFill>
              <a:srgbClr val="26BFD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ound Same Side Corner Rectangle 6">
            <a:extLst>
              <a:ext uri="{FF2B5EF4-FFF2-40B4-BE49-F238E27FC236}">
                <a16:creationId xmlns:a16="http://schemas.microsoft.com/office/drawing/2014/main" xmlns="" id="{A8A633D3-75EE-AE43-9861-20EAA2D2AAF5}"/>
              </a:ext>
            </a:extLst>
          </p:cNvPr>
          <p:cNvSpPr/>
          <p:nvPr/>
        </p:nvSpPr>
        <p:spPr>
          <a:xfrm rot="16200000">
            <a:off x="5182769" y="313964"/>
            <a:ext cx="1826460" cy="10515602"/>
          </a:xfrm>
          <a:prstGeom prst="round2SameRect">
            <a:avLst>
              <a:gd name="adj1" fmla="val 8046"/>
              <a:gd name="adj2" fmla="val 0"/>
            </a:avLst>
          </a:prstGeom>
          <a:solidFill>
            <a:schemeClr val="bg1">
              <a:lumMod val="85000"/>
            </a:schemeClr>
          </a:solidFill>
          <a:ln w="6350" cap="flat" cmpd="sng" algn="ctr">
            <a:solidFill>
              <a:srgbClr val="00689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xmlns="" id="{C380BDC8-4D54-C14E-87EE-82B0AA812059}"/>
              </a:ext>
            </a:extLst>
          </p:cNvPr>
          <p:cNvSpPr/>
          <p:nvPr/>
        </p:nvSpPr>
        <p:spPr>
          <a:xfrm>
            <a:off x="5092314" y="1233488"/>
            <a:ext cx="2704586" cy="1617785"/>
          </a:xfrm>
          <a:prstGeom prst="roundRect">
            <a:avLst>
              <a:gd name="adj" fmla="val 8824"/>
            </a:avLst>
          </a:prstGeom>
          <a:solidFill>
            <a:schemeClr val="bg1">
              <a:lumMod val="95000"/>
            </a:schemeClr>
          </a:solidFill>
          <a:ln>
            <a:solidFill>
              <a:srgbClr val="032C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xmlns="" id="{0EB4840E-EB41-1743-A3FE-1617BDE3B5DF}"/>
              </a:ext>
            </a:extLst>
          </p:cNvPr>
          <p:cNvGraphicFramePr>
            <a:graphicFrameLocks noGrp="1"/>
          </p:cNvGraphicFramePr>
          <p:nvPr>
            <p:extLst>
              <p:ext uri="{D42A27DB-BD31-4B8C-83A1-F6EECF244321}">
                <p14:modId xmlns:p14="http://schemas.microsoft.com/office/powerpoint/2010/main" xmlns="" val="2278060809"/>
              </p:ext>
            </p:extLst>
          </p:nvPr>
        </p:nvGraphicFramePr>
        <p:xfrm>
          <a:off x="5092314" y="1383764"/>
          <a:ext cx="2704586" cy="1446240"/>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37084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 FUTURE PRODUCTION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Chemicals</a:t>
                      </a:r>
                      <a:endParaRPr lang="en-US" dirty="0"/>
                    </a:p>
                  </a:txBody>
                  <a:tcPr marL="324000" marT="72000" marB="72000">
                    <a:lnL w="12700" cmpd="sng">
                      <a:noFill/>
                    </a:lnL>
                    <a:lnR w="12700" cmpd="sng">
                      <a:noFill/>
                    </a:lnR>
                    <a:lnT w="12700" cmpd="sng">
                      <a:noFill/>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Establish state-of-the-art (bio)-chemistry to drive local pharmaceutical and the broader chemical industries</a:t>
                      </a:r>
                    </a:p>
                  </a:txBody>
                  <a:tcPr marT="72000" marB="72000">
                    <a:lnL w="12700" cmpd="sng">
                      <a:noFill/>
                    </a:lnL>
                    <a:lnR w="12700" cmpd="sng">
                      <a:noFill/>
                    </a:lnR>
                    <a:lnT w="19050" cap="flat" cmpd="sng" algn="ctr">
                      <a:solidFill>
                        <a:srgbClr val="032C50"/>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8" name="Oval 7">
            <a:extLst>
              <a:ext uri="{FF2B5EF4-FFF2-40B4-BE49-F238E27FC236}">
                <a16:creationId xmlns:a16="http://schemas.microsoft.com/office/drawing/2014/main" xmlns="" id="{B42AB824-344E-434E-B3AE-91E9C135F6AF}"/>
              </a:ext>
            </a:extLst>
          </p:cNvPr>
          <p:cNvSpPr/>
          <p:nvPr/>
        </p:nvSpPr>
        <p:spPr>
          <a:xfrm>
            <a:off x="4769661" y="1233489"/>
            <a:ext cx="704024" cy="704024"/>
          </a:xfrm>
          <a:prstGeom prst="ellipse">
            <a:avLst/>
          </a:prstGeom>
          <a:solidFill>
            <a:srgbClr val="032C50"/>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115650FD-B7AD-0145-9E55-55A19064D4B5}"/>
              </a:ext>
            </a:extLst>
          </p:cNvPr>
          <p:cNvPicPr>
            <a:picLocks noChangeAspect="1"/>
          </p:cNvPicPr>
          <p:nvPr/>
        </p:nvPicPr>
        <p:blipFill>
          <a:blip r:embed="rId2"/>
          <a:stretch>
            <a:fillRect/>
          </a:stretch>
        </p:blipFill>
        <p:spPr>
          <a:xfrm>
            <a:off x="4893073" y="1388651"/>
            <a:ext cx="457200" cy="393700"/>
          </a:xfrm>
          <a:prstGeom prst="rect">
            <a:avLst/>
          </a:prstGeom>
        </p:spPr>
      </p:pic>
      <p:sp>
        <p:nvSpPr>
          <p:cNvPr id="11" name="Rounded Rectangle 10">
            <a:extLst>
              <a:ext uri="{FF2B5EF4-FFF2-40B4-BE49-F238E27FC236}">
                <a16:creationId xmlns:a16="http://schemas.microsoft.com/office/drawing/2014/main" xmlns="" id="{8E8AFDF1-E608-DE4D-B6AD-4E5AAC68E245}"/>
              </a:ext>
            </a:extLst>
          </p:cNvPr>
          <p:cNvSpPr/>
          <p:nvPr/>
        </p:nvSpPr>
        <p:spPr>
          <a:xfrm>
            <a:off x="8483671" y="1233488"/>
            <a:ext cx="2704586" cy="1617785"/>
          </a:xfrm>
          <a:prstGeom prst="roundRect">
            <a:avLst>
              <a:gd name="adj" fmla="val 8824"/>
            </a:avLst>
          </a:prstGeom>
          <a:solidFill>
            <a:schemeClr val="bg1">
              <a:lumMod val="95000"/>
            </a:schemeClr>
          </a:solidFill>
          <a:ln>
            <a:solidFill>
              <a:srgbClr val="032C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7">
            <a:extLst>
              <a:ext uri="{FF2B5EF4-FFF2-40B4-BE49-F238E27FC236}">
                <a16:creationId xmlns:a16="http://schemas.microsoft.com/office/drawing/2014/main" xmlns="" id="{83CD5C7A-D7EE-4B4F-B85C-F92F24908B2A}"/>
              </a:ext>
            </a:extLst>
          </p:cNvPr>
          <p:cNvGraphicFramePr>
            <a:graphicFrameLocks noGrp="1"/>
          </p:cNvGraphicFramePr>
          <p:nvPr/>
        </p:nvGraphicFramePr>
        <p:xfrm>
          <a:off x="8483671" y="1383764"/>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 NextGen Health</a:t>
                      </a:r>
                    </a:p>
                  </a:txBody>
                  <a:tcPr marL="324000" marT="72000" marB="72000">
                    <a:lnL w="12700" cmpd="sng">
                      <a:noFill/>
                    </a:lnL>
                    <a:lnR w="12700" cmpd="sng">
                      <a:noFill/>
                    </a:lnR>
                    <a:lnT w="12700" cmpd="sng">
                      <a:noFill/>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Develop technologies to drive improved health outcomes and patient-centric healthcare delivery</a:t>
                      </a:r>
                    </a:p>
                  </a:txBody>
                  <a:tcPr marT="72000" marB="72000">
                    <a:lnL w="12700" cmpd="sng">
                      <a:noFill/>
                    </a:lnL>
                    <a:lnR w="12700" cmpd="sng">
                      <a:noFill/>
                    </a:lnR>
                    <a:lnT w="19050" cap="flat" cmpd="sng" algn="ctr">
                      <a:solidFill>
                        <a:srgbClr val="032C50"/>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13" name="Oval 12">
            <a:extLst>
              <a:ext uri="{FF2B5EF4-FFF2-40B4-BE49-F238E27FC236}">
                <a16:creationId xmlns:a16="http://schemas.microsoft.com/office/drawing/2014/main" xmlns="" id="{1A488CBD-6A94-A74A-9B2D-628D774DEA7F}"/>
              </a:ext>
            </a:extLst>
          </p:cNvPr>
          <p:cNvSpPr/>
          <p:nvPr/>
        </p:nvSpPr>
        <p:spPr>
          <a:xfrm>
            <a:off x="8161018" y="1233489"/>
            <a:ext cx="704024" cy="704024"/>
          </a:xfrm>
          <a:prstGeom prst="ellipse">
            <a:avLst/>
          </a:prstGeom>
          <a:solidFill>
            <a:srgbClr val="032C50"/>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xmlns="" id="{2DC92C4D-19A7-BE4A-92BA-E335AD7AAA61}"/>
              </a:ext>
            </a:extLst>
          </p:cNvPr>
          <p:cNvSpPr/>
          <p:nvPr/>
        </p:nvSpPr>
        <p:spPr>
          <a:xfrm>
            <a:off x="1700959" y="1233488"/>
            <a:ext cx="2704586" cy="1617785"/>
          </a:xfrm>
          <a:prstGeom prst="roundRect">
            <a:avLst>
              <a:gd name="adj" fmla="val 8824"/>
            </a:avLst>
          </a:prstGeom>
          <a:solidFill>
            <a:schemeClr val="bg1">
              <a:lumMod val="95000"/>
            </a:schemeClr>
          </a:solidFill>
          <a:ln>
            <a:solidFill>
              <a:srgbClr val="032C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7">
            <a:extLst>
              <a:ext uri="{FF2B5EF4-FFF2-40B4-BE49-F238E27FC236}">
                <a16:creationId xmlns:a16="http://schemas.microsoft.com/office/drawing/2014/main" xmlns="" id="{4BCBDA21-51E7-6544-9F10-298E1511CA29}"/>
              </a:ext>
            </a:extLst>
          </p:cNvPr>
          <p:cNvGraphicFramePr>
            <a:graphicFrameLocks noGrp="1"/>
          </p:cNvGraphicFramePr>
          <p:nvPr>
            <p:extLst>
              <p:ext uri="{D42A27DB-BD31-4B8C-83A1-F6EECF244321}">
                <p14:modId xmlns:p14="http://schemas.microsoft.com/office/powerpoint/2010/main" xmlns="" val="2848523048"/>
              </p:ext>
            </p:extLst>
          </p:nvPr>
        </p:nvGraphicFramePr>
        <p:xfrm>
          <a:off x="1700959" y="1383764"/>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 Advanced Agri &amp; Food</a:t>
                      </a:r>
                    </a:p>
                  </a:txBody>
                  <a:tcPr marL="324000" marT="72000" marB="72000">
                    <a:lnL w="12700" cmpd="sng">
                      <a:noFill/>
                    </a:lnL>
                    <a:lnR w="12700" cmpd="sng">
                      <a:noFill/>
                    </a:lnR>
                    <a:lnT w="12700" cmpd="sng">
                      <a:noFill/>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Innovate to strengthen primary production, </a:t>
                      </a:r>
                      <a:r>
                        <a:rPr kumimoji="0" lang="en-GB" sz="1200" b="0" i="0" u="none" strike="noStrike" kern="0" cap="none" spc="0" normalizeH="0" baseline="0" noProof="0" dirty="0" err="1">
                          <a:ln>
                            <a:noFill/>
                          </a:ln>
                          <a:solidFill>
                            <a:srgbClr val="032C50"/>
                          </a:solidFill>
                          <a:effectLst/>
                          <a:uLnTx/>
                          <a:uFillTx/>
                          <a:latin typeface="Arial"/>
                          <a:ea typeface="ＭＳ Ｐゴシック" charset="0"/>
                          <a:cs typeface="Arial"/>
                        </a:rPr>
                        <a:t>agro</a:t>
                      </a: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-processing and advance rural economies</a:t>
                      </a:r>
                    </a:p>
                  </a:txBody>
                  <a:tcPr marT="72000" marB="72000">
                    <a:lnL w="12700" cmpd="sng">
                      <a:noFill/>
                    </a:lnL>
                    <a:lnR w="12700" cmpd="sng">
                      <a:noFill/>
                    </a:lnR>
                    <a:lnT w="19050" cap="flat" cmpd="sng" algn="ctr">
                      <a:solidFill>
                        <a:srgbClr val="032C50"/>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20" name="Oval 19">
            <a:extLst>
              <a:ext uri="{FF2B5EF4-FFF2-40B4-BE49-F238E27FC236}">
                <a16:creationId xmlns:a16="http://schemas.microsoft.com/office/drawing/2014/main" xmlns="" id="{73222628-E99D-D740-969D-D79FCD4A092D}"/>
              </a:ext>
            </a:extLst>
          </p:cNvPr>
          <p:cNvSpPr/>
          <p:nvPr/>
        </p:nvSpPr>
        <p:spPr>
          <a:xfrm>
            <a:off x="1378306" y="1233489"/>
            <a:ext cx="704024" cy="704024"/>
          </a:xfrm>
          <a:prstGeom prst="ellipse">
            <a:avLst/>
          </a:prstGeom>
          <a:solidFill>
            <a:srgbClr val="032C50"/>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0E9A9A82-EBA2-E349-8BFD-FED265D984C1}"/>
              </a:ext>
            </a:extLst>
          </p:cNvPr>
          <p:cNvPicPr>
            <a:picLocks noChangeAspect="1"/>
          </p:cNvPicPr>
          <p:nvPr/>
        </p:nvPicPr>
        <p:blipFill>
          <a:blip r:embed="rId3"/>
          <a:stretch>
            <a:fillRect/>
          </a:stretch>
        </p:blipFill>
        <p:spPr>
          <a:xfrm>
            <a:off x="1516809" y="1415249"/>
            <a:ext cx="368300" cy="368300"/>
          </a:xfrm>
          <a:prstGeom prst="rect">
            <a:avLst/>
          </a:prstGeom>
        </p:spPr>
      </p:pic>
      <p:sp>
        <p:nvSpPr>
          <p:cNvPr id="24" name="Rounded Rectangle 23">
            <a:extLst>
              <a:ext uri="{FF2B5EF4-FFF2-40B4-BE49-F238E27FC236}">
                <a16:creationId xmlns:a16="http://schemas.microsoft.com/office/drawing/2014/main" xmlns="" id="{E86AC6B5-D455-344C-BBCC-EC2E3FF26F11}"/>
              </a:ext>
            </a:extLst>
          </p:cNvPr>
          <p:cNvSpPr/>
          <p:nvPr/>
        </p:nvSpPr>
        <p:spPr>
          <a:xfrm>
            <a:off x="1700959" y="2980280"/>
            <a:ext cx="2704586" cy="1497936"/>
          </a:xfrm>
          <a:prstGeom prst="roundRect">
            <a:avLst>
              <a:gd name="adj" fmla="val 8824"/>
            </a:avLst>
          </a:prstGeom>
          <a:solidFill>
            <a:schemeClr val="bg1">
              <a:lumMod val="95000"/>
            </a:schemeClr>
          </a:solidFill>
          <a:ln>
            <a:solidFill>
              <a:srgbClr val="26BFD6"/>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7">
            <a:extLst>
              <a:ext uri="{FF2B5EF4-FFF2-40B4-BE49-F238E27FC236}">
                <a16:creationId xmlns:a16="http://schemas.microsoft.com/office/drawing/2014/main" xmlns="" id="{4B6497D6-965C-B74D-A8F8-B32CA6D9C8DC}"/>
              </a:ext>
            </a:extLst>
          </p:cNvPr>
          <p:cNvGraphicFramePr>
            <a:graphicFrameLocks noGrp="1"/>
          </p:cNvGraphicFramePr>
          <p:nvPr>
            <p:extLst>
              <p:ext uri="{D42A27DB-BD31-4B8C-83A1-F6EECF244321}">
                <p14:modId xmlns:p14="http://schemas.microsoft.com/office/powerpoint/2010/main" xmlns="" val="3890365461"/>
              </p:ext>
            </p:extLst>
          </p:nvPr>
        </p:nvGraphicFramePr>
        <p:xfrm>
          <a:off x="1700959" y="3130555"/>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FUTURE PRODUCTION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Manufacturing</a:t>
                      </a:r>
                      <a:endParaRPr kumimoji="0" lang="en-GB" sz="1400" b="1" i="0" u="none" strike="noStrike" kern="0" cap="none" spc="0" normalizeH="0" baseline="0" noProof="0" dirty="0">
                        <a:ln>
                          <a:noFill/>
                        </a:ln>
                        <a:solidFill>
                          <a:srgbClr val="032C50"/>
                        </a:solidFill>
                        <a:effectLst/>
                        <a:uLnTx/>
                        <a:uFillTx/>
                        <a:latin typeface="Arial"/>
                        <a:ea typeface="ＭＳ Ｐゴシック" charset="0"/>
                        <a:cs typeface="Arial"/>
                      </a:endParaRPr>
                    </a:p>
                  </a:txBody>
                  <a:tcPr marL="324000" marT="72000" marB="72000">
                    <a:lnL w="12700" cmpd="sng">
                      <a:noFill/>
                    </a:lnL>
                    <a:lnR w="12700" cmpd="sng">
                      <a:noFill/>
                    </a:lnR>
                    <a:lnT w="12700" cmpd="sng">
                      <a:noFill/>
                    </a:lnT>
                    <a:lnB w="19050" cap="flat" cmpd="sng" algn="ctr">
                      <a:solidFill>
                        <a:srgbClr val="26BFD6"/>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Strengthen the manufacturing value chain to enhance industry competitiveness </a:t>
                      </a:r>
                    </a:p>
                  </a:txBody>
                  <a:tcPr marT="72000" marB="72000">
                    <a:lnL w="12700" cmpd="sng">
                      <a:noFill/>
                    </a:lnL>
                    <a:lnR w="12700" cmpd="sng">
                      <a:noFill/>
                    </a:lnR>
                    <a:lnT w="19050" cap="flat" cmpd="sng" algn="ctr">
                      <a:solidFill>
                        <a:srgbClr val="26BFD6"/>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26" name="Oval 25">
            <a:extLst>
              <a:ext uri="{FF2B5EF4-FFF2-40B4-BE49-F238E27FC236}">
                <a16:creationId xmlns:a16="http://schemas.microsoft.com/office/drawing/2014/main" xmlns="" id="{00C810C2-D292-854D-A4F0-933F58585512}"/>
              </a:ext>
            </a:extLst>
          </p:cNvPr>
          <p:cNvSpPr/>
          <p:nvPr/>
        </p:nvSpPr>
        <p:spPr>
          <a:xfrm>
            <a:off x="1378306" y="2980280"/>
            <a:ext cx="704024" cy="704024"/>
          </a:xfrm>
          <a:prstGeom prst="ellipse">
            <a:avLst/>
          </a:prstGeom>
          <a:solidFill>
            <a:srgbClr val="26BFD6"/>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xmlns="" id="{72F3E27C-3492-6D46-AC02-C3EB0F48B7E4}"/>
              </a:ext>
            </a:extLst>
          </p:cNvPr>
          <p:cNvSpPr/>
          <p:nvPr/>
        </p:nvSpPr>
        <p:spPr>
          <a:xfrm>
            <a:off x="5092314" y="2980280"/>
            <a:ext cx="2704586" cy="1497936"/>
          </a:xfrm>
          <a:prstGeom prst="roundRect">
            <a:avLst>
              <a:gd name="adj" fmla="val 8824"/>
            </a:avLst>
          </a:prstGeom>
          <a:solidFill>
            <a:schemeClr val="bg1">
              <a:lumMod val="95000"/>
            </a:schemeClr>
          </a:solidFill>
          <a:ln>
            <a:solidFill>
              <a:srgbClr val="26BFD6"/>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able 7">
            <a:extLst>
              <a:ext uri="{FF2B5EF4-FFF2-40B4-BE49-F238E27FC236}">
                <a16:creationId xmlns:a16="http://schemas.microsoft.com/office/drawing/2014/main" xmlns="" id="{2FB266D9-8BA0-D545-BAD9-EFA4A1F71AAE}"/>
              </a:ext>
            </a:extLst>
          </p:cNvPr>
          <p:cNvGraphicFramePr>
            <a:graphicFrameLocks noGrp="1"/>
          </p:cNvGraphicFramePr>
          <p:nvPr/>
        </p:nvGraphicFramePr>
        <p:xfrm>
          <a:off x="5092314" y="3130555"/>
          <a:ext cx="2704586" cy="108162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FUTURE PRODUCTION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Mining</a:t>
                      </a:r>
                    </a:p>
                  </a:txBody>
                  <a:tcPr marL="324000" marT="72000" marB="72000">
                    <a:lnL w="12700" cmpd="sng">
                      <a:noFill/>
                    </a:lnL>
                    <a:lnR w="12700" cmpd="sng">
                      <a:noFill/>
                    </a:lnR>
                    <a:lnT w="12700" cmpd="sng">
                      <a:noFill/>
                    </a:lnT>
                    <a:lnB w="19050" cap="flat" cmpd="sng" algn="ctr">
                      <a:solidFill>
                        <a:srgbClr val="26BFD6"/>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Support the growth and revitalisation of the mining industry </a:t>
                      </a:r>
                    </a:p>
                  </a:txBody>
                  <a:tcPr marT="72000" marB="72000">
                    <a:lnL w="12700" cmpd="sng">
                      <a:noFill/>
                    </a:lnL>
                    <a:lnR w="12700" cmpd="sng">
                      <a:noFill/>
                    </a:lnR>
                    <a:lnT w="19050" cap="flat" cmpd="sng" algn="ctr">
                      <a:solidFill>
                        <a:srgbClr val="26BFD6"/>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30" name="Oval 29">
            <a:extLst>
              <a:ext uri="{FF2B5EF4-FFF2-40B4-BE49-F238E27FC236}">
                <a16:creationId xmlns:a16="http://schemas.microsoft.com/office/drawing/2014/main" xmlns="" id="{EE2BF2BA-BEBA-3948-A144-E4E03E62121D}"/>
              </a:ext>
            </a:extLst>
          </p:cNvPr>
          <p:cNvSpPr/>
          <p:nvPr/>
        </p:nvSpPr>
        <p:spPr>
          <a:xfrm>
            <a:off x="4769661" y="2980280"/>
            <a:ext cx="704024" cy="704024"/>
          </a:xfrm>
          <a:prstGeom prst="ellipse">
            <a:avLst/>
          </a:prstGeom>
          <a:solidFill>
            <a:srgbClr val="26BFD6"/>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xmlns="" id="{3C0C6DB4-34E7-004A-A2E1-1046F0C10375}"/>
              </a:ext>
            </a:extLst>
          </p:cNvPr>
          <p:cNvPicPr>
            <a:picLocks noChangeAspect="1"/>
          </p:cNvPicPr>
          <p:nvPr/>
        </p:nvPicPr>
        <p:blipFill>
          <a:blip r:embed="rId4"/>
          <a:stretch>
            <a:fillRect/>
          </a:stretch>
        </p:blipFill>
        <p:spPr>
          <a:xfrm>
            <a:off x="1438218" y="3183283"/>
            <a:ext cx="584200" cy="279400"/>
          </a:xfrm>
          <a:prstGeom prst="rect">
            <a:avLst/>
          </a:prstGeom>
        </p:spPr>
      </p:pic>
      <p:pic>
        <p:nvPicPr>
          <p:cNvPr id="34" name="Picture 33">
            <a:extLst>
              <a:ext uri="{FF2B5EF4-FFF2-40B4-BE49-F238E27FC236}">
                <a16:creationId xmlns:a16="http://schemas.microsoft.com/office/drawing/2014/main" xmlns="" id="{754ACAFD-7256-6040-AA44-52FCB0624E16}"/>
              </a:ext>
            </a:extLst>
          </p:cNvPr>
          <p:cNvPicPr>
            <a:picLocks noChangeAspect="1"/>
          </p:cNvPicPr>
          <p:nvPr/>
        </p:nvPicPr>
        <p:blipFill>
          <a:blip r:embed="rId5"/>
          <a:stretch>
            <a:fillRect/>
          </a:stretch>
        </p:blipFill>
        <p:spPr>
          <a:xfrm>
            <a:off x="8223812" y="1429415"/>
            <a:ext cx="571500" cy="406400"/>
          </a:xfrm>
          <a:prstGeom prst="rect">
            <a:avLst/>
          </a:prstGeom>
        </p:spPr>
      </p:pic>
      <p:pic>
        <p:nvPicPr>
          <p:cNvPr id="35" name="Picture 34">
            <a:extLst>
              <a:ext uri="{FF2B5EF4-FFF2-40B4-BE49-F238E27FC236}">
                <a16:creationId xmlns:a16="http://schemas.microsoft.com/office/drawing/2014/main" xmlns="" id="{C825524C-6194-8842-95A4-17F13A4BAFA6}"/>
              </a:ext>
            </a:extLst>
          </p:cNvPr>
          <p:cNvPicPr>
            <a:picLocks noChangeAspect="1"/>
          </p:cNvPicPr>
          <p:nvPr/>
        </p:nvPicPr>
        <p:blipFill>
          <a:blip r:embed="rId6"/>
          <a:stretch>
            <a:fillRect/>
          </a:stretch>
        </p:blipFill>
        <p:spPr>
          <a:xfrm>
            <a:off x="4875394" y="3097342"/>
            <a:ext cx="495300" cy="469900"/>
          </a:xfrm>
          <a:prstGeom prst="rect">
            <a:avLst/>
          </a:prstGeom>
        </p:spPr>
      </p:pic>
      <p:sp>
        <p:nvSpPr>
          <p:cNvPr id="36" name="Rounded Rectangle 35">
            <a:extLst>
              <a:ext uri="{FF2B5EF4-FFF2-40B4-BE49-F238E27FC236}">
                <a16:creationId xmlns:a16="http://schemas.microsoft.com/office/drawing/2014/main" xmlns="" id="{96B509DD-A488-1649-92D2-151FAFB0E48B}"/>
              </a:ext>
            </a:extLst>
          </p:cNvPr>
          <p:cNvSpPr/>
          <p:nvPr/>
        </p:nvSpPr>
        <p:spPr>
          <a:xfrm>
            <a:off x="8483671" y="2980280"/>
            <a:ext cx="2704586" cy="1497936"/>
          </a:xfrm>
          <a:prstGeom prst="roundRect">
            <a:avLst>
              <a:gd name="adj" fmla="val 8824"/>
            </a:avLst>
          </a:prstGeom>
          <a:solidFill>
            <a:schemeClr val="bg1">
              <a:lumMod val="95000"/>
            </a:schemeClr>
          </a:solidFill>
          <a:ln>
            <a:solidFill>
              <a:srgbClr val="26BFD6"/>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 name="Table 7">
            <a:extLst>
              <a:ext uri="{FF2B5EF4-FFF2-40B4-BE49-F238E27FC236}">
                <a16:creationId xmlns:a16="http://schemas.microsoft.com/office/drawing/2014/main" xmlns="" id="{1CC105BE-D971-E240-852E-8573E8579BB3}"/>
              </a:ext>
            </a:extLst>
          </p:cNvPr>
          <p:cNvGraphicFramePr>
            <a:graphicFrameLocks noGrp="1"/>
          </p:cNvGraphicFramePr>
          <p:nvPr>
            <p:extLst>
              <p:ext uri="{D42A27DB-BD31-4B8C-83A1-F6EECF244321}">
                <p14:modId xmlns:p14="http://schemas.microsoft.com/office/powerpoint/2010/main" xmlns="" val="2851845752"/>
              </p:ext>
            </p:extLst>
          </p:nvPr>
        </p:nvGraphicFramePr>
        <p:xfrm>
          <a:off x="8483671" y="3130555"/>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Defence and Security</a:t>
                      </a:r>
                      <a:endParaRPr kumimoji="0" lang="en-GB" sz="1400" b="1" i="0" u="none" strike="noStrike" kern="0" cap="none" spc="0" normalizeH="0" baseline="0" noProof="0" dirty="0">
                        <a:ln>
                          <a:noFill/>
                        </a:ln>
                        <a:solidFill>
                          <a:srgbClr val="032C50"/>
                        </a:solidFill>
                        <a:effectLst/>
                        <a:uLnTx/>
                        <a:uFillTx/>
                        <a:latin typeface="Arial"/>
                        <a:ea typeface="ＭＳ Ｐゴシック" charset="0"/>
                        <a:cs typeface="Arial"/>
                      </a:endParaRPr>
                    </a:p>
                  </a:txBody>
                  <a:tcPr marL="324000" marT="72000" marB="72000">
                    <a:lnL w="12700" cmpd="sng">
                      <a:noFill/>
                    </a:lnL>
                    <a:lnR w="12700" cmpd="sng">
                      <a:noFill/>
                    </a:lnR>
                    <a:lnT w="12700" cmpd="sng">
                      <a:noFill/>
                    </a:lnT>
                    <a:lnB w="19050" cap="flat" cmpd="sng" algn="ctr">
                      <a:solidFill>
                        <a:srgbClr val="26BFD6"/>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Build resilient defence and security capabilities to strengthen national security technology capacity</a:t>
                      </a:r>
                    </a:p>
                  </a:txBody>
                  <a:tcPr marT="72000" marB="72000">
                    <a:lnL w="12700" cmpd="sng">
                      <a:noFill/>
                    </a:lnL>
                    <a:lnR w="12700" cmpd="sng">
                      <a:noFill/>
                    </a:lnR>
                    <a:lnT w="19050" cap="flat" cmpd="sng" algn="ctr">
                      <a:solidFill>
                        <a:srgbClr val="26BFD6"/>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38" name="Oval 37">
            <a:extLst>
              <a:ext uri="{FF2B5EF4-FFF2-40B4-BE49-F238E27FC236}">
                <a16:creationId xmlns:a16="http://schemas.microsoft.com/office/drawing/2014/main" xmlns="" id="{9BB65474-F83D-A44F-B86F-79F37D7E9388}"/>
              </a:ext>
            </a:extLst>
          </p:cNvPr>
          <p:cNvSpPr/>
          <p:nvPr/>
        </p:nvSpPr>
        <p:spPr>
          <a:xfrm>
            <a:off x="8161018" y="2980280"/>
            <a:ext cx="704024" cy="704024"/>
          </a:xfrm>
          <a:prstGeom prst="ellipse">
            <a:avLst/>
          </a:prstGeom>
          <a:solidFill>
            <a:srgbClr val="26BFD6"/>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xmlns="" id="{8EDD9930-6A40-A34F-9811-B44BF22E6081}"/>
              </a:ext>
            </a:extLst>
          </p:cNvPr>
          <p:cNvSpPr/>
          <p:nvPr/>
        </p:nvSpPr>
        <p:spPr>
          <a:xfrm>
            <a:off x="1700959" y="4742998"/>
            <a:ext cx="2704586" cy="1617785"/>
          </a:xfrm>
          <a:prstGeom prst="roundRect">
            <a:avLst>
              <a:gd name="adj" fmla="val 8824"/>
            </a:avLst>
          </a:prstGeom>
          <a:solidFill>
            <a:schemeClr val="bg1">
              <a:lumMod val="95000"/>
            </a:schemeClr>
          </a:solidFill>
          <a:ln>
            <a:solidFill>
              <a:srgbClr val="00689A"/>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Table 7">
            <a:extLst>
              <a:ext uri="{FF2B5EF4-FFF2-40B4-BE49-F238E27FC236}">
                <a16:creationId xmlns:a16="http://schemas.microsoft.com/office/drawing/2014/main" xmlns="" id="{7B24F2BF-7D8D-A342-A7EA-36CD94DA2487}"/>
              </a:ext>
            </a:extLst>
          </p:cNvPr>
          <p:cNvGraphicFramePr>
            <a:graphicFrameLocks noGrp="1"/>
          </p:cNvGraphicFramePr>
          <p:nvPr/>
        </p:nvGraphicFramePr>
        <p:xfrm>
          <a:off x="1700959" y="4893274"/>
          <a:ext cx="2704586" cy="144738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SMART Places</a:t>
                      </a:r>
                    </a:p>
                  </a:txBody>
                  <a:tcPr marL="324000" marT="72000" marB="72000">
                    <a:lnL w="12700" cmpd="sng">
                      <a:noFill/>
                    </a:lnL>
                    <a:lnR w="12700" cmpd="sng">
                      <a:noFill/>
                    </a:lnR>
                    <a:lnT w="12700" cmpd="sng">
                      <a:noFill/>
                    </a:lnT>
                    <a:lnB w="19050" cap="flat" cmpd="sng" algn="ctr">
                      <a:solidFill>
                        <a:srgbClr val="00689A"/>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Effect smarter resource use, sustainable economic growth and smart infrastructure and service developments</a:t>
                      </a:r>
                    </a:p>
                  </a:txBody>
                  <a:tcPr marT="72000" marB="72000">
                    <a:lnL w="12700" cmpd="sng">
                      <a:noFill/>
                    </a:lnL>
                    <a:lnR w="12700" cmpd="sng">
                      <a:noFill/>
                    </a:lnR>
                    <a:lnT w="19050" cap="flat" cmpd="sng" algn="ctr">
                      <a:solidFill>
                        <a:srgbClr val="00689A"/>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42" name="Oval 41">
            <a:extLst>
              <a:ext uri="{FF2B5EF4-FFF2-40B4-BE49-F238E27FC236}">
                <a16:creationId xmlns:a16="http://schemas.microsoft.com/office/drawing/2014/main" xmlns="" id="{96ECAA08-FA64-0340-9BDC-2A3324218B09}"/>
              </a:ext>
            </a:extLst>
          </p:cNvPr>
          <p:cNvSpPr/>
          <p:nvPr/>
        </p:nvSpPr>
        <p:spPr>
          <a:xfrm>
            <a:off x="1378306" y="4742999"/>
            <a:ext cx="704024" cy="704024"/>
          </a:xfrm>
          <a:prstGeom prst="ellipse">
            <a:avLst/>
          </a:prstGeom>
          <a:solidFill>
            <a:srgbClr val="00689A"/>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xmlns="" id="{54C8BC45-E958-B14B-9496-441AD008DF4B}"/>
              </a:ext>
            </a:extLst>
          </p:cNvPr>
          <p:cNvSpPr/>
          <p:nvPr/>
        </p:nvSpPr>
        <p:spPr>
          <a:xfrm>
            <a:off x="5092314" y="4742998"/>
            <a:ext cx="2704586" cy="1617785"/>
          </a:xfrm>
          <a:prstGeom prst="roundRect">
            <a:avLst>
              <a:gd name="adj" fmla="val 8824"/>
            </a:avLst>
          </a:prstGeom>
          <a:solidFill>
            <a:schemeClr val="bg1">
              <a:lumMod val="95000"/>
            </a:schemeClr>
          </a:solidFill>
          <a:ln>
            <a:solidFill>
              <a:srgbClr val="00689A"/>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7">
            <a:extLst>
              <a:ext uri="{FF2B5EF4-FFF2-40B4-BE49-F238E27FC236}">
                <a16:creationId xmlns:a16="http://schemas.microsoft.com/office/drawing/2014/main" xmlns="" id="{0F44EF85-CBF5-424A-96E9-E8D0A1DFD2BE}"/>
              </a:ext>
            </a:extLst>
          </p:cNvPr>
          <p:cNvGraphicFramePr>
            <a:graphicFrameLocks noGrp="1"/>
          </p:cNvGraphicFramePr>
          <p:nvPr/>
        </p:nvGraphicFramePr>
        <p:xfrm>
          <a:off x="5092314" y="4893274"/>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SMART Mobility</a:t>
                      </a:r>
                    </a:p>
                  </a:txBody>
                  <a:tcPr marL="324000" marT="72000" marB="72000">
                    <a:lnL w="12700" cmpd="sng">
                      <a:noFill/>
                    </a:lnL>
                    <a:lnR w="12700" cmpd="sng">
                      <a:noFill/>
                    </a:lnR>
                    <a:lnT w="12700" cmpd="sng">
                      <a:noFill/>
                    </a:lnT>
                    <a:lnB w="19050" cap="flat" cmpd="sng" algn="ctr">
                      <a:solidFill>
                        <a:srgbClr val="00689A"/>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032C50"/>
                          </a:solidFill>
                          <a:effectLst/>
                          <a:uLnTx/>
                          <a:uFillTx/>
                          <a:latin typeface="Arial"/>
                          <a:ea typeface="ＭＳ Ｐゴシック" charset="0"/>
                          <a:cs typeface="Arial"/>
                        </a:rPr>
                        <a:t>Enable South Africa to have an efficient, effective and integrated logistics sector</a:t>
                      </a:r>
                    </a:p>
                  </a:txBody>
                  <a:tcPr marT="72000" marB="72000">
                    <a:lnL w="12700" cmpd="sng">
                      <a:noFill/>
                    </a:lnL>
                    <a:lnR w="12700" cmpd="sng">
                      <a:noFill/>
                    </a:lnR>
                    <a:lnT w="19050" cap="flat" cmpd="sng" algn="ctr">
                      <a:solidFill>
                        <a:srgbClr val="00689A"/>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45" name="Oval 44">
            <a:extLst>
              <a:ext uri="{FF2B5EF4-FFF2-40B4-BE49-F238E27FC236}">
                <a16:creationId xmlns:a16="http://schemas.microsoft.com/office/drawing/2014/main" xmlns="" id="{AB78FFFB-4B76-144A-9A06-7A8F7B81238C}"/>
              </a:ext>
            </a:extLst>
          </p:cNvPr>
          <p:cNvSpPr/>
          <p:nvPr/>
        </p:nvSpPr>
        <p:spPr>
          <a:xfrm>
            <a:off x="4769661" y="4742999"/>
            <a:ext cx="704024" cy="704024"/>
          </a:xfrm>
          <a:prstGeom prst="ellipse">
            <a:avLst/>
          </a:prstGeom>
          <a:solidFill>
            <a:srgbClr val="00689A"/>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xmlns="" id="{C405ED5D-A2A0-6941-93C7-37639BFB0636}"/>
              </a:ext>
            </a:extLst>
          </p:cNvPr>
          <p:cNvSpPr/>
          <p:nvPr/>
        </p:nvSpPr>
        <p:spPr>
          <a:xfrm>
            <a:off x="8483669" y="4758485"/>
            <a:ext cx="2704586" cy="1617785"/>
          </a:xfrm>
          <a:prstGeom prst="roundRect">
            <a:avLst>
              <a:gd name="adj" fmla="val 8824"/>
            </a:avLst>
          </a:prstGeom>
          <a:solidFill>
            <a:schemeClr val="bg1">
              <a:lumMod val="95000"/>
            </a:schemeClr>
          </a:solidFill>
          <a:ln>
            <a:solidFill>
              <a:srgbClr val="00689A"/>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Table 7">
            <a:extLst>
              <a:ext uri="{FF2B5EF4-FFF2-40B4-BE49-F238E27FC236}">
                <a16:creationId xmlns:a16="http://schemas.microsoft.com/office/drawing/2014/main" xmlns="" id="{695839EA-025D-6645-9EF9-09C5CAF88900}"/>
              </a:ext>
            </a:extLst>
          </p:cNvPr>
          <p:cNvGraphicFramePr>
            <a:graphicFrameLocks noGrp="1"/>
          </p:cNvGraphicFramePr>
          <p:nvPr>
            <p:extLst>
              <p:ext uri="{D42A27DB-BD31-4B8C-83A1-F6EECF244321}">
                <p14:modId xmlns:p14="http://schemas.microsoft.com/office/powerpoint/2010/main" xmlns="" val="3252024762"/>
              </p:ext>
            </p:extLst>
          </p:nvPr>
        </p:nvGraphicFramePr>
        <p:xfrm>
          <a:off x="8483669" y="4908761"/>
          <a:ext cx="2704586" cy="1264506"/>
        </p:xfrm>
        <a:graphic>
          <a:graphicData uri="http://schemas.openxmlformats.org/drawingml/2006/table">
            <a:tbl>
              <a:tblPr firstRow="1" bandRow="1">
                <a:tableStyleId>{5C22544A-7EE6-4342-B048-85BDC9FD1C3A}</a:tableStyleId>
              </a:tblPr>
              <a:tblGrid>
                <a:gridCol w="2704586">
                  <a:extLst>
                    <a:ext uri="{9D8B030D-6E8A-4147-A177-3AD203B41FA5}">
                      <a16:colId xmlns:a16="http://schemas.microsoft.com/office/drawing/2014/main" xmlns="" val="1619814804"/>
                    </a:ext>
                  </a:extLst>
                </a:gridCol>
              </a:tblGrid>
              <a:tr h="571866">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NextGen Enterprises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a:ln>
                            <a:noFill/>
                          </a:ln>
                          <a:solidFill>
                            <a:srgbClr val="032C50"/>
                          </a:solidFill>
                          <a:effectLst/>
                          <a:uLnTx/>
                          <a:uFillTx/>
                          <a:latin typeface="Arial"/>
                          <a:ea typeface="ＭＳ Ｐゴシック" charset="0"/>
                          <a:cs typeface="Arial"/>
                        </a:rPr>
                        <a:t>and Institutions</a:t>
                      </a:r>
                    </a:p>
                  </a:txBody>
                  <a:tcPr marL="324000" marT="72000" marB="72000">
                    <a:lnL w="12700" cmpd="sng">
                      <a:noFill/>
                    </a:lnL>
                    <a:lnR w="12700" cmpd="sng">
                      <a:noFill/>
                    </a:lnR>
                    <a:lnT w="12700" cmpd="sng">
                      <a:noFill/>
                    </a:lnT>
                    <a:lnB w="19050" cap="flat" cmpd="sng" algn="ctr">
                      <a:solidFill>
                        <a:srgbClr val="00689A"/>
                      </a:solidFill>
                      <a:prstDash val="solid"/>
                      <a:round/>
                      <a:headEnd type="none" w="med" len="med"/>
                      <a:tailEnd type="none" w="med" len="med"/>
                    </a:lnB>
                    <a:noFill/>
                  </a:tcPr>
                </a:tc>
                <a:extLst>
                  <a:ext uri="{0D108BD9-81ED-4DB2-BD59-A6C34878D82A}">
                    <a16:rowId xmlns:a16="http://schemas.microsoft.com/office/drawing/2014/main" xmlns="" val="2725569788"/>
                  </a:ext>
                </a:extLst>
              </a:tr>
              <a:tr h="370840">
                <a:tc>
                  <a: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1F497D">
                              <a:lumMod val="50000"/>
                            </a:srgbClr>
                          </a:solidFill>
                          <a:effectLst/>
                          <a:uLnTx/>
                          <a:uFillTx/>
                          <a:latin typeface="Arial"/>
                          <a:ea typeface="ＭＳ Ｐゴシック" charset="0"/>
                          <a:cs typeface="Arial"/>
                        </a:rPr>
                        <a:t>Support the digitalisation of government, public institutions and private sectors</a:t>
                      </a:r>
                    </a:p>
                  </a:txBody>
                  <a:tcPr marT="72000" marB="72000">
                    <a:lnL w="12700" cmpd="sng">
                      <a:noFill/>
                    </a:lnL>
                    <a:lnR w="12700" cmpd="sng">
                      <a:noFill/>
                    </a:lnR>
                    <a:lnT w="19050" cap="flat" cmpd="sng" algn="ctr">
                      <a:solidFill>
                        <a:srgbClr val="00689A"/>
                      </a:solidFill>
                      <a:prstDash val="solid"/>
                      <a:round/>
                      <a:headEnd type="none" w="med" len="med"/>
                      <a:tailEnd type="none" w="med" len="med"/>
                    </a:lnT>
                    <a:lnB w="12700" cmpd="sng">
                      <a:noFill/>
                    </a:lnB>
                    <a:noFill/>
                  </a:tcPr>
                </a:tc>
                <a:extLst>
                  <a:ext uri="{0D108BD9-81ED-4DB2-BD59-A6C34878D82A}">
                    <a16:rowId xmlns:a16="http://schemas.microsoft.com/office/drawing/2014/main" xmlns="" val="3962949594"/>
                  </a:ext>
                </a:extLst>
              </a:tr>
            </a:tbl>
          </a:graphicData>
        </a:graphic>
      </p:graphicFrame>
      <p:sp>
        <p:nvSpPr>
          <p:cNvPr id="50" name="Oval 49">
            <a:extLst>
              <a:ext uri="{FF2B5EF4-FFF2-40B4-BE49-F238E27FC236}">
                <a16:creationId xmlns:a16="http://schemas.microsoft.com/office/drawing/2014/main" xmlns="" id="{803FEBAD-0BF9-134E-9D53-98278C68F6D9}"/>
              </a:ext>
            </a:extLst>
          </p:cNvPr>
          <p:cNvSpPr/>
          <p:nvPr/>
        </p:nvSpPr>
        <p:spPr>
          <a:xfrm>
            <a:off x="8161016" y="4758486"/>
            <a:ext cx="704024" cy="704024"/>
          </a:xfrm>
          <a:prstGeom prst="ellipse">
            <a:avLst/>
          </a:prstGeom>
          <a:solidFill>
            <a:srgbClr val="00689A"/>
          </a:soli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6A51C773-892D-554E-920A-3F734E0E41EF}"/>
              </a:ext>
            </a:extLst>
          </p:cNvPr>
          <p:cNvPicPr>
            <a:picLocks noChangeAspect="1"/>
          </p:cNvPicPr>
          <p:nvPr/>
        </p:nvPicPr>
        <p:blipFill>
          <a:blip r:embed="rId7"/>
          <a:stretch>
            <a:fillRect/>
          </a:stretch>
        </p:blipFill>
        <p:spPr>
          <a:xfrm>
            <a:off x="8280962" y="3102546"/>
            <a:ext cx="457200" cy="457200"/>
          </a:xfrm>
          <a:prstGeom prst="rect">
            <a:avLst/>
          </a:prstGeom>
        </p:spPr>
      </p:pic>
      <p:pic>
        <p:nvPicPr>
          <p:cNvPr id="56" name="Picture 55">
            <a:extLst>
              <a:ext uri="{FF2B5EF4-FFF2-40B4-BE49-F238E27FC236}">
                <a16:creationId xmlns:a16="http://schemas.microsoft.com/office/drawing/2014/main" xmlns="" id="{8E118AB3-E227-114B-9172-F7AE1ECD8A10}"/>
              </a:ext>
            </a:extLst>
          </p:cNvPr>
          <p:cNvPicPr>
            <a:picLocks noChangeAspect="1"/>
          </p:cNvPicPr>
          <p:nvPr/>
        </p:nvPicPr>
        <p:blipFill>
          <a:blip r:embed="rId8"/>
          <a:stretch>
            <a:fillRect/>
          </a:stretch>
        </p:blipFill>
        <p:spPr>
          <a:xfrm>
            <a:off x="1493972" y="4874889"/>
            <a:ext cx="444500" cy="444500"/>
          </a:xfrm>
          <a:prstGeom prst="rect">
            <a:avLst/>
          </a:prstGeom>
        </p:spPr>
      </p:pic>
      <p:pic>
        <p:nvPicPr>
          <p:cNvPr id="58" name="Picture 57">
            <a:extLst>
              <a:ext uri="{FF2B5EF4-FFF2-40B4-BE49-F238E27FC236}">
                <a16:creationId xmlns:a16="http://schemas.microsoft.com/office/drawing/2014/main" xmlns="" id="{CE54C5EF-CA91-614E-9C8D-3AE9494B65BC}"/>
              </a:ext>
            </a:extLst>
          </p:cNvPr>
          <p:cNvPicPr>
            <a:picLocks noChangeAspect="1"/>
          </p:cNvPicPr>
          <p:nvPr/>
        </p:nvPicPr>
        <p:blipFill>
          <a:blip r:embed="rId9"/>
          <a:stretch>
            <a:fillRect/>
          </a:stretch>
        </p:blipFill>
        <p:spPr>
          <a:xfrm>
            <a:off x="4849994" y="4942611"/>
            <a:ext cx="520700" cy="304800"/>
          </a:xfrm>
          <a:prstGeom prst="rect">
            <a:avLst/>
          </a:prstGeom>
        </p:spPr>
      </p:pic>
      <p:pic>
        <p:nvPicPr>
          <p:cNvPr id="60" name="Picture 59">
            <a:extLst>
              <a:ext uri="{FF2B5EF4-FFF2-40B4-BE49-F238E27FC236}">
                <a16:creationId xmlns:a16="http://schemas.microsoft.com/office/drawing/2014/main" xmlns="" id="{B5BC031D-6908-6047-BF7C-E3EADBAF7143}"/>
              </a:ext>
            </a:extLst>
          </p:cNvPr>
          <p:cNvPicPr>
            <a:picLocks noChangeAspect="1"/>
          </p:cNvPicPr>
          <p:nvPr/>
        </p:nvPicPr>
        <p:blipFill>
          <a:blip r:embed="rId10"/>
          <a:stretch>
            <a:fillRect/>
          </a:stretch>
        </p:blipFill>
        <p:spPr>
          <a:xfrm>
            <a:off x="8293660" y="4869198"/>
            <a:ext cx="431800" cy="482600"/>
          </a:xfrm>
          <a:prstGeom prst="rect">
            <a:avLst/>
          </a:prstGeom>
        </p:spPr>
      </p:pic>
      <p:sp>
        <p:nvSpPr>
          <p:cNvPr id="68" name="Round Same Side Corner Rectangle 28">
            <a:extLst>
              <a:ext uri="{FF2B5EF4-FFF2-40B4-BE49-F238E27FC236}">
                <a16:creationId xmlns:a16="http://schemas.microsoft.com/office/drawing/2014/main" xmlns="" id="{5F797792-1097-6D40-AB5D-942F29192DF4}"/>
              </a:ext>
            </a:extLst>
          </p:cNvPr>
          <p:cNvSpPr/>
          <p:nvPr/>
        </p:nvSpPr>
        <p:spPr>
          <a:xfrm rot="16200000">
            <a:off x="217160" y="5395772"/>
            <a:ext cx="1733984" cy="351987"/>
          </a:xfrm>
          <a:prstGeom prst="round2SameRect">
            <a:avLst>
              <a:gd name="adj1" fmla="val 0"/>
              <a:gd name="adj2" fmla="val 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Industry and society enabling clusters</a:t>
            </a:r>
          </a:p>
        </p:txBody>
      </p:sp>
      <p:sp>
        <p:nvSpPr>
          <p:cNvPr id="71" name="Rounded Rectangle 29">
            <a:extLst>
              <a:ext uri="{FF2B5EF4-FFF2-40B4-BE49-F238E27FC236}">
                <a16:creationId xmlns:a16="http://schemas.microsoft.com/office/drawing/2014/main" xmlns="" id="{EA413761-CDD3-0F4A-89D3-BEA982589734}"/>
              </a:ext>
            </a:extLst>
          </p:cNvPr>
          <p:cNvSpPr/>
          <p:nvPr/>
        </p:nvSpPr>
        <p:spPr>
          <a:xfrm rot="16200000">
            <a:off x="-452515" y="2733190"/>
            <a:ext cx="2953852" cy="348264"/>
          </a:xfrm>
          <a:prstGeom prst="roundRect">
            <a:avLst>
              <a:gd name="adj" fmla="val 0"/>
            </a:avLst>
          </a:prstGeom>
          <a:no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Industry advancement clusters</a:t>
            </a:r>
          </a:p>
        </p:txBody>
      </p:sp>
      <p:sp>
        <p:nvSpPr>
          <p:cNvPr id="72" name="Rectangle 71">
            <a:extLst>
              <a:ext uri="{FF2B5EF4-FFF2-40B4-BE49-F238E27FC236}">
                <a16:creationId xmlns:a16="http://schemas.microsoft.com/office/drawing/2014/main" xmlns="" id="{375731FC-AB20-B240-B668-0C81FC1D1A03}"/>
              </a:ext>
            </a:extLst>
          </p:cNvPr>
          <p:cNvSpPr/>
          <p:nvPr/>
        </p:nvSpPr>
        <p:spPr>
          <a:xfrm>
            <a:off x="1590275" y="6427035"/>
            <a:ext cx="8709159" cy="430887"/>
          </a:xfrm>
          <a:prstGeom prst="rect">
            <a:avLst/>
          </a:prstGeom>
          <a:solidFill>
            <a:srgbClr val="032C50"/>
          </a:solidFill>
          <a:ln>
            <a:solidFill>
              <a:sysClr val="window" lastClr="FFFFFF">
                <a:lumMod val="85000"/>
              </a:sysClr>
            </a:solidFill>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cs typeface="Arial"/>
              </a:rPr>
              <a:t>The clusters are technology industry convergences that represent the CSIR’s strategic focus.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cs typeface="Arial"/>
              </a:rPr>
              <a:t>They have been selected based on national priorities, potential for socioeconomic impact and the fourth industrial revolution. </a:t>
            </a:r>
          </a:p>
        </p:txBody>
      </p:sp>
      <p:sp>
        <p:nvSpPr>
          <p:cNvPr id="51" name="Title 1">
            <a:extLst>
              <a:ext uri="{FF2B5EF4-FFF2-40B4-BE49-F238E27FC236}">
                <a16:creationId xmlns:a16="http://schemas.microsoft.com/office/drawing/2014/main" xmlns="" id="{C7C5F69B-85E9-AF43-A2EA-5F63CC834734}"/>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The pillars of the CSIR Strategy</a:t>
            </a:r>
            <a:br>
              <a:rPr lang="en-US" sz="2800" dirty="0">
                <a:solidFill>
                  <a:schemeClr val="accent1">
                    <a:lumMod val="50000"/>
                  </a:schemeClr>
                </a:solidFill>
              </a:rPr>
            </a:br>
            <a:r>
              <a:rPr lang="en-US" sz="2400" dirty="0">
                <a:solidFill>
                  <a:schemeClr val="accent1">
                    <a:lumMod val="50000"/>
                  </a:schemeClr>
                </a:solidFill>
              </a:rPr>
              <a:t>Positioned to drive South Africa’s industrialisation</a:t>
            </a:r>
          </a:p>
        </p:txBody>
      </p:sp>
    </p:spTree>
    <p:extLst>
      <p:ext uri="{BB962C8B-B14F-4D97-AF65-F5344CB8AC3E}">
        <p14:creationId xmlns:p14="http://schemas.microsoft.com/office/powerpoint/2010/main" xmlns="" val="169882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xmlns="" id="{C65FCCD6-869A-CE4A-AEF2-8D7B4E9D3244}"/>
              </a:ext>
            </a:extLst>
          </p:cNvPr>
          <p:cNvSpPr/>
          <p:nvPr/>
        </p:nvSpPr>
        <p:spPr>
          <a:xfrm>
            <a:off x="627620" y="1743616"/>
            <a:ext cx="11564380" cy="1945266"/>
          </a:xfrm>
          <a:prstGeom prst="rect">
            <a:avLst/>
          </a:prstGeom>
          <a:solidFill>
            <a:schemeClr val="bg1">
              <a:lumMod val="95000"/>
            </a:schemeClr>
          </a:solidFill>
          <a:ln w="12700">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xmlns="" id="{38D8E09C-945A-AA43-9614-C619F7FCFA20}"/>
              </a:ext>
            </a:extLst>
          </p:cNvPr>
          <p:cNvSpPr/>
          <p:nvPr/>
        </p:nvSpPr>
        <p:spPr>
          <a:xfrm>
            <a:off x="627620" y="3796938"/>
            <a:ext cx="11564380" cy="2238675"/>
          </a:xfrm>
          <a:prstGeom prst="rect">
            <a:avLst/>
          </a:prstGeom>
          <a:solidFill>
            <a:schemeClr val="bg1">
              <a:lumMod val="95000"/>
            </a:schemeClr>
          </a:solidFill>
          <a:ln w="12700">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 Same Side Corner Rectangle 1">
            <a:extLst>
              <a:ext uri="{FF2B5EF4-FFF2-40B4-BE49-F238E27FC236}">
                <a16:creationId xmlns:a16="http://schemas.microsoft.com/office/drawing/2014/main" xmlns="" id="{DE9618BB-B36D-E539-751B-130C8B37A741}"/>
              </a:ext>
            </a:extLst>
          </p:cNvPr>
          <p:cNvSpPr/>
          <p:nvPr/>
        </p:nvSpPr>
        <p:spPr>
          <a:xfrm>
            <a:off x="95857" y="979144"/>
            <a:ext cx="3854351" cy="581271"/>
          </a:xfrm>
          <a:prstGeom prst="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Geographic profile</a:t>
            </a:r>
          </a:p>
        </p:txBody>
      </p:sp>
      <p:sp>
        <p:nvSpPr>
          <p:cNvPr id="33" name="Rectangle 32">
            <a:extLst>
              <a:ext uri="{FF2B5EF4-FFF2-40B4-BE49-F238E27FC236}">
                <a16:creationId xmlns:a16="http://schemas.microsoft.com/office/drawing/2014/main" xmlns="" id="{5134A830-24A2-75CC-2014-3066FFAB9A65}"/>
              </a:ext>
            </a:extLst>
          </p:cNvPr>
          <p:cNvSpPr/>
          <p:nvPr/>
        </p:nvSpPr>
        <p:spPr>
          <a:xfrm>
            <a:off x="3950208" y="978888"/>
            <a:ext cx="8124561" cy="580027"/>
          </a:xfrm>
          <a:prstGeom prst="rect">
            <a:avLst/>
          </a:prstGeom>
          <a:solidFill>
            <a:schemeClr val="bg1">
              <a:lumMod val="85000"/>
            </a:schemeClr>
          </a:solidFill>
          <a:ln w="3175">
            <a:noFill/>
            <a:prstDash val="solid"/>
          </a:ln>
        </p:spPr>
        <p:txBody>
          <a:bodyPr wrap="square">
            <a:noAutofit/>
          </a:bodyPr>
          <a:lstStyle/>
          <a:p>
            <a:pPr eaLnBrk="0" fontAlgn="base" hangingPunct="0">
              <a:lnSpc>
                <a:spcPct val="90000"/>
              </a:lnSpc>
              <a:spcBef>
                <a:spcPct val="0"/>
              </a:spcBef>
              <a:spcAft>
                <a:spcPct val="0"/>
              </a:spcAft>
              <a:defRPr/>
            </a:pPr>
            <a:endParaRPr lang="en-ZA" sz="1200" b="1" dirty="0">
              <a:solidFill>
                <a:schemeClr val="accent1">
                  <a:lumMod val="50000"/>
                </a:schemeClr>
              </a:solidFill>
              <a:latin typeface="Arial" pitchFamily="34" charset="0"/>
              <a:ea typeface="MS PGothic" panose="020B0600070205080204" pitchFamily="34" charset="-128"/>
              <a:cs typeface="Arial" pitchFamily="34" charset="0"/>
            </a:endParaRPr>
          </a:p>
          <a:p>
            <a:pPr eaLnBrk="0" fontAlgn="base" hangingPunct="0">
              <a:lnSpc>
                <a:spcPct val="90000"/>
              </a:lnSpc>
              <a:spcBef>
                <a:spcPct val="0"/>
              </a:spcBef>
              <a:spcAft>
                <a:spcPct val="0"/>
              </a:spcAft>
              <a:defRPr/>
            </a:pPr>
            <a:r>
              <a:rPr lang="en-ZA" sz="1200" b="1" dirty="0">
                <a:solidFill>
                  <a:schemeClr val="accent1">
                    <a:lumMod val="50000"/>
                  </a:schemeClr>
                </a:solidFill>
                <a:latin typeface="Arial" pitchFamily="34" charset="0"/>
                <a:ea typeface="MS PGothic" panose="020B0600070205080204" pitchFamily="34" charset="-128"/>
                <a:cs typeface="Arial" pitchFamily="34" charset="0"/>
              </a:rPr>
              <a:t>Pretoria; Johannesburg; Durban; Cape Town; and Stellenbosch</a:t>
            </a:r>
          </a:p>
        </p:txBody>
      </p:sp>
      <p:grpSp>
        <p:nvGrpSpPr>
          <p:cNvPr id="114" name="Group 113">
            <a:extLst>
              <a:ext uri="{FF2B5EF4-FFF2-40B4-BE49-F238E27FC236}">
                <a16:creationId xmlns:a16="http://schemas.microsoft.com/office/drawing/2014/main" xmlns="" id="{C53D7223-8DEB-4B4B-AA0D-5BF9744408FD}"/>
              </a:ext>
            </a:extLst>
          </p:cNvPr>
          <p:cNvGrpSpPr/>
          <p:nvPr/>
        </p:nvGrpSpPr>
        <p:grpSpPr>
          <a:xfrm>
            <a:off x="2697456" y="4975074"/>
            <a:ext cx="3444994" cy="791737"/>
            <a:chOff x="5171468" y="5203623"/>
            <a:chExt cx="3444994" cy="791737"/>
          </a:xfrm>
        </p:grpSpPr>
        <p:sp>
          <p:nvSpPr>
            <p:cNvPr id="84" name="Round Same Side Corner Rectangle 1">
              <a:extLst>
                <a:ext uri="{FF2B5EF4-FFF2-40B4-BE49-F238E27FC236}">
                  <a16:creationId xmlns:a16="http://schemas.microsoft.com/office/drawing/2014/main" xmlns="" id="{343383B0-E41C-3249-B373-017CAD14C2A4}"/>
                </a:ext>
              </a:extLst>
            </p:cNvPr>
            <p:cNvSpPr/>
            <p:nvPr/>
          </p:nvSpPr>
          <p:spPr>
            <a:xfrm>
              <a:off x="6215423" y="5203623"/>
              <a:ext cx="2401039"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CSIR’s total income for 2021/22</a:t>
              </a:r>
              <a:endParaRPr lang="en-US" sz="1400" b="1" dirty="0">
                <a:solidFill>
                  <a:srgbClr val="032C50"/>
                </a:solidFill>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xmlns="" id="{E0F6C3A5-727D-E64C-B4AD-47E1D19A4A83}"/>
                </a:ext>
              </a:extLst>
            </p:cNvPr>
            <p:cNvSpPr/>
            <p:nvPr/>
          </p:nvSpPr>
          <p:spPr>
            <a:xfrm>
              <a:off x="5171468" y="5203623"/>
              <a:ext cx="10439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R2.65 billion</a:t>
              </a:r>
            </a:p>
          </p:txBody>
        </p:sp>
        <p:sp>
          <p:nvSpPr>
            <p:cNvPr id="86" name="Triangle 85">
              <a:extLst>
                <a:ext uri="{FF2B5EF4-FFF2-40B4-BE49-F238E27FC236}">
                  <a16:creationId xmlns:a16="http://schemas.microsoft.com/office/drawing/2014/main" xmlns="" id="{D2CDF854-3F51-B547-873F-2D399A58AEFC}"/>
                </a:ext>
              </a:extLst>
            </p:cNvPr>
            <p:cNvSpPr/>
            <p:nvPr/>
          </p:nvSpPr>
          <p:spPr>
            <a:xfrm rot="5400000">
              <a:off x="6070055" y="5483356"/>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ound Same Side Corner Rectangle 1">
            <a:extLst>
              <a:ext uri="{FF2B5EF4-FFF2-40B4-BE49-F238E27FC236}">
                <a16:creationId xmlns:a16="http://schemas.microsoft.com/office/drawing/2014/main" xmlns="" id="{5F867FDB-68E3-3F40-AF4D-E923D152F34D}"/>
              </a:ext>
            </a:extLst>
          </p:cNvPr>
          <p:cNvSpPr/>
          <p:nvPr/>
        </p:nvSpPr>
        <p:spPr>
          <a:xfrm>
            <a:off x="7144128" y="4963351"/>
            <a:ext cx="2661139"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Consecutive clean audit status</a:t>
            </a:r>
          </a:p>
        </p:txBody>
      </p:sp>
      <p:pic>
        <p:nvPicPr>
          <p:cNvPr id="88" name="Picture 87">
            <a:extLst>
              <a:ext uri="{FF2B5EF4-FFF2-40B4-BE49-F238E27FC236}">
                <a16:creationId xmlns:a16="http://schemas.microsoft.com/office/drawing/2014/main" xmlns="" id="{4042BA77-7353-BD45-A104-2245A487359D}"/>
              </a:ext>
            </a:extLst>
          </p:cNvPr>
          <p:cNvPicPr>
            <a:picLocks noChangeAspect="1"/>
          </p:cNvPicPr>
          <p:nvPr/>
        </p:nvPicPr>
        <p:blipFill>
          <a:blip r:embed="rId3"/>
          <a:stretch>
            <a:fillRect/>
          </a:stretch>
        </p:blipFill>
        <p:spPr>
          <a:xfrm>
            <a:off x="6311307" y="4743391"/>
            <a:ext cx="1283767" cy="1235948"/>
          </a:xfrm>
          <a:prstGeom prst="rect">
            <a:avLst/>
          </a:prstGeom>
        </p:spPr>
      </p:pic>
      <p:grpSp>
        <p:nvGrpSpPr>
          <p:cNvPr id="110" name="Group 109">
            <a:extLst>
              <a:ext uri="{FF2B5EF4-FFF2-40B4-BE49-F238E27FC236}">
                <a16:creationId xmlns:a16="http://schemas.microsoft.com/office/drawing/2014/main" xmlns="" id="{64BCFB29-750E-A342-A222-2B187D640402}"/>
              </a:ext>
            </a:extLst>
          </p:cNvPr>
          <p:cNvGrpSpPr/>
          <p:nvPr/>
        </p:nvGrpSpPr>
        <p:grpSpPr>
          <a:xfrm>
            <a:off x="9765323" y="3958854"/>
            <a:ext cx="2362200" cy="791737"/>
            <a:chOff x="9765323" y="3351377"/>
            <a:chExt cx="2362200" cy="791737"/>
          </a:xfrm>
        </p:grpSpPr>
        <p:sp>
          <p:nvSpPr>
            <p:cNvPr id="89" name="Round Same Side Corner Rectangle 1">
              <a:extLst>
                <a:ext uri="{FF2B5EF4-FFF2-40B4-BE49-F238E27FC236}">
                  <a16:creationId xmlns:a16="http://schemas.microsoft.com/office/drawing/2014/main" xmlns="" id="{113F11D8-4386-B846-81E9-EDF3F8A18DBD}"/>
                </a:ext>
              </a:extLst>
            </p:cNvPr>
            <p:cNvSpPr/>
            <p:nvPr/>
          </p:nvSpPr>
          <p:spPr>
            <a:xfrm>
              <a:off x="10517792" y="3351377"/>
              <a:ext cx="1609731"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eaLnBrk="0" fontAlgn="base" hangingPunct="0">
                <a:lnSpc>
                  <a:spcPct val="90000"/>
                </a:lnSpc>
                <a:spcBef>
                  <a:spcPct val="0"/>
                </a:spcBef>
                <a:spcAft>
                  <a:spcPct val="0"/>
                </a:spcAft>
                <a:defRPr/>
              </a:pPr>
              <a:r>
                <a:rPr lang="en-ZA" sz="1400" dirty="0">
                  <a:solidFill>
                    <a:srgbClr val="032C50"/>
                  </a:solidFill>
                  <a:latin typeface="Arial" panose="020B0604020202020204" pitchFamily="34" charset="0"/>
                  <a:cs typeface="Arial" panose="020B0604020202020204" pitchFamily="34" charset="0"/>
                </a:rPr>
                <a:t>Technology demonstrators</a:t>
              </a:r>
              <a:endParaRPr lang="en-ZA" sz="1400" dirty="0">
                <a:solidFill>
                  <a:srgbClr val="032C50"/>
                </a:solidFill>
                <a:latin typeface="Arial" pitchFamily="34" charset="0"/>
                <a:ea typeface="MS PGothic" panose="020B0600070205080204" pitchFamily="34" charset="-128"/>
                <a:cs typeface="Arial" pitchFamily="34" charset="0"/>
              </a:endParaRPr>
            </a:p>
          </p:txBody>
        </p:sp>
        <p:sp>
          <p:nvSpPr>
            <p:cNvPr id="90" name="Rectangle 89">
              <a:extLst>
                <a:ext uri="{FF2B5EF4-FFF2-40B4-BE49-F238E27FC236}">
                  <a16:creationId xmlns:a16="http://schemas.microsoft.com/office/drawing/2014/main" xmlns="" id="{7FA38616-8921-614D-9464-9BBFCFF28C84}"/>
                </a:ext>
              </a:extLst>
            </p:cNvPr>
            <p:cNvSpPr/>
            <p:nvPr/>
          </p:nvSpPr>
          <p:spPr>
            <a:xfrm>
              <a:off x="9765323" y="3351377"/>
              <a:ext cx="76273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55</a:t>
              </a:r>
            </a:p>
          </p:txBody>
        </p:sp>
        <p:sp>
          <p:nvSpPr>
            <p:cNvPr id="91" name="Triangle 90">
              <a:extLst>
                <a:ext uri="{FF2B5EF4-FFF2-40B4-BE49-F238E27FC236}">
                  <a16:creationId xmlns:a16="http://schemas.microsoft.com/office/drawing/2014/main" xmlns="" id="{FB0A7443-1501-7F40-B7DC-B21FCF65F991}"/>
                </a:ext>
              </a:extLst>
            </p:cNvPr>
            <p:cNvSpPr/>
            <p:nvPr/>
          </p:nvSpPr>
          <p:spPr>
            <a:xfrm rot="5400000">
              <a:off x="10372424" y="3631110"/>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xmlns="" id="{2B861AB5-C135-D043-80F9-57FE2724E84F}"/>
              </a:ext>
            </a:extLst>
          </p:cNvPr>
          <p:cNvGrpSpPr/>
          <p:nvPr/>
        </p:nvGrpSpPr>
        <p:grpSpPr>
          <a:xfrm>
            <a:off x="7428070" y="3969154"/>
            <a:ext cx="2222858" cy="791737"/>
            <a:chOff x="7415776" y="3361677"/>
            <a:chExt cx="2222858" cy="791737"/>
          </a:xfrm>
        </p:grpSpPr>
        <p:sp>
          <p:nvSpPr>
            <p:cNvPr id="92" name="Round Same Side Corner Rectangle 1">
              <a:extLst>
                <a:ext uri="{FF2B5EF4-FFF2-40B4-BE49-F238E27FC236}">
                  <a16:creationId xmlns:a16="http://schemas.microsoft.com/office/drawing/2014/main" xmlns="" id="{D4BA6E2E-452D-E74D-85E3-16AE45F672DF}"/>
                </a:ext>
              </a:extLst>
            </p:cNvPr>
            <p:cNvSpPr/>
            <p:nvPr/>
          </p:nvSpPr>
          <p:spPr>
            <a:xfrm>
              <a:off x="8237727" y="3361677"/>
              <a:ext cx="1400907"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eaLnBrk="0" fontAlgn="base" hangingPunct="0">
                <a:lnSpc>
                  <a:spcPct val="90000"/>
                </a:lnSpc>
                <a:spcBef>
                  <a:spcPct val="0"/>
                </a:spcBef>
                <a:spcAft>
                  <a:spcPct val="0"/>
                </a:spcAft>
                <a:defRPr/>
              </a:pPr>
              <a:r>
                <a:rPr lang="en-ZA" sz="1400" dirty="0">
                  <a:solidFill>
                    <a:srgbClr val="032C50"/>
                  </a:solidFill>
                  <a:latin typeface="Arial" panose="020B0604020202020204" pitchFamily="34" charset="0"/>
                  <a:cs typeface="Arial" panose="020B0604020202020204" pitchFamily="34" charset="0"/>
                </a:rPr>
                <a:t>Publication </a:t>
              </a:r>
            </a:p>
            <a:p>
              <a:pPr algn="ctr" eaLnBrk="0" fontAlgn="base" hangingPunct="0">
                <a:lnSpc>
                  <a:spcPct val="90000"/>
                </a:lnSpc>
                <a:spcBef>
                  <a:spcPct val="0"/>
                </a:spcBef>
                <a:spcAft>
                  <a:spcPct val="0"/>
                </a:spcAft>
                <a:defRPr/>
              </a:pPr>
              <a:r>
                <a:rPr lang="en-ZA" sz="1400" dirty="0">
                  <a:solidFill>
                    <a:srgbClr val="032C50"/>
                  </a:solidFill>
                  <a:latin typeface="Arial" panose="020B0604020202020204" pitchFamily="34" charset="0"/>
                  <a:cs typeface="Arial" panose="020B0604020202020204" pitchFamily="34" charset="0"/>
                </a:rPr>
                <a:t>equivalents</a:t>
              </a:r>
            </a:p>
          </p:txBody>
        </p:sp>
        <p:sp>
          <p:nvSpPr>
            <p:cNvPr id="93" name="Rectangle 92">
              <a:extLst>
                <a:ext uri="{FF2B5EF4-FFF2-40B4-BE49-F238E27FC236}">
                  <a16:creationId xmlns:a16="http://schemas.microsoft.com/office/drawing/2014/main" xmlns="" id="{F803C4CD-707E-EC49-94C7-0BE01754B56A}"/>
                </a:ext>
              </a:extLst>
            </p:cNvPr>
            <p:cNvSpPr/>
            <p:nvPr/>
          </p:nvSpPr>
          <p:spPr>
            <a:xfrm>
              <a:off x="7415776" y="3361677"/>
              <a:ext cx="821950"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422.5</a:t>
              </a:r>
            </a:p>
          </p:txBody>
        </p:sp>
        <p:sp>
          <p:nvSpPr>
            <p:cNvPr id="94" name="Triangle 93">
              <a:extLst>
                <a:ext uri="{FF2B5EF4-FFF2-40B4-BE49-F238E27FC236}">
                  <a16:creationId xmlns:a16="http://schemas.microsoft.com/office/drawing/2014/main" xmlns="" id="{F70065FE-8DA8-7D4B-AD40-9BF2D9B5AA05}"/>
                </a:ext>
              </a:extLst>
            </p:cNvPr>
            <p:cNvSpPr/>
            <p:nvPr/>
          </p:nvSpPr>
          <p:spPr>
            <a:xfrm rot="5400000">
              <a:off x="8092359" y="3641410"/>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xmlns="" id="{4788590E-41C9-7447-915F-A08D138AF9B8}"/>
              </a:ext>
            </a:extLst>
          </p:cNvPr>
          <p:cNvGrpSpPr/>
          <p:nvPr/>
        </p:nvGrpSpPr>
        <p:grpSpPr>
          <a:xfrm>
            <a:off x="5483399" y="3969154"/>
            <a:ext cx="1830276" cy="802037"/>
            <a:chOff x="5458811" y="3361677"/>
            <a:chExt cx="1830276" cy="802037"/>
          </a:xfrm>
        </p:grpSpPr>
        <p:sp>
          <p:nvSpPr>
            <p:cNvPr id="95" name="Round Same Side Corner Rectangle 1">
              <a:extLst>
                <a:ext uri="{FF2B5EF4-FFF2-40B4-BE49-F238E27FC236}">
                  <a16:creationId xmlns:a16="http://schemas.microsoft.com/office/drawing/2014/main" xmlns="" id="{1AD20ADA-6634-9140-AF54-20178E456958}"/>
                </a:ext>
              </a:extLst>
            </p:cNvPr>
            <p:cNvSpPr/>
            <p:nvPr/>
          </p:nvSpPr>
          <p:spPr>
            <a:xfrm>
              <a:off x="6280764" y="3361677"/>
              <a:ext cx="100832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New patents</a:t>
              </a:r>
            </a:p>
          </p:txBody>
        </p:sp>
        <p:sp>
          <p:nvSpPr>
            <p:cNvPr id="96" name="Rectangle 95">
              <a:extLst>
                <a:ext uri="{FF2B5EF4-FFF2-40B4-BE49-F238E27FC236}">
                  <a16:creationId xmlns:a16="http://schemas.microsoft.com/office/drawing/2014/main" xmlns="" id="{3DC9D540-0900-FA4A-B1C4-AB92CB386DB4}"/>
                </a:ext>
              </a:extLst>
            </p:cNvPr>
            <p:cNvSpPr/>
            <p:nvPr/>
          </p:nvSpPr>
          <p:spPr>
            <a:xfrm>
              <a:off x="5458811" y="3371977"/>
              <a:ext cx="821950"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16</a:t>
              </a:r>
            </a:p>
          </p:txBody>
        </p:sp>
        <p:sp>
          <p:nvSpPr>
            <p:cNvPr id="97" name="Triangle 96">
              <a:extLst>
                <a:ext uri="{FF2B5EF4-FFF2-40B4-BE49-F238E27FC236}">
                  <a16:creationId xmlns:a16="http://schemas.microsoft.com/office/drawing/2014/main" xmlns="" id="{BB2A990D-68B8-594D-9B58-EB11E3FFEF0E}"/>
                </a:ext>
              </a:extLst>
            </p:cNvPr>
            <p:cNvSpPr/>
            <p:nvPr/>
          </p:nvSpPr>
          <p:spPr>
            <a:xfrm rot="5400000">
              <a:off x="6135395" y="3641410"/>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xmlns="" id="{E3608396-B562-1C48-BCA8-EC99D8DFD55E}"/>
              </a:ext>
            </a:extLst>
          </p:cNvPr>
          <p:cNvGrpSpPr/>
          <p:nvPr/>
        </p:nvGrpSpPr>
        <p:grpSpPr>
          <a:xfrm>
            <a:off x="2717995" y="3969154"/>
            <a:ext cx="2651009" cy="791737"/>
            <a:chOff x="2675464" y="3361677"/>
            <a:chExt cx="2651009" cy="791737"/>
          </a:xfrm>
        </p:grpSpPr>
        <p:sp>
          <p:nvSpPr>
            <p:cNvPr id="98" name="Round Same Side Corner Rectangle 1">
              <a:extLst>
                <a:ext uri="{FF2B5EF4-FFF2-40B4-BE49-F238E27FC236}">
                  <a16:creationId xmlns:a16="http://schemas.microsoft.com/office/drawing/2014/main" xmlns="" id="{161C69C0-D776-1548-8C3F-E99A406DA5B9}"/>
                </a:ext>
              </a:extLst>
            </p:cNvPr>
            <p:cNvSpPr/>
            <p:nvPr/>
          </p:nvSpPr>
          <p:spPr>
            <a:xfrm>
              <a:off x="3451520" y="3361677"/>
              <a:ext cx="187495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Staff in exchange </a:t>
              </a:r>
              <a:r>
                <a:rPr lang="en-US" sz="1400" dirty="0" err="1">
                  <a:solidFill>
                    <a:srgbClr val="032C50"/>
                  </a:solidFill>
                  <a:latin typeface="Arial" panose="020B0604020202020204" pitchFamily="34" charset="0"/>
                  <a:cs typeface="Arial" panose="020B0604020202020204" pitchFamily="34" charset="0"/>
                </a:rPr>
                <a:t>programmes</a:t>
              </a:r>
              <a:r>
                <a:rPr lang="en-US" sz="1400" dirty="0">
                  <a:solidFill>
                    <a:srgbClr val="032C50"/>
                  </a:solidFill>
                  <a:latin typeface="Arial" panose="020B0604020202020204" pitchFamily="34" charset="0"/>
                  <a:cs typeface="Arial" panose="020B0604020202020204" pitchFamily="34" charset="0"/>
                </a:rPr>
                <a:t> </a:t>
              </a:r>
            </a:p>
            <a:p>
              <a:pPr algn="ctr">
                <a:defRPr/>
              </a:pPr>
              <a:r>
                <a:rPr lang="en-US" sz="1400" dirty="0">
                  <a:solidFill>
                    <a:srgbClr val="032C50"/>
                  </a:solidFill>
                  <a:latin typeface="Arial" panose="020B0604020202020204" pitchFamily="34" charset="0"/>
                  <a:cs typeface="Arial" panose="020B0604020202020204" pitchFamily="34" charset="0"/>
                </a:rPr>
                <a:t>with industry</a:t>
              </a:r>
            </a:p>
          </p:txBody>
        </p:sp>
        <p:sp>
          <p:nvSpPr>
            <p:cNvPr id="99" name="Rectangle 98">
              <a:extLst>
                <a:ext uri="{FF2B5EF4-FFF2-40B4-BE49-F238E27FC236}">
                  <a16:creationId xmlns:a16="http://schemas.microsoft.com/office/drawing/2014/main" xmlns="" id="{0306C494-B49E-9E40-9C31-4AE0AF20AA6E}"/>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31</a:t>
              </a:r>
            </a:p>
          </p:txBody>
        </p:sp>
        <p:sp>
          <p:nvSpPr>
            <p:cNvPr id="100" name="Triangle 99">
              <a:extLst>
                <a:ext uri="{FF2B5EF4-FFF2-40B4-BE49-F238E27FC236}">
                  <a16:creationId xmlns:a16="http://schemas.microsoft.com/office/drawing/2014/main" xmlns="" id="{86493A20-2B3E-0C46-AE78-4CA217CB7360}"/>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6101A8BE-7373-874D-9956-0BFD0F4EA66E}"/>
              </a:ext>
            </a:extLst>
          </p:cNvPr>
          <p:cNvGrpSpPr/>
          <p:nvPr/>
        </p:nvGrpSpPr>
        <p:grpSpPr>
          <a:xfrm>
            <a:off x="691529" y="3969154"/>
            <a:ext cx="1912071" cy="791737"/>
            <a:chOff x="691529" y="3361677"/>
            <a:chExt cx="1912071" cy="791737"/>
          </a:xfrm>
        </p:grpSpPr>
        <p:sp>
          <p:nvSpPr>
            <p:cNvPr id="104" name="Round Same Side Corner Rectangle 1">
              <a:extLst>
                <a:ext uri="{FF2B5EF4-FFF2-40B4-BE49-F238E27FC236}">
                  <a16:creationId xmlns:a16="http://schemas.microsoft.com/office/drawing/2014/main" xmlns="" id="{83915AB4-C606-324E-BE56-BC63E8336904}"/>
                </a:ext>
              </a:extLst>
            </p:cNvPr>
            <p:cNvSpPr/>
            <p:nvPr/>
          </p:nvSpPr>
          <p:spPr>
            <a:xfrm>
              <a:off x="1337639" y="3361677"/>
              <a:ext cx="1265961"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SMMEs supported</a:t>
              </a:r>
            </a:p>
          </p:txBody>
        </p:sp>
        <p:sp>
          <p:nvSpPr>
            <p:cNvPr id="105" name="Rectangle 104">
              <a:extLst>
                <a:ext uri="{FF2B5EF4-FFF2-40B4-BE49-F238E27FC236}">
                  <a16:creationId xmlns:a16="http://schemas.microsoft.com/office/drawing/2014/main" xmlns="" id="{AD74A5CC-D4A6-D540-B7E4-97016CE1941C}"/>
                </a:ext>
              </a:extLst>
            </p:cNvPr>
            <p:cNvSpPr/>
            <p:nvPr/>
          </p:nvSpPr>
          <p:spPr>
            <a:xfrm>
              <a:off x="691529" y="3361677"/>
              <a:ext cx="646109"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99</a:t>
              </a:r>
            </a:p>
          </p:txBody>
        </p:sp>
        <p:sp>
          <p:nvSpPr>
            <p:cNvPr id="106" name="Triangle 105">
              <a:extLst>
                <a:ext uri="{FF2B5EF4-FFF2-40B4-BE49-F238E27FC236}">
                  <a16:creationId xmlns:a16="http://schemas.microsoft.com/office/drawing/2014/main" xmlns="" id="{5B8A00B6-0087-1245-BD11-35CE5CA22CFA}"/>
                </a:ext>
              </a:extLst>
            </p:cNvPr>
            <p:cNvSpPr/>
            <p:nvPr/>
          </p:nvSpPr>
          <p:spPr>
            <a:xfrm rot="5400000">
              <a:off x="1192270" y="3641410"/>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Round Same Side Corner Rectangle 1">
            <a:extLst>
              <a:ext uri="{FF2B5EF4-FFF2-40B4-BE49-F238E27FC236}">
                <a16:creationId xmlns:a16="http://schemas.microsoft.com/office/drawing/2014/main" xmlns="" id="{0B7304CA-1751-2642-80B7-BA4F2947C14D}"/>
              </a:ext>
            </a:extLst>
          </p:cNvPr>
          <p:cNvSpPr/>
          <p:nvPr/>
        </p:nvSpPr>
        <p:spPr>
          <a:xfrm rot="16200000">
            <a:off x="-765976" y="4642014"/>
            <a:ext cx="2238676" cy="548521"/>
          </a:xfrm>
          <a:prstGeom prst="round2SameRect">
            <a:avLst/>
          </a:prstGeom>
          <a:solidFill>
            <a:srgbClr val="37AC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ZA" sz="1400" b="1" dirty="0">
                <a:solidFill>
                  <a:srgbClr val="032C50"/>
                </a:solidFill>
                <a:latin typeface="Arial" panose="020B0604020202020204" pitchFamily="34" charset="0"/>
                <a:cs typeface="Arial" panose="020B0604020202020204" pitchFamily="34" charset="0"/>
              </a:rPr>
              <a:t>Our impact -  output and outcomes</a:t>
            </a:r>
          </a:p>
        </p:txBody>
      </p:sp>
      <p:grpSp>
        <p:nvGrpSpPr>
          <p:cNvPr id="118" name="Group 117">
            <a:extLst>
              <a:ext uri="{FF2B5EF4-FFF2-40B4-BE49-F238E27FC236}">
                <a16:creationId xmlns:a16="http://schemas.microsoft.com/office/drawing/2014/main" xmlns="" id="{F3405CA3-3F99-AC41-8D95-F5268BA1908F}"/>
              </a:ext>
            </a:extLst>
          </p:cNvPr>
          <p:cNvGrpSpPr/>
          <p:nvPr/>
        </p:nvGrpSpPr>
        <p:grpSpPr>
          <a:xfrm>
            <a:off x="686866" y="2789456"/>
            <a:ext cx="2651009" cy="791737"/>
            <a:chOff x="2675464" y="3361677"/>
            <a:chExt cx="2651009" cy="791737"/>
          </a:xfrm>
        </p:grpSpPr>
        <p:sp>
          <p:nvSpPr>
            <p:cNvPr id="119" name="Round Same Side Corner Rectangle 1">
              <a:extLst>
                <a:ext uri="{FF2B5EF4-FFF2-40B4-BE49-F238E27FC236}">
                  <a16:creationId xmlns:a16="http://schemas.microsoft.com/office/drawing/2014/main" xmlns="" id="{10DA7174-D531-D44A-BF41-6A2FF9C88EF0}"/>
                </a:ext>
              </a:extLst>
            </p:cNvPr>
            <p:cNvSpPr/>
            <p:nvPr/>
          </p:nvSpPr>
          <p:spPr>
            <a:xfrm>
              <a:off x="3451520" y="3361677"/>
              <a:ext cx="187495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Female South Africans in SET base</a:t>
              </a:r>
            </a:p>
          </p:txBody>
        </p:sp>
        <p:sp>
          <p:nvSpPr>
            <p:cNvPr id="120" name="Rectangle 119">
              <a:extLst>
                <a:ext uri="{FF2B5EF4-FFF2-40B4-BE49-F238E27FC236}">
                  <a16:creationId xmlns:a16="http://schemas.microsoft.com/office/drawing/2014/main" xmlns="" id="{F5C50F1C-A6A0-8D4E-A1B9-1CD41D9B290F}"/>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607</a:t>
              </a:r>
            </a:p>
          </p:txBody>
        </p:sp>
        <p:sp>
          <p:nvSpPr>
            <p:cNvPr id="121" name="Triangle 120">
              <a:extLst>
                <a:ext uri="{FF2B5EF4-FFF2-40B4-BE49-F238E27FC236}">
                  <a16:creationId xmlns:a16="http://schemas.microsoft.com/office/drawing/2014/main" xmlns="" id="{0D87AC19-33F5-DA42-80FE-24B64D1394C7}"/>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xmlns="" id="{DC2DA42F-4152-E74C-96FC-608A6CC8ABCC}"/>
              </a:ext>
            </a:extLst>
          </p:cNvPr>
          <p:cNvGrpSpPr/>
          <p:nvPr/>
        </p:nvGrpSpPr>
        <p:grpSpPr>
          <a:xfrm>
            <a:off x="3813712" y="2789456"/>
            <a:ext cx="2651009" cy="791737"/>
            <a:chOff x="2675464" y="3361677"/>
            <a:chExt cx="2651009" cy="791737"/>
          </a:xfrm>
        </p:grpSpPr>
        <p:sp>
          <p:nvSpPr>
            <p:cNvPr id="123" name="Round Same Side Corner Rectangle 1">
              <a:extLst>
                <a:ext uri="{FF2B5EF4-FFF2-40B4-BE49-F238E27FC236}">
                  <a16:creationId xmlns:a16="http://schemas.microsoft.com/office/drawing/2014/main" xmlns="" id="{3BCF2979-5F7C-D14E-9EEC-AA55A34ADE6E}"/>
                </a:ext>
              </a:extLst>
            </p:cNvPr>
            <p:cNvSpPr/>
            <p:nvPr/>
          </p:nvSpPr>
          <p:spPr>
            <a:xfrm>
              <a:off x="3451520" y="3361677"/>
              <a:ext cx="187495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Employees </a:t>
              </a:r>
            </a:p>
            <a:p>
              <a:pPr algn="ctr">
                <a:defRPr/>
              </a:pPr>
              <a:r>
                <a:rPr lang="en-US" sz="1400" dirty="0">
                  <a:solidFill>
                    <a:srgbClr val="032C50"/>
                  </a:solidFill>
                  <a:latin typeface="Arial" panose="020B0604020202020204" pitchFamily="34" charset="0"/>
                  <a:cs typeface="Arial" panose="020B0604020202020204" pitchFamily="34" charset="0"/>
                </a:rPr>
                <a:t>with disabilities</a:t>
              </a:r>
            </a:p>
          </p:txBody>
        </p:sp>
        <p:sp>
          <p:nvSpPr>
            <p:cNvPr id="124" name="Rectangle 123">
              <a:extLst>
                <a:ext uri="{FF2B5EF4-FFF2-40B4-BE49-F238E27FC236}">
                  <a16:creationId xmlns:a16="http://schemas.microsoft.com/office/drawing/2014/main" xmlns="" id="{51ABB252-C761-EC47-9438-F68E63ADD5BD}"/>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40</a:t>
              </a:r>
            </a:p>
          </p:txBody>
        </p:sp>
        <p:sp>
          <p:nvSpPr>
            <p:cNvPr id="125" name="Triangle 124">
              <a:extLst>
                <a:ext uri="{FF2B5EF4-FFF2-40B4-BE49-F238E27FC236}">
                  <a16:creationId xmlns:a16="http://schemas.microsoft.com/office/drawing/2014/main" xmlns="" id="{BEB28188-4184-EF46-A108-2C7E9B80EBDD}"/>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xmlns="" id="{0A8635D4-C9DF-8A45-B76D-A1FEFDC6F9A9}"/>
              </a:ext>
            </a:extLst>
          </p:cNvPr>
          <p:cNvGrpSpPr/>
          <p:nvPr/>
        </p:nvGrpSpPr>
        <p:grpSpPr>
          <a:xfrm>
            <a:off x="6940558" y="2789456"/>
            <a:ext cx="2348929" cy="791737"/>
            <a:chOff x="2675464" y="3361677"/>
            <a:chExt cx="2348929" cy="791737"/>
          </a:xfrm>
        </p:grpSpPr>
        <p:sp>
          <p:nvSpPr>
            <p:cNvPr id="127" name="Round Same Side Corner Rectangle 1">
              <a:extLst>
                <a:ext uri="{FF2B5EF4-FFF2-40B4-BE49-F238E27FC236}">
                  <a16:creationId xmlns:a16="http://schemas.microsoft.com/office/drawing/2014/main" xmlns="" id="{FB807D31-DDC7-E148-AA99-5C6E5A17783C}"/>
                </a:ext>
              </a:extLst>
            </p:cNvPr>
            <p:cNvSpPr/>
            <p:nvPr/>
          </p:nvSpPr>
          <p:spPr>
            <a:xfrm>
              <a:off x="3451520" y="3361677"/>
              <a:ext cx="157287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SET base with Master’s</a:t>
              </a:r>
              <a:endParaRPr lang="en-ZA" sz="1400" dirty="0">
                <a:solidFill>
                  <a:srgbClr val="032C50"/>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xmlns="" id="{F841FE7A-8675-BF43-9F8A-2A6D6822980C}"/>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466</a:t>
              </a:r>
            </a:p>
          </p:txBody>
        </p:sp>
        <p:sp>
          <p:nvSpPr>
            <p:cNvPr id="129" name="Triangle 128">
              <a:extLst>
                <a:ext uri="{FF2B5EF4-FFF2-40B4-BE49-F238E27FC236}">
                  <a16:creationId xmlns:a16="http://schemas.microsoft.com/office/drawing/2014/main" xmlns="" id="{3C8EFA33-4DC6-B948-BB20-77A223E46F76}"/>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xmlns="" id="{E780865B-5DF6-8545-9CE7-F7AFF2E6A04B}"/>
              </a:ext>
            </a:extLst>
          </p:cNvPr>
          <p:cNvGrpSpPr/>
          <p:nvPr/>
        </p:nvGrpSpPr>
        <p:grpSpPr>
          <a:xfrm>
            <a:off x="9765323" y="2789456"/>
            <a:ext cx="2348929" cy="791737"/>
            <a:chOff x="2675464" y="3361677"/>
            <a:chExt cx="2348929" cy="791737"/>
          </a:xfrm>
        </p:grpSpPr>
        <p:sp>
          <p:nvSpPr>
            <p:cNvPr id="131" name="Round Same Side Corner Rectangle 1">
              <a:extLst>
                <a:ext uri="{FF2B5EF4-FFF2-40B4-BE49-F238E27FC236}">
                  <a16:creationId xmlns:a16="http://schemas.microsoft.com/office/drawing/2014/main" xmlns="" id="{3D13DF97-50CC-AB42-80B5-B1A92673F53F}"/>
                </a:ext>
              </a:extLst>
            </p:cNvPr>
            <p:cNvSpPr/>
            <p:nvPr/>
          </p:nvSpPr>
          <p:spPr>
            <a:xfrm>
              <a:off x="3451520" y="3361677"/>
              <a:ext cx="157287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SET base </a:t>
              </a:r>
            </a:p>
            <a:p>
              <a:pPr algn="ctr">
                <a:defRPr/>
              </a:pPr>
              <a:r>
                <a:rPr lang="en-US" sz="1400" dirty="0">
                  <a:solidFill>
                    <a:srgbClr val="032C50"/>
                  </a:solidFill>
                  <a:latin typeface="Arial" panose="020B0604020202020204" pitchFamily="34" charset="0"/>
                  <a:cs typeface="Arial" panose="020B0604020202020204" pitchFamily="34" charset="0"/>
                </a:rPr>
                <a:t>with PhDs</a:t>
              </a:r>
              <a:endParaRPr lang="en-ZA" sz="1400" dirty="0">
                <a:solidFill>
                  <a:srgbClr val="032C50"/>
                </a:solidFill>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xmlns="" id="{9CA6856E-27A0-BF4D-8CC6-32425D069C22}"/>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318</a:t>
              </a:r>
            </a:p>
          </p:txBody>
        </p:sp>
        <p:sp>
          <p:nvSpPr>
            <p:cNvPr id="133" name="Triangle 132">
              <a:extLst>
                <a:ext uri="{FF2B5EF4-FFF2-40B4-BE49-F238E27FC236}">
                  <a16:creationId xmlns:a16="http://schemas.microsoft.com/office/drawing/2014/main" xmlns="" id="{D3D2618B-7B9A-E34B-A385-89A064628CD7}"/>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xmlns="" id="{E25E929A-471C-E244-AFB9-B0D40D4932F9}"/>
              </a:ext>
            </a:extLst>
          </p:cNvPr>
          <p:cNvGrpSpPr/>
          <p:nvPr/>
        </p:nvGrpSpPr>
        <p:grpSpPr>
          <a:xfrm>
            <a:off x="686866" y="1851610"/>
            <a:ext cx="2150119" cy="791737"/>
            <a:chOff x="2675464" y="3361677"/>
            <a:chExt cx="2150119" cy="791737"/>
          </a:xfrm>
        </p:grpSpPr>
        <p:sp>
          <p:nvSpPr>
            <p:cNvPr id="135" name="Round Same Side Corner Rectangle 1">
              <a:extLst>
                <a:ext uri="{FF2B5EF4-FFF2-40B4-BE49-F238E27FC236}">
                  <a16:creationId xmlns:a16="http://schemas.microsoft.com/office/drawing/2014/main" xmlns="" id="{18851BC5-CC8D-194F-B13E-47ACCF41359C}"/>
                </a:ext>
              </a:extLst>
            </p:cNvPr>
            <p:cNvSpPr/>
            <p:nvPr/>
          </p:nvSpPr>
          <p:spPr>
            <a:xfrm>
              <a:off x="3451520" y="3361677"/>
              <a:ext cx="137406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r>
                <a:rPr lang="en-ZA" sz="1400" dirty="0">
                  <a:solidFill>
                    <a:srgbClr val="032C50"/>
                  </a:solidFill>
                  <a:latin typeface="Arial" panose="020B0604020202020204" pitchFamily="34" charset="0"/>
                  <a:cs typeface="Arial" panose="020B0604020202020204" pitchFamily="34" charset="0"/>
                </a:rPr>
                <a:t>CSIR Total </a:t>
              </a:r>
            </a:p>
            <a:p>
              <a:pPr algn="ctr"/>
              <a:r>
                <a:rPr lang="en-ZA" sz="1400" dirty="0">
                  <a:solidFill>
                    <a:srgbClr val="032C50"/>
                  </a:solidFill>
                  <a:latin typeface="Arial" panose="020B0604020202020204" pitchFamily="34" charset="0"/>
                  <a:cs typeface="Arial" panose="020B0604020202020204" pitchFamily="34" charset="0"/>
                </a:rPr>
                <a:t>Staff Base</a:t>
              </a:r>
            </a:p>
          </p:txBody>
        </p:sp>
        <p:sp>
          <p:nvSpPr>
            <p:cNvPr id="136" name="Rectangle 135">
              <a:extLst>
                <a:ext uri="{FF2B5EF4-FFF2-40B4-BE49-F238E27FC236}">
                  <a16:creationId xmlns:a16="http://schemas.microsoft.com/office/drawing/2014/main" xmlns="" id="{8B1D12E2-BCDD-E54B-B923-DB64614AC93C}"/>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2 209</a:t>
              </a:r>
            </a:p>
          </p:txBody>
        </p:sp>
        <p:sp>
          <p:nvSpPr>
            <p:cNvPr id="137" name="Triangle 136">
              <a:extLst>
                <a:ext uri="{FF2B5EF4-FFF2-40B4-BE49-F238E27FC236}">
                  <a16:creationId xmlns:a16="http://schemas.microsoft.com/office/drawing/2014/main" xmlns="" id="{19C1587A-2D7C-3B46-A454-460737E7DA47}"/>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xmlns="" id="{F9562C0E-5E63-1549-9A8B-84A8A9ED7B0B}"/>
              </a:ext>
            </a:extLst>
          </p:cNvPr>
          <p:cNvGrpSpPr/>
          <p:nvPr/>
        </p:nvGrpSpPr>
        <p:grpSpPr>
          <a:xfrm>
            <a:off x="2996312" y="1851610"/>
            <a:ext cx="2150119" cy="791737"/>
            <a:chOff x="2675464" y="3361677"/>
            <a:chExt cx="2150119" cy="791737"/>
          </a:xfrm>
        </p:grpSpPr>
        <p:sp>
          <p:nvSpPr>
            <p:cNvPr id="139" name="Round Same Side Corner Rectangle 1">
              <a:extLst>
                <a:ext uri="{FF2B5EF4-FFF2-40B4-BE49-F238E27FC236}">
                  <a16:creationId xmlns:a16="http://schemas.microsoft.com/office/drawing/2014/main" xmlns="" id="{39EBD4B4-286D-5942-9619-CD88890DF248}"/>
                </a:ext>
              </a:extLst>
            </p:cNvPr>
            <p:cNvSpPr/>
            <p:nvPr/>
          </p:nvSpPr>
          <p:spPr>
            <a:xfrm>
              <a:off x="3451520" y="3361677"/>
              <a:ext cx="137406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Black South Africans</a:t>
              </a:r>
              <a:endParaRPr lang="en-ZA" sz="1400" dirty="0">
                <a:solidFill>
                  <a:srgbClr val="032C50"/>
                </a:solidFill>
                <a:latin typeface="Arial" panose="020B0604020202020204" pitchFamily="34" charset="0"/>
                <a:cs typeface="Arial" panose="020B0604020202020204" pitchFamily="34" charset="0"/>
              </a:endParaRPr>
            </a:p>
          </p:txBody>
        </p:sp>
        <p:sp>
          <p:nvSpPr>
            <p:cNvPr id="140" name="Rectangle 139">
              <a:extLst>
                <a:ext uri="{FF2B5EF4-FFF2-40B4-BE49-F238E27FC236}">
                  <a16:creationId xmlns:a16="http://schemas.microsoft.com/office/drawing/2014/main" xmlns="" id="{CBE32407-B1F0-9043-80FF-46B28C605083}"/>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1 644</a:t>
              </a:r>
            </a:p>
          </p:txBody>
        </p:sp>
        <p:sp>
          <p:nvSpPr>
            <p:cNvPr id="141" name="Triangle 140">
              <a:extLst>
                <a:ext uri="{FF2B5EF4-FFF2-40B4-BE49-F238E27FC236}">
                  <a16:creationId xmlns:a16="http://schemas.microsoft.com/office/drawing/2014/main" xmlns="" id="{012B8C24-62C3-FB4E-8023-89D96FEC3F21}"/>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xmlns="" id="{45AFBB97-6E13-A245-A246-628001D6980F}"/>
              </a:ext>
            </a:extLst>
          </p:cNvPr>
          <p:cNvGrpSpPr/>
          <p:nvPr/>
        </p:nvGrpSpPr>
        <p:grpSpPr>
          <a:xfrm>
            <a:off x="5305758" y="1851610"/>
            <a:ext cx="2150119" cy="791737"/>
            <a:chOff x="2675464" y="3361677"/>
            <a:chExt cx="2150119" cy="791737"/>
          </a:xfrm>
        </p:grpSpPr>
        <p:sp>
          <p:nvSpPr>
            <p:cNvPr id="143" name="Round Same Side Corner Rectangle 1">
              <a:extLst>
                <a:ext uri="{FF2B5EF4-FFF2-40B4-BE49-F238E27FC236}">
                  <a16:creationId xmlns:a16="http://schemas.microsoft.com/office/drawing/2014/main" xmlns="" id="{F0196F5D-4707-9E4F-9B6C-5D1A10E9A9BC}"/>
                </a:ext>
              </a:extLst>
            </p:cNvPr>
            <p:cNvSpPr/>
            <p:nvPr/>
          </p:nvSpPr>
          <p:spPr>
            <a:xfrm>
              <a:off x="3451520" y="3361677"/>
              <a:ext cx="137406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Female South Africans</a:t>
              </a:r>
            </a:p>
          </p:txBody>
        </p:sp>
        <p:sp>
          <p:nvSpPr>
            <p:cNvPr id="144" name="Rectangle 143">
              <a:extLst>
                <a:ext uri="{FF2B5EF4-FFF2-40B4-BE49-F238E27FC236}">
                  <a16:creationId xmlns:a16="http://schemas.microsoft.com/office/drawing/2014/main" xmlns="" id="{6255CB73-A3F9-2A4A-B865-30DFAAEC57B4}"/>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997</a:t>
              </a:r>
            </a:p>
          </p:txBody>
        </p:sp>
        <p:sp>
          <p:nvSpPr>
            <p:cNvPr id="145" name="Triangle 144">
              <a:extLst>
                <a:ext uri="{FF2B5EF4-FFF2-40B4-BE49-F238E27FC236}">
                  <a16:creationId xmlns:a16="http://schemas.microsoft.com/office/drawing/2014/main" xmlns="" id="{13B51375-6CC9-5845-B2AC-9B1FB6B77C02}"/>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xmlns="" id="{44EAF1E1-D693-4B4A-93C8-74FBA975B02D}"/>
              </a:ext>
            </a:extLst>
          </p:cNvPr>
          <p:cNvGrpSpPr/>
          <p:nvPr/>
        </p:nvGrpSpPr>
        <p:grpSpPr>
          <a:xfrm>
            <a:off x="7615204" y="1851610"/>
            <a:ext cx="2150119" cy="791737"/>
            <a:chOff x="2675464" y="3361677"/>
            <a:chExt cx="2150119" cy="791737"/>
          </a:xfrm>
        </p:grpSpPr>
        <p:sp>
          <p:nvSpPr>
            <p:cNvPr id="147" name="Round Same Side Corner Rectangle 1">
              <a:extLst>
                <a:ext uri="{FF2B5EF4-FFF2-40B4-BE49-F238E27FC236}">
                  <a16:creationId xmlns:a16="http://schemas.microsoft.com/office/drawing/2014/main" xmlns="" id="{E991C55C-B9E7-F64F-A7F3-D1B9AE2D01EC}"/>
                </a:ext>
              </a:extLst>
            </p:cNvPr>
            <p:cNvSpPr/>
            <p:nvPr/>
          </p:nvSpPr>
          <p:spPr>
            <a:xfrm>
              <a:off x="3451520" y="3361677"/>
              <a:ext cx="137406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Total SET base</a:t>
              </a:r>
              <a:endParaRPr lang="en-ZA" sz="1400" dirty="0">
                <a:solidFill>
                  <a:srgbClr val="032C50"/>
                </a:solidFill>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xmlns="" id="{DF15EAD6-8F3E-F04A-95C3-1A2A4A6D99F7}"/>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1 551</a:t>
              </a:r>
            </a:p>
          </p:txBody>
        </p:sp>
        <p:sp>
          <p:nvSpPr>
            <p:cNvPr id="149" name="Triangle 148">
              <a:extLst>
                <a:ext uri="{FF2B5EF4-FFF2-40B4-BE49-F238E27FC236}">
                  <a16:creationId xmlns:a16="http://schemas.microsoft.com/office/drawing/2014/main" xmlns="" id="{139F79A6-36D6-104A-B7B9-72A4B9334C80}"/>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xmlns="" id="{1F39415F-945B-BD47-AB51-DE6517C9150D}"/>
              </a:ext>
            </a:extLst>
          </p:cNvPr>
          <p:cNvGrpSpPr/>
          <p:nvPr/>
        </p:nvGrpSpPr>
        <p:grpSpPr>
          <a:xfrm>
            <a:off x="9924650" y="1851610"/>
            <a:ext cx="2150119" cy="791737"/>
            <a:chOff x="2675464" y="3361677"/>
            <a:chExt cx="2150119" cy="791737"/>
          </a:xfrm>
        </p:grpSpPr>
        <p:sp>
          <p:nvSpPr>
            <p:cNvPr id="151" name="Round Same Side Corner Rectangle 1">
              <a:extLst>
                <a:ext uri="{FF2B5EF4-FFF2-40B4-BE49-F238E27FC236}">
                  <a16:creationId xmlns:a16="http://schemas.microsoft.com/office/drawing/2014/main" xmlns="" id="{4B584BBA-75D7-1941-A24D-329B3D418247}"/>
                </a:ext>
              </a:extLst>
            </p:cNvPr>
            <p:cNvSpPr/>
            <p:nvPr/>
          </p:nvSpPr>
          <p:spPr>
            <a:xfrm>
              <a:off x="3451520" y="3361677"/>
              <a:ext cx="1374063" cy="791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oAutofit/>
            </a:bodyPr>
            <a:lstStyle/>
            <a:p>
              <a:pPr algn="ctr">
                <a:defRPr/>
              </a:pPr>
              <a:r>
                <a:rPr lang="en-US" sz="1400" dirty="0">
                  <a:solidFill>
                    <a:srgbClr val="032C50"/>
                  </a:solidFill>
                  <a:latin typeface="Arial" panose="020B0604020202020204" pitchFamily="34" charset="0"/>
                  <a:cs typeface="Arial" panose="020B0604020202020204" pitchFamily="34" charset="0"/>
                </a:rPr>
                <a:t>Black South Africans in SET base</a:t>
              </a:r>
            </a:p>
          </p:txBody>
        </p:sp>
        <p:sp>
          <p:nvSpPr>
            <p:cNvPr id="152" name="Rectangle 151">
              <a:extLst>
                <a:ext uri="{FF2B5EF4-FFF2-40B4-BE49-F238E27FC236}">
                  <a16:creationId xmlns:a16="http://schemas.microsoft.com/office/drawing/2014/main" xmlns="" id="{0CCC562F-0927-2244-8A2A-4949ADB7242F}"/>
                </a:ext>
              </a:extLst>
            </p:cNvPr>
            <p:cNvSpPr/>
            <p:nvPr/>
          </p:nvSpPr>
          <p:spPr>
            <a:xfrm>
              <a:off x="2675464" y="3361677"/>
              <a:ext cx="783055" cy="791737"/>
            </a:xfrm>
            <a:prstGeom prst="rect">
              <a:avLst/>
            </a:prstGeom>
            <a:solidFill>
              <a:srgbClr val="032C5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dirty="0">
                  <a:solidFill>
                    <a:schemeClr val="bg1"/>
                  </a:solidFill>
                  <a:latin typeface="Arial" panose="020B0604020202020204" pitchFamily="34" charset="0"/>
                  <a:cs typeface="Arial" panose="020B0604020202020204" pitchFamily="34" charset="0"/>
                </a:rPr>
                <a:t>1052</a:t>
              </a:r>
            </a:p>
          </p:txBody>
        </p:sp>
        <p:sp>
          <p:nvSpPr>
            <p:cNvPr id="153" name="Triangle 152">
              <a:extLst>
                <a:ext uri="{FF2B5EF4-FFF2-40B4-BE49-F238E27FC236}">
                  <a16:creationId xmlns:a16="http://schemas.microsoft.com/office/drawing/2014/main" xmlns="" id="{74D4C927-E6D2-994D-A081-D2CB2B30912B}"/>
                </a:ext>
              </a:extLst>
            </p:cNvPr>
            <p:cNvSpPr/>
            <p:nvPr/>
          </p:nvSpPr>
          <p:spPr>
            <a:xfrm rot="5400000">
              <a:off x="3306151" y="3641411"/>
              <a:ext cx="523005" cy="232270"/>
            </a:xfrm>
            <a:prstGeom prst="triangle">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Round Same Side Corner Rectangle 1">
            <a:extLst>
              <a:ext uri="{FF2B5EF4-FFF2-40B4-BE49-F238E27FC236}">
                <a16:creationId xmlns:a16="http://schemas.microsoft.com/office/drawing/2014/main" xmlns="" id="{7EE3571A-0327-DC4E-BC44-0FB9504E03D5}"/>
              </a:ext>
            </a:extLst>
          </p:cNvPr>
          <p:cNvSpPr/>
          <p:nvPr/>
        </p:nvSpPr>
        <p:spPr>
          <a:xfrm rot="16200000">
            <a:off x="-615907" y="2445352"/>
            <a:ext cx="1955295" cy="531765"/>
          </a:xfrm>
          <a:prstGeom prst="round2SameRect">
            <a:avLst/>
          </a:prstGeom>
          <a:solidFill>
            <a:srgbClr val="37AC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32C50"/>
                </a:solidFill>
                <a:latin typeface="Arial" panose="020B0604020202020204" pitchFamily="34" charset="0"/>
                <a:cs typeface="Arial" panose="020B0604020202020204" pitchFamily="34" charset="0"/>
              </a:rPr>
              <a:t>CSIR Staff profile</a:t>
            </a:r>
          </a:p>
        </p:txBody>
      </p:sp>
      <p:sp>
        <p:nvSpPr>
          <p:cNvPr id="160" name="Title 1">
            <a:extLst>
              <a:ext uri="{FF2B5EF4-FFF2-40B4-BE49-F238E27FC236}">
                <a16:creationId xmlns:a16="http://schemas.microsoft.com/office/drawing/2014/main" xmlns="" id="{85CF0466-D9D5-D541-9E97-CF71CEB846CE}"/>
              </a:ext>
            </a:extLst>
          </p:cNvPr>
          <p:cNvSpPr>
            <a:spLocks noGrp="1"/>
          </p:cNvSpPr>
          <p:nvPr>
            <p:ph type="title"/>
          </p:nvPr>
        </p:nvSpPr>
        <p:spPr>
          <a:xfrm>
            <a:off x="838200" y="-105140"/>
            <a:ext cx="10515600" cy="1325563"/>
          </a:xfrm>
        </p:spPr>
        <p:txBody>
          <a:bodyPr>
            <a:normAutofit/>
          </a:bodyPr>
          <a:lstStyle/>
          <a:p>
            <a:r>
              <a:rPr lang="en-US" sz="2800" dirty="0">
                <a:solidFill>
                  <a:schemeClr val="accent1">
                    <a:lumMod val="50000"/>
                  </a:schemeClr>
                </a:solidFill>
              </a:rPr>
              <a:t>CSIR at a glance</a:t>
            </a:r>
          </a:p>
        </p:txBody>
      </p:sp>
    </p:spTree>
    <p:extLst>
      <p:ext uri="{BB962C8B-B14F-4D97-AF65-F5344CB8AC3E}">
        <p14:creationId xmlns:p14="http://schemas.microsoft.com/office/powerpoint/2010/main" xmlns="" val="1770665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3353BE8-9DE5-3C10-FF37-57F8F68E5DD2}"/>
              </a:ext>
            </a:extLst>
          </p:cNvPr>
          <p:cNvSpPr txBox="1">
            <a:spLocks/>
          </p:cNvSpPr>
          <p:nvPr/>
        </p:nvSpPr>
        <p:spPr>
          <a:xfrm>
            <a:off x="3657601" y="2678906"/>
            <a:ext cx="8286749" cy="1500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2800" dirty="0">
                <a:solidFill>
                  <a:schemeClr val="accent1">
                    <a:lumMod val="50000"/>
                  </a:schemeClr>
                </a:solidFill>
              </a:rPr>
              <a:t>PERFORMANCE AGAINST SET TARGETS</a:t>
            </a:r>
          </a:p>
        </p:txBody>
      </p:sp>
    </p:spTree>
    <p:extLst>
      <p:ext uri="{BB962C8B-B14F-4D97-AF65-F5344CB8AC3E}">
        <p14:creationId xmlns:p14="http://schemas.microsoft.com/office/powerpoint/2010/main" xmlns="" val="2817721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2F59D111-A886-C0E9-B5C6-854B30A8F657}"/>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accent1">
                    <a:lumMod val="50000"/>
                  </a:schemeClr>
                </a:solidFill>
              </a:rPr>
              <a:t>KPI Performance Overview: 2019/20 – 2021/22</a:t>
            </a:r>
          </a:p>
        </p:txBody>
      </p:sp>
      <p:pic>
        <p:nvPicPr>
          <p:cNvPr id="5" name="Picture 4">
            <a:extLst>
              <a:ext uri="{FF2B5EF4-FFF2-40B4-BE49-F238E27FC236}">
                <a16:creationId xmlns:a16="http://schemas.microsoft.com/office/drawing/2014/main" xmlns="" id="{306C6F46-05A3-AE2C-7D0A-C8CF996831F8}"/>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0800000">
            <a:off x="274532" y="1830841"/>
            <a:ext cx="1368915" cy="2134984"/>
          </a:xfrm>
          <a:prstGeom prst="rect">
            <a:avLst/>
          </a:prstGeom>
        </p:spPr>
      </p:pic>
      <p:sp>
        <p:nvSpPr>
          <p:cNvPr id="7" name="Rounded Rectangle 13">
            <a:extLst>
              <a:ext uri="{FF2B5EF4-FFF2-40B4-BE49-F238E27FC236}">
                <a16:creationId xmlns:a16="http://schemas.microsoft.com/office/drawing/2014/main" xmlns="" id="{D2B35267-D61B-71D7-81A9-8C4E7F9F3B30}"/>
              </a:ext>
            </a:extLst>
          </p:cNvPr>
          <p:cNvSpPr/>
          <p:nvPr/>
        </p:nvSpPr>
        <p:spPr>
          <a:xfrm>
            <a:off x="1700613" y="1798839"/>
            <a:ext cx="3721352" cy="3564271"/>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ounded Rectangle 13">
            <a:extLst>
              <a:ext uri="{FF2B5EF4-FFF2-40B4-BE49-F238E27FC236}">
                <a16:creationId xmlns:a16="http://schemas.microsoft.com/office/drawing/2014/main" xmlns="" id="{D9181400-6FC7-B8DB-077C-1B57C9A8EE89}"/>
              </a:ext>
            </a:extLst>
          </p:cNvPr>
          <p:cNvSpPr/>
          <p:nvPr/>
        </p:nvSpPr>
        <p:spPr>
          <a:xfrm>
            <a:off x="1700612" y="1706434"/>
            <a:ext cx="2244668" cy="188285"/>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7BFD6"/>
              </a:solidFill>
              <a:effectLst/>
              <a:uLnTx/>
              <a:uFillTx/>
              <a:latin typeface="Arial" panose="020B0604020202020204" pitchFamily="34" charset="0"/>
              <a:ea typeface="+mn-ea"/>
              <a:cs typeface="Arial" panose="020B0604020202020204" pitchFamily="34" charset="0"/>
            </a:endParaRPr>
          </a:p>
        </p:txBody>
      </p:sp>
      <p:sp>
        <p:nvSpPr>
          <p:cNvPr id="16" name="Content Placeholder 2">
            <a:extLst>
              <a:ext uri="{FF2B5EF4-FFF2-40B4-BE49-F238E27FC236}">
                <a16:creationId xmlns:a16="http://schemas.microsoft.com/office/drawing/2014/main" xmlns="" id="{8BC3E560-CB64-EBE0-6FC1-B38CA1774056}"/>
              </a:ext>
            </a:extLst>
          </p:cNvPr>
          <p:cNvSpPr txBox="1">
            <a:spLocks/>
          </p:cNvSpPr>
          <p:nvPr/>
        </p:nvSpPr>
        <p:spPr>
          <a:xfrm>
            <a:off x="1676010" y="2248434"/>
            <a:ext cx="3721351" cy="29540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PG  0.1%</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Public Sector Income  24%</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Total Income  4%</a:t>
            </a:r>
          </a:p>
          <a:p>
            <a:pPr marL="342900" indent="-216000" defTabSz="457200">
              <a:spcBef>
                <a:spcPct val="20000"/>
              </a:spcBef>
              <a:buFont typeface="Arial"/>
              <a:buChar char="•"/>
            </a:pPr>
            <a:r>
              <a:rPr lang="en-US" sz="1800" dirty="0">
                <a:solidFill>
                  <a:srgbClr val="032C50"/>
                </a:solidFill>
                <a:latin typeface="Arial"/>
                <a:cs typeface="Arial"/>
              </a:rPr>
              <a:t>Publications </a:t>
            </a:r>
            <a:r>
              <a:rPr lang="en-US" sz="1800" dirty="0">
                <a:solidFill>
                  <a:srgbClr val="032C50"/>
                </a:solidFill>
                <a:latin typeface="Arial"/>
                <a:cs typeface="Arial"/>
                <a:sym typeface="Symbol" panose="05050102010706020507" pitchFamily="18" charset="2"/>
              </a:rPr>
              <a:t> 3%</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SMMEs Supported  19%</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Policies  8%</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Standards  20%</a:t>
            </a:r>
          </a:p>
          <a:p>
            <a:pPr marL="342900" indent="-216000" defTabSz="457200">
              <a:spcBef>
                <a:spcPct val="20000"/>
              </a:spcBef>
              <a:buFont typeface="Arial"/>
              <a:buChar char="•"/>
            </a:pPr>
            <a:r>
              <a:rPr lang="en-US" sz="1800" dirty="0">
                <a:solidFill>
                  <a:srgbClr val="032C50"/>
                </a:solidFill>
                <a:latin typeface="Arial"/>
                <a:cs typeface="Arial"/>
                <a:sym typeface="Symbol" panose="05050102010706020507" pitchFamily="18" charset="2"/>
              </a:rPr>
              <a:t>Patents Granted  19%</a:t>
            </a:r>
          </a:p>
          <a:p>
            <a:endParaRPr lang="en-ZA" sz="1800" dirty="0"/>
          </a:p>
          <a:p>
            <a:endParaRPr lang="en-ZA" sz="1800" dirty="0"/>
          </a:p>
          <a:p>
            <a:endParaRPr lang="en-ZA" sz="1800" dirty="0"/>
          </a:p>
        </p:txBody>
      </p:sp>
      <p:pic>
        <p:nvPicPr>
          <p:cNvPr id="17" name="Picture 16">
            <a:extLst>
              <a:ext uri="{FF2B5EF4-FFF2-40B4-BE49-F238E27FC236}">
                <a16:creationId xmlns:a16="http://schemas.microsoft.com/office/drawing/2014/main" xmlns="" id="{5277634A-4F01-26F3-ECD5-7FD58A8D0ACD}"/>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116118" y="1830841"/>
            <a:ext cx="1353194" cy="2134984"/>
          </a:xfrm>
          <a:prstGeom prst="rect">
            <a:avLst/>
          </a:prstGeom>
        </p:spPr>
      </p:pic>
      <p:sp>
        <p:nvSpPr>
          <p:cNvPr id="20" name="Rounded Rectangle 13">
            <a:extLst>
              <a:ext uri="{FF2B5EF4-FFF2-40B4-BE49-F238E27FC236}">
                <a16:creationId xmlns:a16="http://schemas.microsoft.com/office/drawing/2014/main" xmlns="" id="{361E5E0E-C775-552B-784B-945491E2EBF5}"/>
              </a:ext>
            </a:extLst>
          </p:cNvPr>
          <p:cNvSpPr/>
          <p:nvPr/>
        </p:nvSpPr>
        <p:spPr>
          <a:xfrm>
            <a:off x="7583293" y="1798839"/>
            <a:ext cx="3998672" cy="3564271"/>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ounded Rectangle 13">
            <a:extLst>
              <a:ext uri="{FF2B5EF4-FFF2-40B4-BE49-F238E27FC236}">
                <a16:creationId xmlns:a16="http://schemas.microsoft.com/office/drawing/2014/main" xmlns="" id="{C8CFDCF3-D3BC-4D44-4B45-690BDEE062E9}"/>
              </a:ext>
            </a:extLst>
          </p:cNvPr>
          <p:cNvSpPr/>
          <p:nvPr/>
        </p:nvSpPr>
        <p:spPr>
          <a:xfrm>
            <a:off x="7583292" y="1706434"/>
            <a:ext cx="2244668" cy="188285"/>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7BFD6"/>
              </a:solidFill>
              <a:effectLst/>
              <a:uLnTx/>
              <a:uFillTx/>
              <a:latin typeface="Arial" panose="020B0604020202020204" pitchFamily="34" charset="0"/>
              <a:ea typeface="+mn-ea"/>
              <a:cs typeface="Arial" panose="020B0604020202020204" pitchFamily="34" charset="0"/>
            </a:endParaRPr>
          </a:p>
        </p:txBody>
      </p:sp>
      <p:sp>
        <p:nvSpPr>
          <p:cNvPr id="22" name="Content Placeholder 2">
            <a:extLst>
              <a:ext uri="{FF2B5EF4-FFF2-40B4-BE49-F238E27FC236}">
                <a16:creationId xmlns:a16="http://schemas.microsoft.com/office/drawing/2014/main" xmlns="" id="{86CD8D24-947F-4300-3BA7-96C5DC412FC5}"/>
              </a:ext>
            </a:extLst>
          </p:cNvPr>
          <p:cNvSpPr txBox="1">
            <a:spLocks/>
          </p:cNvSpPr>
          <p:nvPr/>
        </p:nvSpPr>
        <p:spPr>
          <a:xfrm>
            <a:off x="7506277" y="2021000"/>
            <a:ext cx="3998672" cy="3130565"/>
          </a:xfrm>
          <a:prstGeom prst="rect">
            <a:avLst/>
          </a:prstGeom>
        </p:spPr>
        <p:txBody>
          <a:bodyPr vert="horz" lIns="91440" tIns="45720" rIns="91440" bIns="45720" rtlCol="0">
            <a:normAutofit/>
          </a:bodyPr>
          <a:lstStyle>
            <a:lvl1pPr marL="342900" indent="-342900" defTabSz="457200" eaLnBrk="1" latinLnBrk="0" hangingPunct="1">
              <a:spcBef>
                <a:spcPct val="20000"/>
              </a:spcBef>
              <a:buFont typeface="Arial"/>
              <a:buChar char="•"/>
              <a:defRPr sz="1800">
                <a:solidFill>
                  <a:srgbClr val="032C50"/>
                </a:solidFill>
                <a:latin typeface="Arial"/>
                <a:ea typeface="+mn-ea"/>
                <a:cs typeface="Arial"/>
              </a:defRPr>
            </a:lvl1pPr>
            <a:lvl2pPr marL="742950" indent="-285750" defTabSz="457200" eaLnBrk="1" latinLnBrk="0" hangingPunct="1">
              <a:spcBef>
                <a:spcPct val="20000"/>
              </a:spcBef>
              <a:buFont typeface="Arial"/>
              <a:buChar char="–"/>
              <a:defRPr sz="1800">
                <a:solidFill>
                  <a:srgbClr val="032C50"/>
                </a:solidFill>
                <a:latin typeface="Arial"/>
                <a:ea typeface="+mn-ea"/>
                <a:cs typeface="Arial"/>
              </a:defRPr>
            </a:lvl2pPr>
            <a:lvl3pPr marL="1143000" indent="-228600" defTabSz="457200" eaLnBrk="1" latinLnBrk="0" hangingPunct="1">
              <a:spcBef>
                <a:spcPct val="20000"/>
              </a:spcBef>
              <a:buFont typeface="Arial"/>
              <a:buChar char="•"/>
              <a:defRPr sz="1600">
                <a:solidFill>
                  <a:srgbClr val="032C50"/>
                </a:solidFill>
                <a:latin typeface="Arial"/>
                <a:ea typeface="+mn-ea"/>
                <a:cs typeface="Arial"/>
              </a:defRPr>
            </a:lvl3pPr>
            <a:lvl4pPr marL="1600200" indent="-228600" defTabSz="457200" eaLnBrk="1" latinLnBrk="0" hangingPunct="1">
              <a:spcBef>
                <a:spcPct val="20000"/>
              </a:spcBef>
              <a:buFont typeface="Arial"/>
              <a:buChar char="–"/>
              <a:defRPr sz="1600">
                <a:solidFill>
                  <a:srgbClr val="032C50"/>
                </a:solidFill>
                <a:latin typeface="Arial"/>
                <a:ea typeface="+mn-ea"/>
                <a:cs typeface="Arial"/>
              </a:defRPr>
            </a:lvl4pPr>
            <a:lvl5pPr marL="2057400" indent="-228600" defTabSz="457200" eaLnBrk="1" latinLnBrk="0" hangingPunct="1">
              <a:spcBef>
                <a:spcPct val="20000"/>
              </a:spcBef>
              <a:buFont typeface="Arial"/>
              <a:buChar char="»"/>
              <a:defRPr sz="1200">
                <a:solidFill>
                  <a:srgbClr val="032C50"/>
                </a:solidFill>
                <a:latin typeface="Arial"/>
                <a:ea typeface="+mn-ea"/>
                <a:cs typeface="Arial"/>
              </a:defRPr>
            </a:lvl5pPr>
            <a:lvl6pPr marL="2514600" indent="-228600">
              <a:spcBef>
                <a:spcPct val="20000"/>
              </a:spcBef>
              <a:buFont typeface="Arial"/>
              <a:buChar char="•"/>
              <a:defRPr sz="2000">
                <a:latin typeface="+mn-lt"/>
                <a:ea typeface="+mn-ea"/>
              </a:defRPr>
            </a:lvl6pPr>
            <a:lvl7pPr marL="2971800" indent="-228600">
              <a:spcBef>
                <a:spcPct val="20000"/>
              </a:spcBef>
              <a:buFont typeface="Arial"/>
              <a:buChar char="•"/>
              <a:defRPr sz="2000">
                <a:latin typeface="+mn-lt"/>
                <a:ea typeface="+mn-ea"/>
              </a:defRPr>
            </a:lvl7pPr>
            <a:lvl8pPr marL="3429000" indent="-228600">
              <a:spcBef>
                <a:spcPct val="20000"/>
              </a:spcBef>
              <a:buFont typeface="Arial"/>
              <a:buChar char="•"/>
              <a:defRPr sz="2000">
                <a:latin typeface="+mn-lt"/>
                <a:ea typeface="+mn-ea"/>
              </a:defRPr>
            </a:lvl8pPr>
            <a:lvl9pPr marL="3886200" indent="-228600">
              <a:spcBef>
                <a:spcPct val="20000"/>
              </a:spcBef>
              <a:buFont typeface="Arial"/>
              <a:buChar char="•"/>
              <a:defRPr sz="2000">
                <a:latin typeface="+mn-lt"/>
                <a:ea typeface="+mn-ea"/>
              </a:defRPr>
            </a:lvl9pPr>
          </a:lstStyle>
          <a:p>
            <a:pPr indent="-216000"/>
            <a:r>
              <a:rPr lang="en-US" dirty="0"/>
              <a:t>Priority Patents </a:t>
            </a:r>
            <a:r>
              <a:rPr lang="en-US" dirty="0">
                <a:sym typeface="Symbol" panose="05050102010706020507" pitchFamily="18" charset="2"/>
              </a:rPr>
              <a:t>at 0%</a:t>
            </a:r>
          </a:p>
          <a:p>
            <a:pPr indent="-216000"/>
            <a:r>
              <a:rPr lang="en-US" dirty="0">
                <a:sym typeface="Symbol" panose="05050102010706020507" pitchFamily="18" charset="2"/>
              </a:rPr>
              <a:t>Technology Demonstrators  49%</a:t>
            </a:r>
          </a:p>
          <a:p>
            <a:pPr indent="-216000"/>
            <a:r>
              <a:rPr lang="en-US" dirty="0" err="1">
                <a:sym typeface="Symbol" panose="05050102010706020507" pitchFamily="18" charset="2"/>
              </a:rPr>
              <a:t>Licences</a:t>
            </a:r>
            <a:r>
              <a:rPr lang="en-US" dirty="0">
                <a:sym typeface="Symbol" panose="05050102010706020507" pitchFamily="18" charset="2"/>
              </a:rPr>
              <a:t>  140%</a:t>
            </a:r>
          </a:p>
          <a:p>
            <a:pPr indent="-216000"/>
            <a:r>
              <a:rPr lang="en-US" dirty="0">
                <a:sym typeface="Symbol" panose="05050102010706020507" pitchFamily="18" charset="2"/>
              </a:rPr>
              <a:t>Technologies </a:t>
            </a:r>
            <a:r>
              <a:rPr lang="en-US" dirty="0" err="1">
                <a:sym typeface="Symbol" panose="05050102010706020507" pitchFamily="18" charset="2"/>
              </a:rPr>
              <a:t>Localised</a:t>
            </a:r>
            <a:r>
              <a:rPr lang="en-US" dirty="0">
                <a:sym typeface="Symbol" panose="05050102010706020507" pitchFamily="18" charset="2"/>
              </a:rPr>
              <a:t>  100%</a:t>
            </a:r>
          </a:p>
          <a:p>
            <a:pPr indent="-216000"/>
            <a:r>
              <a:rPr lang="en-US" dirty="0">
                <a:sym typeface="Symbol" panose="05050102010706020507" pitchFamily="18" charset="2"/>
              </a:rPr>
              <a:t>Joint Tech Agreements  9%</a:t>
            </a:r>
          </a:p>
          <a:p>
            <a:pPr indent="-216000"/>
            <a:r>
              <a:rPr lang="en-US" dirty="0">
                <a:sym typeface="Symbol" panose="05050102010706020507" pitchFamily="18" charset="2"/>
              </a:rPr>
              <a:t>Capable State  28%</a:t>
            </a:r>
          </a:p>
          <a:p>
            <a:pPr indent="-216000"/>
            <a:r>
              <a:rPr lang="en-ZA" dirty="0"/>
              <a:t>International Income </a:t>
            </a:r>
            <a:r>
              <a:rPr lang="en-US" dirty="0">
                <a:sym typeface="Symbol" panose="05050102010706020507" pitchFamily="18" charset="2"/>
              </a:rPr>
              <a:t> 55%</a:t>
            </a:r>
          </a:p>
          <a:p>
            <a:pPr indent="-216000"/>
            <a:r>
              <a:rPr lang="en-US" dirty="0">
                <a:sym typeface="Symbol" panose="05050102010706020507" pitchFamily="18" charset="2"/>
              </a:rPr>
              <a:t>Private Sector Income  32%</a:t>
            </a:r>
          </a:p>
          <a:p>
            <a:pPr indent="-216000"/>
            <a:r>
              <a:rPr lang="en-US" dirty="0">
                <a:sym typeface="Symbol" panose="05050102010706020507" pitchFamily="18" charset="2"/>
              </a:rPr>
              <a:t>Ring-fenced grants  70%</a:t>
            </a:r>
            <a:endParaRPr lang="en-ZA" dirty="0"/>
          </a:p>
        </p:txBody>
      </p:sp>
    </p:spTree>
    <p:extLst>
      <p:ext uri="{BB962C8B-B14F-4D97-AF65-F5344CB8AC3E}">
        <p14:creationId xmlns:p14="http://schemas.microsoft.com/office/powerpoint/2010/main" xmlns="" val="2166458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Conduct RDI of transformative technologies and </a:t>
            </a:r>
            <a:br>
              <a:rPr lang="en-US" sz="2800" dirty="0">
                <a:solidFill>
                  <a:schemeClr val="accent1">
                    <a:lumMod val="50000"/>
                  </a:schemeClr>
                </a:solidFill>
              </a:rPr>
            </a:br>
            <a:r>
              <a:rPr lang="en-US" sz="2800" dirty="0">
                <a:solidFill>
                  <a:schemeClr val="accent1">
                    <a:lumMod val="50000"/>
                  </a:schemeClr>
                </a:solidFill>
              </a:rPr>
              <a:t>accelerate their diffusion </a:t>
            </a:r>
          </a:p>
        </p:txBody>
      </p:sp>
      <p:graphicFrame>
        <p:nvGraphicFramePr>
          <p:cNvPr id="5" name="Table 4">
            <a:extLst>
              <a:ext uri="{FF2B5EF4-FFF2-40B4-BE49-F238E27FC236}">
                <a16:creationId xmlns:a16="http://schemas.microsoft.com/office/drawing/2014/main" xmlns="" id="{90F8F617-2C20-4A44-B9F7-C7BAE1A9EF8B}"/>
              </a:ext>
            </a:extLst>
          </p:cNvPr>
          <p:cNvGraphicFramePr>
            <a:graphicFrameLocks noGrp="1"/>
          </p:cNvGraphicFramePr>
          <p:nvPr>
            <p:extLst>
              <p:ext uri="{D42A27DB-BD31-4B8C-83A1-F6EECF244321}">
                <p14:modId xmlns:p14="http://schemas.microsoft.com/office/powerpoint/2010/main" xmlns="" val="1784054804"/>
              </p:ext>
            </p:extLst>
          </p:nvPr>
        </p:nvGraphicFramePr>
        <p:xfrm>
          <a:off x="3030876" y="2072189"/>
          <a:ext cx="8078616" cy="3374790"/>
        </p:xfrm>
        <a:graphic>
          <a:graphicData uri="http://schemas.openxmlformats.org/drawingml/2006/table">
            <a:tbl>
              <a:tblPr>
                <a:tableStyleId>{5C22544A-7EE6-4342-B048-85BDC9FD1C3A}</a:tableStyleId>
              </a:tblPr>
              <a:tblGrid>
                <a:gridCol w="3581998">
                  <a:extLst>
                    <a:ext uri="{9D8B030D-6E8A-4147-A177-3AD203B41FA5}">
                      <a16:colId xmlns:a16="http://schemas.microsoft.com/office/drawing/2014/main" xmlns="" val="1266748617"/>
                    </a:ext>
                  </a:extLst>
                </a:gridCol>
                <a:gridCol w="1012415">
                  <a:extLst>
                    <a:ext uri="{9D8B030D-6E8A-4147-A177-3AD203B41FA5}">
                      <a16:colId xmlns:a16="http://schemas.microsoft.com/office/drawing/2014/main" xmlns="" val="4058460288"/>
                    </a:ext>
                  </a:extLst>
                </a:gridCol>
                <a:gridCol w="1021375">
                  <a:extLst>
                    <a:ext uri="{9D8B030D-6E8A-4147-A177-3AD203B41FA5}">
                      <a16:colId xmlns:a16="http://schemas.microsoft.com/office/drawing/2014/main" xmlns="" val="2262189861"/>
                    </a:ext>
                  </a:extLst>
                </a:gridCol>
                <a:gridCol w="2462828">
                  <a:extLst>
                    <a:ext uri="{9D8B030D-6E8A-4147-A177-3AD203B41FA5}">
                      <a16:colId xmlns:a16="http://schemas.microsoft.com/office/drawing/2014/main" xmlns="" val="2600720920"/>
                    </a:ext>
                  </a:extLst>
                </a:gridCol>
              </a:tblGrid>
              <a:tr h="591554">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KPI</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32C50"/>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32C50"/>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Actual </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32C50"/>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32C50"/>
                    </a:solidFill>
                  </a:tcPr>
                </a:tc>
                <a:extLst>
                  <a:ext uri="{0D108BD9-81ED-4DB2-BD59-A6C34878D82A}">
                    <a16:rowId xmlns:a16="http://schemas.microsoft.com/office/drawing/2014/main" xmlns="" val="2151205308"/>
                  </a:ext>
                </a:extLst>
              </a:tr>
              <a:tr h="422409">
                <a:tc>
                  <a:txBody>
                    <a:bodyPr/>
                    <a:lstStyle/>
                    <a:p>
                      <a:pPr algn="l" fontAlgn="ctr"/>
                      <a:r>
                        <a:rPr lang="en-ZA" sz="1400" b="1" i="0" u="none" strike="noStrike" dirty="0">
                          <a:solidFill>
                            <a:srgbClr val="032C50"/>
                          </a:solidFill>
                          <a:effectLst/>
                          <a:latin typeface="Arial" panose="020B0604020202020204" pitchFamily="34" charset="0"/>
                          <a:cs typeface="Arial" panose="020B0604020202020204" pitchFamily="34" charset="0"/>
                        </a:rPr>
                        <a:t>KPI 1:</a:t>
                      </a:r>
                      <a:r>
                        <a:rPr lang="en-ZA" sz="1400" b="0" i="0" u="none" strike="noStrike" dirty="0">
                          <a:solidFill>
                            <a:srgbClr val="032C50"/>
                          </a:solidFill>
                          <a:effectLst/>
                          <a:latin typeface="Arial" panose="020B0604020202020204" pitchFamily="34" charset="0"/>
                          <a:cs typeface="Arial" panose="020B0604020202020204" pitchFamily="34" charset="0"/>
                        </a:rPr>
                        <a:t> Publication equivalents </a:t>
                      </a:r>
                      <a:endParaRPr lang="en-ZA"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300</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422.5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99142916"/>
                  </a:ext>
                </a:extLst>
              </a:tr>
              <a:tr h="597169">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2:</a:t>
                      </a:r>
                      <a:r>
                        <a:rPr lang="en-US" sz="1400" b="0" i="0" u="none" strike="noStrike" dirty="0">
                          <a:solidFill>
                            <a:srgbClr val="032C50"/>
                          </a:solidFill>
                          <a:effectLst/>
                          <a:latin typeface="Arial" panose="020B0604020202020204" pitchFamily="34" charset="0"/>
                          <a:cs typeface="Arial" panose="020B0604020202020204" pitchFamily="34" charset="0"/>
                        </a:rPr>
                        <a:t> New priority patent applications filed</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93007338"/>
                  </a:ext>
                </a:extLst>
              </a:tr>
              <a:tr h="516880">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3:</a:t>
                      </a:r>
                      <a:r>
                        <a:rPr lang="en-US" sz="1400" b="0" i="0" u="none" strike="noStrike" dirty="0">
                          <a:solidFill>
                            <a:srgbClr val="032C50"/>
                          </a:solidFill>
                          <a:effectLst/>
                          <a:latin typeface="Arial" panose="020B0604020202020204" pitchFamily="34" charset="0"/>
                          <a:cs typeface="Arial" panose="020B0604020202020204" pitchFamily="34" charset="0"/>
                        </a:rPr>
                        <a:t> New patents granted</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16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75415358"/>
                  </a:ext>
                </a:extLst>
              </a:tr>
              <a:tr h="516880">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4:</a:t>
                      </a:r>
                      <a:r>
                        <a:rPr lang="en-US" sz="1400" b="0" i="0" u="none" strike="noStrike" dirty="0">
                          <a:solidFill>
                            <a:srgbClr val="032C50"/>
                          </a:solidFill>
                          <a:effectLst/>
                          <a:latin typeface="Arial" panose="020B0604020202020204" pitchFamily="34" charset="0"/>
                          <a:cs typeface="Arial" panose="020B0604020202020204" pitchFamily="34" charset="0"/>
                        </a:rPr>
                        <a:t> New technology demonstrators</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46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55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19816256"/>
                  </a:ext>
                </a:extLst>
              </a:tr>
              <a:tr h="729898">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5: </a:t>
                      </a:r>
                      <a:r>
                        <a:rPr lang="en-US" sz="1400" b="0" i="0" u="none" strike="noStrike" dirty="0">
                          <a:solidFill>
                            <a:srgbClr val="032C50"/>
                          </a:solidFill>
                          <a:effectLst/>
                          <a:latin typeface="Arial" panose="020B0604020202020204" pitchFamily="34" charset="0"/>
                          <a:cs typeface="Arial" panose="020B0604020202020204" pitchFamily="34" charset="0"/>
                        </a:rPr>
                        <a:t>Number of technology licence agreements signed</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12</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38010990"/>
                  </a:ext>
                </a:extLst>
              </a:tr>
            </a:tbl>
          </a:graphicData>
        </a:graphic>
      </p:graphicFrame>
      <p:cxnSp>
        <p:nvCxnSpPr>
          <p:cNvPr id="4" name="Straight Connector 3">
            <a:extLst>
              <a:ext uri="{FF2B5EF4-FFF2-40B4-BE49-F238E27FC236}">
                <a16:creationId xmlns:a16="http://schemas.microsoft.com/office/drawing/2014/main" xmlns="" id="{9BD516E5-DA9E-8751-5F0B-50A8F105DE2E}"/>
              </a:ext>
            </a:extLst>
          </p:cNvPr>
          <p:cNvCxnSpPr>
            <a:cxnSpLocks/>
          </p:cNvCxnSpPr>
          <p:nvPr/>
        </p:nvCxnSpPr>
        <p:spPr>
          <a:xfrm>
            <a:off x="3030876" y="5893115"/>
            <a:ext cx="8078616"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78498A84-2987-CCB9-4321-8E8012E42165}"/>
              </a:ext>
            </a:extLst>
          </p:cNvPr>
          <p:cNvCxnSpPr>
            <a:cxnSpLocks/>
          </p:cNvCxnSpPr>
          <p:nvPr/>
        </p:nvCxnSpPr>
        <p:spPr>
          <a:xfrm>
            <a:off x="3030876" y="1626052"/>
            <a:ext cx="8078616" cy="0"/>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A picture containing diagram&#10;&#10;Description automatically generated">
            <a:extLst>
              <a:ext uri="{FF2B5EF4-FFF2-40B4-BE49-F238E27FC236}">
                <a16:creationId xmlns:a16="http://schemas.microsoft.com/office/drawing/2014/main" xmlns="" id="{11A01BC5-5CC5-F2B0-B5C0-82400590429B}"/>
              </a:ext>
            </a:extLst>
          </p:cNvPr>
          <p:cNvPicPr>
            <a:picLocks noChangeAspect="1"/>
          </p:cNvPicPr>
          <p:nvPr/>
        </p:nvPicPr>
        <p:blipFill rotWithShape="1">
          <a:blip r:embed="rId3"/>
          <a:srcRect l="6474" t="16217"/>
          <a:stretch/>
        </p:blipFill>
        <p:spPr>
          <a:xfrm>
            <a:off x="507446" y="3897363"/>
            <a:ext cx="1908635" cy="2143215"/>
          </a:xfrm>
          <a:prstGeom prst="rect">
            <a:avLst/>
          </a:prstGeom>
          <a:ln>
            <a:solidFill>
              <a:srgbClr val="032C50"/>
            </a:solidFill>
          </a:ln>
        </p:spPr>
      </p:pic>
      <p:sp>
        <p:nvSpPr>
          <p:cNvPr id="15" name="Rectangle 14">
            <a:extLst>
              <a:ext uri="{FF2B5EF4-FFF2-40B4-BE49-F238E27FC236}">
                <a16:creationId xmlns:a16="http://schemas.microsoft.com/office/drawing/2014/main" xmlns="" id="{F358CC0A-B58F-EB10-18FB-B5AF6038E11D}"/>
              </a:ext>
            </a:extLst>
          </p:cNvPr>
          <p:cNvSpPr>
            <a:spLocks noChangeAspect="1"/>
          </p:cNvSpPr>
          <p:nvPr/>
        </p:nvSpPr>
        <p:spPr>
          <a:xfrm>
            <a:off x="479425" y="5539172"/>
            <a:ext cx="1944688" cy="553998"/>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CSIR researchers feature in this journal. Output published under publication equivalents</a:t>
            </a:r>
            <a:endParaRPr lang="en-GB" sz="10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F1C753CD-DA54-28E2-BE7F-C2EC3B89278D}"/>
              </a:ext>
            </a:extLst>
          </p:cNvPr>
          <p:cNvPicPr>
            <a:picLocks noChangeAspect="1"/>
          </p:cNvPicPr>
          <p:nvPr/>
        </p:nvPicPr>
        <p:blipFill>
          <a:blip r:embed="rId4"/>
          <a:srcRect l="71" r="71"/>
          <a:stretch/>
        </p:blipFill>
        <p:spPr>
          <a:xfrm>
            <a:off x="507446" y="1777427"/>
            <a:ext cx="1916667" cy="1998063"/>
          </a:xfrm>
          <a:prstGeom prst="rect">
            <a:avLst/>
          </a:prstGeom>
        </p:spPr>
      </p:pic>
      <p:sp>
        <p:nvSpPr>
          <p:cNvPr id="24" name="Rectangle 23">
            <a:extLst>
              <a:ext uri="{FF2B5EF4-FFF2-40B4-BE49-F238E27FC236}">
                <a16:creationId xmlns:a16="http://schemas.microsoft.com/office/drawing/2014/main" xmlns="" id="{22E98CF8-B5EF-036B-301A-51ED3BEBE0AA}"/>
              </a:ext>
            </a:extLst>
          </p:cNvPr>
          <p:cNvSpPr>
            <a:spLocks noChangeAspect="1"/>
          </p:cNvSpPr>
          <p:nvPr/>
        </p:nvSpPr>
        <p:spPr>
          <a:xfrm>
            <a:off x="507446" y="3159708"/>
            <a:ext cx="1916667" cy="615782"/>
          </a:xfrm>
          <a:prstGeom prst="rect">
            <a:avLst/>
          </a:prstGeom>
          <a:solidFill>
            <a:srgbClr val="032C50"/>
          </a:solidFill>
        </p:spPr>
        <p:txBody>
          <a:bodyPr wrap="square" anchor="ctr">
            <a:noAutofit/>
          </a:bodyPr>
          <a:lstStyle/>
          <a:p>
            <a:pPr algn="ctr" defTabSz="457200"/>
            <a:r>
              <a:rPr lang="en-US" sz="1050" dirty="0">
                <a:solidFill>
                  <a:schemeClr val="bg1"/>
                </a:solidFill>
                <a:latin typeface="Arial" panose="020B0604020202020204" pitchFamily="34" charset="0"/>
                <a:cs typeface="Arial" panose="020B0604020202020204" pitchFamily="34" charset="0"/>
              </a:rPr>
              <a:t>Plant-based recombinant protein expression system</a:t>
            </a:r>
            <a:endParaRPr lang="en-GB" sz="105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895C3EF0-9136-2C03-D66D-6120F02A57D7}"/>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380819" y="77247"/>
            <a:ext cx="1171888" cy="1248316"/>
          </a:xfrm>
          <a:prstGeom prst="rect">
            <a:avLst/>
          </a:prstGeom>
        </p:spPr>
      </p:pic>
      <p:sp>
        <p:nvSpPr>
          <p:cNvPr id="11" name="TextBox 10">
            <a:extLst>
              <a:ext uri="{FF2B5EF4-FFF2-40B4-BE49-F238E27FC236}">
                <a16:creationId xmlns:a16="http://schemas.microsoft.com/office/drawing/2014/main" xmlns="" id="{7673B1FF-2893-545A-CD5B-8A15FA6E9549}"/>
              </a:ext>
            </a:extLst>
          </p:cNvPr>
          <p:cNvSpPr txBox="1"/>
          <p:nvPr/>
        </p:nvSpPr>
        <p:spPr>
          <a:xfrm>
            <a:off x="10334002" y="396028"/>
            <a:ext cx="1293725"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xmlns="" val="415617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Collaboratively improve the competitiveness of high-</a:t>
            </a:r>
            <a:br>
              <a:rPr lang="en-US" sz="2800" dirty="0">
                <a:solidFill>
                  <a:schemeClr val="accent1">
                    <a:lumMod val="50000"/>
                  </a:schemeClr>
                </a:solidFill>
              </a:rPr>
            </a:br>
            <a:r>
              <a:rPr lang="en-US" sz="2800" dirty="0">
                <a:solidFill>
                  <a:schemeClr val="accent1">
                    <a:lumMod val="50000"/>
                  </a:schemeClr>
                </a:solidFill>
              </a:rPr>
              <a:t>impact industries to support SA’s re-industrialisation</a:t>
            </a:r>
          </a:p>
        </p:txBody>
      </p:sp>
      <p:cxnSp>
        <p:nvCxnSpPr>
          <p:cNvPr id="8" name="Straight Connector 7">
            <a:extLst>
              <a:ext uri="{FF2B5EF4-FFF2-40B4-BE49-F238E27FC236}">
                <a16:creationId xmlns:a16="http://schemas.microsoft.com/office/drawing/2014/main" xmlns="" id="{78498A84-2987-CCB9-4321-8E8012E42165}"/>
              </a:ext>
            </a:extLst>
          </p:cNvPr>
          <p:cNvCxnSpPr>
            <a:cxnSpLocks/>
          </p:cNvCxnSpPr>
          <p:nvPr/>
        </p:nvCxnSpPr>
        <p:spPr>
          <a:xfrm>
            <a:off x="3035300" y="1628775"/>
            <a:ext cx="7903971" cy="0"/>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xmlns="" id="{FA572CA9-8DCE-862D-9529-AC1975B65F74}"/>
              </a:ext>
            </a:extLst>
          </p:cNvPr>
          <p:cNvPicPr>
            <a:picLocks noChangeAspect="1"/>
          </p:cNvPicPr>
          <p:nvPr/>
        </p:nvPicPr>
        <p:blipFill rotWithShape="1">
          <a:blip r:embed="rId3"/>
          <a:srcRect t="11" b="17850"/>
          <a:stretch/>
        </p:blipFill>
        <p:spPr>
          <a:xfrm>
            <a:off x="479425" y="1773238"/>
            <a:ext cx="1944688" cy="1836318"/>
          </a:xfrm>
          <a:prstGeom prst="rect">
            <a:avLst/>
          </a:prstGeom>
        </p:spPr>
      </p:pic>
      <p:graphicFrame>
        <p:nvGraphicFramePr>
          <p:cNvPr id="9" name="Table 8">
            <a:extLst>
              <a:ext uri="{FF2B5EF4-FFF2-40B4-BE49-F238E27FC236}">
                <a16:creationId xmlns:a16="http://schemas.microsoft.com/office/drawing/2014/main" xmlns="" id="{9CDD9181-CC91-C384-AF44-6B467464F29E}"/>
              </a:ext>
            </a:extLst>
          </p:cNvPr>
          <p:cNvGraphicFramePr>
            <a:graphicFrameLocks noGrp="1"/>
          </p:cNvGraphicFramePr>
          <p:nvPr>
            <p:extLst>
              <p:ext uri="{D42A27DB-BD31-4B8C-83A1-F6EECF244321}">
                <p14:modId xmlns:p14="http://schemas.microsoft.com/office/powerpoint/2010/main" xmlns="" val="1213061137"/>
              </p:ext>
            </p:extLst>
          </p:nvPr>
        </p:nvGraphicFramePr>
        <p:xfrm>
          <a:off x="3051616" y="1773238"/>
          <a:ext cx="8057818" cy="3898433"/>
        </p:xfrm>
        <a:graphic>
          <a:graphicData uri="http://schemas.openxmlformats.org/drawingml/2006/table">
            <a:tbl>
              <a:tblPr>
                <a:tableStyleId>{5C22544A-7EE6-4342-B048-85BDC9FD1C3A}</a:tableStyleId>
              </a:tblPr>
              <a:tblGrid>
                <a:gridCol w="3548881">
                  <a:extLst>
                    <a:ext uri="{9D8B030D-6E8A-4147-A177-3AD203B41FA5}">
                      <a16:colId xmlns:a16="http://schemas.microsoft.com/office/drawing/2014/main" xmlns="" val="1266748617"/>
                    </a:ext>
                  </a:extLst>
                </a:gridCol>
                <a:gridCol w="1019503">
                  <a:extLst>
                    <a:ext uri="{9D8B030D-6E8A-4147-A177-3AD203B41FA5}">
                      <a16:colId xmlns:a16="http://schemas.microsoft.com/office/drawing/2014/main" xmlns="" val="4058460288"/>
                    </a:ext>
                  </a:extLst>
                </a:gridCol>
                <a:gridCol w="1051034">
                  <a:extLst>
                    <a:ext uri="{9D8B030D-6E8A-4147-A177-3AD203B41FA5}">
                      <a16:colId xmlns:a16="http://schemas.microsoft.com/office/drawing/2014/main" xmlns="" val="2511921179"/>
                    </a:ext>
                  </a:extLst>
                </a:gridCol>
                <a:gridCol w="2438400">
                  <a:extLst>
                    <a:ext uri="{9D8B030D-6E8A-4147-A177-3AD203B41FA5}">
                      <a16:colId xmlns:a16="http://schemas.microsoft.com/office/drawing/2014/main" xmlns="" val="2600720920"/>
                    </a:ext>
                  </a:extLst>
                </a:gridCol>
              </a:tblGrid>
              <a:tr h="802073">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KPI</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32C50"/>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32C50"/>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a:t>
                      </a:r>
                    </a:p>
                    <a:p>
                      <a:pPr algn="ctr" fontAlgn="ctr">
                        <a:lnSpc>
                          <a:spcPct val="100000"/>
                        </a:lnSpc>
                      </a:pPr>
                      <a:r>
                        <a:rPr lang="en-ZA" sz="1600" b="1" i="0" u="none" strike="noStrike" dirty="0">
                          <a:solidFill>
                            <a:schemeClr val="bg1"/>
                          </a:solidFill>
                          <a:effectLst/>
                          <a:latin typeface="Arial" panose="020B0604020202020204" pitchFamily="34" charset="0"/>
                        </a:rPr>
                        <a:t>Actual</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32C50"/>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32C50"/>
                    </a:solidFill>
                  </a:tcPr>
                </a:tc>
                <a:extLst>
                  <a:ext uri="{0D108BD9-81ED-4DB2-BD59-A6C34878D82A}">
                    <a16:rowId xmlns:a16="http://schemas.microsoft.com/office/drawing/2014/main" xmlns="" val="2151205308"/>
                  </a:ext>
                </a:extLst>
              </a:tr>
              <a:tr h="1032120">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6: </a:t>
                      </a:r>
                      <a:r>
                        <a:rPr lang="en-US" sz="1400" b="0" i="0" u="none" strike="noStrike" dirty="0">
                          <a:solidFill>
                            <a:srgbClr val="032C50"/>
                          </a:solidFill>
                          <a:effectLst/>
                          <a:latin typeface="Arial" panose="020B0604020202020204" pitchFamily="34" charset="0"/>
                          <a:cs typeface="Arial" panose="020B0604020202020204" pitchFamily="34" charset="0"/>
                        </a:rPr>
                        <a:t>Number of </a:t>
                      </a:r>
                      <a:r>
                        <a:rPr lang="en-US" sz="1400" b="0" i="0" u="none" strike="noStrike" dirty="0" err="1">
                          <a:solidFill>
                            <a:srgbClr val="032C50"/>
                          </a:solidFill>
                          <a:effectLst/>
                          <a:latin typeface="Arial" panose="020B0604020202020204" pitchFamily="34" charset="0"/>
                          <a:cs typeface="Arial" panose="020B0604020202020204" pitchFamily="34" charset="0"/>
                        </a:rPr>
                        <a:t>localised</a:t>
                      </a:r>
                      <a:r>
                        <a:rPr lang="en-US" sz="1400" b="0" i="0" u="none" strike="noStrike" dirty="0">
                          <a:solidFill>
                            <a:srgbClr val="032C50"/>
                          </a:solidFill>
                          <a:effectLst/>
                          <a:latin typeface="Arial" panose="020B0604020202020204" pitchFamily="34" charset="0"/>
                          <a:cs typeface="Arial" panose="020B0604020202020204" pitchFamily="34" charset="0"/>
                        </a:rPr>
                        <a:t> technologies</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US"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2336218920"/>
                  </a:ext>
                </a:extLst>
              </a:tr>
              <a:tr h="1032120">
                <a:tc>
                  <a:txBody>
                    <a:bodyPr/>
                    <a:lstStyle/>
                    <a:p>
                      <a:pPr algn="l" fontAlgn="ctr">
                        <a:lnSpc>
                          <a:spcPct val="150000"/>
                        </a:lnSpc>
                      </a:pPr>
                      <a:r>
                        <a:rPr lang="en-US" sz="1400" b="1" i="0" u="none" strike="noStrike" dirty="0">
                          <a:solidFill>
                            <a:srgbClr val="032C50"/>
                          </a:solidFill>
                          <a:effectLst/>
                          <a:latin typeface="Arial" panose="020B0604020202020204" pitchFamily="34" charset="0"/>
                          <a:cs typeface="Arial" panose="020B0604020202020204" pitchFamily="34" charset="0"/>
                        </a:rPr>
                        <a:t>KPI 7:</a:t>
                      </a:r>
                      <a:r>
                        <a:rPr lang="en-US" sz="1400" b="0" i="0" u="none" strike="noStrike" dirty="0">
                          <a:solidFill>
                            <a:srgbClr val="032C50"/>
                          </a:solidFill>
                          <a:effectLst/>
                          <a:latin typeface="Arial" panose="020B0604020202020204" pitchFamily="34" charset="0"/>
                          <a:cs typeface="Arial" panose="020B0604020202020204" pitchFamily="34" charset="0"/>
                        </a:rPr>
                        <a:t> Number of joint technology development agreements being implemented for industry</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rgbClr val="032C50"/>
                          </a:solidFill>
                          <a:effectLst/>
                          <a:latin typeface="Arial" panose="020B0604020202020204" pitchFamily="34" charset="0"/>
                          <a:cs typeface="Arial" panose="020B0604020202020204" pitchFamily="34" charset="0"/>
                        </a:rPr>
                        <a:t>22</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50000"/>
                        </a:lnSpc>
                      </a:pPr>
                      <a:r>
                        <a:rPr lang="en-ZA" sz="1600" b="1" i="0" u="none" strike="noStrike" dirty="0">
                          <a:solidFill>
                            <a:srgbClr val="032C50"/>
                          </a:solidFill>
                          <a:effectLst/>
                          <a:latin typeface="Arial" panose="020B0604020202020204" pitchFamily="34" charset="0"/>
                          <a:cs typeface="Arial" panose="020B0604020202020204" pitchFamily="34" charset="0"/>
                        </a:rPr>
                        <a:t>25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lnSpc>
                          <a:spcPct val="150000"/>
                        </a:lnSpc>
                      </a:pP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99142916"/>
                  </a:ext>
                </a:extLst>
              </a:tr>
              <a:tr h="1032120">
                <a:tc>
                  <a:txBody>
                    <a:bodyPr/>
                    <a:lstStyle/>
                    <a:p>
                      <a:pPr algn="l" fontAlgn="ctr">
                        <a:lnSpc>
                          <a:spcPct val="150000"/>
                        </a:lnSpc>
                      </a:pPr>
                      <a:r>
                        <a:rPr lang="en-US" sz="1400" b="1" i="0" u="none" strike="noStrike" dirty="0">
                          <a:solidFill>
                            <a:srgbClr val="032C50"/>
                          </a:solidFill>
                          <a:effectLst/>
                          <a:latin typeface="Arial" panose="020B0604020202020204" pitchFamily="34" charset="0"/>
                          <a:cs typeface="Arial" panose="020B0604020202020204" pitchFamily="34" charset="0"/>
                        </a:rPr>
                        <a:t>KPI 8:</a:t>
                      </a:r>
                      <a:r>
                        <a:rPr lang="en-US" sz="1400" b="0" i="0" u="none" strike="noStrike" dirty="0">
                          <a:solidFill>
                            <a:srgbClr val="032C50"/>
                          </a:solidFill>
                          <a:effectLst/>
                          <a:latin typeface="Arial" panose="020B0604020202020204" pitchFamily="34" charset="0"/>
                          <a:cs typeface="Arial" panose="020B0604020202020204" pitchFamily="34" charset="0"/>
                        </a:rPr>
                        <a:t> Number of SMMEs supported</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50000"/>
                        </a:lnSpc>
                      </a:pPr>
                      <a:r>
                        <a:rPr lang="en-ZA" sz="1400" b="0" i="0" u="none" strike="noStrike" dirty="0">
                          <a:solidFill>
                            <a:srgbClr val="032C50"/>
                          </a:solidFill>
                          <a:effectLst/>
                          <a:latin typeface="Arial" panose="020B0604020202020204" pitchFamily="34" charset="0"/>
                          <a:cs typeface="Arial" panose="020B0604020202020204" pitchFamily="34" charset="0"/>
                        </a:rPr>
                        <a:t>75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50000"/>
                        </a:lnSpc>
                      </a:pPr>
                      <a:r>
                        <a:rPr lang="en-ZA" sz="1600" b="1" i="0" u="none" strike="noStrike" dirty="0">
                          <a:solidFill>
                            <a:srgbClr val="032C50"/>
                          </a:solidFill>
                          <a:effectLst/>
                          <a:latin typeface="Arial" panose="020B0604020202020204" pitchFamily="34" charset="0"/>
                          <a:cs typeface="Arial" panose="020B0604020202020204" pitchFamily="34" charset="0"/>
                        </a:rPr>
                        <a:t>99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lnSpc>
                          <a:spcPct val="150000"/>
                        </a:lnSpc>
                      </a:pP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693007338"/>
                  </a:ext>
                </a:extLst>
              </a:tr>
            </a:tbl>
          </a:graphicData>
        </a:graphic>
      </p:graphicFrame>
      <p:pic>
        <p:nvPicPr>
          <p:cNvPr id="19" name="Picture 18">
            <a:extLst>
              <a:ext uri="{FF2B5EF4-FFF2-40B4-BE49-F238E27FC236}">
                <a16:creationId xmlns:a16="http://schemas.microsoft.com/office/drawing/2014/main" xmlns="" id="{14CCB459-A6E2-6F70-75C6-AFF3C4147B32}"/>
              </a:ext>
            </a:extLst>
          </p:cNvPr>
          <p:cNvPicPr>
            <a:picLocks noChangeAspect="1"/>
          </p:cNvPicPr>
          <p:nvPr/>
        </p:nvPicPr>
        <p:blipFill>
          <a:blip r:embed="rId4"/>
          <a:srcRect l="28" r="28"/>
          <a:stretch/>
        </p:blipFill>
        <p:spPr>
          <a:xfrm>
            <a:off x="479425" y="4130438"/>
            <a:ext cx="1944688" cy="1489645"/>
          </a:xfrm>
          <a:prstGeom prst="rect">
            <a:avLst/>
          </a:prstGeom>
        </p:spPr>
      </p:pic>
      <p:sp>
        <p:nvSpPr>
          <p:cNvPr id="15" name="Rectangle 14">
            <a:extLst>
              <a:ext uri="{FF2B5EF4-FFF2-40B4-BE49-F238E27FC236}">
                <a16:creationId xmlns:a16="http://schemas.microsoft.com/office/drawing/2014/main" xmlns="" id="{F358CC0A-B58F-EB10-18FB-B5AF6038E11D}"/>
              </a:ext>
            </a:extLst>
          </p:cNvPr>
          <p:cNvSpPr>
            <a:spLocks noChangeAspect="1"/>
          </p:cNvSpPr>
          <p:nvPr/>
        </p:nvSpPr>
        <p:spPr>
          <a:xfrm>
            <a:off x="466069" y="3465609"/>
            <a:ext cx="1958044" cy="553998"/>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Assisted an SMME to develop a shelf-stable vitamin-fortified natural okra beverage</a:t>
            </a:r>
            <a:endParaRPr lang="en-GB" sz="1000"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B6E2092C-98AA-15F6-0315-D45B15D38679}"/>
              </a:ext>
            </a:extLst>
          </p:cNvPr>
          <p:cNvSpPr>
            <a:spLocks noChangeAspect="1"/>
          </p:cNvSpPr>
          <p:nvPr/>
        </p:nvSpPr>
        <p:spPr>
          <a:xfrm>
            <a:off x="479425" y="5532631"/>
            <a:ext cx="1944688" cy="738664"/>
          </a:xfrm>
          <a:prstGeom prst="rect">
            <a:avLst/>
          </a:prstGeom>
          <a:solidFill>
            <a:srgbClr val="032C50"/>
          </a:solidFill>
        </p:spPr>
        <p:txBody>
          <a:bodyPr wrap="square">
            <a:spAutoFit/>
          </a:bodyPr>
          <a:lstStyle/>
          <a:p>
            <a:pPr algn="ctr" defTabSz="457200"/>
            <a:r>
              <a:rPr lang="en-US" sz="1050" dirty="0">
                <a:solidFill>
                  <a:schemeClr val="bg1"/>
                </a:solidFill>
                <a:latin typeface="Arial" panose="020B0604020202020204" pitchFamily="34" charset="0"/>
                <a:cs typeface="Arial" panose="020B0604020202020204" pitchFamily="34" charset="0"/>
              </a:rPr>
              <a:t>South Africa’s Industrial </a:t>
            </a:r>
            <a:r>
              <a:rPr lang="en-US" sz="1050" dirty="0" err="1">
                <a:solidFill>
                  <a:schemeClr val="bg1"/>
                </a:solidFill>
                <a:latin typeface="Arial" panose="020B0604020202020204" pitchFamily="34" charset="0"/>
                <a:cs typeface="Arial" panose="020B0604020202020204" pitchFamily="34" charset="0"/>
              </a:rPr>
              <a:t>Biocatalysis</a:t>
            </a:r>
            <a:r>
              <a:rPr lang="en-US" sz="1050" dirty="0">
                <a:solidFill>
                  <a:schemeClr val="bg1"/>
                </a:solidFill>
                <a:latin typeface="Arial" panose="020B0604020202020204" pitchFamily="34" charset="0"/>
                <a:cs typeface="Arial" panose="020B0604020202020204" pitchFamily="34" charset="0"/>
              </a:rPr>
              <a:t> Hub has</a:t>
            </a:r>
          </a:p>
          <a:p>
            <a:pPr algn="ctr" defTabSz="457200"/>
            <a:r>
              <a:rPr lang="en-US" sz="1050" dirty="0">
                <a:solidFill>
                  <a:schemeClr val="bg1"/>
                </a:solidFill>
                <a:latin typeface="Arial" panose="020B0604020202020204" pitchFamily="34" charset="0"/>
                <a:cs typeface="Arial" panose="020B0604020202020204" pitchFamily="34" charset="0"/>
              </a:rPr>
              <a:t>started its operations at the CSIR.</a:t>
            </a:r>
            <a:endParaRPr lang="en-GB" sz="105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624283F6-FBAB-05A7-6263-3C5807E94FB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380819" y="77247"/>
            <a:ext cx="1171888" cy="1248316"/>
          </a:xfrm>
          <a:prstGeom prst="rect">
            <a:avLst/>
          </a:prstGeom>
        </p:spPr>
      </p:pic>
      <p:sp>
        <p:nvSpPr>
          <p:cNvPr id="6" name="TextBox 5">
            <a:extLst>
              <a:ext uri="{FF2B5EF4-FFF2-40B4-BE49-F238E27FC236}">
                <a16:creationId xmlns:a16="http://schemas.microsoft.com/office/drawing/2014/main" xmlns="" id="{8F43D680-F2C3-5EAD-1780-E3C191684B5E}"/>
              </a:ext>
            </a:extLst>
          </p:cNvPr>
          <p:cNvSpPr txBox="1"/>
          <p:nvPr/>
        </p:nvSpPr>
        <p:spPr>
          <a:xfrm>
            <a:off x="10334002" y="396028"/>
            <a:ext cx="1293725"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100%</a:t>
            </a:r>
          </a:p>
        </p:txBody>
      </p:sp>
      <p:cxnSp>
        <p:nvCxnSpPr>
          <p:cNvPr id="17" name="Straight Connector 16">
            <a:extLst>
              <a:ext uri="{FF2B5EF4-FFF2-40B4-BE49-F238E27FC236}">
                <a16:creationId xmlns:a16="http://schemas.microsoft.com/office/drawing/2014/main" xmlns="" id="{26373133-AFE5-F847-ABF4-17D309A3B2CF}"/>
              </a:ext>
            </a:extLst>
          </p:cNvPr>
          <p:cNvCxnSpPr>
            <a:cxnSpLocks/>
          </p:cNvCxnSpPr>
          <p:nvPr/>
        </p:nvCxnSpPr>
        <p:spPr>
          <a:xfrm>
            <a:off x="3030876" y="5893115"/>
            <a:ext cx="8078616"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1695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Drive socioeconomic transformation through RDI that supports the development of a capable state</a:t>
            </a:r>
          </a:p>
        </p:txBody>
      </p:sp>
      <p:cxnSp>
        <p:nvCxnSpPr>
          <p:cNvPr id="8" name="Straight Connector 7">
            <a:extLst>
              <a:ext uri="{FF2B5EF4-FFF2-40B4-BE49-F238E27FC236}">
                <a16:creationId xmlns:a16="http://schemas.microsoft.com/office/drawing/2014/main" xmlns="" id="{78498A84-2987-CCB9-4321-8E8012E42165}"/>
              </a:ext>
            </a:extLst>
          </p:cNvPr>
          <p:cNvCxnSpPr>
            <a:cxnSpLocks/>
          </p:cNvCxnSpPr>
          <p:nvPr/>
        </p:nvCxnSpPr>
        <p:spPr>
          <a:xfrm flipV="1">
            <a:off x="3030876" y="1618628"/>
            <a:ext cx="8068924" cy="24002"/>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graphicFrame>
        <p:nvGraphicFramePr>
          <p:cNvPr id="5" name="Table 4">
            <a:extLst>
              <a:ext uri="{FF2B5EF4-FFF2-40B4-BE49-F238E27FC236}">
                <a16:creationId xmlns:a16="http://schemas.microsoft.com/office/drawing/2014/main" xmlns="" id="{FFBFEF48-789B-6B2F-5072-646FC085A11F}"/>
              </a:ext>
            </a:extLst>
          </p:cNvPr>
          <p:cNvGraphicFramePr>
            <a:graphicFrameLocks noGrp="1"/>
          </p:cNvGraphicFramePr>
          <p:nvPr>
            <p:extLst>
              <p:ext uri="{D42A27DB-BD31-4B8C-83A1-F6EECF244321}">
                <p14:modId xmlns:p14="http://schemas.microsoft.com/office/powerpoint/2010/main" xmlns="" val="54721783"/>
              </p:ext>
            </p:extLst>
          </p:nvPr>
        </p:nvGraphicFramePr>
        <p:xfrm>
          <a:off x="3035300" y="1787991"/>
          <a:ext cx="8076045" cy="3690700"/>
        </p:xfrm>
        <a:graphic>
          <a:graphicData uri="http://schemas.openxmlformats.org/drawingml/2006/table">
            <a:tbl>
              <a:tblPr>
                <a:tableStyleId>{5C22544A-7EE6-4342-B048-85BDC9FD1C3A}</a:tableStyleId>
              </a:tblPr>
              <a:tblGrid>
                <a:gridCol w="3573318">
                  <a:extLst>
                    <a:ext uri="{9D8B030D-6E8A-4147-A177-3AD203B41FA5}">
                      <a16:colId xmlns:a16="http://schemas.microsoft.com/office/drawing/2014/main" xmlns="" val="1266748617"/>
                    </a:ext>
                  </a:extLst>
                </a:gridCol>
                <a:gridCol w="997527">
                  <a:extLst>
                    <a:ext uri="{9D8B030D-6E8A-4147-A177-3AD203B41FA5}">
                      <a16:colId xmlns:a16="http://schemas.microsoft.com/office/drawing/2014/main" xmlns="" val="4058460288"/>
                    </a:ext>
                  </a:extLst>
                </a:gridCol>
                <a:gridCol w="1039091">
                  <a:extLst>
                    <a:ext uri="{9D8B030D-6E8A-4147-A177-3AD203B41FA5}">
                      <a16:colId xmlns:a16="http://schemas.microsoft.com/office/drawing/2014/main" xmlns="" val="2999125506"/>
                    </a:ext>
                  </a:extLst>
                </a:gridCol>
                <a:gridCol w="2466109">
                  <a:extLst>
                    <a:ext uri="{9D8B030D-6E8A-4147-A177-3AD203B41FA5}">
                      <a16:colId xmlns:a16="http://schemas.microsoft.com/office/drawing/2014/main" xmlns="" val="2600720920"/>
                    </a:ext>
                  </a:extLst>
                </a:gridCol>
              </a:tblGrid>
              <a:tr h="792357">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Key performance indicator</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Actual</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extLst>
                  <a:ext uri="{0D108BD9-81ED-4DB2-BD59-A6C34878D82A}">
                    <a16:rowId xmlns:a16="http://schemas.microsoft.com/office/drawing/2014/main" xmlns="" val="2151205308"/>
                  </a:ext>
                </a:extLst>
              </a:tr>
              <a:tr h="897143">
                <a:tc>
                  <a:txBody>
                    <a:bodyPr/>
                    <a:lstStyle/>
                    <a:p>
                      <a:pPr algn="l" fontAlgn="ctr">
                        <a:lnSpc>
                          <a:spcPct val="100000"/>
                        </a:lnSpc>
                      </a:pPr>
                      <a:r>
                        <a:rPr lang="en-US" sz="1400" b="1" i="0" u="none" strike="noStrike" dirty="0">
                          <a:solidFill>
                            <a:schemeClr val="accent1">
                              <a:lumMod val="50000"/>
                            </a:schemeClr>
                          </a:solidFill>
                          <a:effectLst/>
                          <a:latin typeface="Arial" panose="020B0604020202020204" pitchFamily="34" charset="0"/>
                          <a:cs typeface="Arial" panose="020B0604020202020204" pitchFamily="34" charset="0"/>
                        </a:rPr>
                        <a:t>KPI 9: </a:t>
                      </a:r>
                      <a:r>
                        <a:rPr lang="en-US" sz="1400" b="0" i="0" u="none" strike="noStrike" dirty="0">
                          <a:solidFill>
                            <a:schemeClr val="accent1">
                              <a:lumMod val="50000"/>
                            </a:schemeClr>
                          </a:solidFill>
                          <a:effectLst/>
                          <a:latin typeface="Arial" panose="020B0604020202020204" pitchFamily="34" charset="0"/>
                          <a:cs typeface="Arial" panose="020B0604020202020204" pitchFamily="34" charset="0"/>
                        </a:rPr>
                        <a:t>Number of reports contributing to national policy development</a:t>
                      </a:r>
                      <a:endParaRPr lang="en-US" sz="1400" b="1" i="0" u="none" strike="noStrike" dirty="0">
                        <a:solidFill>
                          <a:schemeClr val="accent1">
                            <a:lumMod val="50000"/>
                          </a:schemeClr>
                        </a:solidFill>
                        <a:effectLst/>
                        <a:latin typeface="Arial" panose="020B0604020202020204" pitchFamily="34" charset="0"/>
                        <a:cs typeface="Arial" panose="020B0604020202020204" pitchFamily="34" charset="0"/>
                      </a:endParaRPr>
                    </a:p>
                  </a:txBody>
                  <a:tcPr marL="144000" marR="72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17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22</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99142916"/>
                  </a:ext>
                </a:extLst>
              </a:tr>
              <a:tr h="928254">
                <a:tc>
                  <a:txBody>
                    <a:bodyPr/>
                    <a:lstStyle/>
                    <a:p>
                      <a:pPr algn="l" fontAlgn="ctr">
                        <a:lnSpc>
                          <a:spcPct val="100000"/>
                        </a:lnSpc>
                      </a:pPr>
                      <a:r>
                        <a:rPr lang="en-US" sz="1400" b="1" i="0" u="none" strike="noStrike" dirty="0">
                          <a:solidFill>
                            <a:schemeClr val="accent1">
                              <a:lumMod val="50000"/>
                            </a:schemeClr>
                          </a:solidFill>
                          <a:effectLst/>
                          <a:latin typeface="Arial" panose="020B0604020202020204" pitchFamily="34" charset="0"/>
                          <a:cs typeface="Arial" panose="020B0604020202020204" pitchFamily="34" charset="0"/>
                        </a:rPr>
                        <a:t>KPI 10:</a:t>
                      </a:r>
                      <a:r>
                        <a:rPr lang="en-US" sz="1400" b="0" i="0" u="none" strike="noStrike" dirty="0">
                          <a:solidFill>
                            <a:schemeClr val="accent1">
                              <a:lumMod val="50000"/>
                            </a:schemeClr>
                          </a:solidFill>
                          <a:effectLst/>
                          <a:latin typeface="Arial" panose="020B0604020202020204" pitchFamily="34" charset="0"/>
                          <a:cs typeface="Arial" panose="020B0604020202020204" pitchFamily="34" charset="0"/>
                        </a:rPr>
                        <a:t> Number of standards delivered or contributed in support of the state</a:t>
                      </a:r>
                      <a:endParaRPr lang="en-US" sz="1400" b="1" i="0" u="none" strike="noStrike" dirty="0">
                        <a:solidFill>
                          <a:schemeClr val="accent1">
                            <a:lumMod val="50000"/>
                          </a:schemeClr>
                        </a:solidFill>
                        <a:effectLst/>
                        <a:latin typeface="Arial" panose="020B0604020202020204" pitchFamily="34" charset="0"/>
                        <a:cs typeface="Arial" panose="020B0604020202020204" pitchFamily="34" charset="0"/>
                      </a:endParaRPr>
                    </a:p>
                  </a:txBody>
                  <a:tcPr marL="144000" marR="72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Target achieved within threshold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693007338"/>
                  </a:ext>
                </a:extLst>
              </a:tr>
              <a:tr h="1072946">
                <a:tc>
                  <a:txBody>
                    <a:bodyPr/>
                    <a:lstStyle/>
                    <a:p>
                      <a:pPr algn="l" fontAlgn="ctr">
                        <a:lnSpc>
                          <a:spcPct val="100000"/>
                        </a:lnSpc>
                      </a:pPr>
                      <a:r>
                        <a:rPr lang="en-US" sz="1400" b="1" i="0" u="none" strike="noStrike" dirty="0">
                          <a:solidFill>
                            <a:schemeClr val="accent1">
                              <a:lumMod val="50000"/>
                            </a:schemeClr>
                          </a:solidFill>
                          <a:effectLst/>
                          <a:latin typeface="Arial" panose="020B0604020202020204" pitchFamily="34" charset="0"/>
                          <a:cs typeface="Arial" panose="020B0604020202020204" pitchFamily="34" charset="0"/>
                        </a:rPr>
                        <a:t>KPI 11: </a:t>
                      </a:r>
                      <a:r>
                        <a:rPr lang="en-US" sz="1400" b="0" i="0" u="none" strike="noStrike" dirty="0">
                          <a:solidFill>
                            <a:schemeClr val="accent1">
                              <a:lumMod val="50000"/>
                            </a:schemeClr>
                          </a:solidFill>
                          <a:effectLst/>
                          <a:latin typeface="Arial" panose="020B0604020202020204" pitchFamily="34" charset="0"/>
                          <a:cs typeface="Arial" panose="020B0604020202020204" pitchFamily="34" charset="0"/>
                        </a:rPr>
                        <a:t>Number of projects implemented to increase the capability of the state</a:t>
                      </a:r>
                      <a:r>
                        <a:rPr lang="en-US" sz="1400" b="1" i="0" u="none" strike="noStrike" dirty="0">
                          <a:solidFill>
                            <a:schemeClr val="accent1">
                              <a:lumMod val="50000"/>
                            </a:schemeClr>
                          </a:solidFill>
                          <a:effectLst/>
                          <a:latin typeface="Arial" panose="020B0604020202020204" pitchFamily="34" charset="0"/>
                          <a:cs typeface="Arial" panose="020B0604020202020204" pitchFamily="34" charset="0"/>
                        </a:rPr>
                        <a:t> </a:t>
                      </a:r>
                    </a:p>
                  </a:txBody>
                  <a:tcPr marL="144000" marR="72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40</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00000"/>
                        </a:lnSpc>
                      </a:pP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86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lnSpc>
                          <a:spcPct val="100000"/>
                        </a:lnSpc>
                      </a:pP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475415358"/>
                  </a:ext>
                </a:extLst>
              </a:tr>
            </a:tbl>
          </a:graphicData>
        </a:graphic>
      </p:graphicFrame>
      <p:pic>
        <p:nvPicPr>
          <p:cNvPr id="23" name="Picture 22">
            <a:extLst>
              <a:ext uri="{FF2B5EF4-FFF2-40B4-BE49-F238E27FC236}">
                <a16:creationId xmlns:a16="http://schemas.microsoft.com/office/drawing/2014/main" xmlns="" id="{B2CBB308-07E2-424A-B99C-C1ED566B1164}"/>
              </a:ext>
            </a:extLst>
          </p:cNvPr>
          <p:cNvPicPr>
            <a:picLocks noChangeAspect="1"/>
          </p:cNvPicPr>
          <p:nvPr/>
        </p:nvPicPr>
        <p:blipFill rotWithShape="1">
          <a:blip r:embed="rId3"/>
          <a:srcRect t="15" b="15835"/>
          <a:stretch/>
        </p:blipFill>
        <p:spPr>
          <a:xfrm>
            <a:off x="486297" y="1751849"/>
            <a:ext cx="1960495" cy="1920433"/>
          </a:xfrm>
          <a:prstGeom prst="rect">
            <a:avLst/>
          </a:prstGeom>
          <a:ln w="3175">
            <a:noFill/>
          </a:ln>
        </p:spPr>
      </p:pic>
      <p:sp>
        <p:nvSpPr>
          <p:cNvPr id="26" name="Rectangle 25">
            <a:extLst>
              <a:ext uri="{FF2B5EF4-FFF2-40B4-BE49-F238E27FC236}">
                <a16:creationId xmlns:a16="http://schemas.microsoft.com/office/drawing/2014/main" xmlns="" id="{E6F05FD6-7359-3414-7EA8-B4C3D080DA88}"/>
              </a:ext>
            </a:extLst>
          </p:cNvPr>
          <p:cNvSpPr>
            <a:spLocks noChangeAspect="1"/>
          </p:cNvSpPr>
          <p:nvPr/>
        </p:nvSpPr>
        <p:spPr>
          <a:xfrm>
            <a:off x="486296" y="3118284"/>
            <a:ext cx="1942957" cy="553998"/>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Supporting South African metros to develop climate resilient cities</a:t>
            </a:r>
            <a:endParaRPr lang="en-GB" sz="1000" dirty="0">
              <a:solidFill>
                <a:schemeClr val="bg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xmlns="" id="{A9D09EB6-AD09-5402-3E24-A96CF58D7E97}"/>
              </a:ext>
            </a:extLst>
          </p:cNvPr>
          <p:cNvPicPr>
            <a:picLocks noChangeAspect="1"/>
          </p:cNvPicPr>
          <p:nvPr/>
        </p:nvPicPr>
        <p:blipFill>
          <a:blip r:embed="rId4"/>
          <a:srcRect t="49" b="49"/>
          <a:stretch/>
        </p:blipFill>
        <p:spPr>
          <a:xfrm>
            <a:off x="479425" y="3804222"/>
            <a:ext cx="1963783" cy="2088893"/>
          </a:xfrm>
          <a:prstGeom prst="rect">
            <a:avLst/>
          </a:prstGeom>
        </p:spPr>
      </p:pic>
      <p:sp>
        <p:nvSpPr>
          <p:cNvPr id="29" name="Rectangle 28">
            <a:extLst>
              <a:ext uri="{FF2B5EF4-FFF2-40B4-BE49-F238E27FC236}">
                <a16:creationId xmlns:a16="http://schemas.microsoft.com/office/drawing/2014/main" xmlns="" id="{21B09141-BC72-88E9-5E92-6164E45ED300}"/>
              </a:ext>
            </a:extLst>
          </p:cNvPr>
          <p:cNvSpPr>
            <a:spLocks noChangeAspect="1"/>
          </p:cNvSpPr>
          <p:nvPr/>
        </p:nvSpPr>
        <p:spPr>
          <a:xfrm>
            <a:off x="488088" y="5259435"/>
            <a:ext cx="1956911" cy="707886"/>
          </a:xfrm>
          <a:prstGeom prst="rect">
            <a:avLst/>
          </a:prstGeom>
          <a:solidFill>
            <a:srgbClr val="032C50"/>
          </a:solidFill>
        </p:spPr>
        <p:txBody>
          <a:bodyPr wrap="square">
            <a:spAutoFit/>
          </a:bodyPr>
          <a:lstStyle/>
          <a:p>
            <a:pPr algn="ctr" defTabSz="457200"/>
            <a:r>
              <a:rPr lang="en-US" sz="1000" dirty="0" err="1">
                <a:solidFill>
                  <a:schemeClr val="bg1"/>
                </a:solidFill>
                <a:latin typeface="Arial" panose="020B0604020202020204" pitchFamily="34" charset="0"/>
                <a:cs typeface="Arial" panose="020B0604020202020204" pitchFamily="34" charset="0"/>
              </a:rPr>
              <a:t>DoH</a:t>
            </a:r>
            <a:r>
              <a:rPr lang="en-US" sz="1000" dirty="0">
                <a:solidFill>
                  <a:schemeClr val="bg1"/>
                </a:solidFill>
                <a:latin typeface="Arial" panose="020B0604020202020204" pitchFamily="34" charset="0"/>
                <a:cs typeface="Arial" panose="020B0604020202020204" pitchFamily="34" charset="0"/>
              </a:rPr>
              <a:t> and CSIR developed and implemented the country’s Covid-19</a:t>
            </a:r>
          </a:p>
          <a:p>
            <a:pPr algn="ctr" defTabSz="457200"/>
            <a:r>
              <a:rPr lang="en-US" sz="1000" dirty="0">
                <a:solidFill>
                  <a:schemeClr val="bg1"/>
                </a:solidFill>
                <a:latin typeface="Arial" panose="020B0604020202020204" pitchFamily="34" charset="0"/>
                <a:cs typeface="Arial" panose="020B0604020202020204" pitchFamily="34" charset="0"/>
              </a:rPr>
              <a:t>Vaccination Certificate System</a:t>
            </a:r>
            <a:endParaRPr lang="en-GB" sz="10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8C33661D-4E14-F9CE-2CBE-59E92B86E44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380819" y="77247"/>
            <a:ext cx="1171888" cy="1248316"/>
          </a:xfrm>
          <a:prstGeom prst="rect">
            <a:avLst/>
          </a:prstGeom>
        </p:spPr>
      </p:pic>
      <p:sp>
        <p:nvSpPr>
          <p:cNvPr id="10" name="TextBox 9">
            <a:extLst>
              <a:ext uri="{FF2B5EF4-FFF2-40B4-BE49-F238E27FC236}">
                <a16:creationId xmlns:a16="http://schemas.microsoft.com/office/drawing/2014/main" xmlns="" id="{15127D19-DAB5-8CF3-95AE-8382C993A9C9}"/>
              </a:ext>
            </a:extLst>
          </p:cNvPr>
          <p:cNvSpPr txBox="1"/>
          <p:nvPr/>
        </p:nvSpPr>
        <p:spPr>
          <a:xfrm>
            <a:off x="10334002" y="396028"/>
            <a:ext cx="1293725"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100%</a:t>
            </a:r>
          </a:p>
        </p:txBody>
      </p:sp>
      <p:cxnSp>
        <p:nvCxnSpPr>
          <p:cNvPr id="14" name="Straight Connector 13">
            <a:extLst>
              <a:ext uri="{FF2B5EF4-FFF2-40B4-BE49-F238E27FC236}">
                <a16:creationId xmlns:a16="http://schemas.microsoft.com/office/drawing/2014/main" xmlns="" id="{1EFB8883-419B-EC48-9E88-D49269916CC0}"/>
              </a:ext>
            </a:extLst>
          </p:cNvPr>
          <p:cNvCxnSpPr>
            <a:cxnSpLocks/>
          </p:cNvCxnSpPr>
          <p:nvPr/>
        </p:nvCxnSpPr>
        <p:spPr>
          <a:xfrm>
            <a:off x="3030876" y="5893115"/>
            <a:ext cx="8078616"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74528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p:txBody>
          <a:bodyPr>
            <a:normAutofit/>
          </a:bodyPr>
          <a:lstStyle/>
          <a:p>
            <a:r>
              <a:rPr lang="en-US" sz="2800" dirty="0">
                <a:solidFill>
                  <a:schemeClr val="accent1">
                    <a:lumMod val="50000"/>
                  </a:schemeClr>
                </a:solidFill>
              </a:rPr>
              <a:t>Build and transform human capital and infrastructure</a:t>
            </a:r>
          </a:p>
        </p:txBody>
      </p:sp>
      <p:graphicFrame>
        <p:nvGraphicFramePr>
          <p:cNvPr id="5" name="Table 4">
            <a:extLst>
              <a:ext uri="{FF2B5EF4-FFF2-40B4-BE49-F238E27FC236}">
                <a16:creationId xmlns:a16="http://schemas.microsoft.com/office/drawing/2014/main" xmlns="" id="{014F1E83-8B87-2B40-8DA9-1E7484552B66}"/>
              </a:ext>
            </a:extLst>
          </p:cNvPr>
          <p:cNvGraphicFramePr>
            <a:graphicFrameLocks noGrp="1"/>
          </p:cNvGraphicFramePr>
          <p:nvPr>
            <p:extLst>
              <p:ext uri="{D42A27DB-BD31-4B8C-83A1-F6EECF244321}">
                <p14:modId xmlns:p14="http://schemas.microsoft.com/office/powerpoint/2010/main" xmlns="" val="2581588503"/>
              </p:ext>
            </p:extLst>
          </p:nvPr>
        </p:nvGraphicFramePr>
        <p:xfrm>
          <a:off x="3035300" y="1773238"/>
          <a:ext cx="8514082" cy="4978847"/>
        </p:xfrm>
        <a:graphic>
          <a:graphicData uri="http://schemas.openxmlformats.org/drawingml/2006/table">
            <a:tbl>
              <a:tblPr>
                <a:tableStyleId>{5C22544A-7EE6-4342-B048-85BDC9FD1C3A}</a:tableStyleId>
              </a:tblPr>
              <a:tblGrid>
                <a:gridCol w="3763461">
                  <a:extLst>
                    <a:ext uri="{9D8B030D-6E8A-4147-A177-3AD203B41FA5}">
                      <a16:colId xmlns:a16="http://schemas.microsoft.com/office/drawing/2014/main" xmlns="" val="1266748617"/>
                    </a:ext>
                  </a:extLst>
                </a:gridCol>
                <a:gridCol w="1074545">
                  <a:extLst>
                    <a:ext uri="{9D8B030D-6E8A-4147-A177-3AD203B41FA5}">
                      <a16:colId xmlns:a16="http://schemas.microsoft.com/office/drawing/2014/main" xmlns="" val="4058460288"/>
                    </a:ext>
                  </a:extLst>
                </a:gridCol>
                <a:gridCol w="1065120">
                  <a:extLst>
                    <a:ext uri="{9D8B030D-6E8A-4147-A177-3AD203B41FA5}">
                      <a16:colId xmlns:a16="http://schemas.microsoft.com/office/drawing/2014/main" xmlns="" val="3870903787"/>
                    </a:ext>
                  </a:extLst>
                </a:gridCol>
                <a:gridCol w="2610956">
                  <a:extLst>
                    <a:ext uri="{9D8B030D-6E8A-4147-A177-3AD203B41FA5}">
                      <a16:colId xmlns:a16="http://schemas.microsoft.com/office/drawing/2014/main" xmlns="" val="2600720920"/>
                    </a:ext>
                  </a:extLst>
                </a:gridCol>
              </a:tblGrid>
              <a:tr h="542927">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Key performance indicator</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Actual</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extLst>
                  <a:ext uri="{0D108BD9-81ED-4DB2-BD59-A6C34878D82A}">
                    <a16:rowId xmlns:a16="http://schemas.microsoft.com/office/drawing/2014/main" xmlns="" val="2151205308"/>
                  </a:ext>
                </a:extLst>
              </a:tr>
              <a:tr h="262829">
                <a:tc>
                  <a:txBody>
                    <a:bodyPr/>
                    <a:lstStyle/>
                    <a:p>
                      <a:pPr algn="l" fontAlgn="ctr"/>
                      <a:r>
                        <a:rPr lang="en-US" sz="1400" b="1" i="0" u="none" strike="noStrike" dirty="0">
                          <a:solidFill>
                            <a:schemeClr val="accent1">
                              <a:lumMod val="50000"/>
                            </a:schemeClr>
                          </a:solidFill>
                          <a:effectLst/>
                          <a:latin typeface="Arial" panose="020B0604020202020204" pitchFamily="34" charset="0"/>
                          <a:cs typeface="Arial" panose="020B0604020202020204" pitchFamily="34" charset="0"/>
                        </a:rPr>
                        <a:t>KPI 12: </a:t>
                      </a:r>
                      <a:r>
                        <a:rPr lang="en-US" sz="1400" b="0" i="0" u="none" strike="noStrike" dirty="0">
                          <a:solidFill>
                            <a:schemeClr val="accent1">
                              <a:lumMod val="50000"/>
                            </a:schemeClr>
                          </a:solidFill>
                          <a:effectLst/>
                          <a:latin typeface="Arial" panose="020B0604020202020204" pitchFamily="34" charset="0"/>
                          <a:cs typeface="Arial" panose="020B0604020202020204" pitchFamily="34" charset="0"/>
                        </a:rPr>
                        <a:t>Total SET staff</a:t>
                      </a: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1 497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chemeClr val="accent1">
                              <a:lumMod val="50000"/>
                            </a:schemeClr>
                          </a:solidFill>
                          <a:effectLst/>
                          <a:latin typeface="Arial" panose="020B0604020202020204" pitchFamily="34" charset="0"/>
                          <a:cs typeface="Arial" panose="020B0604020202020204" pitchFamily="34" charset="0"/>
                        </a:rPr>
                        <a:t>1 551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chemeClr val="accent1">
                              <a:lumMod val="50000"/>
                            </a:schemeClr>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99142916"/>
                  </a:ext>
                </a:extLst>
              </a:tr>
              <a:tr h="262829">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13:</a:t>
                      </a:r>
                      <a:r>
                        <a:rPr lang="en-US" sz="1400" b="0" i="0" u="none" strike="noStrike" dirty="0">
                          <a:solidFill>
                            <a:srgbClr val="032C50"/>
                          </a:solidFill>
                          <a:effectLst/>
                          <a:latin typeface="Arial" panose="020B0604020202020204" pitchFamily="34" charset="0"/>
                          <a:cs typeface="Arial" panose="020B0604020202020204" pitchFamily="34" charset="0"/>
                        </a:rPr>
                        <a:t> Percentage of black SET staff</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66%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67.8%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693007338"/>
                  </a:ext>
                </a:extLst>
              </a:tr>
              <a:tr h="262829">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14</a:t>
                      </a:r>
                      <a:r>
                        <a:rPr lang="en-US" sz="1400" b="0" i="0" u="none" strike="noStrike" dirty="0">
                          <a:solidFill>
                            <a:srgbClr val="032C50"/>
                          </a:solidFill>
                          <a:effectLst/>
                          <a:latin typeface="Arial" panose="020B0604020202020204" pitchFamily="34" charset="0"/>
                          <a:cs typeface="Arial" panose="020B0604020202020204" pitchFamily="34" charset="0"/>
                        </a:rPr>
                        <a:t>: Percentage of female SET staff</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37%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39.1%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475415358"/>
                  </a:ext>
                </a:extLst>
              </a:tr>
              <a:tr h="947662">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15</a:t>
                      </a:r>
                      <a:r>
                        <a:rPr lang="en-US" sz="1400" b="0" i="0" u="none" strike="noStrike" dirty="0">
                          <a:solidFill>
                            <a:srgbClr val="032C50"/>
                          </a:solidFill>
                          <a:effectLst/>
                          <a:latin typeface="Arial" panose="020B0604020202020204" pitchFamily="34" charset="0"/>
                          <a:cs typeface="Arial" panose="020B0604020202020204" pitchFamily="34" charset="0"/>
                        </a:rPr>
                        <a:t>: Percentage of SET staff with a PhD  </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23%</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20.5%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unachieved; however, there was an increased recruitment effort of senior executives and researchers towards the end of the FY</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029000689"/>
                  </a:ext>
                </a:extLst>
              </a:tr>
              <a:tr h="592563">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16: </a:t>
                      </a:r>
                      <a:r>
                        <a:rPr lang="en-US" sz="1400" b="0" i="0" u="none" strike="noStrike" dirty="0">
                          <a:solidFill>
                            <a:srgbClr val="032C50"/>
                          </a:solidFill>
                          <a:effectLst/>
                          <a:latin typeface="Arial" panose="020B0604020202020204" pitchFamily="34" charset="0"/>
                          <a:cs typeface="Arial" panose="020B0604020202020204" pitchFamily="34" charset="0"/>
                        </a:rPr>
                        <a:t>Total chief researchers</a:t>
                      </a: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unachieved; a career ladder process has been concluded in Q4 to curb the regression</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267385295"/>
                  </a:ext>
                </a:extLst>
              </a:tr>
              <a:tr h="322366">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17:</a:t>
                      </a:r>
                      <a:r>
                        <a:rPr lang="en-US" sz="1400" b="0" i="0" u="none" strike="noStrike" dirty="0">
                          <a:solidFill>
                            <a:srgbClr val="032C50"/>
                          </a:solidFill>
                          <a:effectLst/>
                          <a:latin typeface="Arial" panose="020B0604020202020204" pitchFamily="34" charset="0"/>
                          <a:cs typeface="Arial" panose="020B0604020202020204" pitchFamily="34" charset="0"/>
                        </a:rPr>
                        <a:t> Percentage of black</a:t>
                      </a:r>
                      <a:r>
                        <a:rPr lang="en-US" sz="1400" b="0" i="0" u="none" strike="noStrike" baseline="0" dirty="0">
                          <a:solidFill>
                            <a:srgbClr val="032C50"/>
                          </a:solidFill>
                          <a:effectLst/>
                          <a:latin typeface="Arial" panose="020B0604020202020204" pitchFamily="34" charset="0"/>
                          <a:cs typeface="Arial" panose="020B0604020202020204" pitchFamily="34" charset="0"/>
                        </a:rPr>
                        <a:t> c</a:t>
                      </a:r>
                      <a:r>
                        <a:rPr lang="en-US" sz="1400" b="0" i="0" u="none" strike="noStrike" dirty="0">
                          <a:solidFill>
                            <a:srgbClr val="032C50"/>
                          </a:solidFill>
                          <a:effectLst/>
                          <a:latin typeface="Arial" panose="020B0604020202020204" pitchFamily="34" charset="0"/>
                          <a:cs typeface="Arial" panose="020B0604020202020204" pitchFamily="34" charset="0"/>
                        </a:rPr>
                        <a:t>hief researchers  </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13.3%</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26139474"/>
                  </a:ext>
                </a:extLst>
              </a:tr>
              <a:tr h="592563">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18:</a:t>
                      </a:r>
                      <a:r>
                        <a:rPr lang="en-US" sz="1400" b="0" i="0" u="none" strike="noStrike" dirty="0">
                          <a:solidFill>
                            <a:srgbClr val="032C50"/>
                          </a:solidFill>
                          <a:effectLst/>
                          <a:latin typeface="Arial" panose="020B0604020202020204" pitchFamily="34" charset="0"/>
                          <a:cs typeface="Arial" panose="020B0604020202020204" pitchFamily="34" charset="0"/>
                        </a:rPr>
                        <a:t> Percentage of female</a:t>
                      </a:r>
                      <a:r>
                        <a:rPr lang="en-US" sz="1400" b="0" i="0" u="none" strike="noStrike" baseline="0" dirty="0">
                          <a:solidFill>
                            <a:srgbClr val="032C50"/>
                          </a:solidFill>
                          <a:effectLst/>
                          <a:latin typeface="Arial" panose="020B0604020202020204" pitchFamily="34" charset="0"/>
                          <a:cs typeface="Arial" panose="020B0604020202020204" pitchFamily="34" charset="0"/>
                        </a:rPr>
                        <a:t> c</a:t>
                      </a:r>
                      <a:r>
                        <a:rPr lang="en-US" sz="1400" b="0" i="0" u="none" strike="noStrike" dirty="0">
                          <a:solidFill>
                            <a:srgbClr val="032C50"/>
                          </a:solidFill>
                          <a:effectLst/>
                          <a:latin typeface="Arial" panose="020B0604020202020204" pitchFamily="34" charset="0"/>
                          <a:cs typeface="Arial" panose="020B0604020202020204" pitchFamily="34" charset="0"/>
                        </a:rPr>
                        <a:t>hief researchers  </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24%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13.3%</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unachieved; a career ladder process has been concluded in Q4 to curb the regression</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2902316389"/>
                  </a:ext>
                </a:extLst>
              </a:tr>
            </a:tbl>
          </a:graphicData>
        </a:graphic>
      </p:graphicFrame>
      <p:cxnSp>
        <p:nvCxnSpPr>
          <p:cNvPr id="4" name="Straight Connector 3">
            <a:extLst>
              <a:ext uri="{FF2B5EF4-FFF2-40B4-BE49-F238E27FC236}">
                <a16:creationId xmlns:a16="http://schemas.microsoft.com/office/drawing/2014/main" xmlns="" id="{1CAF377E-1036-23BD-BA97-F8C5D9E2F0A5}"/>
              </a:ext>
            </a:extLst>
          </p:cNvPr>
          <p:cNvCxnSpPr>
            <a:cxnSpLocks/>
          </p:cNvCxnSpPr>
          <p:nvPr/>
        </p:nvCxnSpPr>
        <p:spPr>
          <a:xfrm>
            <a:off x="3035300" y="1628775"/>
            <a:ext cx="8514082" cy="0"/>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6C896B99-B206-10B5-DB60-9F75A8172604}"/>
              </a:ext>
            </a:extLst>
          </p:cNvPr>
          <p:cNvCxnSpPr>
            <a:cxnSpLocks/>
          </p:cNvCxnSpPr>
          <p:nvPr/>
        </p:nvCxnSpPr>
        <p:spPr>
          <a:xfrm>
            <a:off x="3026156" y="6816435"/>
            <a:ext cx="8523226"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xmlns="" id="{5945F984-3D33-DBD8-72F9-65AA9CE79E8F}"/>
              </a:ext>
            </a:extLst>
          </p:cNvPr>
          <p:cNvPicPr>
            <a:picLocks noChangeAspect="1"/>
          </p:cNvPicPr>
          <p:nvPr/>
        </p:nvPicPr>
        <p:blipFill>
          <a:blip r:embed="rId2"/>
          <a:srcRect l="8" r="8"/>
          <a:stretch/>
        </p:blipFill>
        <p:spPr>
          <a:xfrm>
            <a:off x="507702" y="1779317"/>
            <a:ext cx="1924703" cy="2212142"/>
          </a:xfrm>
          <a:prstGeom prst="rect">
            <a:avLst/>
          </a:prstGeom>
        </p:spPr>
      </p:pic>
      <p:sp>
        <p:nvSpPr>
          <p:cNvPr id="18" name="Rectangle 17">
            <a:extLst>
              <a:ext uri="{FF2B5EF4-FFF2-40B4-BE49-F238E27FC236}">
                <a16:creationId xmlns:a16="http://schemas.microsoft.com/office/drawing/2014/main" xmlns="" id="{A74DD0FE-1E53-15BB-B485-CA944B4C6173}"/>
              </a:ext>
            </a:extLst>
          </p:cNvPr>
          <p:cNvSpPr>
            <a:spLocks noChangeAspect="1"/>
          </p:cNvSpPr>
          <p:nvPr/>
        </p:nvSpPr>
        <p:spPr>
          <a:xfrm>
            <a:off x="507703" y="3791404"/>
            <a:ext cx="1924702" cy="400110"/>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One of five newly appointed CSIR chief researchers </a:t>
            </a:r>
            <a:endParaRPr lang="en-GB" sz="10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3ED4EB06-981A-F300-D42C-E11C78CABDB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380819" y="77247"/>
            <a:ext cx="1171888" cy="1248316"/>
          </a:xfrm>
          <a:prstGeom prst="rect">
            <a:avLst/>
          </a:prstGeom>
        </p:spPr>
      </p:pic>
      <p:sp>
        <p:nvSpPr>
          <p:cNvPr id="8" name="TextBox 7">
            <a:extLst>
              <a:ext uri="{FF2B5EF4-FFF2-40B4-BE49-F238E27FC236}">
                <a16:creationId xmlns:a16="http://schemas.microsoft.com/office/drawing/2014/main" xmlns="" id="{AAFCE372-1F0F-A187-2BDA-E6430366241A}"/>
              </a:ext>
            </a:extLst>
          </p:cNvPr>
          <p:cNvSpPr txBox="1"/>
          <p:nvPr/>
        </p:nvSpPr>
        <p:spPr>
          <a:xfrm>
            <a:off x="10334002" y="396028"/>
            <a:ext cx="1293725"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75%</a:t>
            </a:r>
          </a:p>
        </p:txBody>
      </p:sp>
      <p:pic>
        <p:nvPicPr>
          <p:cNvPr id="10" name="Picture 9">
            <a:extLst>
              <a:ext uri="{FF2B5EF4-FFF2-40B4-BE49-F238E27FC236}">
                <a16:creationId xmlns:a16="http://schemas.microsoft.com/office/drawing/2014/main" xmlns="" id="{A6195264-71E3-6AF1-E94E-00863E0FE509}"/>
              </a:ext>
            </a:extLst>
          </p:cNvPr>
          <p:cNvPicPr>
            <a:picLocks noChangeAspect="1"/>
          </p:cNvPicPr>
          <p:nvPr/>
        </p:nvPicPr>
        <p:blipFill>
          <a:blip r:embed="rId4"/>
          <a:srcRect l="21" r="21"/>
          <a:stretch/>
        </p:blipFill>
        <p:spPr>
          <a:xfrm>
            <a:off x="499411" y="4316785"/>
            <a:ext cx="1924702" cy="1700054"/>
          </a:xfrm>
          <a:prstGeom prst="rect">
            <a:avLst/>
          </a:prstGeom>
        </p:spPr>
      </p:pic>
      <p:sp>
        <p:nvSpPr>
          <p:cNvPr id="13" name="Rectangle 12">
            <a:extLst>
              <a:ext uri="{FF2B5EF4-FFF2-40B4-BE49-F238E27FC236}">
                <a16:creationId xmlns:a16="http://schemas.microsoft.com/office/drawing/2014/main" xmlns="" id="{844880F7-5C63-5F00-C3E4-29622D14BC49}"/>
              </a:ext>
            </a:extLst>
          </p:cNvPr>
          <p:cNvSpPr>
            <a:spLocks noChangeAspect="1"/>
          </p:cNvSpPr>
          <p:nvPr/>
        </p:nvSpPr>
        <p:spPr>
          <a:xfrm>
            <a:off x="499411" y="5893728"/>
            <a:ext cx="1924703" cy="246221"/>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Increase in female SET staff</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6567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Build and transform human capital and infrastructure</a:t>
            </a:r>
          </a:p>
        </p:txBody>
      </p:sp>
      <p:graphicFrame>
        <p:nvGraphicFramePr>
          <p:cNvPr id="6" name="Table 5">
            <a:extLst>
              <a:ext uri="{FF2B5EF4-FFF2-40B4-BE49-F238E27FC236}">
                <a16:creationId xmlns:a16="http://schemas.microsoft.com/office/drawing/2014/main" xmlns="" id="{9F6AC4AB-0697-1549-BF5B-F80EBD77BAFC}"/>
              </a:ext>
            </a:extLst>
          </p:cNvPr>
          <p:cNvGraphicFramePr>
            <a:graphicFrameLocks noGrp="1"/>
          </p:cNvGraphicFramePr>
          <p:nvPr>
            <p:extLst>
              <p:ext uri="{D42A27DB-BD31-4B8C-83A1-F6EECF244321}">
                <p14:modId xmlns:p14="http://schemas.microsoft.com/office/powerpoint/2010/main" xmlns="" val="3538975565"/>
              </p:ext>
            </p:extLst>
          </p:nvPr>
        </p:nvGraphicFramePr>
        <p:xfrm>
          <a:off x="3035300" y="1773238"/>
          <a:ext cx="8062191" cy="3983359"/>
        </p:xfrm>
        <a:graphic>
          <a:graphicData uri="http://schemas.openxmlformats.org/drawingml/2006/table">
            <a:tbl>
              <a:tblPr>
                <a:tableStyleId>{5C22544A-7EE6-4342-B048-85BDC9FD1C3A}</a:tableStyleId>
              </a:tblPr>
              <a:tblGrid>
                <a:gridCol w="3573318">
                  <a:extLst>
                    <a:ext uri="{9D8B030D-6E8A-4147-A177-3AD203B41FA5}">
                      <a16:colId xmlns:a16="http://schemas.microsoft.com/office/drawing/2014/main" xmlns="" val="1266748617"/>
                    </a:ext>
                  </a:extLst>
                </a:gridCol>
                <a:gridCol w="1011382">
                  <a:extLst>
                    <a:ext uri="{9D8B030D-6E8A-4147-A177-3AD203B41FA5}">
                      <a16:colId xmlns:a16="http://schemas.microsoft.com/office/drawing/2014/main" xmlns="" val="4058460288"/>
                    </a:ext>
                  </a:extLst>
                </a:gridCol>
                <a:gridCol w="1039091">
                  <a:extLst>
                    <a:ext uri="{9D8B030D-6E8A-4147-A177-3AD203B41FA5}">
                      <a16:colId xmlns:a16="http://schemas.microsoft.com/office/drawing/2014/main" xmlns="" val="3870903787"/>
                    </a:ext>
                  </a:extLst>
                </a:gridCol>
                <a:gridCol w="2438400">
                  <a:extLst>
                    <a:ext uri="{9D8B030D-6E8A-4147-A177-3AD203B41FA5}">
                      <a16:colId xmlns:a16="http://schemas.microsoft.com/office/drawing/2014/main" xmlns="" val="2600720920"/>
                    </a:ext>
                  </a:extLst>
                </a:gridCol>
              </a:tblGrid>
              <a:tr h="795957">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Key performance indicator</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Actual</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extLst>
                  <a:ext uri="{0D108BD9-81ED-4DB2-BD59-A6C34878D82A}">
                    <a16:rowId xmlns:a16="http://schemas.microsoft.com/office/drawing/2014/main" xmlns="" val="2151205308"/>
                  </a:ext>
                </a:extLst>
              </a:tr>
              <a:tr h="473114">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  KPI 19: </a:t>
                      </a:r>
                      <a:r>
                        <a:rPr lang="en-US" sz="1400" b="0" i="0" u="none" strike="noStrike" dirty="0">
                          <a:solidFill>
                            <a:srgbClr val="032C50"/>
                          </a:solidFill>
                          <a:effectLst/>
                          <a:latin typeface="Arial" panose="020B0604020202020204" pitchFamily="34" charset="0"/>
                          <a:cs typeface="Arial" panose="020B0604020202020204" pitchFamily="34" charset="0"/>
                        </a:rPr>
                        <a:t>Total principal researchers</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193</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188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094245060"/>
                  </a:ext>
                </a:extLst>
              </a:tr>
              <a:tr h="747058">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  KPI 20:</a:t>
                      </a:r>
                      <a:r>
                        <a:rPr lang="en-US" sz="1400" b="0" i="0" u="none" strike="noStrike" dirty="0">
                          <a:solidFill>
                            <a:srgbClr val="032C50"/>
                          </a:solidFill>
                          <a:effectLst/>
                          <a:latin typeface="Arial" panose="020B0604020202020204" pitchFamily="34" charset="0"/>
                          <a:cs typeface="Arial" panose="020B0604020202020204" pitchFamily="34" charset="0"/>
                        </a:rPr>
                        <a:t> Percentage of</a:t>
                      </a:r>
                      <a:r>
                        <a:rPr lang="en-US" sz="1400" b="0" i="0" u="none" strike="noStrike" baseline="0" dirty="0">
                          <a:solidFill>
                            <a:srgbClr val="032C50"/>
                          </a:solidFill>
                          <a:effectLst/>
                          <a:latin typeface="Arial" panose="020B0604020202020204" pitchFamily="34" charset="0"/>
                          <a:cs typeface="Arial" panose="020B0604020202020204" pitchFamily="34" charset="0"/>
                        </a:rPr>
                        <a:t> b</a:t>
                      </a:r>
                      <a:r>
                        <a:rPr lang="en-US" sz="1400" b="0" i="0" u="none" strike="noStrike" dirty="0">
                          <a:solidFill>
                            <a:srgbClr val="032C50"/>
                          </a:solidFill>
                          <a:effectLst/>
                          <a:latin typeface="Arial" panose="020B0604020202020204" pitchFamily="34" charset="0"/>
                          <a:cs typeface="Arial" panose="020B0604020202020204" pitchFamily="34" charset="0"/>
                        </a:rPr>
                        <a:t>lack principal researchers  </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35%</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34%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US"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847075804"/>
                  </a:ext>
                </a:extLst>
              </a:tr>
              <a:tr h="747058">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  KPI 21: </a:t>
                      </a:r>
                      <a:r>
                        <a:rPr lang="en-US" sz="1400" b="0" i="0" u="none" strike="noStrike" dirty="0">
                          <a:solidFill>
                            <a:srgbClr val="032C50"/>
                          </a:solidFill>
                          <a:effectLst/>
                          <a:latin typeface="Arial" panose="020B0604020202020204" pitchFamily="34" charset="0"/>
                          <a:cs typeface="Arial" panose="020B0604020202020204" pitchFamily="34" charset="0"/>
                        </a:rPr>
                        <a:t>Percentage of female</a:t>
                      </a:r>
                      <a:r>
                        <a:rPr lang="en-US" sz="1400" b="0" i="0" u="none" strike="noStrike" baseline="0" dirty="0">
                          <a:solidFill>
                            <a:srgbClr val="032C50"/>
                          </a:solidFill>
                          <a:effectLst/>
                          <a:latin typeface="Arial" panose="020B0604020202020204" pitchFamily="34" charset="0"/>
                          <a:cs typeface="Arial" panose="020B0604020202020204" pitchFamily="34" charset="0"/>
                        </a:rPr>
                        <a:t> p</a:t>
                      </a:r>
                      <a:r>
                        <a:rPr lang="en-US" sz="1400" b="0" i="0" u="none" strike="noStrike" dirty="0">
                          <a:solidFill>
                            <a:srgbClr val="032C50"/>
                          </a:solidFill>
                          <a:effectLst/>
                          <a:latin typeface="Arial" panose="020B0604020202020204" pitchFamily="34" charset="0"/>
                          <a:cs typeface="Arial" panose="020B0604020202020204" pitchFamily="34" charset="0"/>
                        </a:rPr>
                        <a:t>rincipal researchers</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22%</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US"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510806369"/>
                  </a:ext>
                </a:extLst>
              </a:tr>
              <a:tr h="747058">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  KPI 22: </a:t>
                      </a:r>
                      <a:r>
                        <a:rPr lang="en-US" sz="1400" b="0" i="0" u="none" strike="noStrike" dirty="0">
                          <a:solidFill>
                            <a:srgbClr val="032C50"/>
                          </a:solidFill>
                          <a:effectLst/>
                          <a:latin typeface="Arial" panose="020B0604020202020204" pitchFamily="34" charset="0"/>
                          <a:cs typeface="Arial" panose="020B0604020202020204" pitchFamily="34" charset="0"/>
                        </a:rPr>
                        <a:t>Number of exchange programmes with industry</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13</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31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marL="0" algn="ctr" defTabSz="914400" rtl="0" eaLnBrk="1" fontAlgn="ctr" latinLnBrk="0" hangingPunct="1"/>
                      <a:r>
                        <a:rPr lang="en-ZA" sz="1400" b="0" i="0" u="none" strike="noStrike" kern="1200" dirty="0">
                          <a:solidFill>
                            <a:srgbClr val="032C50"/>
                          </a:solidFill>
                          <a:effectLst/>
                          <a:latin typeface="Arial" panose="020B0604020202020204" pitchFamily="34" charset="0"/>
                          <a:ea typeface="+mn-ea"/>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760185951"/>
                  </a:ext>
                </a:extLst>
              </a:tr>
              <a:tr h="473114">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  KPI 23: </a:t>
                      </a:r>
                      <a:r>
                        <a:rPr lang="en-US" sz="1400" b="0" i="0" u="none" strike="noStrike" dirty="0">
                          <a:solidFill>
                            <a:srgbClr val="032C50"/>
                          </a:solidFill>
                          <a:effectLst/>
                          <a:latin typeface="Arial" panose="020B0604020202020204" pitchFamily="34" charset="0"/>
                          <a:cs typeface="Arial" panose="020B0604020202020204" pitchFamily="34" charset="0"/>
                        </a:rPr>
                        <a:t>PPE Investment (Rm)*</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100</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600" b="1" i="0" u="none" strike="noStrike" dirty="0">
                          <a:solidFill>
                            <a:srgbClr val="032C50"/>
                          </a:solidFill>
                          <a:effectLst/>
                          <a:latin typeface="Arial" panose="020B0604020202020204" pitchFamily="34" charset="0"/>
                          <a:cs typeface="Arial" panose="020B0604020202020204" pitchFamily="34" charset="0"/>
                        </a:rPr>
                        <a:t>104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US"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1349420660"/>
                  </a:ext>
                </a:extLst>
              </a:tr>
            </a:tbl>
          </a:graphicData>
        </a:graphic>
      </p:graphicFrame>
      <p:cxnSp>
        <p:nvCxnSpPr>
          <p:cNvPr id="3" name="Straight Connector 2">
            <a:extLst>
              <a:ext uri="{FF2B5EF4-FFF2-40B4-BE49-F238E27FC236}">
                <a16:creationId xmlns:a16="http://schemas.microsoft.com/office/drawing/2014/main" xmlns="" id="{8DDE8210-1073-FC6D-1BFC-5C2965B87FA1}"/>
              </a:ext>
            </a:extLst>
          </p:cNvPr>
          <p:cNvCxnSpPr>
            <a:cxnSpLocks/>
          </p:cNvCxnSpPr>
          <p:nvPr/>
        </p:nvCxnSpPr>
        <p:spPr>
          <a:xfrm>
            <a:off x="3035300" y="1628775"/>
            <a:ext cx="8062191" cy="0"/>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xmlns="" id="{B17ACEF6-8187-2E3E-969E-6BBB32F6849F}"/>
              </a:ext>
            </a:extLst>
          </p:cNvPr>
          <p:cNvPicPr>
            <a:picLocks noChangeAspect="1"/>
          </p:cNvPicPr>
          <p:nvPr/>
        </p:nvPicPr>
        <p:blipFill>
          <a:blip r:embed="rId3"/>
          <a:srcRect t="77" b="77"/>
          <a:stretch/>
        </p:blipFill>
        <p:spPr>
          <a:xfrm>
            <a:off x="513697" y="4240672"/>
            <a:ext cx="1924702" cy="1428353"/>
          </a:xfrm>
          <a:prstGeom prst="rect">
            <a:avLst/>
          </a:prstGeom>
        </p:spPr>
      </p:pic>
      <p:sp>
        <p:nvSpPr>
          <p:cNvPr id="16" name="Rectangle 15">
            <a:extLst>
              <a:ext uri="{FF2B5EF4-FFF2-40B4-BE49-F238E27FC236}">
                <a16:creationId xmlns:a16="http://schemas.microsoft.com/office/drawing/2014/main" xmlns="" id="{BE08CB2F-3CFC-84FC-B728-DA9E7DC6E22B}"/>
              </a:ext>
            </a:extLst>
          </p:cNvPr>
          <p:cNvSpPr>
            <a:spLocks noChangeAspect="1"/>
          </p:cNvSpPr>
          <p:nvPr/>
        </p:nvSpPr>
        <p:spPr>
          <a:xfrm>
            <a:off x="513697" y="5616116"/>
            <a:ext cx="1910416" cy="553998"/>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CSIR Learning Factory: Skills development and innovation in 4IR</a:t>
            </a:r>
            <a:endParaRPr lang="en-GB" sz="1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EE3E2CEC-23AD-9DA3-AD59-D6AA7784F601}"/>
              </a:ext>
            </a:extLst>
          </p:cNvPr>
          <p:cNvPicPr>
            <a:picLocks noChangeAspect="1"/>
          </p:cNvPicPr>
          <p:nvPr/>
        </p:nvPicPr>
        <p:blipFill>
          <a:blip r:embed="rId4"/>
          <a:srcRect t="11689" b="11689"/>
          <a:stretch/>
        </p:blipFill>
        <p:spPr>
          <a:xfrm>
            <a:off x="479425" y="1773595"/>
            <a:ext cx="1958974" cy="2251532"/>
          </a:xfrm>
          <a:prstGeom prst="rect">
            <a:avLst/>
          </a:prstGeom>
        </p:spPr>
      </p:pic>
      <p:sp>
        <p:nvSpPr>
          <p:cNvPr id="8" name="Rectangle 7">
            <a:extLst>
              <a:ext uri="{FF2B5EF4-FFF2-40B4-BE49-F238E27FC236}">
                <a16:creationId xmlns:a16="http://schemas.microsoft.com/office/drawing/2014/main" xmlns="" id="{A4CF1537-4104-1D17-250C-2FC8F03E7516}"/>
              </a:ext>
            </a:extLst>
          </p:cNvPr>
          <p:cNvSpPr>
            <a:spLocks noChangeAspect="1"/>
          </p:cNvSpPr>
          <p:nvPr/>
        </p:nvSpPr>
        <p:spPr>
          <a:xfrm>
            <a:off x="479425" y="3625017"/>
            <a:ext cx="1924702" cy="400110"/>
          </a:xfrm>
          <a:prstGeom prst="rect">
            <a:avLst/>
          </a:prstGeom>
          <a:solidFill>
            <a:srgbClr val="032C50"/>
          </a:solidFill>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 One of 28 newly appointed CSIR principal researchers</a:t>
            </a:r>
            <a:endParaRPr lang="en-GB" sz="1000"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A689179F-0390-534F-BD1C-6CFB65273234}"/>
              </a:ext>
            </a:extLst>
          </p:cNvPr>
          <p:cNvCxnSpPr>
            <a:cxnSpLocks/>
          </p:cNvCxnSpPr>
          <p:nvPr/>
        </p:nvCxnSpPr>
        <p:spPr>
          <a:xfrm>
            <a:off x="3030876" y="5893115"/>
            <a:ext cx="8078616"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358759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B9B292D-1739-740B-06B4-7F35AC3E3A88}"/>
              </a:ext>
            </a:extLst>
          </p:cNvPr>
          <p:cNvSpPr/>
          <p:nvPr/>
        </p:nvSpPr>
        <p:spPr>
          <a:xfrm>
            <a:off x="0" y="0"/>
            <a:ext cx="12192000" cy="118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p:txBody>
          <a:bodyPr>
            <a:norm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Diversify income, maintain financial sustainability and </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good governance</a:t>
            </a:r>
          </a:p>
        </p:txBody>
      </p:sp>
      <p:graphicFrame>
        <p:nvGraphicFramePr>
          <p:cNvPr id="4" name="Table 3">
            <a:extLst>
              <a:ext uri="{FF2B5EF4-FFF2-40B4-BE49-F238E27FC236}">
                <a16:creationId xmlns:a16="http://schemas.microsoft.com/office/drawing/2014/main" xmlns="" id="{26D2BCEF-EAC7-0047-A8E4-3FFEDCD4BF01}"/>
              </a:ext>
            </a:extLst>
          </p:cNvPr>
          <p:cNvGraphicFramePr>
            <a:graphicFrameLocks noGrp="1"/>
          </p:cNvGraphicFramePr>
          <p:nvPr>
            <p:extLst>
              <p:ext uri="{D42A27DB-BD31-4B8C-83A1-F6EECF244321}">
                <p14:modId xmlns:p14="http://schemas.microsoft.com/office/powerpoint/2010/main" xmlns="" val="437872965"/>
              </p:ext>
            </p:extLst>
          </p:nvPr>
        </p:nvGraphicFramePr>
        <p:xfrm>
          <a:off x="3108960" y="1726244"/>
          <a:ext cx="7852020" cy="4223179"/>
        </p:xfrm>
        <a:graphic>
          <a:graphicData uri="http://schemas.openxmlformats.org/drawingml/2006/table">
            <a:tbl>
              <a:tblPr>
                <a:tableStyleId>{5C22544A-7EE6-4342-B048-85BDC9FD1C3A}</a:tableStyleId>
              </a:tblPr>
              <a:tblGrid>
                <a:gridCol w="2841486">
                  <a:extLst>
                    <a:ext uri="{9D8B030D-6E8A-4147-A177-3AD203B41FA5}">
                      <a16:colId xmlns:a16="http://schemas.microsoft.com/office/drawing/2014/main" xmlns="" val="1266748617"/>
                    </a:ext>
                  </a:extLst>
                </a:gridCol>
                <a:gridCol w="1191018">
                  <a:extLst>
                    <a:ext uri="{9D8B030D-6E8A-4147-A177-3AD203B41FA5}">
                      <a16:colId xmlns:a16="http://schemas.microsoft.com/office/drawing/2014/main" xmlns="" val="4058460288"/>
                    </a:ext>
                  </a:extLst>
                </a:gridCol>
                <a:gridCol w="1239757">
                  <a:extLst>
                    <a:ext uri="{9D8B030D-6E8A-4147-A177-3AD203B41FA5}">
                      <a16:colId xmlns:a16="http://schemas.microsoft.com/office/drawing/2014/main" xmlns="" val="2409328080"/>
                    </a:ext>
                  </a:extLst>
                </a:gridCol>
                <a:gridCol w="2579759">
                  <a:extLst>
                    <a:ext uri="{9D8B030D-6E8A-4147-A177-3AD203B41FA5}">
                      <a16:colId xmlns:a16="http://schemas.microsoft.com/office/drawing/2014/main" xmlns="" val="2600720920"/>
                    </a:ext>
                  </a:extLst>
                </a:gridCol>
              </a:tblGrid>
              <a:tr h="637202">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Key performance indicator</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Target</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ZA" sz="1600" b="1" i="0" u="none" strike="noStrike" dirty="0">
                          <a:solidFill>
                            <a:schemeClr val="bg1"/>
                          </a:solidFill>
                          <a:effectLst/>
                          <a:latin typeface="Arial" panose="020B0604020202020204" pitchFamily="34" charset="0"/>
                        </a:rPr>
                        <a:t>2021/22 </a:t>
                      </a:r>
                    </a:p>
                    <a:p>
                      <a:pPr algn="ctr" fontAlgn="ctr">
                        <a:lnSpc>
                          <a:spcPct val="100000"/>
                        </a:lnSpc>
                      </a:pPr>
                      <a:r>
                        <a:rPr lang="en-ZA" sz="1600" b="1" i="0" u="none" strike="noStrike" dirty="0">
                          <a:solidFill>
                            <a:schemeClr val="bg1"/>
                          </a:solidFill>
                          <a:effectLst/>
                          <a:latin typeface="Arial" panose="020B0604020202020204" pitchFamily="34" charset="0"/>
                        </a:rPr>
                        <a:t>Actual</a:t>
                      </a: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00000"/>
                        </a:lnSpc>
                      </a:pPr>
                      <a:r>
                        <a:rPr lang="en-US" sz="1600" b="0" i="0" u="none" strike="noStrike" dirty="0">
                          <a:solidFill>
                            <a:schemeClr val="bg1"/>
                          </a:solidFill>
                          <a:effectLst/>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Comments</a:t>
                      </a:r>
                      <a:endParaRPr lang="en-ZA" sz="1600" b="1"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extLst>
                  <a:ext uri="{0D108BD9-81ED-4DB2-BD59-A6C34878D82A}">
                    <a16:rowId xmlns:a16="http://schemas.microsoft.com/office/drawing/2014/main" xmlns="" val="2151205308"/>
                  </a:ext>
                </a:extLst>
              </a:tr>
              <a:tr h="481096">
                <a:tc>
                  <a:txBody>
                    <a:bodyPr/>
                    <a:lstStyle/>
                    <a:p>
                      <a:pPr algn="l" fontAlgn="ctr"/>
                      <a:r>
                        <a:rPr lang="en-ZA" sz="1400" b="1" i="0" u="none" strike="noStrike" dirty="0">
                          <a:solidFill>
                            <a:srgbClr val="032C50"/>
                          </a:solidFill>
                          <a:effectLst/>
                          <a:latin typeface="Arial" panose="020B0604020202020204" pitchFamily="34" charset="0"/>
                          <a:cs typeface="Arial" panose="020B0604020202020204" pitchFamily="34" charset="0"/>
                        </a:rPr>
                        <a:t>KPI 24:</a:t>
                      </a:r>
                      <a:r>
                        <a:rPr lang="en-ZA" sz="1400" b="0" i="0" u="none" strike="noStrike" dirty="0">
                          <a:solidFill>
                            <a:srgbClr val="032C50"/>
                          </a:solidFill>
                          <a:effectLst/>
                          <a:latin typeface="Arial" panose="020B0604020202020204" pitchFamily="34" charset="0"/>
                          <a:cs typeface="Arial" panose="020B0604020202020204" pitchFamily="34" charset="0"/>
                        </a:rPr>
                        <a:t> Total income (Rm)</a:t>
                      </a:r>
                      <a:endParaRPr lang="en-ZA"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2 869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2 654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FF000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underachieved due to adverse economic conditions </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99142916"/>
                  </a:ext>
                </a:extLst>
              </a:tr>
              <a:tr h="361425">
                <a:tc>
                  <a:txBody>
                    <a:bodyPr/>
                    <a:lstStyle/>
                    <a:p>
                      <a:pPr algn="l" fontAlgn="ctr"/>
                      <a:r>
                        <a:rPr lang="nl-NL" sz="1400" b="1" i="0" u="none" strike="noStrike" dirty="0">
                          <a:solidFill>
                            <a:srgbClr val="032C50"/>
                          </a:solidFill>
                          <a:effectLst/>
                          <a:latin typeface="Arial" panose="020B0604020202020204" pitchFamily="34" charset="0"/>
                          <a:cs typeface="Arial" panose="020B0604020202020204" pitchFamily="34" charset="0"/>
                        </a:rPr>
                        <a:t>KPI 25:</a:t>
                      </a:r>
                      <a:r>
                        <a:rPr lang="nl-NL" sz="1400" b="0" i="0" u="none" strike="noStrike" dirty="0">
                          <a:solidFill>
                            <a:srgbClr val="032C50"/>
                          </a:solidFill>
                          <a:effectLst/>
                          <a:latin typeface="Arial" panose="020B0604020202020204" pitchFamily="34" charset="0"/>
                          <a:cs typeface="Arial" panose="020B0604020202020204" pitchFamily="34" charset="0"/>
                        </a:rPr>
                        <a:t> Net profit (Rm) </a:t>
                      </a:r>
                      <a:endParaRPr lang="nl-NL"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-96.1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137</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693007338"/>
                  </a:ext>
                </a:extLst>
              </a:tr>
              <a:tr h="481096">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26:</a:t>
                      </a:r>
                      <a:r>
                        <a:rPr lang="en-US" sz="1400" b="0" i="0" u="none" strike="noStrike" dirty="0">
                          <a:solidFill>
                            <a:srgbClr val="032C50"/>
                          </a:solidFill>
                          <a:effectLst/>
                          <a:latin typeface="Arial" panose="020B0604020202020204" pitchFamily="34" charset="0"/>
                          <a:cs typeface="Arial" panose="020B0604020202020204" pitchFamily="34" charset="0"/>
                        </a:rPr>
                        <a:t> SA Public sector income (% Total Income) </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56%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56%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475415358"/>
                  </a:ext>
                </a:extLst>
              </a:tr>
              <a:tr h="481096">
                <a:tc>
                  <a:txBody>
                    <a:bodyPr/>
                    <a:lstStyle/>
                    <a:p>
                      <a:pPr algn="l" fontAlgn="ctr"/>
                      <a:r>
                        <a:rPr lang="en-ZA" sz="1400" b="1" i="0" u="none" strike="noStrike" dirty="0">
                          <a:solidFill>
                            <a:srgbClr val="032C50"/>
                          </a:solidFill>
                          <a:effectLst/>
                          <a:latin typeface="Arial" panose="020B0604020202020204" pitchFamily="34" charset="0"/>
                          <a:cs typeface="Arial" panose="020B0604020202020204" pitchFamily="34" charset="0"/>
                        </a:rPr>
                        <a:t>KPI 27:</a:t>
                      </a:r>
                      <a:r>
                        <a:rPr lang="en-ZA" sz="1400" b="0" i="0" u="none" strike="noStrike" dirty="0">
                          <a:solidFill>
                            <a:srgbClr val="032C50"/>
                          </a:solidFill>
                          <a:effectLst/>
                          <a:latin typeface="Arial" panose="020B0604020202020204" pitchFamily="34" charset="0"/>
                          <a:cs typeface="Arial" panose="020B0604020202020204" pitchFamily="34" charset="0"/>
                        </a:rPr>
                        <a:t> SA Private sector income (% Total Income)</a:t>
                      </a:r>
                      <a:endParaRPr lang="en-ZA"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9%</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029000689"/>
                  </a:ext>
                </a:extLst>
              </a:tr>
              <a:tr h="481096">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28:</a:t>
                      </a:r>
                      <a:r>
                        <a:rPr lang="en-US" sz="1400" b="0" i="0" u="none" strike="noStrike" dirty="0">
                          <a:solidFill>
                            <a:srgbClr val="032C50"/>
                          </a:solidFill>
                          <a:effectLst/>
                          <a:latin typeface="Arial" panose="020B0604020202020204" pitchFamily="34" charset="0"/>
                          <a:cs typeface="Arial" panose="020B0604020202020204" pitchFamily="34" charset="0"/>
                        </a:rPr>
                        <a:t> International contract income (% Total Income)</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6%</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2030179109"/>
                  </a:ext>
                </a:extLst>
              </a:tr>
              <a:tr h="365476">
                <a:tc>
                  <a:txBody>
                    <a:bodyPr/>
                    <a:lstStyle/>
                    <a:p>
                      <a:pPr algn="l" fontAlgn="ctr"/>
                      <a:r>
                        <a:rPr lang="en-ZA" sz="1400" b="1" i="0" u="none" strike="noStrike" dirty="0">
                          <a:solidFill>
                            <a:srgbClr val="032C50"/>
                          </a:solidFill>
                          <a:effectLst/>
                          <a:latin typeface="Arial" panose="020B0604020202020204" pitchFamily="34" charset="0"/>
                          <a:cs typeface="Arial" panose="020B0604020202020204" pitchFamily="34" charset="0"/>
                        </a:rPr>
                        <a:t>KPI 29</a:t>
                      </a:r>
                      <a:r>
                        <a:rPr lang="en-ZA" sz="1400" b="0" i="0" u="none" strike="noStrike" dirty="0">
                          <a:solidFill>
                            <a:srgbClr val="032C50"/>
                          </a:solidFill>
                          <a:effectLst/>
                          <a:latin typeface="Arial" panose="020B0604020202020204" pitchFamily="34" charset="0"/>
                          <a:cs typeface="Arial" panose="020B0604020202020204" pitchFamily="34" charset="0"/>
                        </a:rPr>
                        <a:t>: B-BBEE Rating*</a:t>
                      </a:r>
                      <a:endParaRPr lang="en-ZA"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2</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1</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1993453448"/>
                  </a:ext>
                </a:extLst>
              </a:tr>
              <a:tr h="365476">
                <a:tc>
                  <a:txBody>
                    <a:bodyPr/>
                    <a:lstStyle/>
                    <a:p>
                      <a:pPr algn="l" fontAlgn="ctr"/>
                      <a:r>
                        <a:rPr lang="en-US" sz="1400" b="1" i="0" u="none" strike="noStrike" dirty="0">
                          <a:solidFill>
                            <a:srgbClr val="032C50"/>
                          </a:solidFill>
                          <a:effectLst/>
                          <a:latin typeface="Arial" panose="020B0604020202020204" pitchFamily="34" charset="0"/>
                          <a:cs typeface="Arial" panose="020B0604020202020204" pitchFamily="34" charset="0"/>
                        </a:rPr>
                        <a:t>KPI 30</a:t>
                      </a:r>
                      <a:r>
                        <a:rPr lang="en-US" sz="1400" b="0" i="0" u="none" strike="noStrike" dirty="0">
                          <a:solidFill>
                            <a:srgbClr val="032C50"/>
                          </a:solidFill>
                          <a:effectLst/>
                          <a:latin typeface="Arial" panose="020B0604020202020204" pitchFamily="34" charset="0"/>
                          <a:cs typeface="Arial" panose="020B0604020202020204" pitchFamily="34" charset="0"/>
                        </a:rPr>
                        <a:t>: Recordable incident rate*</a:t>
                      </a:r>
                      <a:endParaRPr lang="en-US"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1,8</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0,14</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Target exceeded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774963386"/>
                  </a:ext>
                </a:extLst>
              </a:tr>
              <a:tr h="481096">
                <a:tc>
                  <a:txBody>
                    <a:bodyPr/>
                    <a:lstStyle/>
                    <a:p>
                      <a:pPr algn="l" fontAlgn="ctr"/>
                      <a:r>
                        <a:rPr lang="en-ZA" sz="1400" b="1" i="0" u="none" strike="noStrike" dirty="0">
                          <a:solidFill>
                            <a:srgbClr val="032C50"/>
                          </a:solidFill>
                          <a:effectLst/>
                          <a:latin typeface="Arial" panose="020B0604020202020204" pitchFamily="34" charset="0"/>
                          <a:cs typeface="Arial" panose="020B0604020202020204" pitchFamily="34" charset="0"/>
                        </a:rPr>
                        <a:t>KPI 31</a:t>
                      </a:r>
                      <a:r>
                        <a:rPr lang="en-ZA" sz="1400" b="0" i="0" u="none" strike="noStrike" dirty="0">
                          <a:solidFill>
                            <a:srgbClr val="032C50"/>
                          </a:solidFill>
                          <a:effectLst/>
                          <a:latin typeface="Arial" panose="020B0604020202020204" pitchFamily="34" charset="0"/>
                          <a:cs typeface="Arial" panose="020B0604020202020204" pitchFamily="34" charset="0"/>
                        </a:rPr>
                        <a:t>: Audit opinion </a:t>
                      </a:r>
                      <a:endParaRPr lang="en-ZA" sz="1400" b="1" i="0" u="none" strike="noStrike" dirty="0">
                        <a:solidFill>
                          <a:srgbClr val="032C50"/>
                        </a:solidFill>
                        <a:effectLst/>
                        <a:latin typeface="Arial" panose="020B0604020202020204" pitchFamily="34" charset="0"/>
                        <a:cs typeface="Arial" panose="020B0604020202020204" pitchFamily="34" charset="0"/>
                      </a:endParaRPr>
                    </a:p>
                  </a:txBody>
                  <a:tcPr marL="144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Unqualified </a:t>
                      </a:r>
                    </a:p>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audit opinion</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Unqualified </a:t>
                      </a:r>
                    </a:p>
                    <a:p>
                      <a:pPr algn="ctr" fontAlgn="ctr"/>
                      <a:r>
                        <a:rPr lang="en-ZA" sz="1400" b="1" i="0" u="none" strike="noStrike" dirty="0">
                          <a:solidFill>
                            <a:srgbClr val="032C50"/>
                          </a:solidFill>
                          <a:effectLst/>
                          <a:latin typeface="Arial" panose="020B0604020202020204" pitchFamily="34" charset="0"/>
                          <a:cs typeface="Arial" panose="020B0604020202020204" pitchFamily="34" charset="0"/>
                        </a:rPr>
                        <a:t>audit opinion</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0B050"/>
                    </a:solidFill>
                  </a:tcPr>
                </a:tc>
                <a:tc>
                  <a:txBody>
                    <a:bodyPr/>
                    <a:lstStyle/>
                    <a:p>
                      <a:pPr algn="ctr" fontAlgn="ctr"/>
                      <a:r>
                        <a:rPr lang="en-ZA" sz="1400" b="0" i="0" u="none" strike="noStrike" dirty="0">
                          <a:solidFill>
                            <a:srgbClr val="032C50"/>
                          </a:solidFill>
                          <a:effectLst/>
                          <a:latin typeface="Arial" panose="020B0604020202020204" pitchFamily="34" charset="0"/>
                          <a:cs typeface="Arial" panose="020B0604020202020204" pitchFamily="34" charset="0"/>
                        </a:rPr>
                        <a:t>Achieved</a:t>
                      </a:r>
                    </a:p>
                  </a:txBody>
                  <a:tcPr marL="36000" marR="36000" marT="36000" marB="3600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1429986286"/>
                  </a:ext>
                </a:extLst>
              </a:tr>
            </a:tbl>
          </a:graphicData>
        </a:graphic>
      </p:graphicFrame>
      <p:cxnSp>
        <p:nvCxnSpPr>
          <p:cNvPr id="8" name="Straight Connector 7">
            <a:extLst>
              <a:ext uri="{FF2B5EF4-FFF2-40B4-BE49-F238E27FC236}">
                <a16:creationId xmlns:a16="http://schemas.microsoft.com/office/drawing/2014/main" xmlns="" id="{8E04EB11-A7EC-52B9-5D8C-357A3223BD25}"/>
              </a:ext>
            </a:extLst>
          </p:cNvPr>
          <p:cNvCxnSpPr>
            <a:cxnSpLocks/>
          </p:cNvCxnSpPr>
          <p:nvPr/>
        </p:nvCxnSpPr>
        <p:spPr>
          <a:xfrm>
            <a:off x="3108960" y="6051122"/>
            <a:ext cx="7852021" cy="0"/>
          </a:xfrm>
          <a:prstGeom prst="line">
            <a:avLst/>
          </a:prstGeom>
          <a:ln w="57150" cmpd="sng">
            <a:solidFill>
              <a:srgbClr val="82AE19"/>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ED537C95-AD6A-DB45-C9F3-4894FAF3BBAA}"/>
              </a:ext>
            </a:extLst>
          </p:cNvPr>
          <p:cNvCxnSpPr>
            <a:cxnSpLocks/>
          </p:cNvCxnSpPr>
          <p:nvPr/>
        </p:nvCxnSpPr>
        <p:spPr>
          <a:xfrm>
            <a:off x="3044952" y="1637554"/>
            <a:ext cx="7916029" cy="0"/>
          </a:xfrm>
          <a:prstGeom prst="line">
            <a:avLst/>
          </a:prstGeom>
          <a:ln w="12700" cmpd="sng">
            <a:solidFill>
              <a:srgbClr val="82AE19"/>
            </a:solidFill>
          </a:ln>
          <a:effectLst/>
        </p:spPr>
        <p:style>
          <a:lnRef idx="2">
            <a:schemeClr val="accent1"/>
          </a:lnRef>
          <a:fillRef idx="0">
            <a:schemeClr val="accent1"/>
          </a:fillRef>
          <a:effectRef idx="1">
            <a:schemeClr val="accent1"/>
          </a:effectRef>
          <a:fontRef idx="minor">
            <a:schemeClr val="tx1"/>
          </a:fontRef>
        </p:style>
      </p:cxnSp>
      <p:pic>
        <p:nvPicPr>
          <p:cNvPr id="5" name="Picture 2">
            <a:extLst>
              <a:ext uri="{FF2B5EF4-FFF2-40B4-BE49-F238E27FC236}">
                <a16:creationId xmlns:a16="http://schemas.microsoft.com/office/drawing/2014/main" xmlns="" id="{44E988F0-DA77-7EBC-1AD2-28C11603BE6B}"/>
              </a:ext>
            </a:extLst>
          </p:cNvPr>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t="17091" b="29872"/>
          <a:stretch/>
        </p:blipFill>
        <p:spPr bwMode="auto">
          <a:xfrm>
            <a:off x="822615" y="1726244"/>
            <a:ext cx="1817843" cy="1805017"/>
          </a:xfrm>
          <a:prstGeom prst="rect">
            <a:avLst/>
          </a:prstGeom>
          <a:noFill/>
          <a:ln w="9525">
            <a:solidFill>
              <a:srgbClr val="FFFF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9874EA77-DCD4-AEE2-B0FC-187728A2DF8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380819" y="77247"/>
            <a:ext cx="1171888" cy="1248316"/>
          </a:xfrm>
          <a:prstGeom prst="rect">
            <a:avLst/>
          </a:prstGeom>
        </p:spPr>
      </p:pic>
      <p:sp>
        <p:nvSpPr>
          <p:cNvPr id="11" name="TextBox 10">
            <a:extLst>
              <a:ext uri="{FF2B5EF4-FFF2-40B4-BE49-F238E27FC236}">
                <a16:creationId xmlns:a16="http://schemas.microsoft.com/office/drawing/2014/main" xmlns="" id="{0EF145A0-6AF3-8FE1-F820-83F542D319A8}"/>
              </a:ext>
            </a:extLst>
          </p:cNvPr>
          <p:cNvSpPr txBox="1"/>
          <p:nvPr/>
        </p:nvSpPr>
        <p:spPr>
          <a:xfrm>
            <a:off x="10334002" y="396028"/>
            <a:ext cx="1293725"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87.5%</a:t>
            </a:r>
          </a:p>
        </p:txBody>
      </p:sp>
      <p:pic>
        <p:nvPicPr>
          <p:cNvPr id="13" name="Picture 12" descr="A picture containing text, table, indoor, wooden&#10;&#10;Description automatically generated">
            <a:extLst>
              <a:ext uri="{FF2B5EF4-FFF2-40B4-BE49-F238E27FC236}">
                <a16:creationId xmlns:a16="http://schemas.microsoft.com/office/drawing/2014/main" xmlns="" id="{4680ADCA-3202-AF6E-5E90-9748E49813E3}"/>
              </a:ext>
            </a:extLst>
          </p:cNvPr>
          <p:cNvPicPr>
            <a:picLocks noChangeAspect="1"/>
          </p:cNvPicPr>
          <p:nvPr/>
        </p:nvPicPr>
        <p:blipFill rotWithShape="1">
          <a:blip r:embed="rId5"/>
          <a:srcRect l="27283" r="23118"/>
          <a:stretch/>
        </p:blipFill>
        <p:spPr>
          <a:xfrm>
            <a:off x="783324" y="3686076"/>
            <a:ext cx="1857134" cy="2351163"/>
          </a:xfrm>
          <a:prstGeom prst="rect">
            <a:avLst/>
          </a:prstGeom>
        </p:spPr>
      </p:pic>
      <p:sp>
        <p:nvSpPr>
          <p:cNvPr id="14" name="Rectangle 13">
            <a:extLst>
              <a:ext uri="{FF2B5EF4-FFF2-40B4-BE49-F238E27FC236}">
                <a16:creationId xmlns:a16="http://schemas.microsoft.com/office/drawing/2014/main" xmlns="" id="{79734357-E6BC-43F8-E476-3189E18012CC}"/>
              </a:ext>
            </a:extLst>
          </p:cNvPr>
          <p:cNvSpPr/>
          <p:nvPr/>
        </p:nvSpPr>
        <p:spPr>
          <a:xfrm>
            <a:off x="775594" y="5331811"/>
            <a:ext cx="1864782" cy="702576"/>
          </a:xfrm>
          <a:prstGeom prst="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6AB3D73-7A86-B73F-EFD4-D28BE599B5C7}"/>
              </a:ext>
            </a:extLst>
          </p:cNvPr>
          <p:cNvSpPr>
            <a:spLocks noChangeAspect="1"/>
          </p:cNvSpPr>
          <p:nvPr/>
        </p:nvSpPr>
        <p:spPr>
          <a:xfrm>
            <a:off x="680565" y="5442737"/>
            <a:ext cx="1959893" cy="400110"/>
          </a:xfrm>
          <a:prstGeom prst="rect">
            <a:avLst/>
          </a:prstGeom>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 Continued long-standing unqualified audit status</a:t>
            </a:r>
            <a:endParaRPr lang="en-GB" sz="10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E3AA28F3-97A6-3511-ADB0-FFAE4DA88C99}"/>
              </a:ext>
            </a:extLst>
          </p:cNvPr>
          <p:cNvSpPr/>
          <p:nvPr/>
        </p:nvSpPr>
        <p:spPr>
          <a:xfrm>
            <a:off x="783324" y="2884978"/>
            <a:ext cx="1864782" cy="702576"/>
          </a:xfrm>
          <a:prstGeom prst="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64B4765-F679-3A91-0E67-004C7F656A57}"/>
              </a:ext>
            </a:extLst>
          </p:cNvPr>
          <p:cNvSpPr>
            <a:spLocks noChangeAspect="1"/>
          </p:cNvSpPr>
          <p:nvPr/>
        </p:nvSpPr>
        <p:spPr>
          <a:xfrm>
            <a:off x="688295" y="3006178"/>
            <a:ext cx="1959893" cy="400110"/>
          </a:xfrm>
          <a:prstGeom prst="rect">
            <a:avLst/>
          </a:prstGeom>
        </p:spPr>
        <p:txBody>
          <a:bodyPr wrap="square">
            <a:spAutoFit/>
          </a:bodyPr>
          <a:lstStyle/>
          <a:p>
            <a:pPr algn="ctr" defTabSz="457200"/>
            <a:r>
              <a:rPr lang="en-US" sz="1000" dirty="0">
                <a:solidFill>
                  <a:schemeClr val="bg1"/>
                </a:solidFill>
                <a:latin typeface="Arial" panose="020B0604020202020204" pitchFamily="34" charset="0"/>
                <a:cs typeface="Arial" panose="020B0604020202020204" pitchFamily="34" charset="0"/>
              </a:rPr>
              <a:t>Maintained financial sustainability</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4532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A542FE92-433E-0347-B3A6-7318C9F96EF3}"/>
              </a:ext>
            </a:extLst>
          </p:cNvPr>
          <p:cNvGraphicFramePr>
            <a:graphicFrameLocks noGrp="1"/>
          </p:cNvGraphicFramePr>
          <p:nvPr>
            <p:extLst>
              <p:ext uri="{D42A27DB-BD31-4B8C-83A1-F6EECF244321}">
                <p14:modId xmlns:p14="http://schemas.microsoft.com/office/powerpoint/2010/main" xmlns="" val="1545718627"/>
              </p:ext>
            </p:extLst>
          </p:nvPr>
        </p:nvGraphicFramePr>
        <p:xfrm>
          <a:off x="695326" y="1022168"/>
          <a:ext cx="11161712" cy="5541120"/>
        </p:xfrm>
        <a:graphic>
          <a:graphicData uri="http://schemas.openxmlformats.org/drawingml/2006/table">
            <a:tbl>
              <a:tblPr firstRow="1" bandRow="1">
                <a:tableStyleId>{5C22544A-7EE6-4342-B048-85BDC9FD1C3A}</a:tableStyleId>
              </a:tblPr>
              <a:tblGrid>
                <a:gridCol w="11161712">
                  <a:extLst>
                    <a:ext uri="{9D8B030D-6E8A-4147-A177-3AD203B41FA5}">
                      <a16:colId xmlns:a16="http://schemas.microsoft.com/office/drawing/2014/main" xmlns="" val="1244654464"/>
                    </a:ext>
                  </a:extLst>
                </a:gridCol>
              </a:tblGrid>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This year’s performance demonstrates a positive reflection of the decision to reposition the CSIR as an industry-focused institution. </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3629196737"/>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CSIR has achieved or exceeded more than 80% of its key performance indicators for the 2021/22 reporting year.</a:t>
                      </a:r>
                      <a:endParaRPr kumimoji="0" lang="en-ZA"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endParaRP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351895976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work conducted has focused on achieving the balance of supporting the creation of a capable state, as well as contributing to industrial development in South Africa</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53270439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organisation maintained a continued long-standing unqualified audit status.</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64638076"/>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CSIR has achieved a Level 1 B-BBEE rating, the best among public sector entities.</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977472864"/>
                  </a:ext>
                </a:extLst>
              </a:tr>
              <a:tr h="370840">
                <a:tc>
                  <a:txBody>
                    <a:bodyPr/>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Transformation and increasing our science, engineering and technology (SET) base is a priority and we have seen encouraging progress in this area. </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367205643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We continue to support youth employment through internships, and the YES and graduate-in-training programmes.</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52936677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Our research programmes continue to be guided by various government strategies and frameworks and the South African Economic Reconstruction and Recovery Plan. This will remain high on the CSIR’s agenda.</a:t>
                      </a:r>
                    </a:p>
                  </a:txBody>
                  <a:tcPr marL="288000" marT="72000" marB="72000">
                    <a:lnT w="19050" cap="flat" cmpd="sng" algn="ctr">
                      <a:solidFill>
                        <a:srgbClr val="032C50"/>
                      </a:solidFill>
                      <a:prstDash val="solid"/>
                      <a:round/>
                      <a:headEnd type="none" w="med" len="med"/>
                      <a:tailEnd type="none" w="med" len="med"/>
                    </a:lnT>
                    <a:lnB w="19050" cap="flat" cmpd="sng" algn="ctr">
                      <a:solidFill>
                        <a:srgbClr val="032C50"/>
                      </a:solidFill>
                      <a:prstDash val="solid"/>
                      <a:round/>
                      <a:headEnd type="none" w="med" len="med"/>
                      <a:tailEnd type="none" w="med" len="med"/>
                    </a:lnB>
                    <a:noFill/>
                  </a:tcPr>
                </a:tc>
                <a:extLst>
                  <a:ext uri="{0D108BD9-81ED-4DB2-BD59-A6C34878D82A}">
                    <a16:rowId xmlns:a16="http://schemas.microsoft.com/office/drawing/2014/main" xmlns="" val="207839260"/>
                  </a:ext>
                </a:extLst>
              </a:tr>
            </a:tbl>
          </a:graphicData>
        </a:graphic>
      </p:graphicFrame>
      <p:sp>
        <p:nvSpPr>
          <p:cNvPr id="5" name="Round Same Side Corner Rectangle 16">
            <a:extLst>
              <a:ext uri="{FF2B5EF4-FFF2-40B4-BE49-F238E27FC236}">
                <a16:creationId xmlns:a16="http://schemas.microsoft.com/office/drawing/2014/main" xmlns="" id="{F9DE8979-19D7-5E49-9779-9D053EBC046F}"/>
              </a:ext>
            </a:extLst>
          </p:cNvPr>
          <p:cNvSpPr/>
          <p:nvPr/>
        </p:nvSpPr>
        <p:spPr>
          <a:xfrm rot="16200000">
            <a:off x="-1950728" y="3455130"/>
            <a:ext cx="5186679" cy="306244"/>
          </a:xfrm>
          <a:prstGeom prst="round2SameRect">
            <a:avLst>
              <a:gd name="adj1" fmla="val 37460"/>
              <a:gd name="adj2" fmla="val 0"/>
            </a:avLst>
          </a:prstGeom>
          <a:solidFill>
            <a:srgbClr val="032C50"/>
          </a:solidFill>
          <a:ln w="15875">
            <a:solidFill>
              <a:srgbClr val="032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itle 1">
            <a:extLst>
              <a:ext uri="{FF2B5EF4-FFF2-40B4-BE49-F238E27FC236}">
                <a16:creationId xmlns:a16="http://schemas.microsoft.com/office/drawing/2014/main" xmlns="" id="{67AE9BE6-B2BA-B04F-85A0-97444FEFA789}"/>
              </a:ext>
            </a:extLst>
          </p:cNvPr>
          <p:cNvSpPr>
            <a:spLocks noGrp="1"/>
          </p:cNvSpPr>
          <p:nvPr>
            <p:ph type="title"/>
          </p:nvPr>
        </p:nvSpPr>
        <p:spPr>
          <a:xfrm>
            <a:off x="795733" y="-7468"/>
            <a:ext cx="10515600" cy="1325563"/>
          </a:xfrm>
        </p:spPr>
        <p:txBody>
          <a:bodyPr>
            <a:normAutofit/>
          </a:bodyPr>
          <a:lstStyle/>
          <a:p>
            <a:r>
              <a:rPr lang="en-US" sz="2800" dirty="0">
                <a:solidFill>
                  <a:schemeClr val="accent1">
                    <a:lumMod val="50000"/>
                  </a:schemeClr>
                </a:solidFill>
              </a:rPr>
              <a:t>Overview of the 2021/22 financial year</a:t>
            </a:r>
          </a:p>
        </p:txBody>
      </p:sp>
    </p:spTree>
    <p:extLst>
      <p:ext uri="{BB962C8B-B14F-4D97-AF65-F5344CB8AC3E}">
        <p14:creationId xmlns:p14="http://schemas.microsoft.com/office/powerpoint/2010/main" xmlns="" val="174093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kumimoji="0" lang="en-US" sz="2800" b="1" i="0" u="none" strike="noStrike" kern="1200" cap="none" spc="0" normalizeH="0" baseline="0" noProof="0" dirty="0">
                <a:ln>
                  <a:noFill/>
                </a:ln>
                <a:solidFill>
                  <a:srgbClr val="032C50"/>
                </a:solidFill>
                <a:effectLst/>
                <a:uLnTx/>
                <a:uFillTx/>
                <a:latin typeface="Arial"/>
                <a:ea typeface="+mj-ea"/>
                <a:cs typeface="Arial"/>
              </a:rPr>
              <a:t>Performance against objectives</a:t>
            </a:r>
            <a:endParaRPr lang="en-US" sz="2800" dirty="0">
              <a:solidFill>
                <a:srgbClr val="FF0000"/>
              </a:solidFill>
            </a:endParaRPr>
          </a:p>
        </p:txBody>
      </p:sp>
      <p:graphicFrame>
        <p:nvGraphicFramePr>
          <p:cNvPr id="4" name="Table 3">
            <a:extLst>
              <a:ext uri="{FF2B5EF4-FFF2-40B4-BE49-F238E27FC236}">
                <a16:creationId xmlns:a16="http://schemas.microsoft.com/office/drawing/2014/main" xmlns="" id="{56DDF212-5B7F-A488-4D2A-0A95C8E95A63}"/>
              </a:ext>
            </a:extLst>
          </p:cNvPr>
          <p:cNvGraphicFramePr>
            <a:graphicFrameLocks noGrp="1"/>
          </p:cNvGraphicFramePr>
          <p:nvPr>
            <p:extLst>
              <p:ext uri="{D42A27DB-BD31-4B8C-83A1-F6EECF244321}">
                <p14:modId xmlns:p14="http://schemas.microsoft.com/office/powerpoint/2010/main" xmlns="" val="3203645496"/>
              </p:ext>
            </p:extLst>
          </p:nvPr>
        </p:nvGraphicFramePr>
        <p:xfrm>
          <a:off x="941118" y="1315275"/>
          <a:ext cx="9990590" cy="4189212"/>
        </p:xfrm>
        <a:graphic>
          <a:graphicData uri="http://schemas.openxmlformats.org/drawingml/2006/table">
            <a:tbl>
              <a:tblPr>
                <a:tableStyleId>{5C22544A-7EE6-4342-B048-85BDC9FD1C3A}</a:tableStyleId>
              </a:tblPr>
              <a:tblGrid>
                <a:gridCol w="1421943">
                  <a:extLst>
                    <a:ext uri="{9D8B030D-6E8A-4147-A177-3AD203B41FA5}">
                      <a16:colId xmlns:a16="http://schemas.microsoft.com/office/drawing/2014/main" xmlns="" val="1266748617"/>
                    </a:ext>
                  </a:extLst>
                </a:gridCol>
                <a:gridCol w="5506948">
                  <a:extLst>
                    <a:ext uri="{9D8B030D-6E8A-4147-A177-3AD203B41FA5}">
                      <a16:colId xmlns:a16="http://schemas.microsoft.com/office/drawing/2014/main" xmlns="" val="4058460288"/>
                    </a:ext>
                  </a:extLst>
                </a:gridCol>
                <a:gridCol w="1222624">
                  <a:extLst>
                    <a:ext uri="{9D8B030D-6E8A-4147-A177-3AD203B41FA5}">
                      <a16:colId xmlns:a16="http://schemas.microsoft.com/office/drawing/2014/main" xmlns="" val="2409328080"/>
                    </a:ext>
                  </a:extLst>
                </a:gridCol>
                <a:gridCol w="1839075">
                  <a:extLst>
                    <a:ext uri="{9D8B030D-6E8A-4147-A177-3AD203B41FA5}">
                      <a16:colId xmlns:a16="http://schemas.microsoft.com/office/drawing/2014/main" xmlns="" val="2600720920"/>
                    </a:ext>
                  </a:extLst>
                </a:gridCol>
              </a:tblGrid>
              <a:tr h="637202">
                <a:tc>
                  <a:txBody>
                    <a:bodyPr/>
                    <a:lstStyle/>
                    <a:p>
                      <a:pPr algn="ctr" fontAlgn="ctr">
                        <a:lnSpc>
                          <a:spcPct val="115000"/>
                        </a:lnSpc>
                        <a:spcBef>
                          <a:spcPts val="0"/>
                        </a:spcBef>
                        <a:spcAft>
                          <a:spcPts val="0"/>
                        </a:spcAft>
                      </a:pPr>
                      <a:r>
                        <a:rPr lang="en-ZA" sz="1600" b="1" i="0" u="none" strike="noStrike"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Strategic Objective</a:t>
                      </a:r>
                      <a:endParaRPr lang="en-ZA" sz="1600" b="0" i="0" u="none" strike="noStrike" dirty="0">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15000"/>
                        </a:lnSpc>
                        <a:spcBef>
                          <a:spcPts val="0"/>
                        </a:spcBef>
                        <a:spcAft>
                          <a:spcPts val="0"/>
                        </a:spcAft>
                      </a:pPr>
                      <a:r>
                        <a:rPr lang="en-US" sz="1600" b="1" i="0"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Description</a:t>
                      </a:r>
                      <a:endParaRPr lang="en-US" sz="1600" b="0" i="0" u="none" strike="noStrike" dirty="0">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a:spcAft>
                          <a:spcPts val="0"/>
                        </a:spcAft>
                      </a:pPr>
                      <a:r>
                        <a:rPr lang="en-ZA" sz="1600" b="1" i="0" u="none" strike="noStrike"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2021/22 Achieved (%)</a:t>
                      </a:r>
                      <a:endParaRPr lang="en-US" sz="1600" dirty="0"/>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tc>
                  <a:txBody>
                    <a:bodyPr/>
                    <a:lstStyle/>
                    <a:p>
                      <a:pPr algn="ctr" fontAlgn="ctr">
                        <a:lnSpc>
                          <a:spcPct val="115000"/>
                        </a:lnSpc>
                        <a:spcBef>
                          <a:spcPts val="0"/>
                        </a:spcBef>
                        <a:spcAft>
                          <a:spcPts val="0"/>
                        </a:spcAft>
                      </a:pPr>
                      <a:r>
                        <a:rPr lang="en-US" sz="1600" b="1" i="0" u="none" strike="noStrike"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2020/21</a:t>
                      </a:r>
                      <a:endParaRPr lang="en-US" sz="1600" b="0" i="0" u="none" strike="noStrike" dirty="0">
                        <a:effectLst/>
                        <a:latin typeface="Arial" panose="020B0604020202020204" pitchFamily="34" charset="0"/>
                      </a:endParaRPr>
                    </a:p>
                    <a:p>
                      <a:pPr algn="ctr" fontAlgn="ctr">
                        <a:lnSpc>
                          <a:spcPct val="115000"/>
                        </a:lnSpc>
                        <a:spcBef>
                          <a:spcPts val="0"/>
                        </a:spcBef>
                        <a:spcAft>
                          <a:spcPts val="0"/>
                        </a:spcAft>
                      </a:pPr>
                      <a:r>
                        <a:rPr lang="en-US" sz="1600" b="1" i="0" u="none" strike="noStrike"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Comparison</a:t>
                      </a:r>
                      <a:endParaRPr lang="en-US" sz="1600" b="0" i="0" u="none" strike="noStrike" dirty="0">
                        <a:effectLst/>
                        <a:latin typeface="Arial" panose="020B0604020202020204" pitchFamily="34" charset="0"/>
                      </a:endParaRPr>
                    </a:p>
                    <a:p>
                      <a:pPr algn="ctr" fontAlgn="ctr">
                        <a:lnSpc>
                          <a:spcPct val="115000"/>
                        </a:lnSpc>
                        <a:spcBef>
                          <a:spcPts val="0"/>
                        </a:spcBef>
                        <a:spcAft>
                          <a:spcPts val="0"/>
                        </a:spcAft>
                      </a:pPr>
                      <a:r>
                        <a:rPr lang="en-US" sz="1600" b="1" i="0"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17375E"/>
                    </a:solidFill>
                  </a:tcPr>
                </a:tc>
                <a:extLst>
                  <a:ext uri="{0D108BD9-81ED-4DB2-BD59-A6C34878D82A}">
                    <a16:rowId xmlns:a16="http://schemas.microsoft.com/office/drawing/2014/main" xmlns="" val="2151205308"/>
                  </a:ext>
                </a:extLst>
              </a:tr>
              <a:tr h="481096">
                <a:tc>
                  <a:txBody>
                    <a:bodyPr/>
                    <a:lstStyle/>
                    <a:p>
                      <a:pPr algn="ctr" fontAlgn="ctr">
                        <a:lnSpc>
                          <a:spcPct val="115000"/>
                        </a:lnSpc>
                        <a:spcBef>
                          <a:spcPts val="0"/>
                        </a:spcBef>
                        <a:spcAft>
                          <a:spcPts val="1000"/>
                        </a:spcAft>
                      </a:pPr>
                      <a:r>
                        <a:rPr lang="en-GB" sz="1400" b="1" i="0" u="none" strike="noStrike" kern="1200"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SO1</a:t>
                      </a:r>
                      <a:endParaRPr lang="en-GB" sz="1400" b="0" i="0" u="none" strike="noStrike" dirty="0">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l" fontAlgn="b">
                        <a:lnSpc>
                          <a:spcPct val="115000"/>
                        </a:lnSpc>
                        <a:spcBef>
                          <a:spcPts val="0"/>
                        </a:spcBef>
                        <a:spcAft>
                          <a:spcPts val="1000"/>
                        </a:spcAft>
                      </a:pPr>
                      <a:r>
                        <a:rPr lang="en-ZA" sz="1400" b="0" i="0" u="none" strike="noStrike" kern="1200" dirty="0">
                          <a:solidFill>
                            <a:srgbClr val="032C50"/>
                          </a:solidFill>
                          <a:effectLst/>
                          <a:latin typeface="Arial" panose="020B0604020202020204" pitchFamily="34" charset="0"/>
                          <a:ea typeface="MS PGothic" panose="020B0600070205080204" pitchFamily="34" charset="-128"/>
                          <a:cs typeface="Times New Roman" panose="02020603050405020304" pitchFamily="18" charset="0"/>
                        </a:rPr>
                        <a:t>Conduct research, development and innovation of transformative technologies and accelerate their diffusion</a:t>
                      </a:r>
                      <a:endParaRPr lang="en-ZA" sz="1400" b="0" i="0" u="none" strike="noStrike" dirty="0">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kern="1200"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799142916"/>
                  </a:ext>
                </a:extLst>
              </a:tr>
              <a:tr h="361425">
                <a:tc>
                  <a:txBody>
                    <a:bodyPr/>
                    <a:lstStyle/>
                    <a:p>
                      <a:pPr algn="ctr" fontAlgn="ctr">
                        <a:lnSpc>
                          <a:spcPct val="115000"/>
                        </a:lnSpc>
                        <a:spcBef>
                          <a:spcPts val="0"/>
                        </a:spcBef>
                        <a:spcAft>
                          <a:spcPts val="1000"/>
                        </a:spcAft>
                      </a:pPr>
                      <a:r>
                        <a:rPr lang="en-GB" sz="1400" b="1" i="0" u="none" strike="noStrike" kern="120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SO2</a:t>
                      </a:r>
                      <a:endParaRPr lang="en-GB"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l" fontAlgn="b">
                        <a:lnSpc>
                          <a:spcPct val="115000"/>
                        </a:lnSpc>
                        <a:spcBef>
                          <a:spcPts val="0"/>
                        </a:spcBef>
                        <a:spcAft>
                          <a:spcPts val="1000"/>
                        </a:spcAft>
                      </a:pPr>
                      <a:r>
                        <a:rPr lang="en-ZA" sz="1400" b="0" i="0" u="none" strike="noStrike" kern="1200">
                          <a:solidFill>
                            <a:srgbClr val="032C50"/>
                          </a:solidFill>
                          <a:effectLst/>
                          <a:latin typeface="Arial" panose="020B0604020202020204" pitchFamily="34" charset="0"/>
                          <a:ea typeface="MS PGothic" panose="020B0600070205080204" pitchFamily="34" charset="-128"/>
                          <a:cs typeface="Times New Roman" panose="02020603050405020304" pitchFamily="18" charset="0"/>
                        </a:rPr>
                        <a:t>Improve the competitiveness of high-impact industries to support South Africa’s re-industrialisation by collaboratively developing, localising and implementing technology</a:t>
                      </a:r>
                      <a:endParaRPr lang="en-ZA"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kern="1200"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kern="1200" dirty="0">
                          <a:solidFill>
                            <a:srgbClr val="032C50"/>
                          </a:solidFill>
                          <a:effectLst/>
                          <a:latin typeface="Arial" panose="020B0604020202020204" pitchFamily="34" charset="0"/>
                          <a:cs typeface="Times New Roman" panose="02020603050405020304" pitchFamily="18" charset="0"/>
                        </a:rPr>
                        <a:t>66</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693007338"/>
                  </a:ext>
                </a:extLst>
              </a:tr>
              <a:tr h="481096">
                <a:tc>
                  <a:txBody>
                    <a:bodyPr/>
                    <a:lstStyle/>
                    <a:p>
                      <a:pPr algn="ctr" fontAlgn="ctr">
                        <a:lnSpc>
                          <a:spcPct val="115000"/>
                        </a:lnSpc>
                        <a:spcBef>
                          <a:spcPts val="0"/>
                        </a:spcBef>
                        <a:spcAft>
                          <a:spcPts val="1000"/>
                        </a:spcAft>
                      </a:pPr>
                      <a:r>
                        <a:rPr lang="en-ZA" sz="1400" b="1" i="0" u="none" strike="noStrike" kern="120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SO3</a:t>
                      </a:r>
                      <a:endParaRPr lang="en-ZA"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l" fontAlgn="b">
                        <a:lnSpc>
                          <a:spcPct val="115000"/>
                        </a:lnSpc>
                        <a:spcBef>
                          <a:spcPts val="0"/>
                        </a:spcBef>
                        <a:spcAft>
                          <a:spcPts val="1000"/>
                        </a:spcAft>
                      </a:pPr>
                      <a:r>
                        <a:rPr lang="en-ZA" sz="1400" b="0" i="0" u="none" strike="noStrike" kern="1200">
                          <a:solidFill>
                            <a:srgbClr val="032C50"/>
                          </a:solidFill>
                          <a:effectLst/>
                          <a:latin typeface="Arial" panose="020B0604020202020204" pitchFamily="34" charset="0"/>
                          <a:ea typeface="MS PGothic" panose="020B0600070205080204" pitchFamily="34" charset="-128"/>
                          <a:cs typeface="Times New Roman" panose="02020603050405020304" pitchFamily="18" charset="0"/>
                        </a:rPr>
                        <a:t>Drive the socioeconomic transformation through RD&amp;I which supports the development of a capable state </a:t>
                      </a:r>
                      <a:endParaRPr lang="en-ZA"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cs typeface="Times New Roman" panose="02020603050405020304" pitchFamily="18" charset="0"/>
                        </a:rPr>
                        <a:t>100</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cs typeface="Times New Roman" panose="02020603050405020304" pitchFamily="18" charset="0"/>
                        </a:rPr>
                        <a:t>100</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475415358"/>
                  </a:ext>
                </a:extLst>
              </a:tr>
              <a:tr h="481096">
                <a:tc>
                  <a:txBody>
                    <a:bodyPr/>
                    <a:lstStyle/>
                    <a:p>
                      <a:pPr algn="ctr" fontAlgn="ctr">
                        <a:lnSpc>
                          <a:spcPct val="115000"/>
                        </a:lnSpc>
                        <a:spcBef>
                          <a:spcPts val="0"/>
                        </a:spcBef>
                        <a:spcAft>
                          <a:spcPts val="1000"/>
                        </a:spcAft>
                      </a:pPr>
                      <a:r>
                        <a:rPr lang="en-GB" sz="1400" b="1" i="0" u="none" strike="noStrike" kern="120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SO4</a:t>
                      </a:r>
                      <a:endParaRPr lang="en-GB"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l" fontAlgn="b">
                        <a:lnSpc>
                          <a:spcPct val="115000"/>
                        </a:lnSpc>
                        <a:spcBef>
                          <a:spcPts val="0"/>
                        </a:spcBef>
                        <a:spcAft>
                          <a:spcPts val="1000"/>
                        </a:spcAft>
                      </a:pPr>
                      <a:r>
                        <a:rPr lang="en-US" sz="1400" b="0" i="0" u="none" strike="noStrike" kern="1200">
                          <a:solidFill>
                            <a:srgbClr val="032C50"/>
                          </a:solidFill>
                          <a:effectLst/>
                          <a:latin typeface="Arial" panose="020B0604020202020204" pitchFamily="34" charset="0"/>
                          <a:ea typeface="MS PGothic" panose="020B0600070205080204" pitchFamily="34" charset="-128"/>
                          <a:cs typeface="Times New Roman" panose="02020603050405020304" pitchFamily="18" charset="0"/>
                        </a:rPr>
                        <a:t>Build and transform human capital and infrastructure </a:t>
                      </a:r>
                      <a:endParaRPr lang="en-US"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cs typeface="Times New Roman" panose="02020603050405020304" pitchFamily="18" charset="0"/>
                        </a:rPr>
                        <a:t>75</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cs typeface="Times New Roman" panose="02020603050405020304" pitchFamily="18" charset="0"/>
                        </a:rPr>
                        <a:t>83</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3029000689"/>
                  </a:ext>
                </a:extLst>
              </a:tr>
              <a:tr h="481096">
                <a:tc>
                  <a:txBody>
                    <a:bodyPr/>
                    <a:lstStyle/>
                    <a:p>
                      <a:pPr algn="ctr" fontAlgn="ctr">
                        <a:lnSpc>
                          <a:spcPct val="115000"/>
                        </a:lnSpc>
                        <a:spcBef>
                          <a:spcPts val="0"/>
                        </a:spcBef>
                        <a:spcAft>
                          <a:spcPts val="1000"/>
                        </a:spcAft>
                      </a:pPr>
                      <a:r>
                        <a:rPr lang="en-ZA" sz="1400" b="1" i="0" u="none" strike="noStrike" kern="120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SO5</a:t>
                      </a:r>
                      <a:endParaRPr lang="en-ZA"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l" fontAlgn="b">
                        <a:lnSpc>
                          <a:spcPct val="115000"/>
                        </a:lnSpc>
                        <a:spcBef>
                          <a:spcPts val="0"/>
                        </a:spcBef>
                        <a:spcAft>
                          <a:spcPts val="1000"/>
                        </a:spcAft>
                      </a:pPr>
                      <a:r>
                        <a:rPr lang="en-US" sz="1400" b="0" i="0" u="none" strike="noStrike" kern="1200">
                          <a:solidFill>
                            <a:srgbClr val="032C50"/>
                          </a:solidFill>
                          <a:effectLst/>
                          <a:latin typeface="Arial" panose="020B0604020202020204" pitchFamily="34" charset="0"/>
                          <a:ea typeface="MS PGothic" panose="020B0600070205080204" pitchFamily="34" charset="-128"/>
                          <a:cs typeface="Times New Roman" panose="02020603050405020304" pitchFamily="18" charset="0"/>
                        </a:rPr>
                        <a:t>Diversify income, maintain financial sustainability and good governance</a:t>
                      </a:r>
                      <a:endParaRPr lang="en-US"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87.5</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400" b="1" i="0" u="none" strike="noStrike" dirty="0">
                          <a:solidFill>
                            <a:srgbClr val="032C50"/>
                          </a:solidFill>
                          <a:effectLst/>
                          <a:latin typeface="Arial" panose="020B0604020202020204" pitchFamily="34" charset="0"/>
                          <a:cs typeface="Times New Roman" panose="02020603050405020304" pitchFamily="18" charset="0"/>
                        </a:rPr>
                        <a:t>75</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noFill/>
                  </a:tcPr>
                </a:tc>
                <a:extLst>
                  <a:ext uri="{0D108BD9-81ED-4DB2-BD59-A6C34878D82A}">
                    <a16:rowId xmlns:a16="http://schemas.microsoft.com/office/drawing/2014/main" xmlns="" val="2030179109"/>
                  </a:ext>
                </a:extLst>
              </a:tr>
              <a:tr h="365476">
                <a:tc>
                  <a:txBody>
                    <a:bodyPr/>
                    <a:lstStyle/>
                    <a:p>
                      <a:pPr algn="ctr" fontAlgn="ctr">
                        <a:lnSpc>
                          <a:spcPct val="115000"/>
                        </a:lnSpc>
                        <a:spcBef>
                          <a:spcPts val="0"/>
                        </a:spcBef>
                        <a:spcAft>
                          <a:spcPts val="1000"/>
                        </a:spcAft>
                      </a:pPr>
                      <a:r>
                        <a:rPr lang="en-GB" sz="1400" b="1" i="0" u="none" strike="noStrike" kern="120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Overall</a:t>
                      </a:r>
                      <a:endParaRPr lang="en-GB" sz="1400" b="0" i="0" u="none" strike="noStrike">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AD6E3"/>
                    </a:solidFill>
                  </a:tcPr>
                </a:tc>
                <a:tc>
                  <a:txBody>
                    <a:bodyPr/>
                    <a:lstStyle/>
                    <a:p>
                      <a:pPr algn="l" fontAlgn="ctr">
                        <a:spcBef>
                          <a:spcPts val="0"/>
                        </a:spcBef>
                        <a:spcAft>
                          <a:spcPts val="0"/>
                        </a:spcAft>
                      </a:pPr>
                      <a:endParaRPr lang="en-US" sz="1400" b="0" i="0" u="none" strike="noStrike" dirty="0">
                        <a:solidFill>
                          <a:srgbClr val="032C50"/>
                        </a:solidFill>
                        <a:effectLst/>
                        <a:latin typeface="Arial" panose="020B0604020202020204" pitchFamily="34" charset="0"/>
                      </a:endParaRPr>
                    </a:p>
                  </a:txBody>
                  <a:tcPr marL="45720" marR="45720" anchor="ctr">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AD6E3"/>
                    </a:solidFill>
                  </a:tcPr>
                </a:tc>
                <a:tc>
                  <a:txBody>
                    <a:bodyPr/>
                    <a:lstStyle/>
                    <a:p>
                      <a:pPr algn="ctr" fontAlgn="ctr">
                        <a:lnSpc>
                          <a:spcPct val="115000"/>
                        </a:lnSpc>
                        <a:spcBef>
                          <a:spcPts val="0"/>
                        </a:spcBef>
                        <a:spcAft>
                          <a:spcPts val="1000"/>
                        </a:spcAft>
                      </a:pPr>
                      <a:r>
                        <a:rPr lang="en-US" sz="1400" b="1" i="0" u="none" strike="noStrike" kern="1200"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84.5</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AD6E3"/>
                    </a:solidFill>
                  </a:tcPr>
                </a:tc>
                <a:tc>
                  <a:txBody>
                    <a:bodyPr/>
                    <a:lstStyle/>
                    <a:p>
                      <a:pPr algn="ctr" fontAlgn="ctr">
                        <a:lnSpc>
                          <a:spcPct val="115000"/>
                        </a:lnSpc>
                        <a:spcBef>
                          <a:spcPts val="0"/>
                        </a:spcBef>
                        <a:spcAft>
                          <a:spcPts val="1000"/>
                        </a:spcAft>
                      </a:pPr>
                      <a:r>
                        <a:rPr lang="en-US" sz="1400" b="1" i="0" u="none" strike="noStrike" kern="1200" dirty="0">
                          <a:solidFill>
                            <a:srgbClr val="032C50"/>
                          </a:solidFill>
                          <a:effectLst/>
                          <a:latin typeface="Arial" panose="020B0604020202020204" pitchFamily="34" charset="0"/>
                          <a:ea typeface="Times New Roman" panose="02020603050405020304" pitchFamily="18" charset="0"/>
                          <a:cs typeface="Times New Roman" panose="02020603050405020304" pitchFamily="18" charset="0"/>
                        </a:rPr>
                        <a:t>80.8</a:t>
                      </a:r>
                      <a:endParaRPr lang="en-US" sz="1400" b="0" i="0" u="none" strike="noStrike" dirty="0">
                        <a:solidFill>
                          <a:srgbClr val="032C50"/>
                        </a:solidFill>
                        <a:effectLst/>
                        <a:latin typeface="Arial" panose="020B0604020202020204" pitchFamily="34" charset="0"/>
                      </a:endParaRPr>
                    </a:p>
                  </a:txBody>
                  <a:tcPr marL="45720" marR="45720">
                    <a:lnL w="12700" cap="flat" cmpd="sng" algn="ctr">
                      <a:solidFill>
                        <a:srgbClr val="31859C"/>
                      </a:solidFill>
                      <a:prstDash val="solid"/>
                      <a:round/>
                      <a:headEnd type="none" w="med" len="med"/>
                      <a:tailEnd type="none" w="med" len="med"/>
                    </a:lnL>
                    <a:lnR w="12700" cap="flat" cmpd="sng" algn="ctr">
                      <a:solidFill>
                        <a:srgbClr val="31859C"/>
                      </a:solidFill>
                      <a:prstDash val="solid"/>
                      <a:round/>
                      <a:headEnd type="none" w="med" len="med"/>
                      <a:tailEnd type="none" w="med" len="med"/>
                    </a:lnR>
                    <a:lnT w="12700" cap="flat" cmpd="sng" algn="ctr">
                      <a:solidFill>
                        <a:srgbClr val="31859C"/>
                      </a:solidFill>
                      <a:prstDash val="solid"/>
                      <a:round/>
                      <a:headEnd type="none" w="med" len="med"/>
                      <a:tailEnd type="none" w="med" len="med"/>
                    </a:lnT>
                    <a:lnB w="12700" cap="flat" cmpd="sng" algn="ctr">
                      <a:solidFill>
                        <a:srgbClr val="31859C"/>
                      </a:solidFill>
                      <a:prstDash val="solid"/>
                      <a:round/>
                      <a:headEnd type="none" w="med" len="med"/>
                      <a:tailEnd type="none" w="med" len="med"/>
                    </a:lnB>
                    <a:solidFill>
                      <a:srgbClr val="0AD6E3"/>
                    </a:solidFill>
                  </a:tcPr>
                </a:tc>
                <a:extLst>
                  <a:ext uri="{0D108BD9-81ED-4DB2-BD59-A6C34878D82A}">
                    <a16:rowId xmlns:a16="http://schemas.microsoft.com/office/drawing/2014/main" xmlns="" val="1993453448"/>
                  </a:ext>
                </a:extLst>
              </a:tr>
            </a:tbl>
          </a:graphicData>
        </a:graphic>
      </p:graphicFrame>
    </p:spTree>
    <p:extLst>
      <p:ext uri="{BB962C8B-B14F-4D97-AF65-F5344CB8AC3E}">
        <p14:creationId xmlns:p14="http://schemas.microsoft.com/office/powerpoint/2010/main" xmlns="" val="2734864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3353BE8-9DE5-3C10-FF37-57F8F68E5DD2}"/>
              </a:ext>
            </a:extLst>
          </p:cNvPr>
          <p:cNvSpPr txBox="1">
            <a:spLocks/>
          </p:cNvSpPr>
          <p:nvPr/>
        </p:nvSpPr>
        <p:spPr>
          <a:xfrm>
            <a:off x="3892493" y="2678906"/>
            <a:ext cx="8286749" cy="1500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2800" dirty="0">
                <a:solidFill>
                  <a:schemeClr val="accent1">
                    <a:lumMod val="50000"/>
                  </a:schemeClr>
                </a:solidFill>
              </a:rPr>
              <a:t>BUILD AND TRANSFORM HUMAN CAPITAL</a:t>
            </a:r>
          </a:p>
        </p:txBody>
      </p:sp>
    </p:spTree>
    <p:extLst>
      <p:ext uri="{BB962C8B-B14F-4D97-AF65-F5344CB8AC3E}">
        <p14:creationId xmlns:p14="http://schemas.microsoft.com/office/powerpoint/2010/main" xmlns="" val="298129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5C4157-6BDD-1182-FBE1-74959557F007}"/>
              </a:ext>
            </a:extLst>
          </p:cNvPr>
          <p:cNvSpPr>
            <a:spLocks noGrp="1"/>
          </p:cNvSpPr>
          <p:nvPr>
            <p:ph type="title"/>
          </p:nvPr>
        </p:nvSpPr>
        <p:spPr>
          <a:xfrm>
            <a:off x="2353699" y="66356"/>
            <a:ext cx="8970195" cy="1325563"/>
          </a:xfrm>
        </p:spPr>
        <p:txBody>
          <a:bodyPr>
            <a:normAutofit/>
          </a:bodyPr>
          <a:lstStyle/>
          <a:p>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Build and transform human capital</a:t>
            </a:r>
            <a:endParaRPr lang="en-US" sz="2800" dirty="0"/>
          </a:p>
        </p:txBody>
      </p:sp>
      <p:sp>
        <p:nvSpPr>
          <p:cNvPr id="35" name="Round Same Side Corner Rectangle 23">
            <a:extLst>
              <a:ext uri="{FF2B5EF4-FFF2-40B4-BE49-F238E27FC236}">
                <a16:creationId xmlns:a16="http://schemas.microsoft.com/office/drawing/2014/main" xmlns="" id="{8707D69A-1248-81A4-2CAD-F9F21555E53F}"/>
              </a:ext>
            </a:extLst>
          </p:cNvPr>
          <p:cNvSpPr/>
          <p:nvPr/>
        </p:nvSpPr>
        <p:spPr>
          <a:xfrm>
            <a:off x="4946439" y="1032290"/>
            <a:ext cx="6797886" cy="549053"/>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6" name="Round Same Side Corner Rectangle 21">
            <a:extLst>
              <a:ext uri="{FF2B5EF4-FFF2-40B4-BE49-F238E27FC236}">
                <a16:creationId xmlns:a16="http://schemas.microsoft.com/office/drawing/2014/main" xmlns="" id="{FD4E9FB9-CBBA-F237-2C1B-4508AADDACAD}"/>
              </a:ext>
            </a:extLst>
          </p:cNvPr>
          <p:cNvSpPr/>
          <p:nvPr/>
        </p:nvSpPr>
        <p:spPr>
          <a:xfrm>
            <a:off x="2160313" y="1042174"/>
            <a:ext cx="2673438" cy="549055"/>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white"/>
                </a:solidFill>
                <a:latin typeface="Arial" panose="020B0604020202020204" pitchFamily="34" charset="0"/>
                <a:cs typeface="Arial" panose="020B0604020202020204" pitchFamily="34" charset="0"/>
              </a:rPr>
              <a:t>Strategic initiative</a:t>
            </a:r>
          </a:p>
        </p:txBody>
      </p:sp>
      <p:sp>
        <p:nvSpPr>
          <p:cNvPr id="37" name="Rectangle 36">
            <a:extLst>
              <a:ext uri="{FF2B5EF4-FFF2-40B4-BE49-F238E27FC236}">
                <a16:creationId xmlns:a16="http://schemas.microsoft.com/office/drawing/2014/main" xmlns="" id="{82536ACA-671F-6FFB-F9D5-A8A320B21F0B}"/>
              </a:ext>
            </a:extLst>
          </p:cNvPr>
          <p:cNvSpPr/>
          <p:nvPr/>
        </p:nvSpPr>
        <p:spPr>
          <a:xfrm>
            <a:off x="2160313" y="1725938"/>
            <a:ext cx="2681182" cy="1074356"/>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ZA" sz="1600" b="1" dirty="0">
                <a:solidFill>
                  <a:srgbClr val="012D50"/>
                </a:solidFill>
                <a:latin typeface="Arial" panose="020B0604020202020204" pitchFamily="34" charset="0"/>
                <a:cs typeface="Arial" panose="020B0604020202020204" pitchFamily="34" charset="0"/>
              </a:rPr>
              <a:t>Bursary programmes</a:t>
            </a:r>
          </a:p>
        </p:txBody>
      </p:sp>
      <p:sp>
        <p:nvSpPr>
          <p:cNvPr id="38" name="Rectangle 37">
            <a:extLst>
              <a:ext uri="{FF2B5EF4-FFF2-40B4-BE49-F238E27FC236}">
                <a16:creationId xmlns:a16="http://schemas.microsoft.com/office/drawing/2014/main" xmlns="" id="{37CD10FB-B40C-2B84-9372-DA681EC93C1E}"/>
              </a:ext>
            </a:extLst>
          </p:cNvPr>
          <p:cNvSpPr/>
          <p:nvPr/>
        </p:nvSpPr>
        <p:spPr>
          <a:xfrm>
            <a:off x="4946440" y="1725938"/>
            <a:ext cx="6797885" cy="1074355"/>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Targeting </a:t>
            </a:r>
            <a:r>
              <a:rPr lang="en-US" sz="1400" b="1" dirty="0">
                <a:solidFill>
                  <a:srgbClr val="012D50"/>
                </a:solidFill>
                <a:latin typeface="Arial" panose="020B0604020202020204" pitchFamily="34" charset="0"/>
                <a:cs typeface="Arial" panose="020B0604020202020204" pitchFamily="34" charset="0"/>
              </a:rPr>
              <a:t>undergraduate and postgraduate students </a:t>
            </a:r>
            <a:r>
              <a:rPr lang="en-US" sz="1400" dirty="0">
                <a:solidFill>
                  <a:srgbClr val="012D50"/>
                </a:solidFill>
                <a:latin typeface="Arial" panose="020B0604020202020204" pitchFamily="34" charset="0"/>
                <a:cs typeface="Arial" panose="020B0604020202020204" pitchFamily="34" charset="0"/>
              </a:rPr>
              <a:t>to increase the pool of highly qualified individuals in STEM fields. </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CSIR partnership with the </a:t>
            </a:r>
            <a:r>
              <a:rPr lang="en-US" sz="1400" b="1" dirty="0">
                <a:solidFill>
                  <a:srgbClr val="012D50"/>
                </a:solidFill>
                <a:latin typeface="Arial" panose="020B0604020202020204" pitchFamily="34" charset="0"/>
                <a:cs typeface="Arial" panose="020B0604020202020204" pitchFamily="34" charset="0"/>
              </a:rPr>
              <a:t>DSI, NRF and SETAs</a:t>
            </a:r>
            <a:r>
              <a:rPr lang="en-US" sz="1400" dirty="0">
                <a:solidFill>
                  <a:srgbClr val="012D50"/>
                </a:solidFill>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r>
              <a:rPr lang="en-US" sz="1400" b="1" dirty="0">
                <a:solidFill>
                  <a:schemeClr val="accent1">
                    <a:lumMod val="50000"/>
                  </a:schemeClr>
                </a:solidFill>
                <a:latin typeface="Arial" panose="020B0604020202020204" pitchFamily="34" charset="0"/>
                <a:cs typeface="Arial" panose="020B0604020202020204" pitchFamily="34" charset="0"/>
              </a:rPr>
              <a:t>488 students </a:t>
            </a:r>
            <a:r>
              <a:rPr lang="en-US" sz="1400" dirty="0">
                <a:solidFill>
                  <a:schemeClr val="accent1">
                    <a:lumMod val="50000"/>
                  </a:schemeClr>
                </a:solidFill>
                <a:latin typeface="Arial" panose="020B0604020202020204" pitchFamily="34" charset="0"/>
                <a:cs typeface="Arial" panose="020B0604020202020204" pitchFamily="34" charset="0"/>
              </a:rPr>
              <a:t>sponsored, with </a:t>
            </a:r>
            <a:r>
              <a:rPr lang="en-US" sz="1400" b="1" dirty="0">
                <a:solidFill>
                  <a:schemeClr val="accent1">
                    <a:lumMod val="50000"/>
                  </a:schemeClr>
                </a:solidFill>
                <a:latin typeface="Arial" panose="020B0604020202020204" pitchFamily="34" charset="0"/>
                <a:cs typeface="Arial" panose="020B0604020202020204" pitchFamily="34" charset="0"/>
              </a:rPr>
              <a:t>153 at PhD </a:t>
            </a:r>
            <a:r>
              <a:rPr lang="en-US" sz="1400" dirty="0">
                <a:solidFill>
                  <a:schemeClr val="accent1">
                    <a:lumMod val="50000"/>
                  </a:schemeClr>
                </a:solidFill>
                <a:latin typeface="Arial" panose="020B0604020202020204" pitchFamily="34" charset="0"/>
                <a:cs typeface="Arial" panose="020B0604020202020204" pitchFamily="34" charset="0"/>
              </a:rPr>
              <a:t>level.</a:t>
            </a:r>
            <a:endParaRPr lang="en-US" sz="1400" b="1" dirty="0">
              <a:solidFill>
                <a:srgbClr val="00B0F0"/>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D6EB0036-2AF5-8354-FF5B-D495F475FB2E}"/>
              </a:ext>
            </a:extLst>
          </p:cNvPr>
          <p:cNvSpPr/>
          <p:nvPr/>
        </p:nvSpPr>
        <p:spPr>
          <a:xfrm>
            <a:off x="6029409" y="1129146"/>
            <a:ext cx="3208493" cy="338554"/>
          </a:xfrm>
          <a:prstGeom prst="rect">
            <a:avLst/>
          </a:prstGeom>
        </p:spPr>
        <p:txBody>
          <a:bodyPr wrap="square">
            <a:spAutoFit/>
          </a:bodyPr>
          <a:lstStyle/>
          <a:p>
            <a:pPr algn="ctr" defTabSz="457200" eaLnBrk="1" fontAlgn="auto" hangingPunct="1">
              <a:spcBef>
                <a:spcPts val="0"/>
              </a:spcBef>
              <a:spcAft>
                <a:spcPts val="0"/>
              </a:spcAft>
            </a:pPr>
            <a:r>
              <a:rPr lang="en-US" sz="1600" b="1" dirty="0">
                <a:solidFill>
                  <a:schemeClr val="bg1"/>
                </a:solidFill>
                <a:latin typeface="Arial" panose="020B0604020202020204" pitchFamily="34" charset="0"/>
                <a:ea typeface="+mn-ea"/>
                <a:cs typeface="Arial" panose="020B0604020202020204" pitchFamily="34" charset="0"/>
              </a:rPr>
              <a:t>Focus and impact</a:t>
            </a:r>
            <a:endParaRPr lang="en-ZA" sz="1600" b="1" dirty="0">
              <a:solidFill>
                <a:schemeClr val="bg1"/>
              </a:solidFill>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xmlns="" id="{C2DE5C59-16ED-149E-4C78-AC1D4A479372}"/>
              </a:ext>
            </a:extLst>
          </p:cNvPr>
          <p:cNvSpPr/>
          <p:nvPr/>
        </p:nvSpPr>
        <p:spPr>
          <a:xfrm>
            <a:off x="2160313" y="2834177"/>
            <a:ext cx="2681181" cy="1576249"/>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rgbClr val="012D50"/>
                </a:solidFill>
                <a:latin typeface="Arial" charset="0"/>
                <a:ea typeface="Arial" charset="0"/>
                <a:cs typeface="Arial" charset="0"/>
              </a:rPr>
              <a:t>Graduates-in-Training </a:t>
            </a:r>
            <a:r>
              <a:rPr lang="en-US" sz="1600" b="1" dirty="0" err="1">
                <a:solidFill>
                  <a:srgbClr val="012D50"/>
                </a:solidFill>
                <a:latin typeface="Arial" charset="0"/>
                <a:ea typeface="Arial" charset="0"/>
                <a:cs typeface="Arial" charset="0"/>
              </a:rPr>
              <a:t>programme</a:t>
            </a:r>
            <a:endParaRPr lang="en-US" sz="1600" b="1" dirty="0">
              <a:solidFill>
                <a:srgbClr val="012D50"/>
              </a:solidFill>
              <a:latin typeface="Arial" charset="0"/>
              <a:ea typeface="Arial" charset="0"/>
              <a:cs typeface="Arial" charset="0"/>
            </a:endParaRPr>
          </a:p>
        </p:txBody>
      </p:sp>
      <p:sp>
        <p:nvSpPr>
          <p:cNvPr id="42" name="Rectangle 41">
            <a:extLst>
              <a:ext uri="{FF2B5EF4-FFF2-40B4-BE49-F238E27FC236}">
                <a16:creationId xmlns:a16="http://schemas.microsoft.com/office/drawing/2014/main" xmlns="" id="{BF020943-B4D0-5F30-E200-F4F6FA9503A3}"/>
              </a:ext>
            </a:extLst>
          </p:cNvPr>
          <p:cNvSpPr/>
          <p:nvPr/>
        </p:nvSpPr>
        <p:spPr>
          <a:xfrm>
            <a:off x="4946440" y="2845246"/>
            <a:ext cx="6797885" cy="1556791"/>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Holistic development of recent graduates to attain professional registration in their areas of expertise.  </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The programme had </a:t>
            </a:r>
            <a:r>
              <a:rPr lang="en-US" sz="1400" b="1" dirty="0">
                <a:solidFill>
                  <a:srgbClr val="012D50"/>
                </a:solidFill>
                <a:latin typeface="Arial" panose="020B0604020202020204" pitchFamily="34" charset="0"/>
                <a:cs typeface="Arial" panose="020B0604020202020204" pitchFamily="34" charset="0"/>
              </a:rPr>
              <a:t>17 new candidates appointed</a:t>
            </a:r>
            <a:r>
              <a:rPr lang="en-US" sz="1400" dirty="0">
                <a:solidFill>
                  <a:srgbClr val="012D50"/>
                </a:solidFill>
                <a:latin typeface="Arial" panose="020B0604020202020204" pitchFamily="34" charset="0"/>
                <a:cs typeface="Arial" panose="020B0604020202020204" pitchFamily="34" charset="0"/>
              </a:rPr>
              <a:t> in March 2022. </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A total number of </a:t>
            </a:r>
            <a:r>
              <a:rPr lang="en-US" sz="1400" b="1" dirty="0">
                <a:solidFill>
                  <a:srgbClr val="012D50"/>
                </a:solidFill>
                <a:latin typeface="Arial" panose="020B0604020202020204" pitchFamily="34" charset="0"/>
                <a:cs typeface="Arial" panose="020B0604020202020204" pitchFamily="34" charset="0"/>
              </a:rPr>
              <a:t>80 graduates have been supported </a:t>
            </a:r>
            <a:r>
              <a:rPr lang="en-US" sz="1400" dirty="0">
                <a:solidFill>
                  <a:srgbClr val="012D50"/>
                </a:solidFill>
                <a:latin typeface="Arial" panose="020B0604020202020204" pitchFamily="34" charset="0"/>
                <a:cs typeface="Arial" panose="020B0604020202020204" pitchFamily="34" charset="0"/>
              </a:rPr>
              <a:t>since the inception of the programme in 2019/20, of which, </a:t>
            </a:r>
            <a:r>
              <a:rPr lang="en-US" sz="1400" b="1" dirty="0">
                <a:solidFill>
                  <a:srgbClr val="012D50"/>
                </a:solidFill>
                <a:latin typeface="Arial" panose="020B0604020202020204" pitchFamily="34" charset="0"/>
                <a:cs typeface="Arial" panose="020B0604020202020204" pitchFamily="34" charset="0"/>
              </a:rPr>
              <a:t>28 graduates have been appointed permanently</a:t>
            </a:r>
            <a:r>
              <a:rPr lang="en-US" sz="1400" dirty="0">
                <a:solidFill>
                  <a:srgbClr val="012D50"/>
                </a:solidFill>
                <a:latin typeface="Arial" panose="020B0604020202020204" pitchFamily="34" charset="0"/>
                <a:cs typeface="Arial" panose="020B0604020202020204" pitchFamily="34" charset="0"/>
              </a:rPr>
              <a:t> in various clusters within the organisation.</a:t>
            </a:r>
          </a:p>
        </p:txBody>
      </p:sp>
      <p:sp>
        <p:nvSpPr>
          <p:cNvPr id="43" name="Rectangle 42">
            <a:extLst>
              <a:ext uri="{FF2B5EF4-FFF2-40B4-BE49-F238E27FC236}">
                <a16:creationId xmlns:a16="http://schemas.microsoft.com/office/drawing/2014/main" xmlns="" id="{CCA5AFC9-1A14-68C4-547C-E4A0F0840D73}"/>
              </a:ext>
            </a:extLst>
          </p:cNvPr>
          <p:cNvSpPr/>
          <p:nvPr/>
        </p:nvSpPr>
        <p:spPr>
          <a:xfrm>
            <a:off x="2160313" y="4443768"/>
            <a:ext cx="2686113" cy="1639487"/>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rgbClr val="012D50"/>
                </a:solidFill>
                <a:latin typeface="Arial" charset="0"/>
                <a:ea typeface="Arial" charset="0"/>
                <a:cs typeface="Arial" charset="0"/>
              </a:rPr>
              <a:t>Workplace-based learning programmes</a:t>
            </a:r>
          </a:p>
        </p:txBody>
      </p:sp>
      <p:sp>
        <p:nvSpPr>
          <p:cNvPr id="44" name="Rectangle 43">
            <a:extLst>
              <a:ext uri="{FF2B5EF4-FFF2-40B4-BE49-F238E27FC236}">
                <a16:creationId xmlns:a16="http://schemas.microsoft.com/office/drawing/2014/main" xmlns="" id="{BCA30E88-CA30-3A07-9F56-E15E635C64A9}"/>
              </a:ext>
            </a:extLst>
          </p:cNvPr>
          <p:cNvSpPr/>
          <p:nvPr/>
        </p:nvSpPr>
        <p:spPr>
          <a:xfrm>
            <a:off x="4946441" y="4446988"/>
            <a:ext cx="6797884" cy="1639487"/>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Developed a </a:t>
            </a:r>
            <a:r>
              <a:rPr lang="en-US" sz="1400" b="1" dirty="0">
                <a:solidFill>
                  <a:srgbClr val="012D50"/>
                </a:solidFill>
                <a:latin typeface="Arial" panose="020B0604020202020204" pitchFamily="34" charset="0"/>
                <a:cs typeface="Arial" panose="020B0604020202020204" pitchFamily="34" charset="0"/>
              </a:rPr>
              <a:t>Master Learning Factory </a:t>
            </a:r>
            <a:r>
              <a:rPr lang="en-US" sz="1400" dirty="0">
                <a:solidFill>
                  <a:srgbClr val="012D50"/>
                </a:solidFill>
                <a:latin typeface="Arial" panose="020B0604020202020204" pitchFamily="34" charset="0"/>
                <a:cs typeface="Arial" panose="020B0604020202020204" pitchFamily="34" charset="0"/>
              </a:rPr>
              <a:t>to facilitate the development of skills through Work Integrated Learning</a:t>
            </a:r>
            <a:r>
              <a:rPr lang="en-US" sz="1400" dirty="0">
                <a:solidFill>
                  <a:srgbClr val="032C50"/>
                </a:solidFill>
                <a:latin typeface="Arial" panose="020B0604020202020204" pitchFamily="34" charset="0"/>
                <a:cs typeface="Arial" panose="020B0604020202020204" pitchFamily="34" charset="0"/>
              </a:rPr>
              <a:t>, learnerships and candidacy, as well as influence the TVET Colleges curriculum in 4IR.</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There are currently </a:t>
            </a:r>
            <a:r>
              <a:rPr lang="en-US" sz="1400" b="1" dirty="0">
                <a:solidFill>
                  <a:schemeClr val="accent1">
                    <a:lumMod val="50000"/>
                  </a:schemeClr>
                </a:solidFill>
                <a:latin typeface="Arial" panose="020B0604020202020204" pitchFamily="34" charset="0"/>
                <a:cs typeface="Arial" panose="020B0604020202020204" pitchFamily="34" charset="0"/>
              </a:rPr>
              <a:t>86 interns supported </a:t>
            </a:r>
            <a:r>
              <a:rPr lang="en-US" sz="1400" dirty="0">
                <a:solidFill>
                  <a:schemeClr val="accent1">
                    <a:lumMod val="50000"/>
                  </a:schemeClr>
                </a:solidFill>
                <a:latin typeface="Arial" panose="020B0604020202020204" pitchFamily="34" charset="0"/>
                <a:cs typeface="Arial" panose="020B0604020202020204" pitchFamily="34" charset="0"/>
              </a:rPr>
              <a:t>within the </a:t>
            </a:r>
            <a:r>
              <a:rPr lang="en-US" sz="1400" dirty="0">
                <a:solidFill>
                  <a:srgbClr val="012D50"/>
                </a:solidFill>
                <a:latin typeface="Arial" panose="020B0604020202020204" pitchFamily="34" charset="0"/>
                <a:cs typeface="Arial" panose="020B0604020202020204" pitchFamily="34" charset="0"/>
              </a:rPr>
              <a:t>CSIR and a total of </a:t>
            </a:r>
            <a:r>
              <a:rPr lang="en-US" sz="1400" b="1" dirty="0">
                <a:solidFill>
                  <a:srgbClr val="012D50"/>
                </a:solidFill>
                <a:latin typeface="Arial" panose="020B0604020202020204" pitchFamily="34" charset="0"/>
                <a:cs typeface="Arial" panose="020B0604020202020204" pitchFamily="34" charset="0"/>
              </a:rPr>
              <a:t>207 interns </a:t>
            </a:r>
            <a:r>
              <a:rPr lang="en-US" sz="1400" dirty="0">
                <a:solidFill>
                  <a:srgbClr val="012D50"/>
                </a:solidFill>
                <a:latin typeface="Arial" panose="020B0604020202020204" pitchFamily="34" charset="0"/>
                <a:cs typeface="Arial" panose="020B0604020202020204" pitchFamily="34" charset="0"/>
              </a:rPr>
              <a:t>have been supported since the inception of the programme in 2018/19.</a:t>
            </a:r>
          </a:p>
          <a:p>
            <a:pPr marL="285750" lvl="0" indent="-285750">
              <a:buFont typeface="Arial" panose="020B0604020202020204" pitchFamily="34" charset="0"/>
              <a:buChar char="•"/>
            </a:pPr>
            <a:r>
              <a:rPr lang="en-US" sz="1400" b="1" dirty="0">
                <a:solidFill>
                  <a:srgbClr val="032C50"/>
                </a:solidFill>
                <a:latin typeface="Arial" panose="020B0604020202020204" pitchFamily="34" charset="0"/>
                <a:cs typeface="Arial" panose="020B0604020202020204" pitchFamily="34" charset="0"/>
              </a:rPr>
              <a:t>CSIR, DSI, DHET, NSF and SETAs </a:t>
            </a:r>
            <a:r>
              <a:rPr lang="en-US" sz="1400" dirty="0">
                <a:solidFill>
                  <a:srgbClr val="032C50"/>
                </a:solidFill>
                <a:latin typeface="Arial" panose="020B0604020202020204" pitchFamily="34" charset="0"/>
                <a:cs typeface="Arial" panose="020B0604020202020204" pitchFamily="34" charset="0"/>
              </a:rPr>
              <a:t>partnership in advancing </a:t>
            </a:r>
            <a:r>
              <a:rPr lang="en-US" sz="1400" b="1" dirty="0">
                <a:solidFill>
                  <a:srgbClr val="032C50"/>
                </a:solidFill>
                <a:latin typeface="Arial" panose="020B0604020202020204" pitchFamily="34" charset="0"/>
                <a:cs typeface="Arial" panose="020B0604020202020204" pitchFamily="34" charset="0"/>
              </a:rPr>
              <a:t>Skills of the Future</a:t>
            </a:r>
            <a:r>
              <a:rPr lang="en-US" sz="1400" dirty="0">
                <a:solidFill>
                  <a:srgbClr val="032C50"/>
                </a:solidFill>
                <a:latin typeface="Arial" panose="020B0604020202020204" pitchFamily="34" charset="0"/>
                <a:cs typeface="Arial" panose="020B0604020202020204" pitchFamily="34" charset="0"/>
              </a:rPr>
              <a:t> through the Learning Factory.</a:t>
            </a:r>
          </a:p>
        </p:txBody>
      </p:sp>
      <p:cxnSp>
        <p:nvCxnSpPr>
          <p:cNvPr id="45" name="Straight Connector 44">
            <a:extLst>
              <a:ext uri="{FF2B5EF4-FFF2-40B4-BE49-F238E27FC236}">
                <a16:creationId xmlns:a16="http://schemas.microsoft.com/office/drawing/2014/main" xmlns="" id="{875408C3-F271-F4D3-F36E-4CF73DBFAB92}"/>
              </a:ext>
            </a:extLst>
          </p:cNvPr>
          <p:cNvCxnSpPr>
            <a:cxnSpLocks/>
          </p:cNvCxnSpPr>
          <p:nvPr/>
        </p:nvCxnSpPr>
        <p:spPr>
          <a:xfrm>
            <a:off x="2160313" y="1655527"/>
            <a:ext cx="267311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4210D90-D279-AEAD-52B5-E5E859155D6E}"/>
              </a:ext>
            </a:extLst>
          </p:cNvPr>
          <p:cNvCxnSpPr>
            <a:cxnSpLocks/>
          </p:cNvCxnSpPr>
          <p:nvPr/>
        </p:nvCxnSpPr>
        <p:spPr>
          <a:xfrm>
            <a:off x="4946440" y="1655527"/>
            <a:ext cx="6797885"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2147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5C4157-6BDD-1182-FBE1-74959557F007}"/>
              </a:ext>
            </a:extLst>
          </p:cNvPr>
          <p:cNvSpPr>
            <a:spLocks noGrp="1"/>
          </p:cNvSpPr>
          <p:nvPr>
            <p:ph type="title" idx="4294967295"/>
          </p:nvPr>
        </p:nvSpPr>
        <p:spPr>
          <a:xfrm>
            <a:off x="2131501" y="-36513"/>
            <a:ext cx="8969375" cy="1325563"/>
          </a:xfrm>
        </p:spPr>
        <p:txBody>
          <a:bodyPr>
            <a:normAutofit/>
          </a:bodyPr>
          <a:lstStyle/>
          <a:p>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Build and transform human capital</a:t>
            </a:r>
            <a:endParaRPr lang="en-US" sz="2800" dirty="0"/>
          </a:p>
        </p:txBody>
      </p:sp>
      <p:cxnSp>
        <p:nvCxnSpPr>
          <p:cNvPr id="40" name="Straight Connector 39">
            <a:extLst>
              <a:ext uri="{FF2B5EF4-FFF2-40B4-BE49-F238E27FC236}">
                <a16:creationId xmlns:a16="http://schemas.microsoft.com/office/drawing/2014/main" xmlns="" id="{B94A2197-C327-A27A-FB71-1229493FFB65}"/>
              </a:ext>
            </a:extLst>
          </p:cNvPr>
          <p:cNvCxnSpPr>
            <a:cxnSpLocks/>
          </p:cNvCxnSpPr>
          <p:nvPr/>
        </p:nvCxnSpPr>
        <p:spPr>
          <a:xfrm>
            <a:off x="4908774" y="1526608"/>
            <a:ext cx="0" cy="6444673"/>
          </a:xfrm>
          <a:prstGeom prst="line">
            <a:avLst/>
          </a:prstGeom>
          <a:ln w="15875">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ound Same Side Corner Rectangle 23">
            <a:extLst>
              <a:ext uri="{FF2B5EF4-FFF2-40B4-BE49-F238E27FC236}">
                <a16:creationId xmlns:a16="http://schemas.microsoft.com/office/drawing/2014/main" xmlns="" id="{C18539DC-C1C9-FF44-B189-8B83270F2A97}"/>
              </a:ext>
            </a:extLst>
          </p:cNvPr>
          <p:cNvSpPr/>
          <p:nvPr/>
        </p:nvSpPr>
        <p:spPr>
          <a:xfrm>
            <a:off x="4594985" y="894039"/>
            <a:ext cx="7076303" cy="435410"/>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white"/>
                </a:solidFill>
                <a:latin typeface="Arial" panose="020B0604020202020204" pitchFamily="34" charset="0"/>
                <a:cs typeface="Arial" panose="020B0604020202020204" pitchFamily="34" charset="0"/>
              </a:rPr>
              <a:t>Focus and impact</a:t>
            </a:r>
            <a:endParaRPr lang="en-ZA" sz="1600" b="1" dirty="0">
              <a:solidFill>
                <a:prstClr val="white"/>
              </a:solidFill>
              <a:latin typeface="Arial" panose="020B0604020202020204" pitchFamily="34" charset="0"/>
              <a:cs typeface="Arial" panose="020B0604020202020204" pitchFamily="34" charset="0"/>
            </a:endParaRPr>
          </a:p>
        </p:txBody>
      </p:sp>
      <p:sp>
        <p:nvSpPr>
          <p:cNvPr id="16" name="Round Same Side Corner Rectangle 21">
            <a:extLst>
              <a:ext uri="{FF2B5EF4-FFF2-40B4-BE49-F238E27FC236}">
                <a16:creationId xmlns:a16="http://schemas.microsoft.com/office/drawing/2014/main" xmlns="" id="{FE8C539B-19BA-53B6-1899-0622FDC4E97F}"/>
              </a:ext>
            </a:extLst>
          </p:cNvPr>
          <p:cNvSpPr/>
          <p:nvPr/>
        </p:nvSpPr>
        <p:spPr>
          <a:xfrm>
            <a:off x="2132806" y="903924"/>
            <a:ext cx="2352101" cy="409052"/>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white"/>
                </a:solidFill>
                <a:latin typeface="Arial" panose="020B0604020202020204" pitchFamily="34" charset="0"/>
                <a:cs typeface="Arial" panose="020B0604020202020204" pitchFamily="34" charset="0"/>
              </a:rPr>
              <a:t>Strategic initiative</a:t>
            </a:r>
          </a:p>
        </p:txBody>
      </p:sp>
      <p:sp>
        <p:nvSpPr>
          <p:cNvPr id="17" name="Rectangle 16">
            <a:extLst>
              <a:ext uri="{FF2B5EF4-FFF2-40B4-BE49-F238E27FC236}">
                <a16:creationId xmlns:a16="http://schemas.microsoft.com/office/drawing/2014/main" xmlns="" id="{00960ADC-61BD-89B2-5758-08D7F84EF45C}"/>
              </a:ext>
            </a:extLst>
          </p:cNvPr>
          <p:cNvSpPr/>
          <p:nvPr/>
        </p:nvSpPr>
        <p:spPr>
          <a:xfrm>
            <a:off x="2141272" y="1480537"/>
            <a:ext cx="2353369" cy="1600438"/>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rgbClr val="012D50"/>
                </a:solidFill>
                <a:latin typeface="Arial" charset="0"/>
                <a:ea typeface="Arial" charset="0"/>
                <a:cs typeface="Arial" charset="0"/>
              </a:rPr>
              <a:t>YES initiative</a:t>
            </a:r>
          </a:p>
        </p:txBody>
      </p:sp>
      <p:sp>
        <p:nvSpPr>
          <p:cNvPr id="18" name="Rectangle 17">
            <a:extLst>
              <a:ext uri="{FF2B5EF4-FFF2-40B4-BE49-F238E27FC236}">
                <a16:creationId xmlns:a16="http://schemas.microsoft.com/office/drawing/2014/main" xmlns="" id="{57BB35D2-E482-123B-BAE7-1EC4BFFEE5B5}"/>
              </a:ext>
            </a:extLst>
          </p:cNvPr>
          <p:cNvSpPr/>
          <p:nvPr/>
        </p:nvSpPr>
        <p:spPr>
          <a:xfrm>
            <a:off x="4594986" y="1480537"/>
            <a:ext cx="7076302" cy="1600438"/>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Develop and impart skills, as well as create job opportunities for </a:t>
            </a:r>
            <a:r>
              <a:rPr lang="en-US" sz="1400" b="1" dirty="0">
                <a:solidFill>
                  <a:srgbClr val="012D50"/>
                </a:solidFill>
                <a:latin typeface="Arial" panose="020B0604020202020204" pitchFamily="34" charset="0"/>
                <a:cs typeface="Arial" panose="020B0604020202020204" pitchFamily="34" charset="0"/>
              </a:rPr>
              <a:t>unemployed youth</a:t>
            </a:r>
            <a:r>
              <a:rPr lang="en-US" sz="1400" dirty="0">
                <a:solidFill>
                  <a:srgbClr val="012D50"/>
                </a:solidFill>
                <a:latin typeface="Arial" panose="020B0604020202020204" pitchFamily="34" charset="0"/>
                <a:cs typeface="Arial" panose="020B0604020202020204" pitchFamily="34" charset="0"/>
              </a:rPr>
              <a:t>. </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The CSIR was the </a:t>
            </a:r>
            <a:r>
              <a:rPr lang="en-US" sz="1400" b="1" dirty="0">
                <a:solidFill>
                  <a:srgbClr val="012D50"/>
                </a:solidFill>
                <a:latin typeface="Arial" panose="020B0604020202020204" pitchFamily="34" charset="0"/>
                <a:cs typeface="Arial" panose="020B0604020202020204" pitchFamily="34" charset="0"/>
              </a:rPr>
              <a:t>first SOE </a:t>
            </a:r>
            <a:r>
              <a:rPr lang="en-US" sz="1400" dirty="0">
                <a:solidFill>
                  <a:srgbClr val="012D50"/>
                </a:solidFill>
                <a:latin typeface="Arial" panose="020B0604020202020204" pitchFamily="34" charset="0"/>
                <a:cs typeface="Arial" panose="020B0604020202020204" pitchFamily="34" charset="0"/>
              </a:rPr>
              <a:t>to implement this programme.</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The CSIR has </a:t>
            </a:r>
            <a:r>
              <a:rPr lang="en-US" sz="1400" b="1" dirty="0">
                <a:solidFill>
                  <a:srgbClr val="012D50"/>
                </a:solidFill>
                <a:latin typeface="Arial" panose="020B0604020202020204" pitchFamily="34" charset="0"/>
                <a:cs typeface="Arial" panose="020B0604020202020204" pitchFamily="34" charset="0"/>
              </a:rPr>
              <a:t>55 youths on board</a:t>
            </a:r>
            <a:r>
              <a:rPr lang="en-US" sz="1400" dirty="0">
                <a:solidFill>
                  <a:srgbClr val="012D50"/>
                </a:solidFill>
                <a:latin typeface="Arial" panose="020B0604020202020204" pitchFamily="34" charset="0"/>
                <a:cs typeface="Arial" panose="020B0604020202020204" pitchFamily="34" charset="0"/>
              </a:rPr>
              <a:t>. The youths were placed at both the CSIR and its partnering </a:t>
            </a:r>
            <a:r>
              <a:rPr lang="en-US" sz="1400" b="1" dirty="0">
                <a:solidFill>
                  <a:srgbClr val="012D50"/>
                </a:solidFill>
                <a:latin typeface="Arial" panose="020B0604020202020204" pitchFamily="34" charset="0"/>
                <a:cs typeface="Arial" panose="020B0604020202020204" pitchFamily="34" charset="0"/>
              </a:rPr>
              <a:t>SMMEs</a:t>
            </a:r>
            <a:r>
              <a:rPr lang="en-US" sz="1400" dirty="0">
                <a:solidFill>
                  <a:srgbClr val="012D50"/>
                </a:solidFill>
                <a:latin typeface="Arial" panose="020B0604020202020204" pitchFamily="34" charset="0"/>
                <a:cs typeface="Arial" panose="020B0604020202020204" pitchFamily="34" charset="0"/>
              </a:rPr>
              <a:t> that are aligned with the organisation’s RD&amp;I.</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Since the inception of the programme in 2020, </a:t>
            </a:r>
            <a:r>
              <a:rPr lang="en-US" sz="1400" b="1" dirty="0">
                <a:solidFill>
                  <a:srgbClr val="012D50"/>
                </a:solidFill>
                <a:latin typeface="Arial" panose="020B0604020202020204" pitchFamily="34" charset="0"/>
                <a:cs typeface="Arial" panose="020B0604020202020204" pitchFamily="34" charset="0"/>
              </a:rPr>
              <a:t>145 unemployed youth </a:t>
            </a:r>
            <a:r>
              <a:rPr lang="en-US" sz="1400" dirty="0">
                <a:solidFill>
                  <a:srgbClr val="012D50"/>
                </a:solidFill>
                <a:latin typeface="Arial" panose="020B0604020202020204" pitchFamily="34" charset="0"/>
                <a:cs typeface="Arial" panose="020B0604020202020204" pitchFamily="34" charset="0"/>
              </a:rPr>
              <a:t>have been supported by the CSIR.</a:t>
            </a:r>
          </a:p>
        </p:txBody>
      </p:sp>
      <p:sp>
        <p:nvSpPr>
          <p:cNvPr id="20" name="Rectangle 19">
            <a:extLst>
              <a:ext uri="{FF2B5EF4-FFF2-40B4-BE49-F238E27FC236}">
                <a16:creationId xmlns:a16="http://schemas.microsoft.com/office/drawing/2014/main" xmlns="" id="{7A1C1EA2-15DE-49F5-4EE1-C4EAFBAB249F}"/>
              </a:ext>
            </a:extLst>
          </p:cNvPr>
          <p:cNvSpPr/>
          <p:nvPr/>
        </p:nvSpPr>
        <p:spPr>
          <a:xfrm>
            <a:off x="2143128" y="3180869"/>
            <a:ext cx="2353369" cy="1815882"/>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rgbClr val="012D50"/>
                </a:solidFill>
                <a:latin typeface="Arial" charset="0"/>
                <a:ea typeface="Arial" charset="0"/>
                <a:cs typeface="Arial" charset="0"/>
              </a:rPr>
              <a:t>Accelerated Researcher Development Programme</a:t>
            </a:r>
          </a:p>
        </p:txBody>
      </p:sp>
      <p:sp>
        <p:nvSpPr>
          <p:cNvPr id="21" name="Rectangle 20">
            <a:extLst>
              <a:ext uri="{FF2B5EF4-FFF2-40B4-BE49-F238E27FC236}">
                <a16:creationId xmlns:a16="http://schemas.microsoft.com/office/drawing/2014/main" xmlns="" id="{2F4902C4-9B2C-7455-E6F5-D3D648F7AC6D}"/>
              </a:ext>
            </a:extLst>
          </p:cNvPr>
          <p:cNvSpPr/>
          <p:nvPr/>
        </p:nvSpPr>
        <p:spPr>
          <a:xfrm>
            <a:off x="4596291" y="3180868"/>
            <a:ext cx="7076305" cy="1815882"/>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spAutoFit/>
          </a:bodyP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The CSIR regards its cohort of </a:t>
            </a:r>
            <a:r>
              <a:rPr lang="en-US" sz="1400" b="1" dirty="0">
                <a:solidFill>
                  <a:srgbClr val="012D50"/>
                </a:solidFill>
                <a:latin typeface="Arial" panose="020B0604020202020204" pitchFamily="34" charset="0"/>
                <a:cs typeface="Arial" panose="020B0604020202020204" pitchFamily="34" charset="0"/>
              </a:rPr>
              <a:t>principal and chief researchers </a:t>
            </a:r>
            <a:r>
              <a:rPr lang="en-US" sz="1400" dirty="0">
                <a:solidFill>
                  <a:srgbClr val="012D50"/>
                </a:solidFill>
                <a:latin typeface="Arial" panose="020B0604020202020204" pitchFamily="34" charset="0"/>
                <a:cs typeface="Arial" panose="020B0604020202020204" pitchFamily="34" charset="0"/>
              </a:rPr>
              <a:t>as an important indicator of the organisation’s capacity to fulfil its mandate and retain its status as a </a:t>
            </a:r>
            <a:r>
              <a:rPr lang="en-US" sz="1400" dirty="0">
                <a:solidFill>
                  <a:srgbClr val="032C50"/>
                </a:solidFill>
                <a:latin typeface="Arial" panose="020B0604020202020204" pitchFamily="34" charset="0"/>
                <a:cs typeface="Arial" panose="020B0604020202020204" pitchFamily="34" charset="0"/>
              </a:rPr>
              <a:t>distinguished research organisation on the continent.</a:t>
            </a:r>
          </a:p>
          <a:p>
            <a:pPr marL="285750" indent="-285750">
              <a:buFont typeface="Arial" panose="020B0604020202020204" pitchFamily="34" charset="0"/>
              <a:buChar char="•"/>
            </a:pPr>
            <a:r>
              <a:rPr lang="en-US" sz="1400" dirty="0">
                <a:solidFill>
                  <a:srgbClr val="032C50"/>
                </a:solidFill>
                <a:latin typeface="Arial"/>
                <a:cs typeface="Arial"/>
              </a:rPr>
              <a:t>In 2021, the organisation welcomed the advancement of </a:t>
            </a:r>
            <a:r>
              <a:rPr lang="en-US" sz="1400" b="1" dirty="0">
                <a:solidFill>
                  <a:srgbClr val="032C50"/>
                </a:solidFill>
                <a:latin typeface="Arial"/>
                <a:cs typeface="Arial"/>
              </a:rPr>
              <a:t>five new chief researchers </a:t>
            </a:r>
            <a:r>
              <a:rPr lang="en-US" sz="1400" dirty="0">
                <a:solidFill>
                  <a:srgbClr val="032C50"/>
                </a:solidFill>
                <a:latin typeface="Arial"/>
                <a:cs typeface="Arial"/>
              </a:rPr>
              <a:t>(2 x black SA) and </a:t>
            </a:r>
            <a:r>
              <a:rPr lang="en-US" sz="1400" b="1" dirty="0">
                <a:solidFill>
                  <a:srgbClr val="032C50"/>
                </a:solidFill>
                <a:latin typeface="Arial"/>
                <a:cs typeface="Arial"/>
              </a:rPr>
              <a:t>28 principal researchers </a:t>
            </a:r>
            <a:r>
              <a:rPr lang="en-US" sz="1400" dirty="0">
                <a:solidFill>
                  <a:srgbClr val="032C50"/>
                </a:solidFill>
                <a:latin typeface="Arial"/>
                <a:cs typeface="Arial"/>
              </a:rPr>
              <a:t>(17 x black SA, 10 x female SA).</a:t>
            </a:r>
          </a:p>
          <a:p>
            <a:pPr marL="285750" lvl="0" indent="-285750">
              <a:buFont typeface="Arial" panose="020B0604020202020204" pitchFamily="34" charset="0"/>
              <a:buChar char="•"/>
            </a:pPr>
            <a:r>
              <a:rPr lang="en-US" sz="1400" b="1" dirty="0">
                <a:solidFill>
                  <a:srgbClr val="032C50"/>
                </a:solidFill>
                <a:latin typeface="Arial" panose="020B0604020202020204" pitchFamily="34" charset="0"/>
                <a:cs typeface="Arial" panose="020B0604020202020204" pitchFamily="34" charset="0"/>
              </a:rPr>
              <a:t>Nine black South Africans </a:t>
            </a:r>
            <a:r>
              <a:rPr lang="en-US" sz="1400" dirty="0">
                <a:solidFill>
                  <a:srgbClr val="032C50"/>
                </a:solidFill>
                <a:latin typeface="Arial" panose="020B0604020202020204" pitchFamily="34" charset="0"/>
                <a:cs typeface="Arial" panose="020B0604020202020204" pitchFamily="34" charset="0"/>
              </a:rPr>
              <a:t>are being supported for chief researcher under this programme.</a:t>
            </a:r>
          </a:p>
        </p:txBody>
      </p:sp>
      <p:sp>
        <p:nvSpPr>
          <p:cNvPr id="22" name="Rectangle 21">
            <a:extLst>
              <a:ext uri="{FF2B5EF4-FFF2-40B4-BE49-F238E27FC236}">
                <a16:creationId xmlns:a16="http://schemas.microsoft.com/office/drawing/2014/main" xmlns="" id="{B4CA072A-FCB3-5BAD-F732-AB90B3A7857F}"/>
              </a:ext>
            </a:extLst>
          </p:cNvPr>
          <p:cNvSpPr/>
          <p:nvPr/>
        </p:nvSpPr>
        <p:spPr>
          <a:xfrm>
            <a:off x="2141822" y="5096642"/>
            <a:ext cx="2353368" cy="1197314"/>
          </a:xfrm>
          <a:prstGeom prst="rect">
            <a:avLst/>
          </a:prstGeom>
          <a:solidFill>
            <a:srgbClr val="27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rgbClr val="012D50"/>
                </a:solidFill>
                <a:latin typeface="Arial" charset="0"/>
                <a:ea typeface="Arial" charset="0"/>
                <a:cs typeface="Arial" charset="0"/>
              </a:rPr>
              <a:t>Leadership and Management Development Programme</a:t>
            </a:r>
          </a:p>
        </p:txBody>
      </p:sp>
      <p:sp>
        <p:nvSpPr>
          <p:cNvPr id="23" name="Rectangle 22">
            <a:extLst>
              <a:ext uri="{FF2B5EF4-FFF2-40B4-BE49-F238E27FC236}">
                <a16:creationId xmlns:a16="http://schemas.microsoft.com/office/drawing/2014/main" xmlns="" id="{8403FDEA-2060-02EC-7EE9-EE203F511519}"/>
              </a:ext>
            </a:extLst>
          </p:cNvPr>
          <p:cNvSpPr/>
          <p:nvPr/>
        </p:nvSpPr>
        <p:spPr>
          <a:xfrm>
            <a:off x="4594984" y="5096642"/>
            <a:ext cx="7076304" cy="1197314"/>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Training of junior, middle and senior leaders in key competencies that will assist the organisation to deliver on its strategy and values.</a:t>
            </a:r>
          </a:p>
          <a:p>
            <a:pPr marL="285750" lvl="0" indent="-285750">
              <a:buFont typeface="Arial" panose="020B0604020202020204" pitchFamily="34" charset="0"/>
              <a:buChar char="•"/>
            </a:pPr>
            <a:r>
              <a:rPr lang="en-US" sz="1400" dirty="0">
                <a:solidFill>
                  <a:srgbClr val="012D50"/>
                </a:solidFill>
                <a:latin typeface="Arial" panose="020B0604020202020204" pitchFamily="34" charset="0"/>
                <a:cs typeface="Arial" panose="020B0604020202020204" pitchFamily="34" charset="0"/>
              </a:rPr>
              <a:t>Leadership and management development programmes, </a:t>
            </a:r>
            <a:r>
              <a:rPr lang="en-US" sz="1400" dirty="0" err="1">
                <a:solidFill>
                  <a:srgbClr val="012D50"/>
                </a:solidFill>
                <a:latin typeface="Arial" panose="020B0604020202020204" pitchFamily="34" charset="0"/>
                <a:cs typeface="Arial" panose="020B0604020202020204" pitchFamily="34" charset="0"/>
              </a:rPr>
              <a:t>formalised</a:t>
            </a:r>
            <a:r>
              <a:rPr lang="en-US" sz="1400" dirty="0">
                <a:solidFill>
                  <a:srgbClr val="012D50"/>
                </a:solidFill>
                <a:latin typeface="Arial" panose="020B0604020202020204" pitchFamily="34" charset="0"/>
                <a:cs typeface="Arial" panose="020B0604020202020204" pitchFamily="34" charset="0"/>
              </a:rPr>
              <a:t> coaching and mentorship programmes have been introduced to support the efforts in talent management and succession planning rollouts.</a:t>
            </a:r>
          </a:p>
        </p:txBody>
      </p:sp>
      <p:cxnSp>
        <p:nvCxnSpPr>
          <p:cNvPr id="25" name="Straight Connector 24">
            <a:extLst>
              <a:ext uri="{FF2B5EF4-FFF2-40B4-BE49-F238E27FC236}">
                <a16:creationId xmlns:a16="http://schemas.microsoft.com/office/drawing/2014/main" xmlns="" id="{38F3E8D0-0C5A-41EB-5318-5EC26F0213E7}"/>
              </a:ext>
            </a:extLst>
          </p:cNvPr>
          <p:cNvCxnSpPr>
            <a:cxnSpLocks/>
          </p:cNvCxnSpPr>
          <p:nvPr/>
        </p:nvCxnSpPr>
        <p:spPr>
          <a:xfrm>
            <a:off x="2131501" y="1387773"/>
            <a:ext cx="2353369"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C22C7BC-600E-EEB1-9DFA-0C679F3B883B}"/>
              </a:ext>
            </a:extLst>
          </p:cNvPr>
          <p:cNvCxnSpPr>
            <a:cxnSpLocks/>
          </p:cNvCxnSpPr>
          <p:nvPr/>
        </p:nvCxnSpPr>
        <p:spPr>
          <a:xfrm>
            <a:off x="4594986" y="1390573"/>
            <a:ext cx="707630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53000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5132B81-1BE1-97F2-D06A-FFC253281E6D}"/>
              </a:ext>
            </a:extLst>
          </p:cNvPr>
          <p:cNvSpPr>
            <a:spLocks noGrp="1"/>
          </p:cNvSpPr>
          <p:nvPr>
            <p:ph type="sldNum" sz="quarter" idx="4294967295"/>
          </p:nvPr>
        </p:nvSpPr>
        <p:spPr>
          <a:xfrm>
            <a:off x="8610600" y="6356350"/>
            <a:ext cx="2743200" cy="365125"/>
          </a:xfrm>
        </p:spPr>
        <p:txBody>
          <a:bodyPr/>
          <a:lstStyle/>
          <a:p>
            <a:fld id="{CC8A349B-FD51-4E4D-9E60-1F95F33C3640}" type="slidenum">
              <a:rPr lang="en-US" smtClean="0"/>
              <a:pPr/>
              <a:t>24</a:t>
            </a:fld>
            <a:endParaRPr lang="en-US"/>
          </a:p>
        </p:txBody>
      </p:sp>
      <p:sp>
        <p:nvSpPr>
          <p:cNvPr id="4" name="Title 1">
            <a:extLst>
              <a:ext uri="{FF2B5EF4-FFF2-40B4-BE49-F238E27FC236}">
                <a16:creationId xmlns:a16="http://schemas.microsoft.com/office/drawing/2014/main" xmlns="" id="{03353BE8-9DE5-3C10-FF37-57F8F68E5DD2}"/>
              </a:ext>
            </a:extLst>
          </p:cNvPr>
          <p:cNvSpPr txBox="1">
            <a:spLocks/>
          </p:cNvSpPr>
          <p:nvPr/>
        </p:nvSpPr>
        <p:spPr>
          <a:xfrm>
            <a:off x="4381501" y="2678906"/>
            <a:ext cx="7410450" cy="1500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accent1">
                    <a:lumMod val="50000"/>
                  </a:schemeClr>
                </a:solidFill>
              </a:rPr>
              <a:t>FINANCIAL SUSTAINABILITY AND </a:t>
            </a:r>
          </a:p>
          <a:p>
            <a:r>
              <a:rPr lang="en-US" sz="2800" dirty="0">
                <a:solidFill>
                  <a:schemeClr val="accent1">
                    <a:lumMod val="50000"/>
                  </a:schemeClr>
                </a:solidFill>
              </a:rPr>
              <a:t>GOOD GOVERNANCE</a:t>
            </a:r>
          </a:p>
        </p:txBody>
      </p:sp>
    </p:spTree>
    <p:extLst>
      <p:ext uri="{BB962C8B-B14F-4D97-AF65-F5344CB8AC3E}">
        <p14:creationId xmlns:p14="http://schemas.microsoft.com/office/powerpoint/2010/main" xmlns="" val="373759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D4534C-8429-C76D-1BFD-C4E101D05829}"/>
              </a:ext>
            </a:extLst>
          </p:cNvPr>
          <p:cNvSpPr/>
          <p:nvPr/>
        </p:nvSpPr>
        <p:spPr>
          <a:xfrm>
            <a:off x="2208944" y="0"/>
            <a:ext cx="11010472" cy="118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B94A2197-C327-A27A-FB71-1229493FFB65}"/>
              </a:ext>
            </a:extLst>
          </p:cNvPr>
          <p:cNvCxnSpPr>
            <a:cxnSpLocks/>
          </p:cNvCxnSpPr>
          <p:nvPr/>
        </p:nvCxnSpPr>
        <p:spPr>
          <a:xfrm>
            <a:off x="4908774" y="1526608"/>
            <a:ext cx="0" cy="6444673"/>
          </a:xfrm>
          <a:prstGeom prst="line">
            <a:avLst/>
          </a:prstGeom>
          <a:ln w="15875">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ound Same Side Corner Rectangle 23">
            <a:extLst>
              <a:ext uri="{FF2B5EF4-FFF2-40B4-BE49-F238E27FC236}">
                <a16:creationId xmlns:a16="http://schemas.microsoft.com/office/drawing/2014/main" xmlns="" id="{C18539DC-C1C9-FF44-B189-8B83270F2A97}"/>
              </a:ext>
            </a:extLst>
          </p:cNvPr>
          <p:cNvSpPr/>
          <p:nvPr/>
        </p:nvSpPr>
        <p:spPr>
          <a:xfrm>
            <a:off x="2434115" y="1308903"/>
            <a:ext cx="9281627" cy="435410"/>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white"/>
                </a:solidFill>
                <a:latin typeface="Arial" panose="020B0604020202020204" pitchFamily="34" charset="0"/>
                <a:cs typeface="Arial" panose="020B0604020202020204" pitchFamily="34" charset="0"/>
              </a:rPr>
              <a:t>Financial performance</a:t>
            </a:r>
          </a:p>
        </p:txBody>
      </p:sp>
      <p:sp>
        <p:nvSpPr>
          <p:cNvPr id="18" name="Rectangle 17">
            <a:extLst>
              <a:ext uri="{FF2B5EF4-FFF2-40B4-BE49-F238E27FC236}">
                <a16:creationId xmlns:a16="http://schemas.microsoft.com/office/drawing/2014/main" xmlns="" id="{57BB35D2-E482-123B-BAE7-1EC4BFFEE5B5}"/>
              </a:ext>
            </a:extLst>
          </p:cNvPr>
          <p:cNvSpPr/>
          <p:nvPr/>
        </p:nvSpPr>
        <p:spPr>
          <a:xfrm>
            <a:off x="2434115" y="1840245"/>
            <a:ext cx="9281634" cy="1981700"/>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eaLnBrk="1" fontAlgn="auto" hangingPunct="1">
              <a:lnSpc>
                <a:spcPct val="90000"/>
              </a:lnSpc>
              <a:spcBef>
                <a:spcPts val="600"/>
              </a:spcBef>
              <a:spcAft>
                <a:spcPts val="0"/>
              </a:spcAft>
              <a:buClr>
                <a:srgbClr val="1F497D"/>
              </a:buClr>
              <a:buSzPct val="100000"/>
            </a:pPr>
            <a:r>
              <a:rPr lang="en-US" sz="1400" b="1" dirty="0">
                <a:solidFill>
                  <a:srgbClr val="032C50"/>
                </a:solidFill>
                <a:latin typeface="Arial" panose="020B0604020202020204" pitchFamily="34" charset="0"/>
                <a:ea typeface="+mn-ea"/>
                <a:cs typeface="Arial"/>
              </a:rPr>
              <a:t>Financial performance</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Income diversification remains a key objective for the CSIR</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Income diversification is also expected to improve the CSIR’s profitability</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cs typeface="Arial"/>
              </a:rPr>
              <a:t>Costs containment has been successful – Increase of 1.8%, well below inflation</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cs typeface="Arial"/>
              </a:rPr>
              <a:t>Maintained financial sustainability</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cs typeface="Arial"/>
              </a:rPr>
              <a:t>Improved liquidity and solvency </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Increased margins on </a:t>
            </a:r>
            <a:r>
              <a:rPr lang="en-US" sz="1400" dirty="0">
                <a:solidFill>
                  <a:srgbClr val="032C50"/>
                </a:solidFill>
                <a:latin typeface="Arial" panose="020B0604020202020204" pitchFamily="34" charset="0"/>
                <a:cs typeface="Arial"/>
              </a:rPr>
              <a:t>contract related income and </a:t>
            </a:r>
            <a:r>
              <a:rPr lang="en-US" sz="1400" dirty="0">
                <a:solidFill>
                  <a:srgbClr val="032C50"/>
                </a:solidFill>
                <a:latin typeface="Arial" panose="020B0604020202020204" pitchFamily="34" charset="0"/>
                <a:ea typeface="+mn-ea"/>
                <a:cs typeface="Arial"/>
              </a:rPr>
              <a:t>yields on investment income </a:t>
            </a:r>
          </a:p>
        </p:txBody>
      </p:sp>
      <p:sp>
        <p:nvSpPr>
          <p:cNvPr id="21" name="Rectangle 20">
            <a:extLst>
              <a:ext uri="{FF2B5EF4-FFF2-40B4-BE49-F238E27FC236}">
                <a16:creationId xmlns:a16="http://schemas.microsoft.com/office/drawing/2014/main" xmlns="" id="{2F4902C4-9B2C-7455-E6F5-D3D648F7AC6D}"/>
              </a:ext>
            </a:extLst>
          </p:cNvPr>
          <p:cNvSpPr/>
          <p:nvPr/>
        </p:nvSpPr>
        <p:spPr>
          <a:xfrm>
            <a:off x="2434115" y="3917877"/>
            <a:ext cx="9281634" cy="1662133"/>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eaLnBrk="1" fontAlgn="auto" hangingPunct="1">
              <a:lnSpc>
                <a:spcPct val="90000"/>
              </a:lnSpc>
              <a:spcBef>
                <a:spcPts val="600"/>
              </a:spcBef>
              <a:spcAft>
                <a:spcPts val="0"/>
              </a:spcAft>
              <a:buClr>
                <a:srgbClr val="1F497D"/>
              </a:buClr>
              <a:buSzPct val="100000"/>
            </a:pPr>
            <a:r>
              <a:rPr lang="en-GB" sz="1400" b="1" dirty="0">
                <a:solidFill>
                  <a:srgbClr val="032C50"/>
                </a:solidFill>
                <a:latin typeface="Arial" panose="020B0604020202020204" pitchFamily="34" charset="0"/>
                <a:ea typeface="+mn-ea"/>
                <a:cs typeface="Arial"/>
              </a:rPr>
              <a:t>Challenges</a:t>
            </a:r>
          </a:p>
          <a:p>
            <a:pPr marL="285750" indent="-285750" defTabSz="457200">
              <a:lnSpc>
                <a:spcPct val="90000"/>
              </a:lnSpc>
              <a:spcBef>
                <a:spcPts val="600"/>
              </a:spcBef>
              <a:buClr>
                <a:srgbClr val="1F497D"/>
              </a:buClr>
              <a:buSzPct val="100000"/>
              <a:buFont typeface="Arial" panose="020B0604020202020204" pitchFamily="34" charset="0"/>
              <a:buChar char="•"/>
            </a:pPr>
            <a:r>
              <a:rPr lang="en-ZA" sz="1400" dirty="0">
                <a:solidFill>
                  <a:srgbClr val="032C50"/>
                </a:solidFill>
                <a:latin typeface="Arial" panose="020B0604020202020204" pitchFamily="34" charset="0"/>
                <a:cs typeface="Arial"/>
              </a:rPr>
              <a:t>Constraints imposed by national procurement legislation </a:t>
            </a:r>
          </a:p>
          <a:p>
            <a:pPr marL="285750" indent="-285750" defTabSz="457200">
              <a:lnSpc>
                <a:spcPct val="90000"/>
              </a:lnSpc>
              <a:spcBef>
                <a:spcPts val="600"/>
              </a:spcBef>
              <a:buClr>
                <a:srgbClr val="1F497D"/>
              </a:buClr>
              <a:buSzPct val="100000"/>
              <a:buFont typeface="Arial" panose="020B0604020202020204" pitchFamily="34" charset="0"/>
              <a:buChar char="•"/>
            </a:pPr>
            <a:r>
              <a:rPr lang="en-ZA" sz="1400" dirty="0">
                <a:solidFill>
                  <a:srgbClr val="032C50"/>
                </a:solidFill>
                <a:latin typeface="Arial" panose="020B0604020202020204" pitchFamily="34" charset="0"/>
                <a:cs typeface="Arial"/>
              </a:rPr>
              <a:t>Adverse economic climate and tight fiscal environment</a:t>
            </a:r>
          </a:p>
          <a:p>
            <a:pPr marL="285750" indent="-285750" defTabSz="457200">
              <a:lnSpc>
                <a:spcPct val="90000"/>
              </a:lnSpc>
              <a:spcBef>
                <a:spcPts val="600"/>
              </a:spcBef>
              <a:buClr>
                <a:srgbClr val="1F497D"/>
              </a:buClr>
              <a:buSzPct val="100000"/>
              <a:buFont typeface="Arial" panose="020B0604020202020204" pitchFamily="34" charset="0"/>
              <a:buChar char="•"/>
            </a:pPr>
            <a:r>
              <a:rPr lang="en-ZA" sz="1400" dirty="0">
                <a:solidFill>
                  <a:srgbClr val="032C50"/>
                </a:solidFill>
                <a:latin typeface="Arial" panose="020B0604020202020204" pitchFamily="34" charset="0"/>
                <a:cs typeface="Arial"/>
              </a:rPr>
              <a:t>Decline in national R&amp;D investment</a:t>
            </a:r>
          </a:p>
          <a:p>
            <a:pPr marL="285750" indent="-285750" defTabSz="457200">
              <a:lnSpc>
                <a:spcPct val="90000"/>
              </a:lnSpc>
              <a:spcBef>
                <a:spcPts val="600"/>
              </a:spcBef>
              <a:buClr>
                <a:srgbClr val="1F497D"/>
              </a:buClr>
              <a:buSzPct val="100000"/>
              <a:buFont typeface="Arial" panose="020B0604020202020204" pitchFamily="34" charset="0"/>
              <a:buChar char="•"/>
            </a:pPr>
            <a:r>
              <a:rPr lang="en-ZA" sz="1400" dirty="0">
                <a:solidFill>
                  <a:srgbClr val="032C50"/>
                </a:solidFill>
                <a:latin typeface="Arial" panose="020B0604020202020204" pitchFamily="34" charset="0"/>
                <a:cs typeface="Arial"/>
              </a:rPr>
              <a:t>Cuts in Parliamentary Grant in nominal and real terms</a:t>
            </a:r>
          </a:p>
          <a:p>
            <a:pPr marL="285750" indent="-285750" defTabSz="457200">
              <a:lnSpc>
                <a:spcPct val="90000"/>
              </a:lnSpc>
              <a:spcBef>
                <a:spcPts val="600"/>
              </a:spcBef>
              <a:buClr>
                <a:srgbClr val="1F497D"/>
              </a:buClr>
              <a:buSzPct val="100000"/>
              <a:buFont typeface="Arial" panose="020B0604020202020204" pitchFamily="34" charset="0"/>
              <a:buChar char="•"/>
            </a:pPr>
            <a:r>
              <a:rPr lang="en-ZA" sz="1400" dirty="0">
                <a:solidFill>
                  <a:srgbClr val="032C50"/>
                </a:solidFill>
                <a:latin typeface="Arial" panose="020B0604020202020204" pitchFamily="34" charset="0"/>
                <a:cs typeface="Arial"/>
              </a:rPr>
              <a:t>Global geo political situation impacting on new opportunities</a:t>
            </a:r>
          </a:p>
        </p:txBody>
      </p:sp>
      <p:cxnSp>
        <p:nvCxnSpPr>
          <p:cNvPr id="26" name="Straight Connector 25">
            <a:extLst>
              <a:ext uri="{FF2B5EF4-FFF2-40B4-BE49-F238E27FC236}">
                <a16:creationId xmlns:a16="http://schemas.microsoft.com/office/drawing/2014/main" xmlns="" id="{8C22C7BC-600E-EEB1-9DFA-0C679F3B883B}"/>
              </a:ext>
            </a:extLst>
          </p:cNvPr>
          <p:cNvCxnSpPr>
            <a:cxnSpLocks/>
          </p:cNvCxnSpPr>
          <p:nvPr/>
        </p:nvCxnSpPr>
        <p:spPr>
          <a:xfrm>
            <a:off x="2434116" y="1785213"/>
            <a:ext cx="928162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xmlns="" id="{E69440E6-CB1D-1CD4-0464-5B21E2398A3E}"/>
              </a:ext>
            </a:extLst>
          </p:cNvPr>
          <p:cNvSpPr>
            <a:spLocks noGrp="1"/>
          </p:cNvSpPr>
          <p:nvPr>
            <p:ph type="title"/>
          </p:nvPr>
        </p:nvSpPr>
        <p:spPr>
          <a:xfrm>
            <a:off x="2353699" y="66356"/>
            <a:ext cx="8970195" cy="1325563"/>
          </a:xfrm>
        </p:spPr>
        <p:txBody>
          <a:bodyPr>
            <a:normAutofit/>
          </a:bodyPr>
          <a:lstStyle/>
          <a:p>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Financial sustainability</a:t>
            </a:r>
          </a:p>
        </p:txBody>
      </p:sp>
    </p:spTree>
    <p:extLst>
      <p:ext uri="{BB962C8B-B14F-4D97-AF65-F5344CB8AC3E}">
        <p14:creationId xmlns:p14="http://schemas.microsoft.com/office/powerpoint/2010/main" xmlns="" val="229676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D4534C-8429-C76D-1BFD-C4E101D05829}"/>
              </a:ext>
            </a:extLst>
          </p:cNvPr>
          <p:cNvSpPr/>
          <p:nvPr/>
        </p:nvSpPr>
        <p:spPr>
          <a:xfrm>
            <a:off x="2208944" y="0"/>
            <a:ext cx="11010472" cy="118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B94A2197-C327-A27A-FB71-1229493FFB65}"/>
              </a:ext>
            </a:extLst>
          </p:cNvPr>
          <p:cNvCxnSpPr>
            <a:cxnSpLocks/>
          </p:cNvCxnSpPr>
          <p:nvPr/>
        </p:nvCxnSpPr>
        <p:spPr>
          <a:xfrm>
            <a:off x="4908774" y="1526608"/>
            <a:ext cx="0" cy="6444673"/>
          </a:xfrm>
          <a:prstGeom prst="line">
            <a:avLst/>
          </a:prstGeom>
          <a:ln w="15875">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ound Same Side Corner Rectangle 23">
            <a:extLst>
              <a:ext uri="{FF2B5EF4-FFF2-40B4-BE49-F238E27FC236}">
                <a16:creationId xmlns:a16="http://schemas.microsoft.com/office/drawing/2014/main" xmlns="" id="{C18539DC-C1C9-FF44-B189-8B83270F2A97}"/>
              </a:ext>
            </a:extLst>
          </p:cNvPr>
          <p:cNvSpPr/>
          <p:nvPr/>
        </p:nvSpPr>
        <p:spPr>
          <a:xfrm>
            <a:off x="2434115" y="1308903"/>
            <a:ext cx="9281627" cy="435410"/>
          </a:xfrm>
          <a:prstGeom prst="round2SameRect">
            <a:avLst/>
          </a:prstGeom>
          <a:solidFill>
            <a:srgbClr val="012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prstClr val="white"/>
                </a:solidFill>
                <a:latin typeface="Arial" panose="020B0604020202020204" pitchFamily="34" charset="0"/>
                <a:cs typeface="Arial" panose="020B0604020202020204" pitchFamily="34" charset="0"/>
              </a:rPr>
              <a:t>Maintaining good governance, health and safety</a:t>
            </a:r>
          </a:p>
        </p:txBody>
      </p:sp>
      <p:sp>
        <p:nvSpPr>
          <p:cNvPr id="18" name="Rectangle 17">
            <a:extLst>
              <a:ext uri="{FF2B5EF4-FFF2-40B4-BE49-F238E27FC236}">
                <a16:creationId xmlns:a16="http://schemas.microsoft.com/office/drawing/2014/main" xmlns="" id="{57BB35D2-E482-123B-BAE7-1EC4BFFEE5B5}"/>
              </a:ext>
            </a:extLst>
          </p:cNvPr>
          <p:cNvSpPr/>
          <p:nvPr/>
        </p:nvSpPr>
        <p:spPr>
          <a:xfrm>
            <a:off x="2434115" y="1840244"/>
            <a:ext cx="9281634" cy="2293581"/>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eaLnBrk="1" fontAlgn="auto" hangingPunct="1">
              <a:lnSpc>
                <a:spcPct val="90000"/>
              </a:lnSpc>
              <a:spcBef>
                <a:spcPts val="600"/>
              </a:spcBef>
              <a:spcAft>
                <a:spcPts val="0"/>
              </a:spcAft>
              <a:buClr>
                <a:srgbClr val="1F497D"/>
              </a:buClr>
              <a:buSzPct val="100000"/>
            </a:pPr>
            <a:r>
              <a:rPr lang="en-US" sz="1400" b="1" dirty="0">
                <a:solidFill>
                  <a:srgbClr val="032C50"/>
                </a:solidFill>
                <a:latin typeface="Arial" panose="020B0604020202020204" pitchFamily="34" charset="0"/>
                <a:ea typeface="+mn-ea"/>
                <a:cs typeface="Arial"/>
              </a:rPr>
              <a:t>Governance</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Received a clean audit for the 2021/22 financial year</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Achieved a Level 1 B-BBEE status against a Level 2 target driven by a combination of the YES programme, preferential procurement performance and </a:t>
            </a:r>
            <a:r>
              <a:rPr lang="en-US" sz="1400" dirty="0" err="1">
                <a:solidFill>
                  <a:srgbClr val="032C50"/>
                </a:solidFill>
                <a:latin typeface="Arial" panose="020B0604020202020204" pitchFamily="34" charset="0"/>
                <a:ea typeface="+mn-ea"/>
                <a:cs typeface="Arial"/>
              </a:rPr>
              <a:t>optimised</a:t>
            </a:r>
            <a:r>
              <a:rPr lang="en-US" sz="1400" dirty="0">
                <a:solidFill>
                  <a:srgbClr val="032C50"/>
                </a:solidFill>
                <a:latin typeface="Arial" panose="020B0604020202020204" pitchFamily="34" charset="0"/>
                <a:ea typeface="+mn-ea"/>
                <a:cs typeface="Arial"/>
              </a:rPr>
              <a:t> management of Enterprise Development</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Continuously driving reduced irregular expenditure and eliminating fruitless and wasteful expenditure</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Fully embedded CSIR Compliance function supporting ethics drive, fraud prevention and risk-based compliance assessment and mitigation support</a:t>
            </a:r>
          </a:p>
          <a:p>
            <a:pPr marL="285750" lvl="0" indent="-285750" defTabSz="457200" eaLnBrk="1" fontAlgn="auto" hangingPunct="1">
              <a:lnSpc>
                <a:spcPct val="90000"/>
              </a:lnSpc>
              <a:spcBef>
                <a:spcPts val="600"/>
              </a:spcBef>
              <a:spcAft>
                <a:spcPts val="0"/>
              </a:spcAft>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ea typeface="+mn-ea"/>
                <a:cs typeface="Arial"/>
              </a:rPr>
              <a:t>Continued refinement of CSIR risk management practices aligned with best practice and within defined tolerances</a:t>
            </a:r>
          </a:p>
        </p:txBody>
      </p:sp>
      <p:sp>
        <p:nvSpPr>
          <p:cNvPr id="21" name="Rectangle 20">
            <a:extLst>
              <a:ext uri="{FF2B5EF4-FFF2-40B4-BE49-F238E27FC236}">
                <a16:creationId xmlns:a16="http://schemas.microsoft.com/office/drawing/2014/main" xmlns="" id="{2F4902C4-9B2C-7455-E6F5-D3D648F7AC6D}"/>
              </a:ext>
            </a:extLst>
          </p:cNvPr>
          <p:cNvSpPr/>
          <p:nvPr/>
        </p:nvSpPr>
        <p:spPr>
          <a:xfrm>
            <a:off x="2434115" y="4236371"/>
            <a:ext cx="9281634" cy="1662133"/>
          </a:xfrm>
          <a:prstGeom prst="rect">
            <a:avLst/>
          </a:prstGeom>
          <a:solidFill>
            <a:schemeClr val="bg1"/>
          </a:solidFill>
          <a:ln>
            <a:solidFill>
              <a:srgbClr val="27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eaLnBrk="1" fontAlgn="auto" hangingPunct="1">
              <a:lnSpc>
                <a:spcPct val="90000"/>
              </a:lnSpc>
              <a:spcBef>
                <a:spcPts val="600"/>
              </a:spcBef>
              <a:spcAft>
                <a:spcPts val="0"/>
              </a:spcAft>
              <a:buClr>
                <a:srgbClr val="1F497D"/>
              </a:buClr>
              <a:buSzPct val="100000"/>
            </a:pPr>
            <a:r>
              <a:rPr lang="en-GB" sz="1400" b="1" dirty="0">
                <a:solidFill>
                  <a:srgbClr val="032C50"/>
                </a:solidFill>
                <a:latin typeface="Arial" panose="020B0604020202020204" pitchFamily="34" charset="0"/>
                <a:ea typeface="+mn-ea"/>
                <a:cs typeface="Arial"/>
              </a:rPr>
              <a:t>Health and safety</a:t>
            </a:r>
          </a:p>
          <a:p>
            <a:pPr marL="285750" indent="-285750" defTabSz="457200">
              <a:lnSpc>
                <a:spcPct val="90000"/>
              </a:lnSpc>
              <a:spcBef>
                <a:spcPts val="600"/>
              </a:spcBef>
              <a:buClr>
                <a:srgbClr val="1F497D"/>
              </a:buClr>
              <a:buSzPct val="100000"/>
              <a:buFont typeface="Arial" panose="020B0604020202020204" pitchFamily="34" charset="0"/>
              <a:buChar char="•"/>
            </a:pPr>
            <a:r>
              <a:rPr lang="en-US" sz="1400" b="1" dirty="0">
                <a:solidFill>
                  <a:srgbClr val="032C50"/>
                </a:solidFill>
                <a:latin typeface="Arial" panose="020B0604020202020204" pitchFamily="34" charset="0"/>
                <a:cs typeface="Arial"/>
              </a:rPr>
              <a:t>Goal remains: </a:t>
            </a:r>
            <a:r>
              <a:rPr lang="en-US" sz="1400" dirty="0">
                <a:solidFill>
                  <a:srgbClr val="032C50"/>
                </a:solidFill>
                <a:latin typeface="Arial" panose="020B0604020202020204" pitchFamily="34" charset="0"/>
                <a:cs typeface="Arial"/>
              </a:rPr>
              <a:t>zero harm, zero disabling injuries and zero fatalities</a:t>
            </a:r>
          </a:p>
          <a:p>
            <a:pPr marL="285750" indent="-285750" defTabSz="457200">
              <a:lnSpc>
                <a:spcPct val="90000"/>
              </a:lnSpc>
              <a:spcBef>
                <a:spcPts val="600"/>
              </a:spcBef>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cs typeface="Arial"/>
              </a:rPr>
              <a:t>Achieved a recordable incident rate of &lt; 0,14 through Safety Stand-downs, reinforcing the importance of safety in high-risk areas and implementation of structured SHEQ initiatives and communication</a:t>
            </a:r>
          </a:p>
          <a:p>
            <a:pPr marL="285750" indent="-285750" defTabSz="457200">
              <a:lnSpc>
                <a:spcPct val="90000"/>
              </a:lnSpc>
              <a:spcBef>
                <a:spcPts val="600"/>
              </a:spcBef>
              <a:buClr>
                <a:srgbClr val="1F497D"/>
              </a:buClr>
              <a:buSzPct val="100000"/>
              <a:buFont typeface="Arial" panose="020B0604020202020204" pitchFamily="34" charset="0"/>
              <a:buChar char="•"/>
            </a:pPr>
            <a:r>
              <a:rPr lang="en-US" sz="1400" dirty="0">
                <a:solidFill>
                  <a:srgbClr val="032C50"/>
                </a:solidFill>
                <a:latin typeface="Arial" panose="020B0604020202020204" pitchFamily="34" charset="0"/>
                <a:cs typeface="Arial"/>
              </a:rPr>
              <a:t>The CSIR is continuously monitoring its safety, health and environment risks and implementing appropriate response measures to address undesirable trends as and when identified</a:t>
            </a:r>
          </a:p>
        </p:txBody>
      </p:sp>
      <p:cxnSp>
        <p:nvCxnSpPr>
          <p:cNvPr id="26" name="Straight Connector 25">
            <a:extLst>
              <a:ext uri="{FF2B5EF4-FFF2-40B4-BE49-F238E27FC236}">
                <a16:creationId xmlns:a16="http://schemas.microsoft.com/office/drawing/2014/main" xmlns="" id="{8C22C7BC-600E-EEB1-9DFA-0C679F3B883B}"/>
              </a:ext>
            </a:extLst>
          </p:cNvPr>
          <p:cNvCxnSpPr>
            <a:cxnSpLocks/>
          </p:cNvCxnSpPr>
          <p:nvPr/>
        </p:nvCxnSpPr>
        <p:spPr>
          <a:xfrm>
            <a:off x="2434116" y="1785213"/>
            <a:ext cx="928162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xmlns="" id="{E69440E6-CB1D-1CD4-0464-5B21E2398A3E}"/>
              </a:ext>
            </a:extLst>
          </p:cNvPr>
          <p:cNvSpPr>
            <a:spLocks noGrp="1"/>
          </p:cNvSpPr>
          <p:nvPr>
            <p:ph type="title"/>
          </p:nvPr>
        </p:nvSpPr>
        <p:spPr>
          <a:xfrm>
            <a:off x="2353699" y="66356"/>
            <a:ext cx="8970195" cy="1325563"/>
          </a:xfrm>
        </p:spPr>
        <p:txBody>
          <a:bodyPr>
            <a:normAutofit/>
          </a:bodyPr>
          <a:lstStyle/>
          <a:p>
            <a:r>
              <a:rPr kumimoji="0" lang="en-US" sz="2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Good governance</a:t>
            </a:r>
          </a:p>
        </p:txBody>
      </p:sp>
    </p:spTree>
    <p:extLst>
      <p:ext uri="{BB962C8B-B14F-4D97-AF65-F5344CB8AC3E}">
        <p14:creationId xmlns:p14="http://schemas.microsoft.com/office/powerpoint/2010/main" xmlns="" val="3550203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3353BE8-9DE5-3C10-FF37-57F8F68E5DD2}"/>
              </a:ext>
            </a:extLst>
          </p:cNvPr>
          <p:cNvSpPr txBox="1">
            <a:spLocks/>
          </p:cNvSpPr>
          <p:nvPr/>
        </p:nvSpPr>
        <p:spPr>
          <a:xfrm>
            <a:off x="4524376" y="2678906"/>
            <a:ext cx="7105649" cy="1500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accent1">
                    <a:lumMod val="50000"/>
                  </a:schemeClr>
                </a:solidFill>
              </a:rPr>
              <a:t>RESEARCH, DEVELOPMENT AND INNOVATION HIGHLIGHTS</a:t>
            </a:r>
          </a:p>
        </p:txBody>
      </p:sp>
    </p:spTree>
    <p:extLst>
      <p:ext uri="{BB962C8B-B14F-4D97-AF65-F5344CB8AC3E}">
        <p14:creationId xmlns:p14="http://schemas.microsoft.com/office/powerpoint/2010/main" xmlns="" val="2018402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5643396-E747-4840-BEE4-C9639FF76915}"/>
              </a:ext>
            </a:extLst>
          </p:cNvPr>
          <p:cNvSpPr/>
          <p:nvPr/>
        </p:nvSpPr>
        <p:spPr>
          <a:xfrm>
            <a:off x="560677" y="3023832"/>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4D64B64-E98F-334E-A5CF-B242F81E680C}"/>
              </a:ext>
            </a:extLst>
          </p:cNvPr>
          <p:cNvSpPr/>
          <p:nvPr/>
        </p:nvSpPr>
        <p:spPr>
          <a:xfrm>
            <a:off x="560677" y="4309293"/>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A0DC0C9D-8DA1-4245-BC00-1F625D2A0969}"/>
              </a:ext>
            </a:extLst>
          </p:cNvPr>
          <p:cNvSpPr/>
          <p:nvPr/>
        </p:nvSpPr>
        <p:spPr>
          <a:xfrm>
            <a:off x="560677" y="1950406"/>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Conduct R&amp;D of transformative technologies and accelerate their diffusion</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38200" y="1971777"/>
            <a:ext cx="7542402" cy="3754874"/>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Precision agriculture leverages capabilities in big data analytics, earth observation, internet of things and climate modelling to implement predictive tools that support precision agriculture.</a:t>
            </a:r>
          </a:p>
          <a:p>
            <a:pPr algn="just"/>
            <a:endParaRPr lang="en-US" sz="1400"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need to </a:t>
            </a:r>
            <a:r>
              <a:rPr lang="en-US" sz="1400" dirty="0" err="1">
                <a:solidFill>
                  <a:srgbClr val="032C50"/>
                </a:solidFill>
                <a:latin typeface="Arial" panose="020B0604020202020204" pitchFamily="34" charset="0"/>
                <a:cs typeface="Arial" panose="020B0604020202020204" pitchFamily="34" charset="0"/>
              </a:rPr>
              <a:t>modernise</a:t>
            </a:r>
            <a:r>
              <a:rPr lang="en-US" sz="1400" dirty="0">
                <a:solidFill>
                  <a:srgbClr val="032C50"/>
                </a:solidFill>
                <a:latin typeface="Arial" panose="020B0604020202020204" pitchFamily="34" charset="0"/>
                <a:cs typeface="Arial" panose="020B0604020202020204" pitchFamily="34" charset="0"/>
              </a:rPr>
              <a:t> and strengthen the agricultural sector, as well as improve global competitiveness; and </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Harness advances in ICT and attain a digital advantage that will allow SA to participate effectively in 4IR.</a:t>
            </a:r>
          </a:p>
          <a:p>
            <a:r>
              <a:rPr lang="en-US" sz="1400" dirty="0">
                <a:solidFill>
                  <a:srgbClr val="032C50"/>
                </a:solidFill>
                <a:latin typeface="Arial" panose="020B0604020202020204" pitchFamily="34" charset="0"/>
                <a:cs typeface="Arial" panose="020B0604020202020204" pitchFamily="34" charset="0"/>
              </a:rPr>
              <a:t> </a:t>
            </a: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has partnered with </a:t>
            </a:r>
            <a:r>
              <a:rPr lang="en-US" sz="1400" dirty="0" err="1">
                <a:solidFill>
                  <a:srgbClr val="032C50"/>
                </a:solidFill>
                <a:latin typeface="Arial" panose="020B0604020202020204" pitchFamily="34" charset="0"/>
                <a:cs typeface="Arial" panose="020B0604020202020204" pitchFamily="34" charset="0"/>
              </a:rPr>
              <a:t>FarmSol</a:t>
            </a:r>
            <a:r>
              <a:rPr lang="en-US" sz="1400" dirty="0">
                <a:solidFill>
                  <a:srgbClr val="032C50"/>
                </a:solidFill>
                <a:latin typeface="Arial" panose="020B0604020202020204" pitchFamily="34" charset="0"/>
                <a:cs typeface="Arial" panose="020B0604020202020204" pitchFamily="34" charset="0"/>
              </a:rPr>
              <a:t> Holdings to digitally transform its maize farming extension services using unmanned aerial vehicles, satellite technologies and big data analytics.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solutions under development will help emerging farmers with decision-making on crop health and growth.</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l="2456" r="2456"/>
          <a:stretch/>
        </p:blipFill>
        <p:spPr bwMode="auto">
          <a:xfrm>
            <a:off x="8805863" y="1954375"/>
            <a:ext cx="2290408" cy="1718559"/>
          </a:xfrm>
          <a:prstGeom prst="roundRect">
            <a:avLst>
              <a:gd name="adj" fmla="val 7981"/>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514185"/>
            <a:ext cx="10958108" cy="4458776"/>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533525" y="1221872"/>
            <a:ext cx="8458200" cy="460853"/>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Drone technology to support emerging farmers with precision farming</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t="7108" b="7108"/>
          <a:stretch/>
        </p:blipFill>
        <p:spPr bwMode="auto">
          <a:xfrm>
            <a:off x="8805863" y="4001788"/>
            <a:ext cx="2290408" cy="1718558"/>
          </a:xfrm>
          <a:prstGeom prst="roundRect">
            <a:avLst>
              <a:gd name="adj" fmla="val 7449"/>
            </a:avLst>
          </a:prstGeom>
          <a:noFill/>
          <a:ln>
            <a:noFill/>
          </a:ln>
        </p:spPr>
      </p:pic>
    </p:spTree>
    <p:extLst>
      <p:ext uri="{BB962C8B-B14F-4D97-AF65-F5344CB8AC3E}">
        <p14:creationId xmlns:p14="http://schemas.microsoft.com/office/powerpoint/2010/main" xmlns="" val="35519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E849EF8-70AF-984F-93C2-18552036ADB8}"/>
              </a:ext>
            </a:extLst>
          </p:cNvPr>
          <p:cNvSpPr/>
          <p:nvPr/>
        </p:nvSpPr>
        <p:spPr>
          <a:xfrm>
            <a:off x="560677" y="3232292"/>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7D484D94-3947-9942-8532-59E90158503F}"/>
              </a:ext>
            </a:extLst>
          </p:cNvPr>
          <p:cNvSpPr/>
          <p:nvPr/>
        </p:nvSpPr>
        <p:spPr>
          <a:xfrm>
            <a:off x="560677" y="4309293"/>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6E240D9C-3060-F34C-AF9E-E765811D0495}"/>
              </a:ext>
            </a:extLst>
          </p:cNvPr>
          <p:cNvSpPr/>
          <p:nvPr/>
        </p:nvSpPr>
        <p:spPr>
          <a:xfrm>
            <a:off x="560677" y="1950406"/>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Research, development and innovation for and </a:t>
            </a:r>
            <a:br>
              <a:rPr lang="en-US" sz="2800" dirty="0">
                <a:solidFill>
                  <a:schemeClr val="accent1">
                    <a:lumMod val="50000"/>
                  </a:schemeClr>
                </a:solidFill>
              </a:rPr>
            </a:br>
            <a:r>
              <a:rPr lang="en-US" sz="2800" dirty="0">
                <a:solidFill>
                  <a:schemeClr val="accent1">
                    <a:lumMod val="50000"/>
                  </a:schemeClr>
                </a:solidFill>
              </a:rPr>
              <a:t>with the rest of Africa </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74451" y="1952625"/>
            <a:ext cx="7617639" cy="3539430"/>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Freshwater fish farming is an affordable and sustainable source of animal protein and a boost for the African economy. However, as production increases, the industry is affected by an escalating rate of diseases that cause economic and feedstock losses. </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Two pathogens threaten the aquaculture freshwater fish farming industry in Africa.</a:t>
            </a:r>
          </a:p>
          <a:p>
            <a:pPr algn="just"/>
            <a:endParaRPr lang="en-US" sz="1400" b="1"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aquaculture industry – across the African continent – is set to benefit from novel diagnostic assays that are being developed by the CSIR to detect viral diseases caused by the infectious spleen and kidney necrosis virus and the tilapia lake virus.</a:t>
            </a:r>
          </a:p>
          <a:p>
            <a:pPr marL="285750" indent="-285750">
              <a:buFont typeface="Arial" panose="020B0604020202020204" pitchFamily="34" charset="0"/>
              <a:buChar char="•"/>
            </a:pPr>
            <a:endParaRPr lang="en-US" sz="1400" dirty="0">
              <a:solidFill>
                <a:srgbClr val="032C50"/>
              </a:solidFill>
              <a:latin typeface="Arial" panose="020B0604020202020204" pitchFamily="34" charset="0"/>
              <a:cs typeface="Arial" panose="020B0604020202020204" pitchFamily="34" charset="0"/>
            </a:endParaRP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has collaborated with African counterparts for field trials of diagnostic assays and kits to detect pathogens that affect African aquaculture.</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Field trials were expanded in several other countries to further demonstrate the technology for licensing and commercialisation.</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l="5516" r="5516"/>
          <a:stretch/>
        </p:blipFill>
        <p:spPr bwMode="auto">
          <a:xfrm>
            <a:off x="8805864" y="1949362"/>
            <a:ext cx="2150158" cy="1613325"/>
          </a:xfrm>
          <a:prstGeom prst="roundRect">
            <a:avLst>
              <a:gd name="adj" fmla="val 10044"/>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514185"/>
            <a:ext cx="10958108" cy="4215496"/>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333500" y="1221872"/>
            <a:ext cx="9363075" cy="460853"/>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New technology to detect viral diseases affecting the aquaculture industry </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l="22" r="22"/>
          <a:stretch/>
        </p:blipFill>
        <p:spPr bwMode="auto">
          <a:xfrm>
            <a:off x="8805864" y="3829324"/>
            <a:ext cx="2150159" cy="1613325"/>
          </a:xfrm>
          <a:prstGeom prst="roundRect">
            <a:avLst>
              <a:gd name="adj" fmla="val 10044"/>
            </a:avLst>
          </a:prstGeom>
          <a:noFill/>
          <a:ln>
            <a:noFill/>
          </a:ln>
        </p:spPr>
      </p:pic>
    </p:spTree>
    <p:extLst>
      <p:ext uri="{BB962C8B-B14F-4D97-AF65-F5344CB8AC3E}">
        <p14:creationId xmlns:p14="http://schemas.microsoft.com/office/powerpoint/2010/main" xmlns="" val="171669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Presentation outline</a:t>
            </a:r>
          </a:p>
        </p:txBody>
      </p:sp>
      <p:sp>
        <p:nvSpPr>
          <p:cNvPr id="18" name="Rounded Rectangle 10">
            <a:extLst>
              <a:ext uri="{FF2B5EF4-FFF2-40B4-BE49-F238E27FC236}">
                <a16:creationId xmlns:a16="http://schemas.microsoft.com/office/drawing/2014/main" xmlns="" id="{C836A82B-CB3E-8A13-E098-46C6CE970A6C}"/>
              </a:ext>
            </a:extLst>
          </p:cNvPr>
          <p:cNvSpPr/>
          <p:nvPr/>
        </p:nvSpPr>
        <p:spPr>
          <a:xfrm>
            <a:off x="1902370" y="1554546"/>
            <a:ext cx="6592273" cy="306990"/>
          </a:xfrm>
          <a:prstGeom prst="roundRect">
            <a:avLst/>
          </a:prstGeom>
          <a:gradFill flip="none" rotWithShape="1">
            <a:gsLst>
              <a:gs pos="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xmlns="" id="{D8D82C7B-487B-6F22-F09C-686B451958E5}"/>
              </a:ext>
            </a:extLst>
          </p:cNvPr>
          <p:cNvSpPr/>
          <p:nvPr/>
        </p:nvSpPr>
        <p:spPr>
          <a:xfrm>
            <a:off x="1902370" y="5569954"/>
            <a:ext cx="6592273" cy="306990"/>
          </a:xfrm>
          <a:prstGeom prst="roundRect">
            <a:avLst/>
          </a:prstGeom>
          <a:gradFill flip="none" rotWithShape="1">
            <a:gsLst>
              <a:gs pos="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xmlns="" id="{F6D24B32-7769-5E0D-8FE9-335188814F09}"/>
              </a:ext>
            </a:extLst>
          </p:cNvPr>
          <p:cNvCxnSpPr>
            <a:cxnSpLocks/>
          </p:cNvCxnSpPr>
          <p:nvPr/>
        </p:nvCxnSpPr>
        <p:spPr>
          <a:xfrm>
            <a:off x="1984185" y="1477874"/>
            <a:ext cx="0" cy="4494301"/>
          </a:xfrm>
          <a:prstGeom prst="line">
            <a:avLst/>
          </a:prstGeom>
          <a:ln w="19050">
            <a:solidFill>
              <a:srgbClr val="2886C7"/>
            </a:solidFill>
          </a:ln>
          <a:effectLst/>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xmlns="" id="{54F90ADA-4365-184E-A25B-B7D6EF62E4F1}"/>
              </a:ext>
            </a:extLst>
          </p:cNvPr>
          <p:cNvSpPr/>
          <p:nvPr/>
        </p:nvSpPr>
        <p:spPr>
          <a:xfrm>
            <a:off x="1902370" y="1613410"/>
            <a:ext cx="163630" cy="163630"/>
          </a:xfrm>
          <a:prstGeom prst="ellipse">
            <a:avLst/>
          </a:prstGeom>
          <a:solidFill>
            <a:srgbClr val="032C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5C42EFF6-CD30-A7B5-5A4A-EE95893F6192}"/>
              </a:ext>
            </a:extLst>
          </p:cNvPr>
          <p:cNvSpPr/>
          <p:nvPr/>
        </p:nvSpPr>
        <p:spPr>
          <a:xfrm>
            <a:off x="1902370" y="5641634"/>
            <a:ext cx="163630" cy="163630"/>
          </a:xfrm>
          <a:prstGeom prst="ellipse">
            <a:avLst/>
          </a:prstGeom>
          <a:solidFill>
            <a:srgbClr val="032C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7AD129D-AA22-8F5A-E493-A3AB0EFEAAE9}"/>
              </a:ext>
            </a:extLst>
          </p:cNvPr>
          <p:cNvSpPr txBox="1"/>
          <p:nvPr/>
        </p:nvSpPr>
        <p:spPr>
          <a:xfrm>
            <a:off x="1902370" y="1644834"/>
            <a:ext cx="8528179" cy="3780522"/>
          </a:xfrm>
          <a:prstGeom prst="rect">
            <a:avLst/>
          </a:prstGeom>
          <a:noFill/>
        </p:spPr>
        <p:txBody>
          <a:bodyPr wrap="square" rtlCol="0">
            <a:spAutoFit/>
          </a:bodyPr>
          <a:lstStyle/>
          <a:p>
            <a:pPr marL="742932" lvl="1" indent="-285744">
              <a:lnSpc>
                <a:spcPct val="150000"/>
              </a:lnSpc>
              <a:buFont typeface="Arial" panose="020B0604020202020204" pitchFamily="34" charset="0"/>
              <a:buChar char="•"/>
            </a:pPr>
            <a:r>
              <a:rPr lang="en-US" b="1" dirty="0">
                <a:solidFill>
                  <a:srgbClr val="032C50"/>
                </a:solidFill>
                <a:latin typeface="Arial" panose="020B0604020202020204" pitchFamily="34" charset="0"/>
                <a:cs typeface="Arial" panose="020B0604020202020204" pitchFamily="34" charset="0"/>
              </a:rPr>
              <a:t>CSIR mandate and strategic focus</a:t>
            </a:r>
          </a:p>
          <a:p>
            <a:pPr marL="742932" lvl="1" indent="-285744">
              <a:lnSpc>
                <a:spcPct val="150000"/>
              </a:lnSpc>
              <a:buFont typeface="Arial" panose="020B0604020202020204" pitchFamily="34" charset="0"/>
              <a:buChar char="•"/>
            </a:pPr>
            <a:endParaRPr lang="en-US" b="1" dirty="0">
              <a:solidFill>
                <a:srgbClr val="032C50"/>
              </a:solidFill>
              <a:latin typeface="Arial" panose="020B0604020202020204" pitchFamily="34" charset="0"/>
              <a:cs typeface="Arial" panose="020B0604020202020204" pitchFamily="34" charset="0"/>
            </a:endParaRPr>
          </a:p>
          <a:p>
            <a:pPr marL="742932" lvl="1" indent="-285744">
              <a:lnSpc>
                <a:spcPct val="150000"/>
              </a:lnSpc>
              <a:buFont typeface="Arial" panose="020B0604020202020204" pitchFamily="34" charset="0"/>
              <a:buChar char="•"/>
            </a:pPr>
            <a:r>
              <a:rPr lang="en-US" b="1" dirty="0">
                <a:solidFill>
                  <a:srgbClr val="032C50"/>
                </a:solidFill>
                <a:latin typeface="Arial" panose="020B0604020202020204" pitchFamily="34" charset="0"/>
                <a:cs typeface="Arial" panose="020B0604020202020204" pitchFamily="34" charset="0"/>
              </a:rPr>
              <a:t>Key performance indicators</a:t>
            </a:r>
          </a:p>
          <a:p>
            <a:pPr marL="742932" lvl="1" indent="-285744">
              <a:lnSpc>
                <a:spcPct val="150000"/>
              </a:lnSpc>
              <a:buFont typeface="Arial" panose="020B0604020202020204" pitchFamily="34" charset="0"/>
              <a:buChar char="•"/>
            </a:pPr>
            <a:endParaRPr lang="en-US" b="1" dirty="0">
              <a:solidFill>
                <a:srgbClr val="032C50"/>
              </a:solidFill>
              <a:latin typeface="Arial" panose="020B0604020202020204" pitchFamily="34" charset="0"/>
              <a:cs typeface="Arial" panose="020B0604020202020204" pitchFamily="34" charset="0"/>
            </a:endParaRPr>
          </a:p>
          <a:p>
            <a:pPr marL="742932" lvl="1" indent="-285744">
              <a:lnSpc>
                <a:spcPct val="150000"/>
              </a:lnSpc>
              <a:buFont typeface="Arial" panose="020B0604020202020204" pitchFamily="34" charset="0"/>
              <a:buChar char="•"/>
            </a:pPr>
            <a:r>
              <a:rPr lang="en-US" b="1" dirty="0">
                <a:solidFill>
                  <a:srgbClr val="032C50"/>
                </a:solidFill>
                <a:latin typeface="Arial" panose="020B0604020202020204" pitchFamily="34" charset="0"/>
                <a:cs typeface="Arial" panose="020B0604020202020204" pitchFamily="34" charset="0"/>
              </a:rPr>
              <a:t>Human capital highlights</a:t>
            </a:r>
          </a:p>
          <a:p>
            <a:pPr marL="742932" lvl="1" indent="-285744">
              <a:lnSpc>
                <a:spcPct val="150000"/>
              </a:lnSpc>
              <a:buFont typeface="Arial" panose="020B0604020202020204" pitchFamily="34" charset="0"/>
              <a:buChar char="•"/>
            </a:pPr>
            <a:endParaRPr lang="en-US" b="1" dirty="0">
              <a:solidFill>
                <a:srgbClr val="032C50"/>
              </a:solidFill>
              <a:latin typeface="Arial" panose="020B0604020202020204" pitchFamily="34" charset="0"/>
              <a:cs typeface="Arial" panose="020B0604020202020204" pitchFamily="34" charset="0"/>
            </a:endParaRPr>
          </a:p>
          <a:p>
            <a:pPr marL="742932" lvl="1" indent="-285744">
              <a:lnSpc>
                <a:spcPct val="150000"/>
              </a:lnSpc>
              <a:buFont typeface="Arial" panose="020B0604020202020204" pitchFamily="34" charset="0"/>
              <a:buChar char="•"/>
            </a:pPr>
            <a:r>
              <a:rPr lang="en-US" b="1" dirty="0">
                <a:solidFill>
                  <a:srgbClr val="032C50"/>
                </a:solidFill>
                <a:latin typeface="Arial" panose="020B0604020202020204" pitchFamily="34" charset="0"/>
                <a:cs typeface="Arial" panose="020B0604020202020204" pitchFamily="34" charset="0"/>
              </a:rPr>
              <a:t>Financial sustainability and good governance</a:t>
            </a:r>
          </a:p>
          <a:p>
            <a:pPr marL="742932" lvl="1" indent="-285744">
              <a:lnSpc>
                <a:spcPct val="150000"/>
              </a:lnSpc>
              <a:buFont typeface="Arial" panose="020B0604020202020204" pitchFamily="34" charset="0"/>
              <a:buChar char="•"/>
            </a:pPr>
            <a:endParaRPr lang="en-US" b="1" dirty="0">
              <a:solidFill>
                <a:srgbClr val="032C50"/>
              </a:solidFill>
              <a:latin typeface="Arial" panose="020B0604020202020204" pitchFamily="34" charset="0"/>
              <a:cs typeface="Arial" panose="020B0604020202020204" pitchFamily="34" charset="0"/>
            </a:endParaRPr>
          </a:p>
          <a:p>
            <a:pPr marL="742932" lvl="1" indent="-285744">
              <a:lnSpc>
                <a:spcPct val="150000"/>
              </a:lnSpc>
              <a:buFont typeface="Arial" panose="020B0604020202020204" pitchFamily="34" charset="0"/>
              <a:buChar char="•"/>
            </a:pPr>
            <a:r>
              <a:rPr lang="en-US" b="1" dirty="0">
                <a:solidFill>
                  <a:srgbClr val="032C50"/>
                </a:solidFill>
                <a:latin typeface="Arial" panose="020B0604020202020204" pitchFamily="34" charset="0"/>
                <a:cs typeface="Arial" panose="020B0604020202020204" pitchFamily="34" charset="0"/>
              </a:rPr>
              <a:t>Research, development and innovation highlights</a:t>
            </a:r>
          </a:p>
        </p:txBody>
      </p:sp>
    </p:spTree>
    <p:extLst>
      <p:ext uri="{BB962C8B-B14F-4D97-AF65-F5344CB8AC3E}">
        <p14:creationId xmlns:p14="http://schemas.microsoft.com/office/powerpoint/2010/main" xmlns="" val="3082398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71C2469-C182-8B46-BC0D-631D4EA6531A}"/>
              </a:ext>
            </a:extLst>
          </p:cNvPr>
          <p:cNvSpPr/>
          <p:nvPr/>
        </p:nvSpPr>
        <p:spPr>
          <a:xfrm>
            <a:off x="560677" y="2824073"/>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3AA5471-65B6-6747-8C84-979E0482E15F}"/>
              </a:ext>
            </a:extLst>
          </p:cNvPr>
          <p:cNvSpPr/>
          <p:nvPr/>
        </p:nvSpPr>
        <p:spPr>
          <a:xfrm>
            <a:off x="560677" y="3875125"/>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6701C56-13CF-9446-90D9-8EE813435F62}"/>
              </a:ext>
            </a:extLst>
          </p:cNvPr>
          <p:cNvSpPr/>
          <p:nvPr/>
        </p:nvSpPr>
        <p:spPr>
          <a:xfrm>
            <a:off x="560677" y="1950406"/>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19050"/>
            <a:ext cx="10515600" cy="1325563"/>
          </a:xfrm>
        </p:spPr>
        <p:txBody>
          <a:bodyPr>
            <a:normAutofit/>
          </a:bodyPr>
          <a:lstStyle/>
          <a:p>
            <a:r>
              <a:rPr lang="en-US" sz="2800" dirty="0">
                <a:solidFill>
                  <a:schemeClr val="accent1">
                    <a:lumMod val="50000"/>
                  </a:schemeClr>
                </a:solidFill>
              </a:rPr>
              <a:t>Build and transform human capital</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38200" y="1957932"/>
            <a:ext cx="7307511" cy="3754874"/>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is implementing a programme aimed at empowering SMMEs ahead of South Africa's future energy technologies rollout.</a:t>
            </a:r>
          </a:p>
          <a:p>
            <a:pPr marL="285750" indent="-285750" algn="just">
              <a:buFont typeface="Arial" panose="020B0604020202020204" pitchFamily="34" charset="0"/>
              <a:buChar char="•"/>
            </a:pPr>
            <a:endParaRPr lang="en-US" sz="1400"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has also signed an agreement with the EWSETA to identify the skills requirement gap in the energy transition to renewable energy and provide </a:t>
            </a:r>
            <a:r>
              <a:rPr lang="en-US" sz="1400" dirty="0" err="1">
                <a:solidFill>
                  <a:srgbClr val="032C50"/>
                </a:solidFill>
                <a:latin typeface="Arial" panose="020B0604020202020204" pitchFamily="34" charset="0"/>
                <a:cs typeface="Arial" panose="020B0604020202020204" pitchFamily="34" charset="0"/>
              </a:rPr>
              <a:t>specialised</a:t>
            </a:r>
            <a:r>
              <a:rPr lang="en-US" sz="1400" dirty="0">
                <a:solidFill>
                  <a:srgbClr val="032C50"/>
                </a:solidFill>
                <a:latin typeface="Arial" panose="020B0604020202020204" pitchFamily="34" charset="0"/>
                <a:cs typeface="Arial" panose="020B0604020202020204" pitchFamily="34" charset="0"/>
              </a:rPr>
              <a:t> technical services to SMMEs in this field.</a:t>
            </a:r>
          </a:p>
          <a:p>
            <a:pPr marL="285750" indent="-285750">
              <a:buFont typeface="Arial" panose="020B0604020202020204" pitchFamily="34" charset="0"/>
              <a:buChar char="•"/>
            </a:pPr>
            <a:endParaRPr lang="en-US" sz="1400" dirty="0">
              <a:solidFill>
                <a:srgbClr val="032C50"/>
              </a:solidFill>
              <a:latin typeface="Arial" panose="020B0604020202020204" pitchFamily="34" charset="0"/>
              <a:cs typeface="Arial" panose="020B0604020202020204" pitchFamily="34" charset="0"/>
            </a:endParaRP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In the last year, 15 SMMEs benefitted from the collaboration between the Enterprise Development Programme of the South African Institute of Chartered Accountants and the CSIR to mentor entrepreneurs in the South African energy space.</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As part of the collaboration, each SMME was paired with a CSIR technical expert, and numerous master classes and tailormade discussions were hosted to support them.</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has compiled a soon-to-be published handbook for SMMEs on renewable technology, in collaboration with EWSETA.</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l="5578" r="5578"/>
          <a:stretch/>
        </p:blipFill>
        <p:spPr bwMode="auto">
          <a:xfrm>
            <a:off x="8816618" y="2099150"/>
            <a:ext cx="2097460" cy="1573784"/>
          </a:xfrm>
          <a:prstGeom prst="roundRect">
            <a:avLst>
              <a:gd name="adj" fmla="val 10044"/>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514185"/>
            <a:ext cx="10958108" cy="4433609"/>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533525" y="1221872"/>
            <a:ext cx="8458200" cy="460853"/>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Masterclasses for SMMEs in the field of energy</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l="5571" r="5571"/>
          <a:stretch/>
        </p:blipFill>
        <p:spPr bwMode="auto">
          <a:xfrm>
            <a:off x="8816618" y="3945226"/>
            <a:ext cx="2097461" cy="1573784"/>
          </a:xfrm>
          <a:prstGeom prst="roundRect">
            <a:avLst>
              <a:gd name="adj" fmla="val 10044"/>
            </a:avLst>
          </a:prstGeom>
          <a:noFill/>
          <a:ln>
            <a:noFill/>
          </a:ln>
        </p:spPr>
      </p:pic>
    </p:spTree>
    <p:extLst>
      <p:ext uri="{BB962C8B-B14F-4D97-AF65-F5344CB8AC3E}">
        <p14:creationId xmlns:p14="http://schemas.microsoft.com/office/powerpoint/2010/main" xmlns="" val="189130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29B46D1-1933-8847-A594-84CBE15D0BD0}"/>
              </a:ext>
            </a:extLst>
          </p:cNvPr>
          <p:cNvSpPr/>
          <p:nvPr/>
        </p:nvSpPr>
        <p:spPr>
          <a:xfrm>
            <a:off x="560677" y="3232292"/>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E8A5528-F1DA-5848-BC65-13406DCDF0D7}"/>
              </a:ext>
            </a:extLst>
          </p:cNvPr>
          <p:cNvSpPr/>
          <p:nvPr/>
        </p:nvSpPr>
        <p:spPr>
          <a:xfrm>
            <a:off x="560677" y="4738780"/>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62C80C9-69D8-B74C-B063-47CAD1A08DE5}"/>
              </a:ext>
            </a:extLst>
          </p:cNvPr>
          <p:cNvSpPr/>
          <p:nvPr/>
        </p:nvSpPr>
        <p:spPr>
          <a:xfrm>
            <a:off x="560677" y="1950406"/>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Drive socioeconomic transformation through RDI that supports the development of a capable state</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41513" y="1952625"/>
            <a:ext cx="7517236" cy="3539430"/>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2019/20 Gauteng household travel survey is a province-wide primary data collection project that is aimed at collecting and </a:t>
            </a:r>
            <a:r>
              <a:rPr lang="en-US" sz="1400" dirty="0" err="1">
                <a:solidFill>
                  <a:srgbClr val="032C50"/>
                </a:solidFill>
                <a:latin typeface="Arial" panose="020B0604020202020204" pitchFamily="34" charset="0"/>
                <a:cs typeface="Arial" panose="020B0604020202020204" pitchFamily="34" charset="0"/>
              </a:rPr>
              <a:t>analysing</a:t>
            </a:r>
            <a:r>
              <a:rPr lang="en-US" sz="1400" dirty="0">
                <a:solidFill>
                  <a:srgbClr val="032C50"/>
                </a:solidFill>
                <a:latin typeface="Arial" panose="020B0604020202020204" pitchFamily="34" charset="0"/>
                <a:cs typeface="Arial" panose="020B0604020202020204" pitchFamily="34" charset="0"/>
              </a:rPr>
              <a:t> information about household travel patterns. The 2019/20 survey was a collaborative project between the CSIR and the Gauteng Department of Roads and Transport.</a:t>
            </a:r>
          </a:p>
          <a:p>
            <a:pPr marL="285750" indent="-285750" algn="just">
              <a:buFont typeface="Arial" panose="020B0604020202020204" pitchFamily="34" charset="0"/>
              <a:buChar char="•"/>
            </a:pPr>
            <a:endParaRPr lang="en-US" sz="1400" b="1"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Improved transport planning is important because transport continues to contribute significantly to the increased cost of living and, by extension, the cost of doing business in Gauteng. </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survey provides an improved understanding of the interaction between households and transport service delivery.</a:t>
            </a:r>
          </a:p>
          <a:p>
            <a:endParaRPr lang="en-US" sz="1400" dirty="0">
              <a:solidFill>
                <a:srgbClr val="032C50"/>
              </a:solidFill>
              <a:latin typeface="Arial" panose="020B0604020202020204" pitchFamily="34" charset="0"/>
              <a:cs typeface="Arial" panose="020B0604020202020204" pitchFamily="34" charset="0"/>
            </a:endParaRP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survey found that about 60% of households spend more than the transport policy maximum of 10% of their income on public transport.</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l="2471" r="2471"/>
          <a:stretch/>
        </p:blipFill>
        <p:spPr bwMode="auto">
          <a:xfrm>
            <a:off x="8816617" y="2046699"/>
            <a:ext cx="2156183" cy="1617846"/>
          </a:xfrm>
          <a:prstGeom prst="roundRect">
            <a:avLst>
              <a:gd name="adj" fmla="val 10044"/>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564520"/>
            <a:ext cx="10958108" cy="4416832"/>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510019" y="1255292"/>
            <a:ext cx="8816830" cy="477768"/>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Survey on Gauteng household travel patterns provides </a:t>
            </a:r>
          </a:p>
          <a:p>
            <a:pPr algn="ctr"/>
            <a:r>
              <a:rPr lang="en-US" sz="1600" b="1" dirty="0">
                <a:solidFill>
                  <a:srgbClr val="27BFD6"/>
                </a:solidFill>
                <a:latin typeface="Arial" panose="020B0604020202020204" pitchFamily="34" charset="0"/>
                <a:cs typeface="Arial" panose="020B0604020202020204" pitchFamily="34" charset="0"/>
              </a:rPr>
              <a:t>valuable information to decision-makers</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l="5595" r="5595"/>
          <a:stretch/>
        </p:blipFill>
        <p:spPr bwMode="auto">
          <a:xfrm>
            <a:off x="8805863" y="3943109"/>
            <a:ext cx="2156184" cy="1617846"/>
          </a:xfrm>
          <a:prstGeom prst="roundRect">
            <a:avLst>
              <a:gd name="adj" fmla="val 10044"/>
            </a:avLst>
          </a:prstGeom>
          <a:noFill/>
          <a:ln>
            <a:noFill/>
          </a:ln>
        </p:spPr>
      </p:pic>
    </p:spTree>
    <p:extLst>
      <p:ext uri="{BB962C8B-B14F-4D97-AF65-F5344CB8AC3E}">
        <p14:creationId xmlns:p14="http://schemas.microsoft.com/office/powerpoint/2010/main" xmlns="" val="2954838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50003A5-1A40-B129-FA49-E71E6BC5A173}"/>
              </a:ext>
            </a:extLst>
          </p:cNvPr>
          <p:cNvSpPr/>
          <p:nvPr/>
        </p:nvSpPr>
        <p:spPr>
          <a:xfrm>
            <a:off x="560676" y="4710794"/>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19BFD25E-CEA2-CF6E-070C-D7C23E89C147}"/>
              </a:ext>
            </a:extLst>
          </p:cNvPr>
          <p:cNvSpPr/>
          <p:nvPr/>
        </p:nvSpPr>
        <p:spPr>
          <a:xfrm>
            <a:off x="560676" y="3436065"/>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14059D5C-C5E8-E486-2DFF-A93616DBB0BA}"/>
              </a:ext>
            </a:extLst>
          </p:cNvPr>
          <p:cNvSpPr/>
          <p:nvPr/>
        </p:nvSpPr>
        <p:spPr>
          <a:xfrm>
            <a:off x="560677" y="1709774"/>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Conduct R&amp;D of transformative technologies and accelerate their diffusion</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673215" y="1724669"/>
            <a:ext cx="8032246" cy="4401205"/>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a:t>
            </a:r>
            <a:r>
              <a:rPr lang="en-US" sz="1400" dirty="0" err="1">
                <a:solidFill>
                  <a:srgbClr val="032C50"/>
                </a:solidFill>
                <a:latin typeface="Arial" panose="020B0604020202020204" pitchFamily="34" charset="0"/>
                <a:cs typeface="Arial" panose="020B0604020202020204" pitchFamily="34" charset="0"/>
              </a:rPr>
              <a:t>Qfrency</a:t>
            </a:r>
            <a:r>
              <a:rPr lang="en-US" sz="1400" dirty="0">
                <a:solidFill>
                  <a:srgbClr val="032C50"/>
                </a:solidFill>
                <a:latin typeface="Arial" panose="020B0604020202020204" pitchFamily="34" charset="0"/>
                <a:cs typeface="Arial" panose="020B0604020202020204" pitchFamily="34" charset="0"/>
              </a:rPr>
              <a:t> text-to-speech technology consists of a text-to-speech engine and voices that enable a computer to create and reproduce synthesised speech from written text.</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text-to-speech voices can be used to read out text in South Africa’s 11 official language on a wide range of devices, such as cellphones, tablets and computers and on platform such as Windows, Android, iOS and MacOS and is suitable for use by industry, developers and individuals. </a:t>
            </a:r>
          </a:p>
          <a:p>
            <a:pPr algn="just"/>
            <a:endParaRPr lang="en-US" sz="1400" b="1"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current focus of commercialisation efforts is the business-to-business sector, specifically large-volume users such as call </a:t>
            </a:r>
            <a:r>
              <a:rPr lang="en-US" sz="1400" dirty="0" err="1">
                <a:solidFill>
                  <a:srgbClr val="032C50"/>
                </a:solidFill>
                <a:latin typeface="Arial" panose="020B0604020202020204" pitchFamily="34" charset="0"/>
                <a:cs typeface="Arial" panose="020B0604020202020204" pitchFamily="34" charset="0"/>
              </a:rPr>
              <a:t>centres</a:t>
            </a:r>
            <a:r>
              <a:rPr lang="en-US" sz="1400" dirty="0">
                <a:solidFill>
                  <a:srgbClr val="032C50"/>
                </a:solidFill>
                <a:latin typeface="Arial" panose="020B0604020202020204" pitchFamily="34" charset="0"/>
                <a:cs typeface="Arial" panose="020B0604020202020204" pitchFamily="34" charset="0"/>
              </a:rPr>
              <a:t> for telecommunications companies, adding speech channels to chat bots employed for self-service applications by large corporations, and adding speech modality to online learning platforms. </a:t>
            </a:r>
          </a:p>
          <a:p>
            <a:pPr marL="285750" indent="-285750">
              <a:buFont typeface="Arial" panose="020B0604020202020204" pitchFamily="34" charset="0"/>
              <a:buChar char="•"/>
            </a:pPr>
            <a:endParaRPr lang="en-US" sz="1400" dirty="0">
              <a:solidFill>
                <a:srgbClr val="032C50"/>
              </a:solidFill>
              <a:latin typeface="Arial" panose="020B0604020202020204" pitchFamily="34" charset="0"/>
              <a:cs typeface="Arial" panose="020B0604020202020204" pitchFamily="34" charset="0"/>
            </a:endParaRP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signed a </a:t>
            </a:r>
            <a:r>
              <a:rPr lang="en-US" sz="1400" dirty="0" err="1">
                <a:solidFill>
                  <a:srgbClr val="032C50"/>
                </a:solidFill>
                <a:latin typeface="Arial" panose="020B0604020202020204" pitchFamily="34" charset="0"/>
                <a:cs typeface="Arial" panose="020B0604020202020204" pitchFamily="34" charset="0"/>
              </a:rPr>
              <a:t>licence</a:t>
            </a:r>
            <a:r>
              <a:rPr lang="en-US" sz="1400" dirty="0">
                <a:solidFill>
                  <a:srgbClr val="032C50"/>
                </a:solidFill>
                <a:latin typeface="Arial" panose="020B0604020202020204" pitchFamily="34" charset="0"/>
                <a:cs typeface="Arial" panose="020B0604020202020204" pitchFamily="34" charset="0"/>
              </a:rPr>
              <a:t> agreement with </a:t>
            </a:r>
            <a:r>
              <a:rPr lang="en-US" sz="1400" dirty="0" err="1">
                <a:solidFill>
                  <a:srgbClr val="032C50"/>
                </a:solidFill>
                <a:latin typeface="Arial" panose="020B0604020202020204" pitchFamily="34" charset="0"/>
                <a:cs typeface="Arial" panose="020B0604020202020204" pitchFamily="34" charset="0"/>
              </a:rPr>
              <a:t>ReadSpeaker</a:t>
            </a:r>
            <a:r>
              <a:rPr lang="en-US" sz="1400" dirty="0">
                <a:solidFill>
                  <a:srgbClr val="032C50"/>
                </a:solidFill>
                <a:latin typeface="Arial" panose="020B0604020202020204" pitchFamily="34" charset="0"/>
                <a:cs typeface="Arial" panose="020B0604020202020204" pitchFamily="34" charset="0"/>
              </a:rPr>
              <a:t> Holding BV, a global voice specialist, for the integration of South African languages text-to-speech into their offerings.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new </a:t>
            </a:r>
            <a:r>
              <a:rPr lang="en-US" sz="1400" dirty="0" err="1">
                <a:solidFill>
                  <a:srgbClr val="032C50"/>
                </a:solidFill>
                <a:latin typeface="Arial" panose="020B0604020202020204" pitchFamily="34" charset="0"/>
                <a:cs typeface="Arial" panose="020B0604020202020204" pitchFamily="34" charset="0"/>
              </a:rPr>
              <a:t>licence</a:t>
            </a:r>
            <a:r>
              <a:rPr lang="en-US" sz="1400" dirty="0">
                <a:solidFill>
                  <a:srgbClr val="032C50"/>
                </a:solidFill>
                <a:latin typeface="Arial" panose="020B0604020202020204" pitchFamily="34" charset="0"/>
                <a:cs typeface="Arial" panose="020B0604020202020204" pitchFamily="34" charset="0"/>
              </a:rPr>
              <a:t> agreement will enable print-disabled and low literate users to access web-based content through text-to-speech technology.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is engaging with major industry clients to sign up additional </a:t>
            </a:r>
            <a:r>
              <a:rPr lang="en-US" sz="1400" dirty="0" err="1">
                <a:solidFill>
                  <a:srgbClr val="032C50"/>
                </a:solidFill>
                <a:latin typeface="Arial" panose="020B0604020202020204" pitchFamily="34" charset="0"/>
                <a:cs typeface="Arial" panose="020B0604020202020204" pitchFamily="34" charset="0"/>
              </a:rPr>
              <a:t>licencees</a:t>
            </a:r>
            <a:r>
              <a:rPr lang="en-US" sz="1400" dirty="0">
                <a:solidFill>
                  <a:srgbClr val="032C50"/>
                </a:solidFill>
                <a:latin typeface="Arial" panose="020B0604020202020204" pitchFamily="34" charset="0"/>
                <a:cs typeface="Arial" panose="020B0604020202020204" pitchFamily="34" charset="0"/>
              </a:rPr>
              <a:t>.</a:t>
            </a:r>
          </a:p>
        </p:txBody>
      </p:sp>
      <p:sp>
        <p:nvSpPr>
          <p:cNvPr id="26" name="Rounded Rectangle 4">
            <a:extLst>
              <a:ext uri="{FF2B5EF4-FFF2-40B4-BE49-F238E27FC236}">
                <a16:creationId xmlns:a16="http://schemas.microsoft.com/office/drawing/2014/main" xmlns="" id="{547D6D3B-55CD-A71C-A610-406959835048}"/>
              </a:ext>
            </a:extLst>
          </p:cNvPr>
          <p:cNvSpPr/>
          <p:nvPr/>
        </p:nvSpPr>
        <p:spPr>
          <a:xfrm>
            <a:off x="560677" y="1514185"/>
            <a:ext cx="10958108" cy="4553240"/>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019175" y="1221872"/>
            <a:ext cx="9953625" cy="495391"/>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CSIR-developed </a:t>
            </a:r>
            <a:r>
              <a:rPr lang="en-US" sz="1600" b="1" dirty="0" err="1">
                <a:solidFill>
                  <a:srgbClr val="27BFD6"/>
                </a:solidFill>
                <a:latin typeface="Arial" panose="020B0604020202020204" pitchFamily="34" charset="0"/>
                <a:cs typeface="Arial" panose="020B0604020202020204" pitchFamily="34" charset="0"/>
              </a:rPr>
              <a:t>Qfrency</a:t>
            </a:r>
            <a:r>
              <a:rPr lang="en-US" sz="1600" b="1" dirty="0">
                <a:solidFill>
                  <a:srgbClr val="27BFD6"/>
                </a:solidFill>
                <a:latin typeface="Arial" panose="020B0604020202020204" pitchFamily="34" charset="0"/>
                <a:cs typeface="Arial" panose="020B0604020202020204" pitchFamily="34" charset="0"/>
              </a:rPr>
              <a:t> text-to-speech technology released to the market</a:t>
            </a:r>
          </a:p>
        </p:txBody>
      </p:sp>
      <p:pic>
        <p:nvPicPr>
          <p:cNvPr id="4" name="Picture 3">
            <a:extLst>
              <a:ext uri="{FF2B5EF4-FFF2-40B4-BE49-F238E27FC236}">
                <a16:creationId xmlns:a16="http://schemas.microsoft.com/office/drawing/2014/main" xmlns="" id="{98C18DB2-1D9A-C618-4126-4BD5AA82F9BC}"/>
              </a:ext>
            </a:extLst>
          </p:cNvPr>
          <p:cNvPicPr>
            <a:picLocks noChangeAspect="1"/>
          </p:cNvPicPr>
          <p:nvPr/>
        </p:nvPicPr>
        <p:blipFill>
          <a:blip r:embed="rId2"/>
          <a:srcRect l="107" r="107"/>
          <a:stretch/>
        </p:blipFill>
        <p:spPr>
          <a:xfrm>
            <a:off x="9001746" y="1943209"/>
            <a:ext cx="2339601" cy="1492856"/>
          </a:xfrm>
          <a:prstGeom prst="roundRect">
            <a:avLst>
              <a:gd name="adj" fmla="val 10044"/>
            </a:avLst>
          </a:prstGeom>
          <a:noFill/>
          <a:ln>
            <a:noFill/>
          </a:ln>
        </p:spPr>
      </p:pic>
      <p:pic>
        <p:nvPicPr>
          <p:cNvPr id="6" name="Picture 5">
            <a:extLst>
              <a:ext uri="{FF2B5EF4-FFF2-40B4-BE49-F238E27FC236}">
                <a16:creationId xmlns:a16="http://schemas.microsoft.com/office/drawing/2014/main" xmlns="" id="{3377F330-8825-970D-FC15-B4CDBF4653B9}"/>
              </a:ext>
            </a:extLst>
          </p:cNvPr>
          <p:cNvPicPr>
            <a:picLocks noChangeAspect="1"/>
          </p:cNvPicPr>
          <p:nvPr/>
        </p:nvPicPr>
        <p:blipFill>
          <a:blip r:embed="rId3"/>
          <a:srcRect l="17" r="17"/>
          <a:stretch/>
        </p:blipFill>
        <p:spPr>
          <a:xfrm>
            <a:off x="9032033" y="3753117"/>
            <a:ext cx="2309315" cy="2034396"/>
          </a:xfrm>
          <a:prstGeom prst="roundRect">
            <a:avLst>
              <a:gd name="adj" fmla="val 10044"/>
            </a:avLst>
          </a:prstGeom>
          <a:noFill/>
          <a:ln>
            <a:noFill/>
          </a:ln>
        </p:spPr>
      </p:pic>
    </p:spTree>
    <p:extLst>
      <p:ext uri="{BB962C8B-B14F-4D97-AF65-F5344CB8AC3E}">
        <p14:creationId xmlns:p14="http://schemas.microsoft.com/office/powerpoint/2010/main" xmlns="" val="1736285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1CD1B49-DF42-C940-BE6B-5FE885E2CE89}"/>
              </a:ext>
            </a:extLst>
          </p:cNvPr>
          <p:cNvSpPr/>
          <p:nvPr/>
        </p:nvSpPr>
        <p:spPr>
          <a:xfrm>
            <a:off x="560677" y="3457226"/>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DF03A9AD-D09E-C241-98FA-250832A24BE1}"/>
              </a:ext>
            </a:extLst>
          </p:cNvPr>
          <p:cNvSpPr/>
          <p:nvPr/>
        </p:nvSpPr>
        <p:spPr>
          <a:xfrm>
            <a:off x="560677" y="4309293"/>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49E1EE0-54DD-4943-9A12-9E5CF31757BB}"/>
              </a:ext>
            </a:extLst>
          </p:cNvPr>
          <p:cNvSpPr/>
          <p:nvPr/>
        </p:nvSpPr>
        <p:spPr>
          <a:xfrm>
            <a:off x="560677" y="1950406"/>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Investment in infrastructure</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85686" y="1952625"/>
            <a:ext cx="7363438" cy="3539430"/>
          </a:xfrm>
          <a:prstGeom prst="rect">
            <a:avLst/>
          </a:prstGeom>
        </p:spPr>
        <p:txBody>
          <a:bodyPr wrap="square">
            <a:spAutoFit/>
          </a:bodyPr>
          <a:lstStyle/>
          <a:p>
            <a:r>
              <a:rPr lang="en-US" sz="1400" b="1" dirty="0">
                <a:solidFill>
                  <a:srgbClr val="032C50"/>
                </a:solidFill>
                <a:latin typeface="Arial" panose="020B0604020202020204" pitchFamily="34" charset="0"/>
                <a:cs typeface="Arial" panose="020B0604020202020204" pitchFamily="34" charset="0"/>
              </a:rPr>
              <a:t>DESCRIPTION</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Learning Factory is modular, </a:t>
            </a:r>
            <a:r>
              <a:rPr lang="en-US" sz="1400" dirty="0" err="1">
                <a:solidFill>
                  <a:srgbClr val="032C50"/>
                </a:solidFill>
                <a:latin typeface="Arial" panose="020B0604020202020204" pitchFamily="34" charset="0"/>
                <a:cs typeface="Arial" panose="020B0604020202020204" pitchFamily="34" charset="0"/>
              </a:rPr>
              <a:t>customisable</a:t>
            </a:r>
            <a:r>
              <a:rPr lang="en-US" sz="1400" dirty="0">
                <a:solidFill>
                  <a:srgbClr val="032C50"/>
                </a:solidFill>
                <a:latin typeface="Arial" panose="020B0604020202020204" pitchFamily="34" charset="0"/>
                <a:cs typeface="Arial" panose="020B0604020202020204" pitchFamily="34" charset="0"/>
              </a:rPr>
              <a:t> and mirrors an industrial operation; with appropriate, relevant curriculum.</a:t>
            </a:r>
          </a:p>
          <a:p>
            <a:pPr marL="285750" indent="-285750" algn="just">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Training is offered in various domains ─ e.g., augmented and virtual reality, digital twinning, robotics, human-</a:t>
            </a:r>
            <a:r>
              <a:rPr lang="en-US" sz="1400" dirty="0" err="1">
                <a:solidFill>
                  <a:srgbClr val="032C50"/>
                </a:solidFill>
                <a:latin typeface="Arial" panose="020B0604020202020204" pitchFamily="34" charset="0"/>
                <a:cs typeface="Arial" panose="020B0604020202020204" pitchFamily="34" charset="0"/>
              </a:rPr>
              <a:t>centred</a:t>
            </a:r>
            <a:r>
              <a:rPr lang="en-US" sz="1400" dirty="0">
                <a:solidFill>
                  <a:srgbClr val="032C50"/>
                </a:solidFill>
                <a:latin typeface="Arial" panose="020B0604020202020204" pitchFamily="34" charset="0"/>
                <a:cs typeface="Arial" panose="020B0604020202020204" pitchFamily="34" charset="0"/>
              </a:rPr>
              <a:t> automation, blockchain, artificial intelligence and digital transformation. </a:t>
            </a:r>
          </a:p>
          <a:p>
            <a:pPr algn="just"/>
            <a:endParaRPr lang="en-US" sz="1400" b="1" dirty="0">
              <a:solidFill>
                <a:srgbClr val="032C50"/>
              </a:solidFill>
              <a:latin typeface="Arial" panose="020B0604020202020204" pitchFamily="34" charset="0"/>
              <a:cs typeface="Arial" panose="020B0604020202020204" pitchFamily="34" charset="0"/>
            </a:endParaRPr>
          </a:p>
          <a:p>
            <a:pPr algn="just"/>
            <a:r>
              <a:rPr lang="en-US" sz="1400" b="1" dirty="0">
                <a:solidFill>
                  <a:srgbClr val="032C50"/>
                </a:solidFill>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Infrastructure, skills development and technology adoption are still required for South Africa’s re-industrialisation and to reap the significant benefits of 4IR technologies. </a:t>
            </a:r>
          </a:p>
          <a:p>
            <a:pPr marL="285750" indent="-285750">
              <a:buFont typeface="Arial" panose="020B0604020202020204" pitchFamily="34" charset="0"/>
              <a:buChar char="•"/>
            </a:pPr>
            <a:endParaRPr lang="en-US" sz="1400" dirty="0">
              <a:solidFill>
                <a:srgbClr val="032C50"/>
              </a:solidFill>
              <a:latin typeface="Arial" panose="020B0604020202020204" pitchFamily="34" charset="0"/>
              <a:cs typeface="Arial" panose="020B0604020202020204" pitchFamily="34" charset="0"/>
            </a:endParaRPr>
          </a:p>
          <a:p>
            <a:r>
              <a:rPr lang="en-US" sz="1400" b="1" dirty="0">
                <a:solidFill>
                  <a:srgbClr val="032C50"/>
                </a:solidFill>
                <a:latin typeface="Arial" panose="020B0604020202020204" pitchFamily="34" charset="0"/>
                <a:cs typeface="Arial" panose="020B0604020202020204" pitchFamily="34" charset="0"/>
              </a:rPr>
              <a:t>2021/22 HIGHLIGHTS</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Eastern Cape became the first provincial site for a pilot learning factory. </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new learning factory is aimed at introducing students to the 4IR in their ecosystem.</a:t>
            </a:r>
          </a:p>
          <a:p>
            <a:pPr marL="285750" indent="-285750">
              <a:buFont typeface="Arial" panose="020B0604020202020204" pitchFamily="34" charset="0"/>
              <a:buChar char="•"/>
            </a:pPr>
            <a:r>
              <a:rPr lang="en-US" sz="1400" dirty="0">
                <a:solidFill>
                  <a:srgbClr val="032C50"/>
                </a:solidFill>
                <a:latin typeface="Arial" panose="020B0604020202020204" pitchFamily="34" charset="0"/>
                <a:cs typeface="Arial" panose="020B0604020202020204" pitchFamily="34" charset="0"/>
              </a:rPr>
              <a:t>The CSIR, in partnership with the merSETA, intends to establish more learning factories at TVET institutes around the country, with the target of at least two per province.</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l="2471" r="2471"/>
          <a:stretch/>
        </p:blipFill>
        <p:spPr bwMode="auto">
          <a:xfrm>
            <a:off x="8805863" y="2097033"/>
            <a:ext cx="2156183" cy="1617846"/>
          </a:xfrm>
          <a:prstGeom prst="roundRect">
            <a:avLst>
              <a:gd name="adj" fmla="val 10044"/>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514185"/>
            <a:ext cx="10958108" cy="4553240"/>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019175" y="1221872"/>
            <a:ext cx="9953625" cy="495391"/>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7BFD6"/>
                </a:solidFill>
                <a:latin typeface="Arial" panose="020B0604020202020204" pitchFamily="34" charset="0"/>
                <a:cs typeface="Arial" panose="020B0604020202020204" pitchFamily="34" charset="0"/>
              </a:rPr>
              <a:t>Learning factory established at the </a:t>
            </a:r>
            <a:r>
              <a:rPr lang="en-US" sz="1600" b="1" dirty="0" err="1">
                <a:solidFill>
                  <a:srgbClr val="27BFD6"/>
                </a:solidFill>
                <a:latin typeface="Arial" panose="020B0604020202020204" pitchFamily="34" charset="0"/>
                <a:cs typeface="Arial" panose="020B0604020202020204" pitchFamily="34" charset="0"/>
              </a:rPr>
              <a:t>Eastcape</a:t>
            </a:r>
            <a:r>
              <a:rPr lang="en-US" sz="1600" b="1" dirty="0">
                <a:solidFill>
                  <a:srgbClr val="27BFD6"/>
                </a:solidFill>
                <a:latin typeface="Arial" panose="020B0604020202020204" pitchFamily="34" charset="0"/>
                <a:cs typeface="Arial" panose="020B0604020202020204" pitchFamily="34" charset="0"/>
              </a:rPr>
              <a:t> Midlands Technical and Vocational Training College</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t="17173" b="17173"/>
          <a:stretch/>
        </p:blipFill>
        <p:spPr bwMode="auto">
          <a:xfrm>
            <a:off x="8805863" y="3925272"/>
            <a:ext cx="2156184" cy="1617846"/>
          </a:xfrm>
          <a:prstGeom prst="roundRect">
            <a:avLst>
              <a:gd name="adj" fmla="val 10044"/>
            </a:avLst>
          </a:prstGeom>
          <a:noFill/>
          <a:ln>
            <a:noFill/>
          </a:ln>
        </p:spPr>
      </p:pic>
    </p:spTree>
    <p:extLst>
      <p:ext uri="{BB962C8B-B14F-4D97-AF65-F5344CB8AC3E}">
        <p14:creationId xmlns:p14="http://schemas.microsoft.com/office/powerpoint/2010/main" xmlns="" val="420048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1CD1B49-DF42-C940-BE6B-5FE885E2CE89}"/>
              </a:ext>
            </a:extLst>
          </p:cNvPr>
          <p:cNvSpPr/>
          <p:nvPr/>
        </p:nvSpPr>
        <p:spPr>
          <a:xfrm>
            <a:off x="560677" y="2924404"/>
            <a:ext cx="4157097"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DF03A9AD-D09E-C241-98FA-250832A24BE1}"/>
              </a:ext>
            </a:extLst>
          </p:cNvPr>
          <p:cNvSpPr/>
          <p:nvPr/>
        </p:nvSpPr>
        <p:spPr>
          <a:xfrm>
            <a:off x="560677" y="4589589"/>
            <a:ext cx="4713688"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549E1EE0-54DD-4943-9A12-9E5CF31757BB}"/>
              </a:ext>
            </a:extLst>
          </p:cNvPr>
          <p:cNvSpPr/>
          <p:nvPr/>
        </p:nvSpPr>
        <p:spPr>
          <a:xfrm>
            <a:off x="560677" y="1828728"/>
            <a:ext cx="3534245" cy="289211"/>
          </a:xfrm>
          <a:prstGeom prst="rect">
            <a:avLst/>
          </a:prstGeom>
          <a:gradFill flip="none" rotWithShape="1">
            <a:gsLst>
              <a:gs pos="18000">
                <a:srgbClr val="0AD6E3"/>
              </a:gs>
              <a:gs pos="100000">
                <a:sysClr val="window" lastClr="FFFFFF">
                  <a:alpha val="0"/>
                </a:sys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Impact Catalyst</a:t>
            </a:r>
          </a:p>
        </p:txBody>
      </p:sp>
      <p:sp>
        <p:nvSpPr>
          <p:cNvPr id="23" name="Rectangle 22">
            <a:extLst>
              <a:ext uri="{FF2B5EF4-FFF2-40B4-BE49-F238E27FC236}">
                <a16:creationId xmlns:a16="http://schemas.microsoft.com/office/drawing/2014/main" xmlns="" id="{A8664478-EEB2-F231-995A-E3F4D7D8FD72}"/>
              </a:ext>
            </a:extLst>
          </p:cNvPr>
          <p:cNvSpPr/>
          <p:nvPr/>
        </p:nvSpPr>
        <p:spPr>
          <a:xfrm>
            <a:off x="835149" y="1845564"/>
            <a:ext cx="7363438"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DESCRIPTION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Establish inclusive, collaborative, cross-sectoral platforms, initiatives and partnerships to achieve systemic socioeconomic impact through public private partnerships.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initiatives are designed to leverage collaboration for collective impact, be cross sectoral and selected for impact beyond the scale of individual participants.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OPPORTUNITY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need for partnership between companies committed to socioeconomic change and government, to facilitate collaborative action through the implementation of initiatives for impact at scale;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An open platform that invites participation by corporate South Africa and the public sector to build and execute socio-economic programmes in scope and scale that move the needle on the key local sustainable development challenges in South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2021/22 HIGHLIGHTS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The Impact Catalyst has partnered with more than 20 provincial partners to implement sustainable and scalable projects in five provinces.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2C50"/>
                </a:solidFill>
                <a:effectLst/>
                <a:uLnTx/>
                <a:uFillTx/>
                <a:latin typeface="Arial" panose="020B0604020202020204" pitchFamily="34" charset="0"/>
                <a:ea typeface="+mn-ea"/>
                <a:cs typeface="Arial" panose="020B0604020202020204" pitchFamily="34" charset="0"/>
              </a:rPr>
              <a:t>Initiatives identified are strategically aligned with governmental strategy and resources.</a:t>
            </a:r>
          </a:p>
        </p:txBody>
      </p:sp>
      <p:pic>
        <p:nvPicPr>
          <p:cNvPr id="25" name="Content Placeholder 8">
            <a:extLst>
              <a:ext uri="{FF2B5EF4-FFF2-40B4-BE49-F238E27FC236}">
                <a16:creationId xmlns:a16="http://schemas.microsoft.com/office/drawing/2014/main" xmlns="" id="{C57D559D-84A6-797F-EC04-6CC043B98358}"/>
              </a:ext>
            </a:extLst>
          </p:cNvPr>
          <p:cNvPicPr>
            <a:picLocks noChangeAspect="1"/>
          </p:cNvPicPr>
          <p:nvPr/>
        </p:nvPicPr>
        <p:blipFill>
          <a:blip r:embed="rId2"/>
          <a:srcRect t="69" b="69"/>
          <a:stretch/>
        </p:blipFill>
        <p:spPr bwMode="auto">
          <a:xfrm>
            <a:off x="8805863" y="2097033"/>
            <a:ext cx="2156183" cy="1617846"/>
          </a:xfrm>
          <a:prstGeom prst="roundRect">
            <a:avLst>
              <a:gd name="adj" fmla="val 10044"/>
            </a:avLst>
          </a:prstGeom>
          <a:noFill/>
          <a:ln>
            <a:noFill/>
          </a:ln>
        </p:spPr>
      </p:pic>
      <p:sp>
        <p:nvSpPr>
          <p:cNvPr id="26" name="Rounded Rectangle 4">
            <a:extLst>
              <a:ext uri="{FF2B5EF4-FFF2-40B4-BE49-F238E27FC236}">
                <a16:creationId xmlns:a16="http://schemas.microsoft.com/office/drawing/2014/main" xmlns="" id="{547D6D3B-55CD-A71C-A610-406959835048}"/>
              </a:ext>
            </a:extLst>
          </p:cNvPr>
          <p:cNvSpPr/>
          <p:nvPr/>
        </p:nvSpPr>
        <p:spPr>
          <a:xfrm>
            <a:off x="560677" y="1459321"/>
            <a:ext cx="10958108" cy="4553240"/>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019175" y="1240922"/>
            <a:ext cx="9953625" cy="495391"/>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BFD6"/>
                </a:solidFill>
                <a:effectLst/>
                <a:uLnTx/>
                <a:uFillTx/>
                <a:latin typeface="Arial" panose="020B0604020202020204" pitchFamily="34" charset="0"/>
                <a:ea typeface="+mn-ea"/>
                <a:cs typeface="Arial" panose="020B0604020202020204" pitchFamily="34" charset="0"/>
              </a:rPr>
              <a:t>Deliver socioeconomic change on a regional scale</a:t>
            </a:r>
          </a:p>
        </p:txBody>
      </p:sp>
      <p:pic>
        <p:nvPicPr>
          <p:cNvPr id="28" name="Content Placeholder 8">
            <a:extLst>
              <a:ext uri="{FF2B5EF4-FFF2-40B4-BE49-F238E27FC236}">
                <a16:creationId xmlns:a16="http://schemas.microsoft.com/office/drawing/2014/main" xmlns="" id="{444A22DC-7D9B-D88C-5AB7-CAECB8D39C4F}"/>
              </a:ext>
            </a:extLst>
          </p:cNvPr>
          <p:cNvPicPr>
            <a:picLocks noChangeAspect="1"/>
          </p:cNvPicPr>
          <p:nvPr/>
        </p:nvPicPr>
        <p:blipFill>
          <a:blip r:embed="rId3"/>
          <a:srcRect l="52" r="52"/>
          <a:stretch/>
        </p:blipFill>
        <p:spPr bwMode="auto">
          <a:xfrm>
            <a:off x="8805863" y="3925272"/>
            <a:ext cx="2156184" cy="1617846"/>
          </a:xfrm>
          <a:prstGeom prst="roundRect">
            <a:avLst>
              <a:gd name="adj" fmla="val 10044"/>
            </a:avLst>
          </a:prstGeom>
          <a:noFill/>
          <a:ln>
            <a:noFill/>
          </a:ln>
        </p:spPr>
      </p:pic>
    </p:spTree>
    <p:extLst>
      <p:ext uri="{BB962C8B-B14F-4D97-AF65-F5344CB8AC3E}">
        <p14:creationId xmlns:p14="http://schemas.microsoft.com/office/powerpoint/2010/main" xmlns="" val="913564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Conclusion</a:t>
            </a:r>
          </a:p>
        </p:txBody>
      </p:sp>
      <p:sp>
        <p:nvSpPr>
          <p:cNvPr id="26" name="Rounded Rectangle 4">
            <a:extLst>
              <a:ext uri="{FF2B5EF4-FFF2-40B4-BE49-F238E27FC236}">
                <a16:creationId xmlns:a16="http://schemas.microsoft.com/office/drawing/2014/main" xmlns="" id="{547D6D3B-55CD-A71C-A610-406959835048}"/>
              </a:ext>
            </a:extLst>
          </p:cNvPr>
          <p:cNvSpPr/>
          <p:nvPr/>
        </p:nvSpPr>
        <p:spPr>
          <a:xfrm>
            <a:off x="560677" y="1572335"/>
            <a:ext cx="10958108" cy="4351338"/>
          </a:xfrm>
          <a:prstGeom prst="roundRect">
            <a:avLst>
              <a:gd name="adj" fmla="val 3241"/>
            </a:avLst>
          </a:prstGeom>
          <a:noFill/>
          <a:ln w="22225">
            <a:solidFill>
              <a:srgbClr val="27BF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ed Rectangle 17">
            <a:extLst>
              <a:ext uri="{FF2B5EF4-FFF2-40B4-BE49-F238E27FC236}">
                <a16:creationId xmlns:a16="http://schemas.microsoft.com/office/drawing/2014/main" xmlns="" id="{4CD534AF-F922-0BD4-8648-CEC9B24CCC56}"/>
              </a:ext>
            </a:extLst>
          </p:cNvPr>
          <p:cNvSpPr/>
          <p:nvPr/>
        </p:nvSpPr>
        <p:spPr>
          <a:xfrm>
            <a:off x="1019175" y="1240922"/>
            <a:ext cx="9953625" cy="747688"/>
          </a:xfrm>
          <a:prstGeom prst="roundRect">
            <a:avLst/>
          </a:prstGeom>
          <a:solidFill>
            <a:srgbClr val="03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Despite these huge gains and achievements, we have identified areas of improvement, which will receive focused attention in the current financial year. These include:</a:t>
            </a:r>
          </a:p>
        </p:txBody>
      </p:sp>
      <p:sp>
        <p:nvSpPr>
          <p:cNvPr id="3" name="Content Placeholder 3">
            <a:extLst>
              <a:ext uri="{FF2B5EF4-FFF2-40B4-BE49-F238E27FC236}">
                <a16:creationId xmlns:a16="http://schemas.microsoft.com/office/drawing/2014/main" xmlns="" id="{1265FB35-6B5C-F1C7-47D2-E5EF94B01950}"/>
              </a:ext>
            </a:extLst>
          </p:cNvPr>
          <p:cNvSpPr>
            <a:spLocks noGrp="1"/>
          </p:cNvSpPr>
          <p:nvPr>
            <p:ph idx="1"/>
          </p:nvPr>
        </p:nvSpPr>
        <p:spPr>
          <a:xfrm>
            <a:off x="560677" y="2217203"/>
            <a:ext cx="10515600" cy="3399875"/>
          </a:xfrm>
        </p:spPr>
        <p:txBody>
          <a:bodyPr>
            <a:normAutofit/>
          </a:bodyPr>
          <a:lstStyle/>
          <a:p>
            <a:pPr lvl="1" algn="just">
              <a:lnSpc>
                <a:spcPct val="150000"/>
              </a:lnSpc>
              <a:spcAft>
                <a:spcPts val="1000"/>
              </a:spcAft>
            </a:pP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Ensuring that </a:t>
            </a:r>
            <a:r>
              <a:rPr lang="en-GB" sz="1600" b="1" dirty="0">
                <a:solidFill>
                  <a:srgbClr val="032C50"/>
                </a:solidFill>
                <a:effectLst/>
                <a:latin typeface="Arial" panose="020B0604020202020204" pitchFamily="34" charset="0"/>
                <a:ea typeface="Cambria" panose="02040503050406030204" pitchFamily="18" charset="0"/>
                <a:cs typeface="Arial" panose="020B0604020202020204" pitchFamily="34" charset="0"/>
              </a:rPr>
              <a:t>we have a strong pipeline of priority patent applications </a:t>
            </a: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to support the growth in patents granted. More importantly, to ensure </a:t>
            </a:r>
            <a:r>
              <a:rPr lang="en-GB" sz="1600" b="1" dirty="0">
                <a:solidFill>
                  <a:srgbClr val="032C50"/>
                </a:solidFill>
                <a:effectLst/>
                <a:latin typeface="Arial" panose="020B0604020202020204" pitchFamily="34" charset="0"/>
                <a:ea typeface="Cambria" panose="02040503050406030204" pitchFamily="18" charset="0"/>
                <a:cs typeface="Arial" panose="020B0604020202020204" pitchFamily="34" charset="0"/>
              </a:rPr>
              <a:t>that we monetise the IP through licensing and other forms of commercialisation</a:t>
            </a: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a:t>
            </a:r>
            <a:endParaRPr lang="en-US" sz="1600" dirty="0">
              <a:solidFill>
                <a:srgbClr val="032C50"/>
              </a:solidFill>
              <a:latin typeface="Arial" panose="020B0604020202020204" pitchFamily="34" charset="0"/>
              <a:ea typeface="Cambria" panose="02040503050406030204" pitchFamily="18" charset="0"/>
              <a:cs typeface="Arial" panose="020B0604020202020204" pitchFamily="34" charset="0"/>
            </a:endParaRPr>
          </a:p>
          <a:p>
            <a:pPr lvl="1" algn="just">
              <a:lnSpc>
                <a:spcPct val="150000"/>
              </a:lnSpc>
              <a:spcAft>
                <a:spcPts val="1000"/>
              </a:spcAft>
            </a:pP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We are seeing </a:t>
            </a:r>
            <a:r>
              <a:rPr lang="en-GB" sz="1600" b="1" dirty="0">
                <a:solidFill>
                  <a:srgbClr val="032C50"/>
                </a:solidFill>
                <a:latin typeface="Arial" panose="020B0604020202020204" pitchFamily="34" charset="0"/>
                <a:ea typeface="Cambria" panose="02040503050406030204" pitchFamily="18" charset="0"/>
                <a:cs typeface="Arial" panose="020B0604020202020204" pitchFamily="34" charset="0"/>
              </a:rPr>
              <a:t>improvements in terms of private sector contract R&amp;D</a:t>
            </a: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 however, the </a:t>
            </a:r>
            <a:r>
              <a:rPr lang="en-GB" sz="1600" b="1" dirty="0">
                <a:solidFill>
                  <a:srgbClr val="032C50"/>
                </a:solidFill>
                <a:latin typeface="Arial" panose="020B0604020202020204" pitchFamily="34" charset="0"/>
                <a:ea typeface="Cambria" panose="02040503050406030204" pitchFamily="18" charset="0"/>
                <a:cs typeface="Arial" panose="020B0604020202020204" pitchFamily="34" charset="0"/>
              </a:rPr>
              <a:t>pace</a:t>
            </a: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 at which this is growing </a:t>
            </a:r>
            <a:r>
              <a:rPr lang="en-GB" sz="1600" b="1" dirty="0">
                <a:solidFill>
                  <a:srgbClr val="032C50"/>
                </a:solidFill>
                <a:latin typeface="Arial" panose="020B0604020202020204" pitchFamily="34" charset="0"/>
                <a:ea typeface="Cambria" panose="02040503050406030204" pitchFamily="18" charset="0"/>
                <a:cs typeface="Arial" panose="020B0604020202020204" pitchFamily="34" charset="0"/>
              </a:rPr>
              <a:t>remains slow</a:t>
            </a: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 Dedicated </a:t>
            </a:r>
            <a:r>
              <a:rPr lang="en-GB" sz="1600" b="1" dirty="0">
                <a:solidFill>
                  <a:srgbClr val="032C50"/>
                </a:solidFill>
                <a:latin typeface="Arial" panose="020B0604020202020204" pitchFamily="34" charset="0"/>
                <a:ea typeface="Cambria" panose="02040503050406030204" pitchFamily="18" charset="0"/>
                <a:cs typeface="Arial" panose="020B0604020202020204" pitchFamily="34" charset="0"/>
              </a:rPr>
              <a:t>sector specific strategies for each cluster</a:t>
            </a:r>
            <a:r>
              <a:rPr lang="en-GB" sz="1600" dirty="0">
                <a:solidFill>
                  <a:srgbClr val="032C50"/>
                </a:solidFill>
                <a:latin typeface="Arial" panose="020B0604020202020204" pitchFamily="34" charset="0"/>
                <a:ea typeface="Cambria" panose="02040503050406030204" pitchFamily="18" charset="0"/>
                <a:cs typeface="Arial" panose="020B0604020202020204" pitchFamily="34" charset="0"/>
              </a:rPr>
              <a:t>. </a:t>
            </a:r>
            <a:endParaRPr lang="en-US" sz="1600" dirty="0">
              <a:solidFill>
                <a:srgbClr val="032C50"/>
              </a:solidFill>
              <a:latin typeface="Arial" panose="020B0604020202020204" pitchFamily="34" charset="0"/>
              <a:ea typeface="Cambria" panose="02040503050406030204" pitchFamily="18" charset="0"/>
              <a:cs typeface="Arial" panose="020B0604020202020204" pitchFamily="34" charset="0"/>
            </a:endParaRPr>
          </a:p>
          <a:p>
            <a:pPr lvl="1" algn="just">
              <a:lnSpc>
                <a:spcPct val="150000"/>
              </a:lnSpc>
              <a:spcAft>
                <a:spcPts val="1000"/>
              </a:spcAft>
            </a:pP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The </a:t>
            </a:r>
            <a:r>
              <a:rPr lang="en-GB" sz="1600" b="1" dirty="0">
                <a:solidFill>
                  <a:srgbClr val="032C50"/>
                </a:solidFill>
                <a:effectLst/>
                <a:latin typeface="Arial" panose="020B0604020202020204" pitchFamily="34" charset="0"/>
                <a:ea typeface="Cambria" panose="02040503050406030204" pitchFamily="18" charset="0"/>
                <a:cs typeface="Arial" panose="020B0604020202020204" pitchFamily="34" charset="0"/>
              </a:rPr>
              <a:t>growth and transformation of our principal and chief researcher pools remains a challenge</a:t>
            </a: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 Despite the various initiatives we have put in place, </a:t>
            </a:r>
            <a:r>
              <a:rPr lang="en-GB" sz="1600" b="1" dirty="0">
                <a:solidFill>
                  <a:srgbClr val="032C50"/>
                </a:solidFill>
                <a:effectLst/>
                <a:latin typeface="Arial" panose="020B0604020202020204" pitchFamily="34" charset="0"/>
                <a:ea typeface="Cambria" panose="02040503050406030204" pitchFamily="18" charset="0"/>
                <a:cs typeface="Arial" panose="020B0604020202020204" pitchFamily="34" charset="0"/>
              </a:rPr>
              <a:t>progress is slow</a:t>
            </a: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 As such, we have </a:t>
            </a:r>
            <a:r>
              <a:rPr lang="en-GB" sz="1600" b="1" dirty="0">
                <a:solidFill>
                  <a:srgbClr val="032C50"/>
                </a:solidFill>
                <a:effectLst/>
                <a:latin typeface="Arial" panose="020B0604020202020204" pitchFamily="34" charset="0"/>
                <a:ea typeface="Cambria" panose="02040503050406030204" pitchFamily="18" charset="0"/>
                <a:cs typeface="Arial" panose="020B0604020202020204" pitchFamily="34" charset="0"/>
              </a:rPr>
              <a:t>created a strategic fund to attract</a:t>
            </a:r>
            <a:r>
              <a:rPr lang="en-GB" sz="1600" dirty="0">
                <a:solidFill>
                  <a:srgbClr val="032C50"/>
                </a:solidFill>
                <a:effectLst/>
                <a:latin typeface="Arial" panose="020B0604020202020204" pitchFamily="34" charset="0"/>
                <a:ea typeface="Cambria" panose="02040503050406030204" pitchFamily="18" charset="0"/>
                <a:cs typeface="Arial" panose="020B0604020202020204" pitchFamily="34" charset="0"/>
              </a:rPr>
              <a:t> chief and principal researchers to the CSIR</a:t>
            </a:r>
            <a:endParaRPr lang="en-US" sz="1600" dirty="0">
              <a:solidFill>
                <a:srgbClr val="032C5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xmlns="" val="246061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EF64E89-72D2-0EB7-4FA1-4443A9056230}"/>
              </a:ext>
            </a:extLst>
          </p:cNvPr>
          <p:cNvSpPr txBox="1">
            <a:spLocks/>
          </p:cNvSpPr>
          <p:nvPr/>
        </p:nvSpPr>
        <p:spPr>
          <a:xfrm>
            <a:off x="2952485" y="2988128"/>
            <a:ext cx="3932729" cy="5104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Arial" panose="020B0604020202020204" pitchFamily="34" charset="0"/>
                <a:cs typeface="Arial" panose="020B0604020202020204" pitchFamily="34" charset="0"/>
              </a:rPr>
              <a:t>THANK YOU </a:t>
            </a:r>
          </a:p>
        </p:txBody>
      </p:sp>
      <p:cxnSp>
        <p:nvCxnSpPr>
          <p:cNvPr id="4" name="Straight Connector 3">
            <a:extLst>
              <a:ext uri="{FF2B5EF4-FFF2-40B4-BE49-F238E27FC236}">
                <a16:creationId xmlns:a16="http://schemas.microsoft.com/office/drawing/2014/main" xmlns="" id="{1191174B-B81D-ABDB-573A-F9D64DD28A65}"/>
              </a:ext>
            </a:extLst>
          </p:cNvPr>
          <p:cNvCxnSpPr/>
          <p:nvPr/>
        </p:nvCxnSpPr>
        <p:spPr>
          <a:xfrm>
            <a:off x="3182637" y="3629252"/>
            <a:ext cx="36684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3707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5132B81-1BE1-97F2-D06A-FFC253281E6D}"/>
              </a:ext>
            </a:extLst>
          </p:cNvPr>
          <p:cNvSpPr>
            <a:spLocks noGrp="1"/>
          </p:cNvSpPr>
          <p:nvPr>
            <p:ph type="sldNum" sz="quarter" idx="4294967295"/>
          </p:nvPr>
        </p:nvSpPr>
        <p:spPr>
          <a:xfrm>
            <a:off x="8610600" y="6356350"/>
            <a:ext cx="2743200" cy="365125"/>
          </a:xfrm>
        </p:spPr>
        <p:txBody>
          <a:bodyPr/>
          <a:lstStyle/>
          <a:p>
            <a:fld id="{CC8A349B-FD51-4E4D-9E60-1F95F33C3640}" type="slidenum">
              <a:rPr lang="en-US" smtClean="0"/>
              <a:pPr/>
              <a:t>4</a:t>
            </a:fld>
            <a:endParaRPr lang="en-US"/>
          </a:p>
        </p:txBody>
      </p:sp>
      <p:sp>
        <p:nvSpPr>
          <p:cNvPr id="4" name="Title 1">
            <a:extLst>
              <a:ext uri="{FF2B5EF4-FFF2-40B4-BE49-F238E27FC236}">
                <a16:creationId xmlns:a16="http://schemas.microsoft.com/office/drawing/2014/main" xmlns="" id="{03353BE8-9DE5-3C10-FF37-57F8F68E5DD2}"/>
              </a:ext>
            </a:extLst>
          </p:cNvPr>
          <p:cNvSpPr txBox="1">
            <a:spLocks/>
          </p:cNvSpPr>
          <p:nvPr/>
        </p:nvSpPr>
        <p:spPr>
          <a:xfrm>
            <a:off x="4381501" y="2678906"/>
            <a:ext cx="7410450" cy="1500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sz="2800" dirty="0">
                <a:solidFill>
                  <a:schemeClr val="accent1">
                    <a:lumMod val="50000"/>
                  </a:schemeClr>
                </a:solidFill>
              </a:rPr>
              <a:t>CSIR MANDATE AND STRATEGIC FOCUS</a:t>
            </a:r>
          </a:p>
        </p:txBody>
      </p:sp>
    </p:spTree>
    <p:extLst>
      <p:ext uri="{BB962C8B-B14F-4D97-AF65-F5344CB8AC3E}">
        <p14:creationId xmlns:p14="http://schemas.microsoft.com/office/powerpoint/2010/main" xmlns="" val="65746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Our mandate</a:t>
            </a:r>
          </a:p>
        </p:txBody>
      </p:sp>
      <p:sp>
        <p:nvSpPr>
          <p:cNvPr id="19" name="Rounded Rectangle 9">
            <a:extLst>
              <a:ext uri="{FF2B5EF4-FFF2-40B4-BE49-F238E27FC236}">
                <a16:creationId xmlns:a16="http://schemas.microsoft.com/office/drawing/2014/main" xmlns="" id="{D8D82C7B-487B-6F22-F09C-686B451958E5}"/>
              </a:ext>
            </a:extLst>
          </p:cNvPr>
          <p:cNvSpPr/>
          <p:nvPr/>
        </p:nvSpPr>
        <p:spPr>
          <a:xfrm>
            <a:off x="1902370" y="5569954"/>
            <a:ext cx="6592273" cy="306990"/>
          </a:xfrm>
          <a:prstGeom prst="roundRect">
            <a:avLst/>
          </a:prstGeom>
          <a:gradFill flip="none" rotWithShape="1">
            <a:gsLst>
              <a:gs pos="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58E7581A-4F02-AD95-EB82-9CAC4F63C656}"/>
              </a:ext>
            </a:extLst>
          </p:cNvPr>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745705" y="964462"/>
            <a:ext cx="10700591" cy="5649912"/>
          </a:xfrm>
          <a:prstGeom prst="rect">
            <a:avLst/>
          </a:prstGeom>
        </p:spPr>
      </p:pic>
      <p:sp>
        <p:nvSpPr>
          <p:cNvPr id="11" name="TextBox 10">
            <a:extLst>
              <a:ext uri="{FF2B5EF4-FFF2-40B4-BE49-F238E27FC236}">
                <a16:creationId xmlns:a16="http://schemas.microsoft.com/office/drawing/2014/main" xmlns="" id="{BEC53301-2D92-A9A5-0DDE-168B04717A51}"/>
              </a:ext>
            </a:extLst>
          </p:cNvPr>
          <p:cNvSpPr txBox="1"/>
          <p:nvPr/>
        </p:nvSpPr>
        <p:spPr>
          <a:xfrm>
            <a:off x="2371875" y="2195995"/>
            <a:ext cx="7283152" cy="2439642"/>
          </a:xfrm>
          <a:prstGeom prst="rect">
            <a:avLst/>
          </a:prstGeom>
          <a:noFill/>
        </p:spPr>
        <p:txBody>
          <a:bodyPr wrap="square" rtlCol="0">
            <a:spAutoFit/>
          </a:bodyPr>
          <a:lstStyle/>
          <a:p>
            <a:pPr algn="ctr" defTabSz="914400">
              <a:lnSpc>
                <a:spcPct val="110000"/>
              </a:lnSpc>
              <a:defRPr/>
            </a:pPr>
            <a:r>
              <a:rPr lang="en-GB" sz="2800" b="1" baseline="30000" dirty="0">
                <a:solidFill>
                  <a:srgbClr val="032C50"/>
                </a:solidFill>
                <a:latin typeface="Arial"/>
                <a:cs typeface="Arial"/>
              </a:rPr>
              <a:t>CSIR MANDATE	</a:t>
            </a:r>
          </a:p>
          <a:p>
            <a:pPr algn="ctr" defTabSz="914400">
              <a:lnSpc>
                <a:spcPct val="110000"/>
              </a:lnSpc>
              <a:defRPr/>
            </a:pPr>
            <a:r>
              <a:rPr lang="en-GB" sz="2000" b="1" baseline="30000" dirty="0">
                <a:solidFill>
                  <a:srgbClr val="032C50"/>
                </a:solidFill>
                <a:latin typeface="Arial"/>
                <a:cs typeface="Arial"/>
              </a:rPr>
              <a:t>				  </a:t>
            </a:r>
          </a:p>
          <a:p>
            <a:pPr algn="ctr" defTabSz="914400">
              <a:lnSpc>
                <a:spcPct val="110000"/>
              </a:lnSpc>
              <a:defRPr/>
            </a:pPr>
            <a:r>
              <a:rPr lang="en-GB" sz="2000" baseline="30000" dirty="0">
                <a:solidFill>
                  <a:srgbClr val="032C50"/>
                </a:solidFill>
                <a:latin typeface="Arial"/>
                <a:cs typeface="Arial"/>
              </a:rPr>
              <a:t>“The objects of the CSIR are, through </a:t>
            </a:r>
            <a:r>
              <a:rPr lang="en-GB" sz="2000" b="1" baseline="30000" dirty="0">
                <a:solidFill>
                  <a:srgbClr val="032C50"/>
                </a:solidFill>
                <a:latin typeface="Arial"/>
                <a:cs typeface="Arial"/>
              </a:rPr>
              <a:t>directed </a:t>
            </a:r>
            <a:r>
              <a:rPr lang="en-GB" sz="2000" baseline="30000" dirty="0">
                <a:solidFill>
                  <a:srgbClr val="032C50"/>
                </a:solidFill>
                <a:latin typeface="Arial"/>
                <a:cs typeface="Arial"/>
              </a:rPr>
              <a:t>and</a:t>
            </a:r>
            <a:r>
              <a:rPr lang="en-GB" sz="2000" b="1" baseline="30000" dirty="0">
                <a:solidFill>
                  <a:srgbClr val="032C50"/>
                </a:solidFill>
                <a:latin typeface="Arial"/>
                <a:cs typeface="Arial"/>
              </a:rPr>
              <a:t> particularly multidisciplinary research </a:t>
            </a:r>
            <a:r>
              <a:rPr lang="en-GB" sz="2000" baseline="30000" dirty="0">
                <a:solidFill>
                  <a:srgbClr val="032C50"/>
                </a:solidFill>
                <a:latin typeface="Arial"/>
                <a:cs typeface="Arial"/>
              </a:rPr>
              <a:t>and</a:t>
            </a:r>
            <a:r>
              <a:rPr lang="en-GB" sz="2000" b="1" baseline="30000" dirty="0">
                <a:solidFill>
                  <a:srgbClr val="032C50"/>
                </a:solidFill>
                <a:latin typeface="Arial"/>
                <a:cs typeface="Arial"/>
              </a:rPr>
              <a:t> technological innovation</a:t>
            </a:r>
            <a:r>
              <a:rPr lang="en-GB" sz="2000" baseline="30000" dirty="0">
                <a:solidFill>
                  <a:srgbClr val="032C50"/>
                </a:solidFill>
                <a:latin typeface="Arial"/>
                <a:cs typeface="Arial"/>
              </a:rPr>
              <a:t>, to foster, in the </a:t>
            </a:r>
            <a:r>
              <a:rPr lang="en-GB" sz="2000" b="1" baseline="30000" dirty="0">
                <a:solidFill>
                  <a:srgbClr val="032C50"/>
                </a:solidFill>
                <a:latin typeface="Arial"/>
                <a:cs typeface="Arial"/>
              </a:rPr>
              <a:t>national interest </a:t>
            </a:r>
            <a:r>
              <a:rPr lang="en-GB" sz="2000" baseline="30000" dirty="0">
                <a:solidFill>
                  <a:srgbClr val="032C50"/>
                </a:solidFill>
                <a:latin typeface="Arial"/>
                <a:cs typeface="Arial"/>
              </a:rPr>
              <a:t>and in fields which in its opinion should receive preference, </a:t>
            </a:r>
            <a:r>
              <a:rPr lang="en-GB" sz="2000" b="1" baseline="30000" dirty="0">
                <a:solidFill>
                  <a:srgbClr val="032C50"/>
                </a:solidFill>
                <a:latin typeface="Arial"/>
                <a:cs typeface="Arial"/>
              </a:rPr>
              <a:t>industrial </a:t>
            </a:r>
            <a:r>
              <a:rPr lang="en-GB" sz="2000" baseline="30000" dirty="0">
                <a:solidFill>
                  <a:srgbClr val="032C50"/>
                </a:solidFill>
                <a:latin typeface="Arial"/>
                <a:cs typeface="Arial"/>
              </a:rPr>
              <a:t>and</a:t>
            </a:r>
            <a:r>
              <a:rPr lang="en-GB" sz="2000" b="1" baseline="30000" dirty="0">
                <a:solidFill>
                  <a:srgbClr val="032C50"/>
                </a:solidFill>
                <a:latin typeface="Arial"/>
                <a:cs typeface="Arial"/>
              </a:rPr>
              <a:t> scientific development</a:t>
            </a:r>
            <a:r>
              <a:rPr lang="en-GB" sz="2000" baseline="30000" dirty="0">
                <a:solidFill>
                  <a:srgbClr val="032C50"/>
                </a:solidFill>
                <a:latin typeface="Arial"/>
                <a:cs typeface="Arial"/>
              </a:rPr>
              <a:t>, either by itself or in </a:t>
            </a:r>
            <a:r>
              <a:rPr lang="en-GB" sz="2000" b="1" baseline="30000" dirty="0">
                <a:solidFill>
                  <a:srgbClr val="032C50"/>
                </a:solidFill>
                <a:latin typeface="Arial"/>
                <a:cs typeface="Arial"/>
              </a:rPr>
              <a:t>co-operation with principals </a:t>
            </a:r>
            <a:r>
              <a:rPr lang="en-GB" sz="2000" baseline="30000" dirty="0">
                <a:solidFill>
                  <a:srgbClr val="032C50"/>
                </a:solidFill>
                <a:latin typeface="Arial"/>
                <a:cs typeface="Arial"/>
              </a:rPr>
              <a:t>from the </a:t>
            </a:r>
            <a:r>
              <a:rPr lang="en-GB" sz="2000" b="1" baseline="30000" dirty="0">
                <a:solidFill>
                  <a:srgbClr val="032C50"/>
                </a:solidFill>
                <a:latin typeface="Arial"/>
                <a:cs typeface="Arial"/>
              </a:rPr>
              <a:t>private </a:t>
            </a:r>
            <a:r>
              <a:rPr lang="en-GB" sz="2000" baseline="30000" dirty="0">
                <a:solidFill>
                  <a:srgbClr val="032C50"/>
                </a:solidFill>
                <a:latin typeface="Arial"/>
                <a:cs typeface="Arial"/>
              </a:rPr>
              <a:t>or</a:t>
            </a:r>
            <a:r>
              <a:rPr lang="en-GB" sz="2000" b="1" baseline="30000" dirty="0">
                <a:solidFill>
                  <a:srgbClr val="032C50"/>
                </a:solidFill>
                <a:latin typeface="Arial"/>
                <a:cs typeface="Arial"/>
              </a:rPr>
              <a:t> public sectors</a:t>
            </a:r>
            <a:r>
              <a:rPr lang="en-GB" sz="2000" baseline="30000" dirty="0">
                <a:solidFill>
                  <a:srgbClr val="032C50"/>
                </a:solidFill>
                <a:latin typeface="Arial"/>
                <a:cs typeface="Arial"/>
              </a:rPr>
              <a:t>, and thereby to contribute to the </a:t>
            </a:r>
            <a:r>
              <a:rPr lang="en-GB" sz="2000" b="1" baseline="30000" dirty="0">
                <a:solidFill>
                  <a:srgbClr val="032C50"/>
                </a:solidFill>
                <a:latin typeface="Arial"/>
                <a:cs typeface="Arial"/>
              </a:rPr>
              <a:t>improvement of the quality of life </a:t>
            </a:r>
            <a:r>
              <a:rPr lang="en-GB" sz="2000" baseline="30000" dirty="0">
                <a:solidFill>
                  <a:srgbClr val="032C50"/>
                </a:solidFill>
                <a:latin typeface="Arial"/>
                <a:cs typeface="Arial"/>
              </a:rPr>
              <a:t>of the people of the Republic, and to perform any other functions that may be assigned to the CSIR by or under this Act.”</a:t>
            </a:r>
          </a:p>
          <a:p>
            <a:pPr algn="ctr" defTabSz="914400">
              <a:lnSpc>
                <a:spcPct val="110000"/>
              </a:lnSpc>
              <a:defRPr/>
            </a:pPr>
            <a:endParaRPr lang="en-GB" sz="2000" baseline="30000" dirty="0">
              <a:solidFill>
                <a:srgbClr val="032C50"/>
              </a:solidFill>
              <a:latin typeface="Arial"/>
              <a:cs typeface="Arial"/>
            </a:endParaRPr>
          </a:p>
          <a:p>
            <a:pPr algn="ctr" defTabSz="914400">
              <a:lnSpc>
                <a:spcPct val="110000"/>
              </a:lnSpc>
              <a:defRPr/>
            </a:pPr>
            <a:r>
              <a:rPr lang="en-GB" sz="2000" b="1" baseline="30000" dirty="0">
                <a:solidFill>
                  <a:srgbClr val="032C50"/>
                </a:solidFill>
                <a:latin typeface="Arial"/>
                <a:cs typeface="Arial"/>
              </a:rPr>
              <a:t>(Scientific Research Council Act, 1988 (Act 46 of 1988, amended by Act 27 of 2014)</a:t>
            </a:r>
          </a:p>
        </p:txBody>
      </p:sp>
      <p:cxnSp>
        <p:nvCxnSpPr>
          <p:cNvPr id="12" name="Straight Connector 11">
            <a:extLst>
              <a:ext uri="{FF2B5EF4-FFF2-40B4-BE49-F238E27FC236}">
                <a16:creationId xmlns:a16="http://schemas.microsoft.com/office/drawing/2014/main" xmlns="" id="{9FE0F929-7318-502C-D15A-502F654BE0E0}"/>
              </a:ext>
            </a:extLst>
          </p:cNvPr>
          <p:cNvCxnSpPr>
            <a:cxnSpLocks/>
          </p:cNvCxnSpPr>
          <p:nvPr/>
        </p:nvCxnSpPr>
        <p:spPr>
          <a:xfrm>
            <a:off x="4814091" y="5080000"/>
            <a:ext cx="2398720" cy="0"/>
          </a:xfrm>
          <a:prstGeom prst="line">
            <a:avLst/>
          </a:prstGeom>
          <a:ln w="15875">
            <a:solidFill>
              <a:srgbClr val="032C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6684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Vision and mission</a:t>
            </a:r>
          </a:p>
        </p:txBody>
      </p:sp>
      <p:sp>
        <p:nvSpPr>
          <p:cNvPr id="7" name="Rounded Rectangle 11">
            <a:extLst>
              <a:ext uri="{FF2B5EF4-FFF2-40B4-BE49-F238E27FC236}">
                <a16:creationId xmlns:a16="http://schemas.microsoft.com/office/drawing/2014/main" xmlns="" id="{F52CEDA1-184D-3A25-6308-3111BFCF0516}"/>
              </a:ext>
            </a:extLst>
          </p:cNvPr>
          <p:cNvSpPr/>
          <p:nvPr/>
        </p:nvSpPr>
        <p:spPr>
          <a:xfrm>
            <a:off x="27696" y="2729132"/>
            <a:ext cx="4637649" cy="2489982"/>
          </a:xfrm>
          <a:prstGeom prst="roundRect">
            <a:avLst/>
          </a:prstGeom>
          <a:solidFill>
            <a:srgbClr val="A5B1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10">
            <a:extLst>
              <a:ext uri="{FF2B5EF4-FFF2-40B4-BE49-F238E27FC236}">
                <a16:creationId xmlns:a16="http://schemas.microsoft.com/office/drawing/2014/main" xmlns="" id="{B0BB6230-346F-0156-FBCA-B97735282240}"/>
              </a:ext>
            </a:extLst>
          </p:cNvPr>
          <p:cNvSpPr/>
          <p:nvPr/>
        </p:nvSpPr>
        <p:spPr>
          <a:xfrm>
            <a:off x="7525776" y="2729132"/>
            <a:ext cx="4637649" cy="2489982"/>
          </a:xfrm>
          <a:prstGeom prst="roundRect">
            <a:avLst/>
          </a:prstGeom>
          <a:solidFill>
            <a:srgbClr val="032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AC0CC96-C4D7-F1B9-F38A-97EA1001CE2F}"/>
              </a:ext>
            </a:extLst>
          </p:cNvPr>
          <p:cNvSpPr/>
          <p:nvPr/>
        </p:nvSpPr>
        <p:spPr>
          <a:xfrm>
            <a:off x="3664561" y="1221399"/>
            <a:ext cx="4862879" cy="4862879"/>
          </a:xfrm>
          <a:prstGeom prst="ellipse">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953C71F-6829-DCC8-2E02-7067FD00FBD2}"/>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3557069" y="1068388"/>
            <a:ext cx="5077862" cy="5168900"/>
          </a:xfrm>
          <a:prstGeom prst="rect">
            <a:avLst/>
          </a:prstGeom>
        </p:spPr>
      </p:pic>
      <p:sp>
        <p:nvSpPr>
          <p:cNvPr id="14" name="Rectangle 13">
            <a:extLst>
              <a:ext uri="{FF2B5EF4-FFF2-40B4-BE49-F238E27FC236}">
                <a16:creationId xmlns:a16="http://schemas.microsoft.com/office/drawing/2014/main" xmlns="" id="{EF34048C-C1D1-C821-75C0-80AF6A44F171}"/>
              </a:ext>
            </a:extLst>
          </p:cNvPr>
          <p:cNvSpPr/>
          <p:nvPr/>
        </p:nvSpPr>
        <p:spPr>
          <a:xfrm>
            <a:off x="259923" y="2976595"/>
            <a:ext cx="3404638" cy="1352486"/>
          </a:xfrm>
          <a:prstGeom prst="rect">
            <a:avLst/>
          </a:prstGeom>
        </p:spPr>
        <p:txBody>
          <a:bodyPr wrap="square">
            <a:spAutoFit/>
          </a:bodyPr>
          <a:lstStyle/>
          <a:p>
            <a:pPr defTabSz="914400" eaLnBrk="0" fontAlgn="base" hangingPunct="0">
              <a:lnSpc>
                <a:spcPct val="110000"/>
              </a:lnSpc>
              <a:spcBef>
                <a:spcPts val="1400"/>
              </a:spcBef>
              <a:spcAft>
                <a:spcPct val="0"/>
              </a:spcAft>
              <a:buClr>
                <a:srgbClr val="1F497D"/>
              </a:buClr>
              <a:buSzPct val="100000"/>
              <a:defRPr/>
            </a:pPr>
            <a:r>
              <a:rPr lang="en-GB" sz="2000" b="1" dirty="0">
                <a:solidFill>
                  <a:srgbClr val="032C50"/>
                </a:solidFill>
                <a:latin typeface="Arial" panose="020B0604020202020204" pitchFamily="34" charset="0"/>
                <a:ea typeface="ＭＳ Ｐゴシック" charset="0"/>
              </a:rPr>
              <a:t>VISION</a:t>
            </a:r>
          </a:p>
          <a:p>
            <a:pPr defTabSz="914400" eaLnBrk="0" fontAlgn="base" hangingPunct="0">
              <a:lnSpc>
                <a:spcPct val="110000"/>
              </a:lnSpc>
              <a:spcBef>
                <a:spcPts val="1400"/>
              </a:spcBef>
              <a:spcAft>
                <a:spcPct val="0"/>
              </a:spcAft>
              <a:buClr>
                <a:srgbClr val="1F497D"/>
              </a:buClr>
              <a:buSzPct val="100000"/>
              <a:defRPr/>
            </a:pPr>
            <a:r>
              <a:rPr lang="en-GB" sz="1500" b="1" dirty="0">
                <a:solidFill>
                  <a:srgbClr val="032C50"/>
                </a:solidFill>
                <a:latin typeface="Arial" panose="020B0604020202020204" pitchFamily="34" charset="0"/>
                <a:ea typeface="ＭＳ Ｐゴシック" charset="0"/>
              </a:rPr>
              <a:t>We are </a:t>
            </a:r>
            <a:r>
              <a:rPr lang="en-GB" sz="1500" b="1" dirty="0">
                <a:solidFill>
                  <a:schemeClr val="bg1"/>
                </a:solidFill>
                <a:latin typeface="Arial" panose="020B0604020202020204" pitchFamily="34" charset="0"/>
                <a:ea typeface="ＭＳ Ｐゴシック" charset="0"/>
              </a:rPr>
              <a:t>accelerators</a:t>
            </a:r>
            <a:r>
              <a:rPr lang="en-GB" sz="1500" b="1" dirty="0">
                <a:solidFill>
                  <a:prstClr val="white">
                    <a:lumMod val="50000"/>
                  </a:prstClr>
                </a:solidFill>
                <a:latin typeface="Arial" panose="020B0604020202020204" pitchFamily="34" charset="0"/>
                <a:ea typeface="ＭＳ Ｐゴシック" charset="0"/>
              </a:rPr>
              <a:t> </a:t>
            </a:r>
            <a:r>
              <a:rPr lang="en-GB" sz="1500" b="1" dirty="0">
                <a:solidFill>
                  <a:srgbClr val="032C50"/>
                </a:solidFill>
                <a:latin typeface="Arial" panose="020B0604020202020204" pitchFamily="34" charset="0"/>
                <a:ea typeface="ＭＳ Ｐゴシック" charset="0"/>
              </a:rPr>
              <a:t>of</a:t>
            </a:r>
            <a:r>
              <a:rPr lang="en-GB" sz="1500" b="1" dirty="0">
                <a:solidFill>
                  <a:srgbClr val="27BFD6"/>
                </a:solidFill>
                <a:latin typeface="Arial" panose="020B0604020202020204" pitchFamily="34" charset="0"/>
                <a:ea typeface="ＭＳ Ｐゴシック" charset="0"/>
              </a:rPr>
              <a:t> </a:t>
            </a:r>
            <a:r>
              <a:rPr lang="en-GB" sz="1500" b="1" dirty="0">
                <a:solidFill>
                  <a:schemeClr val="bg1"/>
                </a:solidFill>
                <a:latin typeface="Arial" panose="020B0604020202020204" pitchFamily="34" charset="0"/>
                <a:ea typeface="ＭＳ Ｐゴシック" charset="0"/>
              </a:rPr>
              <a:t>socioeconomic</a:t>
            </a:r>
            <a:r>
              <a:rPr lang="en-GB" sz="1500" b="1" dirty="0">
                <a:solidFill>
                  <a:srgbClr val="032C50"/>
                </a:solidFill>
                <a:latin typeface="Arial" panose="020B0604020202020204" pitchFamily="34" charset="0"/>
                <a:ea typeface="ＭＳ Ｐゴシック" charset="0"/>
              </a:rPr>
              <a:t> prosperity in South Africa through</a:t>
            </a:r>
            <a:r>
              <a:rPr lang="en-GB" sz="1500" b="1" dirty="0">
                <a:solidFill>
                  <a:srgbClr val="27BFD6"/>
                </a:solidFill>
                <a:latin typeface="Arial" panose="020B0604020202020204" pitchFamily="34" charset="0"/>
                <a:ea typeface="ＭＳ Ｐゴシック" charset="0"/>
              </a:rPr>
              <a:t> </a:t>
            </a:r>
            <a:r>
              <a:rPr lang="en-GB" sz="1500" b="1" dirty="0">
                <a:solidFill>
                  <a:schemeClr val="bg1"/>
                </a:solidFill>
                <a:latin typeface="Arial" panose="020B0604020202020204" pitchFamily="34" charset="0"/>
                <a:ea typeface="ＭＳ Ｐゴシック" charset="0"/>
              </a:rPr>
              <a:t>leading innovation.</a:t>
            </a:r>
          </a:p>
        </p:txBody>
      </p:sp>
      <p:sp>
        <p:nvSpPr>
          <p:cNvPr id="15" name="Rectangle 14">
            <a:extLst>
              <a:ext uri="{FF2B5EF4-FFF2-40B4-BE49-F238E27FC236}">
                <a16:creationId xmlns:a16="http://schemas.microsoft.com/office/drawing/2014/main" xmlns="" id="{4723204E-50CD-7804-5D8F-5D5B473EFA38}"/>
              </a:ext>
            </a:extLst>
          </p:cNvPr>
          <p:cNvSpPr/>
          <p:nvPr/>
        </p:nvSpPr>
        <p:spPr>
          <a:xfrm>
            <a:off x="8559546" y="3060892"/>
            <a:ext cx="3603879" cy="1826462"/>
          </a:xfrm>
          <a:prstGeom prst="rect">
            <a:avLst/>
          </a:prstGeom>
          <a:noFill/>
        </p:spPr>
        <p:txBody>
          <a:bodyPr wrap="square">
            <a:spAutoFit/>
          </a:bodyPr>
          <a:lstStyle/>
          <a:p>
            <a:pPr defTabSz="914400" eaLnBrk="0" fontAlgn="base" hangingPunct="0">
              <a:lnSpc>
                <a:spcPct val="110000"/>
              </a:lnSpc>
              <a:spcBef>
                <a:spcPts val="1400"/>
              </a:spcBef>
              <a:spcAft>
                <a:spcPct val="0"/>
              </a:spcAft>
              <a:buClr>
                <a:srgbClr val="1F497D"/>
              </a:buClr>
              <a:buSzPct val="100000"/>
              <a:defRPr/>
            </a:pPr>
            <a:r>
              <a:rPr lang="en-ZA" b="1" dirty="0">
                <a:solidFill>
                  <a:schemeClr val="bg1"/>
                </a:solidFill>
                <a:latin typeface="Arial" panose="020B0604020202020204" pitchFamily="34" charset="0"/>
                <a:ea typeface="ＭＳ Ｐゴシック" charset="0"/>
              </a:rPr>
              <a:t>MISSION</a:t>
            </a:r>
          </a:p>
          <a:p>
            <a:pPr defTabSz="914400" eaLnBrk="0" fontAlgn="base" hangingPunct="0">
              <a:lnSpc>
                <a:spcPct val="110000"/>
              </a:lnSpc>
              <a:spcBef>
                <a:spcPts val="1400"/>
              </a:spcBef>
              <a:spcAft>
                <a:spcPct val="0"/>
              </a:spcAft>
              <a:buClr>
                <a:srgbClr val="1F497D"/>
              </a:buClr>
              <a:buSzPct val="100000"/>
              <a:defRPr/>
            </a:pPr>
            <a:r>
              <a:rPr lang="en-ZA" sz="1500" b="1" dirty="0">
                <a:solidFill>
                  <a:schemeClr val="bg1"/>
                </a:solidFill>
                <a:latin typeface="Arial" panose="020B0604020202020204" pitchFamily="34" charset="0"/>
                <a:ea typeface="ＭＳ Ｐゴシック" charset="0"/>
              </a:rPr>
              <a:t>Collaboratively innovate </a:t>
            </a:r>
            <a:r>
              <a:rPr lang="en-ZA" sz="1500" b="1" dirty="0">
                <a:solidFill>
                  <a:srgbClr val="27BFD6"/>
                </a:solidFill>
                <a:latin typeface="Arial" panose="020B0604020202020204" pitchFamily="34" charset="0"/>
                <a:ea typeface="ＭＳ Ｐゴシック" charset="0"/>
              </a:rPr>
              <a:t>and</a:t>
            </a:r>
            <a:r>
              <a:rPr lang="en-ZA" sz="1500" b="1" dirty="0">
                <a:solidFill>
                  <a:srgbClr val="032C50"/>
                </a:solidFill>
                <a:latin typeface="Arial" panose="020B0604020202020204" pitchFamily="34" charset="0"/>
                <a:ea typeface="ＭＳ Ｐゴシック" charset="0"/>
              </a:rPr>
              <a:t> </a:t>
            </a:r>
            <a:r>
              <a:rPr lang="en-ZA" sz="1500" b="1" dirty="0">
                <a:solidFill>
                  <a:schemeClr val="bg1"/>
                </a:solidFill>
                <a:latin typeface="Arial" panose="020B0604020202020204" pitchFamily="34" charset="0"/>
                <a:ea typeface="ＭＳ Ｐゴシック" charset="0"/>
              </a:rPr>
              <a:t>localise</a:t>
            </a:r>
            <a:r>
              <a:rPr lang="en-ZA" sz="1500" b="1" dirty="0">
                <a:solidFill>
                  <a:srgbClr val="032C50"/>
                </a:solidFill>
                <a:latin typeface="Arial" panose="020B0604020202020204" pitchFamily="34" charset="0"/>
                <a:ea typeface="ＭＳ Ｐゴシック" charset="0"/>
              </a:rPr>
              <a:t> </a:t>
            </a:r>
            <a:r>
              <a:rPr lang="en-ZA" sz="1500" b="1" dirty="0">
                <a:solidFill>
                  <a:srgbClr val="27BFD6"/>
                </a:solidFill>
                <a:latin typeface="Arial" panose="020B0604020202020204" pitchFamily="34" charset="0"/>
                <a:ea typeface="ＭＳ Ｐゴシック" charset="0"/>
              </a:rPr>
              <a:t>technologies, while </a:t>
            </a:r>
            <a:r>
              <a:rPr lang="en-ZA" sz="1500" b="1" dirty="0">
                <a:solidFill>
                  <a:schemeClr val="bg1"/>
                </a:solidFill>
                <a:latin typeface="Arial" panose="020B0604020202020204" pitchFamily="34" charset="0"/>
                <a:ea typeface="ＭＳ Ｐゴシック" charset="0"/>
              </a:rPr>
              <a:t>providing knowledge solutions for the inclusive and sustainable</a:t>
            </a:r>
            <a:r>
              <a:rPr lang="en-ZA" sz="1500" b="1" dirty="0">
                <a:solidFill>
                  <a:srgbClr val="032C50"/>
                </a:solidFill>
                <a:latin typeface="Arial" panose="020B0604020202020204" pitchFamily="34" charset="0"/>
                <a:ea typeface="ＭＳ Ｐゴシック" charset="0"/>
              </a:rPr>
              <a:t> </a:t>
            </a:r>
            <a:r>
              <a:rPr lang="en-ZA" sz="1500" b="1" dirty="0">
                <a:solidFill>
                  <a:srgbClr val="27BFD6"/>
                </a:solidFill>
                <a:latin typeface="Arial" panose="020B0604020202020204" pitchFamily="34" charset="0"/>
                <a:ea typeface="ＭＳ Ｐゴシック" charset="0"/>
              </a:rPr>
              <a:t>advancement of </a:t>
            </a:r>
            <a:r>
              <a:rPr lang="en-ZA" sz="1500" b="1" dirty="0">
                <a:solidFill>
                  <a:schemeClr val="bg1"/>
                </a:solidFill>
                <a:latin typeface="Arial" panose="020B0604020202020204" pitchFamily="34" charset="0"/>
                <a:ea typeface="ＭＳ Ｐゴシック" charset="0"/>
              </a:rPr>
              <a:t>industry and society.</a:t>
            </a:r>
            <a:endParaRPr lang="en-GB" sz="1500" b="1" dirty="0">
              <a:solidFill>
                <a:schemeClr val="bg1"/>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xmlns="" val="376200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19050"/>
            <a:ext cx="10515600" cy="1072833"/>
          </a:xfrm>
        </p:spPr>
        <p:txBody>
          <a:bodyPr>
            <a:normAutofit/>
          </a:bodyPr>
          <a:lstStyle/>
          <a:p>
            <a:r>
              <a:rPr lang="en-US" sz="2800" dirty="0">
                <a:solidFill>
                  <a:schemeClr val="accent1">
                    <a:lumMod val="50000"/>
                  </a:schemeClr>
                </a:solidFill>
              </a:rPr>
              <a:t>Our values</a:t>
            </a:r>
          </a:p>
        </p:txBody>
      </p:sp>
      <p:sp>
        <p:nvSpPr>
          <p:cNvPr id="7" name="TextBox 6">
            <a:extLst>
              <a:ext uri="{FF2B5EF4-FFF2-40B4-BE49-F238E27FC236}">
                <a16:creationId xmlns:a16="http://schemas.microsoft.com/office/drawing/2014/main" xmlns="" id="{480C5D40-B980-1DBE-6A0B-311CA4DD6E1E}"/>
              </a:ext>
            </a:extLst>
          </p:cNvPr>
          <p:cNvSpPr txBox="1"/>
          <p:nvPr/>
        </p:nvSpPr>
        <p:spPr>
          <a:xfrm>
            <a:off x="355451" y="2031518"/>
            <a:ext cx="2680530" cy="4765811"/>
          </a:xfrm>
          <a:prstGeom prst="rect">
            <a:avLst/>
          </a:prstGeom>
          <a:solidFill>
            <a:schemeClr val="bg1">
              <a:lumMod val="95000"/>
            </a:schemeClr>
          </a:solidFill>
        </p:spPr>
        <p:txBody>
          <a:bodyPr wrap="square" lIns="144000" tIns="756000" rIns="144000" bIns="144000" rtlCol="0">
            <a:spAutoFit/>
          </a:bodyPr>
          <a:lstStyle/>
          <a:p>
            <a:pPr algn="ctr">
              <a:spcAft>
                <a:spcPts val="600"/>
              </a:spcAft>
              <a:defRPr/>
            </a:pPr>
            <a:r>
              <a:rPr lang="en-ZA" sz="2400" b="1" dirty="0">
                <a:solidFill>
                  <a:srgbClr val="032C50"/>
                </a:solidFill>
                <a:latin typeface="Arial" panose="020B0604020202020204" pitchFamily="34" charset="0"/>
                <a:ea typeface="+mn-ea"/>
                <a:cs typeface="Arial" panose="020B0604020202020204" pitchFamily="34" charset="0"/>
              </a:rPr>
              <a:t>E</a:t>
            </a:r>
            <a:r>
              <a:rPr lang="en-ZA" b="1" dirty="0">
                <a:solidFill>
                  <a:srgbClr val="032C50"/>
                </a:solidFill>
                <a:latin typeface="Arial" panose="020B0604020202020204" pitchFamily="34" charset="0"/>
                <a:ea typeface="+mn-ea"/>
                <a:cs typeface="Arial" panose="020B0604020202020204" pitchFamily="34" charset="0"/>
              </a:rPr>
              <a:t>XCELLENCE</a:t>
            </a:r>
            <a:endParaRPr lang="en-US" sz="1400" dirty="0">
              <a:solidFill>
                <a:srgbClr val="032C5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400" dirty="0">
                <a:solidFill>
                  <a:srgbClr val="012D50"/>
                </a:solidFill>
                <a:latin typeface="Arial" panose="020B0604020202020204" pitchFamily="34" charset="0"/>
                <a:ea typeface="ＭＳ Ｐゴシック" charset="0"/>
                <a:cs typeface="Arial" panose="020B0604020202020204" pitchFamily="34" charset="0"/>
              </a:rPr>
              <a:t>We strive for excellence and quality in everything that we do. We always strive to deliver solutions that surpass the expectations of our stakeholders. We hold each other to the highest possible standard in research, development and innovation (RDI), as well as all other facets of CSIR business. We believe that excellence is a product of investing in the continuous development of our people, processes and ways of doing business.</a:t>
            </a:r>
            <a:endParaRPr lang="en-ZA" sz="1400" dirty="0">
              <a:solidFill>
                <a:srgbClr val="012D50"/>
              </a:solidFill>
              <a:latin typeface="Arial" panose="020B0604020202020204" pitchFamily="34" charset="0"/>
              <a:ea typeface="ＭＳ Ｐゴシック" charset="0"/>
              <a:cs typeface="Arial" panose="020B0604020202020204" pitchFamily="34" charset="0"/>
            </a:endParaRPr>
          </a:p>
        </p:txBody>
      </p:sp>
      <p:pic>
        <p:nvPicPr>
          <p:cNvPr id="9" name="Content Placeholder 4">
            <a:extLst>
              <a:ext uri="{FF2B5EF4-FFF2-40B4-BE49-F238E27FC236}">
                <a16:creationId xmlns:a16="http://schemas.microsoft.com/office/drawing/2014/main" xmlns="" id="{8BB3800B-45CC-7332-EA5A-AE8563AC9531}"/>
              </a:ext>
            </a:extLst>
          </p:cNvPr>
          <p:cNvPicPr>
            <a:picLocks noChangeAspect="1"/>
          </p:cNvPicPr>
          <p:nvPr/>
        </p:nvPicPr>
        <p:blipFill>
          <a:blip r:embed="rId2" cstate="hqprint">
            <a:extLst>
              <a:ext uri="{28A0092B-C50C-407E-A947-70E740481C1C}">
                <a14:useLocalDpi xmlns:a14="http://schemas.microsoft.com/office/drawing/2010/main" xmlns=""/>
              </a:ext>
            </a:extLst>
          </a:blip>
          <a:stretch>
            <a:fillRect/>
          </a:stretch>
        </p:blipFill>
        <p:spPr>
          <a:xfrm>
            <a:off x="435762" y="725784"/>
            <a:ext cx="2167756" cy="2167756"/>
          </a:xfrm>
          <a:prstGeom prst="rect">
            <a:avLst/>
          </a:prstGeom>
        </p:spPr>
      </p:pic>
      <p:sp>
        <p:nvSpPr>
          <p:cNvPr id="13" name="Rectangle 12">
            <a:extLst>
              <a:ext uri="{FF2B5EF4-FFF2-40B4-BE49-F238E27FC236}">
                <a16:creationId xmlns:a16="http://schemas.microsoft.com/office/drawing/2014/main" xmlns="" id="{E797602E-DAB5-6599-7B4A-16ABA50A799F}"/>
              </a:ext>
            </a:extLst>
          </p:cNvPr>
          <p:cNvSpPr/>
          <p:nvPr/>
        </p:nvSpPr>
        <p:spPr>
          <a:xfrm>
            <a:off x="355451" y="6684298"/>
            <a:ext cx="2680530" cy="96996"/>
          </a:xfrm>
          <a:prstGeom prst="rect">
            <a:avLst/>
          </a:prstGeom>
          <a:solidFill>
            <a:srgbClr val="D3B2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1EE7D93-F060-08B5-58DC-771E42449114}"/>
              </a:ext>
            </a:extLst>
          </p:cNvPr>
          <p:cNvSpPr/>
          <p:nvPr/>
        </p:nvSpPr>
        <p:spPr>
          <a:xfrm>
            <a:off x="3261894" y="2031518"/>
            <a:ext cx="2680530" cy="4802163"/>
          </a:xfrm>
          <a:prstGeom prst="rect">
            <a:avLst/>
          </a:prstGeom>
          <a:solidFill>
            <a:schemeClr val="bg1">
              <a:lumMod val="95000"/>
            </a:schemeClr>
          </a:solidFill>
        </p:spPr>
        <p:txBody>
          <a:bodyPr wrap="square" lIns="144000" tIns="756000" rIns="144000" bIns="144000">
            <a:spAutoFit/>
          </a:bodyPr>
          <a:lstStyle/>
          <a:p>
            <a:pPr lvl="0" algn="ctr">
              <a:spcAft>
                <a:spcPts val="600"/>
              </a:spcAft>
              <a:defRPr/>
            </a:pPr>
            <a:r>
              <a:rPr lang="en-ZA" sz="2400" b="1" dirty="0">
                <a:solidFill>
                  <a:srgbClr val="032C50"/>
                </a:solidFill>
                <a:latin typeface="Arial" panose="020B0604020202020204" pitchFamily="34" charset="0"/>
                <a:ea typeface="+mn-ea"/>
                <a:cs typeface="Arial" panose="020B0604020202020204" pitchFamily="34" charset="0"/>
              </a:rPr>
              <a:t>P</a:t>
            </a:r>
            <a:r>
              <a:rPr lang="en-ZA" b="1" dirty="0">
                <a:solidFill>
                  <a:srgbClr val="032C50"/>
                </a:solidFill>
                <a:latin typeface="Arial" panose="020B0604020202020204" pitchFamily="34" charset="0"/>
                <a:ea typeface="+mn-ea"/>
                <a:cs typeface="Arial" panose="020B0604020202020204" pitchFamily="34" charset="0"/>
              </a:rPr>
              <a:t>EOPLE-CENTRED</a:t>
            </a:r>
            <a:endParaRPr lang="en-US" sz="1400" dirty="0">
              <a:solidFill>
                <a:srgbClr val="032C5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400" dirty="0">
                <a:solidFill>
                  <a:srgbClr val="012D50"/>
                </a:solidFill>
                <a:latin typeface="Arial" panose="020B0604020202020204" pitchFamily="34" charset="0"/>
                <a:ea typeface="ＭＳ Ｐゴシック" charset="0"/>
                <a:cs typeface="Arial" panose="020B0604020202020204" pitchFamily="34" charset="0"/>
              </a:rPr>
              <a:t>Our business is about touching the lives of people ─ our employees and business partners. We care about people. We respect each other’s diversity and conduct ourselves in a manner that upholds the dignity of every person. We believe in continuous personal development and encourage one another to seize opportunities for personal growth. We treat our stakeholders the way we like to be treated.</a:t>
            </a:r>
            <a:endParaRPr lang="en-ZA" sz="1400" dirty="0">
              <a:solidFill>
                <a:srgbClr val="012D50"/>
              </a:solidFill>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xmlns="" id="{561BBA47-C306-1053-81FD-BFCADF28F685}"/>
              </a:ext>
            </a:extLst>
          </p:cNvPr>
          <p:cNvSpPr/>
          <p:nvPr/>
        </p:nvSpPr>
        <p:spPr>
          <a:xfrm>
            <a:off x="3261894" y="6684298"/>
            <a:ext cx="2680530" cy="96996"/>
          </a:xfrm>
          <a:prstGeom prst="rect">
            <a:avLst/>
          </a:prstGeom>
          <a:solidFill>
            <a:srgbClr val="032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xmlns="" id="{F2F511FA-E76B-B365-290F-6EF040957254}"/>
              </a:ext>
            </a:extLst>
          </p:cNvPr>
          <p:cNvPicPr>
            <a:picLocks noChangeAspect="1"/>
          </p:cNvPicPr>
          <p:nvPr/>
        </p:nvPicPr>
        <p:blipFill>
          <a:blip r:embed="rId3" cstate="hqprint">
            <a:extLst>
              <a:ext uri="{28A0092B-C50C-407E-A947-70E740481C1C}">
                <a14:useLocalDpi xmlns:a14="http://schemas.microsoft.com/office/drawing/2010/main" xmlns=""/>
              </a:ext>
            </a:extLst>
          </a:blip>
          <a:stretch>
            <a:fillRect/>
          </a:stretch>
        </p:blipFill>
        <p:spPr>
          <a:xfrm>
            <a:off x="3342205" y="725784"/>
            <a:ext cx="2167756" cy="2167756"/>
          </a:xfrm>
          <a:prstGeom prst="rect">
            <a:avLst/>
          </a:prstGeom>
        </p:spPr>
      </p:pic>
      <p:sp>
        <p:nvSpPr>
          <p:cNvPr id="17" name="TextBox 16">
            <a:extLst>
              <a:ext uri="{FF2B5EF4-FFF2-40B4-BE49-F238E27FC236}">
                <a16:creationId xmlns:a16="http://schemas.microsoft.com/office/drawing/2014/main" xmlns="" id="{D93A01B6-CF48-1941-F437-CF1A8BFF3F57}"/>
              </a:ext>
            </a:extLst>
          </p:cNvPr>
          <p:cNvSpPr txBox="1"/>
          <p:nvPr/>
        </p:nvSpPr>
        <p:spPr>
          <a:xfrm>
            <a:off x="6168337" y="2031518"/>
            <a:ext cx="2680530" cy="4749776"/>
          </a:xfrm>
          <a:prstGeom prst="rect">
            <a:avLst/>
          </a:prstGeom>
          <a:solidFill>
            <a:schemeClr val="bg1">
              <a:lumMod val="95000"/>
            </a:schemeClr>
          </a:solidFill>
        </p:spPr>
        <p:txBody>
          <a:bodyPr wrap="square" lIns="144000" tIns="756000" rIns="144000" bIns="144000" rtlCol="0">
            <a:noAutofit/>
          </a:bodyPr>
          <a:lstStyle/>
          <a:p>
            <a:pPr lvl="0" algn="ctr">
              <a:spcAft>
                <a:spcPts val="600"/>
              </a:spcAft>
              <a:defRPr/>
            </a:pPr>
            <a:r>
              <a:rPr lang="en-ZA" sz="2400" b="1" dirty="0">
                <a:solidFill>
                  <a:srgbClr val="032C50"/>
                </a:solidFill>
                <a:latin typeface="Arial" panose="020B0604020202020204" pitchFamily="34" charset="0"/>
                <a:cs typeface="Arial" panose="020B0604020202020204" pitchFamily="34" charset="0"/>
              </a:rPr>
              <a:t>I</a:t>
            </a:r>
            <a:r>
              <a:rPr lang="en-ZA" b="1" dirty="0">
                <a:solidFill>
                  <a:srgbClr val="032C50"/>
                </a:solidFill>
                <a:latin typeface="Arial" panose="020B0604020202020204" pitchFamily="34" charset="0"/>
                <a:cs typeface="Arial" panose="020B0604020202020204" pitchFamily="34" charset="0"/>
              </a:rPr>
              <a:t>NTEGRITY</a:t>
            </a:r>
            <a:endParaRPr lang="en-GB" sz="1400" dirty="0">
              <a:solidFill>
                <a:srgbClr val="012D50"/>
              </a:solidFill>
              <a:latin typeface="Arial" panose="020B0604020202020204" pitchFamily="34" charset="0"/>
              <a:cs typeface="Arial" panose="020B0604020202020204" pitchFamily="34" charset="0"/>
            </a:endParaRPr>
          </a:p>
          <a:p>
            <a:pPr lvl="0" algn="ctr">
              <a:defRPr/>
            </a:pPr>
            <a:r>
              <a:rPr lang="en-GB" sz="1400" dirty="0">
                <a:solidFill>
                  <a:srgbClr val="012D50"/>
                </a:solidFill>
                <a:latin typeface="Arial" panose="020B0604020202020204" pitchFamily="34" charset="0"/>
                <a:cs typeface="Arial" panose="020B0604020202020204" pitchFamily="34" charset="0"/>
              </a:rPr>
              <a:t>We act with integrity. We are honest and fair when dealing with one another and our business partners. We respect the trust that our colleagues and stakeholders place in us, and commit to ethical decision-making, delivery and governance.</a:t>
            </a:r>
            <a:endParaRPr lang="en-ZA" sz="1400" dirty="0">
              <a:solidFill>
                <a:srgbClr val="012D5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0FB2D34D-7445-864A-1DB2-60DAD97F3BA4}"/>
              </a:ext>
            </a:extLst>
          </p:cNvPr>
          <p:cNvSpPr/>
          <p:nvPr/>
        </p:nvSpPr>
        <p:spPr>
          <a:xfrm>
            <a:off x="9075708" y="2031517"/>
            <a:ext cx="2680530" cy="4749775"/>
          </a:xfrm>
          <a:prstGeom prst="rect">
            <a:avLst/>
          </a:prstGeom>
          <a:solidFill>
            <a:schemeClr val="bg1">
              <a:lumMod val="95000"/>
            </a:schemeClr>
          </a:solidFill>
        </p:spPr>
        <p:txBody>
          <a:bodyPr wrap="square" lIns="144000" tIns="756000" rIns="144000" bIns="144000">
            <a:noAutofit/>
          </a:bodyPr>
          <a:lstStyle/>
          <a:p>
            <a:pPr lvl="0" algn="ctr">
              <a:spcAft>
                <a:spcPts val="600"/>
              </a:spcAft>
              <a:defRPr/>
            </a:pPr>
            <a:r>
              <a:rPr lang="en-ZA" sz="2400" b="1" dirty="0">
                <a:solidFill>
                  <a:srgbClr val="032C50"/>
                </a:solidFill>
                <a:latin typeface="Arial" panose="020B0604020202020204" pitchFamily="34" charset="0"/>
                <a:cs typeface="Arial" panose="020B0604020202020204" pitchFamily="34" charset="0"/>
              </a:rPr>
              <a:t>C</a:t>
            </a:r>
            <a:r>
              <a:rPr lang="en-ZA" b="1" dirty="0">
                <a:solidFill>
                  <a:srgbClr val="032C50"/>
                </a:solidFill>
                <a:latin typeface="Arial" panose="020B0604020202020204" pitchFamily="34" charset="0"/>
                <a:cs typeface="Arial" panose="020B0604020202020204" pitchFamily="34" charset="0"/>
              </a:rPr>
              <a:t>OLLABORATION</a:t>
            </a:r>
            <a:endParaRPr lang="en-GB" sz="1400" dirty="0">
              <a:solidFill>
                <a:srgbClr val="012D50"/>
              </a:solidFill>
              <a:latin typeface="Arial" panose="020B0604020202020204" pitchFamily="34" charset="0"/>
              <a:cs typeface="Arial" panose="020B0604020202020204" pitchFamily="34" charset="0"/>
            </a:endParaRPr>
          </a:p>
          <a:p>
            <a:pPr lvl="0" algn="ctr">
              <a:defRPr/>
            </a:pPr>
            <a:r>
              <a:rPr lang="en-GB" sz="1400" dirty="0">
                <a:solidFill>
                  <a:srgbClr val="012D50"/>
                </a:solidFill>
                <a:latin typeface="Arial" panose="020B0604020202020204" pitchFamily="34" charset="0"/>
                <a:cs typeface="Arial" panose="020B0604020202020204" pitchFamily="34" charset="0"/>
              </a:rPr>
              <a:t>We are keen to learn from one another and collaborate across the organisation and with external partners to ensure that our work has the best chance of innovating a better future for South Africans. We actively share our knowledge and expertise by design, formally and informally, so that we can realise large-scale impact.</a:t>
            </a:r>
            <a:endParaRPr lang="en-ZA" sz="1400" dirty="0">
              <a:solidFill>
                <a:srgbClr val="012D50"/>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C6B2F4A2-F032-C388-4272-F55E6DBEC620}"/>
              </a:ext>
            </a:extLst>
          </p:cNvPr>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6252660" y="725784"/>
            <a:ext cx="2167756" cy="2167756"/>
          </a:xfrm>
          <a:prstGeom prst="rect">
            <a:avLst/>
          </a:prstGeom>
        </p:spPr>
      </p:pic>
      <p:pic>
        <p:nvPicPr>
          <p:cNvPr id="21" name="Picture 20">
            <a:extLst>
              <a:ext uri="{FF2B5EF4-FFF2-40B4-BE49-F238E27FC236}">
                <a16:creationId xmlns:a16="http://schemas.microsoft.com/office/drawing/2014/main" xmlns="" id="{BA4A94BB-D826-2AAE-C826-A9F1B3182F90}"/>
              </a:ext>
            </a:extLst>
          </p:cNvPr>
          <p:cNvPicPr>
            <a:picLocks noChangeAspect="1"/>
          </p:cNvPicPr>
          <p:nvPr/>
        </p:nvPicPr>
        <p:blipFill>
          <a:blip r:embed="rId5" cstate="hqprint">
            <a:extLst>
              <a:ext uri="{28A0092B-C50C-407E-A947-70E740481C1C}">
                <a14:useLocalDpi xmlns:a14="http://schemas.microsoft.com/office/drawing/2010/main" xmlns=""/>
              </a:ext>
            </a:extLst>
          </a:blip>
          <a:stretch>
            <a:fillRect/>
          </a:stretch>
        </p:blipFill>
        <p:spPr>
          <a:xfrm>
            <a:off x="9156019" y="725784"/>
            <a:ext cx="2167756" cy="2167756"/>
          </a:xfrm>
          <a:prstGeom prst="rect">
            <a:avLst/>
          </a:prstGeom>
        </p:spPr>
      </p:pic>
      <p:sp>
        <p:nvSpPr>
          <p:cNvPr id="22" name="Rectangle 21">
            <a:extLst>
              <a:ext uri="{FF2B5EF4-FFF2-40B4-BE49-F238E27FC236}">
                <a16:creationId xmlns:a16="http://schemas.microsoft.com/office/drawing/2014/main" xmlns="" id="{64AB7BC2-8787-62E3-7BA0-55C179EE9461}"/>
              </a:ext>
            </a:extLst>
          </p:cNvPr>
          <p:cNvSpPr/>
          <p:nvPr/>
        </p:nvSpPr>
        <p:spPr>
          <a:xfrm>
            <a:off x="6168337" y="6684298"/>
            <a:ext cx="2680530" cy="96996"/>
          </a:xfrm>
          <a:prstGeom prst="rect">
            <a:avLst/>
          </a:prstGeom>
          <a:solidFill>
            <a:srgbClr val="7792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4DAF9967-6F03-7EC8-0610-E351972081AB}"/>
              </a:ext>
            </a:extLst>
          </p:cNvPr>
          <p:cNvSpPr/>
          <p:nvPr/>
        </p:nvSpPr>
        <p:spPr>
          <a:xfrm>
            <a:off x="9075708" y="6684298"/>
            <a:ext cx="2680530" cy="96996"/>
          </a:xfrm>
          <a:prstGeom prst="rect">
            <a:avLst/>
          </a:prstGeom>
          <a:solidFill>
            <a:srgbClr val="D46B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55137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A3B4C-AD9F-0D4D-931B-28D3C392425E}"/>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The CSIR strategic intent</a:t>
            </a:r>
          </a:p>
        </p:txBody>
      </p:sp>
      <p:pic>
        <p:nvPicPr>
          <p:cNvPr id="7" name="Picture 6">
            <a:extLst>
              <a:ext uri="{FF2B5EF4-FFF2-40B4-BE49-F238E27FC236}">
                <a16:creationId xmlns:a16="http://schemas.microsoft.com/office/drawing/2014/main" xmlns="" id="{9E29DB26-A4DB-AFA6-9275-7A5BFCDF8A46}"/>
              </a:ext>
            </a:extLst>
          </p:cNvPr>
          <p:cNvPicPr>
            <a:picLocks noChangeAspect="1"/>
          </p:cNvPicPr>
          <p:nvPr/>
        </p:nvPicPr>
        <p:blipFill rotWithShape="1">
          <a:blip r:embed="rId2"/>
          <a:srcRect l="7505" t="3464" r="6200" b="3916"/>
          <a:stretch/>
        </p:blipFill>
        <p:spPr>
          <a:xfrm>
            <a:off x="452062" y="1203861"/>
            <a:ext cx="11322122" cy="5474343"/>
          </a:xfrm>
          <a:prstGeom prst="rect">
            <a:avLst/>
          </a:prstGeom>
          <a:noFill/>
        </p:spPr>
      </p:pic>
    </p:spTree>
    <p:extLst>
      <p:ext uri="{BB962C8B-B14F-4D97-AF65-F5344CB8AC3E}">
        <p14:creationId xmlns:p14="http://schemas.microsoft.com/office/powerpoint/2010/main" xmlns="" val="232061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8A899B2-4B21-A04A-8477-B5291EEEA1A4}"/>
              </a:ext>
            </a:extLst>
          </p:cNvPr>
          <p:cNvSpPr txBox="1"/>
          <p:nvPr/>
        </p:nvSpPr>
        <p:spPr>
          <a:xfrm>
            <a:off x="695325" y="1797585"/>
            <a:ext cx="2115608" cy="3981981"/>
          </a:xfrm>
          <a:prstGeom prst="rect">
            <a:avLst/>
          </a:prstGeom>
          <a:solidFill>
            <a:schemeClr val="bg1">
              <a:lumMod val="95000"/>
            </a:schemeClr>
          </a:solidFill>
        </p:spPr>
        <p:txBody>
          <a:bodyPr wrap="square" lIns="108000" tIns="1044000" rIns="108000" bIns="108000" anchor="t">
            <a:noAutofit/>
          </a:bodyPr>
          <a:lstStyle>
            <a:defPPr>
              <a:defRPr lang="en-US"/>
            </a:defPPr>
            <a:lvl2pPr marL="1077912" lvl="1">
              <a:defRPr sz="1600" b="1">
                <a:solidFill>
                  <a:srgbClr val="1F497D">
                    <a:lumMod val="50000"/>
                  </a:srgbClr>
                </a:solidFill>
                <a:latin typeface="Arial" panose="020B0604020202020204" pitchFamily="34" charset="0"/>
                <a:cs typeface="Arial" panose="020B0604020202020204" pitchFamily="34" charset="0"/>
              </a:defRPr>
            </a:lvl2pPr>
          </a:lstStyle>
          <a:p>
            <a:pPr marL="15875" lvl="1" algn="ctr">
              <a:defRPr/>
            </a:pPr>
            <a:r>
              <a:rPr lang="en-US" sz="1500" dirty="0">
                <a:solidFill>
                  <a:srgbClr val="032C50"/>
                </a:solidFill>
              </a:rPr>
              <a:t>Conduct research and development of transformative technologies </a:t>
            </a:r>
          </a:p>
          <a:p>
            <a:pPr marL="15875" lvl="1" algn="ctr">
              <a:defRPr/>
            </a:pPr>
            <a:r>
              <a:rPr lang="en-US" sz="1500" dirty="0">
                <a:solidFill>
                  <a:srgbClr val="032C50"/>
                </a:solidFill>
              </a:rPr>
              <a:t>and accelerate their diffusion.</a:t>
            </a:r>
            <a:endParaRPr lang="en-ZA" sz="1500" dirty="0">
              <a:solidFill>
                <a:srgbClr val="032C50"/>
              </a:solidFill>
              <a:ea typeface="ＭＳ Ｐゴシック" charset="0"/>
            </a:endParaRPr>
          </a:p>
        </p:txBody>
      </p:sp>
      <p:sp>
        <p:nvSpPr>
          <p:cNvPr id="5" name="TextBox 4">
            <a:extLst>
              <a:ext uri="{FF2B5EF4-FFF2-40B4-BE49-F238E27FC236}">
                <a16:creationId xmlns:a16="http://schemas.microsoft.com/office/drawing/2014/main" xmlns="" id="{AE424D5D-0818-0F4A-B53A-945E54855C8E}"/>
              </a:ext>
            </a:extLst>
          </p:cNvPr>
          <p:cNvSpPr txBox="1"/>
          <p:nvPr/>
        </p:nvSpPr>
        <p:spPr>
          <a:xfrm>
            <a:off x="2941549" y="1797585"/>
            <a:ext cx="2115608" cy="3981981"/>
          </a:xfrm>
          <a:prstGeom prst="rect">
            <a:avLst/>
          </a:prstGeom>
          <a:solidFill>
            <a:schemeClr val="bg1">
              <a:lumMod val="95000"/>
            </a:schemeClr>
          </a:solidFill>
        </p:spPr>
        <p:txBody>
          <a:bodyPr wrap="square" lIns="108000" tIns="1044000" rIns="108000" bIns="108000" anchor="t">
            <a:noAutofit/>
          </a:bodyPr>
          <a:lstStyle>
            <a:defPPr>
              <a:defRPr lang="en-US"/>
            </a:defPPr>
            <a:lvl2pPr marL="1077912" lvl="1">
              <a:defRPr sz="1600" b="1">
                <a:solidFill>
                  <a:srgbClr val="1F497D">
                    <a:lumMod val="50000"/>
                  </a:srgbClr>
                </a:solidFill>
                <a:latin typeface="Arial" panose="020B0604020202020204" pitchFamily="34" charset="0"/>
                <a:cs typeface="Arial" panose="020B0604020202020204" pitchFamily="34" charset="0"/>
              </a:defRPr>
            </a:lvl2pPr>
          </a:lstStyle>
          <a:p>
            <a:pPr marL="15875" lvl="1" algn="ctr">
              <a:defRPr/>
            </a:pPr>
            <a:r>
              <a:rPr lang="en-US" sz="1500" dirty="0">
                <a:solidFill>
                  <a:srgbClr val="032C50"/>
                </a:solidFill>
              </a:rPr>
              <a:t>Improve the competitiveness of high-impact industries to support South Africa's re-</a:t>
            </a:r>
            <a:r>
              <a:rPr lang="en-US" sz="1500" dirty="0" err="1">
                <a:solidFill>
                  <a:srgbClr val="032C50"/>
                </a:solidFill>
              </a:rPr>
              <a:t>industrialisation</a:t>
            </a:r>
            <a:r>
              <a:rPr lang="en-US" sz="1500" dirty="0">
                <a:solidFill>
                  <a:srgbClr val="032C50"/>
                </a:solidFill>
              </a:rPr>
              <a:t> by collaboratively developing, </a:t>
            </a:r>
            <a:r>
              <a:rPr lang="en-US" sz="1500" dirty="0" err="1">
                <a:solidFill>
                  <a:srgbClr val="032C50"/>
                </a:solidFill>
              </a:rPr>
              <a:t>localising</a:t>
            </a:r>
            <a:r>
              <a:rPr lang="en-US" sz="1500" dirty="0">
                <a:solidFill>
                  <a:srgbClr val="032C50"/>
                </a:solidFill>
              </a:rPr>
              <a:t> and implementing technology.</a:t>
            </a:r>
          </a:p>
        </p:txBody>
      </p:sp>
      <p:sp>
        <p:nvSpPr>
          <p:cNvPr id="6" name="TextBox 5">
            <a:extLst>
              <a:ext uri="{FF2B5EF4-FFF2-40B4-BE49-F238E27FC236}">
                <a16:creationId xmlns:a16="http://schemas.microsoft.com/office/drawing/2014/main" xmlns="" id="{1AFEA528-0ED5-EB41-8585-20E9C0266070}"/>
              </a:ext>
            </a:extLst>
          </p:cNvPr>
          <p:cNvSpPr txBox="1"/>
          <p:nvPr/>
        </p:nvSpPr>
        <p:spPr>
          <a:xfrm>
            <a:off x="5187773" y="1797585"/>
            <a:ext cx="2115608" cy="3981980"/>
          </a:xfrm>
          <a:prstGeom prst="rect">
            <a:avLst/>
          </a:prstGeom>
          <a:solidFill>
            <a:schemeClr val="bg1">
              <a:lumMod val="95000"/>
            </a:schemeClr>
          </a:solidFill>
        </p:spPr>
        <p:txBody>
          <a:bodyPr wrap="square" lIns="108000" tIns="1044000" rIns="108000" bIns="108000" anchor="t">
            <a:noAutofit/>
          </a:bodyPr>
          <a:lstStyle>
            <a:defPPr>
              <a:defRPr lang="en-US"/>
            </a:defPPr>
            <a:lvl2pPr marL="1077912" lvl="1">
              <a:defRPr sz="1600" b="1">
                <a:solidFill>
                  <a:srgbClr val="1F497D">
                    <a:lumMod val="50000"/>
                  </a:srgbClr>
                </a:solidFill>
                <a:latin typeface="Arial" panose="020B0604020202020204" pitchFamily="34" charset="0"/>
                <a:cs typeface="Arial" panose="020B0604020202020204" pitchFamily="34" charset="0"/>
              </a:defRPr>
            </a:lvl2pPr>
          </a:lstStyle>
          <a:p>
            <a:pPr marL="12700" lvl="1" algn="ctr" defTabSz="914400" eaLnBrk="0" fontAlgn="base" hangingPunct="0">
              <a:spcBef>
                <a:spcPct val="0"/>
              </a:spcBef>
              <a:spcAft>
                <a:spcPct val="0"/>
              </a:spcAft>
              <a:defRPr/>
            </a:pPr>
            <a:r>
              <a:rPr lang="en-ZA" sz="1500" b="1" dirty="0">
                <a:solidFill>
                  <a:srgbClr val="032C50"/>
                </a:solidFill>
                <a:latin typeface="Arial" panose="020B0604020202020204" pitchFamily="34" charset="0"/>
                <a:ea typeface="ＭＳ Ｐゴシック" charset="0"/>
                <a:cs typeface="Arial" panose="020B0604020202020204" pitchFamily="34" charset="0"/>
              </a:rPr>
              <a:t>Drive socioeconomic transformation through RDI that supports the development of a capable state.</a:t>
            </a:r>
          </a:p>
        </p:txBody>
      </p:sp>
      <p:sp>
        <p:nvSpPr>
          <p:cNvPr id="7" name="TextBox 6">
            <a:extLst>
              <a:ext uri="{FF2B5EF4-FFF2-40B4-BE49-F238E27FC236}">
                <a16:creationId xmlns:a16="http://schemas.microsoft.com/office/drawing/2014/main" xmlns="" id="{D0F5EE2F-98C9-714C-BA2E-9543FDA2EAD6}"/>
              </a:ext>
            </a:extLst>
          </p:cNvPr>
          <p:cNvSpPr txBox="1"/>
          <p:nvPr/>
        </p:nvSpPr>
        <p:spPr>
          <a:xfrm>
            <a:off x="7436511" y="1797585"/>
            <a:ext cx="2115608" cy="3981979"/>
          </a:xfrm>
          <a:prstGeom prst="rect">
            <a:avLst/>
          </a:prstGeom>
          <a:solidFill>
            <a:schemeClr val="bg1">
              <a:lumMod val="95000"/>
            </a:schemeClr>
          </a:solidFill>
        </p:spPr>
        <p:txBody>
          <a:bodyPr wrap="square" lIns="108000" tIns="1044000" rIns="108000" bIns="108000" anchor="t">
            <a:noAutofit/>
          </a:bodyPr>
          <a:lstStyle>
            <a:defPPr>
              <a:defRPr lang="en-US"/>
            </a:defPPr>
            <a:lvl2pPr marL="1077912" lvl="1">
              <a:defRPr sz="1600" b="1">
                <a:solidFill>
                  <a:srgbClr val="1F497D">
                    <a:lumMod val="50000"/>
                  </a:srgbClr>
                </a:solidFill>
                <a:latin typeface="Arial" panose="020B0604020202020204" pitchFamily="34" charset="0"/>
                <a:cs typeface="Arial" panose="020B0604020202020204" pitchFamily="34" charset="0"/>
              </a:defRPr>
            </a:lvl2pPr>
          </a:lstStyle>
          <a:p>
            <a:pPr marL="15875" lvl="1" algn="ctr" defTabSz="914400" eaLnBrk="0" fontAlgn="base" hangingPunct="0">
              <a:spcBef>
                <a:spcPct val="0"/>
              </a:spcBef>
              <a:spcAft>
                <a:spcPct val="0"/>
              </a:spcAft>
              <a:defRPr/>
            </a:pPr>
            <a:r>
              <a:rPr lang="en-ZA" sz="1500" b="1" dirty="0">
                <a:solidFill>
                  <a:srgbClr val="032C50"/>
                </a:solidFill>
                <a:latin typeface="Arial" panose="020B0604020202020204" pitchFamily="34" charset="0"/>
                <a:ea typeface="ＭＳ Ｐゴシック" charset="0"/>
                <a:cs typeface="Arial" panose="020B0604020202020204" pitchFamily="34" charset="0"/>
              </a:rPr>
              <a:t>Build and transform human capital and infrastructure. </a:t>
            </a:r>
          </a:p>
        </p:txBody>
      </p:sp>
      <p:sp>
        <p:nvSpPr>
          <p:cNvPr id="8" name="TextBox 7">
            <a:extLst>
              <a:ext uri="{FF2B5EF4-FFF2-40B4-BE49-F238E27FC236}">
                <a16:creationId xmlns:a16="http://schemas.microsoft.com/office/drawing/2014/main" xmlns="" id="{2FF3369B-E05A-4E47-AAB7-9E92A5F730BA}"/>
              </a:ext>
            </a:extLst>
          </p:cNvPr>
          <p:cNvSpPr txBox="1"/>
          <p:nvPr/>
        </p:nvSpPr>
        <p:spPr>
          <a:xfrm>
            <a:off x="9680398" y="1797585"/>
            <a:ext cx="2115608" cy="3981979"/>
          </a:xfrm>
          <a:prstGeom prst="rect">
            <a:avLst/>
          </a:prstGeom>
          <a:solidFill>
            <a:schemeClr val="bg1">
              <a:lumMod val="95000"/>
            </a:schemeClr>
          </a:solidFill>
        </p:spPr>
        <p:txBody>
          <a:bodyPr wrap="square" lIns="108000" tIns="1044000" rIns="108000" bIns="108000" anchor="t">
            <a:noAutofit/>
          </a:bodyPr>
          <a:lstStyle>
            <a:defPPr>
              <a:defRPr lang="en-US"/>
            </a:defPPr>
            <a:lvl2pPr marL="1077912" lvl="1">
              <a:defRPr sz="1600" b="1">
                <a:solidFill>
                  <a:srgbClr val="1F497D">
                    <a:lumMod val="50000"/>
                  </a:srgbClr>
                </a:solidFill>
                <a:latin typeface="Arial" panose="020B0604020202020204" pitchFamily="34" charset="0"/>
                <a:cs typeface="Arial" panose="020B0604020202020204" pitchFamily="34" charset="0"/>
              </a:defRPr>
            </a:lvl2pPr>
          </a:lstStyle>
          <a:p>
            <a:pPr marL="15875" lvl="1" algn="ctr" defTabSz="914400" eaLnBrk="0" fontAlgn="base" hangingPunct="0">
              <a:spcBef>
                <a:spcPct val="0"/>
              </a:spcBef>
              <a:spcAft>
                <a:spcPct val="0"/>
              </a:spcAft>
              <a:defRPr/>
            </a:pPr>
            <a:r>
              <a:rPr lang="en-ZA" sz="1500" b="1" dirty="0">
                <a:solidFill>
                  <a:srgbClr val="032C50"/>
                </a:solidFill>
                <a:latin typeface="Arial" panose="020B0604020202020204" pitchFamily="34" charset="0"/>
                <a:ea typeface="ＭＳ Ｐゴシック" charset="0"/>
                <a:cs typeface="Arial" panose="020B0604020202020204" pitchFamily="34" charset="0"/>
              </a:rPr>
              <a:t>Diversify income and maintain financial sustainability and good governance.</a:t>
            </a:r>
          </a:p>
        </p:txBody>
      </p:sp>
      <p:sp>
        <p:nvSpPr>
          <p:cNvPr id="10" name="Oval 9">
            <a:extLst>
              <a:ext uri="{FF2B5EF4-FFF2-40B4-BE49-F238E27FC236}">
                <a16:creationId xmlns:a16="http://schemas.microsoft.com/office/drawing/2014/main" xmlns="" id="{843B8D4C-8BDB-2A4A-92C9-32263FA1AA86}"/>
              </a:ext>
            </a:extLst>
          </p:cNvPr>
          <p:cNvSpPr/>
          <p:nvPr/>
        </p:nvSpPr>
        <p:spPr>
          <a:xfrm>
            <a:off x="979840" y="1119183"/>
            <a:ext cx="1546578" cy="1546578"/>
          </a:xfrm>
          <a:prstGeom prst="ellipse">
            <a:avLst/>
          </a:prstGeom>
          <a:solidFill>
            <a:srgbClr val="032C50"/>
          </a:solidFill>
          <a:ln w="730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CF6384E6-F970-794F-96BA-618E8B9E38D2}"/>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305939" y="1452575"/>
            <a:ext cx="894381" cy="879794"/>
          </a:xfrm>
          <a:prstGeom prst="rect">
            <a:avLst/>
          </a:prstGeom>
        </p:spPr>
      </p:pic>
      <p:sp>
        <p:nvSpPr>
          <p:cNvPr id="11" name="Oval 10">
            <a:extLst>
              <a:ext uri="{FF2B5EF4-FFF2-40B4-BE49-F238E27FC236}">
                <a16:creationId xmlns:a16="http://schemas.microsoft.com/office/drawing/2014/main" xmlns="" id="{F36CC127-126E-8A49-8C8E-03DDB3026F88}"/>
              </a:ext>
            </a:extLst>
          </p:cNvPr>
          <p:cNvSpPr/>
          <p:nvPr/>
        </p:nvSpPr>
        <p:spPr>
          <a:xfrm>
            <a:off x="3226064" y="1119183"/>
            <a:ext cx="1546578" cy="1546578"/>
          </a:xfrm>
          <a:prstGeom prst="ellipse">
            <a:avLst/>
          </a:prstGeom>
          <a:solidFill>
            <a:srgbClr val="26BFD6"/>
          </a:solidFill>
          <a:ln w="730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C84D6010-4848-D64D-A8EC-4215613EC6A4}"/>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523898" y="1424771"/>
            <a:ext cx="950910" cy="935402"/>
          </a:xfrm>
          <a:prstGeom prst="rect">
            <a:avLst/>
          </a:prstGeom>
        </p:spPr>
      </p:pic>
      <p:sp>
        <p:nvSpPr>
          <p:cNvPr id="15" name="Oval 14">
            <a:extLst>
              <a:ext uri="{FF2B5EF4-FFF2-40B4-BE49-F238E27FC236}">
                <a16:creationId xmlns:a16="http://schemas.microsoft.com/office/drawing/2014/main" xmlns="" id="{5AAEC7DC-7A85-2E48-AAE6-496CF804E695}"/>
              </a:ext>
            </a:extLst>
          </p:cNvPr>
          <p:cNvSpPr/>
          <p:nvPr/>
        </p:nvSpPr>
        <p:spPr>
          <a:xfrm>
            <a:off x="5475156" y="1119183"/>
            <a:ext cx="1546578" cy="1546578"/>
          </a:xfrm>
          <a:prstGeom prst="ellipse">
            <a:avLst/>
          </a:prstGeom>
          <a:solidFill>
            <a:srgbClr val="032C50"/>
          </a:solidFill>
          <a:ln w="730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62219555-0D7F-1747-87B5-D74DAB9B75E2}"/>
              </a:ext>
            </a:extLst>
          </p:cNvPr>
          <p:cNvSpPr/>
          <p:nvPr/>
        </p:nvSpPr>
        <p:spPr>
          <a:xfrm>
            <a:off x="7721026" y="1124827"/>
            <a:ext cx="1546578" cy="1546578"/>
          </a:xfrm>
          <a:prstGeom prst="ellipse">
            <a:avLst/>
          </a:prstGeom>
          <a:solidFill>
            <a:srgbClr val="26BFD6"/>
          </a:solidFill>
          <a:ln w="730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AB01A71A-EFBB-1245-840E-B40BB39BE0AD}"/>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734801" y="1387204"/>
            <a:ext cx="1027289" cy="1010537"/>
          </a:xfrm>
          <a:prstGeom prst="rect">
            <a:avLst/>
          </a:prstGeom>
        </p:spPr>
      </p:pic>
      <p:pic>
        <p:nvPicPr>
          <p:cNvPr id="18" name="Picture 17">
            <a:extLst>
              <a:ext uri="{FF2B5EF4-FFF2-40B4-BE49-F238E27FC236}">
                <a16:creationId xmlns:a16="http://schemas.microsoft.com/office/drawing/2014/main" xmlns="" id="{4218AC65-95EF-794B-A6F4-0BD27D1C4207}"/>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968080" y="1380461"/>
            <a:ext cx="1052470" cy="1035311"/>
          </a:xfrm>
          <a:prstGeom prst="rect">
            <a:avLst/>
          </a:prstGeom>
        </p:spPr>
      </p:pic>
      <p:sp>
        <p:nvSpPr>
          <p:cNvPr id="19" name="Oval 18">
            <a:extLst>
              <a:ext uri="{FF2B5EF4-FFF2-40B4-BE49-F238E27FC236}">
                <a16:creationId xmlns:a16="http://schemas.microsoft.com/office/drawing/2014/main" xmlns="" id="{858F151D-0704-F943-8325-E2657303586F}"/>
              </a:ext>
            </a:extLst>
          </p:cNvPr>
          <p:cNvSpPr/>
          <p:nvPr/>
        </p:nvSpPr>
        <p:spPr>
          <a:xfrm>
            <a:off x="9964913" y="1119183"/>
            <a:ext cx="1546578" cy="1546578"/>
          </a:xfrm>
          <a:prstGeom prst="ellipse">
            <a:avLst/>
          </a:prstGeom>
          <a:solidFill>
            <a:srgbClr val="032C50"/>
          </a:solidFill>
          <a:ln w="730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1BE167C0-C85B-7F47-BCA6-9C231059D50B}"/>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200906" y="1363936"/>
            <a:ext cx="1074592" cy="1057072"/>
          </a:xfrm>
          <a:prstGeom prst="rect">
            <a:avLst/>
          </a:prstGeom>
        </p:spPr>
      </p:pic>
      <p:sp>
        <p:nvSpPr>
          <p:cNvPr id="21" name="Rectangle 20">
            <a:extLst>
              <a:ext uri="{FF2B5EF4-FFF2-40B4-BE49-F238E27FC236}">
                <a16:creationId xmlns:a16="http://schemas.microsoft.com/office/drawing/2014/main" xmlns="" id="{F7B8B36F-ED1B-B846-9511-BFF51297E598}"/>
              </a:ext>
            </a:extLst>
          </p:cNvPr>
          <p:cNvSpPr/>
          <p:nvPr/>
        </p:nvSpPr>
        <p:spPr>
          <a:xfrm>
            <a:off x="695325" y="5731066"/>
            <a:ext cx="2115608" cy="96996"/>
          </a:xfrm>
          <a:prstGeom prst="rect">
            <a:avLst/>
          </a:prstGeom>
          <a:solidFill>
            <a:srgbClr val="032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949E1483-933C-464C-BA08-4F4B67CA2474}"/>
              </a:ext>
            </a:extLst>
          </p:cNvPr>
          <p:cNvSpPr/>
          <p:nvPr/>
        </p:nvSpPr>
        <p:spPr>
          <a:xfrm>
            <a:off x="2943225" y="5731066"/>
            <a:ext cx="2115608" cy="96996"/>
          </a:xfrm>
          <a:prstGeom prst="rect">
            <a:avLst/>
          </a:prstGeom>
          <a:solidFill>
            <a:srgbClr val="26BF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16C4E5F6-07E6-F84B-88D5-6D0E3E989E88}"/>
              </a:ext>
            </a:extLst>
          </p:cNvPr>
          <p:cNvSpPr/>
          <p:nvPr/>
        </p:nvSpPr>
        <p:spPr>
          <a:xfrm>
            <a:off x="5191125" y="5731066"/>
            <a:ext cx="2115608" cy="96996"/>
          </a:xfrm>
          <a:prstGeom prst="rect">
            <a:avLst/>
          </a:prstGeom>
          <a:solidFill>
            <a:srgbClr val="032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DD06B0A1-F5CB-0042-8E3D-EB7F648CFF73}"/>
              </a:ext>
            </a:extLst>
          </p:cNvPr>
          <p:cNvSpPr/>
          <p:nvPr/>
        </p:nvSpPr>
        <p:spPr>
          <a:xfrm>
            <a:off x="7436511" y="5731066"/>
            <a:ext cx="2115608" cy="96996"/>
          </a:xfrm>
          <a:prstGeom prst="rect">
            <a:avLst/>
          </a:prstGeom>
          <a:solidFill>
            <a:srgbClr val="26BF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7D34807F-4142-714A-8701-80C4A4B26A6E}"/>
              </a:ext>
            </a:extLst>
          </p:cNvPr>
          <p:cNvSpPr/>
          <p:nvPr/>
        </p:nvSpPr>
        <p:spPr>
          <a:xfrm>
            <a:off x="9680398" y="5731066"/>
            <a:ext cx="2115608" cy="96996"/>
          </a:xfrm>
          <a:prstGeom prst="rect">
            <a:avLst/>
          </a:prstGeom>
          <a:solidFill>
            <a:srgbClr val="032C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xmlns="" id="{61B73167-67B5-884B-BB5A-C6AC1A02CD6F}"/>
              </a:ext>
            </a:extLst>
          </p:cNvPr>
          <p:cNvSpPr>
            <a:spLocks noGrp="1"/>
          </p:cNvSpPr>
          <p:nvPr>
            <p:ph type="title"/>
          </p:nvPr>
        </p:nvSpPr>
        <p:spPr>
          <a:xfrm>
            <a:off x="838200" y="0"/>
            <a:ext cx="10515600" cy="1325563"/>
          </a:xfrm>
        </p:spPr>
        <p:txBody>
          <a:bodyPr>
            <a:normAutofit/>
          </a:bodyPr>
          <a:lstStyle/>
          <a:p>
            <a:r>
              <a:rPr lang="en-US" sz="2800" dirty="0">
                <a:solidFill>
                  <a:schemeClr val="accent1">
                    <a:lumMod val="50000"/>
                  </a:schemeClr>
                </a:solidFill>
              </a:rPr>
              <a:t>Strategic objectives</a:t>
            </a:r>
          </a:p>
        </p:txBody>
      </p:sp>
    </p:spTree>
    <p:extLst>
      <p:ext uri="{BB962C8B-B14F-4D97-AF65-F5344CB8AC3E}">
        <p14:creationId xmlns:p14="http://schemas.microsoft.com/office/powerpoint/2010/main" xmlns="" val="244284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9514</TotalTime>
  <Words>3693</Words>
  <Application>Microsoft Office PowerPoint</Application>
  <PresentationFormat>Custom</PresentationFormat>
  <Paragraphs>518</Paragraphs>
  <Slides>36</Slides>
  <Notes>6</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7_Office Theme</vt:lpstr>
      <vt:lpstr>16_Office Theme</vt:lpstr>
      <vt:lpstr>CSIR Annual Report 2021/22</vt:lpstr>
      <vt:lpstr>Overview of the 2021/22 financial year</vt:lpstr>
      <vt:lpstr>Presentation outline</vt:lpstr>
      <vt:lpstr>Slide 4</vt:lpstr>
      <vt:lpstr>Our mandate</vt:lpstr>
      <vt:lpstr>Vision and mission</vt:lpstr>
      <vt:lpstr>Our values</vt:lpstr>
      <vt:lpstr>The CSIR strategic intent</vt:lpstr>
      <vt:lpstr>Strategic objectives</vt:lpstr>
      <vt:lpstr>The pillars of the CSIR Strategy Positioned to drive South Africa’s industrialisation</vt:lpstr>
      <vt:lpstr>CSIR at a glance</vt:lpstr>
      <vt:lpstr>Slide 12</vt:lpstr>
      <vt:lpstr>Slide 13</vt:lpstr>
      <vt:lpstr>Conduct RDI of transformative technologies and  accelerate their diffusion </vt:lpstr>
      <vt:lpstr>Collaboratively improve the competitiveness of high- impact industries to support SA’s re-industrialisation</vt:lpstr>
      <vt:lpstr>Drive socioeconomic transformation through RDI that supports the development of a capable state</vt:lpstr>
      <vt:lpstr>Build and transform human capital and infrastructure</vt:lpstr>
      <vt:lpstr>Build and transform human capital and infrastructure</vt:lpstr>
      <vt:lpstr>Diversify income, maintain financial sustainability and  good governance</vt:lpstr>
      <vt:lpstr>Performance against objectives</vt:lpstr>
      <vt:lpstr>Slide 21</vt:lpstr>
      <vt:lpstr>Build and transform human capital</vt:lpstr>
      <vt:lpstr>Build and transform human capital</vt:lpstr>
      <vt:lpstr>Slide 24</vt:lpstr>
      <vt:lpstr>Financial sustainability</vt:lpstr>
      <vt:lpstr>Good governance</vt:lpstr>
      <vt:lpstr>Slide 27</vt:lpstr>
      <vt:lpstr>Conduct R&amp;D of transformative technologies and accelerate their diffusion</vt:lpstr>
      <vt:lpstr>Research, development and innovation for and  with the rest of Africa </vt:lpstr>
      <vt:lpstr>Build and transform human capital</vt:lpstr>
      <vt:lpstr>Drive socioeconomic transformation through RDI that supports the development of a capable state</vt:lpstr>
      <vt:lpstr>Conduct R&amp;D of transformative technologies and accelerate their diffusion</vt:lpstr>
      <vt:lpstr>Investment in infrastructure</vt:lpstr>
      <vt:lpstr>Impact Catalyst</vt:lpstr>
      <vt:lpstr>Conclusion</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298</cp:revision>
  <dcterms:created xsi:type="dcterms:W3CDTF">2022-08-11T14:34:48Z</dcterms:created>
  <dcterms:modified xsi:type="dcterms:W3CDTF">2022-10-24T15:38:41Z</dcterms:modified>
</cp:coreProperties>
</file>