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Default Extension="emf" ContentType="image/x-emf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44"/>
  </p:notesMasterIdLst>
  <p:sldIdLst>
    <p:sldId id="1109" r:id="rId5"/>
    <p:sldId id="1110" r:id="rId6"/>
    <p:sldId id="1111" r:id="rId7"/>
    <p:sldId id="1112" r:id="rId8"/>
    <p:sldId id="1114" r:id="rId9"/>
    <p:sldId id="1115" r:id="rId10"/>
    <p:sldId id="1183" r:id="rId11"/>
    <p:sldId id="1182" r:id="rId12"/>
    <p:sldId id="1121" r:id="rId13"/>
    <p:sldId id="1189" r:id="rId14"/>
    <p:sldId id="1123" r:id="rId15"/>
    <p:sldId id="1124" r:id="rId16"/>
    <p:sldId id="1163" r:id="rId17"/>
    <p:sldId id="1127" r:id="rId18"/>
    <p:sldId id="1128" r:id="rId19"/>
    <p:sldId id="1129" r:id="rId20"/>
    <p:sldId id="1132" r:id="rId21"/>
    <p:sldId id="1135" r:id="rId22"/>
    <p:sldId id="1134" r:id="rId23"/>
    <p:sldId id="1136" r:id="rId24"/>
    <p:sldId id="1137" r:id="rId25"/>
    <p:sldId id="1139" r:id="rId26"/>
    <p:sldId id="1140" r:id="rId27"/>
    <p:sldId id="1147" r:id="rId28"/>
    <p:sldId id="1171" r:id="rId29"/>
    <p:sldId id="1150" r:id="rId30"/>
    <p:sldId id="1148" r:id="rId31"/>
    <p:sldId id="1172" r:id="rId32"/>
    <p:sldId id="1146" r:id="rId33"/>
    <p:sldId id="1142" r:id="rId34"/>
    <p:sldId id="1144" r:id="rId35"/>
    <p:sldId id="1118" r:id="rId36"/>
    <p:sldId id="1157" r:id="rId37"/>
    <p:sldId id="1180" r:id="rId38"/>
    <p:sldId id="1181" r:id="rId39"/>
    <p:sldId id="1152" r:id="rId40"/>
    <p:sldId id="1156" r:id="rId41"/>
    <p:sldId id="1184" r:id="rId42"/>
    <p:sldId id="1160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pos="49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8220"/>
    <a:srgbClr val="D1ECEE"/>
    <a:srgbClr val="12A89E"/>
    <a:srgbClr val="87CFC4"/>
    <a:srgbClr val="417D7C"/>
    <a:srgbClr val="FF0000"/>
    <a:srgbClr val="0042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89"/>
  </p:normalViewPr>
  <p:slideViewPr>
    <p:cSldViewPr snapToGrid="0" snapToObjects="1">
      <p:cViewPr varScale="1">
        <p:scale>
          <a:sx n="83" d="100"/>
          <a:sy n="83" d="100"/>
        </p:scale>
        <p:origin x="-1014" y="-84"/>
      </p:cViewPr>
      <p:guideLst>
        <p:guide orient="horz" pos="3117"/>
        <p:guide pos="498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6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thebenmoodley\Dropbox\Family%20Room\Selo\2022%20FILES\000%20TIA\APP%20Outpu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8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Office_Excel_Worksheet10.xlsx"/><Relationship Id="rId1" Type="http://schemas.openxmlformats.org/officeDocument/2006/relationships/themeOverride" Target="../theme/themeOverride9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Office_Excel_Worksheet11.xlsx"/><Relationship Id="rId1" Type="http://schemas.openxmlformats.org/officeDocument/2006/relationships/themeOverride" Target="../theme/themeOverride10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Users\thebenmoodley\Dropbox\Family%20Room\Selo\2022%20FILES\000%20TIA\Administrative%20Indicator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https://tiaorgza-my.sharepoint.com/personal/shingiraif_tia_org_za/Documents/Desktop/New%20folder/Finance/SMT/SMT%20graph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https://tiaorgza-my.sharepoint.com/personal/shingiraif_tia_org_za/Documents/Desktop/New%20folder/Finance/SMT/SMT%20graph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https://tiaorgza-my.sharepoint.com/personal/shingiraif_tia_org_za/Documents/Desktop/New%20folder/Finance/SMT/SMT%20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5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6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7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APP Output Performance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Pt>
            <c:idx val="5"/>
            <c:spPr>
              <a:solidFill>
                <a:srgbClr val="F6822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F8E-4261-88D0-8CE2160097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0.8600000000000001</c:v>
                </c:pt>
                <c:pt idx="1">
                  <c:v>0.85000000000000009</c:v>
                </c:pt>
                <c:pt idx="2">
                  <c:v>0.91</c:v>
                </c:pt>
                <c:pt idx="3">
                  <c:v>0.9</c:v>
                </c:pt>
                <c:pt idx="4">
                  <c:v>0.9</c:v>
                </c:pt>
                <c:pt idx="5">
                  <c:v>0.8600000000000001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E-48DA-B5C6-0D96527E4C44}"/>
            </c:ext>
          </c:extLst>
        </c:ser>
        <c:dLbls/>
        <c:axId val="69478272"/>
        <c:axId val="69479808"/>
      </c:barChart>
      <c:catAx>
        <c:axId val="694782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9808"/>
        <c:crosses val="autoZero"/>
        <c:auto val="1"/>
        <c:lblAlgn val="ctr"/>
        <c:lblOffset val="100"/>
      </c:catAx>
      <c:valAx>
        <c:axId val="6947980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SET support provided to SMMEs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Sheet1!$B$22:$B$24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Sheet1!$C$22:$C$24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8F-B145-90F1-1D773C970DF2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Sheet1!$B$22:$B$24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Sheet1!$D$22:$D$24</c:f>
              <c:numCache>
                <c:formatCode>0%</c:formatCode>
                <c:ptCount val="3"/>
                <c:pt idx="0">
                  <c:v>0.46</c:v>
                </c:pt>
                <c:pt idx="1">
                  <c:v>0.60000000000000009</c:v>
                </c:pt>
                <c:pt idx="2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8F-B145-90F1-1D773C970DF2}"/>
            </c:ext>
          </c:extLst>
        </c:ser>
        <c:dLbls>
          <c:showVal val="1"/>
        </c:dLbls>
        <c:gapWidth val="219"/>
        <c:overlap val="-27"/>
        <c:axId val="113507712"/>
        <c:axId val="117904512"/>
      </c:barChart>
      <c:catAx>
        <c:axId val="113507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904512"/>
        <c:crosses val="autoZero"/>
        <c:auto val="1"/>
        <c:lblAlgn val="ctr"/>
        <c:lblOffset val="100"/>
      </c:catAx>
      <c:valAx>
        <c:axId val="117904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50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Knowledge &amp; </a:t>
            </a:r>
            <a:r>
              <a:rPr lang="en-ZA" dirty="0" err="1"/>
              <a:t>innov</a:t>
            </a:r>
            <a:r>
              <a:rPr lang="en-ZA" dirty="0"/>
              <a:t>. products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Sheet1!$C$29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Sheet1!$C$30:$C$32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0E-714A-8BD0-7E840C406E63}"/>
            </c:ext>
          </c:extLst>
        </c:ser>
        <c:ser>
          <c:idx val="1"/>
          <c:order val="1"/>
          <c:tx>
            <c:strRef>
              <c:f>Sheet1!$D$29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Sheet1!$B$30:$B$32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Sheet1!$D$30:$D$32</c:f>
              <c:numCache>
                <c:formatCode>0%</c:formatCode>
                <c:ptCount val="3"/>
                <c:pt idx="0">
                  <c:v>0.38000000000000006</c:v>
                </c:pt>
                <c:pt idx="1">
                  <c:v>0.29000000000000004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0E-714A-8BD0-7E840C406E63}"/>
            </c:ext>
          </c:extLst>
        </c:ser>
        <c:dLbls>
          <c:showVal val="1"/>
        </c:dLbls>
        <c:gapWidth val="219"/>
        <c:overlap val="-27"/>
        <c:axId val="117084928"/>
        <c:axId val="117086464"/>
      </c:barChart>
      <c:catAx>
        <c:axId val="117084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86464"/>
        <c:crosses val="autoZero"/>
        <c:auto val="1"/>
        <c:lblAlgn val="ctr"/>
        <c:lblOffset val="100"/>
      </c:catAx>
      <c:valAx>
        <c:axId val="117086464"/>
        <c:scaling>
          <c:orientation val="minMax"/>
          <c:max val="0.7000000000000001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08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Human capital development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Sheet1!$C$25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Sheet1!$B$26:$B$28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Sheet1!$C$26:$C$28</c:f>
              <c:numCache>
                <c:formatCode>0%</c:formatCode>
                <c:ptCount val="3"/>
                <c:pt idx="0">
                  <c:v>0.45</c:v>
                </c:pt>
                <c:pt idx="1">
                  <c:v>0.4</c:v>
                </c:pt>
                <c:pt idx="2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A-8B46-9935-41B8151D9709}"/>
            </c:ext>
          </c:extLst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Sheet1!$B$26:$B$28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Sheet1!$D$26:$D$28</c:f>
              <c:numCache>
                <c:formatCode>0%</c:formatCode>
                <c:ptCount val="3"/>
                <c:pt idx="0">
                  <c:v>0.38000000000000006</c:v>
                </c:pt>
                <c:pt idx="1">
                  <c:v>0.29000000000000004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A-8B46-9935-41B8151D9709}"/>
            </c:ext>
          </c:extLst>
        </c:ser>
        <c:dLbls>
          <c:showVal val="1"/>
        </c:dLbls>
        <c:gapWidth val="219"/>
        <c:overlap val="-27"/>
        <c:axId val="117867648"/>
        <c:axId val="117869184"/>
      </c:barChart>
      <c:catAx>
        <c:axId val="117867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9184"/>
        <c:crosses val="autoZero"/>
        <c:auto val="1"/>
        <c:lblAlgn val="ctr"/>
        <c:lblOffset val="100"/>
      </c:catAx>
      <c:valAx>
        <c:axId val="117869184"/>
        <c:scaling>
          <c:orientation val="minMax"/>
          <c:max val="0.7000000000000001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2A89E"/>
            </a:solidFill>
          </c:spPr>
          <c:dPt>
            <c:idx val="0"/>
            <c:spPr>
              <a:solidFill>
                <a:srgbClr val="12A89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AA-B941-AC08-B0976DECE476}"/>
              </c:ext>
            </c:extLst>
          </c:dPt>
          <c:dPt>
            <c:idx val="1"/>
            <c:spPr>
              <a:solidFill>
                <a:srgbClr val="D1ECE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AA-B941-AC08-B0976DECE476}"/>
              </c:ext>
            </c:extLst>
          </c:dPt>
          <c:dLbls>
            <c:dLbl>
              <c:idx val="0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AA-B941-AC08-B0976DECE476}"/>
                </c:ext>
              </c:extLst>
            </c:dLbl>
            <c:dLbl>
              <c:idx val="1"/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AA-B941-AC08-B0976DECE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42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Sheet1!$C$6:$C$7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Sheet1!$D$6:$D$7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AA-B941-AC08-B0976DECE47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Revenue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Revenues!$B$11</c:f>
              <c:strCache>
                <c:ptCount val="1"/>
                <c:pt idx="0">
                  <c:v> Administration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Revenues!$C$11:$G$11</c:f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4BE4-45F0-98BA-801E57CFC894}"/>
            </c:ext>
          </c:extLst>
        </c:ser>
        <c:ser>
          <c:idx val="1"/>
          <c:order val="1"/>
          <c:tx>
            <c:strRef>
              <c:f>Revenues!$B$12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Revenues!$C$12:$G$12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E4-45F0-98BA-801E57CFC894}"/>
            </c:ext>
          </c:extLst>
        </c:ser>
        <c:ser>
          <c:idx val="2"/>
          <c:order val="2"/>
          <c:tx>
            <c:strRef>
              <c:f>Revenues!$B$13</c:f>
              <c:strCache>
                <c:ptCount val="1"/>
                <c:pt idx="0">
                  <c:v> Support and infrastructure cost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Revenues!$C$13:$G$13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E4-45F0-98BA-801E57CFC894}"/>
            </c:ext>
          </c:extLst>
        </c:ser>
        <c:ser>
          <c:idx val="3"/>
          <c:order val="3"/>
          <c:tx>
            <c:strRef>
              <c:f>Revenues!$B$14</c:f>
              <c:strCache>
                <c:ptCount val="1"/>
                <c:pt idx="0">
                  <c:v> Human Resources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Revenues!$C$14:$G$14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E4-45F0-98BA-801E57CFC894}"/>
            </c:ext>
          </c:extLst>
        </c:ser>
        <c:ser>
          <c:idx val="4"/>
          <c:order val="4"/>
          <c:tx>
            <c:strRef>
              <c:f>Revenues!$B$15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Revenues!$C$15:$G$15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E4-45F0-98BA-801E57CFC894}"/>
            </c:ext>
          </c:extLst>
        </c:ser>
        <c:ser>
          <c:idx val="5"/>
          <c:order val="5"/>
          <c:tx>
            <c:strRef>
              <c:f>Revenues!$B$16</c:f>
              <c:strCache>
                <c:ptCount val="1"/>
                <c:pt idx="0">
                  <c:v> Investments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Revenues!$C$16:$G$16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E4-45F0-98BA-801E57CFC894}"/>
            </c:ext>
          </c:extLst>
        </c:ser>
        <c:ser>
          <c:idx val="6"/>
          <c:order val="6"/>
          <c:tx>
            <c:strRef>
              <c:f>Revenues!$B$17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Revenues!$C$17:$G$17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E4-45F0-98BA-801E57CFC894}"/>
            </c:ext>
          </c:extLst>
        </c:ser>
        <c:ser>
          <c:idx val="7"/>
          <c:order val="7"/>
          <c:tx>
            <c:strRef>
              <c:f>Revenues!$B$18</c:f>
              <c:strCache>
                <c:ptCount val="1"/>
                <c:pt idx="0">
                  <c:v> Bio-economy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Revenues!$C$18:$G$18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BE4-45F0-98BA-801E57CFC894}"/>
            </c:ext>
          </c:extLst>
        </c:ser>
        <c:ser>
          <c:idx val="8"/>
          <c:order val="8"/>
          <c:tx>
            <c:strRef>
              <c:f>Revenues!$B$19</c:f>
              <c:strCache>
                <c:ptCount val="1"/>
                <c:pt idx="0">
                  <c:v> Technology Development including seed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Revenues!$C$19:$G$19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BE4-45F0-98BA-801E57CFC894}"/>
            </c:ext>
          </c:extLst>
        </c:ser>
        <c:ser>
          <c:idx val="9"/>
          <c:order val="9"/>
          <c:tx>
            <c:strRef>
              <c:f>Revenues!$B$20</c:f>
              <c:strCache>
                <c:ptCount val="1"/>
                <c:pt idx="0">
                  <c:v> Agriculture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Revenues!$C$20:$G$20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BE4-45F0-98BA-801E57CFC894}"/>
            </c:ext>
          </c:extLst>
        </c:ser>
        <c:ser>
          <c:idx val="10"/>
          <c:order val="10"/>
          <c:tx>
            <c:strRef>
              <c:f>Revenues!$B$21</c:f>
              <c:strCache>
                <c:ptCount val="1"/>
                <c:pt idx="0">
                  <c:v> Health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Revenues!$C$21:$G$21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BE4-45F0-98BA-801E57CFC894}"/>
            </c:ext>
          </c:extLst>
        </c:ser>
        <c:ser>
          <c:idx val="11"/>
          <c:order val="11"/>
          <c:tx>
            <c:strRef>
              <c:f>Revenues!$B$22</c:f>
              <c:strCache>
                <c:ptCount val="1"/>
                <c:pt idx="0">
                  <c:v> Indigenous Knowledge Systems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Revenues!$C$22:$G$22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BE4-45F0-98BA-801E57CFC894}"/>
            </c:ext>
          </c:extLst>
        </c:ser>
        <c:ser>
          <c:idx val="12"/>
          <c:order val="12"/>
          <c:tx>
            <c:strRef>
              <c:f>Revenues!$B$23</c:f>
              <c:strCache>
                <c:ptCount val="1"/>
                <c:pt idx="0">
                  <c:v> Industrial Biotech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Revenues!$C$23:$G$23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BE4-45F0-98BA-801E57CFC894}"/>
            </c:ext>
          </c:extLst>
        </c:ser>
        <c:ser>
          <c:idx val="13"/>
          <c:order val="13"/>
          <c:tx>
            <c:strRef>
              <c:f>Revenues!$B$24</c:f>
              <c:strCache>
                <c:ptCount val="1"/>
                <c:pt idx="0">
                  <c:v> Biotech Seed Fund 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Revenues!$C$24:$G$24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BE4-45F0-98BA-801E57CFC894}"/>
            </c:ext>
          </c:extLst>
        </c:ser>
        <c:ser>
          <c:idx val="14"/>
          <c:order val="14"/>
          <c:tx>
            <c:strRef>
              <c:f>Revenues!$B$25</c:f>
              <c:strCache>
                <c:ptCount val="1"/>
                <c:pt idx="0">
                  <c:v> Biotech (One Bio, Natural Products) 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Revenues!$C$25:$G$25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BE4-45F0-98BA-801E57CFC894}"/>
            </c:ext>
          </c:extLst>
        </c:ser>
        <c:ser>
          <c:idx val="15"/>
          <c:order val="15"/>
          <c:tx>
            <c:strRef>
              <c:f>Revenues!$B$26</c:f>
              <c:strCache>
                <c:ptCount val="1"/>
                <c:pt idx="0">
                  <c:v> Technology Innovation Cluster Programmes 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Revenues!$C$26:$G$26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BE4-45F0-98BA-801E57CFC894}"/>
            </c:ext>
          </c:extLst>
        </c:ser>
        <c:ser>
          <c:idx val="16"/>
          <c:order val="16"/>
          <c:tx>
            <c:strRef>
              <c:f>Revenues!$B$27</c:f>
              <c:strCache>
                <c:ptCount val="1"/>
                <c:pt idx="0">
                  <c:v> Thought Leadership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Revenues!$C$27:$G$27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BE4-45F0-98BA-801E57CFC894}"/>
            </c:ext>
          </c:extLst>
        </c:ser>
        <c:ser>
          <c:idx val="17"/>
          <c:order val="17"/>
          <c:tx>
            <c:strRef>
              <c:f>Revenues!$B$28</c:f>
              <c:strCache>
                <c:ptCount val="1"/>
                <c:pt idx="0">
                  <c:v> Technology Platforms 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Revenues!$C$28:$G$28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4BE4-45F0-98BA-801E57CFC894}"/>
            </c:ext>
          </c:extLst>
        </c:ser>
        <c:ser>
          <c:idx val="18"/>
          <c:order val="18"/>
          <c:tx>
            <c:strRef>
              <c:f>Revenues!$B$29</c:f>
              <c:strCache>
                <c:ptCount val="1"/>
                <c:pt idx="0">
                  <c:v> Biosafety Communication Strategy 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Revenues!$C$29:$G$29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BE4-45F0-98BA-801E57CFC894}"/>
            </c:ext>
          </c:extLst>
        </c:ser>
        <c:ser>
          <c:idx val="19"/>
          <c:order val="19"/>
          <c:tx>
            <c:strRef>
              <c:f>Revenues!$B$30</c:f>
              <c:strCache>
                <c:ptCount val="1"/>
                <c:pt idx="0">
                  <c:v> Specific Contracts 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Revenues!$C$30:$G$30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BE4-45F0-98BA-801E57CFC894}"/>
            </c:ext>
          </c:extLst>
        </c:ser>
        <c:ser>
          <c:idx val="20"/>
          <c:order val="20"/>
          <c:tx>
            <c:strRef>
              <c:f>Revenues!$B$31</c:f>
              <c:strCache>
                <c:ptCount val="1"/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Revenues!$C$31:$G$31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4BE4-45F0-98BA-801E57CFC894}"/>
            </c:ext>
          </c:extLst>
        </c:ser>
        <c:ser>
          <c:idx val="21"/>
          <c:order val="21"/>
          <c:tx>
            <c:strRef>
              <c:f>Revenues!$B$32</c:f>
              <c:strCache>
                <c:ptCount val="1"/>
                <c:pt idx="0">
                  <c:v> Technology stations 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Revenues!$C$32:$G$32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BE4-45F0-98BA-801E57CFC894}"/>
            </c:ext>
          </c:extLst>
        </c:ser>
        <c:ser>
          <c:idx val="22"/>
          <c:order val="22"/>
          <c:tx>
            <c:strRef>
              <c:f>Revenues!$B$33</c:f>
              <c:strCache>
                <c:ptCount val="1"/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Revenues!$C$33:$G$33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4BE4-45F0-98BA-801E57CFC894}"/>
            </c:ext>
          </c:extLst>
        </c:ser>
        <c:ser>
          <c:idx val="23"/>
          <c:order val="23"/>
          <c:tx>
            <c:strRef>
              <c:f>Revenues!$B$34</c:f>
              <c:strCache>
                <c:ptCount val="1"/>
                <c:pt idx="0">
                  <c:v> Technology Station Programme: Ringfenced 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Revenues!$C$34:$G$34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BE4-45F0-98BA-801E57CFC894}"/>
            </c:ext>
          </c:extLst>
        </c:ser>
        <c:ser>
          <c:idx val="24"/>
          <c:order val="24"/>
          <c:tx>
            <c:strRef>
              <c:f>Revenues!$B$35</c:f>
              <c:strCache>
                <c:ptCount val="1"/>
                <c:pt idx="0">
                  <c:v> Technology Station Programme:Specific Contracted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Revenues!$C$35:$G$35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BE4-45F0-98BA-801E57CFC894}"/>
            </c:ext>
          </c:extLst>
        </c:ser>
        <c:ser>
          <c:idx val="25"/>
          <c:order val="25"/>
          <c:tx>
            <c:strRef>
              <c:f>Revenues!$B$36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Revenues!$C$36:$G$36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4BE4-45F0-98BA-801E57CFC894}"/>
            </c:ext>
          </c:extLst>
        </c:ser>
        <c:ser>
          <c:idx val="26"/>
          <c:order val="26"/>
          <c:tx>
            <c:strRef>
              <c:f>Revenues!$B$37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Revenues!$C$37:$G$37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BE4-45F0-98BA-801E57CFC894}"/>
            </c:ext>
          </c:extLst>
        </c:ser>
        <c:ser>
          <c:idx val="27"/>
          <c:order val="27"/>
          <c:tx>
            <c:strRef>
              <c:f>Revenues!$B$38</c:f>
              <c:strCache>
                <c:ptCount val="1"/>
                <c:pt idx="0">
                  <c:v> Commercialisation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Revenues!$C$38:$G$38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BE4-45F0-98BA-801E57CFC894}"/>
            </c:ext>
          </c:extLst>
        </c:ser>
        <c:ser>
          <c:idx val="28"/>
          <c:order val="28"/>
          <c:tx>
            <c:strRef>
              <c:f>Revenues!$B$39</c:f>
              <c:strCache>
                <c:ptCount val="1"/>
                <c:pt idx="0">
                  <c:v> Technology Development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Revenues!$C$39:$G$39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BE4-45F0-98BA-801E57CFC894}"/>
            </c:ext>
          </c:extLst>
        </c:ser>
        <c:ser>
          <c:idx val="29"/>
          <c:order val="29"/>
          <c:tx>
            <c:strRef>
              <c:f>Revenues!$B$40</c:f>
              <c:strCache>
                <c:ptCount val="1"/>
                <c:pt idx="0">
                  <c:v> Advanced Manufacturing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Revenues!$C$40:$G$40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BE4-45F0-98BA-801E57CFC894}"/>
            </c:ext>
          </c:extLst>
        </c:ser>
        <c:ser>
          <c:idx val="30"/>
          <c:order val="30"/>
          <c:tx>
            <c:strRef>
              <c:f>Revenues!$B$41</c:f>
              <c:strCache>
                <c:ptCount val="1"/>
                <c:pt idx="0">
                  <c:v> Energy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Revenues!$C$41:$G$41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BE4-45F0-98BA-801E57CFC894}"/>
            </c:ext>
          </c:extLst>
        </c:ser>
        <c:ser>
          <c:idx val="31"/>
          <c:order val="31"/>
          <c:tx>
            <c:strRef>
              <c:f>Revenues!$B$42</c:f>
              <c:strCache>
                <c:ptCount val="1"/>
                <c:pt idx="0">
                  <c:v> ICT 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Revenues!$C$42:$G$42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4BE4-45F0-98BA-801E57CFC894}"/>
            </c:ext>
          </c:extLst>
        </c:ser>
        <c:ser>
          <c:idx val="32"/>
          <c:order val="32"/>
          <c:tx>
            <c:strRef>
              <c:f>Revenues!$B$43</c:f>
              <c:strCache>
                <c:ptCount val="1"/>
                <c:pt idx="0">
                  <c:v> Natural Resources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Revenues!$C$43:$G$43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4BE4-45F0-98BA-801E57CFC894}"/>
            </c:ext>
          </c:extLst>
        </c:ser>
        <c:ser>
          <c:idx val="33"/>
          <c:order val="33"/>
          <c:tx>
            <c:strRef>
              <c:f>Revenues!$B$44</c:f>
              <c:strCache>
                <c:ptCount val="1"/>
                <c:pt idx="0">
                  <c:v> Specific Contracts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Revenues!$C$44:$G$44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4BE4-45F0-98BA-801E57CFC894}"/>
            </c:ext>
          </c:extLst>
        </c:ser>
        <c:ser>
          <c:idx val="34"/>
          <c:order val="34"/>
          <c:tx>
            <c:strRef>
              <c:f>Revenues!$B$45</c:f>
              <c:strCache>
                <c:ptCount val="1"/>
                <c:pt idx="0">
                  <c:v> Innovation Enabling 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Revenues!$C$45:$G$45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4BE4-45F0-98BA-801E57CFC894}"/>
            </c:ext>
          </c:extLst>
        </c:ser>
        <c:ser>
          <c:idx val="35"/>
          <c:order val="35"/>
          <c:tx>
            <c:strRef>
              <c:f>Revenues!$B$46</c:f>
              <c:strCache>
                <c:ptCount val="1"/>
                <c:pt idx="0">
                  <c:v> Enterprise Development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Revenues!$C$46:$G$46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4BE4-45F0-98BA-801E57CFC894}"/>
            </c:ext>
          </c:extLst>
        </c:ser>
        <c:ser>
          <c:idx val="36"/>
          <c:order val="36"/>
          <c:tx>
            <c:strRef>
              <c:f>Revenues!$B$47</c:f>
              <c:strCache>
                <c:ptCount val="1"/>
                <c:pt idx="0">
                  <c:v> Sector Seed fund 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Revenues!$C$47:$G$47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4BE4-45F0-98BA-801E57CFC894}"/>
            </c:ext>
          </c:extLst>
        </c:ser>
        <c:ser>
          <c:idx val="37"/>
          <c:order val="37"/>
          <c:tx>
            <c:strRef>
              <c:f>Revenues!$B$48</c:f>
              <c:strCache>
                <c:ptCount val="1"/>
                <c:pt idx="0">
                  <c:v> Youth Technology 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Revenues!$C$48:$G$48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5-4BE4-45F0-98BA-801E57CFC894}"/>
            </c:ext>
          </c:extLst>
        </c:ser>
        <c:ser>
          <c:idx val="38"/>
          <c:order val="38"/>
          <c:tx>
            <c:strRef>
              <c:f>Revenues!$B$49</c:f>
              <c:strCache>
                <c:ptCount val="1"/>
                <c:pt idx="0">
                  <c:v> Young Enterprise Initiative 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Revenues!$C$49:$G$49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6-4BE4-45F0-98BA-801E57CFC894}"/>
            </c:ext>
          </c:extLst>
        </c:ser>
        <c:ser>
          <c:idx val="39"/>
          <c:order val="39"/>
          <c:tx>
            <c:strRef>
              <c:f>Revenues!$B$50</c:f>
              <c:strCache>
                <c:ptCount val="1"/>
                <c:pt idx="0">
                  <c:v> Glogal Cleantech Innovation Programme 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Revenues!$C$50:$G$50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4BE4-45F0-98BA-801E57CFC894}"/>
            </c:ext>
          </c:extLst>
        </c:ser>
        <c:ser>
          <c:idx val="40"/>
          <c:order val="40"/>
          <c:tx>
            <c:strRef>
              <c:f>Revenues!$B$51</c:f>
              <c:strCache>
                <c:ptCount val="1"/>
                <c:pt idx="0">
                  <c:v> Institute for Advanced Tooling 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Revenues!$C$51:$G$51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4BE4-45F0-98BA-801E57CFC894}"/>
            </c:ext>
          </c:extLst>
        </c:ser>
        <c:ser>
          <c:idx val="41"/>
          <c:order val="41"/>
          <c:tx>
            <c:strRef>
              <c:f>Revenues!$B$52</c:f>
              <c:strCache>
                <c:ptCount val="1"/>
                <c:pt idx="0">
                  <c:v> Innovation bridge 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Revenues!$C$52:$G$52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9-4BE4-45F0-98BA-801E57CFC894}"/>
            </c:ext>
          </c:extLst>
        </c:ser>
        <c:ser>
          <c:idx val="42"/>
          <c:order val="42"/>
          <c:tx>
            <c:strRef>
              <c:f>Revenues!$B$53</c:f>
              <c:strCache>
                <c:ptCount val="1"/>
                <c:pt idx="0">
                  <c:v> Biofuels 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Revenues!$C$53:$G$53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A-4BE4-45F0-98BA-801E57CFC894}"/>
            </c:ext>
          </c:extLst>
        </c:ser>
        <c:ser>
          <c:idx val="43"/>
          <c:order val="43"/>
          <c:tx>
            <c:strRef>
              <c:f>Revenues!$B$54</c:f>
              <c:strCache>
                <c:ptCount val="1"/>
                <c:pt idx="0">
                  <c:v> Internationalisation and new partnerships 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Revenues!$C$54:$G$54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B-4BE4-45F0-98BA-801E57CFC894}"/>
            </c:ext>
          </c:extLst>
        </c:ser>
        <c:ser>
          <c:idx val="44"/>
          <c:order val="44"/>
          <c:tx>
            <c:strRef>
              <c:f>Revenues!$B$55</c:f>
              <c:strCache>
                <c:ptCount val="1"/>
                <c:pt idx="0">
                  <c:v> Thought Leadership 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Revenues!$C$55:$G$55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4BE4-45F0-98BA-801E57CFC894}"/>
            </c:ext>
          </c:extLst>
        </c:ser>
        <c:ser>
          <c:idx val="45"/>
          <c:order val="45"/>
          <c:tx>
            <c:strRef>
              <c:f>Revenues!$B$56</c:f>
              <c:strCache>
                <c:ptCount val="1"/>
                <c:pt idx="0">
                  <c:v> Specific Contracts:Partnerships 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Revenues!$C$56:$G$56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4BE4-45F0-98BA-801E57CFC894}"/>
            </c:ext>
          </c:extLst>
        </c:ser>
        <c:ser>
          <c:idx val="46"/>
          <c:order val="46"/>
          <c:tx>
            <c:strRef>
              <c:f>Revenues!$B$57</c:f>
              <c:strCache>
                <c:ptCount val="1"/>
                <c:pt idx="0">
                  <c:v> Specific Contracts: IID 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Revenues!$C$57:$G$57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4BE4-45F0-98BA-801E57CFC894}"/>
            </c:ext>
          </c:extLst>
        </c:ser>
        <c:ser>
          <c:idx val="47"/>
          <c:order val="47"/>
          <c:tx>
            <c:strRef>
              <c:f>Revenues!$B$58</c:f>
              <c:strCache>
                <c:ptCount val="1"/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Revenues!$C$58:$G$58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F-4BE4-45F0-98BA-801E57CFC894}"/>
            </c:ext>
          </c:extLst>
        </c:ser>
        <c:ser>
          <c:idx val="48"/>
          <c:order val="48"/>
          <c:tx>
            <c:strRef>
              <c:f>Revenues!$B$59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Revenues!$C$59:$G$59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4BE4-45F0-98BA-801E57CFC894}"/>
            </c:ext>
          </c:extLst>
        </c:ser>
        <c:ser>
          <c:idx val="49"/>
          <c:order val="49"/>
          <c:tx>
            <c:strRef>
              <c:f>Revenues!$B$60</c:f>
              <c:strCache>
                <c:ptCount val="1"/>
                <c:pt idx="0">
                  <c:v> Total Expenditure 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Revenues!$C$60:$G$60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1-4BE4-45F0-98BA-801E57CFC894}"/>
            </c:ext>
          </c:extLst>
        </c:ser>
        <c:ser>
          <c:idx val="50"/>
          <c:order val="50"/>
          <c:tx>
            <c:strRef>
              <c:f>Revenues!$B$61</c:f>
              <c:strCache>
                <c:ptCount val="1"/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Revenues!$C$61:$G$61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2-4BE4-45F0-98BA-801E57CFC894}"/>
            </c:ext>
          </c:extLst>
        </c:ser>
        <c:ser>
          <c:idx val="52"/>
          <c:order val="51"/>
          <c:tx>
            <c:strRef>
              <c:f>Revenues!$B$63</c:f>
              <c:strCache>
                <c:ptCount val="1"/>
                <c:pt idx="0">
                  <c:v> Allocation from DSI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Revenues!$C$63:$G$63</c:f>
              <c:numCache>
                <c:formatCode>_ * #\ ##0_ ;_ * \-#\ ##0_ ;_ * "-"??_ ;_ @_ </c:formatCode>
                <c:ptCount val="5"/>
                <c:pt idx="0">
                  <c:v>396732</c:v>
                </c:pt>
                <c:pt idx="1">
                  <c:v>420322</c:v>
                </c:pt>
                <c:pt idx="2">
                  <c:v>440929</c:v>
                </c:pt>
                <c:pt idx="3">
                  <c:v>408825</c:v>
                </c:pt>
                <c:pt idx="4">
                  <c:v>447703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3-4BE4-45F0-98BA-801E57CFC894}"/>
            </c:ext>
          </c:extLst>
        </c:ser>
        <c:ser>
          <c:idx val="56"/>
          <c:order val="52"/>
          <c:tx>
            <c:strRef>
              <c:f>Revenues!$B$67</c:f>
              <c:strCache>
                <c:ptCount val="1"/>
                <c:pt idx="0">
                  <c:v> Specific contracts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Revenues!$C$10:$G$10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Budget 2021/22 </c:v>
                </c:pt>
              </c:strCache>
            </c:strRef>
          </c:cat>
          <c:val>
            <c:numRef>
              <c:f>Revenues!$C$67:$G$67</c:f>
              <c:numCache>
                <c:formatCode>_ * #\ ##0_ ;_ * \-#\ ##0_ ;_ * "-"??_ ;_ @_ </c:formatCode>
                <c:ptCount val="5"/>
                <c:pt idx="0">
                  <c:v>69391.229900000006</c:v>
                </c:pt>
                <c:pt idx="1">
                  <c:v>110093</c:v>
                </c:pt>
                <c:pt idx="2">
                  <c:v>146098</c:v>
                </c:pt>
                <c:pt idx="3">
                  <c:v>160890</c:v>
                </c:pt>
                <c:pt idx="4">
                  <c:v>171637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4BE4-45F0-98BA-801E57CFC894}"/>
            </c:ext>
          </c:extLst>
        </c:ser>
        <c:dLbls/>
        <c:gapWidth val="57"/>
        <c:overlap val="100"/>
        <c:axId val="70697344"/>
        <c:axId val="706988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51"/>
                <c:order val="51"/>
                <c:tx>
                  <c:strRef>
                    <c:extLst>
                      <c:ext uri="{02D57815-91ED-43cb-92C2-25804820EDAC}">
                        <c15:formulaRef>
                          <c15:sqref>Revenues!$B$62</c15:sqref>
                        </c15:formulaRef>
                      </c:ext>
                    </c:extLst>
                    <c:strCache>
                      <c:ptCount val="1"/>
                      <c:pt idx="0">
                        <c:v> Total funding received 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Revenues!$C$10:$G$10</c15:sqref>
                        </c15:formulaRef>
                      </c:ext>
                    </c:extLst>
                    <c:strCache>
                      <c:ptCount val="5"/>
                      <c:pt idx="0">
                        <c:v> Actuals 2017/18 </c:v>
                      </c:pt>
                      <c:pt idx="1">
                        <c:v> Actuals 2018/19 </c:v>
                      </c:pt>
                      <c:pt idx="2">
                        <c:v> Actuals 2019/20 </c:v>
                      </c:pt>
                      <c:pt idx="3">
                        <c:v> Actuals 2020/21 </c:v>
                      </c:pt>
                      <c:pt idx="4">
                        <c:v> Budget 2021/22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Revenues!$C$62:$G$62</c15:sqref>
                        </c15:formulaRef>
                      </c:ext>
                    </c:extLst>
                    <c:numCache>
                      <c:formatCode>_ * #\ ##0_ ;_ * \-#\ ##0_ ;_ * "-"??_ ;_ @_ </c:formatCode>
                      <c:ptCount val="5"/>
                      <c:pt idx="0">
                        <c:v>489230.07950000005</c:v>
                      </c:pt>
                      <c:pt idx="1">
                        <c:v>565515</c:v>
                      </c:pt>
                      <c:pt idx="2">
                        <c:v>603386</c:v>
                      </c:pt>
                      <c:pt idx="3">
                        <c:v>581807</c:v>
                      </c:pt>
                      <c:pt idx="4">
                        <c:v>629840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5-4BE4-45F0-98BA-801E57CFC894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Revenues!$B$64</c15:sqref>
                        </c15:formulaRef>
                      </c:ext>
                    </c:extLst>
                    <c:strCache>
                      <c:ptCount val="1"/>
                      <c:pt idx="0">
                        <c:v> Baseline (Other than Bio-economy and Technology stations) 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  <a:lumOff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Revenues!$C$10:$G$10</c15:sqref>
                        </c15:formulaRef>
                      </c:ext>
                    </c:extLst>
                    <c:strCache>
                      <c:ptCount val="5"/>
                      <c:pt idx="0">
                        <c:v> Actuals 2017/18 </c:v>
                      </c:pt>
                      <c:pt idx="1">
                        <c:v> Actuals 2018/19 </c:v>
                      </c:pt>
                      <c:pt idx="2">
                        <c:v> Actuals 2019/20 </c:v>
                      </c:pt>
                      <c:pt idx="3">
                        <c:v> Actuals 2020/21 </c:v>
                      </c:pt>
                      <c:pt idx="4">
                        <c:v> Budget 2021/22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Revenues!$C$64:$G$64</c15:sqref>
                        </c15:formulaRef>
                      </c:ext>
                    </c:extLst>
                    <c:numCache>
                      <c:formatCode>_ * #\ ##0_ ;_ * \-#\ ##0_ ;_ * "-"??_ ;_ @_ 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194236</c:v>
                      </c:pt>
                      <c:pt idx="4">
                        <c:v>196396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4BE4-45F0-98BA-801E57CFC894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Revenues!$B$65</c15:sqref>
                        </c15:formulaRef>
                      </c:ext>
                    </c:extLst>
                    <c:strCache>
                      <c:ptCount val="1"/>
                      <c:pt idx="0">
                        <c:v> Bio-economy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Revenues!$C$10:$G$10</c15:sqref>
                        </c15:formulaRef>
                      </c:ext>
                    </c:extLst>
                    <c:strCache>
                      <c:ptCount val="5"/>
                      <c:pt idx="0">
                        <c:v> Actuals 2017/18 </c:v>
                      </c:pt>
                      <c:pt idx="1">
                        <c:v> Actuals 2018/19 </c:v>
                      </c:pt>
                      <c:pt idx="2">
                        <c:v> Actuals 2019/20 </c:v>
                      </c:pt>
                      <c:pt idx="3">
                        <c:v> Actuals 2020/21 </c:v>
                      </c:pt>
                      <c:pt idx="4">
                        <c:v> Budget 2021/22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Revenues!$C$65:$G$65</c15:sqref>
                        </c15:formulaRef>
                      </c:ext>
                    </c:extLst>
                    <c:numCache>
                      <c:formatCode>_ * #\ ##0_ ;_ * \-#\ ##0_ ;_ * "-"??_ ;_ @_ 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176147</c:v>
                      </c:pt>
                      <c:pt idx="4">
                        <c:v>206288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4BE4-45F0-98BA-801E57CFC894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Revenues!$B$66</c15:sqref>
                        </c15:formulaRef>
                      </c:ext>
                    </c:extLst>
                    <c:strCache>
                      <c:ptCount val="1"/>
                      <c:pt idx="0">
                        <c:v> Technology stations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Revenues!$C$10:$G$10</c15:sqref>
                        </c15:formulaRef>
                      </c:ext>
                    </c:extLst>
                    <c:strCache>
                      <c:ptCount val="5"/>
                      <c:pt idx="0">
                        <c:v> Actuals 2017/18 </c:v>
                      </c:pt>
                      <c:pt idx="1">
                        <c:v> Actuals 2018/19 </c:v>
                      </c:pt>
                      <c:pt idx="2">
                        <c:v> Actuals 2019/20 </c:v>
                      </c:pt>
                      <c:pt idx="3">
                        <c:v> Actuals 2020/21 </c:v>
                      </c:pt>
                      <c:pt idx="4">
                        <c:v> Budget 2021/22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Revenues!$C$66:$G$66</c15:sqref>
                        </c15:formulaRef>
                      </c:ext>
                    </c:extLst>
                    <c:numCache>
                      <c:formatCode>_ * #\ ##0_ ;_ * \-#\ ##0_ ;_ * "-"??_ ;_ @_ 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38442</c:v>
                      </c:pt>
                      <c:pt idx="4">
                        <c:v>45019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4BE4-45F0-98BA-801E57CFC894}"/>
                  </c:ext>
                </c:extLst>
              </c15:ser>
            </c15:filteredBarSeries>
          </c:ext>
        </c:extLst>
      </c:barChart>
      <c:catAx>
        <c:axId val="70697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8880"/>
        <c:crosses val="autoZero"/>
        <c:auto val="1"/>
        <c:lblAlgn val="ctr"/>
        <c:lblOffset val="100"/>
      </c:catAx>
      <c:valAx>
        <c:axId val="70698880"/>
        <c:scaling>
          <c:orientation val="minMax"/>
          <c:max val="600000.0000000001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734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Disbursements vs Income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'Disbursements vs Income'!$B$12</c:f>
              <c:strCache>
                <c:ptCount val="1"/>
                <c:pt idx="0">
                  <c:v> Total MTEF Expenditure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8A-4F9B-BFEB-D54390C053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8A-4F9B-BFEB-D54390C053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8A-4F9B-BFEB-D54390C053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8A-4F9B-BFEB-D54390C053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8A-4F9B-BFEB-D54390C05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'Disbursements vs Income'!$C$11:$G$11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Actuals 2021/22 </c:v>
                </c:pt>
              </c:strCache>
            </c:strRef>
          </c:cat>
          <c:val>
            <c:numRef>
              <c:f>'Disbursements vs Income'!$C$12:$G$12</c:f>
              <c:numCache>
                <c:formatCode>_ * #\ ##0_ ;_ * \-#\ ##0_ ;_ * "-"??_ ;_ @_ </c:formatCode>
                <c:ptCount val="5"/>
                <c:pt idx="0">
                  <c:v>306920</c:v>
                </c:pt>
                <c:pt idx="1">
                  <c:v>354610</c:v>
                </c:pt>
                <c:pt idx="2">
                  <c:v>416844</c:v>
                </c:pt>
                <c:pt idx="3">
                  <c:v>395340</c:v>
                </c:pt>
                <c:pt idx="4">
                  <c:v>433260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98A-4F9B-BFEB-D54390C05333}"/>
            </c:ext>
          </c:extLst>
        </c:ser>
        <c:ser>
          <c:idx val="1"/>
          <c:order val="1"/>
          <c:tx>
            <c:strRef>
              <c:f>'Disbursements vs Income'!$B$13</c:f>
              <c:strCache>
                <c:ptCount val="1"/>
                <c:pt idx="0">
                  <c:v> Total MTEF Allocation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'Disbursements vs Income'!$C$11:$G$11</c:f>
              <c:strCache>
                <c:ptCount val="5"/>
                <c:pt idx="0">
                  <c:v> Actuals 2017/18 </c:v>
                </c:pt>
                <c:pt idx="1">
                  <c:v> Actuals 2018/19 </c:v>
                </c:pt>
                <c:pt idx="2">
                  <c:v> Actuals 2019/20 </c:v>
                </c:pt>
                <c:pt idx="3">
                  <c:v> Actuals 2020/21 </c:v>
                </c:pt>
                <c:pt idx="4">
                  <c:v> Actuals 2021/22 </c:v>
                </c:pt>
              </c:strCache>
            </c:strRef>
          </c:cat>
          <c:val>
            <c:numRef>
              <c:f>'Disbursements vs Income'!$C$13:$G$13</c:f>
              <c:numCache>
                <c:formatCode>_ * #\ ##0_ ;_ * \-#\ ##0_ ;_ * "-"??_ ;_ @_ </c:formatCode>
                <c:ptCount val="5"/>
                <c:pt idx="0">
                  <c:v>396732</c:v>
                </c:pt>
                <c:pt idx="1">
                  <c:v>420322</c:v>
                </c:pt>
                <c:pt idx="2">
                  <c:v>440929</c:v>
                </c:pt>
                <c:pt idx="3">
                  <c:v>408825</c:v>
                </c:pt>
                <c:pt idx="4">
                  <c:v>447703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98A-4F9B-BFEB-D54390C05333}"/>
            </c:ext>
          </c:extLst>
        </c:ser>
        <c:dLbls/>
        <c:gapWidth val="219"/>
        <c:overlap val="-27"/>
        <c:axId val="71792896"/>
        <c:axId val="71815168"/>
      </c:barChart>
      <c:catAx>
        <c:axId val="7179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15168"/>
        <c:crosses val="autoZero"/>
        <c:auto val="1"/>
        <c:lblAlgn val="ctr"/>
        <c:lblOffset val="100"/>
      </c:catAx>
      <c:valAx>
        <c:axId val="71815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\ ##0_ ;_ * \-#\ ##0_ ;_ * &quot;-&quot;??_ ;_ @_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9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'Cost Efficiency'!$D$3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'Cost Efficiency'!$E$2:$I$2</c:f>
              <c:strCache>
                <c:ptCount val="5"/>
                <c:pt idx="0">
                  <c:v>FY17/18</c:v>
                </c:pt>
                <c:pt idx="1">
                  <c:v>FY18/19</c:v>
                </c:pt>
                <c:pt idx="2">
                  <c:v>FY19/20</c:v>
                </c:pt>
                <c:pt idx="3">
                  <c:v>FY20/21</c:v>
                </c:pt>
                <c:pt idx="4">
                  <c:v>FY21/22</c:v>
                </c:pt>
              </c:strCache>
            </c:strRef>
          </c:cat>
          <c:val>
            <c:numRef>
              <c:f>'Cost Efficiency'!$E$3:$I$3</c:f>
              <c:numCache>
                <c:formatCode>0%</c:formatCode>
                <c:ptCount val="5"/>
                <c:pt idx="0">
                  <c:v>0.30000000000000004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0.30000000000000004</c:v>
                </c:pt>
                <c:pt idx="4">
                  <c:v>0.30000000000000004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79-4A3E-9574-0BE20437751F}"/>
            </c:ext>
          </c:extLst>
        </c:ser>
        <c:ser>
          <c:idx val="1"/>
          <c:order val="1"/>
          <c:tx>
            <c:strRef>
              <c:f>'Cost Efficiency'!$D$4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 Efficiency'!$E$2:$I$2</c:f>
              <c:strCache>
                <c:ptCount val="5"/>
                <c:pt idx="0">
                  <c:v>FY17/18</c:v>
                </c:pt>
                <c:pt idx="1">
                  <c:v>FY18/19</c:v>
                </c:pt>
                <c:pt idx="2">
                  <c:v>FY19/20</c:v>
                </c:pt>
                <c:pt idx="3">
                  <c:v>FY20/21</c:v>
                </c:pt>
                <c:pt idx="4">
                  <c:v>FY21/22</c:v>
                </c:pt>
              </c:strCache>
            </c:strRef>
          </c:cat>
          <c:val>
            <c:numRef>
              <c:f>'Cost Efficiency'!$E$4:$I$4</c:f>
              <c:numCache>
                <c:formatCode>0%</c:formatCode>
                <c:ptCount val="5"/>
                <c:pt idx="0">
                  <c:v>0.33000000000000007</c:v>
                </c:pt>
                <c:pt idx="1">
                  <c:v>0.31000000000000005</c:v>
                </c:pt>
                <c:pt idx="2">
                  <c:v>0.27</c:v>
                </c:pt>
                <c:pt idx="3">
                  <c:v>0.25</c:v>
                </c:pt>
                <c:pt idx="4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79-4A3E-9574-0BE20437751F}"/>
            </c:ext>
          </c:extLst>
        </c:ser>
        <c:dLbls/>
        <c:marker val="1"/>
        <c:axId val="72366720"/>
        <c:axId val="72380800"/>
      </c:lineChart>
      <c:catAx>
        <c:axId val="7236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80800"/>
        <c:crosses val="autoZero"/>
        <c:auto val="1"/>
        <c:lblAlgn val="ctr"/>
        <c:lblOffset val="100"/>
      </c:catAx>
      <c:valAx>
        <c:axId val="72380800"/>
        <c:scaling>
          <c:orientation val="minMax"/>
          <c:min val="0.1500000000000000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6720"/>
        <c:crosses val="autoZero"/>
        <c:crossBetween val="between"/>
        <c:majorUnit val="5.0000000000000017E-2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Val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dLbls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Geographical</a:t>
            </a:r>
            <a:r>
              <a:rPr lang="en-US" b="1" baseline="0" dirty="0">
                <a:solidFill>
                  <a:schemeClr val="bg1"/>
                </a:solidFill>
              </a:rPr>
              <a:t> Spread (%)</a:t>
            </a:r>
            <a:endParaRPr lang="en-US" b="1" dirty="0">
              <a:solidFill>
                <a:schemeClr val="bg1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MP</c:v>
                </c:pt>
                <c:pt idx="1">
                  <c:v>NC</c:v>
                </c:pt>
                <c:pt idx="2">
                  <c:v>LP</c:v>
                </c:pt>
                <c:pt idx="3">
                  <c:v>NW</c:v>
                </c:pt>
                <c:pt idx="4">
                  <c:v>FS</c:v>
                </c:pt>
                <c:pt idx="5">
                  <c:v>EC</c:v>
                </c:pt>
                <c:pt idx="6">
                  <c:v>KZN</c:v>
                </c:pt>
                <c:pt idx="7">
                  <c:v>WC</c:v>
                </c:pt>
                <c:pt idx="8">
                  <c:v>GP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0.5</c:v>
                </c:pt>
                <c:pt idx="1">
                  <c:v>0.70000000000000007</c:v>
                </c:pt>
                <c:pt idx="2">
                  <c:v>2.8</c:v>
                </c:pt>
                <c:pt idx="3">
                  <c:v>2.9</c:v>
                </c:pt>
                <c:pt idx="4">
                  <c:v>6.1</c:v>
                </c:pt>
                <c:pt idx="5">
                  <c:v>6.8</c:v>
                </c:pt>
                <c:pt idx="6">
                  <c:v>14.4</c:v>
                </c:pt>
                <c:pt idx="7">
                  <c:v>27.3</c:v>
                </c:pt>
                <c:pt idx="8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37-4AF1-9CC9-AF5E98B6F50D}"/>
            </c:ext>
          </c:extLst>
        </c:ser>
        <c:dLbls/>
        <c:gapWidth val="182"/>
        <c:axId val="82223872"/>
        <c:axId val="82225408"/>
      </c:barChart>
      <c:catAx>
        <c:axId val="822238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25408"/>
        <c:crosses val="autoZero"/>
        <c:auto val="1"/>
        <c:lblAlgn val="ctr"/>
        <c:lblOffset val="100"/>
      </c:catAx>
      <c:valAx>
        <c:axId val="82225408"/>
        <c:scaling>
          <c:orientation val="minMax"/>
        </c:scaling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2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Techs licenced or assigned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Sheet1!$A$2:$B$4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0.30000000000000004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EB-E046-8C6A-7CC76DD4813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Sheet1!$A$2:$B$4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0.30000000000000004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EB-E046-8C6A-7CC76DD48133}"/>
            </c:ext>
          </c:extLst>
        </c:ser>
        <c:dLbls>
          <c:showVal val="1"/>
        </c:dLbls>
        <c:gapWidth val="219"/>
        <c:overlap val="-27"/>
        <c:axId val="89503232"/>
        <c:axId val="89504768"/>
      </c:barChart>
      <c:catAx>
        <c:axId val="89503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04768"/>
        <c:crosses val="autoZero"/>
        <c:auto val="1"/>
        <c:lblAlgn val="ctr"/>
        <c:lblOffset val="100"/>
      </c:catAx>
      <c:valAx>
        <c:axId val="89504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Joint collaborations 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Sheet1!$A$6:$B$8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Sheet1!$C$6:$C$8</c:f>
              <c:numCache>
                <c:formatCode>0%</c:formatCode>
                <c:ptCount val="3"/>
                <c:pt idx="0">
                  <c:v>0.30000000000000004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0B-C542-AF53-AAB4B24B389E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Sheet1!$A$6:$B$8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Sheet1!$D$6:$D$8</c:f>
              <c:numCache>
                <c:formatCode>0%</c:formatCode>
                <c:ptCount val="3"/>
                <c:pt idx="0">
                  <c:v>0.44</c:v>
                </c:pt>
                <c:pt idx="1">
                  <c:v>0.38000000000000006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0B-C542-AF53-AAB4B24B389E}"/>
            </c:ext>
          </c:extLst>
        </c:ser>
        <c:dLbls>
          <c:showVal val="1"/>
        </c:dLbls>
        <c:gapWidth val="219"/>
        <c:overlap val="-27"/>
        <c:axId val="89544576"/>
        <c:axId val="89546112"/>
      </c:barChart>
      <c:catAx>
        <c:axId val="89544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46112"/>
        <c:crosses val="autoZero"/>
        <c:auto val="1"/>
        <c:lblAlgn val="ctr"/>
        <c:lblOffset val="100"/>
      </c:catAx>
      <c:valAx>
        <c:axId val="89546112"/>
        <c:scaling>
          <c:orientation val="minMax"/>
          <c:max val="0.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4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Techs diffused (inclusive dev.)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Sheet1!$C$9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Sheet1!$A$10:$B$12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Sheet1!$C$10:$C$12</c:f>
              <c:numCache>
                <c:formatCode>0%</c:formatCode>
                <c:ptCount val="3"/>
                <c:pt idx="0">
                  <c:v>0.30000000000000004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6E-DC41-977E-52F903AF1A27}"/>
            </c:ext>
          </c:extLst>
        </c:ser>
        <c:ser>
          <c:idx val="1"/>
          <c:order val="1"/>
          <c:tx>
            <c:strRef>
              <c:f>Sheet1!$D$9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Sheet1!$A$10:$B$12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Sheet1!$D$10:$D$12</c:f>
              <c:numCache>
                <c:formatCode>0%</c:formatCode>
                <c:ptCount val="3"/>
                <c:pt idx="0">
                  <c:v>0.42000000000000004</c:v>
                </c:pt>
                <c:pt idx="1">
                  <c:v>0.33000000000000007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6E-DC41-977E-52F903AF1A27}"/>
            </c:ext>
          </c:extLst>
        </c:ser>
        <c:dLbls>
          <c:showVal val="1"/>
        </c:dLbls>
        <c:gapWidth val="219"/>
        <c:overlap val="-27"/>
        <c:axId val="89689088"/>
        <c:axId val="89699072"/>
      </c:barChart>
      <c:catAx>
        <c:axId val="89689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99072"/>
        <c:crosses val="autoZero"/>
        <c:auto val="1"/>
        <c:lblAlgn val="ctr"/>
        <c:lblOffset val="100"/>
      </c:catAx>
      <c:valAx>
        <c:axId val="89699072"/>
        <c:scaling>
          <c:orientation val="minMax"/>
          <c:max val="0.8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Products launched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Sheet1!$C$13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Sheet1!$B$14:$B$16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Sheet1!$C$14:$C$16</c:f>
              <c:numCache>
                <c:formatCode>0%</c:formatCode>
                <c:ptCount val="3"/>
                <c:pt idx="0">
                  <c:v>0.30000000000000004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A-F74D-9463-072D75DE99A1}"/>
            </c:ext>
          </c:extLst>
        </c:ser>
        <c:ser>
          <c:idx val="1"/>
          <c:order val="1"/>
          <c:tx>
            <c:strRef>
              <c:f>Sheet1!$D$13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Sheet1!$B$14:$B$16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Sheet1!$D$14:$D$16</c:f>
              <c:numCache>
                <c:formatCode>0%</c:formatCode>
                <c:ptCount val="3"/>
                <c:pt idx="0">
                  <c:v>0.68</c:v>
                </c:pt>
                <c:pt idx="1">
                  <c:v>0.43000000000000005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5A-F74D-9463-072D75DE99A1}"/>
            </c:ext>
          </c:extLst>
        </c:ser>
        <c:dLbls>
          <c:showVal val="1"/>
        </c:dLbls>
        <c:gapWidth val="219"/>
        <c:overlap val="-27"/>
        <c:axId val="89656704"/>
        <c:axId val="91382912"/>
      </c:barChart>
      <c:catAx>
        <c:axId val="89656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82912"/>
        <c:crosses val="autoZero"/>
        <c:auto val="1"/>
        <c:lblAlgn val="ctr"/>
        <c:lblOffset val="100"/>
      </c:catAx>
      <c:valAx>
        <c:axId val="91382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Bio-based technologies developed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Sheet1!$C$17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12A89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Sheet1!$B$18:$B$20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Sheet1!$C$18:$C$20</c:f>
              <c:numCache>
                <c:formatCode>0%</c:formatCode>
                <c:ptCount val="3"/>
                <c:pt idx="0">
                  <c:v>0.30000000000000004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F-BA4A-9ABB-CC6F92FBB3F0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1ECEE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Sheet1!$B$18:$B$20</c:f>
              <c:strCache>
                <c:ptCount val="3"/>
                <c:pt idx="0">
                  <c:v>Women</c:v>
                </c:pt>
                <c:pt idx="1">
                  <c:v>Youth</c:v>
                </c:pt>
                <c:pt idx="2">
                  <c:v>PWD</c:v>
                </c:pt>
              </c:strCache>
            </c:strRef>
          </c:cat>
          <c:val>
            <c:numRef>
              <c:f>Sheet1!$D$18:$D$20</c:f>
              <c:numCache>
                <c:formatCode>0%</c:formatCode>
                <c:ptCount val="3"/>
                <c:pt idx="0">
                  <c:v>0.75000000000000011</c:v>
                </c:pt>
                <c:pt idx="1">
                  <c:v>0.64000000000000012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8F-BA4A-9ABB-CC6F92FBB3F0}"/>
            </c:ext>
          </c:extLst>
        </c:ser>
        <c:dLbls>
          <c:showVal val="1"/>
        </c:dLbls>
        <c:gapWidth val="219"/>
        <c:overlap val="-27"/>
        <c:axId val="113064960"/>
        <c:axId val="113074944"/>
      </c:barChart>
      <c:catAx>
        <c:axId val="11306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74944"/>
        <c:crosses val="autoZero"/>
        <c:auto val="1"/>
        <c:lblAlgn val="ctr"/>
        <c:lblOffset val="100"/>
      </c:catAx>
      <c:valAx>
        <c:axId val="113074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72858-2B1E-46C4-A552-E4C5B8D773D0}" type="datetimeFigureOut">
              <a:rPr lang="en-ZA" smtClean="0"/>
              <a:pPr/>
              <a:t>2022/10/22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DF2B4-1364-4CBF-ABC1-8A20CD56BCAB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2339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2735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pPr/>
              <a:t>37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8249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DF2B4-1364-4CBF-ABC1-8A20CD56BCAB}" type="slidenum">
              <a:rPr lang="en-ZA" smtClean="0"/>
              <a:pPr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840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72CA13E-9233-84FB-916B-CC0EEF184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76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54C814-2EF7-005A-9515-147BBBE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038312-E24C-ED29-7B62-79853352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2297ED-9680-2BB0-3CDC-6ADC649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765002-6A28-7282-5D34-B9976057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753280-AEFC-B663-CA70-8F2DCD9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text, window&#10;&#10;Description automatically generated">
            <a:extLst>
              <a:ext uri="{FF2B5EF4-FFF2-40B4-BE49-F238E27FC236}">
                <a16:creationId xmlns:a16="http://schemas.microsoft.com/office/drawing/2014/main" xmlns="" id="{94C1D5AD-AD57-AC6D-0D11-5037FB6FE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32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6F5D47-362C-CA18-B8F4-956B118C9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DA4264-C43D-F61E-9FB3-229652288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828D11-E4D1-A185-272C-D2F1ECB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A4FFFD-683B-848E-0DAF-8B489110F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03BCD-9BF1-FD88-06D2-64103A2E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25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7DCEB-B2E6-7DB5-13A4-56B0799A0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E07F5-252C-4DFB-BF94-F71DD578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0677F-EE23-DA9D-32AC-B8BCA0C84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565AC0-7E8B-5286-1F6A-28F4672F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2B23F-5D47-6319-0900-E7DD3B05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F6335A-036A-3223-FCA2-C689B806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88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xmlns="" id="{CF897BEB-CA30-6C4B-B0B3-D14D0DA769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62" y="0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E73823-9878-0F4F-B8F5-083A9EEA5796}"/>
              </a:ext>
            </a:extLst>
          </p:cNvPr>
          <p:cNvSpPr/>
          <p:nvPr userDrawn="1"/>
        </p:nvSpPr>
        <p:spPr>
          <a:xfrm>
            <a:off x="-4862" y="3145536"/>
            <a:ext cx="7658390" cy="199796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BA605-104A-6834-09B8-C869CAC6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531B05-8650-8E6A-CAF2-8AA35E65A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0E4E7-B3EB-B5AF-97E8-2388D1F1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01798" y="4762742"/>
            <a:ext cx="2057400" cy="27384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BF44C3E-3923-E641-99EA-2300B2FE21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xmlns="" id="{FFC65A95-C52C-8642-B3F5-56B2EF7F6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96727" y="4510821"/>
            <a:ext cx="869259" cy="558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CAB92D-0063-E59D-4285-EBD72842D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862" y="4445397"/>
            <a:ext cx="2143763" cy="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45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A7171-01BB-5356-BFC5-D12F836C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A68D65-CEF6-E274-8FE1-C4785C6CB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139825-4115-4D7E-7119-82AA1E8C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1FC065-CAAD-562A-9B25-9E0F4E92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BFB984-7BEA-9564-81C8-E303D025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4B16A0-3397-9F5C-5EFE-BB05EC4B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6A490A75-CFB5-2019-7417-C3B1A1BEE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87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727C-375B-4A15-B52F-D248EC99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5AD877-7356-D76F-01E6-90626C06F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FF18E1-CB56-37F2-D106-65D239CE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C8C783-16A5-0C4A-BEA1-89ECBC63E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F2A999-3D30-FF2E-CCE3-3B409FAF4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5228B3-E2B7-4CD5-7192-0784B039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0B2B46-30FC-E127-FC37-0A340DE2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2EA031-6A76-E593-7D71-E61B0178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xmlns="" id="{A4592A2B-7D47-E3E5-F20B-CD3BDEE80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09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17FB2-E32D-7E62-1BA8-36CA784E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35609B-C339-A332-3F2D-95760317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76AFB7-2167-7F6F-8290-1E122161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3C8296-D9D7-30AD-7FEC-CFCE518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6FC012-541B-63EF-BAB2-DC4512DF5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2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C98B49-5595-1481-4C95-B8B2B4B9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422FE7-655D-3FEE-EEA2-387FF4A9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6E3501-C35E-9E66-BFAF-475EABA1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5A10A90-498A-41C1-1D27-F76702002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35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CAF01-F2E4-5C0E-0ADF-817BD7A1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2212D-F4FF-2B14-71E2-88365405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F1C991-63F5-1602-A34C-5007BA518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4B293C-B3F2-A69B-5999-6D5A8C5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B46F4D-7A71-A56F-29F8-741529E5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FF54BA-907E-066C-F524-3D35A10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2D83ED55-AAFB-8494-42AF-D21346669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8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8657E-2FD8-3B1B-EA2C-862E0F27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7AF522-172A-D61E-84EE-F7C934466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424298-15B2-E51D-02A3-FBB76BDF4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DFEC67-9A6A-D5F1-8802-98965B93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91142C-3704-3A09-813A-592DD11E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9FE0E4-5E5F-D904-18A0-64895F99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erson writing on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8323795F-5A6A-551D-46D0-BF5C3CAD1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8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A37CD68-CBB1-1BFB-7F60-8CE641D8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328A23-2918-AD30-F36E-8B755362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48854F-2AB6-18FD-260D-73F0D128F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9F745B-E70A-92D8-F268-096CBF0A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6879E-280E-E39B-9D55-F83D54DBA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8017-00A8-B443-9DA1-1834C9363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f628a5ae-34f9-420d-af38-c8e96b2fe5c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DB87D3-6B44-B242-DF0C-416FFF8F85C6}"/>
              </a:ext>
            </a:extLst>
          </p:cNvPr>
          <p:cNvSpPr txBox="1">
            <a:spLocks/>
          </p:cNvSpPr>
          <p:nvPr/>
        </p:nvSpPr>
        <p:spPr>
          <a:xfrm>
            <a:off x="4197927" y="1911350"/>
            <a:ext cx="4127308" cy="1413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1600" dirty="0">
                <a:solidFill>
                  <a:srgbClr val="004280"/>
                </a:solidFill>
              </a:rPr>
              <a:t>Presentation to the Portfolio Committee on Higher Education, Science and Innovation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F68220"/>
                </a:solidFill>
              </a:rPr>
              <a:t>21 September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872241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5D71671-7EA3-139A-0660-130DF3F36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347" r="15837"/>
          <a:stretch/>
        </p:blipFill>
        <p:spPr>
          <a:xfrm>
            <a:off x="5772913" y="2261427"/>
            <a:ext cx="2621279" cy="2845098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293C2F8-4F4E-528D-75D3-33BA1381C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6927" t="14131" r="17352"/>
          <a:stretch/>
        </p:blipFill>
        <p:spPr>
          <a:xfrm>
            <a:off x="5772913" y="573288"/>
            <a:ext cx="2529840" cy="23972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9BB99F8B-9B16-5869-96F4-04C08F9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427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beneficiaries (cont.)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64EAAF5-04CC-EDF0-E72D-6E01E789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02C2AFB-0454-EC5A-71A6-33118FB8A75A}"/>
              </a:ext>
            </a:extLst>
          </p:cNvPr>
          <p:cNvSpPr txBox="1">
            <a:spLocks/>
          </p:cNvSpPr>
          <p:nvPr/>
        </p:nvSpPr>
        <p:spPr>
          <a:xfrm>
            <a:off x="6427362" y="1602494"/>
            <a:ext cx="1235232" cy="2639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65DF8C80-A8B5-676E-2BE4-AFF6BF301EA0}"/>
              </a:ext>
            </a:extLst>
          </p:cNvPr>
          <p:cNvSpPr txBox="1">
            <a:spLocks/>
          </p:cNvSpPr>
          <p:nvPr/>
        </p:nvSpPr>
        <p:spPr>
          <a:xfrm>
            <a:off x="6580287" y="3683976"/>
            <a:ext cx="1077472" cy="3151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19D622-9729-4066-C54A-3D03807081E9}"/>
              </a:ext>
            </a:extLst>
          </p:cNvPr>
          <p:cNvSpPr txBox="1"/>
          <p:nvPr/>
        </p:nvSpPr>
        <p:spPr>
          <a:xfrm>
            <a:off x="8265163" y="1661899"/>
            <a:ext cx="938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37.1% Women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899B95-2C48-5709-9CFC-264728EF935B}"/>
              </a:ext>
            </a:extLst>
          </p:cNvPr>
          <p:cNvSpPr txBox="1"/>
          <p:nvPr/>
        </p:nvSpPr>
        <p:spPr>
          <a:xfrm>
            <a:off x="5217824" y="835604"/>
            <a:ext cx="611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62.9% 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1BD421-2559-1E71-4DAA-D451E6F95B3F}"/>
              </a:ext>
            </a:extLst>
          </p:cNvPr>
          <p:cNvSpPr txBox="1"/>
          <p:nvPr/>
        </p:nvSpPr>
        <p:spPr>
          <a:xfrm>
            <a:off x="5250441" y="2946122"/>
            <a:ext cx="611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62.2% Other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D1281C-A097-D449-5C85-A35AAFD409C0}"/>
              </a:ext>
            </a:extLst>
          </p:cNvPr>
          <p:cNvSpPr txBox="1"/>
          <p:nvPr/>
        </p:nvSpPr>
        <p:spPr>
          <a:xfrm>
            <a:off x="8314945" y="3783650"/>
            <a:ext cx="5496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37.8% Youth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046DCD5C-7F1C-4CD3-81FF-8A11D0B87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58229339"/>
              </p:ext>
            </p:extLst>
          </p:nvPr>
        </p:nvGraphicFramePr>
        <p:xfrm>
          <a:off x="356839" y="835604"/>
          <a:ext cx="4592317" cy="35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5143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A7DEBEA-315C-A925-E0AE-CACB1344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4821"/>
            <a:ext cx="7886700" cy="56872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1: </a:t>
            </a:r>
            <a:r>
              <a:rPr lang="en-US" sz="24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Commercialised</a:t>
            </a:r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Innovations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BE015E4C-6CEA-8546-0F76-B87150611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174462"/>
              </p:ext>
            </p:extLst>
          </p:nvPr>
        </p:nvGraphicFramePr>
        <p:xfrm>
          <a:off x="661987" y="1694765"/>
          <a:ext cx="7820026" cy="2678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039">
                  <a:extLst>
                    <a:ext uri="{9D8B030D-6E8A-4147-A177-3AD203B41FA5}">
                      <a16:colId xmlns:a16="http://schemas.microsoft.com/office/drawing/2014/main" xmlns="" val="2916783364"/>
                    </a:ext>
                  </a:extLst>
                </a:gridCol>
                <a:gridCol w="1438038">
                  <a:extLst>
                    <a:ext uri="{9D8B030D-6E8A-4147-A177-3AD203B41FA5}">
                      <a16:colId xmlns:a16="http://schemas.microsoft.com/office/drawing/2014/main" xmlns="" val="3125878117"/>
                    </a:ext>
                  </a:extLst>
                </a:gridCol>
                <a:gridCol w="1508698">
                  <a:extLst>
                    <a:ext uri="{9D8B030D-6E8A-4147-A177-3AD203B41FA5}">
                      <a16:colId xmlns:a16="http://schemas.microsoft.com/office/drawing/2014/main" xmlns="" val="3136620731"/>
                    </a:ext>
                  </a:extLst>
                </a:gridCol>
                <a:gridCol w="1238251">
                  <a:extLst>
                    <a:ext uri="{9D8B030D-6E8A-4147-A177-3AD203B41FA5}">
                      <a16:colId xmlns:a16="http://schemas.microsoft.com/office/drawing/2014/main" xmlns="" val="3608882174"/>
                    </a:ext>
                  </a:extLst>
                </a:gridCol>
              </a:tblGrid>
              <a:tr h="3702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598396"/>
                  </a:ext>
                </a:extLst>
              </a:tr>
              <a:tr h="33907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 or assigned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7273003"/>
                  </a:ext>
                </a:extLst>
              </a:tr>
              <a:tr h="5421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projects involving industry or 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7184979"/>
                  </a:ext>
                </a:extLst>
              </a:tr>
              <a:tr h="54216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Successfully diffused technologies for inclusive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7095969"/>
                  </a:ext>
                </a:extLst>
              </a:tr>
              <a:tr h="54216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 launched by start-ups or existing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+15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3061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Leveraged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R239m</a:t>
                      </a:r>
                      <a:endParaRPr lang="en-ZA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R746.5m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+R507.5m</a:t>
                      </a:r>
                      <a:endParaRPr lang="en-ZA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791074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690ACE9-29C1-7FBF-93F5-10995B4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615FE-E6A9-1458-DA7C-44CC797DFBD8}"/>
              </a:ext>
            </a:extLst>
          </p:cNvPr>
          <p:cNvSpPr txBox="1">
            <a:spLocks/>
          </p:cNvSpPr>
          <p:nvPr/>
        </p:nvSpPr>
        <p:spPr>
          <a:xfrm>
            <a:off x="628651" y="753878"/>
            <a:ext cx="8147050" cy="9408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Through this strategic thrust, TIA will intensify efforts to increase the rate of translation of locally developed  </a:t>
            </a:r>
            <a:r>
              <a:rPr lang="en-ZA" sz="1400" i="1" dirty="0">
                <a:latin typeface="Arial" panose="020B0604020202020204" pitchFamily="34" charset="0"/>
                <a:cs typeface="Arial" panose="020B0604020202020204" pitchFamily="34" charset="0"/>
              </a:rPr>
              <a:t>technologies; exploit intellectual property from publicly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funded institutions; ensure that these are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commercialised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in a manner that promotes economic growth and the competitiveness of industry; and respond to the imperatives of transformation and inclusive development.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72956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E0D95A3-15F0-2BFD-CF1A-6E18C08A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76"/>
            <a:ext cx="7886700" cy="90379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Demographics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013EE73-2F1D-F274-9D39-26067CDC6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9269445"/>
              </p:ext>
            </p:extLst>
          </p:nvPr>
        </p:nvGraphicFramePr>
        <p:xfrm>
          <a:off x="1111124" y="646511"/>
          <a:ext cx="2862688" cy="205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E215B20-6595-3CCE-ED24-449EA971D6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4036911"/>
              </p:ext>
            </p:extLst>
          </p:nvPr>
        </p:nvGraphicFramePr>
        <p:xfrm>
          <a:off x="4684986" y="639457"/>
          <a:ext cx="2862688" cy="205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963782B-1691-C5F7-096C-24E836F7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E23B1E9-07D5-1611-5A3D-03294635D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89639716"/>
              </p:ext>
            </p:extLst>
          </p:nvPr>
        </p:nvGraphicFramePr>
        <p:xfrm>
          <a:off x="1111125" y="2906236"/>
          <a:ext cx="2862688" cy="212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6EB05874-E317-5FCC-CAC7-134F23460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9660507"/>
              </p:ext>
            </p:extLst>
          </p:nvPr>
        </p:nvGraphicFramePr>
        <p:xfrm>
          <a:off x="4684987" y="2906531"/>
          <a:ext cx="2862688" cy="213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932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1BDF2D-B254-0C9C-AC41-D9FD4A40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8" y="152401"/>
            <a:ext cx="8516542" cy="57814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1.1: Licensed or assigned technologies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1E8AAC-5AB4-279D-B890-DBC80424C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30" y="962300"/>
            <a:ext cx="3868340" cy="425933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Trailblazer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55EC9A-73DB-E648-6FF7-8DAFB28A503C}"/>
              </a:ext>
            </a:extLst>
          </p:cNvPr>
          <p:cNvSpPr txBox="1">
            <a:spLocks/>
          </p:cNvSpPr>
          <p:nvPr/>
        </p:nvSpPr>
        <p:spPr>
          <a:xfrm>
            <a:off x="668831" y="1415941"/>
            <a:ext cx="3600952" cy="28553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KNeW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tech treats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industrial effluent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and AMD.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Tech tested using tanker loads of mine water from mining operations as demonstrated interest in the tech. 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License agreement with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Nesafasi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Water (100% black-owned) for pre-commercialisation of the tech via a demo plant to treat AMD drainage from several mines.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BF34114-688C-58D5-2ACC-C60894B249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49471" y="899957"/>
            <a:ext cx="1661002" cy="12101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667C742-B258-4EBD-4F21-5E0E7F8D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appliance&#10;&#10;Description automatically generated">
            <a:extLst>
              <a:ext uri="{FF2B5EF4-FFF2-40B4-BE49-F238E27FC236}">
                <a16:creationId xmlns:a16="http://schemas.microsoft.com/office/drawing/2014/main" xmlns="" id="{4F794265-77B3-6889-67A7-CC66F9BA7E7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7579012" y="997715"/>
            <a:ext cx="1636954" cy="123468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6989183-A1C3-D8F0-7FAA-378264741C29}"/>
              </a:ext>
            </a:extLst>
          </p:cNvPr>
          <p:cNvSpPr txBox="1">
            <a:spLocks/>
          </p:cNvSpPr>
          <p:nvPr/>
        </p:nvSpPr>
        <p:spPr>
          <a:xfrm>
            <a:off x="4627959" y="933223"/>
            <a:ext cx="3887391" cy="5781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Leaper Innovate Green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endParaRPr lang="en-ZA" sz="16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9331401E-93B3-C9C4-7174-E048F4B3B4C7}"/>
              </a:ext>
            </a:extLst>
          </p:cNvPr>
          <p:cNvSpPr txBox="1">
            <a:spLocks/>
          </p:cNvSpPr>
          <p:nvPr/>
        </p:nvSpPr>
        <p:spPr>
          <a:xfrm>
            <a:off x="4627959" y="1499510"/>
            <a:ext cx="3469905" cy="25433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Compressed air energy storage system developed as an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alternative to other energy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storage technologies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System has higher efficiency compared to batteries and a zero-carbon footprint, with water being the only by-product.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Technology licensed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Essential Water and Energy Services. </a:t>
            </a:r>
          </a:p>
        </p:txBody>
      </p:sp>
    </p:spTree>
    <p:extLst>
      <p:ext uri="{BB962C8B-B14F-4D97-AF65-F5344CB8AC3E}">
        <p14:creationId xmlns:p14="http://schemas.microsoft.com/office/powerpoint/2010/main" xmlns="" val="49773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61137DC-6496-C4EA-0611-D6E2946C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967"/>
            <a:ext cx="7886700" cy="51808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1.2: Joint Collaboration with Industry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97634EA-531B-0711-156F-B10101A1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36" y="911698"/>
            <a:ext cx="3868340" cy="425933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H3D and J&amp;J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1A6D79E-74AD-3ADC-1C72-05268444A2D6}"/>
              </a:ext>
            </a:extLst>
          </p:cNvPr>
          <p:cNvSpPr txBox="1">
            <a:spLocks/>
          </p:cNvSpPr>
          <p:nvPr/>
        </p:nvSpPr>
        <p:spPr>
          <a:xfrm>
            <a:off x="387235" y="1337631"/>
            <a:ext cx="4324249" cy="3444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Drug Discovery and Development Centre (H3D) pioneers drug discovery research through discovering novel medicines for diseases affecting African populations (malaria, TB, antibiotic-resistant microbial diseases).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Partnership with J&amp;J to establish Satellite Centre for Global Health Discovery (R84m/5yrs) to fast track discovery and development of new antibiotics to limit anti-microbial resistance.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84DD93-9088-6BE0-7CA3-FA89BB210E68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0931" y="3325696"/>
            <a:ext cx="3681069" cy="1197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5E25069-81AF-0CC8-129E-4B9742D6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282BB3A-E9EE-2BC5-C2DF-FC9AD701840E}"/>
              </a:ext>
            </a:extLst>
          </p:cNvPr>
          <p:cNvSpPr txBox="1">
            <a:spLocks/>
          </p:cNvSpPr>
          <p:nvPr/>
        </p:nvSpPr>
        <p:spPr>
          <a:xfrm>
            <a:off x="5132625" y="911698"/>
            <a:ext cx="3887391" cy="425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Jobox</a:t>
            </a: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E2E566BC-21BF-3509-2F83-FD3A66403794}"/>
              </a:ext>
            </a:extLst>
          </p:cNvPr>
          <p:cNvSpPr txBox="1">
            <a:spLocks/>
          </p:cNvSpPr>
          <p:nvPr/>
        </p:nvSpPr>
        <p:spPr>
          <a:xfrm>
            <a:off x="5132624" y="1367862"/>
            <a:ext cx="3887391" cy="32215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Jobox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provides employers with access to the vetted, diverse and affordable talent, students with work experience opportunities.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Licensing agreement to UKZN for wide adoption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Jobox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platform.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595EC4-3682-C8C0-3E91-0AC8AE95D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26" y="2954201"/>
            <a:ext cx="2812944" cy="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47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25FA9F6-B7A9-02E2-353D-6F61F46C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23" y="116681"/>
            <a:ext cx="7886700" cy="60988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1.3: Diffused Technologies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18FB9034-DE38-EF9A-5555-2FDB3D4F1470}"/>
              </a:ext>
            </a:extLst>
          </p:cNvPr>
          <p:cNvSpPr txBox="1">
            <a:spLocks/>
          </p:cNvSpPr>
          <p:nvPr/>
        </p:nvSpPr>
        <p:spPr>
          <a:xfrm>
            <a:off x="505131" y="981003"/>
            <a:ext cx="3887391" cy="562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FibrePoynt</a:t>
            </a:r>
            <a:r>
              <a:rPr lang="en-US" sz="16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KasiPoynt</a:t>
            </a:r>
            <a:r>
              <a:rPr lang="en-US" sz="16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xmlns="" id="{4BBE6DFD-AEB4-D322-F376-C36D324A8262}"/>
              </a:ext>
            </a:extLst>
          </p:cNvPr>
          <p:cNvSpPr txBox="1">
            <a:spLocks/>
          </p:cNvSpPr>
          <p:nvPr/>
        </p:nvSpPr>
        <p:spPr>
          <a:xfrm>
            <a:off x="505130" y="1543538"/>
            <a:ext cx="3887391" cy="3019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FibrePoynt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enabled the creation and incubation of a black-owned spin-off ISP to roll out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KasiPoynt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a community, providing internet coverage to 120 homes.</a:t>
            </a:r>
          </a:p>
          <a:p>
            <a:pPr marR="0" lvl="0" fontAlgn="auto">
              <a:spcBef>
                <a:spcPts val="300"/>
              </a:spcBef>
              <a:buClrTx/>
              <a:buSzTx/>
              <a:tabLst/>
              <a:defRPr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Last mile connectivity- </a:t>
            </a:r>
            <a:r>
              <a:rPr lang="en-ZA" sz="1400" dirty="0" err="1">
                <a:latin typeface="Arial" panose="020B0604020202020204" pitchFamily="34" charset="0"/>
                <a:cs typeface="Arial" panose="020B0604020202020204" pitchFamily="34" charset="0"/>
              </a:rPr>
              <a:t>Jcaps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fontAlgn="auto">
              <a:spcBef>
                <a:spcPts val="300"/>
              </a:spcBef>
              <a:buClrTx/>
              <a:buSzTx/>
              <a:tabLst/>
              <a:defRPr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Rolled out in 7 townships, expanding to a further 6.</a:t>
            </a:r>
          </a:p>
          <a:p>
            <a:pPr marR="0" lvl="0" fontAlgn="auto">
              <a:spcBef>
                <a:spcPts val="300"/>
              </a:spcBef>
              <a:buClrTx/>
              <a:buSzTx/>
              <a:tabLst/>
              <a:defRPr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7 jobs (mostly </a:t>
            </a:r>
            <a:b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black youth).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49E0A8D-F063-3D48-86DF-36315D992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9073" y="3069939"/>
            <a:ext cx="2799145" cy="15729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4796560-891F-E009-6072-CC50F614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14C362F0-D701-DBA5-FA8E-9ED2AE029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6709" y="1072836"/>
            <a:ext cx="3887391" cy="562535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Nixtamalization </a:t>
            </a:r>
            <a:b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Maize</a:t>
            </a:r>
            <a:endParaRPr lang="en-US" sz="16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76C7CB6F-2671-DBB1-E85E-4EBB023C1DE4}"/>
              </a:ext>
            </a:extLst>
          </p:cNvPr>
          <p:cNvSpPr txBox="1">
            <a:spLocks/>
          </p:cNvSpPr>
          <p:nvPr/>
        </p:nvSpPr>
        <p:spPr>
          <a:xfrm>
            <a:off x="5126709" y="1731927"/>
            <a:ext cx="3887391" cy="2258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Entails the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removal of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toxins from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corn.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641 EC farmers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received training.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Threshing machines distributed to separate grain crops into grain/seeds and straw.</a:t>
            </a:r>
          </a:p>
        </p:txBody>
      </p: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F742D05B-0A43-6C4B-4B86-579EE551BDB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36232" y="520413"/>
            <a:ext cx="1784820" cy="24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65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B4FC7F-D317-7C75-EE59-F2F3E1F5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72" y="229553"/>
            <a:ext cx="7886700" cy="49708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1.4: Products Launched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CD407A4-5CAB-FA84-977E-EAE5DD318F88}"/>
              </a:ext>
            </a:extLst>
          </p:cNvPr>
          <p:cNvSpPr txBox="1">
            <a:spLocks/>
          </p:cNvSpPr>
          <p:nvPr/>
        </p:nvSpPr>
        <p:spPr>
          <a:xfrm>
            <a:off x="492091" y="981419"/>
            <a:ext cx="3887391" cy="4259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CapeBio</a:t>
            </a: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Kit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6BBD8D8-36FE-74CA-C532-659D27CBB0D4}"/>
              </a:ext>
            </a:extLst>
          </p:cNvPr>
          <p:cNvSpPr txBox="1">
            <a:spLocks/>
          </p:cNvSpPr>
          <p:nvPr/>
        </p:nvSpPr>
        <p:spPr>
          <a:xfrm>
            <a:off x="498875" y="1557615"/>
            <a:ext cx="3962289" cy="27618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SAHPRA granted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authorisation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CapeBio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commercialise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COVID-19 PCR test kit.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Industrialists Excellence Award in the category 'Best Innovation &amp; Technology’ to Daniel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Ndima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CapeBio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Technologies.</a:t>
            </a:r>
          </a:p>
          <a:p>
            <a:pPr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185444-B31B-349E-003F-CD0D48FEEAE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58258" y="876902"/>
            <a:ext cx="2123267" cy="11051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71364C-2DDA-4F76-DFDF-20BC8BB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F7EDED02-CC7C-BBC3-7AC5-02779DBA5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785" y="981419"/>
            <a:ext cx="3868340" cy="545274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Hyrax Bioscience </a:t>
            </a:r>
            <a:r>
              <a:rPr lang="en-US" sz="16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Exatype</a:t>
            </a: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5C680D57-F3CB-1473-012F-385249DA9122}"/>
              </a:ext>
            </a:extLst>
          </p:cNvPr>
          <p:cNvSpPr txBox="1">
            <a:spLocks/>
          </p:cNvSpPr>
          <p:nvPr/>
        </p:nvSpPr>
        <p:spPr>
          <a:xfrm>
            <a:off x="4776785" y="1526693"/>
            <a:ext cx="4173864" cy="28885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Hyrax Bioscience, a UWC spin-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out, has developed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Exatype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software platform which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enabled the scale-up of genomic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surveillance that led to the detection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Omicron.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Platform automates the process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characterising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variants through its capacity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thousands of viral DNA sequences simultaneously.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Exatype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used by African labs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&gt;25 000 Sars-CoV-2 genomes.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6EB4C-0621-6FCF-4D47-1484C8DB00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0401" y="921872"/>
            <a:ext cx="1016857" cy="1188326"/>
          </a:xfrm>
          <a:prstGeom prst="rect">
            <a:avLst/>
          </a:prstGeom>
        </p:spPr>
      </p:pic>
      <p:pic>
        <p:nvPicPr>
          <p:cNvPr id="12" name="Picture 11" descr="A group of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xmlns="" id="{5EAA2502-075A-D7C7-B2BC-CC5F26C10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559" y="3383818"/>
            <a:ext cx="2284966" cy="11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629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863F91E5-DA36-31E8-15AD-8D555E264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7528265"/>
              </p:ext>
            </p:extLst>
          </p:nvPr>
        </p:nvGraphicFramePr>
        <p:xfrm>
          <a:off x="749300" y="1505927"/>
          <a:ext cx="7766048" cy="2443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9949">
                  <a:extLst>
                    <a:ext uri="{9D8B030D-6E8A-4147-A177-3AD203B41FA5}">
                      <a16:colId xmlns:a16="http://schemas.microsoft.com/office/drawing/2014/main" xmlns="" val="2916783364"/>
                    </a:ext>
                  </a:extLst>
                </a:gridCol>
                <a:gridCol w="1428111">
                  <a:extLst>
                    <a:ext uri="{9D8B030D-6E8A-4147-A177-3AD203B41FA5}">
                      <a16:colId xmlns:a16="http://schemas.microsoft.com/office/drawing/2014/main" xmlns="" val="3125878117"/>
                    </a:ext>
                  </a:extLst>
                </a:gridCol>
                <a:gridCol w="1361687">
                  <a:extLst>
                    <a:ext uri="{9D8B030D-6E8A-4147-A177-3AD203B41FA5}">
                      <a16:colId xmlns:a16="http://schemas.microsoft.com/office/drawing/2014/main" xmlns="" val="3136620731"/>
                    </a:ext>
                  </a:extLst>
                </a:gridCol>
                <a:gridCol w="1366301">
                  <a:extLst>
                    <a:ext uri="{9D8B030D-6E8A-4147-A177-3AD203B41FA5}">
                      <a16:colId xmlns:a16="http://schemas.microsoft.com/office/drawing/2014/main" xmlns="" val="3608882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59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Successfully demonstrated bio-based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+21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727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&amp; functional Technology 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718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Technology Platforms established in targeted regions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709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&amp; functional Technology innovation 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</a:t>
                      </a:r>
                      <a:endParaRPr lang="en-ZA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30613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42FBD500-BD82-FAC5-2AAF-70F8738D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263"/>
            <a:ext cx="7886700" cy="54332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2: Delivering on the Bio-economy Strategy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67C016-7A9C-6CFC-B7C9-973CE05E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EC23CC-ACCB-FE08-55B6-9C56B0B37C2D}"/>
              </a:ext>
            </a:extLst>
          </p:cNvPr>
          <p:cNvSpPr txBox="1">
            <a:spLocks/>
          </p:cNvSpPr>
          <p:nvPr/>
        </p:nvSpPr>
        <p:spPr>
          <a:xfrm>
            <a:off x="628651" y="767735"/>
            <a:ext cx="8147050" cy="7147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Through this focus area, TIA’s efforts will be directed towards creating new bio-based products and processes and promote the creation of new enterprises that will ultimately lead to job creation.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86304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AC7EA5-BF8A-CFDE-1AE3-964C6702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6" y="216653"/>
            <a:ext cx="8313902" cy="5750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Bio-economy Demographics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43A5CE0-DBEB-0E0A-FBAC-348A730ED6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9241254"/>
              </p:ext>
            </p:extLst>
          </p:nvPr>
        </p:nvGraphicFramePr>
        <p:xfrm>
          <a:off x="1553556" y="1012190"/>
          <a:ext cx="5935288" cy="362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B4902A7-7FBC-B7CE-F1B4-0360DEB8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9622" y="4750283"/>
            <a:ext cx="2057400" cy="273844"/>
          </a:xfrm>
        </p:spPr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29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xmlns="" id="{9079889A-6151-B2E5-5F92-991C8933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6"/>
            <a:ext cx="7886700" cy="472351"/>
          </a:xfrm>
        </p:spPr>
        <p:txBody>
          <a:bodyPr>
            <a:noAutofit/>
          </a:bodyPr>
          <a:lstStyle/>
          <a:p>
            <a:r>
              <a:rPr lang="en-ZA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2.1: Bio-based Technologies demonstrated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xmlns="" id="{77BB4B25-F143-3260-E7BA-E58DB463DEDD}"/>
              </a:ext>
            </a:extLst>
          </p:cNvPr>
          <p:cNvSpPr txBox="1">
            <a:spLocks/>
          </p:cNvSpPr>
          <p:nvPr/>
        </p:nvSpPr>
        <p:spPr>
          <a:xfrm>
            <a:off x="474902" y="891479"/>
            <a:ext cx="4187656" cy="3462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bromelain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by Enzyme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bromelain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is a complex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mixture of protease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is isolated and beneficiated from pineapple stems (agricultural waste).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 grade bromelain developed to customer spec. in partnership with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Gamwave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to manufacture botanical extracts, complementary medicines and food and beverage products.</a:t>
            </a: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D6CA35ED-7739-A289-D98E-4DC4C8F88C7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813127" y="956280"/>
            <a:ext cx="1767147" cy="150073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F6A99F9-6ACD-1E4E-89C7-DE3D5C4B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BFAED0C3-E082-CF54-0FE1-04C69EBED2F8}"/>
              </a:ext>
            </a:extLst>
          </p:cNvPr>
          <p:cNvSpPr txBox="1">
            <a:spLocks/>
          </p:cNvSpPr>
          <p:nvPr/>
        </p:nvSpPr>
        <p:spPr>
          <a:xfrm>
            <a:off x="4823537" y="956280"/>
            <a:ext cx="3810727" cy="33225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Khepri Innovation </a:t>
            </a:r>
            <a:b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 new products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Bioconversion platform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developed using mass-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produced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Diptera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insect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species as a livestock feed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Fish bait product developed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waste insect meal as alternative fish bait for carp, cat fish, bream, tilapia and bass.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Illustrates successful beneficiation of organic waste of various sources into usable products. </a:t>
            </a:r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xmlns="" id="{7B8B4A78-E28B-C7E9-B3EB-7365F85219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6450" y="839224"/>
            <a:ext cx="1287652" cy="19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2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9F28FF-80E5-1DA3-7DA9-3C330ACBBA4B}"/>
              </a:ext>
            </a:extLst>
          </p:cNvPr>
          <p:cNvSpPr/>
          <p:nvPr/>
        </p:nvSpPr>
        <p:spPr>
          <a:xfrm>
            <a:off x="594360" y="393509"/>
            <a:ext cx="2331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600" b="1" dirty="0">
                <a:solidFill>
                  <a:srgbClr val="00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2600" b="1" dirty="0">
              <a:solidFill>
                <a:srgbClr val="0042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741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952DCAE-34FE-9FB3-2731-2A7CF9EE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80"/>
            <a:ext cx="8349812" cy="49683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Platforms Programme</a:t>
            </a:r>
            <a:endParaRPr lang="en-US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B4DD155-C9EB-4127-39B5-303723296D63}"/>
              </a:ext>
            </a:extLst>
          </p:cNvPr>
          <p:cNvSpPr txBox="1">
            <a:spLocks/>
          </p:cNvSpPr>
          <p:nvPr/>
        </p:nvSpPr>
        <p:spPr>
          <a:xfrm>
            <a:off x="628650" y="1039562"/>
            <a:ext cx="7473950" cy="291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GB" sz="1600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network of 8 Technology Platforms providing access to cutting-edge biotech R&amp;D capabilities</a:t>
            </a:r>
          </a:p>
          <a:p>
            <a:pPr marL="6127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with J&amp;J to establish H3D as a Global Public Health Discovery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focusing on antimicrobial/drug resistance research. Important for TB and HIV/AIDS treatment.</a:t>
            </a:r>
          </a:p>
          <a:p>
            <a:pPr marL="61277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transfer from </a:t>
            </a:r>
            <a:r>
              <a:rPr lang="en-GB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</a:t>
            </a:r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GB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Malaysia 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Sawubona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Mycelium to enable the company to increase yields of commercially important </a:t>
            </a:r>
            <a:r>
              <a:rPr lang="en-GB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bioactives</a:t>
            </a: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harvested from mushrooms.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FA07A8F-9782-F1B2-D278-380A2EB4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5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B5B4244-D944-CB1D-8D59-D8957131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484"/>
            <a:ext cx="7886700" cy="43811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Innovation Cluster </a:t>
            </a:r>
            <a:r>
              <a:rPr lang="en-US" sz="24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0F520B6-5884-7882-06B3-AB658772EE1E}"/>
              </a:ext>
            </a:extLst>
          </p:cNvPr>
          <p:cNvSpPr txBox="1">
            <a:spLocks/>
          </p:cNvSpPr>
          <p:nvPr/>
        </p:nvSpPr>
        <p:spPr>
          <a:xfrm>
            <a:off x="628650" y="829108"/>
            <a:ext cx="5183332" cy="3446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  <a:p>
            <a:pPr marL="606425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API+ Cluster was launched at CPT Pharma in collaboration with the DSI, NWU and industry partners. The Cluster aims to promote technology development and the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Active Pharmaceutical Ingredients (APIs) used to manufacture medicines for human health, thereby decreasing the reliance on imports.</a:t>
            </a:r>
          </a:p>
          <a:p>
            <a:pPr marL="606425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US$150k (R2.2m) funding secured for malaria drug process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CPT Pharma from Bill and Melinda Gates Foundation; partnership with Medicines for Malaria Venture.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3C715E-575E-CA7D-B3C0-8B3C0C5865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1798" y="829108"/>
            <a:ext cx="2649617" cy="16160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32019AB-6454-CB89-28CF-00BCE42A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211C43B2-E072-3F20-705E-5F8609F6D20B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4816" y="2571750"/>
            <a:ext cx="2017296" cy="18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20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460E4DB-27E8-75F1-8569-D4642BF7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170974"/>
            <a:ext cx="8121650" cy="57023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3: SMMEs Supported through Tech Stations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xmlns="" id="{7A43C790-C548-EB75-CEC0-5E09EF6D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051723"/>
              </p:ext>
            </p:extLst>
          </p:nvPr>
        </p:nvGraphicFramePr>
        <p:xfrm>
          <a:off x="755445" y="1728015"/>
          <a:ext cx="781726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3754">
                  <a:extLst>
                    <a:ext uri="{9D8B030D-6E8A-4147-A177-3AD203B41FA5}">
                      <a16:colId xmlns:a16="http://schemas.microsoft.com/office/drawing/2014/main" xmlns="" val="2916783364"/>
                    </a:ext>
                  </a:extLst>
                </a:gridCol>
                <a:gridCol w="1437529">
                  <a:extLst>
                    <a:ext uri="{9D8B030D-6E8A-4147-A177-3AD203B41FA5}">
                      <a16:colId xmlns:a16="http://schemas.microsoft.com/office/drawing/2014/main" xmlns="" val="3125878117"/>
                    </a:ext>
                  </a:extLst>
                </a:gridCol>
                <a:gridCol w="1370667">
                  <a:extLst>
                    <a:ext uri="{9D8B030D-6E8A-4147-A177-3AD203B41FA5}">
                      <a16:colId xmlns:a16="http://schemas.microsoft.com/office/drawing/2014/main" xmlns="" val="3136620731"/>
                    </a:ext>
                  </a:extLst>
                </a:gridCol>
                <a:gridCol w="1375310">
                  <a:extLst>
                    <a:ext uri="{9D8B030D-6E8A-4147-A177-3AD203B41FA5}">
                      <a16:colId xmlns:a16="http://schemas.microsoft.com/office/drawing/2014/main" xmlns="" val="3608882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 Indicator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49598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Technology Stations managed &amp; supported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727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 centres established &amp; supported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+3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718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support provided to SMMEs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3,500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3,167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-333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709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HCD (postgrad students &amp; post-docs)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+1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306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Knowledge &amp; innovation products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179</a:t>
                      </a:r>
                      <a:endParaRPr lang="en-ZA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+49</a:t>
                      </a:r>
                      <a:endParaRPr lang="en-ZA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4791074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219E54F-6C7F-429A-379A-C9B88572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A8E84D-5A89-A3C5-0880-6B7900B4485C}"/>
              </a:ext>
            </a:extLst>
          </p:cNvPr>
          <p:cNvSpPr txBox="1">
            <a:spLocks/>
          </p:cNvSpPr>
          <p:nvPr/>
        </p:nvSpPr>
        <p:spPr>
          <a:xfrm>
            <a:off x="628651" y="809298"/>
            <a:ext cx="8147050" cy="10610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TIA aims to foster an enabling environment for innovation, with a specific focus on driving transformation and ensuring inclusion through the provision of science, engineering and technology and enterprise development services.</a:t>
            </a:r>
          </a:p>
        </p:txBody>
      </p:sp>
    </p:spTree>
    <p:extLst>
      <p:ext uri="{BB962C8B-B14F-4D97-AF65-F5344CB8AC3E}">
        <p14:creationId xmlns:p14="http://schemas.microsoft.com/office/powerpoint/2010/main" xmlns="" val="423426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176ED2F-7798-B8C8-14C3-B55EB2FDC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086"/>
            <a:ext cx="7886700" cy="59612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Enabling Demographics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275960BF-9962-1862-A415-95CDDCAB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6193193"/>
              </p:ext>
            </p:extLst>
          </p:nvPr>
        </p:nvGraphicFramePr>
        <p:xfrm>
          <a:off x="2802383" y="826990"/>
          <a:ext cx="3539234" cy="223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143197B-03BF-559E-3E61-03819A87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2761" y="4757772"/>
            <a:ext cx="2057400" cy="273844"/>
          </a:xfrm>
        </p:spPr>
        <p:txBody>
          <a:bodyPr/>
          <a:lstStyle/>
          <a:p>
            <a:fld id="{6B8C8017-00A8-B443-9DA1-1834C9363E89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5C69C22-A022-9811-D180-194BCE9E95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8412032"/>
              </p:ext>
            </p:extLst>
          </p:nvPr>
        </p:nvGraphicFramePr>
        <p:xfrm>
          <a:off x="867400" y="2861434"/>
          <a:ext cx="3311234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4797589-D844-D471-F665-BD26E7DA8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45030880"/>
              </p:ext>
            </p:extLst>
          </p:nvPr>
        </p:nvGraphicFramePr>
        <p:xfrm>
          <a:off x="5107224" y="2791664"/>
          <a:ext cx="3311234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283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7EBF68-1923-631C-72C1-BE329486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780"/>
            <a:ext cx="7886700" cy="56731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 Fund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CE56F0-9CBF-284D-F5BD-C30F022579DC}"/>
              </a:ext>
            </a:extLst>
          </p:cNvPr>
          <p:cNvSpPr txBox="1">
            <a:spLocks/>
          </p:cNvSpPr>
          <p:nvPr/>
        </p:nvSpPr>
        <p:spPr>
          <a:xfrm>
            <a:off x="628650" y="820722"/>
            <a:ext cx="7886700" cy="358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</a:t>
            </a:r>
          </a:p>
          <a:p>
            <a:pPr marL="555625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projects supported (67% from HEIs and SCs, 33% from SMMEs).</a:t>
            </a:r>
          </a:p>
          <a:p>
            <a:pPr marL="555625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are women-based projects and 23% are youth-based.</a:t>
            </a:r>
          </a:p>
          <a:p>
            <a:pPr marL="555625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~R7m in co-funding leveraged from implementing partners.</a:t>
            </a:r>
          </a:p>
          <a:p>
            <a:pPr marL="555625" indent="-285750" defTabSz="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knowledge innovation products produced (prototypes, IP, technology demonstrations).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example</a:t>
            </a:r>
          </a:p>
          <a:p>
            <a:pPr marL="555625" indent="-285750" defTabSz="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Ithaka – a digital health platform of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Aviro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that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automates remote interactions between health care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 and patients with chronic diseases remotely.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R16m in pre-series A funding raised to improve and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the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Aviro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Pocket Clinic.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BC5DD25-A6AD-A234-9E9B-7ABE43A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1A228-CDC4-2B66-C518-F8DDE9BE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483" y="2822935"/>
            <a:ext cx="2291867" cy="9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861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32BEBDE-211F-F042-0B1C-38A9C327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6448"/>
            <a:ext cx="7886700" cy="568167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 Stations Programme</a:t>
            </a:r>
            <a:endParaRPr lang="en-US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4B1CA54-069B-B7BA-CE65-6B3F41ACA38A}"/>
              </a:ext>
            </a:extLst>
          </p:cNvPr>
          <p:cNvSpPr txBox="1">
            <a:spLocks/>
          </p:cNvSpPr>
          <p:nvPr/>
        </p:nvSpPr>
        <p:spPr>
          <a:xfrm>
            <a:off x="628650" y="853440"/>
            <a:ext cx="7886700" cy="382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 SMMEs and 2,707 entrepreneurs and innovators supported (3,150 total).</a:t>
            </a:r>
          </a:p>
          <a:p>
            <a:pPr marL="555625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Competitiveness improvements: </a:t>
            </a:r>
          </a:p>
          <a:p>
            <a:pPr marL="1087438" lvl="1" indent="-285750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541 products and protypes developed.</a:t>
            </a:r>
          </a:p>
          <a:p>
            <a:pPr marL="1087438" lvl="1" indent="-285750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enterprise solutions (product, processes or services) taken up in the market via new/maintained contracts resulting in retention/creation of jobs.</a:t>
            </a:r>
          </a:p>
          <a:p>
            <a:pPr marL="1087438" lvl="1" indent="-285750">
              <a:lnSpc>
                <a:spcPct val="10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1,249 tests or analysis performed for compliance to market standards or specifications.</a:t>
            </a:r>
          </a:p>
          <a:p>
            <a:pPr marL="555625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 Hub established in partnership with Gauteng Dept of Economic Development (~R30m/5yrs).</a:t>
            </a:r>
          </a:p>
          <a:p>
            <a:pPr marL="555625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-GYM established at CUT for employees, students, learners, SMEs and community for ideation and prototyping.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6D6A026-B1FD-B7B9-56D0-0C982DE4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175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4CC36B-8D5F-F957-9BC4-19FCCFA2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221"/>
            <a:ext cx="7886700" cy="49977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TSP Project Examples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DB7BE356-778C-C1D5-A207-E0767E17E9B8}"/>
              </a:ext>
            </a:extLst>
          </p:cNvPr>
          <p:cNvSpPr txBox="1">
            <a:spLocks/>
          </p:cNvSpPr>
          <p:nvPr/>
        </p:nvSpPr>
        <p:spPr>
          <a:xfrm>
            <a:off x="216823" y="775091"/>
            <a:ext cx="4517899" cy="21945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Self-Service Document Certifying Machine</a:t>
            </a:r>
          </a:p>
          <a:p>
            <a:pPr marL="269875" lvl="1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e-Certify</a:t>
            </a:r>
          </a:p>
          <a:p>
            <a:pPr marL="596900" lvl="2" indent="-285750"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Prototype developed to verify, certify and use biometrics scans to authenticate documents.</a:t>
            </a:r>
          </a:p>
          <a:p>
            <a:pPr marL="596900" lvl="2" indent="-285750"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Aims to alleviate long queues at government institutions; reduce risk of document theft and fraud.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6B7A44A-A568-CF60-22CE-DC3A14465EA9}"/>
              </a:ext>
            </a:extLst>
          </p:cNvPr>
          <p:cNvGrpSpPr/>
          <p:nvPr/>
        </p:nvGrpSpPr>
        <p:grpSpPr>
          <a:xfrm>
            <a:off x="263506" y="2493369"/>
            <a:ext cx="4322454" cy="1782921"/>
            <a:chOff x="1367143" y="301442"/>
            <a:chExt cx="9273257" cy="3841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4EAFE40-D3BE-E0B7-756C-2C5BC693C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367143" y="301443"/>
              <a:ext cx="6536454" cy="384118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692B1776-D2FA-84FB-C353-F1E0841E2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760711" y="301442"/>
              <a:ext cx="2879689" cy="384118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5DE0C41-F60B-E06B-FCE1-EC59CB13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4A8CB27A-7349-DB50-5FE9-2BDC59A375D1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7073283" y="491682"/>
            <a:ext cx="1795663" cy="191212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65CFF827-E5F6-1EBC-A1DF-1F77F7958BAD}"/>
              </a:ext>
            </a:extLst>
          </p:cNvPr>
          <p:cNvSpPr txBox="1">
            <a:spLocks/>
          </p:cNvSpPr>
          <p:nvPr/>
        </p:nvSpPr>
        <p:spPr>
          <a:xfrm>
            <a:off x="4796391" y="673650"/>
            <a:ext cx="4297680" cy="38578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Silicone Prosthetic </a:t>
            </a:r>
            <a:b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Liner for Limb </a:t>
            </a:r>
            <a:b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F6822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Amputees</a:t>
            </a:r>
          </a:p>
          <a:p>
            <a:pPr marL="269875" lvl="1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Prosthetic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</a:p>
          <a:p>
            <a:pPr marL="596900" lvl="2" indent="-285750"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Prosthetic liners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amputee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safety and comfort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cushioning between residual limb and prosthetic socket.</a:t>
            </a:r>
          </a:p>
          <a:p>
            <a:pPr marL="596900" lvl="2" indent="-285750"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innovator, Luvuyo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uses a prosthetic and was frustrated by range and price of imported silicone prosthetic liners.</a:t>
            </a:r>
          </a:p>
          <a:p>
            <a:pPr marL="596900" lvl="2" indent="-285750">
              <a:buSzPct val="7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Prototype tool designed and made to manufacturing silicone prosthetic liners.</a:t>
            </a:r>
          </a:p>
        </p:txBody>
      </p:sp>
    </p:spTree>
    <p:extLst>
      <p:ext uri="{BB962C8B-B14F-4D97-AF65-F5344CB8AC3E}">
        <p14:creationId xmlns:p14="http://schemas.microsoft.com/office/powerpoint/2010/main" xmlns="" val="148863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4A7284A-B2DC-711F-529D-3A564122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3"/>
            <a:ext cx="7886700" cy="58737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Grassroots Innovation </a:t>
            </a:r>
            <a:r>
              <a:rPr lang="en-US" sz="24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49E49AF3-B89C-83E3-3302-E6AF1FE1ED30}"/>
              </a:ext>
            </a:extLst>
          </p:cNvPr>
          <p:cNvSpPr txBox="1">
            <a:spLocks/>
          </p:cNvSpPr>
          <p:nvPr/>
        </p:nvSpPr>
        <p:spPr>
          <a:xfrm>
            <a:off x="387350" y="792162"/>
            <a:ext cx="8128000" cy="2228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110 innovators across all 9 provinces.</a:t>
            </a:r>
          </a:p>
          <a:p>
            <a:pPr marL="549275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Leveraged additional funding of R19.8m (Insurance SETA and Department of Tourism).</a:t>
            </a:r>
          </a:p>
          <a:p>
            <a:pPr marL="549275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innovation products produced.</a:t>
            </a:r>
          </a:p>
          <a:p>
            <a:pPr marL="549275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new enterprises created.</a:t>
            </a:r>
          </a:p>
          <a:p>
            <a:pPr marL="549275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product launches aligned with Women’s </a:t>
            </a:r>
            <a:b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and Youth Month.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E2A5966-05A4-8399-261D-916BF1A2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g404326">
            <a:extLst>
              <a:ext uri="{FF2B5EF4-FFF2-40B4-BE49-F238E27FC236}">
                <a16:creationId xmlns:a16="http://schemas.microsoft.com/office/drawing/2014/main" xmlns="" id="{821959B3-1B29-49BD-E485-740C3F9D3C84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548" y="1534590"/>
            <a:ext cx="2876620" cy="207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8D3730E8-0D3D-5B38-04A5-5497470EC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4328" y="2906079"/>
            <a:ext cx="2876620" cy="21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63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002CB74-BCFB-B370-3CF6-BC8D1B89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578"/>
            <a:ext cx="7886700" cy="56054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 Project Examples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BA502859-8443-D36D-0A20-6EFEB80BB8D4}"/>
              </a:ext>
            </a:extLst>
          </p:cNvPr>
          <p:cNvSpPr txBox="1">
            <a:spLocks/>
          </p:cNvSpPr>
          <p:nvPr/>
        </p:nvSpPr>
        <p:spPr>
          <a:xfrm>
            <a:off x="282552" y="786086"/>
            <a:ext cx="4088557" cy="29411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" lvl="1" indent="0">
              <a:buNone/>
            </a:pPr>
            <a:r>
              <a:rPr lang="en-US" sz="1600" b="1" dirty="0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KA–DAH device (</a:t>
            </a:r>
            <a:r>
              <a:rPr lang="en-US" sz="1600" b="1" dirty="0" err="1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Tieho</a:t>
            </a:r>
            <a:r>
              <a:rPr lang="en-US" sz="1600" b="1" dirty="0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Tsiane</a:t>
            </a:r>
            <a:r>
              <a:rPr lang="en-US" sz="1600" b="1" dirty="0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solidFill>
                <a:srgbClr val="EC7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Helps visually impaired people to use apps without having to use a smartphone screen.</a:t>
            </a: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Prototype tested with 10 visually impaired individual in Free State province.</a:t>
            </a: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R300k secured from SAB Foundation.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0AF3D0-A1B8-3BD3-3A68-736C740BE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90810" y="2385343"/>
            <a:ext cx="1754926" cy="19097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BA81943-6010-9981-0DFF-481A4B9D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6351F6-DE78-265B-ADAE-F81F4D31FD49}"/>
              </a:ext>
            </a:extLst>
          </p:cNvPr>
          <p:cNvSpPr txBox="1">
            <a:spLocks/>
          </p:cNvSpPr>
          <p:nvPr/>
        </p:nvSpPr>
        <p:spPr>
          <a:xfrm>
            <a:off x="4498296" y="786087"/>
            <a:ext cx="4645704" cy="17688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275" lvl="1" indent="0">
              <a:buNone/>
            </a:pPr>
            <a:r>
              <a:rPr lang="en-US" sz="1600" b="1" dirty="0" err="1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Honeypod</a:t>
            </a:r>
            <a:r>
              <a:rPr lang="en-US" sz="1600" b="1" dirty="0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range (Mandisa </a:t>
            </a:r>
            <a:r>
              <a:rPr lang="en-US" sz="1600" b="1" dirty="0" err="1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Mpalweni</a:t>
            </a:r>
            <a:r>
              <a:rPr lang="en-US" sz="1600" b="1" dirty="0">
                <a:solidFill>
                  <a:srgbClr val="EC7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solidFill>
                <a:srgbClr val="EC7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Personal care, hair care and home care products made from indigenous SA botanicals. </a:t>
            </a: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100% natural, non-toxic, mildly fragranced, hand crafted and environmentally friendly.</a:t>
            </a:r>
          </a:p>
          <a:p>
            <a:pPr marL="355600" lvl="2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Raw materials are ethically sourced.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2CA7F5-3BAA-8E49-B5F4-CCC09253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266" y="2510651"/>
            <a:ext cx="2558180" cy="165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20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5FD8E16-2957-A18B-148B-A64C740B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2405"/>
            <a:ext cx="7886700" cy="544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Matching Fund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26A52C8-C765-7DE1-3ADE-9166970A47A8}"/>
              </a:ext>
            </a:extLst>
          </p:cNvPr>
          <p:cNvSpPr txBox="1">
            <a:spLocks/>
          </p:cNvSpPr>
          <p:nvPr/>
        </p:nvSpPr>
        <p:spPr>
          <a:xfrm>
            <a:off x="364331" y="768150"/>
            <a:ext cx="8396492" cy="367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5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Invested in 24 projects (50% from TIA’s de-risked project portfolio; &gt;60% entail publicly funded IP.</a:t>
            </a:r>
          </a:p>
          <a:p>
            <a:pPr marL="555625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projects commercialized.</a:t>
            </a:r>
          </a:p>
          <a:p>
            <a:pPr marL="555625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~R500m leveraged at Fund level and ~R1bn at project level against R28m in TIA funds.</a:t>
            </a:r>
          </a:p>
          <a:p>
            <a:pPr marL="555625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companies and 76 jobs created.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Achievements</a:t>
            </a:r>
          </a:p>
          <a:p>
            <a:pPr marL="55880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 Foundation joined as a co-funding and business development partner (R28.6m).</a:t>
            </a:r>
          </a:p>
          <a:p>
            <a:pPr marL="55880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SME Fund invested an additional R25m into the University Technology Fund.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0249807-AD1F-F82A-A69B-6576C6A8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70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C4AEB1DA-536A-9443-DCF6-4FD6B7E2AA8A}"/>
              </a:ext>
            </a:extLst>
          </p:cNvPr>
          <p:cNvSpPr txBox="1">
            <a:spLocks/>
          </p:cNvSpPr>
          <p:nvPr/>
        </p:nvSpPr>
        <p:spPr>
          <a:xfrm>
            <a:off x="658141" y="1027430"/>
            <a:ext cx="7673059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TIA established as an Agency to promote the development and exploitation, in the public interest, of discoveries, inventions, innovations and improvements.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TIA’s objective is to support the state in stimulating and intensifying technological innovation to improve economic growth and quality of life for all South Africans by developing and exploiting technological innovations.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6F2CEDF-125C-F587-5860-C30FB861651F}"/>
              </a:ext>
            </a:extLst>
          </p:cNvPr>
          <p:cNvSpPr txBox="1">
            <a:spLocks/>
          </p:cNvSpPr>
          <p:nvPr/>
        </p:nvSpPr>
        <p:spPr>
          <a:xfrm>
            <a:off x="628650" y="42068"/>
            <a:ext cx="7886700" cy="690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Act (No. 26 of 2008)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CA88FF-14C9-ABC3-0F55-A407EE50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CD7FDE2-5566-0728-F289-EB8C7B01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979"/>
            <a:ext cx="7886700" cy="50720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6A77059-C6C0-2288-8ECF-E41794FCB21A}"/>
              </a:ext>
            </a:extLst>
          </p:cNvPr>
          <p:cNvSpPr txBox="1">
            <a:spLocks/>
          </p:cNvSpPr>
          <p:nvPr/>
        </p:nvSpPr>
        <p:spPr>
          <a:xfrm>
            <a:off x="628650" y="710407"/>
            <a:ext cx="7886700" cy="369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Fund established to enhance SA’s capacity to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technological innovations. A pilot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intended to run for a period of 3 years with a special allocation from Treasury through the DSI. </a:t>
            </a:r>
          </a:p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received a total amount of R182.2m since the launch of the fund, and supported 14 projects towards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A8736CC-AB62-6C7C-CD7C-54707EC0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564C2702-140B-54C7-BF6E-413D5A6880E7}"/>
              </a:ext>
            </a:extLst>
          </p:cNvPr>
          <p:cNvSpPr txBox="1">
            <a:spLocks/>
          </p:cNvSpPr>
          <p:nvPr/>
        </p:nvSpPr>
        <p:spPr>
          <a:xfrm>
            <a:off x="650862" y="2055206"/>
            <a:ext cx="3874077" cy="526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 Three Digital</a:t>
            </a:r>
            <a:endParaRPr lang="en-US" sz="16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259DAC7-FDE0-F1AE-6E07-B8F69DC536FF}"/>
              </a:ext>
            </a:extLst>
          </p:cNvPr>
          <p:cNvSpPr txBox="1">
            <a:spLocks/>
          </p:cNvSpPr>
          <p:nvPr/>
        </p:nvSpPr>
        <p:spPr>
          <a:xfrm>
            <a:off x="782481" y="2662331"/>
            <a:ext cx="4433755" cy="1866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Mineral processing efficiency improvement technology.</a:t>
            </a:r>
          </a:p>
          <a:p>
            <a:pPr>
              <a:spcBef>
                <a:spcPts val="300"/>
              </a:spcBef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Expansion to new territories with international revenue generated.</a:t>
            </a:r>
          </a:p>
          <a:p>
            <a:pPr>
              <a:spcBef>
                <a:spcPts val="300"/>
              </a:spcBef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Achieving profitability and has commenced repayment of loan.</a:t>
            </a:r>
          </a:p>
          <a:p>
            <a:pPr>
              <a:spcBef>
                <a:spcPts val="300"/>
              </a:spcBef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48 jobs created.</a:t>
            </a:r>
          </a:p>
        </p:txBody>
      </p:sp>
      <p:pic>
        <p:nvPicPr>
          <p:cNvPr id="7" name="Picture 6" descr="No alternative text description for this image">
            <a:extLst>
              <a:ext uri="{FF2B5EF4-FFF2-40B4-BE49-F238E27FC236}">
                <a16:creationId xmlns:a16="http://schemas.microsoft.com/office/drawing/2014/main" xmlns="" id="{EF11B6CF-6416-EF0A-620D-F2582EDDDD4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9365" y="2128545"/>
            <a:ext cx="2859834" cy="213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1373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B20056BA-5E35-9E87-BE00-3802D7B3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5095"/>
            <a:ext cx="3527714" cy="547930"/>
          </a:xfrm>
        </p:spPr>
        <p:txBody>
          <a:bodyPr>
            <a:normAutofit/>
          </a:bodyPr>
          <a:lstStyle/>
          <a:p>
            <a:r>
              <a:rPr lang="en-ZA" sz="16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Technovera</a:t>
            </a:r>
            <a:endParaRPr lang="en-ZA" sz="16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6FFBFDA-BFE2-4862-FCE3-9ADE20A5127F}"/>
              </a:ext>
            </a:extLst>
          </p:cNvPr>
          <p:cNvSpPr txBox="1">
            <a:spLocks/>
          </p:cNvSpPr>
          <p:nvPr/>
        </p:nvSpPr>
        <p:spPr>
          <a:xfrm>
            <a:off x="628650" y="1274168"/>
            <a:ext cx="3527714" cy="18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medication dispensing units/smart lockers.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to Namibian market.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black owned.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jobs.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BBCADC-786E-E48A-F253-245933B87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19479" y="2758455"/>
            <a:ext cx="2017777" cy="16598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372515F-0B90-0E27-522C-94EDC90A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xmlns="" id="{503D16B8-CC84-689F-7BB6-15C3F7BDDE4B}"/>
              </a:ext>
            </a:extLst>
          </p:cNvPr>
          <p:cNvSpPr txBox="1">
            <a:spLocks/>
          </p:cNvSpPr>
          <p:nvPr/>
        </p:nvSpPr>
        <p:spPr>
          <a:xfrm>
            <a:off x="4350327" y="1274168"/>
            <a:ext cx="4094018" cy="1810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Indigenous knowledge-based teas and health infusions from wild plants.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spcBef>
                <a:spcPts val="3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Company sells 8 types of teas.</a:t>
            </a:r>
          </a:p>
          <a:p>
            <a:pPr marL="285750" lvl="2" indent="-285750">
              <a:spcBef>
                <a:spcPts val="3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 permanent and 15 temporary jobs created.</a:t>
            </a:r>
          </a:p>
          <a:p>
            <a:pPr marL="285750" lvl="2" indent="-285750">
              <a:spcBef>
                <a:spcPts val="300"/>
              </a:spcBef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Sesong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part of Food Lovers’ Market supplier network.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FF85D8-A619-EBB9-C349-B9B7E22FB619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35663" y="2683380"/>
            <a:ext cx="1844748" cy="2028599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DDAEEAE1-38C4-DAAA-51B7-1651B2329C7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41316" y="2565616"/>
            <a:ext cx="1717882" cy="2007720"/>
          </a:xfrm>
          <a:prstGeom prst="rect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DD496323-9A98-2DB9-6F4B-1A5B3FC7BCD7}"/>
              </a:ext>
            </a:extLst>
          </p:cNvPr>
          <p:cNvSpPr txBox="1">
            <a:spLocks/>
          </p:cNvSpPr>
          <p:nvPr/>
        </p:nvSpPr>
        <p:spPr>
          <a:xfrm>
            <a:off x="4350327" y="615095"/>
            <a:ext cx="3527714" cy="547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1600" b="1" dirty="0" err="1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Setsong</a:t>
            </a:r>
            <a:r>
              <a:rPr lang="en-ZA" sz="16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 Crafters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3E347A0-3863-48DB-14DD-ED1438FB9457}"/>
              </a:ext>
            </a:extLst>
          </p:cNvPr>
          <p:cNvSpPr txBox="1">
            <a:spLocks/>
          </p:cNvSpPr>
          <p:nvPr/>
        </p:nvSpPr>
        <p:spPr>
          <a:xfrm>
            <a:off x="628650" y="230979"/>
            <a:ext cx="7886700" cy="507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Fund Project Examples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8954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BD92F44-A7F1-74F2-96E2-E7C11725BF93}"/>
              </a:ext>
            </a:extLst>
          </p:cNvPr>
          <p:cNvSpPr txBox="1">
            <a:spLocks/>
          </p:cNvSpPr>
          <p:nvPr/>
        </p:nvSpPr>
        <p:spPr>
          <a:xfrm>
            <a:off x="642937" y="50008"/>
            <a:ext cx="7604783" cy="678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68220"/>
                </a:solidFill>
                <a:latin typeface="+mn-lt"/>
              </a:rPr>
              <a:t>Administrative Indicators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94E211-D55E-0E1E-FD8B-77601F85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9FF0056-DA44-080C-FB67-E0B987EA32E3}"/>
              </a:ext>
            </a:extLst>
          </p:cNvPr>
          <p:cNvGraphicFramePr>
            <a:graphicFrameLocks/>
          </p:cNvGraphicFramePr>
          <p:nvPr/>
        </p:nvGraphicFramePr>
        <p:xfrm>
          <a:off x="4450080" y="1011937"/>
          <a:ext cx="3797640" cy="309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4DD5CB1-29E0-9132-B890-BB1B900F699A}"/>
              </a:ext>
            </a:extLst>
          </p:cNvPr>
          <p:cNvSpPr txBox="1">
            <a:spLocks/>
          </p:cNvSpPr>
          <p:nvPr/>
        </p:nvSpPr>
        <p:spPr>
          <a:xfrm>
            <a:off x="642936" y="913109"/>
            <a:ext cx="3678211" cy="331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7 targets achieved (78%) </a:t>
            </a:r>
          </a:p>
          <a:p>
            <a:pPr marL="0" lvl="1">
              <a:spcBef>
                <a:spcPts val="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Includes 2 targets over-achieved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Vacancy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Enhanced learning opportunities through internships</a:t>
            </a:r>
          </a:p>
          <a:p>
            <a:r>
              <a:rPr lang="en-ZA" sz="1800" b="1" dirty="0">
                <a:solidFill>
                  <a:schemeClr val="bg1"/>
                </a:solidFill>
              </a:rPr>
              <a:t>2 Targets missed (22%)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b="1" dirty="0">
                <a:solidFill>
                  <a:schemeClr val="bg1"/>
                </a:solidFill>
              </a:rPr>
              <a:t>Turnaround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1400" b="1" dirty="0">
                <a:solidFill>
                  <a:schemeClr val="bg1"/>
                </a:solidFill>
              </a:rPr>
              <a:t>Transformation initiatives through procurement</a:t>
            </a:r>
          </a:p>
          <a:p>
            <a:endParaRPr lang="en-ZA" sz="1800" b="1" dirty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260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B25268-38F3-432A-6163-CE7EBA6E3832}"/>
              </a:ext>
            </a:extLst>
          </p:cNvPr>
          <p:cNvSpPr/>
          <p:nvPr/>
        </p:nvSpPr>
        <p:spPr>
          <a:xfrm>
            <a:off x="605804" y="368109"/>
            <a:ext cx="1616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004280"/>
                </a:solidFill>
              </a:rPr>
              <a:t>Audit Outcome</a:t>
            </a:r>
          </a:p>
        </p:txBody>
      </p:sp>
    </p:spTree>
    <p:extLst>
      <p:ext uri="{BB962C8B-B14F-4D97-AF65-F5344CB8AC3E}">
        <p14:creationId xmlns:p14="http://schemas.microsoft.com/office/powerpoint/2010/main" xmlns="" val="3280500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FF632E-E6F7-710D-541A-47778336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3148" y="4747546"/>
            <a:ext cx="2057400" cy="273844"/>
          </a:xfrm>
        </p:spPr>
        <p:txBody>
          <a:bodyPr/>
          <a:lstStyle/>
          <a:p>
            <a:fld id="{6B8C8017-00A8-B443-9DA1-1834C9363E89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E2C8F37-CD37-9210-D326-FD6C878F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588"/>
            <a:ext cx="7886700" cy="52142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 Annual Report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0499A7D-D474-3682-BC1B-4B27CD45EFEC}"/>
              </a:ext>
            </a:extLst>
          </p:cNvPr>
          <p:cNvSpPr txBox="1">
            <a:spLocks/>
          </p:cNvSpPr>
          <p:nvPr/>
        </p:nvSpPr>
        <p:spPr>
          <a:xfrm>
            <a:off x="628650" y="3761874"/>
            <a:ext cx="6217212" cy="739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Audit Outcome – Unqualified – Clean Audit Outcome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xmlns="" id="{6DFF142A-8721-0A4F-B981-FD7105043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4526" y="527850"/>
            <a:ext cx="5136148" cy="3334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A39959-6A6E-3DBC-31D3-2CDDB15FC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215" y="1381626"/>
            <a:ext cx="1261497" cy="12614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70DFE401-93FA-C1A2-BCBD-7BE4CBDF682C}"/>
              </a:ext>
            </a:extLst>
          </p:cNvPr>
          <p:cNvSpPr txBox="1">
            <a:spLocks/>
          </p:cNvSpPr>
          <p:nvPr/>
        </p:nvSpPr>
        <p:spPr>
          <a:xfrm>
            <a:off x="7016858" y="2313181"/>
            <a:ext cx="1933413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Audit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475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E3573A3-5650-49B2-31CC-C1675324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9622" y="4743241"/>
            <a:ext cx="2057400" cy="273844"/>
          </a:xfrm>
        </p:spPr>
        <p:txBody>
          <a:bodyPr/>
          <a:lstStyle/>
          <a:p>
            <a:fld id="{6B8C8017-00A8-B443-9DA1-1834C9363E89}" type="slidenum"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DAF9BC8-6168-E164-37A6-64BBD45D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135"/>
            <a:ext cx="7886700" cy="60939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 Management Report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D8156746-0F7C-F286-FC3D-718DC33B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2" y="463217"/>
            <a:ext cx="7252238" cy="450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488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B35368-0B7F-841D-9888-E36F0FFF7E40}"/>
              </a:ext>
            </a:extLst>
          </p:cNvPr>
          <p:cNvSpPr/>
          <p:nvPr/>
        </p:nvSpPr>
        <p:spPr>
          <a:xfrm>
            <a:off x="618504" y="330200"/>
            <a:ext cx="286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>
                <a:solidFill>
                  <a:srgbClr val="004280"/>
                </a:solidFill>
              </a:rPr>
              <a:t>Annual Financial Statements</a:t>
            </a:r>
            <a:endParaRPr lang="en-US" b="1" dirty="0">
              <a:solidFill>
                <a:srgbClr val="004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515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52C5A9D-8D3C-37AA-E579-56AB82BC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830"/>
            <a:ext cx="7886700" cy="5560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and Investment Expenditure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952DF7-AC26-7BAC-EEDC-7864F5D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C8CECA-240B-3AC3-57B0-C065F902576B}"/>
              </a:ext>
            </a:extLst>
          </p:cNvPr>
          <p:cNvSpPr txBox="1"/>
          <p:nvPr/>
        </p:nvSpPr>
        <p:spPr>
          <a:xfrm rot="16200000">
            <a:off x="-467497" y="2021201"/>
            <a:ext cx="1340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Amount (R’000)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A3DC8-09C9-3EF9-D276-995F6B875364}"/>
              </a:ext>
            </a:extLst>
          </p:cNvPr>
          <p:cNvSpPr txBox="1"/>
          <p:nvPr/>
        </p:nvSpPr>
        <p:spPr>
          <a:xfrm rot="16200000">
            <a:off x="3834258" y="2021201"/>
            <a:ext cx="1340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Amount (R’000)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07030FB-D918-1752-3E8A-1DD7107409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9492464"/>
              </p:ext>
            </p:extLst>
          </p:nvPr>
        </p:nvGraphicFramePr>
        <p:xfrm>
          <a:off x="316024" y="829295"/>
          <a:ext cx="3934036" cy="303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2A63D447-2F39-D994-BE10-2A1418423E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825188"/>
              </p:ext>
            </p:extLst>
          </p:nvPr>
        </p:nvGraphicFramePr>
        <p:xfrm>
          <a:off x="4658330" y="878697"/>
          <a:ext cx="4325244" cy="298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31019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52C5A9D-8D3C-37AA-E579-56AB82BC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3830"/>
            <a:ext cx="7886700" cy="5560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Ratio</a:t>
            </a:r>
            <a:endParaRPr lang="en-ZA" sz="2400" b="1" dirty="0">
              <a:solidFill>
                <a:srgbClr val="F68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C952DF7-AC26-7BAC-EEDC-7864F5D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14E09CA1-87DB-60BC-5C88-448629993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3664688"/>
              </p:ext>
            </p:extLst>
          </p:nvPr>
        </p:nvGraphicFramePr>
        <p:xfrm>
          <a:off x="1406801" y="998806"/>
          <a:ext cx="6330398" cy="345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05060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AFA324D-1AFF-B82F-09DF-8E9F4CDD33C3}"/>
              </a:ext>
            </a:extLst>
          </p:cNvPr>
          <p:cNvSpPr/>
          <p:nvPr/>
        </p:nvSpPr>
        <p:spPr>
          <a:xfrm>
            <a:off x="669304" y="2222309"/>
            <a:ext cx="7777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rgbClr val="F68220"/>
                </a:solidFill>
              </a:rPr>
              <a:t>Thank you</a:t>
            </a:r>
          </a:p>
          <a:p>
            <a:pPr algn="ctr"/>
            <a:endParaRPr lang="en-US" sz="2000" b="1" dirty="0">
              <a:solidFill>
                <a:srgbClr val="004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2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9308D48-4F0D-A620-4102-8CFBFE4A85D4}"/>
              </a:ext>
            </a:extLst>
          </p:cNvPr>
          <p:cNvSpPr txBox="1">
            <a:spLocks/>
          </p:cNvSpPr>
          <p:nvPr/>
        </p:nvSpPr>
        <p:spPr>
          <a:xfrm>
            <a:off x="3766235" y="2404674"/>
            <a:ext cx="1789330" cy="236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algn="ctr">
              <a:spcBef>
                <a:spcPts val="300"/>
              </a:spcBef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Professionalism</a:t>
            </a:r>
          </a:p>
          <a:p>
            <a:pPr algn="ctr">
              <a:spcBef>
                <a:spcPts val="300"/>
              </a:spcBef>
            </a:pP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ED2E55B-DD4C-D9D9-35EE-3C2C81FC756C}"/>
              </a:ext>
            </a:extLst>
          </p:cNvPr>
          <p:cNvSpPr txBox="1">
            <a:spLocks/>
          </p:cNvSpPr>
          <p:nvPr/>
        </p:nvSpPr>
        <p:spPr>
          <a:xfrm>
            <a:off x="228601" y="2404674"/>
            <a:ext cx="2387600" cy="2703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leading technology innovation agency that stimulates and supports technological innovation to improve the quality of life for all South Africans.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6871B2D6-537D-CF90-DB28-1FD1B43BEA80}"/>
              </a:ext>
            </a:extLst>
          </p:cNvPr>
          <p:cNvSpPr txBox="1">
            <a:spLocks/>
          </p:cNvSpPr>
          <p:nvPr/>
        </p:nvSpPr>
        <p:spPr>
          <a:xfrm>
            <a:off x="6647460" y="2404674"/>
            <a:ext cx="2267939" cy="236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ZA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>
              <a:lnSpc>
                <a:spcPct val="100000"/>
              </a:lnSpc>
            </a:pP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the translation of South Africa’s knowledge resources into sustainable socio-economic opportunities.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F816D7F-6EB0-6640-1A0C-B45392F4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0659393-A703-1A37-FC25-B1BC3319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2" y="113345"/>
            <a:ext cx="7886700" cy="4352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+mn-lt"/>
              </a:rPr>
              <a:t>Legislative Mandates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F8BF701-F698-9465-2AB9-C41353B0A117}"/>
              </a:ext>
            </a:extLst>
          </p:cNvPr>
          <p:cNvSpPr txBox="1">
            <a:spLocks/>
          </p:cNvSpPr>
          <p:nvPr/>
        </p:nvSpPr>
        <p:spPr>
          <a:xfrm>
            <a:off x="628650" y="582572"/>
            <a:ext cx="7886700" cy="4006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2020/21-2024/25 Medium-Term Strategic Framework goals: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2: A long and healthy life for all South Africans.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4: Decent employment through inclusive economic growth.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5: A skilled and capable workforce to support an inclusive growth path.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10: Protect and enhance our environmental assets and natural resources.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Reconstruction and Recovery Plan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Paper on Science, Technology and Innovation; Decadal Plan 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sectors of the economy through improving economic competitiveness and productivity: agriculture, manufacturing and mining.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off the circular economy and the digital economy as new sources of growth.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in support of health, specifically through the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 systems, improving the quality of healthcare and the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digitisation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healthcare systems.</a:t>
            </a:r>
          </a:p>
          <a:p>
            <a:pPr marL="555625" indent="-2857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sector innovation in support of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decarbonising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economy.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Bio-economy Strategy</a:t>
            </a:r>
          </a:p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Development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BA5C2FD-F198-4168-F9D1-3BC146C5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44C3E-3923-E641-99EA-2300B2FE212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701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85B4AE-630F-FDA1-026A-CA0945FE232D}"/>
              </a:ext>
            </a:extLst>
          </p:cNvPr>
          <p:cNvSpPr/>
          <p:nvPr/>
        </p:nvSpPr>
        <p:spPr>
          <a:xfrm>
            <a:off x="555004" y="304608"/>
            <a:ext cx="3318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600" b="1" dirty="0">
                <a:solidFill>
                  <a:srgbClr val="0042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396419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64EAAF5-04CC-EDF0-E72D-6E01E789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CEBFABA-10FF-F046-6B61-AC664E49E083}"/>
              </a:ext>
            </a:extLst>
          </p:cNvPr>
          <p:cNvSpPr txBox="1">
            <a:spLocks/>
          </p:cNvSpPr>
          <p:nvPr/>
        </p:nvSpPr>
        <p:spPr>
          <a:xfrm>
            <a:off x="642937" y="202300"/>
            <a:ext cx="7604783" cy="526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Output Performance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6C979AA7-0310-C277-DC75-5C6ED274FCDD}"/>
              </a:ext>
            </a:extLst>
          </p:cNvPr>
          <p:cNvSpPr txBox="1">
            <a:spLocks/>
          </p:cNvSpPr>
          <p:nvPr/>
        </p:nvSpPr>
        <p:spPr>
          <a:xfrm>
            <a:off x="505097" y="913109"/>
            <a:ext cx="3547358" cy="369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19/22 targets met (86%)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7/9 support services targets met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 core mandate targets met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over-achieved against 4 targets: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launched (37 vs. 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Bio-based techs developed (36 vs. 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collaborations (34 vs. 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Leveraged funds (R755.5m vs. R239m)</a:t>
            </a:r>
            <a:endParaRPr lang="en-ZA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C4DAE732-94E7-54C1-F509-E463C0891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3086526"/>
              </p:ext>
            </p:extLst>
          </p:nvPr>
        </p:nvGraphicFramePr>
        <p:xfrm>
          <a:off x="4171950" y="9131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460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73273EE-E36A-6582-0287-1576014A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0B71791-0CB4-EA42-9E8B-3EA8D56480FC}"/>
              </a:ext>
            </a:extLst>
          </p:cNvPr>
          <p:cNvSpPr txBox="1">
            <a:spLocks/>
          </p:cNvSpPr>
          <p:nvPr/>
        </p:nvSpPr>
        <p:spPr>
          <a:xfrm>
            <a:off x="611981" y="84293"/>
            <a:ext cx="7536332" cy="581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2021/22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xmlns="" id="{1A1CF389-10C0-3F57-639A-5D4444D5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0"/>
            <a:ext cx="74067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86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CDB1323-03F9-2907-7395-282B8EAE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85840"/>
            <a:ext cx="7886700" cy="6149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68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beneficiaries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xmlns="" id="{81225FE9-CCEE-3740-81ED-E2DDCD660694}"/>
              </a:ext>
            </a:extLst>
          </p:cNvPr>
          <p:cNvSpPr txBox="1">
            <a:spLocks/>
          </p:cNvSpPr>
          <p:nvPr/>
        </p:nvSpPr>
        <p:spPr>
          <a:xfrm>
            <a:off x="1148080" y="784562"/>
            <a:ext cx="7006106" cy="7774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Publicly Funded IP </a:t>
            </a:r>
          </a:p>
          <a:p>
            <a:pPr marL="0" indent="0" algn="ctr">
              <a:buNone/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DSI target for TIA: 70% of budget to public-funded beneficiaries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4AB5659-8D15-3BDC-518B-132EE693F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9504993"/>
              </p:ext>
            </p:extLst>
          </p:nvPr>
        </p:nvGraphicFramePr>
        <p:xfrm>
          <a:off x="5068112" y="2300805"/>
          <a:ext cx="4075888" cy="246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E0E3495-419A-4B20-9B72-7A8A8E9EE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10045133"/>
              </p:ext>
            </p:extLst>
          </p:nvPr>
        </p:nvGraphicFramePr>
        <p:xfrm>
          <a:off x="211789" y="2370538"/>
          <a:ext cx="4075888" cy="267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xmlns="" id="{4E4AE433-1286-F510-0F6E-7180CE173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578" t="5844" r="11478" b="13593"/>
          <a:stretch/>
        </p:blipFill>
        <p:spPr>
          <a:xfrm>
            <a:off x="103775" y="1548346"/>
            <a:ext cx="3974234" cy="3424382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220FF35C-84BD-0D3D-1CBC-A1A2F372DE79}"/>
              </a:ext>
            </a:extLst>
          </p:cNvPr>
          <p:cNvSpPr txBox="1">
            <a:spLocks/>
          </p:cNvSpPr>
          <p:nvPr/>
        </p:nvSpPr>
        <p:spPr>
          <a:xfrm>
            <a:off x="99442" y="3152353"/>
            <a:ext cx="3868340" cy="429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2015-2020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3BD72714-3F96-2835-6E56-361BE2D594FD}"/>
              </a:ext>
            </a:extLst>
          </p:cNvPr>
          <p:cNvSpPr txBox="1">
            <a:spLocks/>
          </p:cNvSpPr>
          <p:nvPr/>
        </p:nvSpPr>
        <p:spPr>
          <a:xfrm>
            <a:off x="4856325" y="3104254"/>
            <a:ext cx="3868340" cy="429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2021/22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806D673-27C5-0DED-F1DE-AD3E8DF1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8017-00A8-B443-9DA1-1834C9363E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58F4D6B6-D20E-C015-4EC2-98DD6997A2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481" t="13512" r="24967" b="23957"/>
          <a:stretch/>
        </p:blipFill>
        <p:spPr>
          <a:xfrm>
            <a:off x="4175610" y="1743389"/>
            <a:ext cx="4968390" cy="31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774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e63a8-2ec0-4a77-b667-d2df33571b37">
      <Value>56</Value>
    </TaxCatchAll>
    <h303b4da0802494a9ab7532d22d806cf xmlns="4489c32b-c0cf-4b8b-8e4e-245702bf1b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2.7.5 DSI and Parliament Presentations</TermName>
          <TermId xmlns="http://schemas.microsoft.com/office/infopath/2007/PartnerControls">1431e862-3956-4e84-8bea-09ff9de93b4e</TermId>
        </TermInfo>
      </Terms>
    </h303b4da0802494a9ab7532d22d806c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0E468A110D747B1DF83BF020A2DE5" ma:contentTypeVersion="3" ma:contentTypeDescription="Create a new document." ma:contentTypeScope="" ma:versionID="a7d8b337b7c723d7a4782b9feadb9570">
  <xsd:schema xmlns:xsd="http://www.w3.org/2001/XMLSchema" xmlns:xs="http://www.w3.org/2001/XMLSchema" xmlns:p="http://schemas.microsoft.com/office/2006/metadata/properties" xmlns:ns2="4489c32b-c0cf-4b8b-8e4e-245702bf1bb8" xmlns:ns3="d6ae63a8-2ec0-4a77-b667-d2df33571b37" targetNamespace="http://schemas.microsoft.com/office/2006/metadata/properties" ma:root="true" ma:fieldsID="26a7125cf7d367ba94c3d83805ef72fa" ns2:_="" ns3:_="">
    <xsd:import namespace="4489c32b-c0cf-4b8b-8e4e-245702bf1bb8"/>
    <xsd:import namespace="d6ae63a8-2ec0-4a77-b667-d2df33571b37"/>
    <xsd:element name="properties">
      <xsd:complexType>
        <xsd:sequence>
          <xsd:element name="documentManagement">
            <xsd:complexType>
              <xsd:all>
                <xsd:element ref="ns2:h303b4da0802494a9ab7532d22d806c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9c32b-c0cf-4b8b-8e4e-245702bf1bb8" elementFormDefault="qualified">
    <xsd:import namespace="http://schemas.microsoft.com/office/2006/documentManagement/types"/>
    <xsd:import namespace="http://schemas.microsoft.com/office/infopath/2007/PartnerControls"/>
    <xsd:element name="h303b4da0802494a9ab7532d22d806cf" ma:index="9" nillable="true" ma:taxonomy="true" ma:internalName="h303b4da0802494a9ab7532d22d806cf" ma:taxonomyFieldName="File_x0020_Plan_x0020_Number" ma:displayName="File Plan Number" ma:default="" ma:fieldId="{1303b4da-0802-494a-9ab7-532d22d806cf}" ma:sspId="c00ca11b-e092-40d1-9023-f4255ce71eb4" ma:termSetId="70a37d92-0eaa-43a2-8f99-ee038be195ee" ma:anchorId="af00d887-86c9-44e3-8790-67a5554b62aa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63a8-2ec0-4a77-b667-d2df33571b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fac279b-ec4f-461c-aa30-c38854f860af}" ma:internalName="TaxCatchAll" ma:showField="CatchAllData" ma:web="d6ae63a8-2ec0-4a77-b667-d2df33571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EB164-7952-4537-8737-48F79BD710F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6ae63a8-2ec0-4a77-b667-d2df33571b37"/>
    <ds:schemaRef ds:uri="4489c32b-c0cf-4b8b-8e4e-245702bf1bb8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F2A614-12AD-4BF6-AC39-54D736F91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F17EED-0EE8-415F-B5A5-FDFA34293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9c32b-c0cf-4b8b-8e4e-245702bf1bb8"/>
    <ds:schemaRef ds:uri="d6ae63a8-2ec0-4a77-b667-d2df33571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18121</TotalTime>
  <Words>1699</Words>
  <Application>Microsoft Office PowerPoint</Application>
  <PresentationFormat>On-screen Show (16:9)</PresentationFormat>
  <Paragraphs>322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Custom Design</vt:lpstr>
      <vt:lpstr>Slide 1</vt:lpstr>
      <vt:lpstr>Slide 2</vt:lpstr>
      <vt:lpstr>Slide 3</vt:lpstr>
      <vt:lpstr>Slide 4</vt:lpstr>
      <vt:lpstr>Legislative Mandates</vt:lpstr>
      <vt:lpstr>Slide 6</vt:lpstr>
      <vt:lpstr>Slide 7</vt:lpstr>
      <vt:lpstr>Slide 8</vt:lpstr>
      <vt:lpstr>Distribution of beneficiaries</vt:lpstr>
      <vt:lpstr>Distribution of beneficiaries (cont.) </vt:lpstr>
      <vt:lpstr>Outcome 1: Commercialised Innovations</vt:lpstr>
      <vt:lpstr>Commercialisation Demographics</vt:lpstr>
      <vt:lpstr>Output 1.1: Licensed or assigned technologies </vt:lpstr>
      <vt:lpstr>Output 1.2: Joint Collaboration with Industry</vt:lpstr>
      <vt:lpstr>Output 1.3: Diffused Technologies</vt:lpstr>
      <vt:lpstr>Output 1.4: Products Launched</vt:lpstr>
      <vt:lpstr>Outcome 2: Delivering on the Bio-economy Strategy</vt:lpstr>
      <vt:lpstr>Bio-economy Demographics</vt:lpstr>
      <vt:lpstr>Output 2.1: Bio-based Technologies demonstrated</vt:lpstr>
      <vt:lpstr>Technology Platforms Programme</vt:lpstr>
      <vt:lpstr>Technology Innovation Cluster Programme</vt:lpstr>
      <vt:lpstr>Outcome 3: SMMEs Supported through Tech Stations</vt:lpstr>
      <vt:lpstr>Innovation Enabling Demographics</vt:lpstr>
      <vt:lpstr>Seed Fund</vt:lpstr>
      <vt:lpstr>Technology Stations Programme</vt:lpstr>
      <vt:lpstr>TSP Project Examples</vt:lpstr>
      <vt:lpstr>Grassroots Innovation Programme</vt:lpstr>
      <vt:lpstr>GIP Project Examples</vt:lpstr>
      <vt:lpstr>Industry Matching Fund</vt:lpstr>
      <vt:lpstr>Innovation Fund</vt:lpstr>
      <vt:lpstr>Technovera</vt:lpstr>
      <vt:lpstr>Slide 32</vt:lpstr>
      <vt:lpstr>Slide 33</vt:lpstr>
      <vt:lpstr>2021/22 Annual Report</vt:lpstr>
      <vt:lpstr>2021/22 Management Report</vt:lpstr>
      <vt:lpstr>Slide 36</vt:lpstr>
      <vt:lpstr>Revenue and Investment Expenditure</vt:lpstr>
      <vt:lpstr>Efficiency Ratio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Theben Moodley</dc:creator>
  <cp:lastModifiedBy>USER</cp:lastModifiedBy>
  <cp:revision>400</cp:revision>
  <dcterms:created xsi:type="dcterms:W3CDTF">2021-02-04T12:37:56Z</dcterms:created>
  <dcterms:modified xsi:type="dcterms:W3CDTF">2022-10-22T03:40:37Z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0x010100A500E468A110D747B1DF83BF020A2DE5</vt:lpwstr>
  </property>
  <property fmtid="{D5CDD505-2E9C-101B-9397-08002B2CF9AE}" pid="3" name="File Plan Number">
    <vt:lpwstr>56;#2.7.5 DSI and Parliament Presentations|1431e862-3956-4e84-8bea-09ff9de93b4e</vt:lpwstr>
  </property>
</Properties>
</file>