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6"/>
  </p:notesMasterIdLst>
  <p:sldIdLst>
    <p:sldId id="256" r:id="rId5"/>
    <p:sldId id="264" r:id="rId6"/>
    <p:sldId id="307" r:id="rId7"/>
    <p:sldId id="269" r:id="rId8"/>
    <p:sldId id="265" r:id="rId9"/>
    <p:sldId id="312" r:id="rId10"/>
    <p:sldId id="263" r:id="rId11"/>
    <p:sldId id="280" r:id="rId12"/>
    <p:sldId id="283" r:id="rId13"/>
    <p:sldId id="281" r:id="rId14"/>
    <p:sldId id="314" r:id="rId15"/>
    <p:sldId id="313" r:id="rId16"/>
    <p:sldId id="284" r:id="rId17"/>
    <p:sldId id="285" r:id="rId18"/>
    <p:sldId id="287" r:id="rId19"/>
    <p:sldId id="308" r:id="rId20"/>
    <p:sldId id="288" r:id="rId21"/>
    <p:sldId id="289" r:id="rId22"/>
    <p:sldId id="310" r:id="rId23"/>
    <p:sldId id="311" r:id="rId24"/>
    <p:sldId id="305" r:id="rId25"/>
    <p:sldId id="266" r:id="rId26"/>
    <p:sldId id="293" r:id="rId27"/>
    <p:sldId id="292" r:id="rId28"/>
    <p:sldId id="296" r:id="rId29"/>
    <p:sldId id="295" r:id="rId30"/>
    <p:sldId id="294" r:id="rId31"/>
    <p:sldId id="299" r:id="rId32"/>
    <p:sldId id="298" r:id="rId33"/>
    <p:sldId id="291" r:id="rId34"/>
    <p:sldId id="306"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477"/>
    <a:srgbClr val="194A8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60"/>
    <p:restoredTop sz="94694"/>
  </p:normalViewPr>
  <p:slideViewPr>
    <p:cSldViewPr snapToGrid="0" snapToObjects="1">
      <p:cViewPr varScale="1">
        <p:scale>
          <a:sx n="63" d="100"/>
          <a:sy n="63" d="100"/>
        </p:scale>
        <p:origin x="1240" y="6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935EA1-F2EA-4964-B3A4-09809CAC6D2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ZA"/>
        </a:p>
      </dgm:t>
    </dgm:pt>
    <dgm:pt modelId="{24F96760-3C2F-46FC-87BB-490EC51B758B}" type="pres">
      <dgm:prSet presAssocID="{78935EA1-F2EA-4964-B3A4-09809CAC6D2A}" presName="Name0" presStyleCnt="0">
        <dgm:presLayoutVars>
          <dgm:dir/>
          <dgm:animLvl val="lvl"/>
          <dgm:resizeHandles val="exact"/>
        </dgm:presLayoutVars>
      </dgm:prSet>
      <dgm:spPr/>
      <dgm:t>
        <a:bodyPr/>
        <a:lstStyle/>
        <a:p>
          <a:endParaRPr lang="en-US"/>
        </a:p>
      </dgm:t>
    </dgm:pt>
  </dgm:ptLst>
  <dgm:cxnLst>
    <dgm:cxn modelId="{7F123B4A-9287-4C66-81A7-F2EC85710670}" type="presOf" srcId="{78935EA1-F2EA-4964-B3A4-09809CAC6D2A}" destId="{24F96760-3C2F-46FC-87BB-490EC51B758B}" srcOrd="0"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A2F61A-CA74-4F5A-AD52-4468563F1B2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ZA"/>
        </a:p>
      </dgm:t>
    </dgm:pt>
    <dgm:pt modelId="{D0721D67-622F-4D3B-94CC-09E6FC717DC5}">
      <dgm:prSet phldrT="[Text]" custT="1"/>
      <dgm:spPr/>
      <dgm:t>
        <a:bodyPr/>
        <a:lstStyle/>
        <a:p>
          <a:r>
            <a:rPr lang="en-ZA" sz="1400" dirty="0">
              <a:latin typeface="Arial Narrow" panose="020B0606020202030204" pitchFamily="34" charset="0"/>
            </a:rPr>
            <a:t>MTSF Priorities for</a:t>
          </a:r>
        </a:p>
        <a:p>
          <a:r>
            <a:rPr lang="en-ZA" sz="1400" dirty="0">
              <a:latin typeface="Arial Narrow" panose="020B0606020202030204" pitchFamily="34" charset="0"/>
            </a:rPr>
            <a:t>2021 of relevance to</a:t>
          </a:r>
        </a:p>
        <a:p>
          <a:r>
            <a:rPr lang="en-ZA" sz="1400" dirty="0">
              <a:latin typeface="Arial Narrow" panose="020B0606020202030204" pitchFamily="34" charset="0"/>
            </a:rPr>
            <a:t>NRF</a:t>
          </a:r>
        </a:p>
      </dgm:t>
    </dgm:pt>
    <dgm:pt modelId="{F78F9C3A-DD14-44D6-8E24-E2B694E9662A}" type="parTrans" cxnId="{DF9B7C00-2E77-4F4E-8DD0-DA8497D545D5}">
      <dgm:prSet/>
      <dgm:spPr/>
      <dgm:t>
        <a:bodyPr/>
        <a:lstStyle/>
        <a:p>
          <a:endParaRPr lang="en-ZA" sz="1400">
            <a:latin typeface="Arial Narrow" panose="020B0606020202030204" pitchFamily="34" charset="0"/>
          </a:endParaRPr>
        </a:p>
      </dgm:t>
    </dgm:pt>
    <dgm:pt modelId="{1B74DF23-7C2B-4799-AE8C-838049DFCD76}" type="sibTrans" cxnId="{DF9B7C00-2E77-4F4E-8DD0-DA8497D545D5}">
      <dgm:prSet/>
      <dgm:spPr/>
      <dgm:t>
        <a:bodyPr/>
        <a:lstStyle/>
        <a:p>
          <a:endParaRPr lang="en-ZA" sz="1400">
            <a:latin typeface="Arial Narrow" panose="020B0606020202030204" pitchFamily="34" charset="0"/>
          </a:endParaRPr>
        </a:p>
      </dgm:t>
    </dgm:pt>
    <dgm:pt modelId="{5BCC789E-16F4-41D1-A7E1-7DF80651C704}">
      <dgm:prSet phldrT="[Text]" custT="1"/>
      <dgm:spPr/>
      <dgm:t>
        <a:bodyPr/>
        <a:lstStyle/>
        <a:p>
          <a:r>
            <a:rPr lang="en-ZA" sz="1400" dirty="0">
              <a:latin typeface="Arial Narrow" panose="020B0606020202030204" pitchFamily="34" charset="0"/>
            </a:rPr>
            <a:t>Improve competitiveness through Information Communication and Technology (ICT)-(Linked to Priority 2: Economic transformation and job creation).</a:t>
          </a:r>
        </a:p>
      </dgm:t>
    </dgm:pt>
    <dgm:pt modelId="{F95320A5-3C34-4CE8-B634-644F5EC3D9A3}" type="parTrans" cxnId="{45DD44C4-E050-4A53-BE5D-8118D55CEBB6}">
      <dgm:prSet/>
      <dgm:spPr/>
      <dgm:t>
        <a:bodyPr/>
        <a:lstStyle/>
        <a:p>
          <a:endParaRPr lang="en-ZA" sz="1400">
            <a:latin typeface="Arial Narrow" panose="020B0606020202030204" pitchFamily="34" charset="0"/>
          </a:endParaRPr>
        </a:p>
      </dgm:t>
    </dgm:pt>
    <dgm:pt modelId="{DEC65D61-0A07-4FD2-85A6-1148DE5F6E3F}" type="sibTrans" cxnId="{45DD44C4-E050-4A53-BE5D-8118D55CEBB6}">
      <dgm:prSet/>
      <dgm:spPr/>
      <dgm:t>
        <a:bodyPr/>
        <a:lstStyle/>
        <a:p>
          <a:endParaRPr lang="en-ZA" sz="1400">
            <a:latin typeface="Arial Narrow" panose="020B0606020202030204" pitchFamily="34" charset="0"/>
          </a:endParaRPr>
        </a:p>
      </dgm:t>
    </dgm:pt>
    <dgm:pt modelId="{F9DBD2B4-8E09-45FF-A274-A06424A6A75E}">
      <dgm:prSet phldrT="[Text]" custT="1"/>
      <dgm:spPr/>
      <dgm:t>
        <a:bodyPr/>
        <a:lstStyle/>
        <a:p>
          <a:r>
            <a:rPr lang="en-ZA" sz="1400" dirty="0">
              <a:latin typeface="Arial Narrow" panose="020B0606020202030204" pitchFamily="34" charset="0"/>
            </a:rPr>
            <a:t>DSI-led/ supported interventions/</a:t>
          </a:r>
        </a:p>
        <a:p>
          <a:r>
            <a:rPr lang="en-ZA" sz="1400" dirty="0">
              <a:latin typeface="Arial Narrow" panose="020B0606020202030204" pitchFamily="34" charset="0"/>
            </a:rPr>
            <a:t>indicators</a:t>
          </a:r>
        </a:p>
        <a:p>
          <a:r>
            <a:rPr lang="en-ZA" sz="1400" dirty="0">
              <a:latin typeface="Arial Narrow" panose="020B0606020202030204" pitchFamily="34" charset="0"/>
            </a:rPr>
            <a:t>across outcomes</a:t>
          </a:r>
        </a:p>
      </dgm:t>
    </dgm:pt>
    <dgm:pt modelId="{1F123719-D299-4315-B0A3-C5563A7A85D4}" type="parTrans" cxnId="{23E97426-61A4-408A-A79B-C09E8FC88328}">
      <dgm:prSet/>
      <dgm:spPr/>
      <dgm:t>
        <a:bodyPr/>
        <a:lstStyle/>
        <a:p>
          <a:endParaRPr lang="en-ZA" sz="1400">
            <a:latin typeface="Arial Narrow" panose="020B0606020202030204" pitchFamily="34" charset="0"/>
          </a:endParaRPr>
        </a:p>
      </dgm:t>
    </dgm:pt>
    <dgm:pt modelId="{B536B672-2AAF-4DB2-B59B-A2FBA1910FD4}" type="sibTrans" cxnId="{23E97426-61A4-408A-A79B-C09E8FC88328}">
      <dgm:prSet/>
      <dgm:spPr/>
      <dgm:t>
        <a:bodyPr/>
        <a:lstStyle/>
        <a:p>
          <a:endParaRPr lang="en-ZA" sz="1400">
            <a:latin typeface="Arial Narrow" panose="020B0606020202030204" pitchFamily="34" charset="0"/>
          </a:endParaRPr>
        </a:p>
      </dgm:t>
    </dgm:pt>
    <dgm:pt modelId="{221A895D-8F8D-4185-A5E3-CEFDB034C3C5}">
      <dgm:prSet phldrT="[Text]" custT="1"/>
      <dgm:spPr/>
      <dgm:t>
        <a:bodyPr/>
        <a:lstStyle/>
        <a:p>
          <a:r>
            <a:rPr lang="en-ZA" sz="1400" dirty="0">
              <a:latin typeface="Arial Narrow" panose="020B0606020202030204" pitchFamily="34" charset="0"/>
            </a:rPr>
            <a:t>NRF contribution</a:t>
          </a:r>
        </a:p>
      </dgm:t>
    </dgm:pt>
    <dgm:pt modelId="{C4F02DC5-F7B5-4249-BA42-58F89F524858}" type="parTrans" cxnId="{2DFC2998-B7FB-4120-944A-6F5C705C96EE}">
      <dgm:prSet/>
      <dgm:spPr/>
      <dgm:t>
        <a:bodyPr/>
        <a:lstStyle/>
        <a:p>
          <a:endParaRPr lang="en-ZA" sz="1400">
            <a:latin typeface="Arial Narrow" panose="020B0606020202030204" pitchFamily="34" charset="0"/>
          </a:endParaRPr>
        </a:p>
      </dgm:t>
    </dgm:pt>
    <dgm:pt modelId="{5E532AC4-38A3-472F-9B5F-4726DEB6EA1E}" type="sibTrans" cxnId="{2DFC2998-B7FB-4120-944A-6F5C705C96EE}">
      <dgm:prSet/>
      <dgm:spPr/>
      <dgm:t>
        <a:bodyPr/>
        <a:lstStyle/>
        <a:p>
          <a:endParaRPr lang="en-ZA" sz="1400">
            <a:latin typeface="Arial Narrow" panose="020B0606020202030204" pitchFamily="34" charset="0"/>
          </a:endParaRPr>
        </a:p>
      </dgm:t>
    </dgm:pt>
    <dgm:pt modelId="{734B4B5C-909B-43D7-AF39-0870F4ED90BD}">
      <dgm:prSet phldrT="[Text]" custT="1"/>
      <dgm:spPr/>
      <dgm:t>
        <a:bodyPr/>
        <a:lstStyle/>
        <a:p>
          <a:r>
            <a:rPr lang="en-ZA" sz="1400" dirty="0">
              <a:latin typeface="Arial Narrow" panose="020B0606020202030204" pitchFamily="34" charset="0"/>
            </a:rPr>
            <a:t>The NRF investments in SAIF, innovation and attraction of global and industry funding for research infrastructure and related HCD contribute to this outcome.</a:t>
          </a:r>
        </a:p>
      </dgm:t>
    </dgm:pt>
    <dgm:pt modelId="{370BFEC9-BED1-4BCC-BF72-3F9067F90909}" type="parTrans" cxnId="{60FF32DB-5013-4759-8115-71DDDA3DCFD0}">
      <dgm:prSet/>
      <dgm:spPr/>
      <dgm:t>
        <a:bodyPr/>
        <a:lstStyle/>
        <a:p>
          <a:endParaRPr lang="en-ZA" sz="1400">
            <a:latin typeface="Arial Narrow" panose="020B0606020202030204" pitchFamily="34" charset="0"/>
          </a:endParaRPr>
        </a:p>
      </dgm:t>
    </dgm:pt>
    <dgm:pt modelId="{C69A7148-EE5B-45B0-8046-045DCE85AEB0}" type="sibTrans" cxnId="{60FF32DB-5013-4759-8115-71DDDA3DCFD0}">
      <dgm:prSet/>
      <dgm:spPr/>
      <dgm:t>
        <a:bodyPr/>
        <a:lstStyle/>
        <a:p>
          <a:endParaRPr lang="en-ZA" sz="1400">
            <a:latin typeface="Arial Narrow" panose="020B0606020202030204" pitchFamily="34" charset="0"/>
          </a:endParaRPr>
        </a:p>
      </dgm:t>
    </dgm:pt>
    <dgm:pt modelId="{729088CD-7967-4AE4-AF51-712611366FF7}">
      <dgm:prSet custT="1"/>
      <dgm:spPr/>
      <dgm:t>
        <a:bodyPr/>
        <a:lstStyle/>
        <a:p>
          <a:r>
            <a:rPr lang="en-ZA" sz="1400" dirty="0">
              <a:latin typeface="Arial Narrow" panose="020B0606020202030204" pitchFamily="34" charset="0"/>
            </a:rPr>
            <a:t>Status for 2021/22</a:t>
          </a:r>
        </a:p>
      </dgm:t>
    </dgm:pt>
    <dgm:pt modelId="{FB922B51-A3F0-4E95-83AD-7C14A6DA075A}" type="parTrans" cxnId="{B3C23C1D-DB7B-48E0-A02E-783C5D4DCD4D}">
      <dgm:prSet/>
      <dgm:spPr/>
      <dgm:t>
        <a:bodyPr/>
        <a:lstStyle/>
        <a:p>
          <a:endParaRPr lang="en-ZA" sz="1400">
            <a:latin typeface="Arial Narrow" panose="020B0606020202030204" pitchFamily="34" charset="0"/>
          </a:endParaRPr>
        </a:p>
      </dgm:t>
    </dgm:pt>
    <dgm:pt modelId="{92100389-1564-4E15-A02B-3FA405DE217F}" type="sibTrans" cxnId="{B3C23C1D-DB7B-48E0-A02E-783C5D4DCD4D}">
      <dgm:prSet/>
      <dgm:spPr/>
      <dgm:t>
        <a:bodyPr/>
        <a:lstStyle/>
        <a:p>
          <a:endParaRPr lang="en-ZA" sz="1400">
            <a:latin typeface="Arial Narrow" panose="020B0606020202030204" pitchFamily="34" charset="0"/>
          </a:endParaRPr>
        </a:p>
      </dgm:t>
    </dgm:pt>
    <dgm:pt modelId="{7B0B9C4F-7E6B-4BFE-A4A6-EAB96C52799B}">
      <dgm:prSet custT="1"/>
      <dgm:spPr/>
      <dgm:t>
        <a:bodyPr/>
        <a:lstStyle/>
        <a:p>
          <a:r>
            <a:rPr lang="en-ZA" sz="1400" dirty="0">
              <a:latin typeface="Arial Narrow" panose="020B0606020202030204" pitchFamily="34" charset="0"/>
            </a:rPr>
            <a:t>Number of PhD students awarded bursaries through NRF and DSI.</a:t>
          </a:r>
        </a:p>
      </dgm:t>
    </dgm:pt>
    <dgm:pt modelId="{B887004E-28B1-48A3-BED0-D5757A211C0C}" type="parTrans" cxnId="{97C96DAD-E623-4427-B6FF-62A863FC4977}">
      <dgm:prSet/>
      <dgm:spPr/>
      <dgm:t>
        <a:bodyPr/>
        <a:lstStyle/>
        <a:p>
          <a:endParaRPr lang="en-ZA" sz="1400">
            <a:latin typeface="Arial Narrow" panose="020B0606020202030204" pitchFamily="34" charset="0"/>
          </a:endParaRPr>
        </a:p>
      </dgm:t>
    </dgm:pt>
    <dgm:pt modelId="{2BC6F8BD-C3EA-41D0-9087-CE02DE09132E}" type="sibTrans" cxnId="{97C96DAD-E623-4427-B6FF-62A863FC4977}">
      <dgm:prSet/>
      <dgm:spPr/>
      <dgm:t>
        <a:bodyPr/>
        <a:lstStyle/>
        <a:p>
          <a:endParaRPr lang="en-ZA" sz="1400">
            <a:latin typeface="Arial Narrow" panose="020B0606020202030204" pitchFamily="34" charset="0"/>
          </a:endParaRPr>
        </a:p>
      </dgm:t>
    </dgm:pt>
    <dgm:pt modelId="{A4FD655C-848B-45FB-9F7E-5763E553425F}">
      <dgm:prSet custT="1"/>
      <dgm:spPr/>
      <dgm:t>
        <a:bodyPr/>
        <a:lstStyle/>
        <a:p>
          <a:endParaRPr lang="en-ZA" sz="1400" dirty="0">
            <a:latin typeface="Arial Narrow" panose="020B0606020202030204" pitchFamily="34" charset="0"/>
          </a:endParaRPr>
        </a:p>
      </dgm:t>
    </dgm:pt>
    <dgm:pt modelId="{6E48628C-47D2-4989-AAE9-CA572D11B03D}" type="parTrans" cxnId="{EF835845-EAA0-4684-8DBC-E8012E5FBE4A}">
      <dgm:prSet/>
      <dgm:spPr/>
      <dgm:t>
        <a:bodyPr/>
        <a:lstStyle/>
        <a:p>
          <a:endParaRPr lang="en-ZA" sz="1400">
            <a:latin typeface="Arial Narrow" panose="020B0606020202030204" pitchFamily="34" charset="0"/>
          </a:endParaRPr>
        </a:p>
      </dgm:t>
    </dgm:pt>
    <dgm:pt modelId="{185BEA43-321D-4862-95DF-7C15927D86A6}" type="sibTrans" cxnId="{EF835845-EAA0-4684-8DBC-E8012E5FBE4A}">
      <dgm:prSet/>
      <dgm:spPr/>
      <dgm:t>
        <a:bodyPr/>
        <a:lstStyle/>
        <a:p>
          <a:endParaRPr lang="en-ZA" sz="1400">
            <a:latin typeface="Arial Narrow" panose="020B0606020202030204" pitchFamily="34" charset="0"/>
          </a:endParaRPr>
        </a:p>
      </dgm:t>
    </dgm:pt>
    <dgm:pt modelId="{D3D3ABF2-C5D2-491A-9ECD-54CA9658AAEA}">
      <dgm:prSet custT="1"/>
      <dgm:spPr/>
      <dgm:t>
        <a:bodyPr/>
        <a:lstStyle/>
        <a:p>
          <a:r>
            <a:rPr lang="en-ZA" sz="1400" dirty="0">
              <a:latin typeface="Arial Narrow" panose="020B0606020202030204" pitchFamily="34" charset="0"/>
            </a:rPr>
            <a:t>Number of pipeline post-graduate student awarded bursaries through NRF and DSI.</a:t>
          </a:r>
        </a:p>
      </dgm:t>
    </dgm:pt>
    <dgm:pt modelId="{30EB4E9B-8E09-4A27-86C7-6945E06DD713}" type="parTrans" cxnId="{9D4D3613-DE57-4306-860B-E33EDE665842}">
      <dgm:prSet/>
      <dgm:spPr/>
      <dgm:t>
        <a:bodyPr/>
        <a:lstStyle/>
        <a:p>
          <a:endParaRPr lang="en-ZA" sz="1400">
            <a:latin typeface="Arial Narrow" panose="020B0606020202030204" pitchFamily="34" charset="0"/>
          </a:endParaRPr>
        </a:p>
      </dgm:t>
    </dgm:pt>
    <dgm:pt modelId="{298D324F-4D75-4137-9D36-33E324E0E481}" type="sibTrans" cxnId="{9D4D3613-DE57-4306-860B-E33EDE665842}">
      <dgm:prSet/>
      <dgm:spPr/>
      <dgm:t>
        <a:bodyPr/>
        <a:lstStyle/>
        <a:p>
          <a:endParaRPr lang="en-ZA" sz="1400">
            <a:latin typeface="Arial Narrow" panose="020B0606020202030204" pitchFamily="34" charset="0"/>
          </a:endParaRPr>
        </a:p>
      </dgm:t>
    </dgm:pt>
    <dgm:pt modelId="{1560E3F4-28D9-401D-A48A-29B5491E323F}">
      <dgm:prSet custT="1"/>
      <dgm:spPr/>
      <dgm:t>
        <a:bodyPr/>
        <a:lstStyle/>
        <a:p>
          <a:endParaRPr lang="en-ZA" sz="1400" dirty="0">
            <a:latin typeface="Arial Narrow" panose="020B0606020202030204" pitchFamily="34" charset="0"/>
          </a:endParaRPr>
        </a:p>
      </dgm:t>
    </dgm:pt>
    <dgm:pt modelId="{3F45EE06-8006-4D5F-8748-862AF8947C64}" type="parTrans" cxnId="{C426072B-BE27-4FE9-BCBC-04BE76DEAC29}">
      <dgm:prSet/>
      <dgm:spPr/>
      <dgm:t>
        <a:bodyPr/>
        <a:lstStyle/>
        <a:p>
          <a:endParaRPr lang="en-ZA" sz="1400">
            <a:latin typeface="Arial Narrow" panose="020B0606020202030204" pitchFamily="34" charset="0"/>
          </a:endParaRPr>
        </a:p>
      </dgm:t>
    </dgm:pt>
    <dgm:pt modelId="{19B34518-948E-4BAF-B018-56C395AFF6C6}" type="sibTrans" cxnId="{C426072B-BE27-4FE9-BCBC-04BE76DEAC29}">
      <dgm:prSet/>
      <dgm:spPr/>
      <dgm:t>
        <a:bodyPr/>
        <a:lstStyle/>
        <a:p>
          <a:endParaRPr lang="en-ZA" sz="1400">
            <a:latin typeface="Arial Narrow" panose="020B0606020202030204" pitchFamily="34" charset="0"/>
          </a:endParaRPr>
        </a:p>
      </dgm:t>
    </dgm:pt>
    <dgm:pt modelId="{F678EBB8-ABE9-416C-BD9E-F92B1F72A35E}">
      <dgm:prSet custT="1"/>
      <dgm:spPr/>
      <dgm:t>
        <a:bodyPr/>
        <a:lstStyle/>
        <a:p>
          <a:r>
            <a:rPr lang="en-ZA" sz="1400" dirty="0">
              <a:latin typeface="Arial Narrow" panose="020B0606020202030204" pitchFamily="34" charset="0"/>
            </a:rPr>
            <a:t>Postgraduate student funding that aims at high throughput and progression of students.</a:t>
          </a:r>
        </a:p>
      </dgm:t>
    </dgm:pt>
    <dgm:pt modelId="{59628F8E-AD46-4D7A-AF37-EBB0C419A917}" type="parTrans" cxnId="{FD72DD05-B9A4-46A6-A12F-B3EA309ED89B}">
      <dgm:prSet/>
      <dgm:spPr/>
      <dgm:t>
        <a:bodyPr/>
        <a:lstStyle/>
        <a:p>
          <a:endParaRPr lang="en-ZA" sz="1400">
            <a:latin typeface="Arial Narrow" panose="020B0606020202030204" pitchFamily="34" charset="0"/>
          </a:endParaRPr>
        </a:p>
      </dgm:t>
    </dgm:pt>
    <dgm:pt modelId="{2D4ED4CD-C0D0-4508-BB7C-549D15B20186}" type="sibTrans" cxnId="{FD72DD05-B9A4-46A6-A12F-B3EA309ED89B}">
      <dgm:prSet/>
      <dgm:spPr/>
      <dgm:t>
        <a:bodyPr/>
        <a:lstStyle/>
        <a:p>
          <a:endParaRPr lang="en-ZA" sz="1400">
            <a:latin typeface="Arial Narrow" panose="020B0606020202030204" pitchFamily="34" charset="0"/>
          </a:endParaRPr>
        </a:p>
      </dgm:t>
    </dgm:pt>
    <dgm:pt modelId="{06C3E129-8CE0-4945-9AB5-E6F851AD3EF7}">
      <dgm:prSet custT="1"/>
      <dgm:spPr/>
      <dgm:t>
        <a:bodyPr/>
        <a:lstStyle/>
        <a:p>
          <a:r>
            <a:rPr lang="en-ZA" sz="1400" dirty="0">
              <a:latin typeface="Arial Narrow" panose="020B0606020202030204" pitchFamily="34" charset="0"/>
            </a:rPr>
            <a:t>NRF has developed a proposed Income Diversification Framework.</a:t>
          </a:r>
        </a:p>
      </dgm:t>
    </dgm:pt>
    <dgm:pt modelId="{795F7CD3-1243-4D1F-8F3A-F3FC762D5463}" type="parTrans" cxnId="{45C350C9-F9A4-43E9-83D0-BC209C2ECE9F}">
      <dgm:prSet/>
      <dgm:spPr/>
      <dgm:t>
        <a:bodyPr/>
        <a:lstStyle/>
        <a:p>
          <a:endParaRPr lang="en-ZA" sz="1400">
            <a:latin typeface="Arial Narrow" panose="020B0606020202030204" pitchFamily="34" charset="0"/>
          </a:endParaRPr>
        </a:p>
      </dgm:t>
    </dgm:pt>
    <dgm:pt modelId="{6879FF32-433B-436E-9E64-39FA2BCE488B}" type="sibTrans" cxnId="{45C350C9-F9A4-43E9-83D0-BC209C2ECE9F}">
      <dgm:prSet/>
      <dgm:spPr/>
      <dgm:t>
        <a:bodyPr/>
        <a:lstStyle/>
        <a:p>
          <a:endParaRPr lang="en-ZA" sz="1400">
            <a:latin typeface="Arial Narrow" panose="020B0606020202030204" pitchFamily="34" charset="0"/>
          </a:endParaRPr>
        </a:p>
      </dgm:t>
    </dgm:pt>
    <dgm:pt modelId="{8B558FA5-79DD-43CE-9826-BD384FD50DA8}">
      <dgm:prSet custT="1"/>
      <dgm:spPr/>
      <dgm:t>
        <a:bodyPr/>
        <a:lstStyle/>
        <a:p>
          <a:endParaRPr lang="en-ZA" sz="1400" dirty="0">
            <a:latin typeface="Arial Narrow" panose="020B0606020202030204" pitchFamily="34" charset="0"/>
          </a:endParaRPr>
        </a:p>
      </dgm:t>
    </dgm:pt>
    <dgm:pt modelId="{AAD460C8-9F91-42CF-BB5E-E63B24512C49}" type="parTrans" cxnId="{4557DE82-441D-4046-AD15-B8EE797CB9FE}">
      <dgm:prSet/>
      <dgm:spPr/>
      <dgm:t>
        <a:bodyPr/>
        <a:lstStyle/>
        <a:p>
          <a:endParaRPr lang="en-ZA" sz="1400">
            <a:latin typeface="Arial Narrow" panose="020B0606020202030204" pitchFamily="34" charset="0"/>
          </a:endParaRPr>
        </a:p>
      </dgm:t>
    </dgm:pt>
    <dgm:pt modelId="{F8980811-326E-4187-94F4-DD6E8CAB74D2}" type="sibTrans" cxnId="{4557DE82-441D-4046-AD15-B8EE797CB9FE}">
      <dgm:prSet/>
      <dgm:spPr/>
      <dgm:t>
        <a:bodyPr/>
        <a:lstStyle/>
        <a:p>
          <a:endParaRPr lang="en-ZA" sz="1400">
            <a:latin typeface="Arial Narrow" panose="020B0606020202030204" pitchFamily="34" charset="0"/>
          </a:endParaRPr>
        </a:p>
      </dgm:t>
    </dgm:pt>
    <dgm:pt modelId="{EF2EB8F9-90FF-4D05-8A57-69CA990E68C3}">
      <dgm:prSet custT="1"/>
      <dgm:spPr/>
      <dgm:t>
        <a:bodyPr/>
        <a:lstStyle/>
        <a:p>
          <a:r>
            <a:rPr lang="en-ZA" sz="1400" dirty="0">
              <a:latin typeface="Arial Narrow" panose="020B0606020202030204" pitchFamily="34" charset="0"/>
            </a:rPr>
            <a:t>DSI-NRF Postgraduate </a:t>
          </a:r>
          <a:r>
            <a:rPr lang="en-US" sz="1400" dirty="0">
              <a:latin typeface="Arial Narrow" panose="020B0606020202030204" pitchFamily="34" charset="0"/>
            </a:rPr>
            <a:t>Student Policy had its first </a:t>
          </a:r>
          <a:r>
            <a:rPr lang="en-ZA" sz="1400" dirty="0">
              <a:latin typeface="Arial Narrow" panose="020B0606020202030204" pitchFamily="34" charset="0"/>
            </a:rPr>
            <a:t>cohort of students during the 2021 academic year. </a:t>
          </a:r>
          <a:r>
            <a:rPr lang="en-US" sz="1400" dirty="0">
              <a:latin typeface="Arial Narrow" panose="020B0606020202030204" pitchFamily="34" charset="0"/>
            </a:rPr>
            <a:t>The NRF reports on funded </a:t>
          </a:r>
          <a:r>
            <a:rPr lang="en-ZA" sz="1400" dirty="0">
              <a:latin typeface="Arial Narrow" panose="020B0606020202030204" pitchFamily="34" charset="0"/>
            </a:rPr>
            <a:t>students and students completing qualifications at honours, masters, and doctoral levels.</a:t>
          </a:r>
        </a:p>
      </dgm:t>
    </dgm:pt>
    <dgm:pt modelId="{6F7C726C-62FE-4EAB-B308-468AEFFF1292}" type="parTrans" cxnId="{BB018AAB-5C4D-408E-AB66-FDD8B5482ACD}">
      <dgm:prSet/>
      <dgm:spPr/>
      <dgm:t>
        <a:bodyPr/>
        <a:lstStyle/>
        <a:p>
          <a:endParaRPr lang="en-ZA" sz="1400">
            <a:latin typeface="Arial Narrow" panose="020B0606020202030204" pitchFamily="34" charset="0"/>
          </a:endParaRPr>
        </a:p>
      </dgm:t>
    </dgm:pt>
    <dgm:pt modelId="{5AE95925-BD13-4424-908D-2561E3479FF3}" type="sibTrans" cxnId="{BB018AAB-5C4D-408E-AB66-FDD8B5482ACD}">
      <dgm:prSet/>
      <dgm:spPr/>
      <dgm:t>
        <a:bodyPr/>
        <a:lstStyle/>
        <a:p>
          <a:endParaRPr lang="en-ZA" sz="1400">
            <a:latin typeface="Arial Narrow" panose="020B0606020202030204" pitchFamily="34" charset="0"/>
          </a:endParaRPr>
        </a:p>
      </dgm:t>
    </dgm:pt>
    <dgm:pt modelId="{98DA09FA-BC6E-492C-8E9A-898EFB5D0328}">
      <dgm:prSet phldrT="[Text]" custT="1"/>
      <dgm:spPr/>
      <dgm:t>
        <a:bodyPr/>
        <a:lstStyle/>
        <a:p>
          <a:r>
            <a:rPr lang="en-ZA" sz="1400" dirty="0">
              <a:latin typeface="Arial Narrow" panose="020B0606020202030204" pitchFamily="34" charset="0"/>
            </a:rPr>
            <a:t>Increased expenditure in R&amp;D.</a:t>
          </a:r>
        </a:p>
      </dgm:t>
    </dgm:pt>
    <dgm:pt modelId="{C98B6BB1-A500-4FFD-A150-CB463F6A7190}" type="parTrans" cxnId="{D9339356-984C-438A-87C7-D7B389789B4E}">
      <dgm:prSet/>
      <dgm:spPr/>
      <dgm:t>
        <a:bodyPr/>
        <a:lstStyle/>
        <a:p>
          <a:endParaRPr lang="en-ZA"/>
        </a:p>
      </dgm:t>
    </dgm:pt>
    <dgm:pt modelId="{FB23E454-2ED6-4FB1-A5C2-D54AE2543D6A}" type="sibTrans" cxnId="{D9339356-984C-438A-87C7-D7B389789B4E}">
      <dgm:prSet/>
      <dgm:spPr/>
      <dgm:t>
        <a:bodyPr/>
        <a:lstStyle/>
        <a:p>
          <a:endParaRPr lang="en-ZA"/>
        </a:p>
      </dgm:t>
    </dgm:pt>
    <dgm:pt modelId="{8CBF2EE1-5C12-4BB5-878E-45F45271268B}">
      <dgm:prSet phldrT="[Text]" custT="1"/>
      <dgm:spPr/>
      <dgm:t>
        <a:bodyPr/>
        <a:lstStyle/>
        <a:p>
          <a:endParaRPr lang="en-ZA" sz="1400" dirty="0">
            <a:latin typeface="Arial Narrow" panose="020B0606020202030204" pitchFamily="34" charset="0"/>
          </a:endParaRPr>
        </a:p>
      </dgm:t>
    </dgm:pt>
    <dgm:pt modelId="{E86E24E3-FFAC-4600-927F-FF53925B60C1}" type="parTrans" cxnId="{72BEB40E-E5C3-4D92-8A69-2282F4BB8580}">
      <dgm:prSet/>
      <dgm:spPr/>
      <dgm:t>
        <a:bodyPr/>
        <a:lstStyle/>
        <a:p>
          <a:endParaRPr lang="en-ZA"/>
        </a:p>
      </dgm:t>
    </dgm:pt>
    <dgm:pt modelId="{14F78100-000F-466B-BFED-9E68AC915646}" type="sibTrans" cxnId="{72BEB40E-E5C3-4D92-8A69-2282F4BB8580}">
      <dgm:prSet/>
      <dgm:spPr/>
      <dgm:t>
        <a:bodyPr/>
        <a:lstStyle/>
        <a:p>
          <a:endParaRPr lang="en-ZA"/>
        </a:p>
      </dgm:t>
    </dgm:pt>
    <dgm:pt modelId="{E890B47C-D769-445C-8304-E29BA3A9BFBD}" type="pres">
      <dgm:prSet presAssocID="{15A2F61A-CA74-4F5A-AD52-4468563F1B2C}" presName="Name0" presStyleCnt="0">
        <dgm:presLayoutVars>
          <dgm:dir/>
          <dgm:animLvl val="lvl"/>
          <dgm:resizeHandles val="exact"/>
        </dgm:presLayoutVars>
      </dgm:prSet>
      <dgm:spPr/>
      <dgm:t>
        <a:bodyPr/>
        <a:lstStyle/>
        <a:p>
          <a:endParaRPr lang="en-US"/>
        </a:p>
      </dgm:t>
    </dgm:pt>
    <dgm:pt modelId="{71F1319F-F34A-490C-B107-9F8C8768F4C7}" type="pres">
      <dgm:prSet presAssocID="{D0721D67-622F-4D3B-94CC-09E6FC717DC5}" presName="composite" presStyleCnt="0"/>
      <dgm:spPr/>
    </dgm:pt>
    <dgm:pt modelId="{836362D8-EDCD-48F4-92D1-631F355E3705}" type="pres">
      <dgm:prSet presAssocID="{D0721D67-622F-4D3B-94CC-09E6FC717DC5}" presName="parTx" presStyleLbl="alignNode1" presStyleIdx="0" presStyleCnt="4" custScaleY="120503" custLinFactNeighborX="-166" custLinFactNeighborY="10569">
        <dgm:presLayoutVars>
          <dgm:chMax val="0"/>
          <dgm:chPref val="0"/>
          <dgm:bulletEnabled val="1"/>
        </dgm:presLayoutVars>
      </dgm:prSet>
      <dgm:spPr/>
      <dgm:t>
        <a:bodyPr/>
        <a:lstStyle/>
        <a:p>
          <a:endParaRPr lang="en-US"/>
        </a:p>
      </dgm:t>
    </dgm:pt>
    <dgm:pt modelId="{FF836722-C226-477B-8F0D-EBE5594A16F9}" type="pres">
      <dgm:prSet presAssocID="{D0721D67-622F-4D3B-94CC-09E6FC717DC5}" presName="desTx" presStyleLbl="alignAccFollowNode1" presStyleIdx="0" presStyleCnt="4" custLinFactNeighborX="-166" custLinFactNeighborY="10286">
        <dgm:presLayoutVars>
          <dgm:bulletEnabled val="1"/>
        </dgm:presLayoutVars>
      </dgm:prSet>
      <dgm:spPr/>
      <dgm:t>
        <a:bodyPr/>
        <a:lstStyle/>
        <a:p>
          <a:endParaRPr lang="en-US"/>
        </a:p>
      </dgm:t>
    </dgm:pt>
    <dgm:pt modelId="{3C448B09-E0DA-48F3-843A-89D01F3CCDDC}" type="pres">
      <dgm:prSet presAssocID="{1B74DF23-7C2B-4799-AE8C-838049DFCD76}" presName="space" presStyleCnt="0"/>
      <dgm:spPr/>
    </dgm:pt>
    <dgm:pt modelId="{BC1DC020-129E-4ACC-BE1A-7C6B9F06C46E}" type="pres">
      <dgm:prSet presAssocID="{F9DBD2B4-8E09-45FF-A274-A06424A6A75E}" presName="composite" presStyleCnt="0"/>
      <dgm:spPr/>
    </dgm:pt>
    <dgm:pt modelId="{B875E7FF-D646-4B57-A0BC-668C777277F4}" type="pres">
      <dgm:prSet presAssocID="{F9DBD2B4-8E09-45FF-A274-A06424A6A75E}" presName="parTx" presStyleLbl="alignNode1" presStyleIdx="1" presStyleCnt="4" custScaleY="128431" custLinFactNeighborY="7927">
        <dgm:presLayoutVars>
          <dgm:chMax val="0"/>
          <dgm:chPref val="0"/>
          <dgm:bulletEnabled val="1"/>
        </dgm:presLayoutVars>
      </dgm:prSet>
      <dgm:spPr/>
      <dgm:t>
        <a:bodyPr/>
        <a:lstStyle/>
        <a:p>
          <a:endParaRPr lang="en-US"/>
        </a:p>
      </dgm:t>
    </dgm:pt>
    <dgm:pt modelId="{AD3C29EF-7431-4C24-89AD-0A63CF341A3D}" type="pres">
      <dgm:prSet presAssocID="{F9DBD2B4-8E09-45FF-A274-A06424A6A75E}" presName="desTx" presStyleLbl="alignAccFollowNode1" presStyleIdx="1" presStyleCnt="4" custScaleY="98685" custLinFactNeighborX="1056" custLinFactNeighborY="9377">
        <dgm:presLayoutVars>
          <dgm:bulletEnabled val="1"/>
        </dgm:presLayoutVars>
      </dgm:prSet>
      <dgm:spPr/>
      <dgm:t>
        <a:bodyPr/>
        <a:lstStyle/>
        <a:p>
          <a:endParaRPr lang="en-US"/>
        </a:p>
      </dgm:t>
    </dgm:pt>
    <dgm:pt modelId="{A091143C-5DCD-41F4-94D4-9AE701CFF253}" type="pres">
      <dgm:prSet presAssocID="{B536B672-2AAF-4DB2-B59B-A2FBA1910FD4}" presName="space" presStyleCnt="0"/>
      <dgm:spPr/>
    </dgm:pt>
    <dgm:pt modelId="{8EE4CD16-7621-416D-A00E-EB5989BDE094}" type="pres">
      <dgm:prSet presAssocID="{221A895D-8F8D-4185-A5E3-CEFDB034C3C5}" presName="composite" presStyleCnt="0"/>
      <dgm:spPr/>
    </dgm:pt>
    <dgm:pt modelId="{2967FC7D-38D5-4EA7-87BB-FF9FC79769A3}" type="pres">
      <dgm:prSet presAssocID="{221A895D-8F8D-4185-A5E3-CEFDB034C3C5}" presName="parTx" presStyleLbl="alignNode1" presStyleIdx="2" presStyleCnt="4" custScaleY="121004" custLinFactNeighborX="-2098" custLinFactNeighborY="9248">
        <dgm:presLayoutVars>
          <dgm:chMax val="0"/>
          <dgm:chPref val="0"/>
          <dgm:bulletEnabled val="1"/>
        </dgm:presLayoutVars>
      </dgm:prSet>
      <dgm:spPr/>
      <dgm:t>
        <a:bodyPr/>
        <a:lstStyle/>
        <a:p>
          <a:endParaRPr lang="en-US"/>
        </a:p>
      </dgm:t>
    </dgm:pt>
    <dgm:pt modelId="{03630BD3-88C1-4A41-A131-293E30034AD6}" type="pres">
      <dgm:prSet presAssocID="{221A895D-8F8D-4185-A5E3-CEFDB034C3C5}" presName="desTx" presStyleLbl="alignAccFollowNode1" presStyleIdx="2" presStyleCnt="4" custLinFactNeighborX="-2098" custLinFactNeighborY="10891">
        <dgm:presLayoutVars>
          <dgm:bulletEnabled val="1"/>
        </dgm:presLayoutVars>
      </dgm:prSet>
      <dgm:spPr/>
      <dgm:t>
        <a:bodyPr/>
        <a:lstStyle/>
        <a:p>
          <a:endParaRPr lang="en-US"/>
        </a:p>
      </dgm:t>
    </dgm:pt>
    <dgm:pt modelId="{A59C303A-B157-47DE-AD51-E5BE5C7059B2}" type="pres">
      <dgm:prSet presAssocID="{5E532AC4-38A3-472F-9B5F-4726DEB6EA1E}" presName="space" presStyleCnt="0"/>
      <dgm:spPr/>
    </dgm:pt>
    <dgm:pt modelId="{4287ADF6-8B6C-4A6A-834F-D5FE8695F32B}" type="pres">
      <dgm:prSet presAssocID="{729088CD-7967-4AE4-AF51-712611366FF7}" presName="composite" presStyleCnt="0"/>
      <dgm:spPr/>
    </dgm:pt>
    <dgm:pt modelId="{8B5D74E1-3860-48A0-AD04-4B272FEBBA43}" type="pres">
      <dgm:prSet presAssocID="{729088CD-7967-4AE4-AF51-712611366FF7}" presName="parTx" presStyleLbl="alignNode1" presStyleIdx="3" presStyleCnt="4" custScaleY="127793" custLinFactNeighborX="166" custLinFactNeighborY="11891">
        <dgm:presLayoutVars>
          <dgm:chMax val="0"/>
          <dgm:chPref val="0"/>
          <dgm:bulletEnabled val="1"/>
        </dgm:presLayoutVars>
      </dgm:prSet>
      <dgm:spPr/>
      <dgm:t>
        <a:bodyPr/>
        <a:lstStyle/>
        <a:p>
          <a:endParaRPr lang="en-US"/>
        </a:p>
      </dgm:t>
    </dgm:pt>
    <dgm:pt modelId="{B931D96A-E8B4-439B-BA1D-5EB5DD3F5F43}" type="pres">
      <dgm:prSet presAssocID="{729088CD-7967-4AE4-AF51-712611366FF7}" presName="desTx" presStyleLbl="alignAccFollowNode1" presStyleIdx="3" presStyleCnt="4" custLinFactNeighborX="166" custLinFactNeighborY="10537">
        <dgm:presLayoutVars>
          <dgm:bulletEnabled val="1"/>
        </dgm:presLayoutVars>
      </dgm:prSet>
      <dgm:spPr/>
      <dgm:t>
        <a:bodyPr/>
        <a:lstStyle/>
        <a:p>
          <a:endParaRPr lang="en-US"/>
        </a:p>
      </dgm:t>
    </dgm:pt>
  </dgm:ptLst>
  <dgm:cxnLst>
    <dgm:cxn modelId="{EF835845-EAA0-4684-8DBC-E8012E5FBE4A}" srcId="{F9DBD2B4-8E09-45FF-A274-A06424A6A75E}" destId="{A4FD655C-848B-45FB-9F7E-5763E553425F}" srcOrd="3" destOrd="0" parTransId="{6E48628C-47D2-4989-AAE9-CA572D11B03D}" sibTransId="{185BEA43-321D-4862-95DF-7C15927D86A6}"/>
    <dgm:cxn modelId="{77B2F8DE-C593-45E5-8B01-259C33B36720}" type="presOf" srcId="{D3D3ABF2-C5D2-491A-9ECD-54CA9658AAEA}" destId="{AD3C29EF-7431-4C24-89AD-0A63CF341A3D}" srcOrd="0" destOrd="4" presId="urn:microsoft.com/office/officeart/2005/8/layout/hList1"/>
    <dgm:cxn modelId="{2C724644-85DD-49E9-89B0-AEB19AEDAAB8}" type="presOf" srcId="{221A895D-8F8D-4185-A5E3-CEFDB034C3C5}" destId="{2967FC7D-38D5-4EA7-87BB-FF9FC79769A3}" srcOrd="0" destOrd="0" presId="urn:microsoft.com/office/officeart/2005/8/layout/hList1"/>
    <dgm:cxn modelId="{CBE52F0B-8EC6-44BA-8FB0-73AD78A36484}" type="presOf" srcId="{15A2F61A-CA74-4F5A-AD52-4468563F1B2C}" destId="{E890B47C-D769-445C-8304-E29BA3A9BFBD}" srcOrd="0" destOrd="0" presId="urn:microsoft.com/office/officeart/2005/8/layout/hList1"/>
    <dgm:cxn modelId="{81C959F1-2613-4483-8818-6B3F3802D0A9}" type="presOf" srcId="{98DA09FA-BC6E-492C-8E9A-898EFB5D0328}" destId="{AD3C29EF-7431-4C24-89AD-0A63CF341A3D}" srcOrd="0" destOrd="0" presId="urn:microsoft.com/office/officeart/2005/8/layout/hList1"/>
    <dgm:cxn modelId="{B3C23C1D-DB7B-48E0-A02E-783C5D4DCD4D}" srcId="{15A2F61A-CA74-4F5A-AD52-4468563F1B2C}" destId="{729088CD-7967-4AE4-AF51-712611366FF7}" srcOrd="3" destOrd="0" parTransId="{FB922B51-A3F0-4E95-83AD-7C14A6DA075A}" sibTransId="{92100389-1564-4E15-A02B-3FA405DE217F}"/>
    <dgm:cxn modelId="{23E97426-61A4-408A-A79B-C09E8FC88328}" srcId="{15A2F61A-CA74-4F5A-AD52-4468563F1B2C}" destId="{F9DBD2B4-8E09-45FF-A274-A06424A6A75E}" srcOrd="1" destOrd="0" parTransId="{1F123719-D299-4315-B0A3-C5563A7A85D4}" sibTransId="{B536B672-2AAF-4DB2-B59B-A2FBA1910FD4}"/>
    <dgm:cxn modelId="{ADCA70B8-AA25-487F-AC1F-9BE0C751AFD7}" type="presOf" srcId="{1560E3F4-28D9-401D-A48A-29B5491E323F}" destId="{03630BD3-88C1-4A41-A131-293E30034AD6}" srcOrd="0" destOrd="1" presId="urn:microsoft.com/office/officeart/2005/8/layout/hList1"/>
    <dgm:cxn modelId="{97C96DAD-E623-4427-B6FF-62A863FC4977}" srcId="{F9DBD2B4-8E09-45FF-A274-A06424A6A75E}" destId="{7B0B9C4F-7E6B-4BFE-A4A6-EAB96C52799B}" srcOrd="2" destOrd="0" parTransId="{B887004E-28B1-48A3-BED0-D5757A211C0C}" sibTransId="{2BC6F8BD-C3EA-41D0-9087-CE02DE09132E}"/>
    <dgm:cxn modelId="{F8100167-7E61-4297-AC80-D20DE0E0DC2A}" type="presOf" srcId="{7B0B9C4F-7E6B-4BFE-A4A6-EAB96C52799B}" destId="{AD3C29EF-7431-4C24-89AD-0A63CF341A3D}" srcOrd="0" destOrd="2" presId="urn:microsoft.com/office/officeart/2005/8/layout/hList1"/>
    <dgm:cxn modelId="{4557DE82-441D-4046-AD15-B8EE797CB9FE}" srcId="{729088CD-7967-4AE4-AF51-712611366FF7}" destId="{8B558FA5-79DD-43CE-9826-BD384FD50DA8}" srcOrd="1" destOrd="0" parTransId="{AAD460C8-9F91-42CF-BB5E-E63B24512C49}" sibTransId="{F8980811-326E-4187-94F4-DD6E8CAB74D2}"/>
    <dgm:cxn modelId="{72BEB40E-E5C3-4D92-8A69-2282F4BB8580}" srcId="{F9DBD2B4-8E09-45FF-A274-A06424A6A75E}" destId="{8CBF2EE1-5C12-4BB5-878E-45F45271268B}" srcOrd="1" destOrd="0" parTransId="{E86E24E3-FFAC-4600-927F-FF53925B60C1}" sibTransId="{14F78100-000F-466B-BFED-9E68AC915646}"/>
    <dgm:cxn modelId="{2DFC2998-B7FB-4120-944A-6F5C705C96EE}" srcId="{15A2F61A-CA74-4F5A-AD52-4468563F1B2C}" destId="{221A895D-8F8D-4185-A5E3-CEFDB034C3C5}" srcOrd="2" destOrd="0" parTransId="{C4F02DC5-F7B5-4249-BA42-58F89F524858}" sibTransId="{5E532AC4-38A3-472F-9B5F-4726DEB6EA1E}"/>
    <dgm:cxn modelId="{FD72DD05-B9A4-46A6-A12F-B3EA309ED89B}" srcId="{221A895D-8F8D-4185-A5E3-CEFDB034C3C5}" destId="{F678EBB8-ABE9-416C-BD9E-F92B1F72A35E}" srcOrd="2" destOrd="0" parTransId="{59628F8E-AD46-4D7A-AF37-EBB0C419A917}" sibTransId="{2D4ED4CD-C0D0-4508-BB7C-549D15B20186}"/>
    <dgm:cxn modelId="{9D4D3613-DE57-4306-860B-E33EDE665842}" srcId="{F9DBD2B4-8E09-45FF-A274-A06424A6A75E}" destId="{D3D3ABF2-C5D2-491A-9ECD-54CA9658AAEA}" srcOrd="4" destOrd="0" parTransId="{30EB4E9B-8E09-4A27-86C7-6945E06DD713}" sibTransId="{298D324F-4D75-4137-9D36-33E324E0E481}"/>
    <dgm:cxn modelId="{C6E4743F-1578-44B0-A1FA-EDE00BDF3EA3}" type="presOf" srcId="{06C3E129-8CE0-4945-9AB5-E6F851AD3EF7}" destId="{B931D96A-E8B4-439B-BA1D-5EB5DD3F5F43}" srcOrd="0" destOrd="0" presId="urn:microsoft.com/office/officeart/2005/8/layout/hList1"/>
    <dgm:cxn modelId="{2B9A8BC1-198D-4527-8E4E-5F4651CE9BD9}" type="presOf" srcId="{8CBF2EE1-5C12-4BB5-878E-45F45271268B}" destId="{AD3C29EF-7431-4C24-89AD-0A63CF341A3D}" srcOrd="0" destOrd="1" presId="urn:microsoft.com/office/officeart/2005/8/layout/hList1"/>
    <dgm:cxn modelId="{60FF32DB-5013-4759-8115-71DDDA3DCFD0}" srcId="{221A895D-8F8D-4185-A5E3-CEFDB034C3C5}" destId="{734B4B5C-909B-43D7-AF39-0870F4ED90BD}" srcOrd="0" destOrd="0" parTransId="{370BFEC9-BED1-4BCC-BF72-3F9067F90909}" sibTransId="{C69A7148-EE5B-45B0-8046-045DCE85AEB0}"/>
    <dgm:cxn modelId="{C426072B-BE27-4FE9-BCBC-04BE76DEAC29}" srcId="{221A895D-8F8D-4185-A5E3-CEFDB034C3C5}" destId="{1560E3F4-28D9-401D-A48A-29B5491E323F}" srcOrd="1" destOrd="0" parTransId="{3F45EE06-8006-4D5F-8748-862AF8947C64}" sibTransId="{19B34518-948E-4BAF-B018-56C395AFF6C6}"/>
    <dgm:cxn modelId="{05BC632F-D697-47C1-ACB5-DD435B6258B3}" type="presOf" srcId="{F9DBD2B4-8E09-45FF-A274-A06424A6A75E}" destId="{B875E7FF-D646-4B57-A0BC-668C777277F4}" srcOrd="0" destOrd="0" presId="urn:microsoft.com/office/officeart/2005/8/layout/hList1"/>
    <dgm:cxn modelId="{45DD44C4-E050-4A53-BE5D-8118D55CEBB6}" srcId="{D0721D67-622F-4D3B-94CC-09E6FC717DC5}" destId="{5BCC789E-16F4-41D1-A7E1-7DF80651C704}" srcOrd="0" destOrd="0" parTransId="{F95320A5-3C34-4CE8-B634-644F5EC3D9A3}" sibTransId="{DEC65D61-0A07-4FD2-85A6-1148DE5F6E3F}"/>
    <dgm:cxn modelId="{D9339356-984C-438A-87C7-D7B389789B4E}" srcId="{F9DBD2B4-8E09-45FF-A274-A06424A6A75E}" destId="{98DA09FA-BC6E-492C-8E9A-898EFB5D0328}" srcOrd="0" destOrd="0" parTransId="{C98B6BB1-A500-4FFD-A150-CB463F6A7190}" sibTransId="{FB23E454-2ED6-4FB1-A5C2-D54AE2543D6A}"/>
    <dgm:cxn modelId="{FBFFB367-711A-4F71-A2A4-203CADE43F45}" type="presOf" srcId="{A4FD655C-848B-45FB-9F7E-5763E553425F}" destId="{AD3C29EF-7431-4C24-89AD-0A63CF341A3D}" srcOrd="0" destOrd="3" presId="urn:microsoft.com/office/officeart/2005/8/layout/hList1"/>
    <dgm:cxn modelId="{79961232-0A10-4DC8-BE0C-235E5606D6F7}" type="presOf" srcId="{D0721D67-622F-4D3B-94CC-09E6FC717DC5}" destId="{836362D8-EDCD-48F4-92D1-631F355E3705}" srcOrd="0" destOrd="0" presId="urn:microsoft.com/office/officeart/2005/8/layout/hList1"/>
    <dgm:cxn modelId="{BB018AAB-5C4D-408E-AB66-FDD8B5482ACD}" srcId="{729088CD-7967-4AE4-AF51-712611366FF7}" destId="{EF2EB8F9-90FF-4D05-8A57-69CA990E68C3}" srcOrd="2" destOrd="0" parTransId="{6F7C726C-62FE-4EAB-B308-468AEFFF1292}" sibTransId="{5AE95925-BD13-4424-908D-2561E3479FF3}"/>
    <dgm:cxn modelId="{0E48E49F-DD7E-47F2-A48A-0F9FAD331F8E}" type="presOf" srcId="{729088CD-7967-4AE4-AF51-712611366FF7}" destId="{8B5D74E1-3860-48A0-AD04-4B272FEBBA43}" srcOrd="0" destOrd="0" presId="urn:microsoft.com/office/officeart/2005/8/layout/hList1"/>
    <dgm:cxn modelId="{0FB7A893-D264-4B3E-912A-11CB187D96EC}" type="presOf" srcId="{5BCC789E-16F4-41D1-A7E1-7DF80651C704}" destId="{FF836722-C226-477B-8F0D-EBE5594A16F9}" srcOrd="0" destOrd="0" presId="urn:microsoft.com/office/officeart/2005/8/layout/hList1"/>
    <dgm:cxn modelId="{DF9B7C00-2E77-4F4E-8DD0-DA8497D545D5}" srcId="{15A2F61A-CA74-4F5A-AD52-4468563F1B2C}" destId="{D0721D67-622F-4D3B-94CC-09E6FC717DC5}" srcOrd="0" destOrd="0" parTransId="{F78F9C3A-DD14-44D6-8E24-E2B694E9662A}" sibTransId="{1B74DF23-7C2B-4799-AE8C-838049DFCD76}"/>
    <dgm:cxn modelId="{C52CC9A3-E6E3-4EDE-8720-428CF3A52FFD}" type="presOf" srcId="{8B558FA5-79DD-43CE-9826-BD384FD50DA8}" destId="{B931D96A-E8B4-439B-BA1D-5EB5DD3F5F43}" srcOrd="0" destOrd="1" presId="urn:microsoft.com/office/officeart/2005/8/layout/hList1"/>
    <dgm:cxn modelId="{8232250C-5FF0-4F88-8D19-13AE4ABFE652}" type="presOf" srcId="{EF2EB8F9-90FF-4D05-8A57-69CA990E68C3}" destId="{B931D96A-E8B4-439B-BA1D-5EB5DD3F5F43}" srcOrd="0" destOrd="2" presId="urn:microsoft.com/office/officeart/2005/8/layout/hList1"/>
    <dgm:cxn modelId="{45C350C9-F9A4-43E9-83D0-BC209C2ECE9F}" srcId="{729088CD-7967-4AE4-AF51-712611366FF7}" destId="{06C3E129-8CE0-4945-9AB5-E6F851AD3EF7}" srcOrd="0" destOrd="0" parTransId="{795F7CD3-1243-4D1F-8F3A-F3FC762D5463}" sibTransId="{6879FF32-433B-436E-9E64-39FA2BCE488B}"/>
    <dgm:cxn modelId="{1EE55C4B-596C-479A-ABD0-6A43F96752A7}" type="presOf" srcId="{734B4B5C-909B-43D7-AF39-0870F4ED90BD}" destId="{03630BD3-88C1-4A41-A131-293E30034AD6}" srcOrd="0" destOrd="0" presId="urn:microsoft.com/office/officeart/2005/8/layout/hList1"/>
    <dgm:cxn modelId="{0BC95281-F05E-4270-A835-669F912C72A8}" type="presOf" srcId="{F678EBB8-ABE9-416C-BD9E-F92B1F72A35E}" destId="{03630BD3-88C1-4A41-A131-293E30034AD6}" srcOrd="0" destOrd="2" presId="urn:microsoft.com/office/officeart/2005/8/layout/hList1"/>
    <dgm:cxn modelId="{D43286CA-2960-4F69-895A-F752CBE0491E}" type="presParOf" srcId="{E890B47C-D769-445C-8304-E29BA3A9BFBD}" destId="{71F1319F-F34A-490C-B107-9F8C8768F4C7}" srcOrd="0" destOrd="0" presId="urn:microsoft.com/office/officeart/2005/8/layout/hList1"/>
    <dgm:cxn modelId="{F790E8B3-0389-4199-837A-8FFF900EC096}" type="presParOf" srcId="{71F1319F-F34A-490C-B107-9F8C8768F4C7}" destId="{836362D8-EDCD-48F4-92D1-631F355E3705}" srcOrd="0" destOrd="0" presId="urn:microsoft.com/office/officeart/2005/8/layout/hList1"/>
    <dgm:cxn modelId="{33F1013D-FE6D-4F92-8BB0-243DA623BC59}" type="presParOf" srcId="{71F1319F-F34A-490C-B107-9F8C8768F4C7}" destId="{FF836722-C226-477B-8F0D-EBE5594A16F9}" srcOrd="1" destOrd="0" presId="urn:microsoft.com/office/officeart/2005/8/layout/hList1"/>
    <dgm:cxn modelId="{F10D4592-21C6-4014-85B5-409276155B34}" type="presParOf" srcId="{E890B47C-D769-445C-8304-E29BA3A9BFBD}" destId="{3C448B09-E0DA-48F3-843A-89D01F3CCDDC}" srcOrd="1" destOrd="0" presId="urn:microsoft.com/office/officeart/2005/8/layout/hList1"/>
    <dgm:cxn modelId="{E3FB4CCC-BD59-442F-B209-5D7D1F82F52A}" type="presParOf" srcId="{E890B47C-D769-445C-8304-E29BA3A9BFBD}" destId="{BC1DC020-129E-4ACC-BE1A-7C6B9F06C46E}" srcOrd="2" destOrd="0" presId="urn:microsoft.com/office/officeart/2005/8/layout/hList1"/>
    <dgm:cxn modelId="{86E11377-C26F-4165-98A6-595E1539D65D}" type="presParOf" srcId="{BC1DC020-129E-4ACC-BE1A-7C6B9F06C46E}" destId="{B875E7FF-D646-4B57-A0BC-668C777277F4}" srcOrd="0" destOrd="0" presId="urn:microsoft.com/office/officeart/2005/8/layout/hList1"/>
    <dgm:cxn modelId="{F0B9F244-1417-4F41-90B1-DA696A3BCD9F}" type="presParOf" srcId="{BC1DC020-129E-4ACC-BE1A-7C6B9F06C46E}" destId="{AD3C29EF-7431-4C24-89AD-0A63CF341A3D}" srcOrd="1" destOrd="0" presId="urn:microsoft.com/office/officeart/2005/8/layout/hList1"/>
    <dgm:cxn modelId="{C4E8A371-AE05-4337-8337-4EB434CA95B1}" type="presParOf" srcId="{E890B47C-D769-445C-8304-E29BA3A9BFBD}" destId="{A091143C-5DCD-41F4-94D4-9AE701CFF253}" srcOrd="3" destOrd="0" presId="urn:microsoft.com/office/officeart/2005/8/layout/hList1"/>
    <dgm:cxn modelId="{61E48EFA-C9A7-45A6-8EEF-0653D0B435B1}" type="presParOf" srcId="{E890B47C-D769-445C-8304-E29BA3A9BFBD}" destId="{8EE4CD16-7621-416D-A00E-EB5989BDE094}" srcOrd="4" destOrd="0" presId="urn:microsoft.com/office/officeart/2005/8/layout/hList1"/>
    <dgm:cxn modelId="{1826A797-A8A0-43B2-AAE7-311DB88575DA}" type="presParOf" srcId="{8EE4CD16-7621-416D-A00E-EB5989BDE094}" destId="{2967FC7D-38D5-4EA7-87BB-FF9FC79769A3}" srcOrd="0" destOrd="0" presId="urn:microsoft.com/office/officeart/2005/8/layout/hList1"/>
    <dgm:cxn modelId="{928D5971-6644-4D80-8CA3-412EF6F779EA}" type="presParOf" srcId="{8EE4CD16-7621-416D-A00E-EB5989BDE094}" destId="{03630BD3-88C1-4A41-A131-293E30034AD6}" srcOrd="1" destOrd="0" presId="urn:microsoft.com/office/officeart/2005/8/layout/hList1"/>
    <dgm:cxn modelId="{44EAD83A-D671-492E-BF2B-3976209E891C}" type="presParOf" srcId="{E890B47C-D769-445C-8304-E29BA3A9BFBD}" destId="{A59C303A-B157-47DE-AD51-E5BE5C7059B2}" srcOrd="5" destOrd="0" presId="urn:microsoft.com/office/officeart/2005/8/layout/hList1"/>
    <dgm:cxn modelId="{46287FF3-D851-4165-87F9-CBBBD3A5E29A}" type="presParOf" srcId="{E890B47C-D769-445C-8304-E29BA3A9BFBD}" destId="{4287ADF6-8B6C-4A6A-834F-D5FE8695F32B}" srcOrd="6" destOrd="0" presId="urn:microsoft.com/office/officeart/2005/8/layout/hList1"/>
    <dgm:cxn modelId="{B8534566-F889-4856-B00B-792030864291}" type="presParOf" srcId="{4287ADF6-8B6C-4A6A-834F-D5FE8695F32B}" destId="{8B5D74E1-3860-48A0-AD04-4B272FEBBA43}" srcOrd="0" destOrd="0" presId="urn:microsoft.com/office/officeart/2005/8/layout/hList1"/>
    <dgm:cxn modelId="{528C6345-BA60-4D7B-A0C4-4734895F394D}" type="presParOf" srcId="{4287ADF6-8B6C-4A6A-834F-D5FE8695F32B}" destId="{B931D96A-E8B4-439B-BA1D-5EB5DD3F5F43}"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362D8-EDCD-48F4-92D1-631F355E3705}">
      <dsp:nvSpPr>
        <dsp:cNvPr id="0" name=""/>
        <dsp:cNvSpPr/>
      </dsp:nvSpPr>
      <dsp:spPr>
        <a:xfrm>
          <a:off x="5" y="632469"/>
          <a:ext cx="1860500" cy="89678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ZA" sz="1400" kern="1200" dirty="0">
              <a:latin typeface="Arial Narrow" panose="020B0606020202030204" pitchFamily="34" charset="0"/>
            </a:rPr>
            <a:t>MTSF Priorities for</a:t>
          </a:r>
        </a:p>
        <a:p>
          <a:pPr lvl="0" algn="ctr" defTabSz="622300">
            <a:lnSpc>
              <a:spcPct val="90000"/>
            </a:lnSpc>
            <a:spcBef>
              <a:spcPct val="0"/>
            </a:spcBef>
            <a:spcAft>
              <a:spcPct val="35000"/>
            </a:spcAft>
          </a:pPr>
          <a:r>
            <a:rPr lang="en-ZA" sz="1400" kern="1200" dirty="0">
              <a:latin typeface="Arial Narrow" panose="020B0606020202030204" pitchFamily="34" charset="0"/>
            </a:rPr>
            <a:t>2021 of relevance to</a:t>
          </a:r>
        </a:p>
        <a:p>
          <a:pPr lvl="0" algn="ctr" defTabSz="622300">
            <a:lnSpc>
              <a:spcPct val="90000"/>
            </a:lnSpc>
            <a:spcBef>
              <a:spcPct val="0"/>
            </a:spcBef>
            <a:spcAft>
              <a:spcPct val="35000"/>
            </a:spcAft>
          </a:pPr>
          <a:r>
            <a:rPr lang="en-ZA" sz="1400" kern="1200" dirty="0">
              <a:latin typeface="Arial Narrow" panose="020B0606020202030204" pitchFamily="34" charset="0"/>
            </a:rPr>
            <a:t>NRF</a:t>
          </a:r>
        </a:p>
      </dsp:txBody>
      <dsp:txXfrm>
        <a:off x="5" y="632469"/>
        <a:ext cx="1860500" cy="896783"/>
      </dsp:txXfrm>
    </dsp:sp>
    <dsp:sp modelId="{FF836722-C226-477B-8F0D-EBE5594A16F9}">
      <dsp:nvSpPr>
        <dsp:cNvPr id="0" name=""/>
        <dsp:cNvSpPr/>
      </dsp:nvSpPr>
      <dsp:spPr>
        <a:xfrm>
          <a:off x="5" y="1708609"/>
          <a:ext cx="1860500" cy="325008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ZA" sz="1400" kern="1200" dirty="0">
              <a:latin typeface="Arial Narrow" panose="020B0606020202030204" pitchFamily="34" charset="0"/>
            </a:rPr>
            <a:t>Improve competitiveness through Information Communication and Technology (ICT)-(Linked to Priority 2: Economic transformation and job creation).</a:t>
          </a:r>
        </a:p>
      </dsp:txBody>
      <dsp:txXfrm>
        <a:off x="5" y="1708609"/>
        <a:ext cx="1860500" cy="3250080"/>
      </dsp:txXfrm>
    </dsp:sp>
    <dsp:sp modelId="{B875E7FF-D646-4B57-A0BC-668C777277F4}">
      <dsp:nvSpPr>
        <dsp:cNvPr id="0" name=""/>
        <dsp:cNvSpPr/>
      </dsp:nvSpPr>
      <dsp:spPr>
        <a:xfrm>
          <a:off x="2124064" y="608741"/>
          <a:ext cx="1860500" cy="95578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ZA" sz="1400" kern="1200" dirty="0">
              <a:latin typeface="Arial Narrow" panose="020B0606020202030204" pitchFamily="34" charset="0"/>
            </a:rPr>
            <a:t>DSI-led/ supported interventions/</a:t>
          </a:r>
        </a:p>
        <a:p>
          <a:pPr lvl="0" algn="ctr" defTabSz="622300">
            <a:lnSpc>
              <a:spcPct val="90000"/>
            </a:lnSpc>
            <a:spcBef>
              <a:spcPct val="0"/>
            </a:spcBef>
            <a:spcAft>
              <a:spcPct val="35000"/>
            </a:spcAft>
          </a:pPr>
          <a:r>
            <a:rPr lang="en-ZA" sz="1400" kern="1200" dirty="0">
              <a:latin typeface="Arial Narrow" panose="020B0606020202030204" pitchFamily="34" charset="0"/>
            </a:rPr>
            <a:t>indicators</a:t>
          </a:r>
        </a:p>
        <a:p>
          <a:pPr lvl="0" algn="ctr" defTabSz="622300">
            <a:lnSpc>
              <a:spcPct val="90000"/>
            </a:lnSpc>
            <a:spcBef>
              <a:spcPct val="0"/>
            </a:spcBef>
            <a:spcAft>
              <a:spcPct val="35000"/>
            </a:spcAft>
          </a:pPr>
          <a:r>
            <a:rPr lang="en-ZA" sz="1400" kern="1200" dirty="0">
              <a:latin typeface="Arial Narrow" panose="020B0606020202030204" pitchFamily="34" charset="0"/>
            </a:rPr>
            <a:t>across outcomes</a:t>
          </a:r>
        </a:p>
      </dsp:txBody>
      <dsp:txXfrm>
        <a:off x="2124064" y="608741"/>
        <a:ext cx="1860500" cy="955783"/>
      </dsp:txXfrm>
    </dsp:sp>
    <dsp:sp modelId="{AD3C29EF-7431-4C24-89AD-0A63CF341A3D}">
      <dsp:nvSpPr>
        <dsp:cNvPr id="0" name=""/>
        <dsp:cNvSpPr/>
      </dsp:nvSpPr>
      <dsp:spPr>
        <a:xfrm>
          <a:off x="2143711" y="1725870"/>
          <a:ext cx="1860500" cy="320734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ZA" sz="1400" kern="1200" dirty="0">
              <a:latin typeface="Arial Narrow" panose="020B0606020202030204" pitchFamily="34" charset="0"/>
            </a:rPr>
            <a:t>Increased expenditure in R&amp;D.</a:t>
          </a:r>
        </a:p>
        <a:p>
          <a:pPr marL="114300" lvl="1" indent="-114300" algn="l" defTabSz="622300">
            <a:lnSpc>
              <a:spcPct val="90000"/>
            </a:lnSpc>
            <a:spcBef>
              <a:spcPct val="0"/>
            </a:spcBef>
            <a:spcAft>
              <a:spcPct val="15000"/>
            </a:spcAft>
            <a:buChar char="••"/>
          </a:pPr>
          <a:endParaRPr lang="en-ZA" sz="1400" kern="1200" dirty="0">
            <a:latin typeface="Arial Narrow" panose="020B0606020202030204" pitchFamily="34" charset="0"/>
          </a:endParaRPr>
        </a:p>
        <a:p>
          <a:pPr marL="114300" lvl="1" indent="-114300" algn="l" defTabSz="622300">
            <a:lnSpc>
              <a:spcPct val="90000"/>
            </a:lnSpc>
            <a:spcBef>
              <a:spcPct val="0"/>
            </a:spcBef>
            <a:spcAft>
              <a:spcPct val="15000"/>
            </a:spcAft>
            <a:buChar char="••"/>
          </a:pPr>
          <a:r>
            <a:rPr lang="en-ZA" sz="1400" kern="1200" dirty="0">
              <a:latin typeface="Arial Narrow" panose="020B0606020202030204" pitchFamily="34" charset="0"/>
            </a:rPr>
            <a:t>Number of PhD students awarded bursaries through NRF and DSI.</a:t>
          </a:r>
        </a:p>
        <a:p>
          <a:pPr marL="114300" lvl="1" indent="-114300" algn="l" defTabSz="622300">
            <a:lnSpc>
              <a:spcPct val="90000"/>
            </a:lnSpc>
            <a:spcBef>
              <a:spcPct val="0"/>
            </a:spcBef>
            <a:spcAft>
              <a:spcPct val="15000"/>
            </a:spcAft>
            <a:buChar char="••"/>
          </a:pPr>
          <a:endParaRPr lang="en-ZA" sz="1400" kern="1200" dirty="0">
            <a:latin typeface="Arial Narrow" panose="020B0606020202030204" pitchFamily="34" charset="0"/>
          </a:endParaRPr>
        </a:p>
        <a:p>
          <a:pPr marL="114300" lvl="1" indent="-114300" algn="l" defTabSz="622300">
            <a:lnSpc>
              <a:spcPct val="90000"/>
            </a:lnSpc>
            <a:spcBef>
              <a:spcPct val="0"/>
            </a:spcBef>
            <a:spcAft>
              <a:spcPct val="15000"/>
            </a:spcAft>
            <a:buChar char="••"/>
          </a:pPr>
          <a:r>
            <a:rPr lang="en-ZA" sz="1400" kern="1200" dirty="0">
              <a:latin typeface="Arial Narrow" panose="020B0606020202030204" pitchFamily="34" charset="0"/>
            </a:rPr>
            <a:t>Number of pipeline post-graduate student awarded bursaries through NRF and DSI.</a:t>
          </a:r>
        </a:p>
      </dsp:txBody>
      <dsp:txXfrm>
        <a:off x="2143711" y="1725870"/>
        <a:ext cx="1860500" cy="3207341"/>
      </dsp:txXfrm>
    </dsp:sp>
    <dsp:sp modelId="{2967FC7D-38D5-4EA7-87BB-FF9FC79769A3}">
      <dsp:nvSpPr>
        <dsp:cNvPr id="0" name=""/>
        <dsp:cNvSpPr/>
      </dsp:nvSpPr>
      <dsp:spPr>
        <a:xfrm>
          <a:off x="4206001" y="621706"/>
          <a:ext cx="1860500" cy="90051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ZA" sz="1400" kern="1200" dirty="0">
              <a:latin typeface="Arial Narrow" panose="020B0606020202030204" pitchFamily="34" charset="0"/>
            </a:rPr>
            <a:t>NRF contribution</a:t>
          </a:r>
        </a:p>
      </dsp:txBody>
      <dsp:txXfrm>
        <a:off x="4206001" y="621706"/>
        <a:ext cx="1860500" cy="900511"/>
      </dsp:txXfrm>
    </dsp:sp>
    <dsp:sp modelId="{03630BD3-88C1-4A41-A131-293E30034AD6}">
      <dsp:nvSpPr>
        <dsp:cNvPr id="0" name=""/>
        <dsp:cNvSpPr/>
      </dsp:nvSpPr>
      <dsp:spPr>
        <a:xfrm>
          <a:off x="4206001" y="1729204"/>
          <a:ext cx="1860500" cy="325008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ZA" sz="1400" kern="1200" dirty="0">
              <a:latin typeface="Arial Narrow" panose="020B0606020202030204" pitchFamily="34" charset="0"/>
            </a:rPr>
            <a:t>The NRF investments in SAIF, innovation and attraction of global and industry funding for research infrastructure and related HCD contribute to this outcome.</a:t>
          </a:r>
        </a:p>
        <a:p>
          <a:pPr marL="114300" lvl="1" indent="-114300" algn="l" defTabSz="622300">
            <a:lnSpc>
              <a:spcPct val="90000"/>
            </a:lnSpc>
            <a:spcBef>
              <a:spcPct val="0"/>
            </a:spcBef>
            <a:spcAft>
              <a:spcPct val="15000"/>
            </a:spcAft>
            <a:buChar char="••"/>
          </a:pPr>
          <a:endParaRPr lang="en-ZA" sz="1400" kern="1200" dirty="0">
            <a:latin typeface="Arial Narrow" panose="020B0606020202030204" pitchFamily="34" charset="0"/>
          </a:endParaRPr>
        </a:p>
        <a:p>
          <a:pPr marL="114300" lvl="1" indent="-114300" algn="l" defTabSz="622300">
            <a:lnSpc>
              <a:spcPct val="90000"/>
            </a:lnSpc>
            <a:spcBef>
              <a:spcPct val="0"/>
            </a:spcBef>
            <a:spcAft>
              <a:spcPct val="15000"/>
            </a:spcAft>
            <a:buChar char="••"/>
          </a:pPr>
          <a:r>
            <a:rPr lang="en-ZA" sz="1400" kern="1200" dirty="0">
              <a:latin typeface="Arial Narrow" panose="020B0606020202030204" pitchFamily="34" charset="0"/>
            </a:rPr>
            <a:t>Postgraduate student funding that aims at high throughput and progression of students.</a:t>
          </a:r>
        </a:p>
      </dsp:txBody>
      <dsp:txXfrm>
        <a:off x="4206001" y="1729204"/>
        <a:ext cx="1860500" cy="3250080"/>
      </dsp:txXfrm>
    </dsp:sp>
    <dsp:sp modelId="{8B5D74E1-3860-48A0-AD04-4B272FEBBA43}">
      <dsp:nvSpPr>
        <dsp:cNvPr id="0" name=""/>
        <dsp:cNvSpPr/>
      </dsp:nvSpPr>
      <dsp:spPr>
        <a:xfrm>
          <a:off x="6369093" y="628744"/>
          <a:ext cx="1860500" cy="95103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ZA" sz="1400" kern="1200" dirty="0">
              <a:latin typeface="Arial Narrow" panose="020B0606020202030204" pitchFamily="34" charset="0"/>
            </a:rPr>
            <a:t>Status for 2021/22</a:t>
          </a:r>
        </a:p>
      </dsp:txBody>
      <dsp:txXfrm>
        <a:off x="6369093" y="628744"/>
        <a:ext cx="1860500" cy="951035"/>
      </dsp:txXfrm>
    </dsp:sp>
    <dsp:sp modelId="{B931D96A-E8B4-439B-BA1D-5EB5DD3F5F43}">
      <dsp:nvSpPr>
        <dsp:cNvPr id="0" name=""/>
        <dsp:cNvSpPr/>
      </dsp:nvSpPr>
      <dsp:spPr>
        <a:xfrm>
          <a:off x="6369093" y="1730330"/>
          <a:ext cx="1860500" cy="325008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ZA" sz="1400" kern="1200" dirty="0">
              <a:latin typeface="Arial Narrow" panose="020B0606020202030204" pitchFamily="34" charset="0"/>
            </a:rPr>
            <a:t>NRF has developed a proposed Income Diversification Framework.</a:t>
          </a:r>
        </a:p>
        <a:p>
          <a:pPr marL="114300" lvl="1" indent="-114300" algn="l" defTabSz="622300">
            <a:lnSpc>
              <a:spcPct val="90000"/>
            </a:lnSpc>
            <a:spcBef>
              <a:spcPct val="0"/>
            </a:spcBef>
            <a:spcAft>
              <a:spcPct val="15000"/>
            </a:spcAft>
            <a:buChar char="••"/>
          </a:pPr>
          <a:endParaRPr lang="en-ZA" sz="1400" kern="1200" dirty="0">
            <a:latin typeface="Arial Narrow" panose="020B0606020202030204" pitchFamily="34" charset="0"/>
          </a:endParaRPr>
        </a:p>
        <a:p>
          <a:pPr marL="114300" lvl="1" indent="-114300" algn="l" defTabSz="622300">
            <a:lnSpc>
              <a:spcPct val="90000"/>
            </a:lnSpc>
            <a:spcBef>
              <a:spcPct val="0"/>
            </a:spcBef>
            <a:spcAft>
              <a:spcPct val="15000"/>
            </a:spcAft>
            <a:buChar char="••"/>
          </a:pPr>
          <a:r>
            <a:rPr lang="en-ZA" sz="1400" kern="1200" dirty="0">
              <a:latin typeface="Arial Narrow" panose="020B0606020202030204" pitchFamily="34" charset="0"/>
            </a:rPr>
            <a:t>DSI-NRF Postgraduate </a:t>
          </a:r>
          <a:r>
            <a:rPr lang="en-US" sz="1400" kern="1200" dirty="0">
              <a:latin typeface="Arial Narrow" panose="020B0606020202030204" pitchFamily="34" charset="0"/>
            </a:rPr>
            <a:t>Student Policy had its first </a:t>
          </a:r>
          <a:r>
            <a:rPr lang="en-ZA" sz="1400" kern="1200" dirty="0">
              <a:latin typeface="Arial Narrow" panose="020B0606020202030204" pitchFamily="34" charset="0"/>
            </a:rPr>
            <a:t>cohort of students during the 2021 academic year. </a:t>
          </a:r>
          <a:r>
            <a:rPr lang="en-US" sz="1400" kern="1200" dirty="0">
              <a:latin typeface="Arial Narrow" panose="020B0606020202030204" pitchFamily="34" charset="0"/>
            </a:rPr>
            <a:t>The NRF reports on funded </a:t>
          </a:r>
          <a:r>
            <a:rPr lang="en-ZA" sz="1400" kern="1200" dirty="0">
              <a:latin typeface="Arial Narrow" panose="020B0606020202030204" pitchFamily="34" charset="0"/>
            </a:rPr>
            <a:t>students and students completing qualifications at honours, masters, and doctoral levels.</a:t>
          </a:r>
        </a:p>
      </dsp:txBody>
      <dsp:txXfrm>
        <a:off x="6369093" y="1730330"/>
        <a:ext cx="1860500" cy="325008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1C709A-94B7-45C1-BA04-CE3B818CDA79}" type="datetimeFigureOut">
              <a:rPr lang="en-ZA" smtClean="0"/>
              <a:t>2022/10/21</a:t>
            </a:fld>
            <a:endParaRPr lang="en-ZA"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7C1D2D-0306-4B3D-A7DB-0A6ECEC194F3}" type="slidenum">
              <a:rPr lang="en-ZA" smtClean="0"/>
              <a:t>‹#›</a:t>
            </a:fld>
            <a:endParaRPr lang="en-ZA" dirty="0"/>
          </a:p>
        </p:txBody>
      </p:sp>
    </p:spTree>
    <p:extLst>
      <p:ext uri="{BB962C8B-B14F-4D97-AF65-F5344CB8AC3E}">
        <p14:creationId xmlns:p14="http://schemas.microsoft.com/office/powerpoint/2010/main" val="1269864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B7C1D2D-0306-4B3D-A7DB-0A6ECEC194F3}" type="slidenum">
              <a:rPr lang="en-ZA" smtClean="0"/>
              <a:t>1</a:t>
            </a:fld>
            <a:endParaRPr lang="en-ZA" dirty="0"/>
          </a:p>
        </p:txBody>
      </p:sp>
    </p:spTree>
    <p:extLst>
      <p:ext uri="{BB962C8B-B14F-4D97-AF65-F5344CB8AC3E}">
        <p14:creationId xmlns:p14="http://schemas.microsoft.com/office/powerpoint/2010/main" val="556106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p>
            <a:fld id="{2D036202-F476-4C40-9ADB-456F6556FEA0}" type="datetime1">
              <a:rPr lang="en-US" smtClean="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F1C75B-76FA-4B49-B37E-5CC1CB6900F0}" type="slidenum">
              <a:rPr lang="en-US" smtClean="0"/>
              <a:t>‹#›</a:t>
            </a:fld>
            <a:endParaRPr lang="en-US" dirty="0"/>
          </a:p>
        </p:txBody>
      </p:sp>
    </p:spTree>
    <p:extLst>
      <p:ext uri="{BB962C8B-B14F-4D97-AF65-F5344CB8AC3E}">
        <p14:creationId xmlns:p14="http://schemas.microsoft.com/office/powerpoint/2010/main" val="4079886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6CAAD26C-A8CD-49D1-82EB-A628576E86E9}" type="datetime1">
              <a:rPr lang="en-US" smtClean="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F1C75B-76FA-4B49-B37E-5CC1CB6900F0}" type="slidenum">
              <a:rPr lang="en-US" smtClean="0"/>
              <a:t>‹#›</a:t>
            </a:fld>
            <a:endParaRPr lang="en-US" dirty="0"/>
          </a:p>
        </p:txBody>
      </p:sp>
    </p:spTree>
    <p:extLst>
      <p:ext uri="{BB962C8B-B14F-4D97-AF65-F5344CB8AC3E}">
        <p14:creationId xmlns:p14="http://schemas.microsoft.com/office/powerpoint/2010/main" val="3130206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1B18DA40-2DEC-4ADE-BBB7-D162B2C709A5}" type="datetime1">
              <a:rPr lang="en-US" smtClean="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F1C75B-76FA-4B49-B37E-5CC1CB6900F0}" type="slidenum">
              <a:rPr lang="en-US" smtClean="0"/>
              <a:t>‹#›</a:t>
            </a:fld>
            <a:endParaRPr lang="en-US" dirty="0"/>
          </a:p>
        </p:txBody>
      </p:sp>
    </p:spTree>
    <p:extLst>
      <p:ext uri="{BB962C8B-B14F-4D97-AF65-F5344CB8AC3E}">
        <p14:creationId xmlns:p14="http://schemas.microsoft.com/office/powerpoint/2010/main" val="3185032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E6C02933-BD91-4F1C-B32B-35B2764EA1FE}" type="datetime1">
              <a:rPr lang="en-US" smtClean="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F1C75B-76FA-4B49-B37E-5CC1CB6900F0}" type="slidenum">
              <a:rPr lang="en-US" smtClean="0"/>
              <a:t>‹#›</a:t>
            </a:fld>
            <a:endParaRPr lang="en-US" dirty="0"/>
          </a:p>
        </p:txBody>
      </p:sp>
    </p:spTree>
    <p:extLst>
      <p:ext uri="{BB962C8B-B14F-4D97-AF65-F5344CB8AC3E}">
        <p14:creationId xmlns:p14="http://schemas.microsoft.com/office/powerpoint/2010/main" val="399946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p:txBody>
          <a:bodyPr/>
          <a:lstStyle/>
          <a:p>
            <a:fld id="{B5F827BC-72C9-4058-B6DA-9C7E436D767D}" type="datetime1">
              <a:rPr lang="en-US" smtClean="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F1C75B-76FA-4B49-B37E-5CC1CB6900F0}" type="slidenum">
              <a:rPr lang="en-US" smtClean="0"/>
              <a:t>‹#›</a:t>
            </a:fld>
            <a:endParaRPr lang="en-US" dirty="0"/>
          </a:p>
        </p:txBody>
      </p:sp>
    </p:spTree>
    <p:extLst>
      <p:ext uri="{BB962C8B-B14F-4D97-AF65-F5344CB8AC3E}">
        <p14:creationId xmlns:p14="http://schemas.microsoft.com/office/powerpoint/2010/main" val="1402975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p>
            <a:fld id="{E9B9CC1B-CFFD-4F0E-A01B-288548DB60FF}" type="datetime1">
              <a:rPr lang="en-US" smtClean="0"/>
              <a:t>10/21/2022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F1C75B-76FA-4B49-B37E-5CC1CB6900F0}" type="slidenum">
              <a:rPr lang="en-US" smtClean="0"/>
              <a:t>‹#›</a:t>
            </a:fld>
            <a:endParaRPr lang="en-US" dirty="0"/>
          </a:p>
        </p:txBody>
      </p:sp>
    </p:spTree>
    <p:extLst>
      <p:ext uri="{BB962C8B-B14F-4D97-AF65-F5344CB8AC3E}">
        <p14:creationId xmlns:p14="http://schemas.microsoft.com/office/powerpoint/2010/main" val="4164867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p>
            <a:fld id="{18BDAC1F-035F-44D2-A34D-F439FF55DC5C}" type="datetime1">
              <a:rPr lang="en-US" smtClean="0"/>
              <a:t>10/21/2022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8F1C75B-76FA-4B49-B37E-5CC1CB6900F0}" type="slidenum">
              <a:rPr lang="en-US" smtClean="0"/>
              <a:t>‹#›</a:t>
            </a:fld>
            <a:endParaRPr lang="en-US" dirty="0"/>
          </a:p>
        </p:txBody>
      </p:sp>
    </p:spTree>
    <p:extLst>
      <p:ext uri="{BB962C8B-B14F-4D97-AF65-F5344CB8AC3E}">
        <p14:creationId xmlns:p14="http://schemas.microsoft.com/office/powerpoint/2010/main" val="2479671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p>
            <a:fld id="{1C0FD431-AE69-4DB4-BFDC-958160914237}" type="datetime1">
              <a:rPr lang="en-US" smtClean="0"/>
              <a:t>10/21/2022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8F1C75B-76FA-4B49-B37E-5CC1CB6900F0}" type="slidenum">
              <a:rPr lang="en-US" smtClean="0"/>
              <a:t>‹#›</a:t>
            </a:fld>
            <a:endParaRPr lang="en-US" dirty="0"/>
          </a:p>
        </p:txBody>
      </p:sp>
    </p:spTree>
    <p:extLst>
      <p:ext uri="{BB962C8B-B14F-4D97-AF65-F5344CB8AC3E}">
        <p14:creationId xmlns:p14="http://schemas.microsoft.com/office/powerpoint/2010/main" val="1860013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B69CAB-0F00-4D55-B8A0-59BF826F608A}" type="datetime1">
              <a:rPr lang="en-US" smtClean="0"/>
              <a:t>10/21/2022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8F1C75B-76FA-4B49-B37E-5CC1CB6900F0}" type="slidenum">
              <a:rPr lang="en-US" smtClean="0"/>
              <a:t>‹#›</a:t>
            </a:fld>
            <a:endParaRPr lang="en-US" dirty="0"/>
          </a:p>
        </p:txBody>
      </p:sp>
    </p:spTree>
    <p:extLst>
      <p:ext uri="{BB962C8B-B14F-4D97-AF65-F5344CB8AC3E}">
        <p14:creationId xmlns:p14="http://schemas.microsoft.com/office/powerpoint/2010/main" val="4087956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9B073A83-C971-4B34-9E9F-FAC5DDAD698C}" type="datetime1">
              <a:rPr lang="en-US" smtClean="0"/>
              <a:t>10/21/2022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F1C75B-76FA-4B49-B37E-5CC1CB6900F0}" type="slidenum">
              <a:rPr lang="en-US" smtClean="0"/>
              <a:t>‹#›</a:t>
            </a:fld>
            <a:endParaRPr lang="en-US" dirty="0"/>
          </a:p>
        </p:txBody>
      </p:sp>
    </p:spTree>
    <p:extLst>
      <p:ext uri="{BB962C8B-B14F-4D97-AF65-F5344CB8AC3E}">
        <p14:creationId xmlns:p14="http://schemas.microsoft.com/office/powerpoint/2010/main" val="4062741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23844F17-0685-41D6-B240-54587B2C67B7}" type="datetime1">
              <a:rPr lang="en-US" smtClean="0"/>
              <a:t>10/21/2022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F1C75B-76FA-4B49-B37E-5CC1CB6900F0}" type="slidenum">
              <a:rPr lang="en-US" smtClean="0"/>
              <a:t>‹#›</a:t>
            </a:fld>
            <a:endParaRPr lang="en-US" dirty="0"/>
          </a:p>
        </p:txBody>
      </p:sp>
    </p:spTree>
    <p:extLst>
      <p:ext uri="{BB962C8B-B14F-4D97-AF65-F5344CB8AC3E}">
        <p14:creationId xmlns:p14="http://schemas.microsoft.com/office/powerpoint/2010/main" val="140708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DA0659-5931-46CB-BE74-A4A524D60EFF}" type="datetime1">
              <a:rPr lang="en-US" smtClean="0"/>
              <a:t>10/21/2022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1C75B-76FA-4B49-B37E-5CC1CB6900F0}" type="slidenum">
              <a:rPr lang="en-US" smtClean="0"/>
              <a:t>‹#›</a:t>
            </a:fld>
            <a:endParaRPr lang="en-US" dirty="0"/>
          </a:p>
        </p:txBody>
      </p:sp>
    </p:spTree>
    <p:extLst>
      <p:ext uri="{BB962C8B-B14F-4D97-AF65-F5344CB8AC3E}">
        <p14:creationId xmlns:p14="http://schemas.microsoft.com/office/powerpoint/2010/main" val="2331164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A06555-71ED-4501-A37A-0D84B09C41BD}"/>
              </a:ext>
            </a:extLst>
          </p:cNvPr>
          <p:cNvSpPr txBox="1"/>
          <p:nvPr/>
        </p:nvSpPr>
        <p:spPr>
          <a:xfrm>
            <a:off x="419100" y="3733800"/>
            <a:ext cx="4152900" cy="1892826"/>
          </a:xfrm>
          <a:prstGeom prst="rect">
            <a:avLst/>
          </a:prstGeom>
          <a:noFill/>
        </p:spPr>
        <p:txBody>
          <a:bodyPr wrap="square" rtlCol="0">
            <a:spAutoFit/>
          </a:bodyPr>
          <a:lstStyle/>
          <a:p>
            <a:pPr algn="ctr">
              <a:lnSpc>
                <a:spcPct val="150000"/>
              </a:lnSpc>
            </a:pPr>
            <a:r>
              <a:rPr lang="en-ZA" sz="1800" b="1" dirty="0">
                <a:solidFill>
                  <a:schemeClr val="bg1"/>
                </a:solidFill>
                <a:cs typeface="Arial" panose="020B0604020202020204" pitchFamily="34" charset="0"/>
              </a:rPr>
              <a:t>Presentation to the </a:t>
            </a:r>
            <a:r>
              <a:rPr lang="en-US" sz="1800" b="1" dirty="0">
                <a:solidFill>
                  <a:schemeClr val="bg1"/>
                </a:solidFill>
                <a:cs typeface="Arial" panose="020B0604020202020204" pitchFamily="34" charset="0"/>
              </a:rPr>
              <a:t>Parliamentary Portfolio Committee on Higher Education, Science and Innovation</a:t>
            </a:r>
          </a:p>
          <a:p>
            <a:pPr algn="ctr"/>
            <a:r>
              <a:rPr lang="en-US" sz="1800" b="1" dirty="0">
                <a:solidFill>
                  <a:schemeClr val="bg1"/>
                </a:solidFill>
                <a:cs typeface="Arial" panose="020B0604020202020204" pitchFamily="34" charset="0"/>
              </a:rPr>
              <a:t>21 October 2022</a:t>
            </a:r>
          </a:p>
          <a:p>
            <a:endParaRPr lang="en-US" dirty="0"/>
          </a:p>
        </p:txBody>
      </p:sp>
    </p:spTree>
    <p:extLst>
      <p:ext uri="{BB962C8B-B14F-4D97-AF65-F5344CB8AC3E}">
        <p14:creationId xmlns:p14="http://schemas.microsoft.com/office/powerpoint/2010/main" val="2956549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457200" y="173149"/>
            <a:ext cx="8229600" cy="576700"/>
          </a:xfrm>
        </p:spPr>
        <p:txBody>
          <a:bodyPr>
            <a:normAutofit fontScale="90000"/>
          </a:bodyPr>
          <a:lstStyle/>
          <a:p>
            <a:r>
              <a:rPr lang="en-US" sz="2800" b="1" dirty="0">
                <a:solidFill>
                  <a:schemeClr val="bg1"/>
                </a:solidFill>
                <a:latin typeface="Arial Narrow" panose="020B0606020202030204" pitchFamily="34" charset="0"/>
              </a:rPr>
              <a:t>Performance Against Targets in the APP for 2021/22  (cont.)</a:t>
            </a: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graphicFrame>
        <p:nvGraphicFramePr>
          <p:cNvPr id="3" name="Table 2"/>
          <p:cNvGraphicFramePr>
            <a:graphicFrameLocks noGrp="1"/>
          </p:cNvGraphicFramePr>
          <p:nvPr>
            <p:extLst>
              <p:ext uri="{D42A27DB-BD31-4B8C-83A1-F6EECF244321}">
                <p14:modId xmlns:p14="http://schemas.microsoft.com/office/powerpoint/2010/main" val="1694266991"/>
              </p:ext>
            </p:extLst>
          </p:nvPr>
        </p:nvGraphicFramePr>
        <p:xfrm>
          <a:off x="257080" y="946651"/>
          <a:ext cx="8629839" cy="5225542"/>
        </p:xfrm>
        <a:graphic>
          <a:graphicData uri="http://schemas.openxmlformats.org/drawingml/2006/table">
            <a:tbl>
              <a:tblPr firstCol="1" lastCol="1" bandRow="1" bandCol="1">
                <a:tableStyleId>{5C22544A-7EE6-4342-B048-85BDC9FD1C3A}</a:tableStyleId>
              </a:tblPr>
              <a:tblGrid>
                <a:gridCol w="1248857">
                  <a:extLst>
                    <a:ext uri="{9D8B030D-6E8A-4147-A177-3AD203B41FA5}">
                      <a16:colId xmlns:a16="http://schemas.microsoft.com/office/drawing/2014/main" val="20000"/>
                    </a:ext>
                  </a:extLst>
                </a:gridCol>
                <a:gridCol w="1924080">
                  <a:extLst>
                    <a:ext uri="{9D8B030D-6E8A-4147-A177-3AD203B41FA5}">
                      <a16:colId xmlns:a16="http://schemas.microsoft.com/office/drawing/2014/main" val="20001"/>
                    </a:ext>
                  </a:extLst>
                </a:gridCol>
                <a:gridCol w="766916">
                  <a:extLst>
                    <a:ext uri="{9D8B030D-6E8A-4147-A177-3AD203B41FA5}">
                      <a16:colId xmlns:a16="http://schemas.microsoft.com/office/drawing/2014/main" val="20002"/>
                    </a:ext>
                  </a:extLst>
                </a:gridCol>
                <a:gridCol w="766916">
                  <a:extLst>
                    <a:ext uri="{9D8B030D-6E8A-4147-A177-3AD203B41FA5}">
                      <a16:colId xmlns:a16="http://schemas.microsoft.com/office/drawing/2014/main" val="20003"/>
                    </a:ext>
                  </a:extLst>
                </a:gridCol>
                <a:gridCol w="619433">
                  <a:extLst>
                    <a:ext uri="{9D8B030D-6E8A-4147-A177-3AD203B41FA5}">
                      <a16:colId xmlns:a16="http://schemas.microsoft.com/office/drawing/2014/main" val="20004"/>
                    </a:ext>
                  </a:extLst>
                </a:gridCol>
                <a:gridCol w="806245">
                  <a:extLst>
                    <a:ext uri="{9D8B030D-6E8A-4147-A177-3AD203B41FA5}">
                      <a16:colId xmlns:a16="http://schemas.microsoft.com/office/drawing/2014/main" val="20005"/>
                    </a:ext>
                  </a:extLst>
                </a:gridCol>
                <a:gridCol w="786581">
                  <a:extLst>
                    <a:ext uri="{9D8B030D-6E8A-4147-A177-3AD203B41FA5}">
                      <a16:colId xmlns:a16="http://schemas.microsoft.com/office/drawing/2014/main" val="20006"/>
                    </a:ext>
                  </a:extLst>
                </a:gridCol>
                <a:gridCol w="1710811">
                  <a:extLst>
                    <a:ext uri="{9D8B030D-6E8A-4147-A177-3AD203B41FA5}">
                      <a16:colId xmlns:a16="http://schemas.microsoft.com/office/drawing/2014/main" val="20007"/>
                    </a:ext>
                  </a:extLst>
                </a:gridCol>
              </a:tblGrid>
              <a:tr h="690431">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Output</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b="1"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Output indicators</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Audited Actual 2019/20</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Audited Actual 2020/21</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Target 2021/22</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a:lnSpc>
                          <a:spcPct val="107000"/>
                        </a:lnSpc>
                        <a:spcAft>
                          <a:spcPts val="0"/>
                        </a:spcAft>
                      </a:pPr>
                      <a:r>
                        <a:rPr lang="en-GB" sz="1200" b="1" dirty="0">
                          <a:solidFill>
                            <a:schemeClr val="bg1"/>
                          </a:solidFill>
                          <a:effectLst/>
                          <a:latin typeface="Arial Narrow" panose="020B0606020202030204" pitchFamily="34" charset="0"/>
                        </a:rPr>
                        <a:t>Actual </a:t>
                      </a:r>
                      <a:r>
                        <a:rPr lang="en-GB" sz="1200" b="1" baseline="0" dirty="0">
                          <a:solidFill>
                            <a:schemeClr val="bg1"/>
                          </a:solidFill>
                          <a:effectLst/>
                          <a:latin typeface="Arial Narrow" panose="020B0606020202030204" pitchFamily="34" charset="0"/>
                        </a:rPr>
                        <a:t> </a:t>
                      </a:r>
                      <a:r>
                        <a:rPr lang="en-GB" sz="1200" b="1" dirty="0">
                          <a:solidFill>
                            <a:schemeClr val="bg1"/>
                          </a:solidFill>
                          <a:effectLst/>
                          <a:latin typeface="Arial Narrow" panose="020B0606020202030204" pitchFamily="34" charset="0"/>
                        </a:rPr>
                        <a:t>2021/22</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a:lnSpc>
                          <a:spcPct val="107000"/>
                        </a:lnSpc>
                        <a:spcAft>
                          <a:spcPts val="0"/>
                        </a:spcAft>
                      </a:pPr>
                      <a:r>
                        <a:rPr lang="en-GB" sz="1200" b="1" dirty="0">
                          <a:solidFill>
                            <a:schemeClr val="bg1"/>
                          </a:solidFill>
                          <a:effectLst/>
                          <a:latin typeface="Arial Narrow" panose="020B0606020202030204" pitchFamily="34" charset="0"/>
                        </a:rPr>
                        <a:t>Deviation from planned target</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a:lnSpc>
                          <a:spcPct val="107000"/>
                        </a:lnSpc>
                        <a:spcAft>
                          <a:spcPts val="0"/>
                        </a:spcAft>
                      </a:pPr>
                      <a:r>
                        <a:rPr lang="en-GB" sz="1200" b="1" dirty="0">
                          <a:effectLst/>
                          <a:latin typeface="Arial Narrow" panose="020B0606020202030204" pitchFamily="34" charset="0"/>
                        </a:rPr>
                        <a:t>Reason for deviation</a:t>
                      </a:r>
                      <a:endParaRPr lang="en-ZA" sz="1200" b="1"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0"/>
                  </a:ext>
                </a:extLst>
              </a:tr>
              <a:tr h="161304">
                <a:tc gridSpan="8">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lt1"/>
                          </a:solidFill>
                          <a:latin typeface="Arial Narrow" panose="020B0606020202030204" pitchFamily="34" charset="0"/>
                          <a:ea typeface="+mn-ea"/>
                          <a:cs typeface="+mn-cs"/>
                        </a:rPr>
                        <a:t>PROGRAMME 3: RESEARCH AND INNOVATION </a:t>
                      </a:r>
                      <a:r>
                        <a:rPr lang="en-ZA" sz="1200" b="1" kern="1200" dirty="0">
                          <a:solidFill>
                            <a:schemeClr val="lt1"/>
                          </a:solidFill>
                          <a:latin typeface="Arial Narrow" panose="020B0606020202030204" pitchFamily="34" charset="0"/>
                          <a:ea typeface="+mn-ea"/>
                          <a:cs typeface="+mn-cs"/>
                        </a:rPr>
                        <a:t>SUPPORT AND ADVANCEMENT</a:t>
                      </a:r>
                    </a:p>
                  </a:txBody>
                  <a:tcPr marL="0" marR="0" marT="0" marB="0"/>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0001"/>
                  </a:ext>
                </a:extLst>
              </a:tr>
              <a:tr h="1035646">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Funded</a:t>
                      </a:r>
                    </a:p>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postgraduate</a:t>
                      </a:r>
                    </a:p>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students</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nSpc>
                          <a:spcPct val="107000"/>
                        </a:lnSpc>
                        <a:spcAft>
                          <a:spcPts val="0"/>
                        </a:spcAft>
                      </a:pPr>
                      <a:r>
                        <a:rPr lang="en-US" sz="1200" dirty="0">
                          <a:effectLst/>
                          <a:latin typeface="Arial Narrow" panose="020B0606020202030204" pitchFamily="34" charset="0"/>
                        </a:rPr>
                        <a:t>Number of NRF-funded</a:t>
                      </a:r>
                    </a:p>
                    <a:p>
                      <a:pPr marL="36195" marR="36195">
                        <a:lnSpc>
                          <a:spcPct val="107000"/>
                        </a:lnSpc>
                        <a:spcAft>
                          <a:spcPts val="0"/>
                        </a:spcAft>
                      </a:pPr>
                      <a:r>
                        <a:rPr lang="en-US" sz="1200" dirty="0">
                          <a:effectLst/>
                          <a:latin typeface="Arial Narrow" panose="020B0606020202030204" pitchFamily="34" charset="0"/>
                        </a:rPr>
                        <a:t>postgraduate students</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11 167</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11 093</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lvl="0" indent="0" algn="ctr"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7 414</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7 732</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endParaRPr lang="en-GB" sz="1200" dirty="0">
                        <a:effectLst/>
                        <a:latin typeface="Arial Narrow" panose="020B0606020202030204" pitchFamily="34" charset="0"/>
                      </a:endParaRPr>
                    </a:p>
                    <a:p>
                      <a:pPr marL="36195" marR="36195" algn="ctr">
                        <a:lnSpc>
                          <a:spcPct val="107000"/>
                        </a:lnSpc>
                        <a:spcAft>
                          <a:spcPts val="0"/>
                        </a:spcAft>
                      </a:pPr>
                      <a:r>
                        <a:rPr lang="en-GB" sz="1200" dirty="0">
                          <a:effectLst/>
                          <a:latin typeface="Arial Narrow" panose="020B0606020202030204" pitchFamily="34" charset="0"/>
                        </a:rPr>
                        <a:t>318</a:t>
                      </a:r>
                    </a:p>
                    <a:p>
                      <a:pPr marL="36195" marR="36195" algn="ctr">
                        <a:lnSpc>
                          <a:spcPct val="107000"/>
                        </a:lnSpc>
                        <a:spcAft>
                          <a:spcPts val="0"/>
                        </a:spcAft>
                      </a:pPr>
                      <a:r>
                        <a:rPr lang="en-GB" sz="1200" dirty="0">
                          <a:effectLst/>
                          <a:latin typeface="Arial Narrow" panose="020B0606020202030204" pitchFamily="34" charset="0"/>
                        </a:rPr>
                        <a:t>(4%)</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nSpc>
                          <a:spcPct val="107000"/>
                        </a:lnSpc>
                        <a:spcAft>
                          <a:spcPts val="0"/>
                        </a:spcAft>
                      </a:pPr>
                      <a:r>
                        <a:rPr lang="en-US" sz="1200" dirty="0">
                          <a:effectLst/>
                          <a:latin typeface="Arial Narrow" panose="020B0606020202030204" pitchFamily="34" charset="0"/>
                        </a:rPr>
                        <a:t>Target exceeded.</a:t>
                      </a:r>
                    </a:p>
                    <a:p>
                      <a:pPr marL="36195" marR="36195">
                        <a:lnSpc>
                          <a:spcPct val="107000"/>
                        </a:lnSpc>
                        <a:spcAft>
                          <a:spcPts val="0"/>
                        </a:spcAft>
                      </a:pPr>
                      <a:r>
                        <a:rPr lang="en-US" sz="1200" dirty="0">
                          <a:effectLst/>
                          <a:latin typeface="Arial Narrow" panose="020B0606020202030204" pitchFamily="34" charset="0"/>
                        </a:rPr>
                        <a:t>Reprioritisation of funds</a:t>
                      </a:r>
                    </a:p>
                    <a:p>
                      <a:pPr marL="36195" marR="36195">
                        <a:lnSpc>
                          <a:spcPct val="107000"/>
                        </a:lnSpc>
                        <a:spcAft>
                          <a:spcPts val="0"/>
                        </a:spcAft>
                      </a:pPr>
                      <a:r>
                        <a:rPr lang="en-US" sz="1200" dirty="0">
                          <a:effectLst/>
                          <a:latin typeface="Arial Narrow" panose="020B0606020202030204" pitchFamily="34" charset="0"/>
                        </a:rPr>
                        <a:t>during the year and the</a:t>
                      </a:r>
                    </a:p>
                    <a:p>
                      <a:pPr marL="36195" marR="36195">
                        <a:lnSpc>
                          <a:spcPct val="107000"/>
                        </a:lnSpc>
                        <a:spcAft>
                          <a:spcPts val="0"/>
                        </a:spcAft>
                      </a:pPr>
                      <a:r>
                        <a:rPr lang="en-US" sz="1200" dirty="0">
                          <a:effectLst/>
                          <a:latin typeface="Arial Narrow" panose="020B0606020202030204" pitchFamily="34" charset="0"/>
                        </a:rPr>
                        <a:t>active management of</a:t>
                      </a:r>
                    </a:p>
                    <a:p>
                      <a:pPr marL="36195" marR="36195">
                        <a:lnSpc>
                          <a:spcPct val="107000"/>
                        </a:lnSpc>
                        <a:spcAft>
                          <a:spcPts val="0"/>
                        </a:spcAft>
                      </a:pPr>
                      <a:r>
                        <a:rPr lang="en-US" sz="1200" dirty="0">
                          <a:effectLst/>
                          <a:latin typeface="Arial Narrow" panose="020B0606020202030204" pitchFamily="34" charset="0"/>
                        </a:rPr>
                        <a:t>grants resulted in better</a:t>
                      </a:r>
                    </a:p>
                    <a:p>
                      <a:pPr marL="36195" marR="36195">
                        <a:lnSpc>
                          <a:spcPct val="107000"/>
                        </a:lnSpc>
                        <a:spcAft>
                          <a:spcPts val="0"/>
                        </a:spcAft>
                      </a:pPr>
                      <a:r>
                        <a:rPr lang="en-US" sz="1200" dirty="0">
                          <a:effectLst/>
                          <a:latin typeface="Arial Narrow" panose="020B0606020202030204" pitchFamily="34" charset="0"/>
                        </a:rPr>
                        <a:t>take up of awards.</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2"/>
                  </a:ext>
                </a:extLst>
              </a:tr>
              <a:tr h="171740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effectLst/>
                          <a:latin typeface="Arial Narrow" panose="020B0606020202030204" pitchFamily="34" charset="0"/>
                        </a:rPr>
                        <a:t>Funded researchers</a:t>
                      </a:r>
                      <a:endParaRPr lang="en-ZA" sz="1200" dirty="0">
                        <a:latin typeface="Arial Narrow" panose="020B0606020202030204" pitchFamily="34" charset="0"/>
                      </a:endParaRPr>
                    </a:p>
                  </a:txBody>
                  <a:tcPr marL="0" marR="0" marT="0" marB="0" anchor="ctr"/>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Number of NRF-funded</a:t>
                      </a:r>
                    </a:p>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researchers</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3 985 </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3 000</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lvl="0" indent="0" algn="ctr"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4 521</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3 201</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endParaRPr lang="en-GB" sz="1200" dirty="0">
                        <a:effectLst/>
                        <a:latin typeface="Arial Narrow" panose="020B0606020202030204" pitchFamily="34" charset="0"/>
                      </a:endParaRPr>
                    </a:p>
                    <a:p>
                      <a:pPr marL="36195" marR="36195" algn="ctr">
                        <a:lnSpc>
                          <a:spcPct val="107000"/>
                        </a:lnSpc>
                        <a:spcAft>
                          <a:spcPts val="0"/>
                        </a:spcAft>
                      </a:pPr>
                      <a:r>
                        <a:rPr lang="en-GB" sz="1200" dirty="0">
                          <a:effectLst/>
                          <a:latin typeface="Arial Narrow" panose="020B0606020202030204" pitchFamily="34" charset="0"/>
                        </a:rPr>
                        <a:t>-1 320 </a:t>
                      </a:r>
                    </a:p>
                    <a:p>
                      <a:pPr marL="36195" marR="36195" algn="ctr">
                        <a:lnSpc>
                          <a:spcPct val="107000"/>
                        </a:lnSpc>
                        <a:spcAft>
                          <a:spcPts val="0"/>
                        </a:spcAft>
                      </a:pPr>
                      <a:r>
                        <a:rPr lang="en-GB" sz="1200" dirty="0">
                          <a:effectLst/>
                          <a:latin typeface="Arial Narrow" panose="020B0606020202030204" pitchFamily="34" charset="0"/>
                        </a:rPr>
                        <a:t>(-29%)</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nSpc>
                          <a:spcPct val="107000"/>
                        </a:lnSpc>
                        <a:spcAft>
                          <a:spcPts val="0"/>
                        </a:spcAft>
                      </a:pPr>
                      <a:r>
                        <a:rPr lang="en-US" sz="1200" dirty="0">
                          <a:effectLst/>
                          <a:latin typeface="Arial Narrow" panose="020B0606020202030204" pitchFamily="34" charset="0"/>
                        </a:rPr>
                        <a:t>Target not achieved.</a:t>
                      </a:r>
                    </a:p>
                    <a:p>
                      <a:pPr marL="36195" marR="36195">
                        <a:lnSpc>
                          <a:spcPct val="107000"/>
                        </a:lnSpc>
                        <a:spcAft>
                          <a:spcPts val="0"/>
                        </a:spcAft>
                      </a:pPr>
                      <a:r>
                        <a:rPr lang="en-US" sz="1200" dirty="0">
                          <a:effectLst/>
                          <a:latin typeface="Arial Narrow" panose="020B0606020202030204" pitchFamily="34" charset="0"/>
                        </a:rPr>
                        <a:t>Fewer applications for</a:t>
                      </a:r>
                    </a:p>
                    <a:p>
                      <a:pPr marL="36195" marR="36195">
                        <a:lnSpc>
                          <a:spcPct val="107000"/>
                        </a:lnSpc>
                        <a:spcAft>
                          <a:spcPts val="0"/>
                        </a:spcAft>
                      </a:pPr>
                      <a:r>
                        <a:rPr lang="en-US" sz="1200" dirty="0">
                          <a:effectLst/>
                          <a:latin typeface="Arial Narrow" panose="020B0606020202030204" pitchFamily="34" charset="0"/>
                        </a:rPr>
                        <a:t>various instruments that</a:t>
                      </a:r>
                    </a:p>
                    <a:p>
                      <a:pPr marL="36195" marR="36195">
                        <a:lnSpc>
                          <a:spcPct val="107000"/>
                        </a:lnSpc>
                        <a:spcAft>
                          <a:spcPts val="0"/>
                        </a:spcAft>
                      </a:pPr>
                      <a:r>
                        <a:rPr lang="en-US" sz="1200" dirty="0">
                          <a:effectLst/>
                          <a:latin typeface="Arial Narrow" panose="020B0606020202030204" pitchFamily="34" charset="0"/>
                        </a:rPr>
                        <a:t>fund mobility such as</a:t>
                      </a:r>
                    </a:p>
                    <a:p>
                      <a:pPr marL="36195" marR="36195">
                        <a:lnSpc>
                          <a:spcPct val="107000"/>
                        </a:lnSpc>
                        <a:spcAft>
                          <a:spcPts val="0"/>
                        </a:spcAft>
                      </a:pPr>
                      <a:r>
                        <a:rPr lang="en-US" sz="1200" dirty="0">
                          <a:effectLst/>
                          <a:latin typeface="Arial Narrow" panose="020B0606020202030204" pitchFamily="34" charset="0"/>
                        </a:rPr>
                        <a:t>Knowledge Interchange</a:t>
                      </a:r>
                    </a:p>
                    <a:p>
                      <a:pPr marL="36195" marR="36195">
                        <a:lnSpc>
                          <a:spcPct val="107000"/>
                        </a:lnSpc>
                        <a:spcAft>
                          <a:spcPts val="0"/>
                        </a:spcAft>
                      </a:pPr>
                      <a:r>
                        <a:rPr lang="en-US" sz="1200" dirty="0">
                          <a:effectLst/>
                          <a:latin typeface="Arial Narrow" panose="020B0606020202030204" pitchFamily="34" charset="0"/>
                        </a:rPr>
                        <a:t>and Collaborations (KIC),</a:t>
                      </a:r>
                    </a:p>
                    <a:p>
                      <a:pPr marL="36195" marR="36195">
                        <a:lnSpc>
                          <a:spcPct val="107000"/>
                        </a:lnSpc>
                        <a:spcAft>
                          <a:spcPts val="0"/>
                        </a:spcAft>
                      </a:pPr>
                      <a:r>
                        <a:rPr lang="en-US" sz="1200" dirty="0">
                          <a:effectLst/>
                          <a:latin typeface="Arial Narrow" panose="020B0606020202030204" pitchFamily="34" charset="0"/>
                        </a:rPr>
                        <a:t>the Conference Fund and</a:t>
                      </a:r>
                    </a:p>
                    <a:p>
                      <a:pPr marL="36195" marR="36195">
                        <a:lnSpc>
                          <a:spcPct val="107000"/>
                        </a:lnSpc>
                        <a:spcAft>
                          <a:spcPts val="0"/>
                        </a:spcAft>
                      </a:pPr>
                      <a:r>
                        <a:rPr lang="en-US" sz="1200" dirty="0">
                          <a:effectLst/>
                          <a:latin typeface="Arial Narrow" panose="020B0606020202030204" pitchFamily="34" charset="0"/>
                        </a:rPr>
                        <a:t>Incentive Funding and lower</a:t>
                      </a:r>
                      <a:r>
                        <a:rPr lang="en-US" sz="1200" baseline="0" dirty="0">
                          <a:effectLst/>
                          <a:latin typeface="Arial Narrow" panose="020B0606020202030204" pitchFamily="34" charset="0"/>
                        </a:rPr>
                        <a:t> </a:t>
                      </a:r>
                      <a:r>
                        <a:rPr lang="en-US" sz="1200" dirty="0">
                          <a:effectLst/>
                          <a:latin typeface="Arial Narrow" panose="020B0606020202030204" pitchFamily="34" charset="0"/>
                        </a:rPr>
                        <a:t>uptake of Postdoctoral</a:t>
                      </a:r>
                      <a:r>
                        <a:rPr lang="en-US" sz="1200" baseline="0" dirty="0">
                          <a:effectLst/>
                          <a:latin typeface="Arial Narrow" panose="020B0606020202030204" pitchFamily="34" charset="0"/>
                        </a:rPr>
                        <a:t> </a:t>
                      </a:r>
                      <a:r>
                        <a:rPr lang="en-US" sz="1200" dirty="0">
                          <a:effectLst/>
                          <a:latin typeface="Arial Narrow" panose="020B0606020202030204" pitchFamily="34" charset="0"/>
                        </a:rPr>
                        <a:t>fellowships, BAAP and</a:t>
                      </a:r>
                      <a:r>
                        <a:rPr lang="en-US" sz="1200" baseline="0" dirty="0">
                          <a:effectLst/>
                          <a:latin typeface="Arial Narrow" panose="020B0606020202030204" pitchFamily="34" charset="0"/>
                        </a:rPr>
                        <a:t> </a:t>
                      </a:r>
                      <a:r>
                        <a:rPr lang="en-US" sz="1200" dirty="0">
                          <a:effectLst/>
                          <a:latin typeface="Arial Narrow" panose="020B0606020202030204" pitchFamily="34" charset="0"/>
                        </a:rPr>
                        <a:t>nGAP development grants,</a:t>
                      </a:r>
                    </a:p>
                    <a:p>
                      <a:pPr marL="36195" marR="36195">
                        <a:lnSpc>
                          <a:spcPct val="107000"/>
                        </a:lnSpc>
                        <a:spcAft>
                          <a:spcPts val="0"/>
                        </a:spcAft>
                      </a:pPr>
                      <a:r>
                        <a:rPr lang="en-US" sz="1200" dirty="0">
                          <a:effectLst/>
                          <a:latin typeface="Arial Narrow" panose="020B0606020202030204" pitchFamily="34" charset="0"/>
                        </a:rPr>
                        <a:t>Research Equipment</a:t>
                      </a:r>
                    </a:p>
                    <a:p>
                      <a:pPr marL="36195" marR="36195">
                        <a:lnSpc>
                          <a:spcPct val="107000"/>
                        </a:lnSpc>
                        <a:spcAft>
                          <a:spcPts val="0"/>
                        </a:spcAft>
                      </a:pPr>
                      <a:r>
                        <a:rPr lang="en-US" sz="1200" dirty="0">
                          <a:effectLst/>
                          <a:latin typeface="Arial Narrow" panose="020B0606020202030204" pitchFamily="34" charset="0"/>
                        </a:rPr>
                        <a:t>due the ongoing</a:t>
                      </a:r>
                    </a:p>
                    <a:p>
                      <a:pPr marL="36195" marR="36195">
                        <a:lnSpc>
                          <a:spcPct val="107000"/>
                        </a:lnSpc>
                        <a:spcAft>
                          <a:spcPts val="0"/>
                        </a:spcAft>
                      </a:pPr>
                      <a:r>
                        <a:rPr lang="en-US" sz="1200" dirty="0">
                          <a:effectLst/>
                          <a:latin typeface="Arial Narrow" panose="020B0606020202030204" pitchFamily="34" charset="0"/>
                        </a:rPr>
                        <a:t>pandemic and restricted</a:t>
                      </a:r>
                    </a:p>
                    <a:p>
                      <a:pPr marL="36195" marR="36195">
                        <a:lnSpc>
                          <a:spcPct val="107000"/>
                        </a:lnSpc>
                        <a:spcAft>
                          <a:spcPts val="0"/>
                        </a:spcAft>
                      </a:pPr>
                      <a:r>
                        <a:rPr lang="en-US" sz="1200" dirty="0">
                          <a:effectLst/>
                          <a:latin typeface="Arial Narrow" panose="020B0606020202030204" pitchFamily="34" charset="0"/>
                        </a:rPr>
                        <a:t>international travel.</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3"/>
                  </a:ext>
                </a:extLst>
              </a:tr>
            </a:tbl>
          </a:graphicData>
        </a:graphic>
      </p:graphicFrame>
      <p:sp>
        <p:nvSpPr>
          <p:cNvPr id="2" name="Footer Placeholder 1"/>
          <p:cNvSpPr>
            <a:spLocks noGrp="1"/>
          </p:cNvSpPr>
          <p:nvPr>
            <p:ph type="ftr" sz="quarter" idx="11"/>
          </p:nvPr>
        </p:nvSpPr>
        <p:spPr>
          <a:xfrm>
            <a:off x="2202426" y="6356351"/>
            <a:ext cx="4513006" cy="290256"/>
          </a:xfrm>
        </p:spPr>
        <p:txBody>
          <a:bodyPr/>
          <a:lstStyle/>
          <a:p>
            <a:r>
              <a:rPr lang="en-US" dirty="0">
                <a:solidFill>
                  <a:schemeClr val="accent1"/>
                </a:solidFill>
              </a:rPr>
              <a:t>Advancing knowledge. Transforming lives. Inspiring a nation. </a:t>
            </a:r>
          </a:p>
          <a:p>
            <a:endParaRPr lang="en-US" dirty="0"/>
          </a:p>
        </p:txBody>
      </p:sp>
      <p:sp>
        <p:nvSpPr>
          <p:cNvPr id="5" name="Slide Number Placeholder 4"/>
          <p:cNvSpPr>
            <a:spLocks noGrp="1"/>
          </p:cNvSpPr>
          <p:nvPr>
            <p:ph type="sldNum" sz="quarter" idx="12"/>
          </p:nvPr>
        </p:nvSpPr>
        <p:spPr>
          <a:xfrm>
            <a:off x="7010400" y="5894234"/>
            <a:ext cx="2133600" cy="365125"/>
          </a:xfrm>
        </p:spPr>
        <p:txBody>
          <a:bodyPr/>
          <a:lstStyle/>
          <a:p>
            <a:fld id="{B8F1C75B-76FA-4B49-B37E-5CC1CB6900F0}" type="slidenum">
              <a:rPr lang="en-US" smtClean="0"/>
              <a:t>10</a:t>
            </a:fld>
            <a:endParaRPr lang="en-US" dirty="0"/>
          </a:p>
        </p:txBody>
      </p:sp>
    </p:spTree>
    <p:extLst>
      <p:ext uri="{BB962C8B-B14F-4D97-AF65-F5344CB8AC3E}">
        <p14:creationId xmlns:p14="http://schemas.microsoft.com/office/powerpoint/2010/main" val="2462997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457200" y="173149"/>
            <a:ext cx="8229600" cy="576700"/>
          </a:xfrm>
        </p:spPr>
        <p:txBody>
          <a:bodyPr>
            <a:normAutofit fontScale="90000"/>
          </a:bodyPr>
          <a:lstStyle/>
          <a:p>
            <a:r>
              <a:rPr lang="en-US" sz="2800" b="1" dirty="0">
                <a:solidFill>
                  <a:schemeClr val="bg1"/>
                </a:solidFill>
                <a:latin typeface="Arial Narrow" panose="020B0606020202030204" pitchFamily="34" charset="0"/>
              </a:rPr>
              <a:t>Performance Against Targets in the APP for 2021/22  (cont.)</a:t>
            </a: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graphicFrame>
        <p:nvGraphicFramePr>
          <p:cNvPr id="3" name="Table 2"/>
          <p:cNvGraphicFramePr>
            <a:graphicFrameLocks noGrp="1"/>
          </p:cNvGraphicFramePr>
          <p:nvPr>
            <p:extLst>
              <p:ext uri="{D42A27DB-BD31-4B8C-83A1-F6EECF244321}">
                <p14:modId xmlns:p14="http://schemas.microsoft.com/office/powerpoint/2010/main" val="4128538359"/>
              </p:ext>
            </p:extLst>
          </p:nvPr>
        </p:nvGraphicFramePr>
        <p:xfrm>
          <a:off x="257080" y="946651"/>
          <a:ext cx="8629839" cy="2696591"/>
        </p:xfrm>
        <a:graphic>
          <a:graphicData uri="http://schemas.openxmlformats.org/drawingml/2006/table">
            <a:tbl>
              <a:tblPr firstCol="1" lastCol="1" bandRow="1" bandCol="1">
                <a:tableStyleId>{5C22544A-7EE6-4342-B048-85BDC9FD1C3A}</a:tableStyleId>
              </a:tblPr>
              <a:tblGrid>
                <a:gridCol w="1248857">
                  <a:extLst>
                    <a:ext uri="{9D8B030D-6E8A-4147-A177-3AD203B41FA5}">
                      <a16:colId xmlns:a16="http://schemas.microsoft.com/office/drawing/2014/main" val="20000"/>
                    </a:ext>
                  </a:extLst>
                </a:gridCol>
                <a:gridCol w="1924080">
                  <a:extLst>
                    <a:ext uri="{9D8B030D-6E8A-4147-A177-3AD203B41FA5}">
                      <a16:colId xmlns:a16="http://schemas.microsoft.com/office/drawing/2014/main" val="20001"/>
                    </a:ext>
                  </a:extLst>
                </a:gridCol>
                <a:gridCol w="766916">
                  <a:extLst>
                    <a:ext uri="{9D8B030D-6E8A-4147-A177-3AD203B41FA5}">
                      <a16:colId xmlns:a16="http://schemas.microsoft.com/office/drawing/2014/main" val="20002"/>
                    </a:ext>
                  </a:extLst>
                </a:gridCol>
                <a:gridCol w="766916">
                  <a:extLst>
                    <a:ext uri="{9D8B030D-6E8A-4147-A177-3AD203B41FA5}">
                      <a16:colId xmlns:a16="http://schemas.microsoft.com/office/drawing/2014/main" val="20003"/>
                    </a:ext>
                  </a:extLst>
                </a:gridCol>
                <a:gridCol w="619433">
                  <a:extLst>
                    <a:ext uri="{9D8B030D-6E8A-4147-A177-3AD203B41FA5}">
                      <a16:colId xmlns:a16="http://schemas.microsoft.com/office/drawing/2014/main" val="20004"/>
                    </a:ext>
                  </a:extLst>
                </a:gridCol>
                <a:gridCol w="806245">
                  <a:extLst>
                    <a:ext uri="{9D8B030D-6E8A-4147-A177-3AD203B41FA5}">
                      <a16:colId xmlns:a16="http://schemas.microsoft.com/office/drawing/2014/main" val="20005"/>
                    </a:ext>
                  </a:extLst>
                </a:gridCol>
                <a:gridCol w="786581">
                  <a:extLst>
                    <a:ext uri="{9D8B030D-6E8A-4147-A177-3AD203B41FA5}">
                      <a16:colId xmlns:a16="http://schemas.microsoft.com/office/drawing/2014/main" val="20006"/>
                    </a:ext>
                  </a:extLst>
                </a:gridCol>
                <a:gridCol w="1710811">
                  <a:extLst>
                    <a:ext uri="{9D8B030D-6E8A-4147-A177-3AD203B41FA5}">
                      <a16:colId xmlns:a16="http://schemas.microsoft.com/office/drawing/2014/main" val="20007"/>
                    </a:ext>
                  </a:extLst>
                </a:gridCol>
              </a:tblGrid>
              <a:tr h="690431">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Output</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b="1"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Output indicators</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Audited Actual 2019/20</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Audited Actual 2020/21</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Target 2021/22</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a:lnSpc>
                          <a:spcPct val="107000"/>
                        </a:lnSpc>
                        <a:spcAft>
                          <a:spcPts val="0"/>
                        </a:spcAft>
                      </a:pPr>
                      <a:r>
                        <a:rPr lang="en-GB" sz="1200" b="1" dirty="0">
                          <a:solidFill>
                            <a:schemeClr val="bg1"/>
                          </a:solidFill>
                          <a:effectLst/>
                          <a:latin typeface="Arial Narrow" panose="020B0606020202030204" pitchFamily="34" charset="0"/>
                        </a:rPr>
                        <a:t>Actual </a:t>
                      </a:r>
                      <a:r>
                        <a:rPr lang="en-GB" sz="1200" b="1" baseline="0" dirty="0">
                          <a:solidFill>
                            <a:schemeClr val="bg1"/>
                          </a:solidFill>
                          <a:effectLst/>
                          <a:latin typeface="Arial Narrow" panose="020B0606020202030204" pitchFamily="34" charset="0"/>
                        </a:rPr>
                        <a:t> </a:t>
                      </a:r>
                      <a:r>
                        <a:rPr lang="en-GB" sz="1200" b="1" dirty="0">
                          <a:solidFill>
                            <a:schemeClr val="bg1"/>
                          </a:solidFill>
                          <a:effectLst/>
                          <a:latin typeface="Arial Narrow" panose="020B0606020202030204" pitchFamily="34" charset="0"/>
                        </a:rPr>
                        <a:t>2021/22</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a:lnSpc>
                          <a:spcPct val="107000"/>
                        </a:lnSpc>
                        <a:spcAft>
                          <a:spcPts val="0"/>
                        </a:spcAft>
                      </a:pPr>
                      <a:r>
                        <a:rPr lang="en-GB" sz="1200" b="1" dirty="0">
                          <a:solidFill>
                            <a:schemeClr val="bg1"/>
                          </a:solidFill>
                          <a:effectLst/>
                          <a:latin typeface="Arial Narrow" panose="020B0606020202030204" pitchFamily="34" charset="0"/>
                        </a:rPr>
                        <a:t>Deviation from planned target</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a:lnSpc>
                          <a:spcPct val="107000"/>
                        </a:lnSpc>
                        <a:spcAft>
                          <a:spcPts val="0"/>
                        </a:spcAft>
                      </a:pPr>
                      <a:r>
                        <a:rPr lang="en-GB" sz="1200" b="1" dirty="0">
                          <a:effectLst/>
                          <a:latin typeface="Arial Narrow" panose="020B0606020202030204" pitchFamily="34" charset="0"/>
                        </a:rPr>
                        <a:t>Reason for deviation</a:t>
                      </a:r>
                      <a:endParaRPr lang="en-ZA" sz="1200" b="1"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0"/>
                  </a:ext>
                </a:extLst>
              </a:tr>
              <a:tr h="161304">
                <a:tc gridSpan="8">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lt1"/>
                          </a:solidFill>
                          <a:latin typeface="Arial Narrow" panose="020B0606020202030204" pitchFamily="34" charset="0"/>
                          <a:ea typeface="+mn-ea"/>
                          <a:cs typeface="+mn-cs"/>
                        </a:rPr>
                        <a:t>PROGRAMME 3: RESEARCH AND INNOVATION </a:t>
                      </a:r>
                      <a:r>
                        <a:rPr lang="en-ZA" sz="1200" b="1" kern="1200" dirty="0">
                          <a:solidFill>
                            <a:schemeClr val="lt1"/>
                          </a:solidFill>
                          <a:latin typeface="Arial Narrow" panose="020B0606020202030204" pitchFamily="34" charset="0"/>
                          <a:ea typeface="+mn-ea"/>
                          <a:cs typeface="+mn-cs"/>
                        </a:rPr>
                        <a:t>SUPPORT AND ADVANCEMENT</a:t>
                      </a:r>
                    </a:p>
                  </a:txBody>
                  <a:tcPr marL="0" marR="0" marT="0" marB="0"/>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0001"/>
                  </a:ext>
                </a:extLst>
              </a:tr>
              <a:tr h="171740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The knowledge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produced by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NRF supported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researchers</a:t>
                      </a:r>
                      <a:endParaRPr lang="en-ZA" sz="1200" dirty="0">
                        <a:latin typeface="Arial Narrow" panose="020B0606020202030204" pitchFamily="34" charset="0"/>
                      </a:endParaRPr>
                    </a:p>
                  </a:txBody>
                  <a:tcPr marL="0" marR="0" marT="0" marB="0" anchor="ctr"/>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US" sz="1200" dirty="0">
                          <a:effectLst/>
                          <a:latin typeface="Arial Narrow" panose="020B0606020202030204" pitchFamily="34" charset="0"/>
                          <a:ea typeface="Arial" panose="020B0604020202020204" pitchFamily="34" charset="0"/>
                          <a:cs typeface="Times New Roman" panose="02020603050405020304" pitchFamily="18" charset="0"/>
                        </a:rPr>
                        <a:t>Number of</a:t>
                      </a:r>
                    </a:p>
                    <a:p>
                      <a:pPr marL="36195" marR="36195" lvl="0" indent="0" algn="l" defTabSz="457200" rtl="0" eaLnBrk="1" fontAlgn="auto" latinLnBrk="0" hangingPunct="1">
                        <a:lnSpc>
                          <a:spcPct val="107000"/>
                        </a:lnSpc>
                        <a:spcBef>
                          <a:spcPts val="0"/>
                        </a:spcBef>
                        <a:spcAft>
                          <a:spcPts val="0"/>
                        </a:spcAft>
                        <a:buClrTx/>
                        <a:buSzTx/>
                        <a:buFontTx/>
                        <a:buNone/>
                        <a:tabLst/>
                        <a:defRPr/>
                      </a:pPr>
                      <a:r>
                        <a:rPr lang="en-US" sz="1200" dirty="0">
                          <a:effectLst/>
                          <a:latin typeface="Arial Narrow" panose="020B0606020202030204" pitchFamily="34" charset="0"/>
                          <a:ea typeface="Arial" panose="020B0604020202020204" pitchFamily="34" charset="0"/>
                          <a:cs typeface="Times New Roman" panose="02020603050405020304" pitchFamily="18" charset="0"/>
                        </a:rPr>
                        <a:t>peer-reviewed</a:t>
                      </a:r>
                    </a:p>
                    <a:p>
                      <a:pPr marL="36195" marR="36195" lvl="0" indent="0" algn="l" defTabSz="457200" rtl="0" eaLnBrk="1" fontAlgn="auto" latinLnBrk="0" hangingPunct="1">
                        <a:lnSpc>
                          <a:spcPct val="107000"/>
                        </a:lnSpc>
                        <a:spcBef>
                          <a:spcPts val="0"/>
                        </a:spcBef>
                        <a:spcAft>
                          <a:spcPts val="0"/>
                        </a:spcAft>
                        <a:buClrTx/>
                        <a:buSzTx/>
                        <a:buFontTx/>
                        <a:buNone/>
                        <a:tabLst/>
                        <a:defRPr/>
                      </a:pPr>
                      <a:r>
                        <a:rPr lang="en-US" sz="1200" dirty="0">
                          <a:effectLst/>
                          <a:latin typeface="Arial Narrow" panose="020B0606020202030204" pitchFamily="34" charset="0"/>
                          <a:ea typeface="Arial" panose="020B0604020202020204" pitchFamily="34" charset="0"/>
                          <a:cs typeface="Times New Roman" panose="02020603050405020304" pitchFamily="18" charset="0"/>
                        </a:rPr>
                        <a:t>publications produced by</a:t>
                      </a:r>
                    </a:p>
                    <a:p>
                      <a:pPr marL="36195" marR="36195" lvl="0" indent="0" algn="l" defTabSz="457200" rtl="0" eaLnBrk="1" fontAlgn="auto" latinLnBrk="0" hangingPunct="1">
                        <a:lnSpc>
                          <a:spcPct val="107000"/>
                        </a:lnSpc>
                        <a:spcBef>
                          <a:spcPts val="0"/>
                        </a:spcBef>
                        <a:spcAft>
                          <a:spcPts val="0"/>
                        </a:spcAft>
                        <a:buClrTx/>
                        <a:buSzTx/>
                        <a:buFontTx/>
                        <a:buNone/>
                        <a:tabLst/>
                        <a:defRPr/>
                      </a:pPr>
                      <a:r>
                        <a:rPr lang="en-US" sz="1200" dirty="0">
                          <a:effectLst/>
                          <a:latin typeface="Arial Narrow" panose="020B0606020202030204" pitchFamily="34" charset="0"/>
                          <a:ea typeface="Arial" panose="020B0604020202020204" pitchFamily="34" charset="0"/>
                          <a:cs typeface="Times New Roman" panose="02020603050405020304" pitchFamily="18" charset="0"/>
                        </a:rPr>
                        <a:t>NRF-funded researchers</a:t>
                      </a:r>
                    </a:p>
                    <a:p>
                      <a:pPr marL="36195" marR="36195" lvl="0" indent="0" algn="l" defTabSz="457200" rtl="0" eaLnBrk="1" fontAlgn="auto" latinLnBrk="0" hangingPunct="1">
                        <a:lnSpc>
                          <a:spcPct val="107000"/>
                        </a:lnSpc>
                        <a:spcBef>
                          <a:spcPts val="0"/>
                        </a:spcBef>
                        <a:spcAft>
                          <a:spcPts val="0"/>
                        </a:spcAft>
                        <a:buClrTx/>
                        <a:buSzTx/>
                        <a:buFontTx/>
                        <a:buNone/>
                        <a:tabLst/>
                        <a:defRPr/>
                      </a:pPr>
                      <a:r>
                        <a:rPr lang="en-US" sz="1200" dirty="0">
                          <a:effectLst/>
                          <a:latin typeface="Arial Narrow" panose="020B0606020202030204" pitchFamily="34" charset="0"/>
                          <a:ea typeface="Arial" panose="020B0604020202020204" pitchFamily="34" charset="0"/>
                          <a:cs typeface="Times New Roman" panose="02020603050405020304" pitchFamily="18" charset="0"/>
                        </a:rPr>
                        <a:t>(including from NNEP,</a:t>
                      </a:r>
                    </a:p>
                    <a:p>
                      <a:pPr marL="36195" marR="36195" lvl="0" indent="0" algn="l" defTabSz="457200" rtl="0" eaLnBrk="1" fontAlgn="auto" latinLnBrk="0" hangingPunct="1">
                        <a:lnSpc>
                          <a:spcPct val="107000"/>
                        </a:lnSpc>
                        <a:spcBef>
                          <a:spcPts val="0"/>
                        </a:spcBef>
                        <a:spcAft>
                          <a:spcPts val="0"/>
                        </a:spcAft>
                        <a:buClrTx/>
                        <a:buSzTx/>
                        <a:buFontTx/>
                        <a:buNone/>
                        <a:tabLst/>
                        <a:defRPr/>
                      </a:pPr>
                      <a:r>
                        <a:rPr lang="en-US" sz="1200" dirty="0">
                          <a:effectLst/>
                          <a:latin typeface="Arial Narrow" panose="020B0606020202030204" pitchFamily="34" charset="0"/>
                          <a:ea typeface="Arial" panose="020B0604020202020204" pitchFamily="34" charset="0"/>
                          <a:cs typeface="Times New Roman" panose="02020603050405020304" pitchFamily="18" charset="0"/>
                        </a:rPr>
                        <a:t>NEP and SREP)</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US" sz="1200" dirty="0">
                          <a:effectLst/>
                          <a:latin typeface="Arial Narrow" panose="020B0606020202030204" pitchFamily="34" charset="0"/>
                          <a:ea typeface="Arial" panose="020B0604020202020204" pitchFamily="34" charset="0"/>
                          <a:cs typeface="Times New Roman" panose="02020603050405020304" pitchFamily="18" charset="0"/>
                        </a:rPr>
                        <a: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ZA" sz="1200" dirty="0">
                          <a:effectLst/>
                          <a:latin typeface="Arial Narrow" panose="020B0606020202030204" pitchFamily="34" charset="0"/>
                          <a:ea typeface="Arial" panose="020B0604020202020204" pitchFamily="34" charset="0"/>
                          <a:cs typeface="Times New Roman" panose="02020603050405020304" pitchFamily="18" charset="0"/>
                        </a:rPr>
                        <a:t>8 150 </a:t>
                      </a:r>
                    </a:p>
                  </a:txBody>
                  <a:tcPr marL="0" marR="0" marT="0" marB="0" anchor="ctr"/>
                </a:tc>
                <a:tc>
                  <a:txBody>
                    <a:bodyPr/>
                    <a:lstStyle/>
                    <a:p>
                      <a:pPr marL="36195" marR="36195" lvl="0" indent="0" algn="ctr" defTabSz="457200" rtl="0" eaLnBrk="1" fontAlgn="auto" latinLnBrk="0" hangingPunct="1">
                        <a:lnSpc>
                          <a:spcPct val="107000"/>
                        </a:lnSpc>
                        <a:spcBef>
                          <a:spcPts val="0"/>
                        </a:spcBef>
                        <a:spcAft>
                          <a:spcPts val="0"/>
                        </a:spcAft>
                        <a:buClrTx/>
                        <a:buSzTx/>
                        <a:buFontTx/>
                        <a:buNone/>
                        <a:tabLst/>
                        <a:defRPr/>
                      </a:pPr>
                      <a:r>
                        <a:rPr lang="en-ZA" sz="1200" dirty="0">
                          <a:effectLst/>
                          <a:latin typeface="Arial Narrow" panose="020B0606020202030204" pitchFamily="34" charset="0"/>
                          <a:ea typeface="Arial" panose="020B0604020202020204" pitchFamily="34" charset="0"/>
                          <a:cs typeface="Times New Roman" panose="02020603050405020304" pitchFamily="18" charset="0"/>
                        </a:rPr>
                        <a:t>9 250</a:t>
                      </a:r>
                    </a:p>
                  </a:txBody>
                  <a:tcPr marL="0" marR="0" marT="0" marB="0" anchor="ctr"/>
                </a:tc>
                <a:tc>
                  <a:txBody>
                    <a:bodyPr/>
                    <a:lstStyle/>
                    <a:p>
                      <a:pPr marL="36195" marR="36195" algn="ctr">
                        <a:lnSpc>
                          <a:spcPct val="107000"/>
                        </a:lnSpc>
                        <a:spcAft>
                          <a:spcPts val="0"/>
                        </a:spcAft>
                      </a:pPr>
                      <a:r>
                        <a:rPr lang="en-ZA" sz="1200" dirty="0">
                          <a:effectLst/>
                          <a:latin typeface="Arial Narrow" panose="020B0606020202030204" pitchFamily="34" charset="0"/>
                          <a:ea typeface="Arial" panose="020B0604020202020204" pitchFamily="34" charset="0"/>
                          <a:cs typeface="Times New Roman" panose="02020603050405020304" pitchFamily="18" charset="0"/>
                        </a:rPr>
                        <a:t>9 116 </a:t>
                      </a:r>
                    </a:p>
                  </a:txBody>
                  <a:tcPr marL="0" marR="0" marT="0" marB="0" anchor="ctr"/>
                </a:tc>
                <a:tc>
                  <a:txBody>
                    <a:bodyPr/>
                    <a:lstStyle/>
                    <a:p>
                      <a:pPr marL="36195" marR="36195" algn="ctr">
                        <a:lnSpc>
                          <a:spcPct val="107000"/>
                        </a:lnSpc>
                        <a:spcAft>
                          <a:spcPts val="0"/>
                        </a:spcAft>
                      </a:pP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gn="ctr">
                        <a:lnSpc>
                          <a:spcPct val="107000"/>
                        </a:lnSpc>
                        <a:spcAft>
                          <a:spcPts val="0"/>
                        </a:spcAft>
                      </a:pPr>
                      <a:r>
                        <a:rPr lang="en-ZA" sz="1200" dirty="0">
                          <a:effectLst/>
                          <a:latin typeface="Arial Narrow" panose="020B0606020202030204" pitchFamily="34" charset="0"/>
                          <a:ea typeface="Arial" panose="020B0604020202020204" pitchFamily="34" charset="0"/>
                          <a:cs typeface="Times New Roman" panose="02020603050405020304" pitchFamily="18" charset="0"/>
                        </a:rPr>
                        <a:t> -134</a:t>
                      </a:r>
                    </a:p>
                    <a:p>
                      <a:pPr marL="36195" marR="36195" algn="ctr">
                        <a:lnSpc>
                          <a:spcPct val="107000"/>
                        </a:lnSpc>
                        <a:spcAft>
                          <a:spcPts val="0"/>
                        </a:spcAft>
                      </a:pPr>
                      <a:r>
                        <a:rPr lang="en-ZA" sz="1200" dirty="0">
                          <a:effectLst/>
                          <a:latin typeface="Arial Narrow" panose="020B0606020202030204" pitchFamily="34" charset="0"/>
                          <a:ea typeface="Arial" panose="020B0604020202020204" pitchFamily="34" charset="0"/>
                          <a:cs typeface="Times New Roman" panose="02020603050405020304" pitchFamily="18" charset="0"/>
                        </a:rPr>
                        <a:t> (-1.4%)</a:t>
                      </a:r>
                    </a:p>
                  </a:txBody>
                  <a:tcPr marL="0" marR="0" marT="0" marB="0" anchor="ctr"/>
                </a:tc>
                <a:tc>
                  <a:txBody>
                    <a:bodyPr/>
                    <a:lstStyle/>
                    <a:p>
                      <a:pPr marL="36195" marR="36195">
                        <a:lnSpc>
                          <a:spcPct val="107000"/>
                        </a:lnSpc>
                        <a:spcAft>
                          <a:spcPts val="0"/>
                        </a:spcAft>
                      </a:pPr>
                      <a:r>
                        <a:rPr lang="en-US" sz="1200" dirty="0">
                          <a:effectLst/>
                          <a:latin typeface="Arial Narrow" panose="020B0606020202030204" pitchFamily="34" charset="0"/>
                          <a:ea typeface="Arial" panose="020B0604020202020204" pitchFamily="34" charset="0"/>
                          <a:cs typeface="Times New Roman" panose="02020603050405020304" pitchFamily="18" charset="0"/>
                        </a:rPr>
                        <a:t>Target not achieved. As</a:t>
                      </a:r>
                    </a:p>
                    <a:p>
                      <a:pPr marL="36195" marR="36195">
                        <a:lnSpc>
                          <a:spcPct val="107000"/>
                        </a:lnSpc>
                        <a:spcAft>
                          <a:spcPts val="0"/>
                        </a:spcAft>
                      </a:pPr>
                      <a:r>
                        <a:rPr lang="en-US" sz="1200" dirty="0">
                          <a:effectLst/>
                          <a:latin typeface="Arial Narrow" panose="020B0606020202030204" pitchFamily="34" charset="0"/>
                          <a:ea typeface="Arial" panose="020B0604020202020204" pitchFamily="34" charset="0"/>
                          <a:cs typeface="Times New Roman" panose="02020603050405020304" pitchFamily="18" charset="0"/>
                        </a:rPr>
                        <a:t>a result of COVID-19</a:t>
                      </a:r>
                    </a:p>
                    <a:p>
                      <a:pPr marL="36195" marR="36195">
                        <a:lnSpc>
                          <a:spcPct val="107000"/>
                        </a:lnSpc>
                        <a:spcAft>
                          <a:spcPts val="0"/>
                        </a:spcAft>
                      </a:pPr>
                      <a:r>
                        <a:rPr lang="en-US" sz="1200" dirty="0">
                          <a:effectLst/>
                          <a:latin typeface="Arial Narrow" panose="020B0606020202030204" pitchFamily="34" charset="0"/>
                          <a:ea typeface="Arial" panose="020B0604020202020204" pitchFamily="34" charset="0"/>
                          <a:cs typeface="Times New Roman" panose="02020603050405020304" pitchFamily="18" charset="0"/>
                        </a:rPr>
                        <a:t>restrictions, researchers</a:t>
                      </a:r>
                    </a:p>
                    <a:p>
                      <a:pPr marL="36195" marR="36195">
                        <a:lnSpc>
                          <a:spcPct val="107000"/>
                        </a:lnSpc>
                        <a:spcAft>
                          <a:spcPts val="0"/>
                        </a:spcAft>
                      </a:pPr>
                      <a:r>
                        <a:rPr lang="en-US" sz="1200" dirty="0">
                          <a:effectLst/>
                          <a:latin typeface="Arial Narrow" panose="020B0606020202030204" pitchFamily="34" charset="0"/>
                          <a:ea typeface="Arial" panose="020B0604020202020204" pitchFamily="34" charset="0"/>
                          <a:cs typeface="Times New Roman" panose="02020603050405020304" pitchFamily="18" charset="0"/>
                        </a:rPr>
                        <a:t>undertook fewer field</a:t>
                      </a:r>
                    </a:p>
                    <a:p>
                      <a:pPr marL="36195" marR="36195">
                        <a:lnSpc>
                          <a:spcPct val="107000"/>
                        </a:lnSpc>
                        <a:spcAft>
                          <a:spcPts val="0"/>
                        </a:spcAft>
                      </a:pPr>
                      <a:r>
                        <a:rPr lang="en-US" sz="1200" dirty="0">
                          <a:effectLst/>
                          <a:latin typeface="Arial Narrow" panose="020B0606020202030204" pitchFamily="34" charset="0"/>
                          <a:ea typeface="Arial" panose="020B0604020202020204" pitchFamily="34" charset="0"/>
                          <a:cs typeface="Times New Roman" panose="02020603050405020304" pitchFamily="18" charset="0"/>
                        </a:rPr>
                        <a:t>trips and attended fewer</a:t>
                      </a:r>
                    </a:p>
                    <a:p>
                      <a:pPr marL="36195" marR="36195">
                        <a:lnSpc>
                          <a:spcPct val="107000"/>
                        </a:lnSpc>
                        <a:spcAft>
                          <a:spcPts val="0"/>
                        </a:spcAft>
                      </a:pPr>
                      <a:r>
                        <a:rPr lang="en-US" sz="1200" dirty="0">
                          <a:effectLst/>
                          <a:latin typeface="Arial Narrow" panose="020B0606020202030204" pitchFamily="34" charset="0"/>
                          <a:ea typeface="Arial" panose="020B0604020202020204" pitchFamily="34" charset="0"/>
                          <a:cs typeface="Times New Roman" panose="02020603050405020304" pitchFamily="18" charset="0"/>
                        </a:rPr>
                        <a:t>international conferences</a:t>
                      </a:r>
                    </a:p>
                    <a:p>
                      <a:pPr marL="36195" marR="36195">
                        <a:lnSpc>
                          <a:spcPct val="107000"/>
                        </a:lnSpc>
                        <a:spcAft>
                          <a:spcPts val="0"/>
                        </a:spcAft>
                      </a:pPr>
                      <a:r>
                        <a:rPr lang="en-US" sz="1200" dirty="0">
                          <a:effectLst/>
                          <a:latin typeface="Arial Narrow" panose="020B0606020202030204" pitchFamily="34" charset="0"/>
                          <a:ea typeface="Arial" panose="020B0604020202020204" pitchFamily="34" charset="0"/>
                          <a:cs typeface="Times New Roman" panose="02020603050405020304" pitchFamily="18" charset="0"/>
                        </a:rPr>
                        <a:t>and workshops,</a:t>
                      </a:r>
                    </a:p>
                    <a:p>
                      <a:pPr marL="36195" marR="36195">
                        <a:lnSpc>
                          <a:spcPct val="107000"/>
                        </a:lnSpc>
                        <a:spcAft>
                          <a:spcPts val="0"/>
                        </a:spcAft>
                      </a:pPr>
                      <a:r>
                        <a:rPr lang="en-US" sz="1200" dirty="0">
                          <a:effectLst/>
                          <a:latin typeface="Arial Narrow" panose="020B0606020202030204" pitchFamily="34" charset="0"/>
                          <a:ea typeface="Arial" panose="020B0604020202020204" pitchFamily="34" charset="0"/>
                          <a:cs typeface="Times New Roman" panose="02020603050405020304" pitchFamily="18" charset="0"/>
                        </a:rPr>
                        <a:t>thus produced fewer</a:t>
                      </a:r>
                    </a:p>
                    <a:p>
                      <a:pPr marL="36195" marR="36195">
                        <a:lnSpc>
                          <a:spcPct val="107000"/>
                        </a:lnSpc>
                        <a:spcAft>
                          <a:spcPts val="0"/>
                        </a:spcAft>
                      </a:pPr>
                      <a:r>
                        <a:rPr lang="en-US" sz="1200" dirty="0">
                          <a:effectLst/>
                          <a:latin typeface="Arial Narrow" panose="020B0606020202030204" pitchFamily="34" charset="0"/>
                          <a:ea typeface="Arial" panose="020B0604020202020204" pitchFamily="34" charset="0"/>
                          <a:cs typeface="Times New Roman" panose="02020603050405020304" pitchFamily="18" charset="0"/>
                        </a:rPr>
                        <a:t>number of papers.</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2"/>
                  </a:ext>
                </a:extLst>
              </a:tr>
            </a:tbl>
          </a:graphicData>
        </a:graphic>
      </p:graphicFrame>
      <p:sp>
        <p:nvSpPr>
          <p:cNvPr id="2" name="Footer Placeholder 1"/>
          <p:cNvSpPr>
            <a:spLocks noGrp="1"/>
          </p:cNvSpPr>
          <p:nvPr>
            <p:ph type="ftr" sz="quarter" idx="11"/>
          </p:nvPr>
        </p:nvSpPr>
        <p:spPr>
          <a:xfrm>
            <a:off x="2202426" y="6356351"/>
            <a:ext cx="4513006" cy="290256"/>
          </a:xfrm>
        </p:spPr>
        <p:txBody>
          <a:bodyPr/>
          <a:lstStyle/>
          <a:p>
            <a:r>
              <a:rPr lang="en-US" dirty="0">
                <a:solidFill>
                  <a:schemeClr val="accent1"/>
                </a:solidFill>
              </a:rPr>
              <a:t>Advancing knowledge. Transforming lives. Inspiring a nation. </a:t>
            </a:r>
          </a:p>
          <a:p>
            <a:endParaRPr lang="en-US" dirty="0"/>
          </a:p>
        </p:txBody>
      </p:sp>
      <p:sp>
        <p:nvSpPr>
          <p:cNvPr id="5" name="Slide Number Placeholder 4"/>
          <p:cNvSpPr>
            <a:spLocks noGrp="1"/>
          </p:cNvSpPr>
          <p:nvPr>
            <p:ph type="sldNum" sz="quarter" idx="12"/>
          </p:nvPr>
        </p:nvSpPr>
        <p:spPr>
          <a:xfrm>
            <a:off x="7010400" y="5894234"/>
            <a:ext cx="2133600" cy="365125"/>
          </a:xfrm>
        </p:spPr>
        <p:txBody>
          <a:bodyPr/>
          <a:lstStyle/>
          <a:p>
            <a:fld id="{B8F1C75B-76FA-4B49-B37E-5CC1CB6900F0}" type="slidenum">
              <a:rPr lang="en-US" smtClean="0"/>
              <a:t>11</a:t>
            </a:fld>
            <a:endParaRPr lang="en-US" dirty="0"/>
          </a:p>
        </p:txBody>
      </p:sp>
    </p:spTree>
    <p:extLst>
      <p:ext uri="{BB962C8B-B14F-4D97-AF65-F5344CB8AC3E}">
        <p14:creationId xmlns:p14="http://schemas.microsoft.com/office/powerpoint/2010/main" val="865834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457200" y="173149"/>
            <a:ext cx="8229600" cy="576700"/>
          </a:xfrm>
        </p:spPr>
        <p:txBody>
          <a:bodyPr>
            <a:normAutofit fontScale="90000"/>
          </a:bodyPr>
          <a:lstStyle/>
          <a:p>
            <a:r>
              <a:rPr lang="en-US" sz="2800" b="1" dirty="0">
                <a:solidFill>
                  <a:schemeClr val="bg1"/>
                </a:solidFill>
                <a:latin typeface="Arial Narrow" panose="020B0606020202030204" pitchFamily="34" charset="0"/>
              </a:rPr>
              <a:t>Performance Against Targets in the APP for 2021/22  (cont.)</a:t>
            </a: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graphicFrame>
        <p:nvGraphicFramePr>
          <p:cNvPr id="3" name="Table 2"/>
          <p:cNvGraphicFramePr>
            <a:graphicFrameLocks noGrp="1"/>
          </p:cNvGraphicFramePr>
          <p:nvPr>
            <p:extLst>
              <p:ext uri="{D42A27DB-BD31-4B8C-83A1-F6EECF244321}">
                <p14:modId xmlns:p14="http://schemas.microsoft.com/office/powerpoint/2010/main" val="2457627730"/>
              </p:ext>
            </p:extLst>
          </p:nvPr>
        </p:nvGraphicFramePr>
        <p:xfrm>
          <a:off x="257080" y="1193358"/>
          <a:ext cx="8629839" cy="3701102"/>
        </p:xfrm>
        <a:graphic>
          <a:graphicData uri="http://schemas.openxmlformats.org/drawingml/2006/table">
            <a:tbl>
              <a:tblPr firstCol="1" lastCol="1" bandRow="1" bandCol="1">
                <a:tableStyleId>{5C22544A-7EE6-4342-B048-85BDC9FD1C3A}</a:tableStyleId>
              </a:tblPr>
              <a:tblGrid>
                <a:gridCol w="1248857">
                  <a:extLst>
                    <a:ext uri="{9D8B030D-6E8A-4147-A177-3AD203B41FA5}">
                      <a16:colId xmlns:a16="http://schemas.microsoft.com/office/drawing/2014/main" val="20000"/>
                    </a:ext>
                  </a:extLst>
                </a:gridCol>
                <a:gridCol w="1924080">
                  <a:extLst>
                    <a:ext uri="{9D8B030D-6E8A-4147-A177-3AD203B41FA5}">
                      <a16:colId xmlns:a16="http://schemas.microsoft.com/office/drawing/2014/main" val="20001"/>
                    </a:ext>
                  </a:extLst>
                </a:gridCol>
                <a:gridCol w="766916">
                  <a:extLst>
                    <a:ext uri="{9D8B030D-6E8A-4147-A177-3AD203B41FA5}">
                      <a16:colId xmlns:a16="http://schemas.microsoft.com/office/drawing/2014/main" val="20002"/>
                    </a:ext>
                  </a:extLst>
                </a:gridCol>
                <a:gridCol w="766916">
                  <a:extLst>
                    <a:ext uri="{9D8B030D-6E8A-4147-A177-3AD203B41FA5}">
                      <a16:colId xmlns:a16="http://schemas.microsoft.com/office/drawing/2014/main" val="20003"/>
                    </a:ext>
                  </a:extLst>
                </a:gridCol>
                <a:gridCol w="619433">
                  <a:extLst>
                    <a:ext uri="{9D8B030D-6E8A-4147-A177-3AD203B41FA5}">
                      <a16:colId xmlns:a16="http://schemas.microsoft.com/office/drawing/2014/main" val="20004"/>
                    </a:ext>
                  </a:extLst>
                </a:gridCol>
                <a:gridCol w="806245">
                  <a:extLst>
                    <a:ext uri="{9D8B030D-6E8A-4147-A177-3AD203B41FA5}">
                      <a16:colId xmlns:a16="http://schemas.microsoft.com/office/drawing/2014/main" val="20005"/>
                    </a:ext>
                  </a:extLst>
                </a:gridCol>
                <a:gridCol w="786581">
                  <a:extLst>
                    <a:ext uri="{9D8B030D-6E8A-4147-A177-3AD203B41FA5}">
                      <a16:colId xmlns:a16="http://schemas.microsoft.com/office/drawing/2014/main" val="20006"/>
                    </a:ext>
                  </a:extLst>
                </a:gridCol>
                <a:gridCol w="1710811">
                  <a:extLst>
                    <a:ext uri="{9D8B030D-6E8A-4147-A177-3AD203B41FA5}">
                      <a16:colId xmlns:a16="http://schemas.microsoft.com/office/drawing/2014/main" val="20007"/>
                    </a:ext>
                  </a:extLst>
                </a:gridCol>
              </a:tblGrid>
              <a:tr h="690431">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Output</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b="1"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Output indicators</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Audited Actual 2019/20</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Audited Actual 2020/21</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Target 2021/22</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a:lnSpc>
                          <a:spcPct val="107000"/>
                        </a:lnSpc>
                        <a:spcAft>
                          <a:spcPts val="0"/>
                        </a:spcAft>
                      </a:pPr>
                      <a:r>
                        <a:rPr lang="en-GB" sz="1200" b="1" dirty="0">
                          <a:solidFill>
                            <a:schemeClr val="bg1"/>
                          </a:solidFill>
                          <a:effectLst/>
                          <a:latin typeface="Arial Narrow" panose="020B0606020202030204" pitchFamily="34" charset="0"/>
                        </a:rPr>
                        <a:t>Actual </a:t>
                      </a:r>
                      <a:r>
                        <a:rPr lang="en-GB" sz="1200" b="1" baseline="0" dirty="0">
                          <a:solidFill>
                            <a:schemeClr val="bg1"/>
                          </a:solidFill>
                          <a:effectLst/>
                          <a:latin typeface="Arial Narrow" panose="020B0606020202030204" pitchFamily="34" charset="0"/>
                        </a:rPr>
                        <a:t> </a:t>
                      </a:r>
                      <a:r>
                        <a:rPr lang="en-GB" sz="1200" b="1" dirty="0">
                          <a:solidFill>
                            <a:schemeClr val="bg1"/>
                          </a:solidFill>
                          <a:effectLst/>
                          <a:latin typeface="Arial Narrow" panose="020B0606020202030204" pitchFamily="34" charset="0"/>
                        </a:rPr>
                        <a:t>2021/22</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a:lnSpc>
                          <a:spcPct val="107000"/>
                        </a:lnSpc>
                        <a:spcAft>
                          <a:spcPts val="0"/>
                        </a:spcAft>
                      </a:pPr>
                      <a:r>
                        <a:rPr lang="en-GB" sz="1200" b="1" dirty="0">
                          <a:solidFill>
                            <a:schemeClr val="bg1"/>
                          </a:solidFill>
                          <a:effectLst/>
                          <a:latin typeface="Arial Narrow" panose="020B0606020202030204" pitchFamily="34" charset="0"/>
                        </a:rPr>
                        <a:t>Deviation from planned target</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a:lnSpc>
                          <a:spcPct val="107000"/>
                        </a:lnSpc>
                        <a:spcAft>
                          <a:spcPts val="0"/>
                        </a:spcAft>
                      </a:pPr>
                      <a:r>
                        <a:rPr lang="en-GB" sz="1200" b="1" dirty="0">
                          <a:effectLst/>
                          <a:latin typeface="Arial Narrow" panose="020B0606020202030204" pitchFamily="34" charset="0"/>
                        </a:rPr>
                        <a:t>Reason for deviation</a:t>
                      </a:r>
                      <a:endParaRPr lang="en-ZA" sz="1200" b="1"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0"/>
                  </a:ext>
                </a:extLst>
              </a:tr>
              <a:tr h="161304">
                <a:tc gridSpan="8">
                  <a:txBody>
                    <a:bodyPr/>
                    <a:lstStyle/>
                    <a:p>
                      <a:pPr marL="36195" marR="36195">
                        <a:lnSpc>
                          <a:spcPct val="107000"/>
                        </a:lnSpc>
                        <a:spcAft>
                          <a:spcPts val="0"/>
                        </a:spcAft>
                      </a:pPr>
                      <a:r>
                        <a:rPr lang="en-GB" sz="1200" dirty="0">
                          <a:effectLst/>
                          <a:latin typeface="Arial Narrow" panose="020B0606020202030204" pitchFamily="34" charset="0"/>
                        </a:rPr>
                        <a:t>PROGRAMME 4: NATIONAL RESEARCH INFRASTRUCTURE PLATFORMS</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0001"/>
                  </a:ext>
                </a:extLst>
              </a:tr>
              <a:tr h="1035646">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Diversity of student cohorts accessing RIPs</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nSpc>
                          <a:spcPct val="107000"/>
                        </a:lnSpc>
                        <a:spcAft>
                          <a:spcPts val="0"/>
                        </a:spcAft>
                      </a:pPr>
                      <a:r>
                        <a:rPr lang="en-GB" sz="1200" dirty="0">
                          <a:effectLst/>
                          <a:latin typeface="Arial Narrow" panose="020B0606020202030204" pitchFamily="34" charset="0"/>
                        </a:rPr>
                        <a:t>Proportion South African postgraduate students from designated groups who are users of NFs.</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lvl="0" indent="0" algn="ctr" defTabSz="457200" rtl="0" eaLnBrk="1" fontAlgn="auto" latinLnBrk="0" hangingPunct="1">
                        <a:lnSpc>
                          <a:spcPct val="107000"/>
                        </a:lnSpc>
                        <a:spcBef>
                          <a:spcPts val="0"/>
                        </a:spcBef>
                        <a:spcAft>
                          <a:spcPts val="0"/>
                        </a:spcAft>
                        <a:buClrTx/>
                        <a:buSzTx/>
                        <a:buFontTx/>
                        <a:buNone/>
                        <a:tabLst/>
                        <a:defRPr/>
                      </a:pPr>
                      <a:endParaRPr lang="en-GB" sz="1200" dirty="0">
                        <a:effectLst/>
                        <a:latin typeface="Arial Narrow" panose="020B0606020202030204" pitchFamily="34" charset="0"/>
                      </a:endParaRPr>
                    </a:p>
                    <a:p>
                      <a:pPr marL="36195" marR="36195" lvl="0" indent="0" algn="ctr"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76%</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gn="ctr">
                        <a:lnSpc>
                          <a:spcPct val="107000"/>
                        </a:lnSpc>
                        <a:spcAft>
                          <a:spcPts val="0"/>
                        </a:spcAft>
                      </a:pP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76%</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0</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nSpc>
                          <a:spcPct val="107000"/>
                        </a:lnSpc>
                        <a:spcAft>
                          <a:spcPts val="0"/>
                        </a:spcAft>
                      </a:pPr>
                      <a:r>
                        <a:rPr lang="en-GB" sz="1200" dirty="0">
                          <a:effectLst/>
                          <a:latin typeface="Arial Narrow" panose="020B0606020202030204" pitchFamily="34" charset="0"/>
                        </a:rPr>
                        <a:t>Target achieved</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2"/>
                  </a:ext>
                </a:extLst>
              </a:tr>
              <a:tr h="171740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effectLst/>
                          <a:latin typeface="Arial Narrow" panose="020B0606020202030204" pitchFamily="34" charset="0"/>
                        </a:rPr>
                        <a:t>Diversity of researchers accessing RIPs</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p>
                      <a:endParaRPr lang="en-ZA" sz="1200" dirty="0">
                        <a:latin typeface="Arial Narrow" panose="020B0606020202030204" pitchFamily="34" charset="0"/>
                      </a:endParaRPr>
                    </a:p>
                  </a:txBody>
                  <a:tcPr marL="0" marR="0" marT="0" marB="0" anchor="ctr"/>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Proportion South African researchers from designated groups who are users of NFs</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lvl="0" indent="0" algn="ctr" defTabSz="457200" rtl="0" eaLnBrk="1" fontAlgn="auto" latinLnBrk="0" hangingPunct="1">
                        <a:lnSpc>
                          <a:spcPct val="107000"/>
                        </a:lnSpc>
                        <a:spcBef>
                          <a:spcPts val="0"/>
                        </a:spcBef>
                        <a:spcAft>
                          <a:spcPts val="0"/>
                        </a:spcAft>
                        <a:buClrTx/>
                        <a:buSzTx/>
                        <a:buFontTx/>
                        <a:buNone/>
                        <a:tabLst/>
                        <a:defRPr/>
                      </a:pPr>
                      <a:endParaRPr lang="en-GB" sz="1200" dirty="0">
                        <a:effectLst/>
                        <a:latin typeface="Arial Narrow" panose="020B0606020202030204" pitchFamily="34" charset="0"/>
                      </a:endParaRPr>
                    </a:p>
                    <a:p>
                      <a:pPr marL="36195" marR="36195" lvl="0" indent="0" algn="ctr"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39%</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gn="ctr">
                        <a:lnSpc>
                          <a:spcPct val="107000"/>
                        </a:lnSpc>
                        <a:spcAft>
                          <a:spcPts val="0"/>
                        </a:spcAft>
                      </a:pP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11%</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-28%</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nSpc>
                          <a:spcPct val="107000"/>
                        </a:lnSpc>
                        <a:spcAft>
                          <a:spcPts val="0"/>
                        </a:spcAft>
                      </a:pPr>
                      <a:r>
                        <a:rPr lang="en-GB" sz="1200" dirty="0">
                          <a:effectLst/>
                          <a:latin typeface="Arial Narrow" panose="020B0606020202030204" pitchFamily="34" charset="0"/>
                        </a:rPr>
                        <a:t>Target not achieved. </a:t>
                      </a:r>
                    </a:p>
                    <a:p>
                      <a:pPr marL="36195" marR="36195">
                        <a:lnSpc>
                          <a:spcPct val="107000"/>
                        </a:lnSpc>
                        <a:spcAft>
                          <a:spcPts val="0"/>
                        </a:spcAft>
                      </a:pPr>
                      <a:r>
                        <a:rPr lang="en-GB" sz="1200" dirty="0">
                          <a:effectLst/>
                          <a:latin typeface="Arial Narrow" panose="020B0606020202030204" pitchFamily="34" charset="0"/>
                        </a:rPr>
                        <a:t>NFs business rules and systems not designed to collect data on citizenship and racial designations of researchers and students users of RIPs.</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3"/>
                  </a:ext>
                </a:extLst>
              </a:tr>
            </a:tbl>
          </a:graphicData>
        </a:graphic>
      </p:graphicFrame>
      <p:sp>
        <p:nvSpPr>
          <p:cNvPr id="2" name="Footer Placeholder 1"/>
          <p:cNvSpPr>
            <a:spLocks noGrp="1"/>
          </p:cNvSpPr>
          <p:nvPr>
            <p:ph type="ftr" sz="quarter" idx="11"/>
          </p:nvPr>
        </p:nvSpPr>
        <p:spPr>
          <a:xfrm>
            <a:off x="2202426" y="6356351"/>
            <a:ext cx="4513006" cy="290256"/>
          </a:xfrm>
        </p:spPr>
        <p:txBody>
          <a:bodyPr/>
          <a:lstStyle/>
          <a:p>
            <a:r>
              <a:rPr lang="en-US" dirty="0">
                <a:solidFill>
                  <a:schemeClr val="accent1"/>
                </a:solidFill>
              </a:rPr>
              <a:t>Advancing knowledge. Transforming lives. Inspiring a nation. </a:t>
            </a:r>
          </a:p>
          <a:p>
            <a:endParaRPr lang="en-US" dirty="0"/>
          </a:p>
        </p:txBody>
      </p:sp>
      <p:sp>
        <p:nvSpPr>
          <p:cNvPr id="5" name="Slide Number Placeholder 4"/>
          <p:cNvSpPr>
            <a:spLocks noGrp="1"/>
          </p:cNvSpPr>
          <p:nvPr>
            <p:ph type="sldNum" sz="quarter" idx="12"/>
          </p:nvPr>
        </p:nvSpPr>
        <p:spPr>
          <a:xfrm>
            <a:off x="7010400" y="5894234"/>
            <a:ext cx="2133600" cy="365125"/>
          </a:xfrm>
        </p:spPr>
        <p:txBody>
          <a:bodyPr/>
          <a:lstStyle/>
          <a:p>
            <a:fld id="{B8F1C75B-76FA-4B49-B37E-5CC1CB6900F0}" type="slidenum">
              <a:rPr lang="en-US" smtClean="0"/>
              <a:t>12</a:t>
            </a:fld>
            <a:endParaRPr lang="en-US" dirty="0"/>
          </a:p>
        </p:txBody>
      </p:sp>
    </p:spTree>
    <p:extLst>
      <p:ext uri="{BB962C8B-B14F-4D97-AF65-F5344CB8AC3E}">
        <p14:creationId xmlns:p14="http://schemas.microsoft.com/office/powerpoint/2010/main" val="2401064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384899" y="164450"/>
            <a:ext cx="8229600" cy="576700"/>
          </a:xfrm>
        </p:spPr>
        <p:txBody>
          <a:bodyPr>
            <a:normAutofit fontScale="90000"/>
          </a:bodyPr>
          <a:lstStyle/>
          <a:p>
            <a:r>
              <a:rPr lang="en-US" sz="2800" b="1" dirty="0">
                <a:solidFill>
                  <a:schemeClr val="bg1"/>
                </a:solidFill>
              </a:rPr>
              <a:t>Performance Against Targets in the APP for 2021/22  (cont.)</a:t>
            </a: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graphicFrame>
        <p:nvGraphicFramePr>
          <p:cNvPr id="3" name="Table 2"/>
          <p:cNvGraphicFramePr>
            <a:graphicFrameLocks noGrp="1"/>
          </p:cNvGraphicFramePr>
          <p:nvPr>
            <p:extLst>
              <p:ext uri="{D42A27DB-BD31-4B8C-83A1-F6EECF244321}">
                <p14:modId xmlns:p14="http://schemas.microsoft.com/office/powerpoint/2010/main" val="34889686"/>
              </p:ext>
            </p:extLst>
          </p:nvPr>
        </p:nvGraphicFramePr>
        <p:xfrm>
          <a:off x="222667" y="961527"/>
          <a:ext cx="8698666" cy="4738885"/>
        </p:xfrm>
        <a:graphic>
          <a:graphicData uri="http://schemas.openxmlformats.org/drawingml/2006/table">
            <a:tbl>
              <a:tblPr firstCol="1" lastCol="1" bandRow="1" bandCol="1">
                <a:tableStyleId>{5C22544A-7EE6-4342-B048-85BDC9FD1C3A}</a:tableStyleId>
              </a:tblPr>
              <a:tblGrid>
                <a:gridCol w="1330291">
                  <a:extLst>
                    <a:ext uri="{9D8B030D-6E8A-4147-A177-3AD203B41FA5}">
                      <a16:colId xmlns:a16="http://schemas.microsoft.com/office/drawing/2014/main" val="20000"/>
                    </a:ext>
                  </a:extLst>
                </a:gridCol>
                <a:gridCol w="1330291">
                  <a:extLst>
                    <a:ext uri="{9D8B030D-6E8A-4147-A177-3AD203B41FA5}">
                      <a16:colId xmlns:a16="http://schemas.microsoft.com/office/drawing/2014/main" val="20001"/>
                    </a:ext>
                  </a:extLst>
                </a:gridCol>
                <a:gridCol w="712175">
                  <a:extLst>
                    <a:ext uri="{9D8B030D-6E8A-4147-A177-3AD203B41FA5}">
                      <a16:colId xmlns:a16="http://schemas.microsoft.com/office/drawing/2014/main" val="20002"/>
                    </a:ext>
                  </a:extLst>
                </a:gridCol>
                <a:gridCol w="712175">
                  <a:extLst>
                    <a:ext uri="{9D8B030D-6E8A-4147-A177-3AD203B41FA5}">
                      <a16:colId xmlns:a16="http://schemas.microsoft.com/office/drawing/2014/main" val="20003"/>
                    </a:ext>
                  </a:extLst>
                </a:gridCol>
                <a:gridCol w="836389">
                  <a:extLst>
                    <a:ext uri="{9D8B030D-6E8A-4147-A177-3AD203B41FA5}">
                      <a16:colId xmlns:a16="http://schemas.microsoft.com/office/drawing/2014/main" val="20004"/>
                    </a:ext>
                  </a:extLst>
                </a:gridCol>
                <a:gridCol w="836389">
                  <a:extLst>
                    <a:ext uri="{9D8B030D-6E8A-4147-A177-3AD203B41FA5}">
                      <a16:colId xmlns:a16="http://schemas.microsoft.com/office/drawing/2014/main" val="20005"/>
                    </a:ext>
                  </a:extLst>
                </a:gridCol>
                <a:gridCol w="1470478">
                  <a:extLst>
                    <a:ext uri="{9D8B030D-6E8A-4147-A177-3AD203B41FA5}">
                      <a16:colId xmlns:a16="http://schemas.microsoft.com/office/drawing/2014/main" val="20006"/>
                    </a:ext>
                  </a:extLst>
                </a:gridCol>
                <a:gridCol w="1470478">
                  <a:extLst>
                    <a:ext uri="{9D8B030D-6E8A-4147-A177-3AD203B41FA5}">
                      <a16:colId xmlns:a16="http://schemas.microsoft.com/office/drawing/2014/main" val="20007"/>
                    </a:ext>
                  </a:extLst>
                </a:gridCol>
              </a:tblGrid>
              <a:tr h="786581">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Output</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b="1"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Output indicators</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a:lnSpc>
                          <a:spcPct val="107000"/>
                        </a:lnSpc>
                        <a:spcAft>
                          <a:spcPts val="0"/>
                        </a:spcAft>
                      </a:pPr>
                      <a:r>
                        <a:rPr lang="en-GB" sz="1200" b="1" dirty="0">
                          <a:solidFill>
                            <a:schemeClr val="bg1"/>
                          </a:solidFill>
                          <a:effectLst/>
                          <a:latin typeface="Arial Narrow" panose="020B0606020202030204" pitchFamily="34" charset="0"/>
                        </a:rPr>
                        <a:t>Audited Actual 2019/20</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a:lnSpc>
                          <a:spcPct val="107000"/>
                        </a:lnSpc>
                        <a:spcAft>
                          <a:spcPts val="0"/>
                        </a:spcAft>
                      </a:pPr>
                      <a:r>
                        <a:rPr lang="en-GB" sz="1200" b="1" dirty="0">
                          <a:solidFill>
                            <a:schemeClr val="bg1"/>
                          </a:solidFill>
                          <a:effectLst/>
                          <a:latin typeface="Arial Narrow" panose="020B0606020202030204" pitchFamily="34" charset="0"/>
                        </a:rPr>
                        <a:t>Audited Actual 2020/21</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a:lnSpc>
                          <a:spcPct val="107000"/>
                        </a:lnSpc>
                        <a:spcAft>
                          <a:spcPts val="0"/>
                        </a:spcAft>
                      </a:pPr>
                      <a:r>
                        <a:rPr lang="en-GB" sz="1200" b="1" dirty="0">
                          <a:solidFill>
                            <a:schemeClr val="bg1"/>
                          </a:solidFill>
                          <a:effectLst/>
                          <a:latin typeface="Arial Narrow" panose="020B0606020202030204" pitchFamily="34" charset="0"/>
                        </a:rPr>
                        <a:t>Planned Target 2021/22</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a:lnSpc>
                          <a:spcPct val="107000"/>
                        </a:lnSpc>
                        <a:spcAft>
                          <a:spcPts val="0"/>
                        </a:spcAft>
                      </a:pPr>
                      <a:r>
                        <a:rPr lang="en-GB" sz="1200" b="1" dirty="0">
                          <a:solidFill>
                            <a:schemeClr val="bg1"/>
                          </a:solidFill>
                          <a:effectLst/>
                          <a:latin typeface="Arial Narrow" panose="020B0606020202030204" pitchFamily="34" charset="0"/>
                        </a:rPr>
                        <a:t>Actual Achievement 2021/22</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a:lnSpc>
                          <a:spcPct val="107000"/>
                        </a:lnSpc>
                        <a:spcAft>
                          <a:spcPts val="0"/>
                        </a:spcAft>
                      </a:pPr>
                      <a:r>
                        <a:rPr lang="en-GB" sz="1200" b="1" dirty="0">
                          <a:solidFill>
                            <a:schemeClr val="bg1"/>
                          </a:solidFill>
                          <a:effectLst/>
                          <a:latin typeface="Arial Narrow" panose="020B0606020202030204" pitchFamily="34" charset="0"/>
                        </a:rPr>
                        <a:t>Deviation from planned target</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a:lnSpc>
                          <a:spcPct val="107000"/>
                        </a:lnSpc>
                        <a:spcAft>
                          <a:spcPts val="0"/>
                        </a:spcAft>
                      </a:pPr>
                      <a:r>
                        <a:rPr lang="en-GB" sz="1200" b="1" dirty="0">
                          <a:effectLst/>
                          <a:latin typeface="Arial Narrow" panose="020B0606020202030204" pitchFamily="34" charset="0"/>
                        </a:rPr>
                        <a:t>Reason for deviation</a:t>
                      </a:r>
                      <a:endParaRPr lang="en-ZA" sz="1200" b="1"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0"/>
                  </a:ext>
                </a:extLst>
              </a:tr>
              <a:tr h="37554">
                <a:tc gridSpan="8">
                  <a:txBody>
                    <a:bodyPr/>
                    <a:lstStyle/>
                    <a:p>
                      <a:pPr marL="36195" marR="36195">
                        <a:lnSpc>
                          <a:spcPct val="107000"/>
                        </a:lnSpc>
                        <a:spcAft>
                          <a:spcPts val="0"/>
                        </a:spcAft>
                      </a:pPr>
                      <a:r>
                        <a:rPr lang="en-GB" sz="1200" dirty="0">
                          <a:effectLst/>
                          <a:latin typeface="Arial Narrow" panose="020B0606020202030204" pitchFamily="34" charset="0"/>
                        </a:rPr>
                        <a:t>PROGRAMME 4: NATIONAL RESEARCH INFRASTRUCTURE PLATFORMS</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0001"/>
                  </a:ext>
                </a:extLst>
              </a:tr>
              <a:tr h="407880">
                <a:tc rowSpan="2">
                  <a:txBody>
                    <a:bodyPr/>
                    <a:lstStyle/>
                    <a:p>
                      <a:pPr marL="36195" marR="36195">
                        <a:lnSpc>
                          <a:spcPct val="107000"/>
                        </a:lnSpc>
                        <a:spcAft>
                          <a:spcPts val="0"/>
                        </a:spcAft>
                      </a:pPr>
                      <a:r>
                        <a:rPr lang="en-GB" sz="1200" dirty="0">
                          <a:effectLst/>
                          <a:latin typeface="Arial Narrow" panose="020B0606020202030204" pitchFamily="34" charset="0"/>
                        </a:rPr>
                        <a:t>Socio-</a:t>
                      </a:r>
                      <a:endParaRPr lang="en-ZA" sz="1200" dirty="0">
                        <a:effectLst/>
                        <a:latin typeface="Arial Narrow" panose="020B0606020202030204" pitchFamily="34" charset="0"/>
                      </a:endParaRPr>
                    </a:p>
                    <a:p>
                      <a:pPr marL="36195" marR="36195">
                        <a:lnSpc>
                          <a:spcPct val="107000"/>
                        </a:lnSpc>
                        <a:spcAft>
                          <a:spcPts val="0"/>
                        </a:spcAft>
                      </a:pPr>
                      <a:r>
                        <a:rPr lang="en-GB" sz="1200" dirty="0">
                          <a:effectLst/>
                          <a:latin typeface="Arial Narrow" panose="020B0606020202030204" pitchFamily="34" charset="0"/>
                        </a:rPr>
                        <a:t>Economic</a:t>
                      </a:r>
                      <a:endParaRPr lang="en-ZA" sz="1200" dirty="0">
                        <a:effectLst/>
                        <a:latin typeface="Arial Narrow" panose="020B0606020202030204" pitchFamily="34" charset="0"/>
                      </a:endParaRPr>
                    </a:p>
                    <a:p>
                      <a:pPr marL="36195" marR="36195">
                        <a:lnSpc>
                          <a:spcPct val="107000"/>
                        </a:lnSpc>
                        <a:spcAft>
                          <a:spcPts val="0"/>
                        </a:spcAft>
                      </a:pPr>
                      <a:r>
                        <a:rPr lang="en-GB" sz="1200" dirty="0">
                          <a:effectLst/>
                          <a:latin typeface="Arial Narrow" panose="020B0606020202030204" pitchFamily="34" charset="0"/>
                        </a:rPr>
                        <a:t>contribution</a:t>
                      </a:r>
                      <a:endParaRPr lang="en-ZA" sz="1200" dirty="0">
                        <a:effectLst/>
                        <a:latin typeface="Arial Narrow" panose="020B0606020202030204" pitchFamily="34" charset="0"/>
                      </a:endParaRPr>
                    </a:p>
                    <a:p>
                      <a:pPr marL="36195" marR="36195">
                        <a:lnSpc>
                          <a:spcPct val="107000"/>
                        </a:lnSpc>
                        <a:spcAft>
                          <a:spcPts val="0"/>
                        </a:spcAft>
                      </a:pPr>
                      <a:r>
                        <a:rPr lang="en-GB" sz="1200" dirty="0">
                          <a:effectLst/>
                          <a:latin typeface="Arial Narrow" panose="020B0606020202030204" pitchFamily="34" charset="0"/>
                        </a:rPr>
                        <a:t>of NFs</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Foreign income (Rand million) derived from NFs activities or operations</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63.8</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80.7</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endParaRPr lang="en-GB" sz="1200" dirty="0">
                        <a:effectLst/>
                        <a:latin typeface="Arial Narrow" panose="020B0606020202030204" pitchFamily="34" charset="0"/>
                      </a:endParaRPr>
                    </a:p>
                    <a:p>
                      <a:pPr marL="36195" marR="36195" algn="ctr">
                        <a:lnSpc>
                          <a:spcPct val="107000"/>
                        </a:lnSpc>
                        <a:spcAft>
                          <a:spcPts val="0"/>
                        </a:spcAft>
                      </a:pPr>
                      <a:r>
                        <a:rPr lang="en-GB" sz="1200" dirty="0">
                          <a:effectLst/>
                          <a:latin typeface="Arial Narrow" panose="020B0606020202030204" pitchFamily="34" charset="0"/>
                        </a:rPr>
                        <a:t>16.9 </a:t>
                      </a:r>
                    </a:p>
                    <a:p>
                      <a:pPr marL="36195" marR="36195" algn="ctr">
                        <a:lnSpc>
                          <a:spcPct val="107000"/>
                        </a:lnSpc>
                        <a:spcAft>
                          <a:spcPts val="0"/>
                        </a:spcAft>
                      </a:pPr>
                      <a:r>
                        <a:rPr lang="en-GB" sz="1200" dirty="0">
                          <a:effectLst/>
                          <a:latin typeface="Arial Narrow" panose="020B0606020202030204" pitchFamily="34" charset="0"/>
                        </a:rPr>
                        <a:t>(26%)</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nSpc>
                          <a:spcPct val="107000"/>
                        </a:lnSpc>
                        <a:spcAft>
                          <a:spcPts val="0"/>
                        </a:spcAft>
                      </a:pPr>
                      <a:r>
                        <a:rPr lang="en-GB" sz="1200" dirty="0">
                          <a:effectLst/>
                          <a:latin typeface="Arial Narrow" panose="020B0606020202030204" pitchFamily="34" charset="0"/>
                        </a:rPr>
                        <a:t>Target exceeded. Increase in production and sales to meet demand and raise funds for capital projects. </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2"/>
                  </a:ext>
                </a:extLst>
              </a:tr>
              <a:tr h="1247776">
                <a:tc vMerge="1">
                  <a:txBody>
                    <a:bodyPr/>
                    <a:lstStyle/>
                    <a:p>
                      <a:endParaRPr lang="en-ZA"/>
                    </a:p>
                  </a:txBody>
                  <a:tcPr/>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kern="1200" dirty="0">
                          <a:solidFill>
                            <a:schemeClr val="dk1"/>
                          </a:solidFill>
                          <a:effectLst/>
                          <a:latin typeface="Arial Narrow" panose="020B0606020202030204" pitchFamily="34" charset="0"/>
                          <a:ea typeface="+mn-ea"/>
                          <a:cs typeface="+mn-cs"/>
                        </a:rPr>
                        <a:t>Number of employees from rural towns adjacent to NFs operating sites that are employed by the NFs</a:t>
                      </a:r>
                      <a:endParaRPr lang="en-ZA" sz="1200" kern="1200" dirty="0">
                        <a:solidFill>
                          <a:schemeClr val="dk1"/>
                        </a:solidFill>
                        <a:effectLst/>
                        <a:latin typeface="Arial Narrow" panose="020B0606020202030204" pitchFamily="34" charset="0"/>
                        <a:ea typeface="+mn-ea"/>
                        <a:cs typeface="+mn-cs"/>
                      </a:endParaRPr>
                    </a:p>
                    <a:p>
                      <a:endParaRPr lang="en-ZA" sz="1200" dirty="0">
                        <a:latin typeface="Arial Narrow" panose="020B0606020202030204" pitchFamily="34"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265</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271</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endParaRPr lang="en-GB" sz="1200" dirty="0">
                        <a:effectLst/>
                        <a:latin typeface="Arial Narrow" panose="020B0606020202030204" pitchFamily="34" charset="0"/>
                      </a:endParaRPr>
                    </a:p>
                    <a:p>
                      <a:pPr marL="36195" marR="36195" algn="ctr">
                        <a:lnSpc>
                          <a:spcPct val="107000"/>
                        </a:lnSpc>
                        <a:spcAft>
                          <a:spcPts val="0"/>
                        </a:spcAft>
                      </a:pPr>
                      <a:r>
                        <a:rPr lang="en-GB" sz="1200" dirty="0">
                          <a:effectLst/>
                          <a:latin typeface="Arial Narrow" panose="020B0606020202030204" pitchFamily="34" charset="0"/>
                        </a:rPr>
                        <a:t>6 </a:t>
                      </a:r>
                    </a:p>
                    <a:p>
                      <a:pPr marL="36195" marR="36195" algn="ctr">
                        <a:lnSpc>
                          <a:spcPct val="107000"/>
                        </a:lnSpc>
                        <a:spcAft>
                          <a:spcPts val="0"/>
                        </a:spcAft>
                      </a:pPr>
                      <a:r>
                        <a:rPr lang="en-GB" sz="1200" dirty="0">
                          <a:effectLst/>
                          <a:latin typeface="Arial Narrow" panose="020B0606020202030204" pitchFamily="34" charset="0"/>
                        </a:rPr>
                        <a:t>(2%)</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nSpc>
                          <a:spcPct val="107000"/>
                        </a:lnSpc>
                        <a:spcAft>
                          <a:spcPts val="0"/>
                        </a:spcAft>
                      </a:pPr>
                      <a:r>
                        <a:rPr lang="en-GB" sz="1200" dirty="0">
                          <a:effectLst/>
                          <a:latin typeface="Arial Narrow" panose="020B0606020202030204" pitchFamily="34" charset="0"/>
                        </a:rPr>
                        <a:t>Target exceeded.</a:t>
                      </a:r>
                    </a:p>
                    <a:p>
                      <a:pPr marL="36195" marR="36195">
                        <a:lnSpc>
                          <a:spcPct val="107000"/>
                        </a:lnSpc>
                        <a:spcAft>
                          <a:spcPts val="0"/>
                        </a:spcAft>
                      </a:pPr>
                      <a:r>
                        <a:rPr lang="en-GB" sz="1200" dirty="0">
                          <a:effectLst/>
                          <a:latin typeface="Arial Narrow" panose="020B0606020202030204" pitchFamily="34" charset="0"/>
                        </a:rPr>
                        <a:t>By maintaining current permanent jobs and using flexible employment opportunities.</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3"/>
                  </a:ext>
                </a:extLst>
              </a:tr>
              <a:tr h="1255713">
                <a:tc>
                  <a:txBody>
                    <a:bodyPr/>
                    <a:lstStyle/>
                    <a:p>
                      <a:pPr marL="36195" marR="36195">
                        <a:lnSpc>
                          <a:spcPct val="107000"/>
                        </a:lnSpc>
                        <a:spcAft>
                          <a:spcPts val="0"/>
                        </a:spcAft>
                      </a:pPr>
                      <a:r>
                        <a:rPr lang="en-GB" sz="1200" dirty="0">
                          <a:effectLst/>
                          <a:latin typeface="Arial Narrow" panose="020B0606020202030204" pitchFamily="34" charset="0"/>
                        </a:rPr>
                        <a:t>Knowledge</a:t>
                      </a:r>
                      <a:endParaRPr lang="en-ZA" sz="1200" dirty="0">
                        <a:effectLst/>
                        <a:latin typeface="Arial Narrow" panose="020B0606020202030204" pitchFamily="34" charset="0"/>
                      </a:endParaRPr>
                    </a:p>
                    <a:p>
                      <a:pPr marL="36195" marR="36195">
                        <a:lnSpc>
                          <a:spcPct val="107000"/>
                        </a:lnSpc>
                        <a:spcAft>
                          <a:spcPts val="0"/>
                        </a:spcAft>
                      </a:pPr>
                      <a:r>
                        <a:rPr lang="en-GB" sz="1200" dirty="0">
                          <a:effectLst/>
                          <a:latin typeface="Arial Narrow" panose="020B0606020202030204" pitchFamily="34" charset="0"/>
                        </a:rPr>
                        <a:t>produced</a:t>
                      </a:r>
                      <a:endParaRPr lang="en-ZA" sz="1200" dirty="0">
                        <a:effectLst/>
                        <a:latin typeface="Arial Narrow" panose="020B0606020202030204" pitchFamily="34" charset="0"/>
                      </a:endParaRPr>
                    </a:p>
                    <a:p>
                      <a:pPr marL="36195" marR="36195">
                        <a:lnSpc>
                          <a:spcPct val="107000"/>
                        </a:lnSpc>
                        <a:spcAft>
                          <a:spcPts val="0"/>
                        </a:spcAft>
                      </a:pPr>
                      <a:r>
                        <a:rPr lang="en-GB" sz="1200" dirty="0">
                          <a:effectLst/>
                          <a:latin typeface="Arial Narrow" panose="020B0606020202030204" pitchFamily="34" charset="0"/>
                        </a:rPr>
                        <a:t>for societal</a:t>
                      </a:r>
                      <a:endParaRPr lang="en-ZA" sz="1200" dirty="0">
                        <a:effectLst/>
                        <a:latin typeface="Arial Narrow" panose="020B0606020202030204" pitchFamily="34" charset="0"/>
                      </a:endParaRPr>
                    </a:p>
                    <a:p>
                      <a:pPr marL="36195" marR="36195">
                        <a:lnSpc>
                          <a:spcPct val="107000"/>
                        </a:lnSpc>
                        <a:spcAft>
                          <a:spcPts val="0"/>
                        </a:spcAft>
                      </a:pPr>
                      <a:r>
                        <a:rPr lang="en-GB" sz="1200" dirty="0">
                          <a:effectLst/>
                          <a:latin typeface="Arial Narrow" panose="020B0606020202030204" pitchFamily="34" charset="0"/>
                        </a:rPr>
                        <a:t>benefit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p>
                      <a:endParaRPr lang="en-ZA" sz="1200" dirty="0">
                        <a:latin typeface="Arial Narrow" panose="020B0606020202030204" pitchFamily="34" charset="0"/>
                      </a:endParaRPr>
                    </a:p>
                  </a:txBody>
                  <a:tcPr marL="0" marR="0" marT="0" marB="0" anchor="ctr"/>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Number of patient doses generated from radioisotopes produced by NRF- iThemba LABS</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167 500</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171 713</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endParaRPr lang="en-GB" sz="1200" dirty="0">
                        <a:effectLst/>
                        <a:latin typeface="Arial Narrow" panose="020B0606020202030204" pitchFamily="34" charset="0"/>
                      </a:endParaRPr>
                    </a:p>
                    <a:p>
                      <a:pPr marL="36195" marR="36195" algn="ctr">
                        <a:lnSpc>
                          <a:spcPct val="107000"/>
                        </a:lnSpc>
                        <a:spcAft>
                          <a:spcPts val="0"/>
                        </a:spcAft>
                      </a:pPr>
                      <a:r>
                        <a:rPr lang="en-GB" sz="1200" dirty="0">
                          <a:effectLst/>
                          <a:latin typeface="Arial Narrow" panose="020B0606020202030204" pitchFamily="34" charset="0"/>
                        </a:rPr>
                        <a:t>4 213 </a:t>
                      </a:r>
                    </a:p>
                    <a:p>
                      <a:pPr marL="36195" marR="36195" algn="ctr">
                        <a:lnSpc>
                          <a:spcPct val="107000"/>
                        </a:lnSpc>
                        <a:spcAft>
                          <a:spcPts val="0"/>
                        </a:spcAft>
                      </a:pPr>
                      <a:r>
                        <a:rPr lang="en-GB" sz="1200" dirty="0">
                          <a:effectLst/>
                          <a:latin typeface="Arial Narrow" panose="020B0606020202030204" pitchFamily="34" charset="0"/>
                        </a:rPr>
                        <a:t>(2.5%)</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nSpc>
                          <a:spcPct val="107000"/>
                        </a:lnSpc>
                        <a:spcAft>
                          <a:spcPts val="0"/>
                        </a:spcAft>
                      </a:pPr>
                      <a:r>
                        <a:rPr lang="en-GB" sz="1200" dirty="0">
                          <a:effectLst/>
                          <a:latin typeface="Arial Narrow" panose="020B0606020202030204" pitchFamily="34" charset="0"/>
                        </a:rPr>
                        <a:t>Target exceeded. </a:t>
                      </a:r>
                    </a:p>
                    <a:p>
                      <a:pPr marL="36195" marR="36195">
                        <a:lnSpc>
                          <a:spcPct val="107000"/>
                        </a:lnSpc>
                        <a:spcAft>
                          <a:spcPts val="0"/>
                        </a:spcAft>
                      </a:pPr>
                      <a:r>
                        <a:rPr lang="en-GB" sz="1200" dirty="0">
                          <a:effectLst/>
                          <a:latin typeface="Arial Narrow" panose="020B0606020202030204" pitchFamily="34" charset="0"/>
                        </a:rPr>
                        <a:t>The actual achievement is demand driven and depended on changes in market conditions</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4"/>
                  </a:ext>
                </a:extLst>
              </a:tr>
            </a:tbl>
          </a:graphicData>
        </a:graphic>
      </p:graphicFrame>
      <p:sp>
        <p:nvSpPr>
          <p:cNvPr id="2" name="Footer Placeholder 1"/>
          <p:cNvSpPr>
            <a:spLocks noGrp="1"/>
          </p:cNvSpPr>
          <p:nvPr>
            <p:ph type="ftr" sz="quarter" idx="11"/>
          </p:nvPr>
        </p:nvSpPr>
        <p:spPr>
          <a:xfrm>
            <a:off x="2084439" y="6356350"/>
            <a:ext cx="4468761" cy="365125"/>
          </a:xfrm>
        </p:spPr>
        <p:txBody>
          <a:bodyPr/>
          <a:lstStyle/>
          <a:p>
            <a:r>
              <a:rPr lang="en-US" dirty="0">
                <a:solidFill>
                  <a:schemeClr val="accent1"/>
                </a:solidFill>
              </a:rPr>
              <a:t>Advancing knowledge. Transforming lives. Inspiring a nation. </a:t>
            </a:r>
          </a:p>
          <a:p>
            <a:endParaRPr lang="en-US" dirty="0"/>
          </a:p>
        </p:txBody>
      </p:sp>
      <p:sp>
        <p:nvSpPr>
          <p:cNvPr id="5" name="Slide Number Placeholder 4"/>
          <p:cNvSpPr>
            <a:spLocks noGrp="1"/>
          </p:cNvSpPr>
          <p:nvPr>
            <p:ph type="sldNum" sz="quarter" idx="12"/>
          </p:nvPr>
        </p:nvSpPr>
        <p:spPr>
          <a:xfrm>
            <a:off x="7010400" y="6036787"/>
            <a:ext cx="2133600" cy="365125"/>
          </a:xfrm>
        </p:spPr>
        <p:txBody>
          <a:bodyPr/>
          <a:lstStyle/>
          <a:p>
            <a:fld id="{B8F1C75B-76FA-4B49-B37E-5CC1CB6900F0}" type="slidenum">
              <a:rPr lang="en-US" smtClean="0"/>
              <a:t>13</a:t>
            </a:fld>
            <a:endParaRPr lang="en-US" dirty="0"/>
          </a:p>
        </p:txBody>
      </p:sp>
    </p:spTree>
    <p:extLst>
      <p:ext uri="{BB962C8B-B14F-4D97-AF65-F5344CB8AC3E}">
        <p14:creationId xmlns:p14="http://schemas.microsoft.com/office/powerpoint/2010/main" val="2376555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457200" y="173149"/>
            <a:ext cx="8229600" cy="576700"/>
          </a:xfrm>
        </p:spPr>
        <p:txBody>
          <a:bodyPr>
            <a:normAutofit fontScale="90000"/>
          </a:bodyPr>
          <a:lstStyle/>
          <a:p>
            <a:r>
              <a:rPr lang="en-US" sz="2800" b="1" dirty="0">
                <a:solidFill>
                  <a:schemeClr val="bg1"/>
                </a:solidFill>
                <a:latin typeface="Arial Narrow" panose="020B0606020202030204" pitchFamily="34" charset="0"/>
              </a:rPr>
              <a:t>Performance Against Targets in the APP for 2021/22 (cont.)</a:t>
            </a: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graphicFrame>
        <p:nvGraphicFramePr>
          <p:cNvPr id="3" name="Table 2"/>
          <p:cNvGraphicFramePr>
            <a:graphicFrameLocks noGrp="1"/>
          </p:cNvGraphicFramePr>
          <p:nvPr>
            <p:extLst>
              <p:ext uri="{D42A27DB-BD31-4B8C-83A1-F6EECF244321}">
                <p14:modId xmlns:p14="http://schemas.microsoft.com/office/powerpoint/2010/main" val="4066983606"/>
              </p:ext>
            </p:extLst>
          </p:nvPr>
        </p:nvGraphicFramePr>
        <p:xfrm>
          <a:off x="150366" y="947552"/>
          <a:ext cx="8777325" cy="5184564"/>
        </p:xfrm>
        <a:graphic>
          <a:graphicData uri="http://schemas.openxmlformats.org/drawingml/2006/table">
            <a:tbl>
              <a:tblPr firstCol="1" lastCol="1" bandRow="1" bandCol="1">
                <a:tableStyleId>{5C22544A-7EE6-4342-B048-85BDC9FD1C3A}</a:tableStyleId>
              </a:tblPr>
              <a:tblGrid>
                <a:gridCol w="1253266">
                  <a:extLst>
                    <a:ext uri="{9D8B030D-6E8A-4147-A177-3AD203B41FA5}">
                      <a16:colId xmlns:a16="http://schemas.microsoft.com/office/drawing/2014/main" val="20000"/>
                    </a:ext>
                  </a:extLst>
                </a:gridCol>
                <a:gridCol w="1841013">
                  <a:extLst>
                    <a:ext uri="{9D8B030D-6E8A-4147-A177-3AD203B41FA5}">
                      <a16:colId xmlns:a16="http://schemas.microsoft.com/office/drawing/2014/main" val="20001"/>
                    </a:ext>
                  </a:extLst>
                </a:gridCol>
                <a:gridCol w="665519">
                  <a:extLst>
                    <a:ext uri="{9D8B030D-6E8A-4147-A177-3AD203B41FA5}">
                      <a16:colId xmlns:a16="http://schemas.microsoft.com/office/drawing/2014/main" val="20003"/>
                    </a:ext>
                  </a:extLst>
                </a:gridCol>
                <a:gridCol w="670939">
                  <a:extLst>
                    <a:ext uri="{9D8B030D-6E8A-4147-A177-3AD203B41FA5}">
                      <a16:colId xmlns:a16="http://schemas.microsoft.com/office/drawing/2014/main" val="20004"/>
                    </a:ext>
                  </a:extLst>
                </a:gridCol>
                <a:gridCol w="787960">
                  <a:extLst>
                    <a:ext uri="{9D8B030D-6E8A-4147-A177-3AD203B41FA5}">
                      <a16:colId xmlns:a16="http://schemas.microsoft.com/office/drawing/2014/main" val="20005"/>
                    </a:ext>
                  </a:extLst>
                </a:gridCol>
                <a:gridCol w="787960">
                  <a:extLst>
                    <a:ext uri="{9D8B030D-6E8A-4147-A177-3AD203B41FA5}">
                      <a16:colId xmlns:a16="http://schemas.microsoft.com/office/drawing/2014/main" val="20006"/>
                    </a:ext>
                  </a:extLst>
                </a:gridCol>
                <a:gridCol w="774719">
                  <a:extLst>
                    <a:ext uri="{9D8B030D-6E8A-4147-A177-3AD203B41FA5}">
                      <a16:colId xmlns:a16="http://schemas.microsoft.com/office/drawing/2014/main" val="20007"/>
                    </a:ext>
                  </a:extLst>
                </a:gridCol>
                <a:gridCol w="1995949">
                  <a:extLst>
                    <a:ext uri="{9D8B030D-6E8A-4147-A177-3AD203B41FA5}">
                      <a16:colId xmlns:a16="http://schemas.microsoft.com/office/drawing/2014/main" val="20008"/>
                    </a:ext>
                  </a:extLst>
                </a:gridCol>
              </a:tblGrid>
              <a:tr h="583320">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Output</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b="1"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Output indicators</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Audited Actual 2019/20</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Audited Actual 2020/21</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a:lnSpc>
                          <a:spcPct val="107000"/>
                        </a:lnSpc>
                        <a:spcAft>
                          <a:spcPts val="0"/>
                        </a:spcAft>
                      </a:pPr>
                      <a:r>
                        <a:rPr lang="en-GB" sz="1200" b="1" dirty="0">
                          <a:solidFill>
                            <a:schemeClr val="bg1"/>
                          </a:solidFill>
                          <a:effectLst/>
                          <a:latin typeface="Arial Narrow" panose="020B0606020202030204" pitchFamily="34" charset="0"/>
                        </a:rPr>
                        <a:t>Target 2021/22</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a:lnSpc>
                          <a:spcPct val="107000"/>
                        </a:lnSpc>
                        <a:spcAft>
                          <a:spcPts val="0"/>
                        </a:spcAft>
                      </a:pPr>
                      <a:r>
                        <a:rPr lang="en-GB" sz="1200" b="1" dirty="0">
                          <a:solidFill>
                            <a:schemeClr val="bg1"/>
                          </a:solidFill>
                          <a:effectLst/>
                          <a:latin typeface="Arial Narrow" panose="020B0606020202030204" pitchFamily="34" charset="0"/>
                        </a:rPr>
                        <a:t>Actual 2021/22</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a:lnSpc>
                          <a:spcPct val="107000"/>
                        </a:lnSpc>
                        <a:spcAft>
                          <a:spcPts val="0"/>
                        </a:spcAft>
                      </a:pPr>
                      <a:r>
                        <a:rPr lang="en-GB" sz="1200" b="1" dirty="0">
                          <a:solidFill>
                            <a:schemeClr val="bg1"/>
                          </a:solidFill>
                          <a:effectLst/>
                          <a:latin typeface="Arial Narrow" panose="020B0606020202030204" pitchFamily="34" charset="0"/>
                        </a:rPr>
                        <a:t>Deviation from planned target</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a:lnSpc>
                          <a:spcPct val="107000"/>
                        </a:lnSpc>
                        <a:spcAft>
                          <a:spcPts val="0"/>
                        </a:spcAft>
                      </a:pPr>
                      <a:r>
                        <a:rPr lang="en-GB" sz="1200" b="1" dirty="0">
                          <a:effectLst/>
                          <a:latin typeface="Arial Narrow" panose="020B0606020202030204" pitchFamily="34" charset="0"/>
                        </a:rPr>
                        <a:t>Reason for deviation</a:t>
                      </a:r>
                      <a:endParaRPr lang="en-ZA" sz="1200" b="1"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0"/>
                  </a:ext>
                </a:extLst>
              </a:tr>
              <a:tr h="37554">
                <a:tc gridSpan="8">
                  <a:txBody>
                    <a:bodyPr/>
                    <a:lstStyle/>
                    <a:p>
                      <a:pPr marL="36195" marR="36195">
                        <a:lnSpc>
                          <a:spcPct val="107000"/>
                        </a:lnSpc>
                        <a:spcAft>
                          <a:spcPts val="0"/>
                        </a:spcAft>
                      </a:pPr>
                      <a:r>
                        <a:rPr lang="en-GB" sz="1200" dirty="0">
                          <a:effectLst/>
                          <a:latin typeface="Arial Narrow" panose="020B0606020202030204" pitchFamily="34" charset="0"/>
                        </a:rPr>
                        <a:t>PROGRAMME 4: NATIONAL RESEARCH INFRASTRUCTURE PLATFORMS</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0001"/>
                  </a:ext>
                </a:extLst>
              </a:tr>
              <a:tr h="994094">
                <a:tc>
                  <a:txBody>
                    <a:bodyPr/>
                    <a:lstStyle/>
                    <a:p>
                      <a:pPr marL="36195" marR="36195">
                        <a:lnSpc>
                          <a:spcPct val="107000"/>
                        </a:lnSpc>
                        <a:spcAft>
                          <a:spcPts val="0"/>
                        </a:spcAft>
                      </a:pPr>
                      <a:r>
                        <a:rPr lang="en-GB" sz="1200" dirty="0">
                          <a:effectLst/>
                          <a:latin typeface="Arial Narrow" panose="020B0606020202030204" pitchFamily="34" charset="0"/>
                        </a:rPr>
                        <a:t>Knowledge</a:t>
                      </a:r>
                      <a:endParaRPr lang="en-ZA" sz="1200" dirty="0">
                        <a:effectLst/>
                        <a:latin typeface="Arial Narrow" panose="020B0606020202030204" pitchFamily="34" charset="0"/>
                      </a:endParaRPr>
                    </a:p>
                    <a:p>
                      <a:pPr marL="36195" marR="36195">
                        <a:lnSpc>
                          <a:spcPct val="107000"/>
                        </a:lnSpc>
                        <a:spcAft>
                          <a:spcPts val="0"/>
                        </a:spcAft>
                      </a:pPr>
                      <a:r>
                        <a:rPr lang="en-GB" sz="1200" dirty="0">
                          <a:effectLst/>
                          <a:latin typeface="Arial Narrow" panose="020B0606020202030204" pitchFamily="34" charset="0"/>
                        </a:rPr>
                        <a:t>produced</a:t>
                      </a:r>
                      <a:endParaRPr lang="en-ZA" sz="1200" dirty="0">
                        <a:effectLst/>
                        <a:latin typeface="Arial Narrow" panose="020B0606020202030204" pitchFamily="34" charset="0"/>
                      </a:endParaRPr>
                    </a:p>
                    <a:p>
                      <a:pPr marL="36195" marR="36195">
                        <a:lnSpc>
                          <a:spcPct val="107000"/>
                        </a:lnSpc>
                        <a:spcAft>
                          <a:spcPts val="0"/>
                        </a:spcAft>
                      </a:pPr>
                      <a:r>
                        <a:rPr lang="en-GB" sz="1200" dirty="0">
                          <a:effectLst/>
                          <a:latin typeface="Arial Narrow" panose="020B0606020202030204" pitchFamily="34" charset="0"/>
                        </a:rPr>
                        <a:t>for societal</a:t>
                      </a:r>
                      <a:endParaRPr lang="en-ZA" sz="1200" dirty="0">
                        <a:effectLst/>
                        <a:latin typeface="Arial Narrow" panose="020B0606020202030204" pitchFamily="34" charset="0"/>
                      </a:endParaRPr>
                    </a:p>
                    <a:p>
                      <a:pPr marL="36195" marR="36195">
                        <a:lnSpc>
                          <a:spcPct val="107000"/>
                        </a:lnSpc>
                        <a:spcAft>
                          <a:spcPts val="0"/>
                        </a:spcAft>
                      </a:pPr>
                      <a:r>
                        <a:rPr lang="en-GB" sz="1200" dirty="0">
                          <a:effectLst/>
                          <a:latin typeface="Arial Narrow" panose="020B0606020202030204" pitchFamily="34" charset="0"/>
                        </a:rPr>
                        <a:t>benefit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p>
                      <a:endParaRPr lang="en-ZA" sz="1200" dirty="0">
                        <a:latin typeface="Arial Narrow" panose="020B0606020202030204" pitchFamily="34" charset="0"/>
                      </a:endParaRPr>
                    </a:p>
                  </a:txBody>
                  <a:tcPr marL="0" marR="0" marT="0" marB="0" anchor="ctr"/>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kern="1200" dirty="0">
                          <a:solidFill>
                            <a:schemeClr val="dk1"/>
                          </a:solidFill>
                          <a:effectLst/>
                          <a:latin typeface="Arial Narrow" panose="020B0606020202030204" pitchFamily="34" charset="0"/>
                          <a:ea typeface="+mn-ea"/>
                          <a:cs typeface="+mn-cs"/>
                        </a:rPr>
                        <a:t>Number of recognised publications by NFs</a:t>
                      </a:r>
                      <a:endParaRPr lang="en-ZA" sz="1200" kern="1200" dirty="0">
                        <a:solidFill>
                          <a:schemeClr val="dk1"/>
                        </a:solidFill>
                        <a:effectLst/>
                        <a:latin typeface="Arial Narrow" panose="020B0606020202030204" pitchFamily="34" charset="0"/>
                        <a:ea typeface="+mn-ea"/>
                        <a:cs typeface="+mn-cs"/>
                      </a:endParaRPr>
                    </a:p>
                  </a:txBody>
                  <a:tcPr marL="0" marR="0" marT="0" marB="0" anchor="ctr"/>
                </a:tc>
                <a:tc>
                  <a:txBody>
                    <a:bodyPr/>
                    <a:lstStyle/>
                    <a:p>
                      <a:pPr marL="36195" marR="36195" lvl="0" indent="0" algn="ctr"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640</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445</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689</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endParaRPr lang="en-GB" sz="1200" dirty="0">
                        <a:effectLst/>
                        <a:latin typeface="Arial Narrow" panose="020B0606020202030204" pitchFamily="34" charset="0"/>
                      </a:endParaRPr>
                    </a:p>
                    <a:p>
                      <a:pPr marL="36195" marR="36195" algn="ctr">
                        <a:lnSpc>
                          <a:spcPct val="107000"/>
                        </a:lnSpc>
                        <a:spcAft>
                          <a:spcPts val="0"/>
                        </a:spcAft>
                      </a:pPr>
                      <a:r>
                        <a:rPr lang="en-GB" sz="1200" dirty="0">
                          <a:effectLst/>
                          <a:latin typeface="Arial Narrow" panose="020B0606020202030204" pitchFamily="34" charset="0"/>
                        </a:rPr>
                        <a:t>244 </a:t>
                      </a:r>
                    </a:p>
                    <a:p>
                      <a:pPr marL="36195" marR="36195" algn="ctr">
                        <a:lnSpc>
                          <a:spcPct val="107000"/>
                        </a:lnSpc>
                        <a:spcAft>
                          <a:spcPts val="0"/>
                        </a:spcAft>
                      </a:pPr>
                      <a:r>
                        <a:rPr lang="en-GB" sz="1200" dirty="0">
                          <a:effectLst/>
                          <a:latin typeface="Arial Narrow" panose="020B0606020202030204" pitchFamily="34" charset="0"/>
                        </a:rPr>
                        <a:t>(55%)</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nSpc>
                          <a:spcPct val="107000"/>
                        </a:lnSpc>
                        <a:spcAft>
                          <a:spcPts val="0"/>
                        </a:spcAft>
                      </a:pPr>
                      <a:r>
                        <a:rPr lang="en-GB" sz="1200" dirty="0">
                          <a:effectLst/>
                          <a:latin typeface="Arial Narrow" panose="020B0606020202030204" pitchFamily="34" charset="0"/>
                        </a:rPr>
                        <a:t>Target exceeded. Researchers appear to have used the time made available by COVID -19 restrictions to focus on publishing.</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2"/>
                  </a:ext>
                </a:extLst>
              </a:tr>
              <a:tr h="1042219">
                <a:tc rowSpan="3">
                  <a:txBody>
                    <a:bodyPr/>
                    <a:lstStyle/>
                    <a:p>
                      <a:pPr marL="36195" marR="36195">
                        <a:lnSpc>
                          <a:spcPct val="107000"/>
                        </a:lnSpc>
                        <a:spcAft>
                          <a:spcPts val="0"/>
                        </a:spcAft>
                      </a:pPr>
                      <a:r>
                        <a:rPr lang="en-GB" sz="1200" b="1" dirty="0">
                          <a:effectLst/>
                          <a:latin typeface="Arial Narrow" panose="020B0606020202030204" pitchFamily="34" charset="0"/>
                          <a:ea typeface="Arial" panose="020B0604020202020204" pitchFamily="34" charset="0"/>
                          <a:cs typeface="Times New Roman" panose="02020603050405020304" pitchFamily="18" charset="0"/>
                        </a:rPr>
                        <a:t>Successful</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r>
                        <a:rPr lang="en-GB" sz="1200" b="1" dirty="0">
                          <a:effectLst/>
                          <a:latin typeface="Arial Narrow" panose="020B0606020202030204" pitchFamily="34" charset="0"/>
                          <a:ea typeface="Arial" panose="020B0604020202020204" pitchFamily="34" charset="0"/>
                          <a:cs typeface="Times New Roman" panose="02020603050405020304" pitchFamily="18" charset="0"/>
                        </a:rPr>
                        <a:t>establishment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r>
                        <a:rPr lang="en-GB" sz="1200" b="1" dirty="0">
                          <a:effectLst/>
                          <a:latin typeface="Arial Narrow" panose="020B0606020202030204" pitchFamily="34" charset="0"/>
                          <a:ea typeface="Arial" panose="020B0604020202020204" pitchFamily="34" charset="0"/>
                          <a:cs typeface="Times New Roman" panose="02020603050405020304" pitchFamily="18" charset="0"/>
                        </a:rPr>
                        <a:t>of scientific</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r>
                        <a:rPr lang="en-GB" sz="1200" b="1" dirty="0">
                          <a:effectLst/>
                          <a:latin typeface="Arial Narrow" panose="020B0606020202030204" pitchFamily="34" charset="0"/>
                          <a:ea typeface="Arial" panose="020B0604020202020204" pitchFamily="34" charset="0"/>
                          <a:cs typeface="Times New Roman" panose="02020603050405020304" pitchFamily="18" charset="0"/>
                        </a:rPr>
                        <a:t>infrastructure</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r>
                        <a:rPr lang="en-GB" sz="1200" b="1" dirty="0">
                          <a:effectLst/>
                          <a:latin typeface="Arial Narrow" panose="020B0606020202030204" pitchFamily="34" charset="0"/>
                          <a:ea typeface="Arial" panose="020B0604020202020204" pitchFamily="34" charset="0"/>
                          <a:cs typeface="Times New Roman" panose="02020603050405020304" pitchFamily="18" charset="0"/>
                        </a:rPr>
                        <a:t>by NFs</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nSpc>
                          <a:spcPct val="107000"/>
                        </a:lnSpc>
                        <a:spcAft>
                          <a:spcPts val="0"/>
                        </a:spcAft>
                      </a:pPr>
                      <a:r>
                        <a:rPr lang="en-GB" sz="1200" dirty="0">
                          <a:effectLst/>
                          <a:latin typeface="Arial Narrow" panose="020B0606020202030204" pitchFamily="34" charset="0"/>
                          <a:ea typeface="Arial" panose="020B0604020202020204" pitchFamily="34" charset="0"/>
                          <a:cs typeface="Times New Roman" panose="02020603050405020304" pitchFamily="18" charset="0"/>
                        </a:rPr>
                        <a:t>Number of MeerKAT+ antenna foundations, and related Infrastructure completed by NRF- SARAO</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tc>
                  <a:txBody>
                    <a:bodyPr/>
                    <a:lstStyle/>
                    <a:p>
                      <a:pPr marL="36195" marR="36195" algn="ctr">
                        <a:lnSpc>
                          <a:spcPct val="107000"/>
                        </a:lnSpc>
                        <a:spcAft>
                          <a:spcPts val="0"/>
                        </a:spcAft>
                      </a:pPr>
                      <a:r>
                        <a:rPr lang="en-GB" sz="1200" b="1" dirty="0">
                          <a:effectLst/>
                          <a:latin typeface="Arial Narrow" panose="020B0606020202030204" pitchFamily="34" charset="0"/>
                          <a:ea typeface="Arial" panose="020B0604020202020204" pitchFamily="34" charset="0"/>
                          <a:cs typeface="Times New Roman" panose="02020603050405020304" pitchFamily="18" charset="0"/>
                        </a:rPr>
                        <a:t> </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gn="ctr">
                        <a:lnSpc>
                          <a:spcPct val="107000"/>
                        </a:lnSpc>
                        <a:spcAft>
                          <a:spcPts val="0"/>
                        </a:spcAft>
                      </a:pPr>
                      <a:r>
                        <a:rPr lang="en-GB" sz="1200" dirty="0">
                          <a:effectLst/>
                          <a:latin typeface="Arial Narrow" panose="020B0606020202030204" pitchFamily="34" charset="0"/>
                          <a:ea typeface="Arial" panose="020B0604020202020204" pitchFamily="34" charset="0"/>
                          <a:cs typeface="Times New Roman" panose="02020603050405020304" pitchFamily="18" charset="0"/>
                        </a:rPr>
                        <a: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b="1" dirty="0">
                          <a:effectLst/>
                          <a:latin typeface="Arial Narrow" panose="020B0606020202030204" pitchFamily="34" charset="0"/>
                          <a:ea typeface="Arial" panose="020B0604020202020204" pitchFamily="34" charset="0"/>
                          <a:cs typeface="Times New Roman" panose="02020603050405020304" pitchFamily="18" charset="0"/>
                        </a:rPr>
                        <a:t> </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gn="ctr">
                        <a:lnSpc>
                          <a:spcPct val="107000"/>
                        </a:lnSpc>
                        <a:spcAft>
                          <a:spcPts val="0"/>
                        </a:spcAft>
                      </a:pPr>
                      <a:r>
                        <a:rPr lang="en-GB" sz="1200" dirty="0">
                          <a:effectLst/>
                          <a:latin typeface="Arial Narrow" panose="020B0606020202030204" pitchFamily="34" charset="0"/>
                          <a:ea typeface="Arial" panose="020B0604020202020204" pitchFamily="34" charset="0"/>
                          <a:cs typeface="Times New Roman" panose="02020603050405020304" pitchFamily="18" charset="0"/>
                        </a:rPr>
                        <a: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endParaRPr lang="en-GB"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gn="ctr">
                        <a:lnSpc>
                          <a:spcPct val="107000"/>
                        </a:lnSpc>
                        <a:spcAft>
                          <a:spcPts val="0"/>
                        </a:spcAft>
                      </a:pPr>
                      <a:r>
                        <a:rPr lang="en-GB" sz="1200" dirty="0">
                          <a:effectLst/>
                          <a:latin typeface="Arial Narrow" panose="020B0606020202030204" pitchFamily="34" charset="0"/>
                          <a:ea typeface="Arial" panose="020B0604020202020204" pitchFamily="34" charset="0"/>
                          <a:cs typeface="Times New Roman" panose="02020603050405020304" pitchFamily="18" charset="0"/>
                        </a:rPr>
                        <a:t>10</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endParaRPr lang="en-GB"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gn="ctr">
                        <a:lnSpc>
                          <a:spcPct val="107000"/>
                        </a:lnSpc>
                        <a:spcAft>
                          <a:spcPts val="0"/>
                        </a:spcAft>
                      </a:pPr>
                      <a:r>
                        <a:rPr lang="en-GB" sz="1200" dirty="0">
                          <a:effectLst/>
                          <a:latin typeface="Arial Narrow" panose="020B0606020202030204" pitchFamily="34" charset="0"/>
                          <a:ea typeface="Arial" panose="020B0604020202020204" pitchFamily="34" charset="0"/>
                          <a:cs typeface="Times New Roman" panose="02020603050405020304" pitchFamily="18" charset="0"/>
                        </a:rPr>
                        <a:t>18</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endParaRPr lang="en-GB"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gn="ctr">
                        <a:lnSpc>
                          <a:spcPct val="107000"/>
                        </a:lnSpc>
                        <a:spcAft>
                          <a:spcPts val="0"/>
                        </a:spcAft>
                      </a:pPr>
                      <a:endParaRPr lang="en-GB"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gn="ctr">
                        <a:lnSpc>
                          <a:spcPct val="107000"/>
                        </a:lnSpc>
                        <a:spcAft>
                          <a:spcPts val="0"/>
                        </a:spcAft>
                      </a:pPr>
                      <a:r>
                        <a:rPr lang="en-GB" sz="1200" dirty="0">
                          <a:effectLst/>
                          <a:latin typeface="Arial Narrow" panose="020B0606020202030204" pitchFamily="34" charset="0"/>
                          <a:ea typeface="Arial" panose="020B0604020202020204" pitchFamily="34" charset="0"/>
                          <a:cs typeface="Times New Roman" panose="02020603050405020304" pitchFamily="18" charset="0"/>
                        </a:rPr>
                        <a:t>8 </a:t>
                      </a:r>
                    </a:p>
                    <a:p>
                      <a:pPr marL="36195" marR="36195" algn="ctr">
                        <a:lnSpc>
                          <a:spcPct val="107000"/>
                        </a:lnSpc>
                        <a:spcAft>
                          <a:spcPts val="0"/>
                        </a:spcAft>
                      </a:pPr>
                      <a:r>
                        <a:rPr lang="en-GB" sz="1200" dirty="0">
                          <a:effectLst/>
                          <a:latin typeface="Arial Narrow" panose="020B0606020202030204" pitchFamily="34" charset="0"/>
                          <a:ea typeface="Arial" panose="020B0604020202020204" pitchFamily="34" charset="0"/>
                          <a:cs typeface="Times New Roman" panose="02020603050405020304" pitchFamily="18" charset="0"/>
                        </a:rPr>
                        <a:t>(80%)</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nSpc>
                          <a:spcPct val="107000"/>
                        </a:lnSpc>
                        <a:spcAft>
                          <a:spcPts val="0"/>
                        </a:spcAft>
                      </a:pPr>
                      <a:r>
                        <a:rPr lang="en-GB" sz="1200" dirty="0">
                          <a:effectLst/>
                          <a:latin typeface="Arial Narrow" panose="020B0606020202030204" pitchFamily="34" charset="0"/>
                          <a:ea typeface="Arial" panose="020B0604020202020204" pitchFamily="34" charset="0"/>
                          <a:cs typeface="Times New Roman" panose="02020603050405020304" pitchFamily="18" charset="0"/>
                        </a:rPr>
                        <a:t>Target exceeded. Accelerated schedule to complete 24 antenna foundations in total.</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3"/>
                  </a:ext>
                </a:extLst>
              </a:tr>
              <a:tr h="944483">
                <a:tc vMerge="1">
                  <a:txBody>
                    <a:bodyPr/>
                    <a:lstStyle/>
                    <a:p>
                      <a:pPr marL="36195" marR="36195">
                        <a:lnSpc>
                          <a:spcPct val="107000"/>
                        </a:lnSpc>
                        <a:spcAft>
                          <a:spcPts val="0"/>
                        </a:spcAft>
                      </a:pPr>
                      <a:endParaRPr lang="en-ZA" sz="11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nSpc>
                          <a:spcPct val="107000"/>
                        </a:lnSpc>
                        <a:spcAft>
                          <a:spcPts val="0"/>
                        </a:spcAft>
                      </a:pPr>
                      <a:r>
                        <a:rPr lang="en-GB" sz="1200" dirty="0">
                          <a:effectLst/>
                          <a:latin typeface="Arial Narrow" panose="020B0606020202030204" pitchFamily="34" charset="0"/>
                          <a:ea typeface="Arial" panose="020B0604020202020204" pitchFamily="34" charset="0"/>
                          <a:cs typeface="Times New Roman" panose="02020603050405020304" pitchFamily="18" charset="0"/>
                        </a:rPr>
                        <a:t>Progress on implementation of the SAIF Project by NRF-iThemba LABS</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tc>
                  <a:txBody>
                    <a:bodyPr/>
                    <a:lstStyle/>
                    <a:p>
                      <a:pPr marL="36195" marR="36195" algn="ctr">
                        <a:lnSpc>
                          <a:spcPct val="107000"/>
                        </a:lnSpc>
                        <a:spcAft>
                          <a:spcPts val="0"/>
                        </a:spcAft>
                      </a:pPr>
                      <a:r>
                        <a:rPr lang="en-GB" sz="1200" b="1" dirty="0">
                          <a:effectLst/>
                          <a:latin typeface="Arial Narrow" panose="020B0606020202030204" pitchFamily="34" charset="0"/>
                          <a:ea typeface="Arial" panose="020B0604020202020204" pitchFamily="34" charset="0"/>
                          <a:cs typeface="Times New Roman" panose="02020603050405020304" pitchFamily="18" charset="0"/>
                        </a:rPr>
                        <a:t> </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gn="ctr">
                        <a:lnSpc>
                          <a:spcPct val="107000"/>
                        </a:lnSpc>
                        <a:spcAft>
                          <a:spcPts val="0"/>
                        </a:spcAft>
                      </a:pPr>
                      <a:r>
                        <a:rPr lang="en-GB" sz="1200" b="1" dirty="0">
                          <a:effectLst/>
                          <a:latin typeface="Arial Narrow" panose="020B0606020202030204" pitchFamily="34" charset="0"/>
                          <a:ea typeface="Arial" panose="020B0604020202020204" pitchFamily="34" charset="0"/>
                          <a:cs typeface="Times New Roman" panose="02020603050405020304" pitchFamily="18" charset="0"/>
                        </a:rPr>
                        <a:t> </a:t>
                      </a:r>
                      <a:r>
                        <a:rPr lang="en-GB" sz="1200" dirty="0">
                          <a:effectLst/>
                          <a:latin typeface="Arial Narrow" panose="020B0606020202030204" pitchFamily="34" charset="0"/>
                          <a:ea typeface="Arial" panose="020B0604020202020204" pitchFamily="34" charset="0"/>
                          <a:cs typeface="Times New Roman" panose="02020603050405020304" pitchFamily="18" charset="0"/>
                        </a:rPr>
                        <a: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b="1" dirty="0">
                          <a:effectLst/>
                          <a:latin typeface="Arial Narrow" panose="020B0606020202030204" pitchFamily="34" charset="0"/>
                          <a:ea typeface="Arial" panose="020B0604020202020204" pitchFamily="34" charset="0"/>
                          <a:cs typeface="Times New Roman" panose="02020603050405020304" pitchFamily="18" charset="0"/>
                        </a:rPr>
                        <a:t> </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gn="ctr">
                        <a:lnSpc>
                          <a:spcPct val="107000"/>
                        </a:lnSpc>
                        <a:spcAft>
                          <a:spcPts val="0"/>
                        </a:spcAft>
                      </a:pPr>
                      <a:r>
                        <a:rPr lang="en-GB" sz="1200" b="1" dirty="0">
                          <a:effectLst/>
                          <a:latin typeface="Arial Narrow" panose="020B0606020202030204" pitchFamily="34" charset="0"/>
                          <a:ea typeface="Arial" panose="020B0604020202020204" pitchFamily="34" charset="0"/>
                          <a:cs typeface="Times New Roman" panose="02020603050405020304" pitchFamily="18" charset="0"/>
                        </a:rPr>
                        <a:t> </a:t>
                      </a:r>
                      <a:r>
                        <a:rPr lang="en-GB" sz="1200" dirty="0">
                          <a:effectLst/>
                          <a:latin typeface="Arial Narrow" panose="020B0606020202030204" pitchFamily="34" charset="0"/>
                          <a:ea typeface="Arial" panose="020B0604020202020204" pitchFamily="34" charset="0"/>
                          <a:cs typeface="Times New Roman" panose="02020603050405020304" pitchFamily="18" charset="0"/>
                        </a:rPr>
                        <a: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endParaRPr lang="en-GB"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gn="ctr">
                        <a:lnSpc>
                          <a:spcPct val="107000"/>
                        </a:lnSpc>
                        <a:spcAft>
                          <a:spcPts val="0"/>
                        </a:spcAft>
                      </a:pPr>
                      <a:r>
                        <a:rPr lang="en-GB" sz="1200" dirty="0">
                          <a:effectLst/>
                          <a:latin typeface="Arial Narrow" panose="020B0606020202030204" pitchFamily="34" charset="0"/>
                          <a:ea typeface="Arial" panose="020B0604020202020204" pitchFamily="34" charset="0"/>
                          <a:cs typeface="Times New Roman" panose="02020603050405020304" pitchFamily="18" charset="0"/>
                        </a:rPr>
                        <a:t>75%</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endParaRPr lang="en-GB"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gn="ctr">
                        <a:lnSpc>
                          <a:spcPct val="107000"/>
                        </a:lnSpc>
                        <a:spcAft>
                          <a:spcPts val="0"/>
                        </a:spcAft>
                      </a:pPr>
                      <a:r>
                        <a:rPr lang="en-GB" sz="1200" dirty="0">
                          <a:effectLst/>
                          <a:latin typeface="Arial Narrow" panose="020B0606020202030204" pitchFamily="34" charset="0"/>
                          <a:ea typeface="Arial" panose="020B0604020202020204" pitchFamily="34" charset="0"/>
                          <a:cs typeface="Times New Roman" panose="02020603050405020304" pitchFamily="18" charset="0"/>
                        </a:rPr>
                        <a:t>75%</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endParaRPr lang="en-GB"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gn="ctr">
                        <a:lnSpc>
                          <a:spcPct val="107000"/>
                        </a:lnSpc>
                        <a:spcAft>
                          <a:spcPts val="0"/>
                        </a:spcAft>
                      </a:pPr>
                      <a:r>
                        <a:rPr lang="en-GB" sz="1200" dirty="0">
                          <a:effectLst/>
                          <a:latin typeface="Arial Narrow" panose="020B0606020202030204" pitchFamily="34" charset="0"/>
                          <a:ea typeface="Arial" panose="020B0604020202020204" pitchFamily="34" charset="0"/>
                          <a:cs typeface="Times New Roman" panose="02020603050405020304" pitchFamily="18" charset="0"/>
                        </a:rPr>
                        <a: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nSpc>
                          <a:spcPct val="107000"/>
                        </a:lnSpc>
                        <a:spcAft>
                          <a:spcPts val="0"/>
                        </a:spcAft>
                      </a:pPr>
                      <a:endParaRPr lang="en-GB"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GB"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r>
                        <a:rPr lang="en-GB" sz="1200" dirty="0">
                          <a:effectLst/>
                          <a:latin typeface="Arial Narrow" panose="020B0606020202030204" pitchFamily="34" charset="0"/>
                          <a:ea typeface="Arial" panose="020B0604020202020204" pitchFamily="34" charset="0"/>
                          <a:cs typeface="Times New Roman" panose="02020603050405020304" pitchFamily="18" charset="0"/>
                        </a:rPr>
                        <a:t>Target achieved</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4"/>
                  </a:ext>
                </a:extLst>
              </a:tr>
              <a:tr h="1255713">
                <a:tc vMerge="1">
                  <a:txBody>
                    <a:bodyPr/>
                    <a:lstStyle/>
                    <a:p>
                      <a:pPr marL="36195" marR="36195">
                        <a:lnSpc>
                          <a:spcPct val="107000"/>
                        </a:lnSpc>
                        <a:spcAft>
                          <a:spcPts val="0"/>
                        </a:spcAft>
                      </a:pPr>
                      <a:endParaRPr lang="en-ZA" sz="11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nSpc>
                          <a:spcPct val="107000"/>
                        </a:lnSpc>
                        <a:spcAft>
                          <a:spcPts val="0"/>
                        </a:spcAft>
                      </a:pPr>
                      <a:r>
                        <a:rPr lang="en-GB" sz="1200" dirty="0">
                          <a:effectLst/>
                          <a:latin typeface="Arial Narrow" panose="020B0606020202030204" pitchFamily="34" charset="0"/>
                          <a:ea typeface="Arial" panose="020B0604020202020204" pitchFamily="34" charset="0"/>
                          <a:cs typeface="Times New Roman" panose="02020603050405020304" pitchFamily="18" charset="0"/>
                        </a:rPr>
                        <a:t>Number of SALT Gen 1.5 subprojects being implemented by NRF-SAAO</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tc>
                  <a:txBody>
                    <a:bodyPr/>
                    <a:lstStyle/>
                    <a:p>
                      <a:pPr marL="36195" marR="36195" algn="ctr">
                        <a:lnSpc>
                          <a:spcPct val="107000"/>
                        </a:lnSpc>
                        <a:spcAft>
                          <a:spcPts val="0"/>
                        </a:spcAft>
                      </a:pPr>
                      <a:r>
                        <a:rPr lang="en-GB" sz="1200" dirty="0">
                          <a:effectLst/>
                          <a:latin typeface="Arial Narrow" panose="020B0606020202030204" pitchFamily="34" charset="0"/>
                          <a:ea typeface="Arial" panose="020B0604020202020204" pitchFamily="34" charset="0"/>
                          <a:cs typeface="Times New Roman" panose="02020603050405020304" pitchFamily="18" charset="0"/>
                        </a:rPr>
                        <a: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ea typeface="Arial" panose="020B0604020202020204" pitchFamily="34" charset="0"/>
                          <a:cs typeface="Times New Roman" panose="02020603050405020304" pitchFamily="18" charset="0"/>
                        </a:rPr>
                        <a: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ea typeface="Arial" panose="020B0604020202020204" pitchFamily="34" charset="0"/>
                          <a:cs typeface="Times New Roman" panose="02020603050405020304" pitchFamily="18" charset="0"/>
                        </a:rPr>
                        <a:t>4</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ea typeface="Arial" panose="020B0604020202020204" pitchFamily="34" charset="0"/>
                          <a:cs typeface="Times New Roman" panose="02020603050405020304" pitchFamily="18" charset="0"/>
                        </a:rPr>
                        <a:t>3</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endParaRPr lang="en-GB"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gn="ctr">
                        <a:lnSpc>
                          <a:spcPct val="107000"/>
                        </a:lnSpc>
                        <a:spcAft>
                          <a:spcPts val="0"/>
                        </a:spcAft>
                      </a:pPr>
                      <a:r>
                        <a:rPr lang="en-GB" sz="1200" dirty="0">
                          <a:effectLst/>
                          <a:latin typeface="Arial Narrow" panose="020B0606020202030204" pitchFamily="34" charset="0"/>
                          <a:ea typeface="Arial" panose="020B0604020202020204" pitchFamily="34" charset="0"/>
                          <a:cs typeface="Times New Roman" panose="02020603050405020304" pitchFamily="18" charset="0"/>
                        </a:rPr>
                        <a:t>-1 </a:t>
                      </a:r>
                    </a:p>
                    <a:p>
                      <a:pPr marL="36195" marR="36195" algn="ctr">
                        <a:lnSpc>
                          <a:spcPct val="107000"/>
                        </a:lnSpc>
                        <a:spcAft>
                          <a:spcPts val="0"/>
                        </a:spcAft>
                      </a:pPr>
                      <a:r>
                        <a:rPr lang="en-GB" sz="1200" dirty="0">
                          <a:effectLst/>
                          <a:latin typeface="Arial Narrow" panose="020B0606020202030204" pitchFamily="34" charset="0"/>
                          <a:ea typeface="Arial" panose="020B0604020202020204" pitchFamily="34" charset="0"/>
                          <a:cs typeface="Times New Roman" panose="02020603050405020304" pitchFamily="18" charset="0"/>
                        </a:rPr>
                        <a:t>(25%)</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nSpc>
                          <a:spcPct val="107000"/>
                        </a:lnSpc>
                        <a:spcAft>
                          <a:spcPts val="0"/>
                        </a:spcAft>
                      </a:pPr>
                      <a:r>
                        <a:rPr lang="en-GB" sz="1200" dirty="0">
                          <a:effectLst/>
                          <a:latin typeface="Arial Narrow" panose="020B0606020202030204" pitchFamily="34" charset="0"/>
                          <a:ea typeface="Arial" panose="020B0604020202020204" pitchFamily="34" charset="0"/>
                          <a:cs typeface="Times New Roman" panose="02020603050405020304" pitchFamily="18" charset="0"/>
                        </a:rPr>
                        <a:t>The Board of SALT the commissioning company decided to suspend the one project for the time being.</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5"/>
                  </a:ext>
                </a:extLst>
              </a:tr>
            </a:tbl>
          </a:graphicData>
        </a:graphic>
      </p:graphicFrame>
      <p:sp>
        <p:nvSpPr>
          <p:cNvPr id="2" name="Footer Placeholder 1"/>
          <p:cNvSpPr>
            <a:spLocks noGrp="1"/>
          </p:cNvSpPr>
          <p:nvPr>
            <p:ph type="ftr" sz="quarter" idx="11"/>
          </p:nvPr>
        </p:nvSpPr>
        <p:spPr>
          <a:xfrm>
            <a:off x="2109019" y="6356350"/>
            <a:ext cx="4444181" cy="365125"/>
          </a:xfrm>
        </p:spPr>
        <p:txBody>
          <a:bodyPr/>
          <a:lstStyle/>
          <a:p>
            <a:r>
              <a:rPr lang="en-US" dirty="0">
                <a:solidFill>
                  <a:schemeClr val="accent1"/>
                </a:solidFill>
              </a:rPr>
              <a:t>Advancing knowledge. Transforming lives. Inspiring a nation. </a:t>
            </a:r>
          </a:p>
          <a:p>
            <a:endParaRPr lang="en-US" dirty="0"/>
          </a:p>
        </p:txBody>
      </p:sp>
      <p:sp>
        <p:nvSpPr>
          <p:cNvPr id="5" name="Slide Number Placeholder 4"/>
          <p:cNvSpPr>
            <a:spLocks noGrp="1"/>
          </p:cNvSpPr>
          <p:nvPr>
            <p:ph type="sldNum" sz="quarter" idx="12"/>
          </p:nvPr>
        </p:nvSpPr>
        <p:spPr>
          <a:xfrm>
            <a:off x="7010400" y="6015601"/>
            <a:ext cx="2133600" cy="365125"/>
          </a:xfrm>
        </p:spPr>
        <p:txBody>
          <a:bodyPr/>
          <a:lstStyle/>
          <a:p>
            <a:fld id="{B8F1C75B-76FA-4B49-B37E-5CC1CB6900F0}" type="slidenum">
              <a:rPr lang="en-US" smtClean="0"/>
              <a:t>14</a:t>
            </a:fld>
            <a:endParaRPr lang="en-US" dirty="0"/>
          </a:p>
        </p:txBody>
      </p:sp>
    </p:spTree>
    <p:extLst>
      <p:ext uri="{BB962C8B-B14F-4D97-AF65-F5344CB8AC3E}">
        <p14:creationId xmlns:p14="http://schemas.microsoft.com/office/powerpoint/2010/main" val="896389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A8687B-B454-E05C-66B3-382741305B46}"/>
              </a:ext>
            </a:extLst>
          </p:cNvPr>
          <p:cNvPicPr>
            <a:picLocks noChangeAspect="1"/>
          </p:cNvPicPr>
          <p:nvPr/>
        </p:nvPicPr>
        <p:blipFill>
          <a:blip r:embed="rId3"/>
          <a:srcRect l="15606" r="15606"/>
          <a:stretch/>
        </p:blipFill>
        <p:spPr>
          <a:xfrm>
            <a:off x="4911499" y="2185268"/>
            <a:ext cx="3048001" cy="3113279"/>
          </a:xfrm>
          <a:prstGeom prst="ellipse">
            <a:avLst/>
          </a:prstGeom>
        </p:spPr>
      </p:pic>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457200" y="243108"/>
            <a:ext cx="8229600" cy="576700"/>
          </a:xfrm>
        </p:spPr>
        <p:txBody>
          <a:bodyPr>
            <a:normAutofit/>
          </a:bodyPr>
          <a:lstStyle/>
          <a:p>
            <a:r>
              <a:rPr lang="en-ZA" sz="2800" b="1" dirty="0">
                <a:solidFill>
                  <a:schemeClr val="bg1"/>
                </a:solidFill>
                <a:latin typeface="Arial Narrow" panose="020B0606020202030204" pitchFamily="34" charset="0"/>
                <a:cs typeface="Arial" panose="020B0604020202020204" pitchFamily="34" charset="0"/>
              </a:rPr>
              <a:t>Financial Overview 2021/22</a:t>
            </a: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5E57127F-7599-83E3-24F4-363BD089FBB9}"/>
              </a:ext>
            </a:extLst>
          </p:cNvPr>
          <p:cNvPicPr>
            <a:picLocks noChangeAspect="1"/>
          </p:cNvPicPr>
          <p:nvPr/>
        </p:nvPicPr>
        <p:blipFill>
          <a:blip r:embed="rId4"/>
          <a:srcRect l="25170" r="25170"/>
          <a:stretch/>
        </p:blipFill>
        <p:spPr>
          <a:xfrm>
            <a:off x="1012045" y="1809564"/>
            <a:ext cx="3465248" cy="3488983"/>
          </a:xfrm>
          <a:prstGeom prst="ellipse">
            <a:avLst/>
          </a:prstGeom>
        </p:spPr>
      </p:pic>
      <p:pic>
        <p:nvPicPr>
          <p:cNvPr id="5" name="Picture 4">
            <a:extLst>
              <a:ext uri="{FF2B5EF4-FFF2-40B4-BE49-F238E27FC236}">
                <a16:creationId xmlns:a16="http://schemas.microsoft.com/office/drawing/2014/main" id="{CBE568C8-36E2-B9E1-8438-7D43DDC63188}"/>
              </a:ext>
            </a:extLst>
          </p:cNvPr>
          <p:cNvPicPr>
            <a:picLocks noChangeAspect="1"/>
          </p:cNvPicPr>
          <p:nvPr/>
        </p:nvPicPr>
        <p:blipFill>
          <a:blip r:embed="rId5"/>
          <a:srcRect l="18909" r="18909"/>
          <a:stretch/>
        </p:blipFill>
        <p:spPr>
          <a:xfrm>
            <a:off x="3752194" y="2832587"/>
            <a:ext cx="1830929" cy="1818640"/>
          </a:xfrm>
          <a:prstGeom prst="ellipse">
            <a:avLst/>
          </a:prstGeom>
        </p:spPr>
      </p:pic>
      <p:sp>
        <p:nvSpPr>
          <p:cNvPr id="3" name="Footer Placeholder 2"/>
          <p:cNvSpPr>
            <a:spLocks noGrp="1"/>
          </p:cNvSpPr>
          <p:nvPr>
            <p:ph type="ftr" sz="quarter" idx="11"/>
          </p:nvPr>
        </p:nvSpPr>
        <p:spPr>
          <a:xfrm>
            <a:off x="1956619" y="6356350"/>
            <a:ext cx="4596581" cy="276125"/>
          </a:xfrm>
        </p:spPr>
        <p:txBody>
          <a:bodyPr/>
          <a:lstStyle/>
          <a:p>
            <a:r>
              <a:rPr lang="en-US" dirty="0">
                <a:solidFill>
                  <a:schemeClr val="accent1"/>
                </a:solidFill>
              </a:rPr>
              <a:t>Advancing knowledge. Transforming lives. Inspiring a nation. </a:t>
            </a:r>
          </a:p>
          <a:p>
            <a:endParaRPr lang="en-US" dirty="0"/>
          </a:p>
        </p:txBody>
      </p:sp>
      <p:sp>
        <p:nvSpPr>
          <p:cNvPr id="7" name="Slide Number Placeholder 6"/>
          <p:cNvSpPr>
            <a:spLocks noGrp="1"/>
          </p:cNvSpPr>
          <p:nvPr>
            <p:ph type="sldNum" sz="quarter" idx="12"/>
          </p:nvPr>
        </p:nvSpPr>
        <p:spPr>
          <a:xfrm>
            <a:off x="7010400" y="5974940"/>
            <a:ext cx="2133600" cy="365125"/>
          </a:xfrm>
        </p:spPr>
        <p:txBody>
          <a:bodyPr/>
          <a:lstStyle/>
          <a:p>
            <a:fld id="{B8F1C75B-76FA-4B49-B37E-5CC1CB6900F0}" type="slidenum">
              <a:rPr lang="en-US" smtClean="0"/>
              <a:t>15</a:t>
            </a:fld>
            <a:endParaRPr lang="en-US" dirty="0"/>
          </a:p>
        </p:txBody>
      </p:sp>
    </p:spTree>
    <p:extLst>
      <p:ext uri="{BB962C8B-B14F-4D97-AF65-F5344CB8AC3E}">
        <p14:creationId xmlns:p14="http://schemas.microsoft.com/office/powerpoint/2010/main" val="1424620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457200" y="243108"/>
            <a:ext cx="8229600" cy="576700"/>
          </a:xfrm>
        </p:spPr>
        <p:txBody>
          <a:bodyPr>
            <a:normAutofit/>
          </a:bodyPr>
          <a:lstStyle/>
          <a:p>
            <a:r>
              <a:rPr lang="en-US" sz="2800" b="1" dirty="0">
                <a:solidFill>
                  <a:schemeClr val="bg1"/>
                </a:solidFill>
                <a:latin typeface="Arial Narrow" panose="020B0606020202030204" pitchFamily="34" charset="0"/>
                <a:cs typeface="Arial" panose="020B0604020202020204" pitchFamily="34" charset="0"/>
              </a:rPr>
              <a:t>Financial Overview for the Year ending 31 March 2022</a:t>
            </a:r>
            <a:endParaRPr lang="en-ZA" sz="2800" b="1" dirty="0">
              <a:solidFill>
                <a:schemeClr val="bg1"/>
              </a:solidFill>
              <a:latin typeface="Arial Narrow" panose="020B060602020203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1"/>
          </p:nvPr>
        </p:nvSpPr>
        <p:spPr>
          <a:xfrm>
            <a:off x="1956619" y="6356350"/>
            <a:ext cx="4596581" cy="276125"/>
          </a:xfrm>
        </p:spPr>
        <p:txBody>
          <a:bodyPr/>
          <a:lstStyle/>
          <a:p>
            <a:r>
              <a:rPr lang="en-US" dirty="0">
                <a:solidFill>
                  <a:schemeClr val="accent1"/>
                </a:solidFill>
              </a:rPr>
              <a:t>Advancing knowledge. Transforming lives. Inspiring a nation. </a:t>
            </a:r>
          </a:p>
          <a:p>
            <a:endParaRPr lang="en-US" dirty="0"/>
          </a:p>
        </p:txBody>
      </p:sp>
      <p:sp>
        <p:nvSpPr>
          <p:cNvPr id="7" name="Slide Number Placeholder 6"/>
          <p:cNvSpPr>
            <a:spLocks noGrp="1"/>
          </p:cNvSpPr>
          <p:nvPr>
            <p:ph type="sldNum" sz="quarter" idx="12"/>
          </p:nvPr>
        </p:nvSpPr>
        <p:spPr>
          <a:xfrm>
            <a:off x="7010400" y="5974940"/>
            <a:ext cx="2133600" cy="365125"/>
          </a:xfrm>
        </p:spPr>
        <p:txBody>
          <a:bodyPr/>
          <a:lstStyle/>
          <a:p>
            <a:fld id="{B8F1C75B-76FA-4B49-B37E-5CC1CB6900F0}" type="slidenum">
              <a:rPr lang="en-US" smtClean="0"/>
              <a:t>16</a:t>
            </a:fld>
            <a:endParaRPr lang="en-US" dirty="0"/>
          </a:p>
        </p:txBody>
      </p:sp>
      <p:graphicFrame>
        <p:nvGraphicFramePr>
          <p:cNvPr id="10" name="Table 7">
            <a:extLst>
              <a:ext uri="{FF2B5EF4-FFF2-40B4-BE49-F238E27FC236}">
                <a16:creationId xmlns:a16="http://schemas.microsoft.com/office/drawing/2014/main" id="{A53BBE06-1490-4E5C-89E3-ACCD271A9026}"/>
              </a:ext>
            </a:extLst>
          </p:cNvPr>
          <p:cNvGraphicFramePr>
            <a:graphicFrameLocks noGrp="1"/>
          </p:cNvGraphicFramePr>
          <p:nvPr>
            <p:ph idx="1"/>
            <p:extLst>
              <p:ext uri="{D42A27DB-BD31-4B8C-83A1-F6EECF244321}">
                <p14:modId xmlns:p14="http://schemas.microsoft.com/office/powerpoint/2010/main" val="540595773"/>
              </p:ext>
            </p:extLst>
          </p:nvPr>
        </p:nvGraphicFramePr>
        <p:xfrm>
          <a:off x="125415" y="2863529"/>
          <a:ext cx="8893661" cy="1554480"/>
        </p:xfrm>
        <a:graphic>
          <a:graphicData uri="http://schemas.openxmlformats.org/drawingml/2006/table">
            <a:tbl>
              <a:tblPr firstRow="1" bandRow="1">
                <a:tableStyleId>{5C22544A-7EE6-4342-B048-85BDC9FD1C3A}</a:tableStyleId>
              </a:tblPr>
              <a:tblGrid>
                <a:gridCol w="6400844">
                  <a:extLst>
                    <a:ext uri="{9D8B030D-6E8A-4147-A177-3AD203B41FA5}">
                      <a16:colId xmlns:a16="http://schemas.microsoft.com/office/drawing/2014/main" val="710053810"/>
                    </a:ext>
                  </a:extLst>
                </a:gridCol>
                <a:gridCol w="1247658">
                  <a:extLst>
                    <a:ext uri="{9D8B030D-6E8A-4147-A177-3AD203B41FA5}">
                      <a16:colId xmlns:a16="http://schemas.microsoft.com/office/drawing/2014/main" val="1994759845"/>
                    </a:ext>
                  </a:extLst>
                </a:gridCol>
                <a:gridCol w="1245159">
                  <a:extLst>
                    <a:ext uri="{9D8B030D-6E8A-4147-A177-3AD203B41FA5}">
                      <a16:colId xmlns:a16="http://schemas.microsoft.com/office/drawing/2014/main" val="2521984837"/>
                    </a:ext>
                  </a:extLst>
                </a:gridCol>
              </a:tblGrid>
              <a:tr h="455811">
                <a:tc>
                  <a:txBody>
                    <a:bodyPr/>
                    <a:lstStyle/>
                    <a:p>
                      <a:r>
                        <a:rPr lang="en-US" sz="1400" dirty="0">
                          <a:solidFill>
                            <a:schemeClr val="bg1"/>
                          </a:solidFill>
                        </a:rPr>
                        <a:t>Statement of Financial Position</a:t>
                      </a:r>
                    </a:p>
                  </a:txBody>
                  <a:tcPr>
                    <a:solidFill>
                      <a:schemeClr val="accent5">
                        <a:lumMod val="75000"/>
                      </a:schemeClr>
                    </a:solidFill>
                  </a:tcPr>
                </a:tc>
                <a:tc>
                  <a:txBody>
                    <a:bodyPr/>
                    <a:lstStyle/>
                    <a:p>
                      <a:pPr algn="ctr"/>
                      <a:r>
                        <a:rPr lang="en-US" sz="1200" dirty="0">
                          <a:solidFill>
                            <a:schemeClr val="bg1"/>
                          </a:solidFill>
                        </a:rPr>
                        <a:t>2022 </a:t>
                      </a:r>
                    </a:p>
                    <a:p>
                      <a:pPr algn="ctr"/>
                      <a:r>
                        <a:rPr lang="en-US" sz="1200" dirty="0">
                          <a:solidFill>
                            <a:schemeClr val="bg1"/>
                          </a:solidFill>
                        </a:rPr>
                        <a:t>R’000</a:t>
                      </a:r>
                    </a:p>
                  </a:txBody>
                  <a:tcPr>
                    <a:solidFill>
                      <a:schemeClr val="accent5">
                        <a:lumMod val="75000"/>
                      </a:schemeClr>
                    </a:solidFill>
                  </a:tcPr>
                </a:tc>
                <a:tc>
                  <a:txBody>
                    <a:bodyPr/>
                    <a:lstStyle/>
                    <a:p>
                      <a:pPr algn="ctr"/>
                      <a:r>
                        <a:rPr lang="en-US" sz="1200" dirty="0">
                          <a:solidFill>
                            <a:schemeClr val="bg1"/>
                          </a:solidFill>
                        </a:rPr>
                        <a:t>2021</a:t>
                      </a:r>
                    </a:p>
                    <a:p>
                      <a:pPr algn="ctr"/>
                      <a:r>
                        <a:rPr lang="en-US" sz="1200" dirty="0">
                          <a:solidFill>
                            <a:schemeClr val="bg1"/>
                          </a:solidFill>
                        </a:rPr>
                        <a:t>R’000</a:t>
                      </a:r>
                    </a:p>
                  </a:txBody>
                  <a:tcPr>
                    <a:solidFill>
                      <a:schemeClr val="accent5">
                        <a:lumMod val="75000"/>
                      </a:schemeClr>
                    </a:solidFill>
                  </a:tcPr>
                </a:tc>
                <a:extLst>
                  <a:ext uri="{0D108BD9-81ED-4DB2-BD59-A6C34878D82A}">
                    <a16:rowId xmlns:a16="http://schemas.microsoft.com/office/drawing/2014/main" val="4066554354"/>
                  </a:ext>
                </a:extLst>
              </a:tr>
              <a:tr h="273487">
                <a:tc>
                  <a:txBody>
                    <a:bodyPr/>
                    <a:lstStyle/>
                    <a:p>
                      <a:r>
                        <a:rPr lang="en-US" sz="1200" dirty="0"/>
                        <a:t>Current assets</a:t>
                      </a:r>
                    </a:p>
                  </a:txBody>
                  <a:tcPr/>
                </a:tc>
                <a:tc>
                  <a:txBody>
                    <a:bodyPr/>
                    <a:lstStyle/>
                    <a:p>
                      <a:pPr algn="r"/>
                      <a:r>
                        <a:rPr lang="en-US" sz="1200" dirty="0"/>
                        <a:t>1,798,390</a:t>
                      </a:r>
                    </a:p>
                  </a:txBody>
                  <a:tcPr/>
                </a:tc>
                <a:tc>
                  <a:txBody>
                    <a:bodyPr/>
                    <a:lstStyle/>
                    <a:p>
                      <a:pPr algn="r"/>
                      <a:r>
                        <a:rPr lang="en-US" sz="1200" dirty="0"/>
                        <a:t>1,705,023</a:t>
                      </a:r>
                    </a:p>
                  </a:txBody>
                  <a:tcPr/>
                </a:tc>
                <a:extLst>
                  <a:ext uri="{0D108BD9-81ED-4DB2-BD59-A6C34878D82A}">
                    <a16:rowId xmlns:a16="http://schemas.microsoft.com/office/drawing/2014/main" val="1115743478"/>
                  </a:ext>
                </a:extLst>
              </a:tr>
              <a:tr h="273487">
                <a:tc>
                  <a:txBody>
                    <a:bodyPr/>
                    <a:lstStyle/>
                    <a:p>
                      <a:r>
                        <a:rPr lang="en-US" sz="1200" dirty="0"/>
                        <a:t>Non-Current assets</a:t>
                      </a:r>
                    </a:p>
                  </a:txBody>
                  <a:tcPr/>
                </a:tc>
                <a:tc>
                  <a:txBody>
                    <a:bodyPr/>
                    <a:lstStyle/>
                    <a:p>
                      <a:pPr algn="r"/>
                      <a:r>
                        <a:rPr lang="en-US" sz="1200" dirty="0"/>
                        <a:t>2,712,537</a:t>
                      </a:r>
                    </a:p>
                  </a:txBody>
                  <a:tcPr/>
                </a:tc>
                <a:tc>
                  <a:txBody>
                    <a:bodyPr/>
                    <a:lstStyle/>
                    <a:p>
                      <a:pPr algn="r"/>
                      <a:r>
                        <a:rPr lang="en-US" sz="1200" dirty="0"/>
                        <a:t>2,580,748</a:t>
                      </a:r>
                    </a:p>
                  </a:txBody>
                  <a:tcPr/>
                </a:tc>
                <a:extLst>
                  <a:ext uri="{0D108BD9-81ED-4DB2-BD59-A6C34878D82A}">
                    <a16:rowId xmlns:a16="http://schemas.microsoft.com/office/drawing/2014/main" val="1163889357"/>
                  </a:ext>
                </a:extLst>
              </a:tr>
              <a:tr h="273487">
                <a:tc>
                  <a:txBody>
                    <a:bodyPr/>
                    <a:lstStyle/>
                    <a:p>
                      <a:r>
                        <a:rPr lang="en-US" sz="1200" dirty="0"/>
                        <a:t>Current liabilities</a:t>
                      </a:r>
                    </a:p>
                  </a:txBody>
                  <a:tcPr/>
                </a:tc>
                <a:tc>
                  <a:txBody>
                    <a:bodyPr/>
                    <a:lstStyle/>
                    <a:p>
                      <a:pPr algn="r"/>
                      <a:r>
                        <a:rPr lang="en-US" sz="1200" dirty="0"/>
                        <a:t>(1,698,124)</a:t>
                      </a:r>
                    </a:p>
                  </a:txBody>
                  <a:tcPr/>
                </a:tc>
                <a:tc>
                  <a:txBody>
                    <a:bodyPr/>
                    <a:lstStyle/>
                    <a:p>
                      <a:pPr algn="r"/>
                      <a:r>
                        <a:rPr lang="en-US" sz="1200" dirty="0"/>
                        <a:t>(1,707,822)</a:t>
                      </a:r>
                    </a:p>
                  </a:txBody>
                  <a:tcPr/>
                </a:tc>
                <a:extLst>
                  <a:ext uri="{0D108BD9-81ED-4DB2-BD59-A6C34878D82A}">
                    <a16:rowId xmlns:a16="http://schemas.microsoft.com/office/drawing/2014/main" val="700682190"/>
                  </a:ext>
                </a:extLst>
              </a:tr>
              <a:tr h="273487">
                <a:tc>
                  <a:txBody>
                    <a:bodyPr/>
                    <a:lstStyle/>
                    <a:p>
                      <a:r>
                        <a:rPr lang="en-US" sz="1200" dirty="0"/>
                        <a:t>Net assets</a:t>
                      </a:r>
                    </a:p>
                  </a:txBody>
                  <a:tcPr/>
                </a:tc>
                <a:tc>
                  <a:txBody>
                    <a:bodyPr/>
                    <a:lstStyle/>
                    <a:p>
                      <a:pPr algn="r"/>
                      <a:r>
                        <a:rPr lang="en-US" sz="1200" dirty="0"/>
                        <a:t>2,812,803</a:t>
                      </a:r>
                    </a:p>
                  </a:txBody>
                  <a:tcPr/>
                </a:tc>
                <a:tc>
                  <a:txBody>
                    <a:bodyPr/>
                    <a:lstStyle/>
                    <a:p>
                      <a:pPr algn="r"/>
                      <a:r>
                        <a:rPr lang="en-US" sz="1200" dirty="0"/>
                        <a:t>2,577,949</a:t>
                      </a:r>
                    </a:p>
                  </a:txBody>
                  <a:tcPr/>
                </a:tc>
                <a:extLst>
                  <a:ext uri="{0D108BD9-81ED-4DB2-BD59-A6C34878D82A}">
                    <a16:rowId xmlns:a16="http://schemas.microsoft.com/office/drawing/2014/main" val="1325297458"/>
                  </a:ext>
                </a:extLst>
              </a:tr>
            </a:tbl>
          </a:graphicData>
        </a:graphic>
      </p:graphicFrame>
      <p:graphicFrame>
        <p:nvGraphicFramePr>
          <p:cNvPr id="11" name="Table 4">
            <a:extLst>
              <a:ext uri="{FF2B5EF4-FFF2-40B4-BE49-F238E27FC236}">
                <a16:creationId xmlns:a16="http://schemas.microsoft.com/office/drawing/2014/main" id="{673DE7B9-1E9F-403F-B9BB-00CAA516AEF7}"/>
              </a:ext>
            </a:extLst>
          </p:cNvPr>
          <p:cNvGraphicFramePr>
            <a:graphicFrameLocks noGrp="1"/>
          </p:cNvGraphicFramePr>
          <p:nvPr>
            <p:extLst>
              <p:ext uri="{D42A27DB-BD31-4B8C-83A1-F6EECF244321}">
                <p14:modId xmlns:p14="http://schemas.microsoft.com/office/powerpoint/2010/main" val="3631346575"/>
              </p:ext>
            </p:extLst>
          </p:nvPr>
        </p:nvGraphicFramePr>
        <p:xfrm>
          <a:off x="125415" y="851338"/>
          <a:ext cx="8893169" cy="1841860"/>
        </p:xfrm>
        <a:graphic>
          <a:graphicData uri="http://schemas.openxmlformats.org/drawingml/2006/table">
            <a:tbl>
              <a:tblPr firstRow="1" bandRow="1">
                <a:tableStyleId>{5C22544A-7EE6-4342-B048-85BDC9FD1C3A}</a:tableStyleId>
              </a:tblPr>
              <a:tblGrid>
                <a:gridCol w="4733723">
                  <a:extLst>
                    <a:ext uri="{9D8B030D-6E8A-4147-A177-3AD203B41FA5}">
                      <a16:colId xmlns:a16="http://schemas.microsoft.com/office/drawing/2014/main" val="2175153576"/>
                    </a:ext>
                  </a:extLst>
                </a:gridCol>
                <a:gridCol w="1091136">
                  <a:extLst>
                    <a:ext uri="{9D8B030D-6E8A-4147-A177-3AD203B41FA5}">
                      <a16:colId xmlns:a16="http://schemas.microsoft.com/office/drawing/2014/main" val="1848145447"/>
                    </a:ext>
                  </a:extLst>
                </a:gridCol>
                <a:gridCol w="1107545">
                  <a:extLst>
                    <a:ext uri="{9D8B030D-6E8A-4147-A177-3AD203B41FA5}">
                      <a16:colId xmlns:a16="http://schemas.microsoft.com/office/drawing/2014/main" val="451871534"/>
                    </a:ext>
                  </a:extLst>
                </a:gridCol>
                <a:gridCol w="861423">
                  <a:extLst>
                    <a:ext uri="{9D8B030D-6E8A-4147-A177-3AD203B41FA5}">
                      <a16:colId xmlns:a16="http://schemas.microsoft.com/office/drawing/2014/main" val="1716419800"/>
                    </a:ext>
                  </a:extLst>
                </a:gridCol>
                <a:gridCol w="1099342">
                  <a:extLst>
                    <a:ext uri="{9D8B030D-6E8A-4147-A177-3AD203B41FA5}">
                      <a16:colId xmlns:a16="http://schemas.microsoft.com/office/drawing/2014/main" val="1872600859"/>
                    </a:ext>
                  </a:extLst>
                </a:gridCol>
              </a:tblGrid>
              <a:tr h="455811">
                <a:tc>
                  <a:txBody>
                    <a:bodyPr/>
                    <a:lstStyle/>
                    <a:p>
                      <a:r>
                        <a:rPr lang="en-US" sz="1400" dirty="0">
                          <a:solidFill>
                            <a:schemeClr val="bg1"/>
                          </a:solidFill>
                        </a:rPr>
                        <a:t>Statement of Financial Performance</a:t>
                      </a:r>
                    </a:p>
                  </a:txBody>
                  <a:tcPr>
                    <a:solidFill>
                      <a:schemeClr val="accent5">
                        <a:lumMod val="75000"/>
                      </a:schemeClr>
                    </a:solidFill>
                  </a:tcPr>
                </a:tc>
                <a:tc>
                  <a:txBody>
                    <a:bodyPr/>
                    <a:lstStyle/>
                    <a:p>
                      <a:pPr algn="ctr"/>
                      <a:r>
                        <a:rPr lang="en-US" sz="1200" dirty="0">
                          <a:solidFill>
                            <a:schemeClr val="bg1"/>
                          </a:solidFill>
                        </a:rPr>
                        <a:t>2022 Actual  </a:t>
                      </a:r>
                    </a:p>
                    <a:p>
                      <a:pPr algn="ctr"/>
                      <a:r>
                        <a:rPr lang="en-US" sz="1200" dirty="0">
                          <a:solidFill>
                            <a:schemeClr val="bg1"/>
                          </a:solidFill>
                        </a:rPr>
                        <a:t>R’000</a:t>
                      </a:r>
                    </a:p>
                  </a:txBody>
                  <a:tcPr>
                    <a:solidFill>
                      <a:schemeClr val="accent5">
                        <a:lumMod val="75000"/>
                      </a:schemeClr>
                    </a:solidFill>
                  </a:tcPr>
                </a:tc>
                <a:tc>
                  <a:txBody>
                    <a:bodyPr/>
                    <a:lstStyle/>
                    <a:p>
                      <a:pPr algn="ctr"/>
                      <a:r>
                        <a:rPr lang="en-US" sz="1200" dirty="0">
                          <a:solidFill>
                            <a:schemeClr val="bg1"/>
                          </a:solidFill>
                        </a:rPr>
                        <a:t>2022 Budget</a:t>
                      </a:r>
                    </a:p>
                    <a:p>
                      <a:pPr algn="ctr"/>
                      <a:r>
                        <a:rPr lang="en-US" sz="1200" dirty="0">
                          <a:solidFill>
                            <a:schemeClr val="bg1"/>
                          </a:solidFill>
                        </a:rPr>
                        <a:t>R’000</a:t>
                      </a:r>
                    </a:p>
                  </a:txBody>
                  <a:tcPr>
                    <a:solidFill>
                      <a:schemeClr val="accent5">
                        <a:lumMod val="75000"/>
                      </a:schemeClr>
                    </a:solidFill>
                  </a:tcPr>
                </a:tc>
                <a:tc>
                  <a:txBody>
                    <a:bodyPr/>
                    <a:lstStyle/>
                    <a:p>
                      <a:pPr algn="ctr"/>
                      <a:r>
                        <a:rPr lang="en-US" sz="1200" dirty="0">
                          <a:solidFill>
                            <a:schemeClr val="bg1"/>
                          </a:solidFill>
                        </a:rPr>
                        <a:t>Variance</a:t>
                      </a:r>
                    </a:p>
                    <a:p>
                      <a:pPr algn="ctr"/>
                      <a:endParaRPr lang="en-US" sz="1200" dirty="0">
                        <a:solidFill>
                          <a:schemeClr val="bg1"/>
                        </a:solidFill>
                      </a:endParaRPr>
                    </a:p>
                  </a:txBody>
                  <a:tcPr>
                    <a:solidFill>
                      <a:schemeClr val="accent5">
                        <a:lumMod val="75000"/>
                      </a:schemeClr>
                    </a:solidFill>
                  </a:tcPr>
                </a:tc>
                <a:tc>
                  <a:txBody>
                    <a:bodyPr/>
                    <a:lstStyle/>
                    <a:p>
                      <a:pPr algn="ctr"/>
                      <a:r>
                        <a:rPr lang="en-US" sz="1200" dirty="0">
                          <a:solidFill>
                            <a:schemeClr val="bg1"/>
                          </a:solidFill>
                        </a:rPr>
                        <a:t>2021 Actual</a:t>
                      </a:r>
                    </a:p>
                    <a:p>
                      <a:pPr algn="ctr"/>
                      <a:r>
                        <a:rPr lang="en-US" sz="1200" dirty="0">
                          <a:solidFill>
                            <a:schemeClr val="bg1"/>
                          </a:solidFill>
                        </a:rPr>
                        <a:t>R’000</a:t>
                      </a:r>
                    </a:p>
                  </a:txBody>
                  <a:tcPr>
                    <a:solidFill>
                      <a:schemeClr val="accent5">
                        <a:lumMod val="75000"/>
                      </a:schemeClr>
                    </a:solidFill>
                  </a:tcPr>
                </a:tc>
                <a:extLst>
                  <a:ext uri="{0D108BD9-81ED-4DB2-BD59-A6C34878D82A}">
                    <a16:rowId xmlns:a16="http://schemas.microsoft.com/office/drawing/2014/main" val="682841544"/>
                  </a:ext>
                </a:extLst>
              </a:tr>
              <a:tr h="276932">
                <a:tc>
                  <a:txBody>
                    <a:bodyPr/>
                    <a:lstStyle/>
                    <a:p>
                      <a:r>
                        <a:rPr lang="en-US" sz="1200" dirty="0"/>
                        <a:t>Total Income</a:t>
                      </a:r>
                    </a:p>
                  </a:txBody>
                  <a:tcPr/>
                </a:tc>
                <a:tc>
                  <a:txBody>
                    <a:bodyPr/>
                    <a:lstStyle/>
                    <a:p>
                      <a:pPr algn="r"/>
                      <a:r>
                        <a:rPr lang="en-US" sz="1200" dirty="0"/>
                        <a:t>4,466,375</a:t>
                      </a:r>
                    </a:p>
                  </a:txBody>
                  <a:tcPr/>
                </a:tc>
                <a:tc>
                  <a:txBody>
                    <a:bodyPr/>
                    <a:lstStyle/>
                    <a:p>
                      <a:pPr algn="r"/>
                      <a:r>
                        <a:rPr lang="en-US" sz="1200" dirty="0">
                          <a:solidFill>
                            <a:schemeClr val="tx1"/>
                          </a:solidFill>
                        </a:rPr>
                        <a:t>4,930,375</a:t>
                      </a:r>
                    </a:p>
                  </a:txBody>
                  <a:tcPr/>
                </a:tc>
                <a:tc>
                  <a:txBody>
                    <a:bodyPr/>
                    <a:lstStyle/>
                    <a:p>
                      <a:pPr algn="r"/>
                      <a:r>
                        <a:rPr lang="en-US" sz="1200" dirty="0"/>
                        <a:t>(9%)</a:t>
                      </a:r>
                    </a:p>
                  </a:txBody>
                  <a:tcPr/>
                </a:tc>
                <a:tc>
                  <a:txBody>
                    <a:bodyPr/>
                    <a:lstStyle/>
                    <a:p>
                      <a:pPr algn="r"/>
                      <a:r>
                        <a:rPr lang="en-US" sz="1200" dirty="0"/>
                        <a:t>3,574,207</a:t>
                      </a:r>
                    </a:p>
                  </a:txBody>
                  <a:tcPr/>
                </a:tc>
                <a:extLst>
                  <a:ext uri="{0D108BD9-81ED-4DB2-BD59-A6C34878D82A}">
                    <a16:rowId xmlns:a16="http://schemas.microsoft.com/office/drawing/2014/main" val="2328878624"/>
                  </a:ext>
                </a:extLst>
              </a:tr>
              <a:tr h="276932">
                <a:tc>
                  <a:txBody>
                    <a:bodyPr/>
                    <a:lstStyle/>
                    <a:p>
                      <a:r>
                        <a:rPr lang="en-US" sz="1200" dirty="0"/>
                        <a:t>Total Expenditure</a:t>
                      </a:r>
                    </a:p>
                  </a:txBody>
                  <a:tcPr/>
                </a:tc>
                <a:tc>
                  <a:txBody>
                    <a:bodyPr/>
                    <a:lstStyle/>
                    <a:p>
                      <a:pPr algn="r"/>
                      <a:r>
                        <a:rPr lang="en-US" sz="1200" dirty="0"/>
                        <a:t>4,231,522</a:t>
                      </a:r>
                    </a:p>
                  </a:txBody>
                  <a:tcPr/>
                </a:tc>
                <a:tc>
                  <a:txBody>
                    <a:bodyPr/>
                    <a:lstStyle/>
                    <a:p>
                      <a:pPr algn="r"/>
                      <a:r>
                        <a:rPr lang="en-US" sz="1200" dirty="0">
                          <a:solidFill>
                            <a:schemeClr val="tx1"/>
                          </a:solidFill>
                        </a:rPr>
                        <a:t>4,595,821</a:t>
                      </a:r>
                    </a:p>
                  </a:txBody>
                  <a:tcPr/>
                </a:tc>
                <a:tc>
                  <a:txBody>
                    <a:bodyPr/>
                    <a:lstStyle/>
                    <a:p>
                      <a:pPr algn="r"/>
                      <a:r>
                        <a:rPr lang="en-US" sz="1200" dirty="0"/>
                        <a:t>(8%)</a:t>
                      </a:r>
                    </a:p>
                  </a:txBody>
                  <a:tcPr/>
                </a:tc>
                <a:tc>
                  <a:txBody>
                    <a:bodyPr/>
                    <a:lstStyle/>
                    <a:p>
                      <a:pPr algn="r"/>
                      <a:r>
                        <a:rPr lang="en-US" sz="1200" dirty="0"/>
                        <a:t>3,670,117</a:t>
                      </a:r>
                    </a:p>
                  </a:txBody>
                  <a:tcPr/>
                </a:tc>
                <a:extLst>
                  <a:ext uri="{0D108BD9-81ED-4DB2-BD59-A6C34878D82A}">
                    <a16:rowId xmlns:a16="http://schemas.microsoft.com/office/drawing/2014/main" val="3201537391"/>
                  </a:ext>
                </a:extLst>
              </a:tr>
              <a:tr h="276932">
                <a:tc>
                  <a:txBody>
                    <a:bodyPr/>
                    <a:lstStyle/>
                    <a:p>
                      <a:r>
                        <a:rPr lang="en-US" sz="1200" dirty="0"/>
                        <a:t>Net unspent funds/(deficit)</a:t>
                      </a:r>
                    </a:p>
                  </a:txBody>
                  <a:tcPr/>
                </a:tc>
                <a:tc>
                  <a:txBody>
                    <a:bodyPr/>
                    <a:lstStyle/>
                    <a:p>
                      <a:pPr algn="r"/>
                      <a:r>
                        <a:rPr lang="en-US" sz="1200" dirty="0"/>
                        <a:t>234,853</a:t>
                      </a:r>
                    </a:p>
                  </a:txBody>
                  <a:tcPr/>
                </a:tc>
                <a:tc>
                  <a:txBody>
                    <a:bodyPr/>
                    <a:lstStyle/>
                    <a:p>
                      <a:pPr algn="r"/>
                      <a:r>
                        <a:rPr lang="en-US" sz="1200" dirty="0">
                          <a:solidFill>
                            <a:schemeClr val="tx1"/>
                          </a:solidFill>
                        </a:rPr>
                        <a:t>334,554</a:t>
                      </a:r>
                    </a:p>
                  </a:txBody>
                  <a:tcPr/>
                </a:tc>
                <a:tc>
                  <a:txBody>
                    <a:bodyPr/>
                    <a:lstStyle/>
                    <a:p>
                      <a:pPr algn="r"/>
                      <a:endParaRPr lang="en-US" sz="1200" dirty="0"/>
                    </a:p>
                  </a:txBody>
                  <a:tcPr/>
                </a:tc>
                <a:tc>
                  <a:txBody>
                    <a:bodyPr/>
                    <a:lstStyle/>
                    <a:p>
                      <a:pPr algn="r"/>
                      <a:r>
                        <a:rPr lang="en-US" sz="1200" dirty="0"/>
                        <a:t>(95,910)</a:t>
                      </a:r>
                    </a:p>
                  </a:txBody>
                  <a:tcPr/>
                </a:tc>
                <a:extLst>
                  <a:ext uri="{0D108BD9-81ED-4DB2-BD59-A6C34878D82A}">
                    <a16:rowId xmlns:a16="http://schemas.microsoft.com/office/drawing/2014/main" val="1026329766"/>
                  </a:ext>
                </a:extLst>
              </a:tr>
              <a:tr h="276932">
                <a:tc>
                  <a:txBody>
                    <a:bodyPr/>
                    <a:lstStyle/>
                    <a:p>
                      <a:r>
                        <a:rPr lang="en-US" sz="1200" dirty="0"/>
                        <a:t>Transfers to/(from) Accumulated Fund (incl. capex transfers)</a:t>
                      </a:r>
                    </a:p>
                  </a:txBody>
                  <a:tcPr/>
                </a:tc>
                <a:tc>
                  <a:txBody>
                    <a:bodyPr/>
                    <a:lstStyle/>
                    <a:p>
                      <a:pPr algn="r"/>
                      <a:r>
                        <a:rPr lang="en-US" sz="1200" dirty="0"/>
                        <a:t>(227,579)</a:t>
                      </a:r>
                    </a:p>
                  </a:txBody>
                  <a:tcPr/>
                </a:tc>
                <a:tc>
                  <a:txBody>
                    <a:bodyPr/>
                    <a:lstStyle/>
                    <a:p>
                      <a:pPr algn="r"/>
                      <a:r>
                        <a:rPr lang="en-US" sz="1200" dirty="0">
                          <a:solidFill>
                            <a:schemeClr val="tx1"/>
                          </a:solidFill>
                        </a:rPr>
                        <a:t>(334,554)</a:t>
                      </a:r>
                    </a:p>
                  </a:txBody>
                  <a:tcPr/>
                </a:tc>
                <a:tc>
                  <a:txBody>
                    <a:bodyPr/>
                    <a:lstStyle/>
                    <a:p>
                      <a:pPr algn="r"/>
                      <a:endParaRPr lang="en-US" sz="1200" dirty="0"/>
                    </a:p>
                  </a:txBody>
                  <a:tcPr/>
                </a:tc>
                <a:tc>
                  <a:txBody>
                    <a:bodyPr/>
                    <a:lstStyle/>
                    <a:p>
                      <a:pPr algn="r"/>
                      <a:r>
                        <a:rPr lang="en-US" sz="1200" dirty="0"/>
                        <a:t>99,071</a:t>
                      </a:r>
                    </a:p>
                  </a:txBody>
                  <a:tcPr/>
                </a:tc>
                <a:extLst>
                  <a:ext uri="{0D108BD9-81ED-4DB2-BD59-A6C34878D82A}">
                    <a16:rowId xmlns:a16="http://schemas.microsoft.com/office/drawing/2014/main" val="131847032"/>
                  </a:ext>
                </a:extLst>
              </a:tr>
              <a:tr h="276932">
                <a:tc>
                  <a:txBody>
                    <a:bodyPr/>
                    <a:lstStyle/>
                    <a:p>
                      <a:r>
                        <a:rPr lang="en-US" sz="1200" b="1" dirty="0"/>
                        <a:t>Accumulated surplus/(deficit)</a:t>
                      </a:r>
                    </a:p>
                  </a:txBody>
                  <a:tcPr/>
                </a:tc>
                <a:tc>
                  <a:txBody>
                    <a:bodyPr/>
                    <a:lstStyle/>
                    <a:p>
                      <a:pPr algn="r"/>
                      <a:r>
                        <a:rPr lang="en-US" sz="1200" b="1" dirty="0"/>
                        <a:t>7,274</a:t>
                      </a:r>
                    </a:p>
                  </a:txBody>
                  <a:tcPr/>
                </a:tc>
                <a:tc>
                  <a:txBody>
                    <a:bodyPr/>
                    <a:lstStyle/>
                    <a:p>
                      <a:pPr algn="r"/>
                      <a:r>
                        <a:rPr lang="en-US" sz="1200" b="1" dirty="0">
                          <a:solidFill>
                            <a:schemeClr val="tx1"/>
                          </a:solidFill>
                        </a:rPr>
                        <a:t>-</a:t>
                      </a:r>
                    </a:p>
                  </a:txBody>
                  <a:tcPr/>
                </a:tc>
                <a:tc>
                  <a:txBody>
                    <a:bodyPr/>
                    <a:lstStyle/>
                    <a:p>
                      <a:pPr algn="r"/>
                      <a:endParaRPr lang="en-US" sz="1200" b="1" dirty="0"/>
                    </a:p>
                  </a:txBody>
                  <a:tcPr/>
                </a:tc>
                <a:tc>
                  <a:txBody>
                    <a:bodyPr/>
                    <a:lstStyle/>
                    <a:p>
                      <a:pPr algn="r"/>
                      <a:r>
                        <a:rPr lang="en-US" sz="1200" b="1" dirty="0"/>
                        <a:t>3,161</a:t>
                      </a:r>
                    </a:p>
                  </a:txBody>
                  <a:tcPr/>
                </a:tc>
                <a:extLst>
                  <a:ext uri="{0D108BD9-81ED-4DB2-BD59-A6C34878D82A}">
                    <a16:rowId xmlns:a16="http://schemas.microsoft.com/office/drawing/2014/main" val="2171216685"/>
                  </a:ext>
                </a:extLst>
              </a:tr>
            </a:tbl>
          </a:graphicData>
        </a:graphic>
      </p:graphicFrame>
      <p:graphicFrame>
        <p:nvGraphicFramePr>
          <p:cNvPr id="12" name="Table 8">
            <a:extLst>
              <a:ext uri="{FF2B5EF4-FFF2-40B4-BE49-F238E27FC236}">
                <a16:creationId xmlns:a16="http://schemas.microsoft.com/office/drawing/2014/main" id="{247BDD9E-D908-4DAD-A3D8-D2178453D494}"/>
              </a:ext>
            </a:extLst>
          </p:cNvPr>
          <p:cNvGraphicFramePr>
            <a:graphicFrameLocks noGrp="1"/>
          </p:cNvGraphicFramePr>
          <p:nvPr>
            <p:extLst>
              <p:ext uri="{D42A27DB-BD31-4B8C-83A1-F6EECF244321}">
                <p14:modId xmlns:p14="http://schemas.microsoft.com/office/powerpoint/2010/main" val="3624267069"/>
              </p:ext>
            </p:extLst>
          </p:nvPr>
        </p:nvGraphicFramePr>
        <p:xfrm>
          <a:off x="124923" y="4425183"/>
          <a:ext cx="8884809" cy="1554480"/>
        </p:xfrm>
        <a:graphic>
          <a:graphicData uri="http://schemas.openxmlformats.org/drawingml/2006/table">
            <a:tbl>
              <a:tblPr firstRow="1" bandRow="1">
                <a:tableStyleId>{5C22544A-7EE6-4342-B048-85BDC9FD1C3A}</a:tableStyleId>
              </a:tblPr>
              <a:tblGrid>
                <a:gridCol w="6401379">
                  <a:extLst>
                    <a:ext uri="{9D8B030D-6E8A-4147-A177-3AD203B41FA5}">
                      <a16:colId xmlns:a16="http://schemas.microsoft.com/office/drawing/2014/main" val="4069569713"/>
                    </a:ext>
                  </a:extLst>
                </a:gridCol>
                <a:gridCol w="1266479">
                  <a:extLst>
                    <a:ext uri="{9D8B030D-6E8A-4147-A177-3AD203B41FA5}">
                      <a16:colId xmlns:a16="http://schemas.microsoft.com/office/drawing/2014/main" val="3502727230"/>
                    </a:ext>
                  </a:extLst>
                </a:gridCol>
                <a:gridCol w="1216951">
                  <a:extLst>
                    <a:ext uri="{9D8B030D-6E8A-4147-A177-3AD203B41FA5}">
                      <a16:colId xmlns:a16="http://schemas.microsoft.com/office/drawing/2014/main" val="566475267"/>
                    </a:ext>
                  </a:extLst>
                </a:gridCol>
              </a:tblGrid>
              <a:tr h="455811">
                <a:tc>
                  <a:txBody>
                    <a:bodyPr/>
                    <a:lstStyle/>
                    <a:p>
                      <a:r>
                        <a:rPr lang="en-US" sz="1400" dirty="0">
                          <a:solidFill>
                            <a:schemeClr val="bg1"/>
                          </a:solidFill>
                        </a:rPr>
                        <a:t>Statement of Cash Flow</a:t>
                      </a:r>
                    </a:p>
                  </a:txBody>
                  <a:tcPr>
                    <a:solidFill>
                      <a:schemeClr val="accent5">
                        <a:lumMod val="75000"/>
                      </a:schemeClr>
                    </a:solidFill>
                  </a:tcPr>
                </a:tc>
                <a:tc>
                  <a:txBody>
                    <a:bodyPr/>
                    <a:lstStyle/>
                    <a:p>
                      <a:pPr algn="ctr"/>
                      <a:r>
                        <a:rPr lang="en-US" sz="1200" dirty="0">
                          <a:solidFill>
                            <a:schemeClr val="bg1"/>
                          </a:solidFill>
                        </a:rPr>
                        <a:t>2022</a:t>
                      </a:r>
                    </a:p>
                    <a:p>
                      <a:pPr algn="ctr"/>
                      <a:r>
                        <a:rPr lang="en-US" sz="1200" dirty="0">
                          <a:solidFill>
                            <a:schemeClr val="bg1"/>
                          </a:solidFill>
                        </a:rPr>
                        <a:t>R’000</a:t>
                      </a:r>
                    </a:p>
                  </a:txBody>
                  <a:tcPr>
                    <a:solidFill>
                      <a:schemeClr val="accent5">
                        <a:lumMod val="75000"/>
                      </a:schemeClr>
                    </a:solidFill>
                  </a:tcPr>
                </a:tc>
                <a:tc>
                  <a:txBody>
                    <a:bodyPr/>
                    <a:lstStyle/>
                    <a:p>
                      <a:pPr algn="ctr"/>
                      <a:r>
                        <a:rPr lang="en-US" sz="1200" dirty="0">
                          <a:solidFill>
                            <a:schemeClr val="bg1"/>
                          </a:solidFill>
                        </a:rPr>
                        <a:t>2021</a:t>
                      </a:r>
                    </a:p>
                    <a:p>
                      <a:pPr algn="ctr"/>
                      <a:r>
                        <a:rPr lang="en-US" sz="1200" dirty="0">
                          <a:solidFill>
                            <a:schemeClr val="bg1"/>
                          </a:solidFill>
                        </a:rPr>
                        <a:t>R’000</a:t>
                      </a:r>
                    </a:p>
                  </a:txBody>
                  <a:tcPr>
                    <a:solidFill>
                      <a:schemeClr val="accent5">
                        <a:lumMod val="75000"/>
                      </a:schemeClr>
                    </a:solidFill>
                  </a:tcPr>
                </a:tc>
                <a:extLst>
                  <a:ext uri="{0D108BD9-81ED-4DB2-BD59-A6C34878D82A}">
                    <a16:rowId xmlns:a16="http://schemas.microsoft.com/office/drawing/2014/main" val="3008302530"/>
                  </a:ext>
                </a:extLst>
              </a:tr>
              <a:tr h="273487">
                <a:tc>
                  <a:txBody>
                    <a:bodyPr/>
                    <a:lstStyle/>
                    <a:p>
                      <a:r>
                        <a:rPr lang="en-US" sz="1200" dirty="0"/>
                        <a:t>Net cash flow from operating activities</a:t>
                      </a:r>
                    </a:p>
                  </a:txBody>
                  <a:tcPr/>
                </a:tc>
                <a:tc>
                  <a:txBody>
                    <a:bodyPr/>
                    <a:lstStyle/>
                    <a:p>
                      <a:pPr algn="r"/>
                      <a:r>
                        <a:rPr lang="en-US" sz="1200" dirty="0"/>
                        <a:t>348,326</a:t>
                      </a:r>
                    </a:p>
                  </a:txBody>
                  <a:tcPr/>
                </a:tc>
                <a:tc>
                  <a:txBody>
                    <a:bodyPr/>
                    <a:lstStyle/>
                    <a:p>
                      <a:pPr algn="r"/>
                      <a:r>
                        <a:rPr lang="en-US" sz="1200" dirty="0"/>
                        <a:t>167,695</a:t>
                      </a:r>
                    </a:p>
                  </a:txBody>
                  <a:tcPr/>
                </a:tc>
                <a:extLst>
                  <a:ext uri="{0D108BD9-81ED-4DB2-BD59-A6C34878D82A}">
                    <a16:rowId xmlns:a16="http://schemas.microsoft.com/office/drawing/2014/main" val="206339307"/>
                  </a:ext>
                </a:extLst>
              </a:tr>
              <a:tr h="273487">
                <a:tc>
                  <a:txBody>
                    <a:bodyPr/>
                    <a:lstStyle/>
                    <a:p>
                      <a:r>
                        <a:rPr lang="en-US" sz="1200" dirty="0"/>
                        <a:t>Net cash flow from investing activities</a:t>
                      </a:r>
                    </a:p>
                  </a:txBody>
                  <a:tcPr/>
                </a:tc>
                <a:tc>
                  <a:txBody>
                    <a:bodyPr/>
                    <a:lstStyle/>
                    <a:p>
                      <a:pPr algn="r"/>
                      <a:r>
                        <a:rPr lang="en-US" sz="1200" dirty="0"/>
                        <a:t>(483,779)</a:t>
                      </a:r>
                    </a:p>
                  </a:txBody>
                  <a:tcPr/>
                </a:tc>
                <a:tc>
                  <a:txBody>
                    <a:bodyPr/>
                    <a:lstStyle/>
                    <a:p>
                      <a:pPr algn="r"/>
                      <a:r>
                        <a:rPr lang="en-US" sz="1200" dirty="0"/>
                        <a:t>(196,154)</a:t>
                      </a:r>
                    </a:p>
                  </a:txBody>
                  <a:tcPr/>
                </a:tc>
                <a:extLst>
                  <a:ext uri="{0D108BD9-81ED-4DB2-BD59-A6C34878D82A}">
                    <a16:rowId xmlns:a16="http://schemas.microsoft.com/office/drawing/2014/main" val="2085462510"/>
                  </a:ext>
                </a:extLst>
              </a:tr>
              <a:tr h="273487">
                <a:tc>
                  <a:txBody>
                    <a:bodyPr/>
                    <a:lstStyle/>
                    <a:p>
                      <a:r>
                        <a:rPr lang="en-US" sz="1200" dirty="0"/>
                        <a:t>Net cash flow from financing activities</a:t>
                      </a:r>
                    </a:p>
                  </a:txBody>
                  <a:tcPr/>
                </a:tc>
                <a:tc>
                  <a:txBody>
                    <a:bodyPr/>
                    <a:lstStyle/>
                    <a:p>
                      <a:pPr algn="r"/>
                      <a:r>
                        <a:rPr lang="en-US" sz="1200" dirty="0"/>
                        <a:t>-</a:t>
                      </a:r>
                    </a:p>
                  </a:txBody>
                  <a:tcPr/>
                </a:tc>
                <a:tc>
                  <a:txBody>
                    <a:bodyPr/>
                    <a:lstStyle/>
                    <a:p>
                      <a:pPr algn="r"/>
                      <a:r>
                        <a:rPr lang="en-US" sz="1200" dirty="0"/>
                        <a:t>-</a:t>
                      </a:r>
                    </a:p>
                  </a:txBody>
                  <a:tcPr/>
                </a:tc>
                <a:extLst>
                  <a:ext uri="{0D108BD9-81ED-4DB2-BD59-A6C34878D82A}">
                    <a16:rowId xmlns:a16="http://schemas.microsoft.com/office/drawing/2014/main" val="2905048675"/>
                  </a:ext>
                </a:extLst>
              </a:tr>
              <a:tr h="273487">
                <a:tc>
                  <a:txBody>
                    <a:bodyPr/>
                    <a:lstStyle/>
                    <a:p>
                      <a:r>
                        <a:rPr lang="en-US" sz="1200" dirty="0"/>
                        <a:t>Net increase/(decrease) in cash and cash equivalents</a:t>
                      </a:r>
                    </a:p>
                  </a:txBody>
                  <a:tcPr/>
                </a:tc>
                <a:tc>
                  <a:txBody>
                    <a:bodyPr/>
                    <a:lstStyle/>
                    <a:p>
                      <a:pPr algn="r"/>
                      <a:r>
                        <a:rPr lang="en-US" sz="1200" dirty="0"/>
                        <a:t>(135,453)</a:t>
                      </a:r>
                    </a:p>
                  </a:txBody>
                  <a:tcPr/>
                </a:tc>
                <a:tc>
                  <a:txBody>
                    <a:bodyPr/>
                    <a:lstStyle/>
                    <a:p>
                      <a:pPr algn="r"/>
                      <a:r>
                        <a:rPr lang="en-US" sz="1200" dirty="0"/>
                        <a:t>(28,459)</a:t>
                      </a:r>
                    </a:p>
                  </a:txBody>
                  <a:tcPr/>
                </a:tc>
                <a:extLst>
                  <a:ext uri="{0D108BD9-81ED-4DB2-BD59-A6C34878D82A}">
                    <a16:rowId xmlns:a16="http://schemas.microsoft.com/office/drawing/2014/main" val="3989074298"/>
                  </a:ext>
                </a:extLst>
              </a:tr>
            </a:tbl>
          </a:graphicData>
        </a:graphic>
      </p:graphicFrame>
      <p:sp>
        <p:nvSpPr>
          <p:cNvPr id="13" name="TextBox 12"/>
          <p:cNvSpPr txBox="1"/>
          <p:nvPr/>
        </p:nvSpPr>
        <p:spPr>
          <a:xfrm>
            <a:off x="124923" y="2647559"/>
            <a:ext cx="8894153" cy="261610"/>
          </a:xfrm>
          <a:prstGeom prst="rect">
            <a:avLst/>
          </a:prstGeom>
          <a:noFill/>
        </p:spPr>
        <p:txBody>
          <a:bodyPr wrap="square" rtlCol="0">
            <a:spAutoFit/>
          </a:bodyPr>
          <a:lstStyle/>
          <a:p>
            <a:r>
              <a:rPr lang="en-GB" sz="1100" b="1" i="1" dirty="0">
                <a:solidFill>
                  <a:schemeClr val="tx2"/>
                </a:solidFill>
              </a:rPr>
              <a:t>* Actual is lower than Budget due to decrease in the Science Missions contract, lower grants take-up and contract carry forward to next year</a:t>
            </a:r>
            <a:r>
              <a:rPr lang="en-GB" sz="1100" dirty="0">
                <a:solidFill>
                  <a:srgbClr val="C00000"/>
                </a:solidFill>
              </a:rPr>
              <a:t>.</a:t>
            </a:r>
            <a:endParaRPr lang="en-ZA" sz="1100" dirty="0">
              <a:solidFill>
                <a:srgbClr val="C00000"/>
              </a:solidFill>
            </a:endParaRPr>
          </a:p>
        </p:txBody>
      </p:sp>
    </p:spTree>
    <p:extLst>
      <p:ext uri="{BB962C8B-B14F-4D97-AF65-F5344CB8AC3E}">
        <p14:creationId xmlns:p14="http://schemas.microsoft.com/office/powerpoint/2010/main" val="1893203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457200" y="243108"/>
            <a:ext cx="8229600" cy="576700"/>
          </a:xfrm>
        </p:spPr>
        <p:txBody>
          <a:bodyPr>
            <a:normAutofit/>
          </a:bodyPr>
          <a:lstStyle/>
          <a:p>
            <a:r>
              <a:rPr lang="en-US" sz="2800" b="1" dirty="0">
                <a:solidFill>
                  <a:schemeClr val="bg1"/>
                </a:solidFill>
                <a:latin typeface="Arial Narrow" panose="020B0606020202030204" pitchFamily="34" charset="0"/>
                <a:cs typeface="Arial" panose="020B0604020202020204" pitchFamily="34" charset="0"/>
              </a:rPr>
              <a:t>Financial Overview - Income Trends </a:t>
            </a:r>
            <a:endParaRPr lang="en-ZA" sz="2800" b="1" dirty="0">
              <a:solidFill>
                <a:schemeClr val="bg1"/>
              </a:solidFill>
              <a:latin typeface="Arial Narrow" panose="020B060602020203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57200" y="4667786"/>
            <a:ext cx="8313174" cy="1323439"/>
          </a:xfrm>
          <a:prstGeom prst="rect">
            <a:avLst/>
          </a:prstGeom>
          <a:noFill/>
        </p:spPr>
        <p:txBody>
          <a:bodyPr wrap="square" rtlCol="0">
            <a:spAutoFit/>
          </a:bodyPr>
          <a:lstStyle/>
          <a:p>
            <a:pPr marL="285750" indent="-285750">
              <a:buFont typeface="Arial" panose="020B0604020202020204" pitchFamily="34" charset="0"/>
              <a:buChar char="•"/>
            </a:pPr>
            <a:r>
              <a:rPr lang="en-ZA" sz="1600" dirty="0">
                <a:latin typeface="Arial Narrow" panose="020B0606020202030204" pitchFamily="34" charset="0"/>
              </a:rPr>
              <a:t>Parliamentary Grant (PG) is declining in real terms and below inflationary adjustment year-on-year.</a:t>
            </a:r>
          </a:p>
          <a:p>
            <a:pPr marL="285750" indent="-285750">
              <a:buFont typeface="Arial" panose="020B0604020202020204" pitchFamily="34" charset="0"/>
              <a:buChar char="•"/>
            </a:pPr>
            <a:r>
              <a:rPr lang="en-ZA" sz="1600" dirty="0">
                <a:latin typeface="Arial Narrow" panose="020B0606020202030204" pitchFamily="34" charset="0"/>
              </a:rPr>
              <a:t>PG and DSI Contract income increase attributed to recovery of COVID-19 budget cut of R763 m.</a:t>
            </a:r>
          </a:p>
          <a:p>
            <a:pPr marL="285750" indent="-285750">
              <a:buFont typeface="Arial" panose="020B0604020202020204" pitchFamily="34" charset="0"/>
              <a:buChar char="•"/>
            </a:pPr>
            <a:r>
              <a:rPr lang="en-ZA" sz="1600" dirty="0">
                <a:latin typeface="Arial Narrow" panose="020B0606020202030204" pitchFamily="34" charset="0"/>
              </a:rPr>
              <a:t>Other Contract income – Additional funds received from DHET for the Scare Skills Development Fund.</a:t>
            </a:r>
          </a:p>
          <a:p>
            <a:pPr marL="285750" indent="-285750">
              <a:buFont typeface="Arial" panose="020B0604020202020204" pitchFamily="34" charset="0"/>
              <a:buChar char="•"/>
            </a:pPr>
            <a:r>
              <a:rPr lang="en-ZA" sz="1600" dirty="0">
                <a:latin typeface="Arial Narrow" panose="020B0606020202030204" pitchFamily="34" charset="0"/>
              </a:rPr>
              <a:t>Other income – Isotope export sales increased as markets opened &amp; increased interest income due to higher interest rate.</a:t>
            </a:r>
          </a:p>
        </p:txBody>
      </p:sp>
      <p:sp>
        <p:nvSpPr>
          <p:cNvPr id="2" name="Footer Placeholder 1"/>
          <p:cNvSpPr>
            <a:spLocks noGrp="1"/>
          </p:cNvSpPr>
          <p:nvPr>
            <p:ph type="ftr" sz="quarter" idx="11"/>
          </p:nvPr>
        </p:nvSpPr>
        <p:spPr>
          <a:xfrm>
            <a:off x="1995948" y="6441210"/>
            <a:ext cx="4395020" cy="416790"/>
          </a:xfrm>
        </p:spPr>
        <p:txBody>
          <a:bodyPr/>
          <a:lstStyle/>
          <a:p>
            <a:r>
              <a:rPr lang="en-US" dirty="0">
                <a:solidFill>
                  <a:schemeClr val="accent1"/>
                </a:solidFill>
              </a:rPr>
              <a:t>Advancing knowledge. Transforming lives. Inspiring a nation. </a:t>
            </a:r>
          </a:p>
          <a:p>
            <a:endParaRPr lang="en-US" dirty="0"/>
          </a:p>
        </p:txBody>
      </p:sp>
      <p:sp>
        <p:nvSpPr>
          <p:cNvPr id="3" name="Slide Number Placeholder 2"/>
          <p:cNvSpPr>
            <a:spLocks noGrp="1"/>
          </p:cNvSpPr>
          <p:nvPr>
            <p:ph type="sldNum" sz="quarter" idx="12"/>
          </p:nvPr>
        </p:nvSpPr>
        <p:spPr>
          <a:xfrm>
            <a:off x="7010400" y="5991225"/>
            <a:ext cx="2133600" cy="365125"/>
          </a:xfrm>
        </p:spPr>
        <p:txBody>
          <a:bodyPr/>
          <a:lstStyle/>
          <a:p>
            <a:fld id="{B8F1C75B-76FA-4B49-B37E-5CC1CB6900F0}" type="slidenum">
              <a:rPr lang="en-US" smtClean="0"/>
              <a:t>17</a:t>
            </a:fld>
            <a:endParaRPr lang="en-US" dirty="0"/>
          </a:p>
        </p:txBody>
      </p:sp>
      <p:pic>
        <p:nvPicPr>
          <p:cNvPr id="8" name="Picture 7">
            <a:extLst>
              <a:ext uri="{FF2B5EF4-FFF2-40B4-BE49-F238E27FC236}">
                <a16:creationId xmlns:a16="http://schemas.microsoft.com/office/drawing/2014/main" id="{2BD37B1A-9253-305E-0D3C-7E5FC771D9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6538" y="1040193"/>
            <a:ext cx="8050924" cy="3328162"/>
          </a:xfrm>
          <a:prstGeom prst="rect">
            <a:avLst/>
          </a:prstGeom>
          <a:noFill/>
        </p:spPr>
      </p:pic>
    </p:spTree>
    <p:extLst>
      <p:ext uri="{BB962C8B-B14F-4D97-AF65-F5344CB8AC3E}">
        <p14:creationId xmlns:p14="http://schemas.microsoft.com/office/powerpoint/2010/main" val="4185996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457200" y="243108"/>
            <a:ext cx="8229600" cy="576700"/>
          </a:xfrm>
        </p:spPr>
        <p:txBody>
          <a:bodyPr>
            <a:normAutofit/>
          </a:bodyPr>
          <a:lstStyle/>
          <a:p>
            <a:r>
              <a:rPr lang="en-US" sz="2800" b="1" dirty="0">
                <a:solidFill>
                  <a:schemeClr val="bg1"/>
                </a:solidFill>
                <a:latin typeface="Arial Narrow" panose="020B0606020202030204" pitchFamily="34" charset="0"/>
                <a:cs typeface="Arial" panose="020B0604020202020204" pitchFamily="34" charset="0"/>
              </a:rPr>
              <a:t>Financial Overview - Expenditure Trends</a:t>
            </a:r>
            <a:endParaRPr lang="en-ZA" sz="2800" b="1" dirty="0">
              <a:solidFill>
                <a:schemeClr val="bg1"/>
              </a:solidFill>
              <a:latin typeface="Arial Narrow" panose="020B060602020203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46538" y="4591356"/>
            <a:ext cx="8460658" cy="2062103"/>
          </a:xfrm>
          <a:prstGeom prst="rect">
            <a:avLst/>
          </a:prstGeom>
          <a:noFill/>
        </p:spPr>
        <p:txBody>
          <a:bodyPr wrap="square" rtlCol="0">
            <a:spAutoFit/>
          </a:bodyPr>
          <a:lstStyle/>
          <a:p>
            <a:pPr marL="285750" lvl="0" indent="-285750" defTabSz="914400">
              <a:buFont typeface="Arial" panose="020B0604020202020204" pitchFamily="34" charset="0"/>
              <a:buChar char="•"/>
              <a:defRPr/>
            </a:pPr>
            <a:r>
              <a:rPr lang="en-ZA" sz="1600" dirty="0">
                <a:solidFill>
                  <a:prstClr val="black"/>
                </a:solidFill>
                <a:latin typeface="Arial Narrow" panose="020B0606020202030204" pitchFamily="34" charset="0"/>
              </a:rPr>
              <a:t>Increased grant and bursaries due to NEP programme as funding is received every second year, i.e. 2021/22, and the recovery of COVID-19 spending lags within bursaries and scholarships.</a:t>
            </a:r>
          </a:p>
          <a:p>
            <a:pPr marL="285750" lvl="0" indent="-285750" defTabSz="914400">
              <a:buFont typeface="Arial" panose="020B0604020202020204" pitchFamily="34" charset="0"/>
              <a:buChar char="•"/>
              <a:defRPr/>
            </a:pPr>
            <a:r>
              <a:rPr lang="en-ZA" sz="1600" dirty="0">
                <a:solidFill>
                  <a:prstClr val="black"/>
                </a:solidFill>
                <a:latin typeface="Arial Narrow" panose="020B0606020202030204" pitchFamily="34" charset="0"/>
              </a:rPr>
              <a:t>Operating expenditure increase is aligned to return to stable level of operations and includes RSA’s membership contribution to SKAO.</a:t>
            </a:r>
          </a:p>
          <a:p>
            <a:pPr marL="285750" lvl="0" indent="-285750" defTabSz="914400">
              <a:buFont typeface="Arial" panose="020B0604020202020204" pitchFamily="34" charset="0"/>
              <a:buChar char="•"/>
              <a:defRPr/>
            </a:pPr>
            <a:r>
              <a:rPr lang="en-ZA" sz="1600" dirty="0">
                <a:solidFill>
                  <a:prstClr val="black"/>
                </a:solidFill>
                <a:latin typeface="Arial Narrow" panose="020B0606020202030204" pitchFamily="34" charset="0"/>
              </a:rPr>
              <a:t>Salaries – decreased due to the impact of the temporary moratorium on the filling of vacancies.</a:t>
            </a:r>
          </a:p>
          <a:p>
            <a:pPr marL="285750" lvl="0" indent="-285750" defTabSz="914400">
              <a:buFont typeface="Arial" panose="020B0604020202020204" pitchFamily="34" charset="0"/>
              <a:buChar char="•"/>
              <a:defRPr/>
            </a:pPr>
            <a:r>
              <a:rPr lang="en-ZA" sz="1600" dirty="0">
                <a:solidFill>
                  <a:prstClr val="black"/>
                </a:solidFill>
                <a:latin typeface="Arial Narrow" panose="020B0606020202030204" pitchFamily="34" charset="0"/>
              </a:rPr>
              <a:t>Capex – increased as spending aligned to the delivery on the SAIF 70Mev cyclotron and the MeerKAT extension project ramped up.</a:t>
            </a:r>
            <a:endParaRPr lang="en-US" sz="1600" dirty="0">
              <a:latin typeface="Arial Narrow" panose="020B0606020202030204" pitchFamily="34" charset="0"/>
            </a:endParaRPr>
          </a:p>
          <a:p>
            <a:pPr marL="171450" indent="-171450">
              <a:buFont typeface="Arial" panose="020B0604020202020204" pitchFamily="34" charset="0"/>
              <a:buChar char="•"/>
            </a:pPr>
            <a:endParaRPr lang="en-US" sz="1600" dirty="0">
              <a:latin typeface="Arial Narrow" panose="020B0606020202030204" pitchFamily="34" charset="0"/>
            </a:endParaRPr>
          </a:p>
        </p:txBody>
      </p:sp>
      <p:sp>
        <p:nvSpPr>
          <p:cNvPr id="2" name="Footer Placeholder 1"/>
          <p:cNvSpPr>
            <a:spLocks noGrp="1"/>
          </p:cNvSpPr>
          <p:nvPr>
            <p:ph type="ftr" sz="quarter" idx="11"/>
          </p:nvPr>
        </p:nvSpPr>
        <p:spPr>
          <a:xfrm>
            <a:off x="2143432" y="6426159"/>
            <a:ext cx="4719484" cy="365125"/>
          </a:xfrm>
        </p:spPr>
        <p:txBody>
          <a:bodyPr/>
          <a:lstStyle/>
          <a:p>
            <a:r>
              <a:rPr lang="en-US" dirty="0">
                <a:solidFill>
                  <a:schemeClr val="accent1"/>
                </a:solidFill>
              </a:rPr>
              <a:t>Advancing knowledge. Transforming lives. Inspiring a nation. </a:t>
            </a:r>
          </a:p>
          <a:p>
            <a:endParaRPr lang="en-US" dirty="0"/>
          </a:p>
        </p:txBody>
      </p:sp>
      <p:sp>
        <p:nvSpPr>
          <p:cNvPr id="3" name="Slide Number Placeholder 2"/>
          <p:cNvSpPr>
            <a:spLocks noGrp="1"/>
          </p:cNvSpPr>
          <p:nvPr>
            <p:ph type="sldNum" sz="quarter" idx="12"/>
          </p:nvPr>
        </p:nvSpPr>
        <p:spPr>
          <a:xfrm>
            <a:off x="7010400" y="5991225"/>
            <a:ext cx="2133600" cy="365125"/>
          </a:xfrm>
        </p:spPr>
        <p:txBody>
          <a:bodyPr/>
          <a:lstStyle/>
          <a:p>
            <a:fld id="{B8F1C75B-76FA-4B49-B37E-5CC1CB6900F0}" type="slidenum">
              <a:rPr lang="en-US" smtClean="0"/>
              <a:t>18</a:t>
            </a:fld>
            <a:endParaRPr lang="en-US" dirty="0"/>
          </a:p>
        </p:txBody>
      </p:sp>
      <p:pic>
        <p:nvPicPr>
          <p:cNvPr id="9" name="Content Placeholder 8">
            <a:extLst>
              <a:ext uri="{FF2B5EF4-FFF2-40B4-BE49-F238E27FC236}">
                <a16:creationId xmlns:a16="http://schemas.microsoft.com/office/drawing/2014/main" id="{80801F3E-9D9B-5DF2-7715-1473D213B2A7}"/>
              </a:ext>
            </a:extLst>
          </p:cNvPr>
          <p:cNvPicPr>
            <a:picLocks noGrp="1" noChangeAspect="1"/>
          </p:cNvPicPr>
          <p:nvPr>
            <p:ph idx="1"/>
          </p:nvPr>
        </p:nvPicPr>
        <p:blipFill>
          <a:blip r:embed="rId3"/>
          <a:stretch>
            <a:fillRect/>
          </a:stretch>
        </p:blipFill>
        <p:spPr>
          <a:xfrm>
            <a:off x="546539" y="920174"/>
            <a:ext cx="8092214" cy="3622330"/>
          </a:xfrm>
          <a:prstGeom prst="rect">
            <a:avLst/>
          </a:prstGeom>
        </p:spPr>
      </p:pic>
    </p:spTree>
    <p:extLst>
      <p:ext uri="{BB962C8B-B14F-4D97-AF65-F5344CB8AC3E}">
        <p14:creationId xmlns:p14="http://schemas.microsoft.com/office/powerpoint/2010/main" val="1959281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457200" y="243108"/>
            <a:ext cx="8229600" cy="576700"/>
          </a:xfrm>
        </p:spPr>
        <p:txBody>
          <a:bodyPr>
            <a:normAutofit/>
          </a:bodyPr>
          <a:lstStyle/>
          <a:p>
            <a:r>
              <a:rPr lang="en-US" sz="2800" b="1" dirty="0">
                <a:solidFill>
                  <a:schemeClr val="bg1"/>
                </a:solidFill>
                <a:latin typeface="Arial Narrow" panose="020B0606020202030204" pitchFamily="34" charset="0"/>
                <a:cs typeface="Arial" panose="020B0604020202020204" pitchFamily="34" charset="0"/>
              </a:rPr>
              <a:t>Key Ratios</a:t>
            </a:r>
            <a:endParaRPr lang="en-ZA" sz="2800" b="1" dirty="0">
              <a:solidFill>
                <a:schemeClr val="bg1"/>
              </a:solidFill>
              <a:latin typeface="Arial Narrow" panose="020B060602020203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a:xfrm>
            <a:off x="2143432" y="6426159"/>
            <a:ext cx="4719484" cy="365125"/>
          </a:xfrm>
        </p:spPr>
        <p:txBody>
          <a:bodyPr/>
          <a:lstStyle/>
          <a:p>
            <a:r>
              <a:rPr lang="en-US" dirty="0">
                <a:solidFill>
                  <a:schemeClr val="accent1"/>
                </a:solidFill>
              </a:rPr>
              <a:t>Advancing knowledge. Transforming lives. Inspiring a nation. </a:t>
            </a:r>
          </a:p>
          <a:p>
            <a:endParaRPr lang="en-US" dirty="0"/>
          </a:p>
        </p:txBody>
      </p:sp>
      <p:sp>
        <p:nvSpPr>
          <p:cNvPr id="3" name="Slide Number Placeholder 2"/>
          <p:cNvSpPr>
            <a:spLocks noGrp="1"/>
          </p:cNvSpPr>
          <p:nvPr>
            <p:ph type="sldNum" sz="quarter" idx="12"/>
          </p:nvPr>
        </p:nvSpPr>
        <p:spPr>
          <a:xfrm>
            <a:off x="7010400" y="5991225"/>
            <a:ext cx="2133600" cy="365125"/>
          </a:xfrm>
        </p:spPr>
        <p:txBody>
          <a:bodyPr/>
          <a:lstStyle/>
          <a:p>
            <a:fld id="{B8F1C75B-76FA-4B49-B37E-5CC1CB6900F0}" type="slidenum">
              <a:rPr lang="en-US" smtClean="0"/>
              <a:t>19</a:t>
            </a:fld>
            <a:endParaRPr lang="en-US" dirty="0"/>
          </a:p>
        </p:txBody>
      </p:sp>
      <p:pic>
        <p:nvPicPr>
          <p:cNvPr id="7" name="Content Placeholder 6"/>
          <p:cNvPicPr>
            <a:picLocks noGrp="1" noChangeAspect="1"/>
          </p:cNvPicPr>
          <p:nvPr>
            <p:ph idx="1"/>
          </p:nvPr>
        </p:nvPicPr>
        <p:blipFill>
          <a:blip r:embed="rId3"/>
          <a:stretch>
            <a:fillRect/>
          </a:stretch>
        </p:blipFill>
        <p:spPr>
          <a:xfrm>
            <a:off x="546538" y="1238864"/>
            <a:ext cx="8194957" cy="3834581"/>
          </a:xfrm>
          <a:prstGeom prst="rect">
            <a:avLst/>
          </a:prstGeom>
        </p:spPr>
      </p:pic>
    </p:spTree>
    <p:extLst>
      <p:ext uri="{BB962C8B-B14F-4D97-AF65-F5344CB8AC3E}">
        <p14:creationId xmlns:p14="http://schemas.microsoft.com/office/powerpoint/2010/main" val="1266941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457200" y="243108"/>
            <a:ext cx="8229600" cy="576700"/>
          </a:xfrm>
        </p:spPr>
        <p:txBody>
          <a:bodyPr>
            <a:normAutofit/>
          </a:bodyPr>
          <a:lstStyle/>
          <a:p>
            <a:r>
              <a:rPr lang="en-US" sz="2800" b="1" dirty="0">
                <a:solidFill>
                  <a:schemeClr val="bg1"/>
                </a:solidFill>
                <a:latin typeface="Arial Narrow" panose="020B0606020202030204" pitchFamily="34" charset="0"/>
              </a:rPr>
              <a:t>Recap on the mandate of the NRF</a:t>
            </a: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a:xfrm>
            <a:off x="2546555" y="6356350"/>
            <a:ext cx="4267199" cy="365125"/>
          </a:xfrm>
        </p:spPr>
        <p:txBody>
          <a:bodyPr/>
          <a:lstStyle/>
          <a:p>
            <a:r>
              <a:rPr lang="en-US" dirty="0">
                <a:solidFill>
                  <a:schemeClr val="accent1"/>
                </a:solidFill>
              </a:rPr>
              <a:t>Advancing knowledge. Transforming lives. Inspiring a nation. </a:t>
            </a:r>
          </a:p>
          <a:p>
            <a:endParaRPr lang="en-US" dirty="0"/>
          </a:p>
        </p:txBody>
      </p:sp>
      <p:sp>
        <p:nvSpPr>
          <p:cNvPr id="3" name="Slide Number Placeholder 2"/>
          <p:cNvSpPr>
            <a:spLocks noGrp="1"/>
          </p:cNvSpPr>
          <p:nvPr>
            <p:ph type="sldNum" sz="quarter" idx="12"/>
          </p:nvPr>
        </p:nvSpPr>
        <p:spPr>
          <a:xfrm>
            <a:off x="7010400" y="6133587"/>
            <a:ext cx="2133600" cy="365125"/>
          </a:xfrm>
        </p:spPr>
        <p:txBody>
          <a:bodyPr/>
          <a:lstStyle/>
          <a:p>
            <a:fld id="{B8F1C75B-76FA-4B49-B37E-5CC1CB6900F0}" type="slidenum">
              <a:rPr lang="en-US" smtClean="0"/>
              <a:t>2</a:t>
            </a:fld>
            <a:endParaRPr lang="en-US" dirty="0"/>
          </a:p>
        </p:txBody>
      </p:sp>
      <p:sp>
        <p:nvSpPr>
          <p:cNvPr id="7" name="Rectangle 6"/>
          <p:cNvSpPr/>
          <p:nvPr/>
        </p:nvSpPr>
        <p:spPr>
          <a:xfrm>
            <a:off x="546538" y="1430868"/>
            <a:ext cx="8050924" cy="3900427"/>
          </a:xfrm>
          <a:prstGeom prst="rect">
            <a:avLst/>
          </a:prstGeom>
        </p:spPr>
        <p:txBody>
          <a:bodyPr wrap="square">
            <a:spAutoFit/>
          </a:bodyPr>
          <a:lstStyle/>
          <a:p>
            <a:pPr marL="285750" indent="-285750">
              <a:lnSpc>
                <a:spcPct val="150000"/>
              </a:lnSpc>
              <a:buClrTx/>
              <a:buFont typeface="Arial" panose="020B0604020202020204" pitchFamily="34" charset="0"/>
              <a:buChar char="•"/>
            </a:pPr>
            <a:r>
              <a:rPr lang="en-US" sz="2400" dirty="0">
                <a:latin typeface="Arial Narrow" panose="020B0606020202030204" pitchFamily="34" charset="0"/>
              </a:rPr>
              <a:t>Recap on the mandate of the NRF </a:t>
            </a:r>
          </a:p>
          <a:p>
            <a:pPr marL="285750" indent="-285750">
              <a:lnSpc>
                <a:spcPct val="150000"/>
              </a:lnSpc>
              <a:buClrTx/>
              <a:buFont typeface="Arial" panose="020B0604020202020204" pitchFamily="34" charset="0"/>
              <a:buChar char="•"/>
            </a:pPr>
            <a:r>
              <a:rPr lang="en-US" sz="2400" dirty="0">
                <a:latin typeface="Arial Narrow" panose="020B0606020202030204" pitchFamily="34" charset="0"/>
              </a:rPr>
              <a:t>Strategic Context</a:t>
            </a:r>
          </a:p>
          <a:p>
            <a:pPr marL="285750" indent="-285750">
              <a:lnSpc>
                <a:spcPct val="150000"/>
              </a:lnSpc>
              <a:buClrTx/>
              <a:buFont typeface="Arial" panose="020B0604020202020204" pitchFamily="34" charset="0"/>
              <a:buChar char="•"/>
            </a:pPr>
            <a:r>
              <a:rPr lang="en-US" sz="2400" dirty="0">
                <a:latin typeface="Arial Narrow" panose="020B0606020202030204" pitchFamily="34" charset="0"/>
              </a:rPr>
              <a:t>Annual Performance 2021/22</a:t>
            </a:r>
          </a:p>
          <a:p>
            <a:pPr marL="285750" indent="-285750">
              <a:lnSpc>
                <a:spcPct val="150000"/>
              </a:lnSpc>
              <a:buClrTx/>
              <a:buFont typeface="Arial" panose="020B0604020202020204" pitchFamily="34" charset="0"/>
              <a:buChar char="•"/>
            </a:pPr>
            <a:r>
              <a:rPr lang="en-US" sz="2400" dirty="0">
                <a:latin typeface="Arial Narrow" panose="020B0606020202030204" pitchFamily="34" charset="0"/>
              </a:rPr>
              <a:t>Overview of Financial Performance 2021/22</a:t>
            </a:r>
          </a:p>
          <a:p>
            <a:pPr marL="285750" indent="-285750">
              <a:lnSpc>
                <a:spcPct val="150000"/>
              </a:lnSpc>
              <a:buFont typeface="Arial" panose="020B0604020202020204" pitchFamily="34" charset="0"/>
              <a:buChar char="•"/>
            </a:pPr>
            <a:r>
              <a:rPr lang="en-US" sz="2400" dirty="0">
                <a:latin typeface="Arial Narrow" panose="020B0606020202030204" pitchFamily="34" charset="0"/>
              </a:rPr>
              <a:t>Progress on NRF Strategy 2025 </a:t>
            </a:r>
          </a:p>
          <a:p>
            <a:pPr marL="285750" indent="-285750">
              <a:lnSpc>
                <a:spcPct val="150000"/>
              </a:lnSpc>
              <a:buClrTx/>
              <a:buFont typeface="Arial" panose="020B0604020202020204" pitchFamily="34" charset="0"/>
              <a:buChar char="•"/>
            </a:pPr>
            <a:r>
              <a:rPr lang="en-US" sz="2400" dirty="0">
                <a:latin typeface="Arial Narrow" panose="020B0606020202030204" pitchFamily="34" charset="0"/>
              </a:rPr>
              <a:t>Highlights of Achievements</a:t>
            </a:r>
          </a:p>
          <a:p>
            <a:pPr marL="285750" indent="-285750">
              <a:lnSpc>
                <a:spcPct val="150000"/>
              </a:lnSpc>
              <a:buClrTx/>
              <a:buFont typeface="Arial" panose="020B0604020202020204" pitchFamily="34" charset="0"/>
              <a:buChar char="•"/>
            </a:pPr>
            <a:r>
              <a:rPr lang="en-US" sz="2400" dirty="0">
                <a:latin typeface="Arial Narrow" panose="020B0606020202030204" pitchFamily="34" charset="0"/>
              </a:rPr>
              <a:t>Current and Future Outlook</a:t>
            </a:r>
            <a:endParaRPr lang="en-US" sz="24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741190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457200" y="243108"/>
            <a:ext cx="8229600" cy="576700"/>
          </a:xfrm>
        </p:spPr>
        <p:txBody>
          <a:bodyPr>
            <a:normAutofit/>
          </a:bodyPr>
          <a:lstStyle/>
          <a:p>
            <a:r>
              <a:rPr lang="en-US" sz="2800" b="1" dirty="0">
                <a:solidFill>
                  <a:schemeClr val="bg1"/>
                </a:solidFill>
                <a:latin typeface="Arial Narrow" panose="020B0606020202030204" pitchFamily="34" charset="0"/>
                <a:cs typeface="Arial" panose="020B0604020202020204" pitchFamily="34" charset="0"/>
              </a:rPr>
              <a:t>Governance and Audit Outcome</a:t>
            </a:r>
            <a:endParaRPr lang="en-ZA" sz="2800" b="1" dirty="0">
              <a:solidFill>
                <a:schemeClr val="bg1"/>
              </a:solidFill>
              <a:latin typeface="Arial Narrow" panose="020B060602020203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a:xfrm>
            <a:off x="2143432" y="6426159"/>
            <a:ext cx="4719484" cy="365125"/>
          </a:xfrm>
        </p:spPr>
        <p:txBody>
          <a:bodyPr/>
          <a:lstStyle/>
          <a:p>
            <a:r>
              <a:rPr lang="en-US" dirty="0">
                <a:solidFill>
                  <a:schemeClr val="accent1"/>
                </a:solidFill>
              </a:rPr>
              <a:t>Advancing knowledge. Transforming lives. Inspiring a nation. </a:t>
            </a:r>
          </a:p>
          <a:p>
            <a:endParaRPr lang="en-US" dirty="0"/>
          </a:p>
        </p:txBody>
      </p:sp>
      <p:sp>
        <p:nvSpPr>
          <p:cNvPr id="3" name="Slide Number Placeholder 2"/>
          <p:cNvSpPr>
            <a:spLocks noGrp="1"/>
          </p:cNvSpPr>
          <p:nvPr>
            <p:ph type="sldNum" sz="quarter" idx="12"/>
          </p:nvPr>
        </p:nvSpPr>
        <p:spPr>
          <a:xfrm>
            <a:off x="7010400" y="5991225"/>
            <a:ext cx="2133600" cy="365125"/>
          </a:xfrm>
        </p:spPr>
        <p:txBody>
          <a:bodyPr/>
          <a:lstStyle/>
          <a:p>
            <a:fld id="{B8F1C75B-76FA-4B49-B37E-5CC1CB6900F0}" type="slidenum">
              <a:rPr lang="en-US" smtClean="0"/>
              <a:t>20</a:t>
            </a:fld>
            <a:endParaRPr lang="en-US" dirty="0"/>
          </a:p>
        </p:txBody>
      </p:sp>
      <p:sp>
        <p:nvSpPr>
          <p:cNvPr id="5" name="Content Placeholder 4"/>
          <p:cNvSpPr>
            <a:spLocks noGrp="1"/>
          </p:cNvSpPr>
          <p:nvPr>
            <p:ph idx="1"/>
          </p:nvPr>
        </p:nvSpPr>
        <p:spPr>
          <a:xfrm>
            <a:off x="546538" y="1142535"/>
            <a:ext cx="8229600" cy="4525963"/>
          </a:xfrm>
        </p:spPr>
        <p:txBody>
          <a:bodyPr/>
          <a:lstStyle/>
          <a:p>
            <a:pPr>
              <a:lnSpc>
                <a:spcPct val="150000"/>
              </a:lnSpc>
            </a:pPr>
            <a:r>
              <a:rPr lang="en-US" sz="2400" dirty="0">
                <a:latin typeface="Arial Narrow" panose="020B0606020202030204" pitchFamily="34" charset="0"/>
              </a:rPr>
              <a:t>Unqualified Audit with a Clean Award.</a:t>
            </a:r>
          </a:p>
          <a:p>
            <a:pPr>
              <a:lnSpc>
                <a:spcPct val="150000"/>
              </a:lnSpc>
            </a:pPr>
            <a:r>
              <a:rPr lang="en-US" sz="2400" dirty="0">
                <a:latin typeface="Arial Narrow" panose="020B0606020202030204" pitchFamily="34" charset="0"/>
              </a:rPr>
              <a:t>Good internal controls implemented by management (AGSA Management Report).</a:t>
            </a:r>
          </a:p>
          <a:p>
            <a:pPr>
              <a:lnSpc>
                <a:spcPct val="150000"/>
              </a:lnSpc>
            </a:pPr>
            <a:r>
              <a:rPr lang="en-US" sz="2400" dirty="0">
                <a:latin typeface="Arial Narrow" panose="020B0606020202030204" pitchFamily="34" charset="0"/>
              </a:rPr>
              <a:t>Healthy going concern position.</a:t>
            </a:r>
          </a:p>
          <a:p>
            <a:pPr>
              <a:lnSpc>
                <a:spcPct val="150000"/>
              </a:lnSpc>
            </a:pPr>
            <a:r>
              <a:rPr lang="en-US" sz="2400" dirty="0">
                <a:latin typeface="Arial Narrow" panose="020B0606020202030204" pitchFamily="34" charset="0"/>
              </a:rPr>
              <a:t>Irregular Expenditure – None.</a:t>
            </a:r>
          </a:p>
          <a:p>
            <a:pPr>
              <a:lnSpc>
                <a:spcPct val="150000"/>
              </a:lnSpc>
            </a:pPr>
            <a:r>
              <a:rPr lang="en-US" sz="2400" dirty="0">
                <a:latin typeface="Arial Narrow" panose="020B0606020202030204" pitchFamily="34" charset="0"/>
              </a:rPr>
              <a:t>Fruitless and wasteful expenditure – None.</a:t>
            </a:r>
          </a:p>
          <a:p>
            <a:pPr>
              <a:lnSpc>
                <a:spcPct val="150000"/>
              </a:lnSpc>
            </a:pPr>
            <a:endParaRPr lang="en-ZA" dirty="0"/>
          </a:p>
        </p:txBody>
      </p:sp>
    </p:spTree>
    <p:extLst>
      <p:ext uri="{BB962C8B-B14F-4D97-AF65-F5344CB8AC3E}">
        <p14:creationId xmlns:p14="http://schemas.microsoft.com/office/powerpoint/2010/main" val="3153202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A8687B-B454-E05C-66B3-382741305B46}"/>
              </a:ext>
            </a:extLst>
          </p:cNvPr>
          <p:cNvPicPr>
            <a:picLocks noChangeAspect="1"/>
          </p:cNvPicPr>
          <p:nvPr/>
        </p:nvPicPr>
        <p:blipFill>
          <a:blip r:embed="rId3"/>
          <a:srcRect l="17366" r="17366"/>
          <a:stretch/>
        </p:blipFill>
        <p:spPr>
          <a:xfrm>
            <a:off x="4911499" y="2185268"/>
            <a:ext cx="3048001" cy="3113279"/>
          </a:xfrm>
          <a:prstGeom prst="ellipse">
            <a:avLst/>
          </a:prstGeom>
        </p:spPr>
      </p:pic>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457200" y="243108"/>
            <a:ext cx="8229600" cy="576700"/>
          </a:xfrm>
        </p:spPr>
        <p:txBody>
          <a:bodyPr>
            <a:normAutofit/>
          </a:bodyPr>
          <a:lstStyle/>
          <a:p>
            <a:r>
              <a:rPr lang="en-ZA" sz="2800" b="1" dirty="0">
                <a:solidFill>
                  <a:schemeClr val="bg1"/>
                </a:solidFill>
                <a:latin typeface="Arial Narrow" panose="020B0606020202030204" pitchFamily="34" charset="0"/>
                <a:cs typeface="Arial" panose="020B0604020202020204" pitchFamily="34" charset="0"/>
              </a:rPr>
              <a:t>Progress on NRF Strategy 2025 </a:t>
            </a: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5E57127F-7599-83E3-24F4-363BD089FBB9}"/>
              </a:ext>
            </a:extLst>
          </p:cNvPr>
          <p:cNvPicPr>
            <a:picLocks noChangeAspect="1"/>
          </p:cNvPicPr>
          <p:nvPr/>
        </p:nvPicPr>
        <p:blipFill>
          <a:blip r:embed="rId4"/>
          <a:srcRect l="22066" r="22066"/>
          <a:stretch/>
        </p:blipFill>
        <p:spPr>
          <a:xfrm>
            <a:off x="1208691" y="1997416"/>
            <a:ext cx="3465248" cy="3488983"/>
          </a:xfrm>
          <a:prstGeom prst="ellipse">
            <a:avLst/>
          </a:prstGeom>
        </p:spPr>
      </p:pic>
      <p:pic>
        <p:nvPicPr>
          <p:cNvPr id="5" name="Picture 4">
            <a:extLst>
              <a:ext uri="{FF2B5EF4-FFF2-40B4-BE49-F238E27FC236}">
                <a16:creationId xmlns:a16="http://schemas.microsoft.com/office/drawing/2014/main" id="{CBE568C8-36E2-B9E1-8438-7D43DDC63188}"/>
              </a:ext>
            </a:extLst>
          </p:cNvPr>
          <p:cNvPicPr>
            <a:picLocks noChangeAspect="1"/>
          </p:cNvPicPr>
          <p:nvPr/>
        </p:nvPicPr>
        <p:blipFill>
          <a:blip r:embed="rId5"/>
          <a:srcRect l="16584" r="16584"/>
          <a:stretch/>
        </p:blipFill>
        <p:spPr>
          <a:xfrm>
            <a:off x="3752194" y="2832587"/>
            <a:ext cx="1830929" cy="1818640"/>
          </a:xfrm>
          <a:prstGeom prst="ellipse">
            <a:avLst/>
          </a:prstGeom>
        </p:spPr>
      </p:pic>
      <p:sp>
        <p:nvSpPr>
          <p:cNvPr id="3" name="Footer Placeholder 2"/>
          <p:cNvSpPr>
            <a:spLocks noGrp="1"/>
          </p:cNvSpPr>
          <p:nvPr>
            <p:ph type="ftr" sz="quarter" idx="11"/>
          </p:nvPr>
        </p:nvSpPr>
        <p:spPr>
          <a:xfrm>
            <a:off x="2064773" y="6356350"/>
            <a:ext cx="4689987" cy="463978"/>
          </a:xfrm>
        </p:spPr>
        <p:txBody>
          <a:bodyPr/>
          <a:lstStyle/>
          <a:p>
            <a:r>
              <a:rPr lang="en-US" dirty="0">
                <a:solidFill>
                  <a:schemeClr val="accent1"/>
                </a:solidFill>
              </a:rPr>
              <a:t>Advancing knowledge. Transforming lives. Inspiring a nation. </a:t>
            </a:r>
          </a:p>
          <a:p>
            <a:endParaRPr lang="en-US" dirty="0"/>
          </a:p>
        </p:txBody>
      </p:sp>
      <p:sp>
        <p:nvSpPr>
          <p:cNvPr id="7" name="Slide Number Placeholder 6"/>
          <p:cNvSpPr>
            <a:spLocks noGrp="1"/>
          </p:cNvSpPr>
          <p:nvPr>
            <p:ph type="sldNum" sz="quarter" idx="12"/>
          </p:nvPr>
        </p:nvSpPr>
        <p:spPr>
          <a:xfrm>
            <a:off x="7010400" y="5894234"/>
            <a:ext cx="2133600" cy="365125"/>
          </a:xfrm>
        </p:spPr>
        <p:txBody>
          <a:bodyPr/>
          <a:lstStyle/>
          <a:p>
            <a:fld id="{B8F1C75B-76FA-4B49-B37E-5CC1CB6900F0}" type="slidenum">
              <a:rPr lang="en-US" smtClean="0"/>
              <a:t>21</a:t>
            </a:fld>
            <a:endParaRPr lang="en-US" dirty="0"/>
          </a:p>
        </p:txBody>
      </p:sp>
    </p:spTree>
    <p:extLst>
      <p:ext uri="{BB962C8B-B14F-4D97-AF65-F5344CB8AC3E}">
        <p14:creationId xmlns:p14="http://schemas.microsoft.com/office/powerpoint/2010/main" val="1257926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457200" y="243108"/>
            <a:ext cx="8229600" cy="576700"/>
          </a:xfrm>
        </p:spPr>
        <p:txBody>
          <a:bodyPr>
            <a:normAutofit/>
          </a:bodyPr>
          <a:lstStyle/>
          <a:p>
            <a:r>
              <a:rPr lang="en-US" sz="2800" b="1" dirty="0">
                <a:solidFill>
                  <a:schemeClr val="bg1"/>
                </a:solidFill>
                <a:latin typeface="Arial Narrow" panose="020B0606020202030204" pitchFamily="34" charset="0"/>
              </a:rPr>
              <a:t>NRF Strategy 2025 Outcomes, Indicators and Targets</a:t>
            </a: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graphicFrame>
        <p:nvGraphicFramePr>
          <p:cNvPr id="7" name="Table 6"/>
          <p:cNvGraphicFramePr>
            <a:graphicFrameLocks noGrp="1"/>
          </p:cNvGraphicFramePr>
          <p:nvPr>
            <p:extLst>
              <p:ext uri="{D42A27DB-BD31-4B8C-83A1-F6EECF244321}">
                <p14:modId xmlns:p14="http://schemas.microsoft.com/office/powerpoint/2010/main" val="874890635"/>
              </p:ext>
            </p:extLst>
          </p:nvPr>
        </p:nvGraphicFramePr>
        <p:xfrm>
          <a:off x="181896" y="987344"/>
          <a:ext cx="8962104" cy="4805574"/>
        </p:xfrm>
        <a:graphic>
          <a:graphicData uri="http://schemas.openxmlformats.org/drawingml/2006/table">
            <a:tbl>
              <a:tblPr firstRow="1" bandRow="1">
                <a:tableStyleId>{5C22544A-7EE6-4342-B048-85BDC9FD1C3A}</a:tableStyleId>
              </a:tblPr>
              <a:tblGrid>
                <a:gridCol w="2033001">
                  <a:extLst>
                    <a:ext uri="{9D8B030D-6E8A-4147-A177-3AD203B41FA5}">
                      <a16:colId xmlns:a16="http://schemas.microsoft.com/office/drawing/2014/main" val="20000"/>
                    </a:ext>
                  </a:extLst>
                </a:gridCol>
                <a:gridCol w="2793511">
                  <a:extLst>
                    <a:ext uri="{9D8B030D-6E8A-4147-A177-3AD203B41FA5}">
                      <a16:colId xmlns:a16="http://schemas.microsoft.com/office/drawing/2014/main" val="20001"/>
                    </a:ext>
                  </a:extLst>
                </a:gridCol>
                <a:gridCol w="2276563">
                  <a:extLst>
                    <a:ext uri="{9D8B030D-6E8A-4147-A177-3AD203B41FA5}">
                      <a16:colId xmlns:a16="http://schemas.microsoft.com/office/drawing/2014/main" val="20002"/>
                    </a:ext>
                  </a:extLst>
                </a:gridCol>
                <a:gridCol w="1859029">
                  <a:extLst>
                    <a:ext uri="{9D8B030D-6E8A-4147-A177-3AD203B41FA5}">
                      <a16:colId xmlns:a16="http://schemas.microsoft.com/office/drawing/2014/main" val="20003"/>
                    </a:ext>
                  </a:extLst>
                </a:gridCol>
              </a:tblGrid>
              <a:tr h="303311">
                <a:tc>
                  <a:txBody>
                    <a:bodyPr/>
                    <a:lstStyle/>
                    <a:p>
                      <a:pPr marL="0" marR="0" algn="ctr">
                        <a:lnSpc>
                          <a:spcPct val="150000"/>
                        </a:lnSpc>
                        <a:spcBef>
                          <a:spcPts val="0"/>
                        </a:spcBef>
                        <a:spcAft>
                          <a:spcPts val="0"/>
                        </a:spcAft>
                      </a:pPr>
                      <a:r>
                        <a:rPr lang="en-ZA" sz="1400" dirty="0">
                          <a:effectLst/>
                          <a:latin typeface="Arial Narrow" panose="020B0606020202030204" pitchFamily="34" charset="0"/>
                        </a:rPr>
                        <a:t>Outcome</a:t>
                      </a:r>
                      <a:endParaRPr lang="en-US"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2459" marR="42459"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ZA" sz="1400" dirty="0">
                          <a:effectLst/>
                          <a:latin typeface="Arial Narrow" panose="020B0606020202030204" pitchFamily="34" charset="0"/>
                        </a:rPr>
                        <a:t>Outcome indicator</a:t>
                      </a:r>
                      <a:endParaRPr lang="en-US"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2459" marR="42459" marT="0" marB="0">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ZA" sz="1400" dirty="0">
                          <a:effectLst/>
                          <a:latin typeface="Arial Narrow" panose="020B0606020202030204" pitchFamily="34" charset="0"/>
                        </a:rPr>
                        <a:t>Five year target</a:t>
                      </a:r>
                      <a:endParaRPr lang="en-US"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2459" marR="42459" marT="0" marB="0">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400" dirty="0">
                          <a:effectLst/>
                          <a:latin typeface="Arial Narrow" panose="020B0606020202030204" pitchFamily="34" charset="0"/>
                          <a:ea typeface="Calibri" panose="020F0502020204030204" pitchFamily="34" charset="0"/>
                          <a:cs typeface="Times New Roman" panose="02020603050405020304" pitchFamily="18" charset="0"/>
                        </a:rPr>
                        <a:t>YTD Progress</a:t>
                      </a:r>
                    </a:p>
                  </a:txBody>
                  <a:tcPr marL="42459" marR="42459"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519962">
                <a:tc rowSpan="2">
                  <a:txBody>
                    <a:bodyPr/>
                    <a:lstStyle/>
                    <a:p>
                      <a:pPr algn="l">
                        <a:lnSpc>
                          <a:spcPct val="150000"/>
                        </a:lnSpc>
                        <a:spcAft>
                          <a:spcPts val="800"/>
                        </a:spcAft>
                      </a:pPr>
                      <a:r>
                        <a:rPr lang="en-ZA" sz="1200" b="0" dirty="0">
                          <a:solidFill>
                            <a:schemeClr val="bg1"/>
                          </a:solidFill>
                          <a:effectLst/>
                          <a:latin typeface="Arial Narrow" panose="020B0606020202030204" pitchFamily="34" charset="0"/>
                        </a:rPr>
                        <a:t>A transformed , internationally competitive and sustainable research workforce</a:t>
                      </a:r>
                      <a:endParaRPr lang="en-US" sz="1200" b="0" dirty="0">
                        <a:solidFill>
                          <a:schemeClr val="bg1"/>
                        </a:solidFill>
                        <a:effectLst/>
                        <a:latin typeface="Arial Narrow" panose="020B0606020202030204" pitchFamily="34" charset="0"/>
                        <a:ea typeface="Times New Roman" panose="02020603050405020304" pitchFamily="18" charset="0"/>
                      </a:endParaRPr>
                    </a:p>
                  </a:txBody>
                  <a:tcPr marL="42459" marR="42459" marT="0" marB="0" anchor="ctr">
                    <a:lnL w="12700" cap="flat" cmpd="sng" algn="ctr">
                      <a:solidFill>
                        <a:schemeClr val="tx1"/>
                      </a:solidFill>
                      <a:prstDash val="solid"/>
                      <a:round/>
                      <a:headEnd type="none" w="med" len="med"/>
                      <a:tailEnd type="none" w="med" len="med"/>
                    </a:lnL>
                    <a:solidFill>
                      <a:schemeClr val="accent1"/>
                    </a:solidFill>
                  </a:tcPr>
                </a:tc>
                <a:tc>
                  <a:txBody>
                    <a:bodyPr/>
                    <a:lstStyle/>
                    <a:p>
                      <a:pPr algn="l">
                        <a:lnSpc>
                          <a:spcPct val="150000"/>
                        </a:lnSpc>
                        <a:spcAft>
                          <a:spcPts val="800"/>
                        </a:spcAft>
                      </a:pPr>
                      <a:r>
                        <a:rPr lang="en-ZA" sz="1200" b="0" dirty="0">
                          <a:effectLst/>
                          <a:latin typeface="Arial Narrow" panose="020B0606020202030204" pitchFamily="34" charset="0"/>
                        </a:rPr>
                        <a:t>Profile of NRF-funded post-graduate students who have completed</a:t>
                      </a:r>
                      <a:r>
                        <a:rPr lang="en-ZA" sz="1200" b="0" baseline="0" dirty="0">
                          <a:effectLst/>
                          <a:latin typeface="Arial Narrow" panose="020B0606020202030204" pitchFamily="34" charset="0"/>
                        </a:rPr>
                        <a:t> their studies</a:t>
                      </a:r>
                      <a:endParaRPr lang="en-US" sz="1200" b="0" dirty="0">
                        <a:effectLst/>
                        <a:latin typeface="Arial Narrow" panose="020B0606020202030204" pitchFamily="34" charset="0"/>
                      </a:endParaRPr>
                    </a:p>
                  </a:txBody>
                  <a:tcPr marL="42459" marR="42459" marT="0" marB="0" anchor="ctr"/>
                </a:tc>
                <a:tc>
                  <a:txBody>
                    <a:bodyPr/>
                    <a:lstStyle/>
                    <a:p>
                      <a:pPr marL="0" marR="0" algn="l">
                        <a:lnSpc>
                          <a:spcPct val="150000"/>
                        </a:lnSpc>
                        <a:spcBef>
                          <a:spcPts val="0"/>
                        </a:spcBef>
                        <a:spcAft>
                          <a:spcPts val="0"/>
                        </a:spcAft>
                      </a:pPr>
                      <a:r>
                        <a:rPr lang="en-ZA" sz="1200" b="0" dirty="0">
                          <a:effectLst/>
                          <a:latin typeface="Arial Narrow" panose="020B0606020202030204" pitchFamily="34" charset="0"/>
                        </a:rPr>
                        <a:t>Black   80%</a:t>
                      </a:r>
                    </a:p>
                    <a:p>
                      <a:pPr marL="0" marR="0" indent="0" algn="l" defTabSz="914400" rtl="0" eaLnBrk="1" fontAlgn="auto" latinLnBrk="0" hangingPunct="1">
                        <a:lnSpc>
                          <a:spcPct val="150000"/>
                        </a:lnSpc>
                        <a:spcBef>
                          <a:spcPts val="0"/>
                        </a:spcBef>
                        <a:spcAft>
                          <a:spcPts val="0"/>
                        </a:spcAft>
                        <a:buClrTx/>
                        <a:buSzTx/>
                        <a:buFontTx/>
                        <a:buNone/>
                        <a:tabLst/>
                        <a:defRPr/>
                      </a:pPr>
                      <a:r>
                        <a:rPr lang="en-ZA" sz="1200" b="0" dirty="0">
                          <a:effectLst/>
                          <a:latin typeface="Arial Narrow" panose="020B0606020202030204" pitchFamily="34" charset="0"/>
                        </a:rPr>
                        <a:t>Women   55% </a:t>
                      </a:r>
                      <a:endParaRPr lang="en-US" sz="1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2459" marR="42459" marT="0" marB="0" anchor="ct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Black 80%</a:t>
                      </a:r>
                      <a:r>
                        <a:rPr lang="en-US" sz="1200" b="0" baseline="0" dirty="0">
                          <a:effectLst/>
                          <a:latin typeface="Arial Narrow" panose="020B0606020202030204" pitchFamily="34" charset="0"/>
                          <a:ea typeface="Calibri" panose="020F0502020204030204" pitchFamily="34" charset="0"/>
                          <a:cs typeface="Times New Roman" panose="02020603050405020304" pitchFamily="18" charset="0"/>
                        </a:rPr>
                        <a:t> [2020]</a:t>
                      </a:r>
                      <a:endParaRPr lang="en-US" sz="1200" b="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50000"/>
                        </a:lnSpc>
                        <a:spcBef>
                          <a:spcPts val="0"/>
                        </a:spcBef>
                        <a:spcAft>
                          <a:spcPts val="0"/>
                        </a:spcAft>
                        <a:buClrTx/>
                        <a:buSzTx/>
                        <a:buFontTx/>
                        <a:buNone/>
                        <a:tabLst/>
                        <a:defRPr/>
                      </a:pP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Women 61%</a:t>
                      </a:r>
                      <a:r>
                        <a:rPr lang="en-US" sz="1200" b="0" baseline="0" dirty="0">
                          <a:effectLst/>
                          <a:latin typeface="Arial Narrow" panose="020B0606020202030204" pitchFamily="34" charset="0"/>
                          <a:ea typeface="Calibri" panose="020F0502020204030204" pitchFamily="34" charset="0"/>
                          <a:cs typeface="Times New Roman" panose="02020603050405020304" pitchFamily="18" charset="0"/>
                        </a:rPr>
                        <a:t> [2020]</a:t>
                      </a:r>
                      <a:endParaRPr lang="en-US" sz="1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2459" marR="42459"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519962">
                <a:tc vMerge="1">
                  <a:txBody>
                    <a:bodyPr/>
                    <a:lstStyle/>
                    <a:p>
                      <a:endParaRPr lang="en-US"/>
                    </a:p>
                  </a:txBody>
                  <a:tcPr/>
                </a:tc>
                <a:tc>
                  <a:txBody>
                    <a:bodyPr/>
                    <a:lstStyle/>
                    <a:p>
                      <a:pPr algn="l">
                        <a:lnSpc>
                          <a:spcPct val="150000"/>
                        </a:lnSpc>
                        <a:spcAft>
                          <a:spcPts val="800"/>
                        </a:spcAft>
                      </a:pPr>
                      <a:r>
                        <a:rPr lang="en-ZA" sz="1200" b="0" dirty="0">
                          <a:effectLst/>
                          <a:latin typeface="Arial Narrow" panose="020B0606020202030204" pitchFamily="34" charset="0"/>
                        </a:rPr>
                        <a:t>Profile of NRF-funded researchers producing research outputs  </a:t>
                      </a:r>
                      <a:endParaRPr lang="en-US" sz="1200" b="0" dirty="0">
                        <a:effectLst/>
                        <a:latin typeface="Arial Narrow" panose="020B0606020202030204" pitchFamily="34" charset="0"/>
                        <a:ea typeface="Times New Roman" panose="02020603050405020304" pitchFamily="18" charset="0"/>
                      </a:endParaRPr>
                    </a:p>
                  </a:txBody>
                  <a:tcPr marL="42459" marR="42459" marT="0" marB="0" anchor="ctr"/>
                </a:tc>
                <a:tc>
                  <a:txBody>
                    <a:bodyPr/>
                    <a:lstStyle/>
                    <a:p>
                      <a:pPr marL="0" marR="0" algn="l" defTabSz="914400" rtl="0" eaLnBrk="1" latinLnBrk="0" hangingPunct="1">
                        <a:lnSpc>
                          <a:spcPct val="150000"/>
                        </a:lnSpc>
                        <a:spcBef>
                          <a:spcPts val="0"/>
                        </a:spcBef>
                        <a:spcAft>
                          <a:spcPts val="0"/>
                        </a:spcAft>
                      </a:pPr>
                      <a:r>
                        <a:rPr lang="en-ZA" sz="1200" b="0" kern="1200" dirty="0">
                          <a:solidFill>
                            <a:schemeClr val="dk1"/>
                          </a:solidFill>
                          <a:effectLst/>
                          <a:latin typeface="Arial Narrow" panose="020B0606020202030204" pitchFamily="34" charset="0"/>
                          <a:ea typeface="+mn-ea"/>
                          <a:cs typeface="+mn-cs"/>
                        </a:rPr>
                        <a:t>Black  48%</a:t>
                      </a:r>
                      <a:endParaRPr lang="en-US" sz="1200" b="0" kern="1200" dirty="0">
                        <a:solidFill>
                          <a:schemeClr val="dk1"/>
                        </a:solidFill>
                        <a:effectLst/>
                        <a:latin typeface="Arial Narrow" panose="020B0606020202030204" pitchFamily="34" charset="0"/>
                        <a:ea typeface="+mn-ea"/>
                        <a:cs typeface="+mn-cs"/>
                      </a:endParaRPr>
                    </a:p>
                    <a:p>
                      <a:pPr marL="0" marR="0" algn="l" defTabSz="914400" rtl="0" eaLnBrk="1" latinLnBrk="0" hangingPunct="1">
                        <a:lnSpc>
                          <a:spcPct val="150000"/>
                        </a:lnSpc>
                        <a:spcBef>
                          <a:spcPts val="0"/>
                        </a:spcBef>
                        <a:spcAft>
                          <a:spcPts val="0"/>
                        </a:spcAft>
                      </a:pPr>
                      <a:r>
                        <a:rPr lang="en-ZA" sz="1200" b="0" kern="1200" dirty="0">
                          <a:solidFill>
                            <a:schemeClr val="dk1"/>
                          </a:solidFill>
                          <a:effectLst/>
                          <a:latin typeface="Arial Narrow" panose="020B0606020202030204" pitchFamily="34" charset="0"/>
                          <a:ea typeface="+mn-ea"/>
                          <a:cs typeface="+mn-cs"/>
                        </a:rPr>
                        <a:t>Women 42%</a:t>
                      </a:r>
                      <a:endParaRPr lang="en-US" sz="1200" b="0" kern="1200" dirty="0">
                        <a:solidFill>
                          <a:schemeClr val="dk1"/>
                        </a:solidFill>
                        <a:effectLst/>
                        <a:latin typeface="Arial Narrow" panose="020B0606020202030204" pitchFamily="34" charset="0"/>
                        <a:ea typeface="+mn-ea"/>
                        <a:cs typeface="+mn-cs"/>
                      </a:endParaRPr>
                    </a:p>
                  </a:txBody>
                  <a:tcPr marL="42459" marR="42459" marT="0" marB="0" anchor="ct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Black 46%</a:t>
                      </a:r>
                    </a:p>
                    <a:p>
                      <a:pPr marL="0" marR="0" indent="0" algn="l" defTabSz="914400" rtl="0" eaLnBrk="1" fontAlgn="auto" latinLnBrk="0" hangingPunct="1">
                        <a:lnSpc>
                          <a:spcPct val="150000"/>
                        </a:lnSpc>
                        <a:spcBef>
                          <a:spcPts val="0"/>
                        </a:spcBef>
                        <a:spcAft>
                          <a:spcPts val="0"/>
                        </a:spcAft>
                        <a:buClrTx/>
                        <a:buSzTx/>
                        <a:buFontTx/>
                        <a:buNone/>
                        <a:tabLst/>
                        <a:defRPr/>
                      </a:pP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Women 40%</a:t>
                      </a:r>
                    </a:p>
                  </a:txBody>
                  <a:tcPr marL="42459" marR="42459"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705951">
                <a:tc rowSpan="3">
                  <a:txBody>
                    <a:bodyPr/>
                    <a:lstStyle/>
                    <a:p>
                      <a:pPr algn="l">
                        <a:lnSpc>
                          <a:spcPct val="150000"/>
                        </a:lnSpc>
                        <a:spcAft>
                          <a:spcPts val="800"/>
                        </a:spcAft>
                      </a:pPr>
                      <a:r>
                        <a:rPr lang="en-ZA" sz="1200" b="0" dirty="0">
                          <a:solidFill>
                            <a:schemeClr val="bg1"/>
                          </a:solidFill>
                          <a:effectLst/>
                          <a:latin typeface="Arial Narrow" panose="020B0606020202030204" pitchFamily="34" charset="0"/>
                        </a:rPr>
                        <a:t>Enhanced impact of the research enterprise</a:t>
                      </a:r>
                      <a:endParaRPr lang="en-US" sz="1200" b="0" dirty="0">
                        <a:solidFill>
                          <a:schemeClr val="bg1"/>
                        </a:solidFill>
                        <a:effectLst/>
                        <a:latin typeface="Arial Narrow" panose="020B0606020202030204" pitchFamily="34" charset="0"/>
                        <a:ea typeface="Times New Roman" panose="02020603050405020304" pitchFamily="18" charset="0"/>
                      </a:endParaRPr>
                    </a:p>
                  </a:txBody>
                  <a:tcPr marL="42459" marR="42459" marT="0" marB="0" anchor="ctr">
                    <a:lnL w="12700" cap="flat" cmpd="sng" algn="ctr">
                      <a:solidFill>
                        <a:schemeClr val="tx1"/>
                      </a:solidFill>
                      <a:prstDash val="solid"/>
                      <a:round/>
                      <a:headEnd type="none" w="med" len="med"/>
                      <a:tailEnd type="none" w="med" len="med"/>
                    </a:lnL>
                    <a:solidFill>
                      <a:schemeClr val="accent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ZA" sz="1200" b="0" dirty="0">
                          <a:effectLst/>
                          <a:latin typeface="Arial Narrow" panose="020B0606020202030204" pitchFamily="34" charset="0"/>
                        </a:rPr>
                        <a:t>Entrenchment of knowledge and societal impacts in excellent research supported by the NRF </a:t>
                      </a:r>
                      <a:endParaRPr lang="en-US" sz="1200" b="0" dirty="0">
                        <a:effectLst/>
                        <a:latin typeface="Arial Narrow" panose="020B0606020202030204" pitchFamily="34" charset="0"/>
                      </a:endParaRPr>
                    </a:p>
                  </a:txBody>
                  <a:tcPr marL="42459" marR="42459" marT="0" marB="0"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ZA" sz="1200" b="0" dirty="0">
                          <a:effectLst/>
                          <a:latin typeface="Arial Narrow" panose="020B0606020202030204" pitchFamily="34" charset="0"/>
                        </a:rPr>
                        <a:t>Portfolio of excellent research supported by the NRF justified with sound ex-ante and ex-post Knowledge and Societal Impact</a:t>
                      </a:r>
                      <a:endParaRPr lang="en-US" sz="1200" b="0" dirty="0">
                        <a:effectLst/>
                        <a:latin typeface="Arial Narrow" panose="020B0606020202030204" pitchFamily="34" charset="0"/>
                        <a:cs typeface="Times New Roman" panose="02020603050405020304" pitchFamily="18" charset="0"/>
                      </a:endParaRPr>
                    </a:p>
                  </a:txBody>
                  <a:tcPr marL="42459" marR="42459" marT="0" marB="0"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dirty="0">
                          <a:effectLst/>
                          <a:latin typeface="Arial Narrow" panose="020B0606020202030204" pitchFamily="34" charset="0"/>
                          <a:cs typeface="Times New Roman" panose="02020603050405020304" pitchFamily="18" charset="0"/>
                        </a:rPr>
                        <a:t>Research Impact Framework and Implementation Plan has been developed. Methods and Capability for ex-post evaluations outstanding. </a:t>
                      </a:r>
                    </a:p>
                  </a:txBody>
                  <a:tcPr marL="42459" marR="42459"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519962">
                <a:tc vMerge="1">
                  <a:txBody>
                    <a:bodyPr/>
                    <a:lstStyle/>
                    <a:p>
                      <a:endParaRPr lang="en-ZA"/>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ZA" sz="1200" b="0" kern="1200" dirty="0">
                          <a:solidFill>
                            <a:schemeClr val="dk1"/>
                          </a:solidFill>
                          <a:effectLst/>
                          <a:latin typeface="Arial Narrow" panose="020B0606020202030204" pitchFamily="34" charset="0"/>
                          <a:ea typeface="+mn-ea"/>
                          <a:cs typeface="+mn-cs"/>
                        </a:rPr>
                        <a:t>Inclusive support of  all domains of science</a:t>
                      </a:r>
                      <a:endParaRPr lang="en-US" sz="1200" b="0" kern="1200" dirty="0">
                        <a:solidFill>
                          <a:schemeClr val="dk1"/>
                        </a:solidFill>
                        <a:effectLst/>
                        <a:latin typeface="Arial Narrow" panose="020B0606020202030204" pitchFamily="34" charset="0"/>
                        <a:ea typeface="+mn-ea"/>
                        <a:cs typeface="+mn-cs"/>
                      </a:endParaRPr>
                    </a:p>
                  </a:txBody>
                  <a:tcPr marL="42459" marR="42459" marT="0" marB="0"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kern="1200" dirty="0">
                          <a:solidFill>
                            <a:schemeClr val="dk1"/>
                          </a:solidFill>
                          <a:effectLst/>
                          <a:latin typeface="Arial Narrow" panose="020B0606020202030204" pitchFamily="34" charset="0"/>
                          <a:ea typeface="+mn-ea"/>
                          <a:cs typeface="+mn-cs"/>
                        </a:rPr>
                        <a:t>Balanced portfolio of NRF research investments across the knowledge domains</a:t>
                      </a:r>
                    </a:p>
                  </a:txBody>
                  <a:tcPr marL="42459" marR="42459" marT="0" marB="0"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kern="1200" dirty="0">
                          <a:solidFill>
                            <a:schemeClr val="dk1"/>
                          </a:solidFill>
                          <a:effectLst/>
                          <a:latin typeface="Arial Narrow" panose="020B0606020202030204" pitchFamily="34" charset="0"/>
                          <a:ea typeface="+mn-ea"/>
                          <a:cs typeface="+mn-cs"/>
                        </a:rPr>
                        <a:t>Research Agenda deferred to follow STI Decadal Plan.</a:t>
                      </a:r>
                    </a:p>
                  </a:txBody>
                  <a:tcPr marL="42459" marR="42459"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519962">
                <a:tc vMerge="1">
                  <a:txBody>
                    <a:bodyPr/>
                    <a:lstStyle/>
                    <a:p>
                      <a:endParaRPr lang="en-ZA"/>
                    </a:p>
                  </a:txBody>
                  <a:tcPr/>
                </a:tc>
                <a:tc>
                  <a:txBody>
                    <a:bodyPr/>
                    <a:lstStyle/>
                    <a:p>
                      <a:pPr marL="0" marR="0" algn="l">
                        <a:lnSpc>
                          <a:spcPct val="150000"/>
                        </a:lnSpc>
                        <a:spcBef>
                          <a:spcPts val="0"/>
                        </a:spcBef>
                        <a:spcAft>
                          <a:spcPts val="0"/>
                        </a:spcAft>
                      </a:pPr>
                      <a:r>
                        <a:rPr lang="en-ZA" sz="1200" b="0" dirty="0">
                          <a:effectLst/>
                          <a:latin typeface="Arial Narrow" panose="020B0606020202030204" pitchFamily="34" charset="0"/>
                        </a:rPr>
                        <a:t>Evidence-based decision-making to enhance the impact of the research enterprise </a:t>
                      </a:r>
                      <a:endParaRPr lang="en-US" sz="1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2459" marR="42459" marT="0" marB="0" anchor="ctr"/>
                </a:tc>
                <a:tc>
                  <a:txBody>
                    <a:bodyPr/>
                    <a:lstStyle/>
                    <a:p>
                      <a:pPr marL="0" marR="0" algn="l">
                        <a:lnSpc>
                          <a:spcPct val="150000"/>
                        </a:lnSpc>
                        <a:spcBef>
                          <a:spcPts val="0"/>
                        </a:spcBef>
                        <a:spcAft>
                          <a:spcPts val="0"/>
                        </a:spcAft>
                      </a:pPr>
                      <a:r>
                        <a:rPr lang="en-ZA" sz="1200" b="0" dirty="0">
                          <a:effectLst/>
                          <a:latin typeface="Arial Narrow" panose="020B0606020202030204" pitchFamily="34" charset="0"/>
                        </a:rPr>
                        <a:t>Improved organisational and NSI analytics and its use in strategic decision-making   </a:t>
                      </a:r>
                      <a:endParaRPr lang="en-US" sz="1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2459" marR="42459" marT="0" marB="0" anchor="ctr"/>
                </a:tc>
                <a:tc>
                  <a:txBody>
                    <a:bodyPr/>
                    <a:lstStyle/>
                    <a:p>
                      <a:pPr marL="0" marR="0" algn="l">
                        <a:lnSpc>
                          <a:spcPct val="150000"/>
                        </a:lnSpc>
                        <a:spcBef>
                          <a:spcPts val="0"/>
                        </a:spcBef>
                        <a:spcAft>
                          <a:spcPts val="0"/>
                        </a:spcAft>
                      </a:pP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A draft RDIP Needs Analysis Report</a:t>
                      </a:r>
                      <a:r>
                        <a:rPr lang="en-US" sz="1200" b="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was developed at the end of 2021/22. The development</a:t>
                      </a:r>
                      <a:r>
                        <a:rPr lang="en-US" sz="1200" b="0" baseline="0" dirty="0">
                          <a:effectLst/>
                          <a:latin typeface="Arial Narrow" panose="020B0606020202030204" pitchFamily="34" charset="0"/>
                          <a:ea typeface="Calibri" panose="020F0502020204030204" pitchFamily="34" charset="0"/>
                          <a:cs typeface="Times New Roman" panose="02020603050405020304" pitchFamily="18" charset="0"/>
                        </a:rPr>
                        <a:t> of RDIP is underway with DSI funding. </a:t>
                      </a:r>
                      <a:endParaRPr lang="en-US" sz="1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2459" marR="42459"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bl>
          </a:graphicData>
        </a:graphic>
      </p:graphicFrame>
      <p:sp>
        <p:nvSpPr>
          <p:cNvPr id="2" name="Footer Placeholder 1"/>
          <p:cNvSpPr>
            <a:spLocks noGrp="1"/>
          </p:cNvSpPr>
          <p:nvPr>
            <p:ph type="ftr" sz="quarter" idx="11"/>
          </p:nvPr>
        </p:nvSpPr>
        <p:spPr>
          <a:xfrm>
            <a:off x="1858297" y="6356350"/>
            <a:ext cx="5043948" cy="365125"/>
          </a:xfrm>
        </p:spPr>
        <p:txBody>
          <a:bodyPr/>
          <a:lstStyle/>
          <a:p>
            <a:r>
              <a:rPr lang="en-US" dirty="0">
                <a:solidFill>
                  <a:schemeClr val="accent1"/>
                </a:solidFill>
              </a:rPr>
              <a:t>Advancing knowledge. Transforming lives. Inspiring a nation. </a:t>
            </a:r>
          </a:p>
          <a:p>
            <a:endParaRPr lang="en-US" dirty="0"/>
          </a:p>
        </p:txBody>
      </p:sp>
      <p:sp>
        <p:nvSpPr>
          <p:cNvPr id="3" name="Slide Number Placeholder 2"/>
          <p:cNvSpPr>
            <a:spLocks noGrp="1"/>
          </p:cNvSpPr>
          <p:nvPr>
            <p:ph type="sldNum" sz="quarter" idx="12"/>
          </p:nvPr>
        </p:nvSpPr>
        <p:spPr>
          <a:xfrm>
            <a:off x="7010400" y="5884402"/>
            <a:ext cx="2133600" cy="365125"/>
          </a:xfrm>
        </p:spPr>
        <p:txBody>
          <a:bodyPr/>
          <a:lstStyle/>
          <a:p>
            <a:fld id="{B8F1C75B-76FA-4B49-B37E-5CC1CB6900F0}" type="slidenum">
              <a:rPr lang="en-US" smtClean="0"/>
              <a:t>22</a:t>
            </a:fld>
            <a:endParaRPr lang="en-US" dirty="0"/>
          </a:p>
        </p:txBody>
      </p:sp>
    </p:spTree>
    <p:extLst>
      <p:ext uri="{BB962C8B-B14F-4D97-AF65-F5344CB8AC3E}">
        <p14:creationId xmlns:p14="http://schemas.microsoft.com/office/powerpoint/2010/main" val="732423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457200" y="243108"/>
            <a:ext cx="8229600" cy="576700"/>
          </a:xfrm>
        </p:spPr>
        <p:txBody>
          <a:bodyPr>
            <a:normAutofit fontScale="90000"/>
          </a:bodyPr>
          <a:lstStyle/>
          <a:p>
            <a:r>
              <a:rPr lang="en-US" sz="2800" b="1" dirty="0">
                <a:solidFill>
                  <a:schemeClr val="bg1"/>
                </a:solidFill>
                <a:latin typeface="Arial Narrow" panose="020B0606020202030204" pitchFamily="34" charset="0"/>
              </a:rPr>
              <a:t>NRF Strategy 2025 Outcomes, Indicators and Targets (cont.)</a:t>
            </a: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graphicFrame>
        <p:nvGraphicFramePr>
          <p:cNvPr id="5" name="Table 4"/>
          <p:cNvGraphicFramePr>
            <a:graphicFrameLocks noGrp="1"/>
          </p:cNvGraphicFramePr>
          <p:nvPr>
            <p:extLst>
              <p:ext uri="{D42A27DB-BD31-4B8C-83A1-F6EECF244321}">
                <p14:modId xmlns:p14="http://schemas.microsoft.com/office/powerpoint/2010/main" val="2577865113"/>
              </p:ext>
            </p:extLst>
          </p:nvPr>
        </p:nvGraphicFramePr>
        <p:xfrm>
          <a:off x="73742" y="1433052"/>
          <a:ext cx="8991600" cy="3217010"/>
        </p:xfrm>
        <a:graphic>
          <a:graphicData uri="http://schemas.openxmlformats.org/drawingml/2006/table">
            <a:tbl>
              <a:tblPr firstRow="1" bandRow="1">
                <a:tableStyleId>{5C22544A-7EE6-4342-B048-85BDC9FD1C3A}</a:tableStyleId>
              </a:tblPr>
              <a:tblGrid>
                <a:gridCol w="1830236">
                  <a:extLst>
                    <a:ext uri="{9D8B030D-6E8A-4147-A177-3AD203B41FA5}">
                      <a16:colId xmlns:a16="http://schemas.microsoft.com/office/drawing/2014/main" val="20000"/>
                    </a:ext>
                  </a:extLst>
                </a:gridCol>
                <a:gridCol w="2593251">
                  <a:extLst>
                    <a:ext uri="{9D8B030D-6E8A-4147-A177-3AD203B41FA5}">
                      <a16:colId xmlns:a16="http://schemas.microsoft.com/office/drawing/2014/main" val="20001"/>
                    </a:ext>
                  </a:extLst>
                </a:gridCol>
                <a:gridCol w="2581997">
                  <a:extLst>
                    <a:ext uri="{9D8B030D-6E8A-4147-A177-3AD203B41FA5}">
                      <a16:colId xmlns:a16="http://schemas.microsoft.com/office/drawing/2014/main" val="20002"/>
                    </a:ext>
                  </a:extLst>
                </a:gridCol>
                <a:gridCol w="1986116">
                  <a:extLst>
                    <a:ext uri="{9D8B030D-6E8A-4147-A177-3AD203B41FA5}">
                      <a16:colId xmlns:a16="http://schemas.microsoft.com/office/drawing/2014/main" val="20003"/>
                    </a:ext>
                  </a:extLst>
                </a:gridCol>
              </a:tblGrid>
              <a:tr h="303311">
                <a:tc>
                  <a:txBody>
                    <a:bodyPr/>
                    <a:lstStyle/>
                    <a:p>
                      <a:pPr marL="0" marR="0" algn="ctr">
                        <a:lnSpc>
                          <a:spcPct val="150000"/>
                        </a:lnSpc>
                        <a:spcBef>
                          <a:spcPts val="0"/>
                        </a:spcBef>
                        <a:spcAft>
                          <a:spcPts val="0"/>
                        </a:spcAft>
                      </a:pPr>
                      <a:r>
                        <a:rPr lang="en-ZA" sz="1400" dirty="0">
                          <a:effectLst/>
                          <a:latin typeface="Arial Narrow" panose="020B0606020202030204" pitchFamily="34" charset="0"/>
                        </a:rPr>
                        <a:t>Outcome</a:t>
                      </a:r>
                      <a:endParaRPr lang="en-US"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2459" marR="42459"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ZA" sz="1400" dirty="0">
                          <a:effectLst/>
                          <a:latin typeface="Arial Narrow" panose="020B0606020202030204" pitchFamily="34" charset="0"/>
                        </a:rPr>
                        <a:t>Outcome indicator</a:t>
                      </a:r>
                      <a:endParaRPr lang="en-US"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2459" marR="42459" marT="0" marB="0">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ZA" sz="1400" dirty="0">
                          <a:effectLst/>
                          <a:latin typeface="Arial Narrow" panose="020B0606020202030204" pitchFamily="34" charset="0"/>
                        </a:rPr>
                        <a:t>Five year target</a:t>
                      </a:r>
                      <a:endParaRPr lang="en-US"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2459" marR="42459" marT="0" marB="0">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400" dirty="0">
                          <a:effectLst/>
                          <a:latin typeface="Arial Narrow" panose="020B0606020202030204" pitchFamily="34" charset="0"/>
                          <a:ea typeface="Calibri" panose="020F0502020204030204" pitchFamily="34" charset="0"/>
                          <a:cs typeface="Times New Roman" panose="02020603050405020304" pitchFamily="18" charset="0"/>
                        </a:rPr>
                        <a:t>YTD Progress</a:t>
                      </a:r>
                    </a:p>
                  </a:txBody>
                  <a:tcPr marL="42459" marR="42459"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519962">
                <a:tc>
                  <a:txBody>
                    <a:bodyPr/>
                    <a:lstStyle/>
                    <a:p>
                      <a:pPr algn="l">
                        <a:lnSpc>
                          <a:spcPct val="150000"/>
                        </a:lnSpc>
                        <a:spcAft>
                          <a:spcPts val="800"/>
                        </a:spcAft>
                      </a:pPr>
                      <a:r>
                        <a:rPr lang="en-ZA" sz="1200" b="0" dirty="0">
                          <a:solidFill>
                            <a:schemeClr val="bg1"/>
                          </a:solidFill>
                          <a:effectLst/>
                          <a:latin typeface="Arial Narrow" panose="020B0606020202030204" pitchFamily="34" charset="0"/>
                        </a:rPr>
                        <a:t>Enhanced impact of science engagement (SE)</a:t>
                      </a:r>
                      <a:endParaRPr lang="en-US" sz="1200" b="0" dirty="0">
                        <a:solidFill>
                          <a:schemeClr val="bg1"/>
                        </a:solidFill>
                        <a:effectLst/>
                        <a:latin typeface="Arial Narrow" panose="020B0606020202030204" pitchFamily="34" charset="0"/>
                        <a:ea typeface="Times New Roman" panose="02020603050405020304" pitchFamily="18" charset="0"/>
                      </a:endParaRPr>
                    </a:p>
                  </a:txBody>
                  <a:tcPr marL="42459" marR="42459" marT="0" marB="0" anchor="ctr">
                    <a:lnL w="12700" cap="flat" cmpd="sng" algn="ctr">
                      <a:solidFill>
                        <a:schemeClr val="tx1"/>
                      </a:solidFill>
                      <a:prstDash val="solid"/>
                      <a:round/>
                      <a:headEnd type="none" w="med" len="med"/>
                      <a:tailEnd type="none" w="med" len="med"/>
                    </a:lnL>
                    <a:solidFill>
                      <a:schemeClr val="accent1"/>
                    </a:solidFill>
                  </a:tcPr>
                </a:tc>
                <a:tc>
                  <a:txBody>
                    <a:bodyPr/>
                    <a:lstStyle/>
                    <a:p>
                      <a:pPr algn="l">
                        <a:lnSpc>
                          <a:spcPct val="150000"/>
                        </a:lnSpc>
                        <a:spcAft>
                          <a:spcPts val="800"/>
                        </a:spcAft>
                      </a:pPr>
                      <a:r>
                        <a:rPr lang="en-ZA" sz="1200" b="0" dirty="0">
                          <a:effectLst/>
                          <a:latin typeface="Arial Narrow" panose="020B0606020202030204" pitchFamily="34" charset="0"/>
                        </a:rPr>
                        <a:t>Engaged science entrenched in the research enterprise	</a:t>
                      </a:r>
                      <a:endParaRPr lang="en-US" sz="1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2459" marR="42459" marT="0" marB="0" anchor="ctr"/>
                </a:tc>
                <a:tc>
                  <a:txBody>
                    <a:bodyPr/>
                    <a:lstStyle/>
                    <a:p>
                      <a:pPr algn="l">
                        <a:lnSpc>
                          <a:spcPct val="150000"/>
                        </a:lnSpc>
                        <a:spcAft>
                          <a:spcPts val="800"/>
                        </a:spcAft>
                      </a:pPr>
                      <a:r>
                        <a:rPr lang="en-ZA" sz="1200" b="0" dirty="0">
                          <a:effectLst/>
                          <a:latin typeface="Arial Narrow" panose="020B0606020202030204" pitchFamily="34" charset="0"/>
                        </a:rPr>
                        <a:t>A</a:t>
                      </a:r>
                      <a:r>
                        <a:rPr lang="en-ZA" sz="1200" b="0" baseline="0" dirty="0">
                          <a:effectLst/>
                          <a:latin typeface="Arial Narrow" panose="020B0606020202030204" pitchFamily="34" charset="0"/>
                        </a:rPr>
                        <a:t> fully integrated</a:t>
                      </a:r>
                      <a:r>
                        <a:rPr lang="en-ZA" sz="1200" b="0" dirty="0">
                          <a:effectLst/>
                          <a:latin typeface="Arial Narrow" panose="020B0606020202030204" pitchFamily="34" charset="0"/>
                        </a:rPr>
                        <a:t> science engagement programme which meets the needs of the diverse NRF engagement chain</a:t>
                      </a:r>
                      <a:endParaRPr lang="en-US" sz="1200" b="0" dirty="0">
                        <a:effectLst/>
                        <a:latin typeface="Arial Narrow" panose="020B0606020202030204" pitchFamily="34" charset="0"/>
                        <a:ea typeface="Times New Roman" panose="02020603050405020304" pitchFamily="18" charset="0"/>
                      </a:endParaRPr>
                    </a:p>
                  </a:txBody>
                  <a:tcPr marL="42459" marR="42459" marT="0" marB="0" anchor="ctr"/>
                </a:tc>
                <a:tc>
                  <a:txBody>
                    <a:bodyPr/>
                    <a:lstStyle/>
                    <a:p>
                      <a:pPr algn="l">
                        <a:lnSpc>
                          <a:spcPct val="150000"/>
                        </a:lnSpc>
                        <a:spcAft>
                          <a:spcPts val="800"/>
                        </a:spcAft>
                      </a:pPr>
                      <a:r>
                        <a:rPr lang="en-US" sz="1200" b="0" dirty="0">
                          <a:effectLst/>
                          <a:latin typeface="Arial Narrow" panose="020B0606020202030204" pitchFamily="34" charset="0"/>
                          <a:ea typeface="Times New Roman" panose="02020603050405020304" pitchFamily="18" charset="0"/>
                        </a:rPr>
                        <a:t>Approved</a:t>
                      </a:r>
                      <a:r>
                        <a:rPr lang="en-US" sz="1200" b="0" baseline="0" dirty="0">
                          <a:effectLst/>
                          <a:latin typeface="Arial Narrow" panose="020B0606020202030204" pitchFamily="34" charset="0"/>
                          <a:ea typeface="Times New Roman" panose="02020603050405020304" pitchFamily="18" charset="0"/>
                        </a:rPr>
                        <a:t> </a:t>
                      </a:r>
                      <a:r>
                        <a:rPr lang="en-US" sz="1200" b="0" dirty="0">
                          <a:effectLst/>
                          <a:latin typeface="Arial Narrow" panose="020B0606020202030204" pitchFamily="34" charset="0"/>
                          <a:ea typeface="Times New Roman" panose="02020603050405020304" pitchFamily="18" charset="0"/>
                        </a:rPr>
                        <a:t>Engaged Research Framework and SAASTA Business Plan. </a:t>
                      </a:r>
                    </a:p>
                  </a:txBody>
                  <a:tcPr marL="42459" marR="42459"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779943">
                <a:tc rowSpan="3">
                  <a:txBody>
                    <a:bodyPr/>
                    <a:lstStyle/>
                    <a:p>
                      <a:pPr algn="l">
                        <a:lnSpc>
                          <a:spcPct val="150000"/>
                        </a:lnSpc>
                        <a:spcAft>
                          <a:spcPts val="800"/>
                        </a:spcAft>
                      </a:pPr>
                      <a:r>
                        <a:rPr lang="en-ZA" sz="1200" b="0" dirty="0">
                          <a:solidFill>
                            <a:schemeClr val="bg1"/>
                          </a:solidFill>
                          <a:effectLst/>
                          <a:latin typeface="Arial Narrow" panose="020B0606020202030204" pitchFamily="34" charset="0"/>
                        </a:rPr>
                        <a:t>A transformed organisation that lives its culture and values </a:t>
                      </a:r>
                      <a:endParaRPr lang="en-US" sz="1200" b="0" dirty="0">
                        <a:solidFill>
                          <a:schemeClr val="bg1"/>
                        </a:solidFill>
                        <a:effectLst/>
                        <a:latin typeface="Arial Narrow" panose="020B0606020202030204" pitchFamily="34" charset="0"/>
                        <a:ea typeface="Times New Roman" panose="02020603050405020304" pitchFamily="18" charset="0"/>
                      </a:endParaRPr>
                    </a:p>
                  </a:txBody>
                  <a:tcPr marL="42459" marR="42459"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solidFill>
                  </a:tcPr>
                </a:tc>
                <a:tc>
                  <a:txBody>
                    <a:bodyPr/>
                    <a:lstStyle/>
                    <a:p>
                      <a:pPr algn="l">
                        <a:lnSpc>
                          <a:spcPct val="150000"/>
                        </a:lnSpc>
                        <a:spcAft>
                          <a:spcPts val="800"/>
                        </a:spcAft>
                      </a:pPr>
                      <a:r>
                        <a:rPr lang="en-ZA" sz="1200" b="0" dirty="0">
                          <a:effectLst/>
                          <a:latin typeface="Arial Narrow" panose="020B0606020202030204" pitchFamily="34" charset="0"/>
                        </a:rPr>
                        <a:t>Representation of designated groups in leadership, management, and supervisory (P1-7 occupational levels)</a:t>
                      </a:r>
                      <a:endParaRPr lang="en-US" sz="1200" b="0" dirty="0">
                        <a:effectLst/>
                        <a:latin typeface="Arial Narrow" panose="020B0606020202030204" pitchFamily="34" charset="0"/>
                      </a:endParaRPr>
                    </a:p>
                  </a:txBody>
                  <a:tcPr marL="42459" marR="42459" marT="0" marB="0" anchor="ctr"/>
                </a:tc>
                <a:tc>
                  <a:txBody>
                    <a:bodyPr/>
                    <a:lstStyle/>
                    <a:p>
                      <a:pPr marL="0" marR="0" algn="l">
                        <a:lnSpc>
                          <a:spcPct val="150000"/>
                        </a:lnSpc>
                        <a:spcBef>
                          <a:spcPts val="0"/>
                        </a:spcBef>
                        <a:spcAft>
                          <a:spcPts val="0"/>
                        </a:spcAft>
                      </a:pPr>
                      <a:r>
                        <a:rPr lang="en-ZA" sz="1200" b="0" dirty="0">
                          <a:effectLst/>
                          <a:latin typeface="Arial Narrow" panose="020B0606020202030204" pitchFamily="34" charset="0"/>
                        </a:rPr>
                        <a:t>Women 38%</a:t>
                      </a:r>
                      <a:endParaRPr lang="en-US" sz="1200" b="0" dirty="0">
                        <a:effectLst/>
                        <a:latin typeface="Arial Narrow" panose="020B0606020202030204" pitchFamily="34" charset="0"/>
                      </a:endParaRPr>
                    </a:p>
                    <a:p>
                      <a:pPr marL="0" marR="0" algn="l">
                        <a:lnSpc>
                          <a:spcPct val="150000"/>
                        </a:lnSpc>
                        <a:spcBef>
                          <a:spcPts val="0"/>
                        </a:spcBef>
                        <a:spcAft>
                          <a:spcPts val="0"/>
                        </a:spcAft>
                      </a:pPr>
                      <a:r>
                        <a:rPr lang="en-ZA" sz="1200" b="0" dirty="0">
                          <a:effectLst/>
                          <a:latin typeface="Arial Narrow" panose="020B0606020202030204" pitchFamily="34" charset="0"/>
                        </a:rPr>
                        <a:t>Black 55%</a:t>
                      </a:r>
                      <a:endParaRPr lang="en-US" sz="1200" b="0" dirty="0">
                        <a:effectLst/>
                        <a:latin typeface="Arial Narrow" panose="020B0606020202030204" pitchFamily="34" charset="0"/>
                      </a:endParaRPr>
                    </a:p>
                    <a:p>
                      <a:pPr marL="0" marR="0" algn="l">
                        <a:lnSpc>
                          <a:spcPct val="150000"/>
                        </a:lnSpc>
                        <a:spcBef>
                          <a:spcPts val="0"/>
                        </a:spcBef>
                        <a:spcAft>
                          <a:spcPts val="0"/>
                        </a:spcAft>
                      </a:pPr>
                      <a:r>
                        <a:rPr lang="en-ZA" sz="1200" b="0" dirty="0">
                          <a:effectLst/>
                          <a:latin typeface="Arial Narrow" panose="020B0606020202030204" pitchFamily="34" charset="0"/>
                        </a:rPr>
                        <a:t>(Towards mirroring the NRF Employment Equity Plan targets)</a:t>
                      </a:r>
                      <a:endParaRPr lang="en-US" sz="1200" b="0" dirty="0">
                        <a:effectLst/>
                        <a:latin typeface="Arial Narrow" panose="020B0606020202030204" pitchFamily="34" charset="0"/>
                      </a:endParaRPr>
                    </a:p>
                  </a:txBody>
                  <a:tcPr marL="42459" marR="42459" marT="0" marB="0" anchor="ctr"/>
                </a:tc>
                <a:tc>
                  <a:txBody>
                    <a:bodyPr/>
                    <a:lstStyle/>
                    <a:p>
                      <a:pPr marL="0" marR="0" algn="l">
                        <a:lnSpc>
                          <a:spcPct val="150000"/>
                        </a:lnSpc>
                        <a:spcBef>
                          <a:spcPts val="0"/>
                        </a:spcBef>
                        <a:spcAft>
                          <a:spcPts val="0"/>
                        </a:spcAft>
                      </a:pPr>
                      <a:r>
                        <a:rPr lang="en-US" sz="1200" b="0" dirty="0">
                          <a:effectLst/>
                          <a:latin typeface="Arial Narrow" panose="020B0606020202030204" pitchFamily="34" charset="0"/>
                        </a:rPr>
                        <a:t>Women 30%</a:t>
                      </a:r>
                    </a:p>
                    <a:p>
                      <a:pPr marL="0" marR="0" algn="l">
                        <a:lnSpc>
                          <a:spcPct val="150000"/>
                        </a:lnSpc>
                        <a:spcBef>
                          <a:spcPts val="0"/>
                        </a:spcBef>
                        <a:spcAft>
                          <a:spcPts val="0"/>
                        </a:spcAft>
                      </a:pPr>
                      <a:r>
                        <a:rPr lang="en-US" sz="1200" b="0" dirty="0">
                          <a:effectLst/>
                          <a:latin typeface="Arial Narrow" panose="020B0606020202030204" pitchFamily="34" charset="0"/>
                        </a:rPr>
                        <a:t>Black 49%</a:t>
                      </a:r>
                    </a:p>
                    <a:p>
                      <a:pPr marL="0" marR="0" algn="l">
                        <a:lnSpc>
                          <a:spcPct val="150000"/>
                        </a:lnSpc>
                        <a:spcBef>
                          <a:spcPts val="0"/>
                        </a:spcBef>
                        <a:spcAft>
                          <a:spcPts val="0"/>
                        </a:spcAft>
                      </a:pPr>
                      <a:endParaRPr lang="en-US" sz="1200" b="0" dirty="0">
                        <a:effectLst/>
                        <a:latin typeface="Arial Narrow" panose="020B0606020202030204" pitchFamily="34" charset="0"/>
                      </a:endParaRPr>
                    </a:p>
                    <a:p>
                      <a:pPr marL="0" marR="0" algn="l">
                        <a:lnSpc>
                          <a:spcPct val="150000"/>
                        </a:lnSpc>
                        <a:spcBef>
                          <a:spcPts val="0"/>
                        </a:spcBef>
                        <a:spcAft>
                          <a:spcPts val="0"/>
                        </a:spcAft>
                      </a:pPr>
                      <a:endParaRPr lang="en-US" sz="1200" b="0" dirty="0">
                        <a:effectLst/>
                        <a:latin typeface="Arial Narrow" panose="020B0606020202030204" pitchFamily="34" charset="0"/>
                      </a:endParaRPr>
                    </a:p>
                  </a:txBody>
                  <a:tcPr marL="42459" marR="42459"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34073">
                <a:tc vMerge="1">
                  <a:txBody>
                    <a:bodyPr/>
                    <a:lstStyle/>
                    <a:p>
                      <a:pPr algn="l">
                        <a:spcAft>
                          <a:spcPts val="800"/>
                        </a:spcAft>
                      </a:pPr>
                      <a:endParaRPr lang="en-US" sz="1200" b="1" dirty="0">
                        <a:solidFill>
                          <a:schemeClr val="tx1"/>
                        </a:solidFill>
                        <a:effectLst/>
                        <a:latin typeface="Arial Narrow" panose="020B0606020202030204" pitchFamily="34" charset="0"/>
                        <a:ea typeface="Times New Roman" panose="02020603050405020304" pitchFamily="18" charset="0"/>
                      </a:endParaRPr>
                    </a:p>
                  </a:txBody>
                  <a:tcPr marL="42459" marR="42459" marT="0" marB="0" anchor="ctr"/>
                </a:tc>
                <a:tc>
                  <a:txBody>
                    <a:bodyPr/>
                    <a:lstStyle/>
                    <a:p>
                      <a:pPr algn="l">
                        <a:lnSpc>
                          <a:spcPct val="150000"/>
                        </a:lnSpc>
                        <a:spcAft>
                          <a:spcPts val="800"/>
                        </a:spcAft>
                      </a:pPr>
                      <a:r>
                        <a:rPr lang="en-ZA" sz="1200" b="0" dirty="0">
                          <a:effectLst/>
                          <a:latin typeface="Arial Narrow" panose="020B0606020202030204" pitchFamily="34" charset="0"/>
                        </a:rPr>
                        <a:t>Inclusive, enabling and learning  organisation</a:t>
                      </a:r>
                      <a:endParaRPr lang="en-US" sz="1200" b="0" dirty="0">
                        <a:effectLst/>
                        <a:latin typeface="Arial Narrow" panose="020B0606020202030204" pitchFamily="34" charset="0"/>
                        <a:ea typeface="Times New Roman" panose="02020603050405020304" pitchFamily="18" charset="0"/>
                      </a:endParaRPr>
                    </a:p>
                  </a:txBody>
                  <a:tcPr marL="42459" marR="42459" marT="0" marB="0" anchor="ctr"/>
                </a:tc>
                <a:tc>
                  <a:txBody>
                    <a:bodyPr/>
                    <a:lstStyle/>
                    <a:p>
                      <a:pPr marL="0" marR="0" algn="l" defTabSz="457200" rtl="0" eaLnBrk="1" latinLnBrk="0" hangingPunct="1">
                        <a:lnSpc>
                          <a:spcPct val="150000"/>
                        </a:lnSpc>
                        <a:spcBef>
                          <a:spcPts val="0"/>
                        </a:spcBef>
                        <a:spcAft>
                          <a:spcPts val="800"/>
                        </a:spcAft>
                      </a:pP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I</a:t>
                      </a:r>
                      <a:r>
                        <a:rPr lang="en-US" sz="1200" b="0" kern="1200" dirty="0">
                          <a:solidFill>
                            <a:schemeClr val="dk1"/>
                          </a:solidFill>
                          <a:effectLst/>
                          <a:latin typeface="Arial Narrow" panose="020B0606020202030204" pitchFamily="34" charset="0"/>
                          <a:ea typeface="Calibri" panose="020F0502020204030204" pitchFamily="34" charset="0"/>
                          <a:cs typeface="Times New Roman" panose="02020603050405020304" pitchFamily="18" charset="0"/>
                        </a:rPr>
                        <a:t>mprovement on baseline survey’s results</a:t>
                      </a:r>
                    </a:p>
                  </a:txBody>
                  <a:tcPr marL="42459" marR="42459" marT="0" marB="0" anchor="ctr"/>
                </a:tc>
                <a:tc rowSpan="2">
                  <a:txBody>
                    <a:bodyPr/>
                    <a:lstStyle/>
                    <a:p>
                      <a:pPr marL="0" marR="0" algn="l">
                        <a:lnSpc>
                          <a:spcPct val="150000"/>
                        </a:lnSpc>
                        <a:spcBef>
                          <a:spcPts val="0"/>
                        </a:spcBef>
                        <a:spcAft>
                          <a:spcPts val="800"/>
                        </a:spcAft>
                      </a:pP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The first formal organisational culture survey was completed in May 2021 to provide baseline results for the NRF culture. </a:t>
                      </a:r>
                    </a:p>
                  </a:txBody>
                  <a:tcPr marL="42459" marR="42459"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19962">
                <a:tc vMerge="1">
                  <a:txBody>
                    <a:bodyPr/>
                    <a:lstStyle/>
                    <a:p>
                      <a:pPr algn="l">
                        <a:spcAft>
                          <a:spcPts val="800"/>
                        </a:spcAft>
                      </a:pPr>
                      <a:endParaRPr lang="en-US" sz="1200" b="1" dirty="0">
                        <a:solidFill>
                          <a:schemeClr val="tx1"/>
                        </a:solidFill>
                        <a:effectLst/>
                        <a:latin typeface="Arial Narrow" panose="020B0606020202030204" pitchFamily="34" charset="0"/>
                        <a:ea typeface="Times New Roman" panose="02020603050405020304" pitchFamily="18" charset="0"/>
                      </a:endParaRPr>
                    </a:p>
                  </a:txBody>
                  <a:tcPr marL="42459" marR="42459" marT="0" marB="0" anchor="ctr"/>
                </a:tc>
                <a:tc>
                  <a:txBody>
                    <a:bodyPr/>
                    <a:lstStyle/>
                    <a:p>
                      <a:pPr algn="l">
                        <a:lnSpc>
                          <a:spcPct val="150000"/>
                        </a:lnSpc>
                        <a:spcAft>
                          <a:spcPts val="800"/>
                        </a:spcAft>
                      </a:pPr>
                      <a:r>
                        <a:rPr lang="en-ZA" sz="1200" b="0" dirty="0">
                          <a:effectLst/>
                          <a:latin typeface="Arial Narrow" panose="020B0606020202030204" pitchFamily="34" charset="0"/>
                        </a:rPr>
                        <a:t>A co-created culture enhancing high performance and service excellence</a:t>
                      </a:r>
                      <a:endParaRPr lang="en-US" sz="1200" b="0" dirty="0">
                        <a:effectLst/>
                        <a:latin typeface="Arial Narrow" panose="020B0606020202030204" pitchFamily="34" charset="0"/>
                        <a:ea typeface="Times New Roman" panose="02020603050405020304" pitchFamily="18" charset="0"/>
                      </a:endParaRPr>
                    </a:p>
                  </a:txBody>
                  <a:tcPr marL="42459" marR="42459" marT="0" marB="0" anchor="ctr">
                    <a:lnB w="12700" cap="flat" cmpd="sng" algn="ctr">
                      <a:solidFill>
                        <a:schemeClr val="tx1"/>
                      </a:solidFill>
                      <a:prstDash val="solid"/>
                      <a:round/>
                      <a:headEnd type="none" w="med" len="med"/>
                      <a:tailEnd type="none" w="med" len="med"/>
                    </a:lnB>
                  </a:tcPr>
                </a:tc>
                <a:tc>
                  <a:txBody>
                    <a:bodyPr/>
                    <a:lstStyle/>
                    <a:p>
                      <a:r>
                        <a:rPr lang="en-ZA" sz="1200" b="0" kern="1200" dirty="0">
                          <a:solidFill>
                            <a:schemeClr val="dk1"/>
                          </a:solidFill>
                          <a:effectLst/>
                          <a:latin typeface="Arial Narrow" panose="020B0606020202030204" pitchFamily="34" charset="0"/>
                          <a:ea typeface="Calibri" panose="020F0502020204030204" pitchFamily="34" charset="0"/>
                          <a:cs typeface="Times New Roman" panose="02020603050405020304" pitchFamily="18" charset="0"/>
                        </a:rPr>
                        <a:t>Improvement on baseline survey’s results </a:t>
                      </a:r>
                      <a:r>
                        <a:rPr lang="en-ZA" sz="1800" b="0" i="0" u="none" strike="noStrike" kern="1200" baseline="0" dirty="0">
                          <a:solidFill>
                            <a:schemeClr val="dk1"/>
                          </a:solidFill>
                          <a:latin typeface="+mn-lt"/>
                          <a:ea typeface="+mn-ea"/>
                          <a:cs typeface="+mn-cs"/>
                        </a:rPr>
                        <a:t>	</a:t>
                      </a:r>
                    </a:p>
                  </a:txBody>
                  <a:tcPr marL="42459" marR="42459" marT="0" marB="0" anchor="ctr">
                    <a:lnB w="12700" cap="flat" cmpd="sng" algn="ctr">
                      <a:solidFill>
                        <a:schemeClr val="tx1"/>
                      </a:solidFill>
                      <a:prstDash val="solid"/>
                      <a:round/>
                      <a:headEnd type="none" w="med" len="med"/>
                      <a:tailEnd type="none" w="med" len="med"/>
                    </a:lnB>
                  </a:tcPr>
                </a:tc>
                <a:tc vMerge="1">
                  <a:txBody>
                    <a:bodyPr/>
                    <a:lstStyle/>
                    <a:p>
                      <a:pPr marL="0" marR="0" algn="l">
                        <a:lnSpc>
                          <a:spcPct val="150000"/>
                        </a:lnSpc>
                        <a:spcBef>
                          <a:spcPts val="0"/>
                        </a:spcBef>
                        <a:spcAft>
                          <a:spcPts val="800"/>
                        </a:spcAft>
                      </a:pP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42459" marR="42459"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 name="Footer Placeholder 1"/>
          <p:cNvSpPr>
            <a:spLocks noGrp="1"/>
          </p:cNvSpPr>
          <p:nvPr>
            <p:ph type="ftr" sz="quarter" idx="11"/>
          </p:nvPr>
        </p:nvSpPr>
        <p:spPr>
          <a:xfrm>
            <a:off x="2010697" y="6356349"/>
            <a:ext cx="4542503" cy="365125"/>
          </a:xfrm>
        </p:spPr>
        <p:txBody>
          <a:bodyPr/>
          <a:lstStyle/>
          <a:p>
            <a:r>
              <a:rPr lang="en-US" dirty="0">
                <a:solidFill>
                  <a:schemeClr val="accent1"/>
                </a:solidFill>
              </a:rPr>
              <a:t>Advancing knowledge. Transforming lives. Inspiring a nation. </a:t>
            </a:r>
          </a:p>
          <a:p>
            <a:endParaRPr lang="en-US" dirty="0"/>
          </a:p>
        </p:txBody>
      </p:sp>
      <p:sp>
        <p:nvSpPr>
          <p:cNvPr id="3" name="Slide Number Placeholder 2"/>
          <p:cNvSpPr>
            <a:spLocks noGrp="1"/>
          </p:cNvSpPr>
          <p:nvPr>
            <p:ph type="sldNum" sz="quarter" idx="12"/>
          </p:nvPr>
        </p:nvSpPr>
        <p:spPr>
          <a:xfrm>
            <a:off x="7010400" y="5913898"/>
            <a:ext cx="2133600" cy="365125"/>
          </a:xfrm>
        </p:spPr>
        <p:txBody>
          <a:bodyPr/>
          <a:lstStyle/>
          <a:p>
            <a:fld id="{B8F1C75B-76FA-4B49-B37E-5CC1CB6900F0}" type="slidenum">
              <a:rPr lang="en-US" smtClean="0"/>
              <a:t>23</a:t>
            </a:fld>
            <a:endParaRPr lang="en-US" dirty="0"/>
          </a:p>
        </p:txBody>
      </p:sp>
    </p:spTree>
    <p:extLst>
      <p:ext uri="{BB962C8B-B14F-4D97-AF65-F5344CB8AC3E}">
        <p14:creationId xmlns:p14="http://schemas.microsoft.com/office/powerpoint/2010/main" val="4061943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457200" y="243108"/>
            <a:ext cx="8229600" cy="576700"/>
          </a:xfrm>
        </p:spPr>
        <p:txBody>
          <a:bodyPr>
            <a:normAutofit/>
          </a:bodyPr>
          <a:lstStyle/>
          <a:p>
            <a:r>
              <a:rPr lang="en-US" sz="2800" b="1" dirty="0">
                <a:solidFill>
                  <a:schemeClr val="bg1"/>
                </a:solidFill>
                <a:latin typeface="Arial Narrow" panose="020B0606020202030204" pitchFamily="34" charset="0"/>
                <a:cs typeface="Arial" panose="020B0604020202020204" pitchFamily="34" charset="0"/>
              </a:rPr>
              <a:t>Highlight of Achievements</a:t>
            </a: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457200" y="1023598"/>
            <a:ext cx="5098026" cy="5355312"/>
          </a:xfrm>
          <a:prstGeom prst="rect">
            <a:avLst/>
          </a:prstGeom>
        </p:spPr>
        <p:txBody>
          <a:bodyPr wrap="square">
            <a:spAutoFit/>
          </a:bodyPr>
          <a:lstStyle/>
          <a:p>
            <a:endParaRPr lang="en-US" b="1" dirty="0"/>
          </a:p>
          <a:p>
            <a:endParaRPr lang="en-US" b="1" dirty="0"/>
          </a:p>
          <a:p>
            <a:pPr marL="285750" indent="-285750">
              <a:buFont typeface="Arial" panose="020B0604020202020204" pitchFamily="34" charset="0"/>
              <a:buChar char="•"/>
            </a:pPr>
            <a:r>
              <a:rPr lang="en-US" b="1" dirty="0">
                <a:latin typeface="Arial Narrow" panose="020B0606020202030204" pitchFamily="34" charset="0"/>
              </a:rPr>
              <a:t>Harnessing Africa partnerships on Science Technology and Innovation: </a:t>
            </a:r>
            <a:r>
              <a:rPr lang="en-US" dirty="0">
                <a:latin typeface="Arial Narrow" panose="020B0606020202030204" pitchFamily="34" charset="0"/>
              </a:rPr>
              <a:t>the NRF hosted the Global Research Council (GRC) Africa Regional meeting in November 2021</a:t>
            </a:r>
            <a:r>
              <a:rPr lang="en-US" i="1" dirty="0">
                <a:latin typeface="Arial Narrow" panose="020B0606020202030204" pitchFamily="34" charset="0"/>
              </a:rPr>
              <a:t>. </a:t>
            </a:r>
          </a:p>
          <a:p>
            <a:endParaRPr lang="en-US" i="1" dirty="0">
              <a:latin typeface="Arial Narrow" panose="020B0606020202030204" pitchFamily="34" charset="0"/>
            </a:endParaRPr>
          </a:p>
          <a:p>
            <a:endParaRPr lang="en-US" i="1" dirty="0">
              <a:latin typeface="Arial Narrow" panose="020B0606020202030204" pitchFamily="34" charset="0"/>
            </a:endParaRPr>
          </a:p>
          <a:p>
            <a:endParaRPr lang="en-US" i="1" dirty="0">
              <a:latin typeface="Arial Narrow" panose="020B0606020202030204" pitchFamily="34" charset="0"/>
            </a:endParaRPr>
          </a:p>
          <a:p>
            <a:endParaRPr lang="en-US" i="1" dirty="0">
              <a:latin typeface="Arial Narrow" panose="020B0606020202030204" pitchFamily="34" charset="0"/>
            </a:endParaRPr>
          </a:p>
          <a:p>
            <a:pPr marL="285750" indent="-285750">
              <a:buFont typeface="Arial" panose="020B0604020202020204" pitchFamily="34" charset="0"/>
              <a:buChar char="•"/>
            </a:pPr>
            <a:r>
              <a:rPr lang="en-US" b="1" dirty="0">
                <a:latin typeface="Arial Narrow" panose="020B0606020202030204" pitchFamily="34" charset="0"/>
              </a:rPr>
              <a:t>Seamless grants management system: </a:t>
            </a:r>
            <a:r>
              <a:rPr lang="en-US" b="1" i="1" dirty="0">
                <a:latin typeface="Arial Narrow" panose="020B0606020202030204" pitchFamily="34" charset="0"/>
              </a:rPr>
              <a:t>NRF Connect grants management </a:t>
            </a:r>
            <a:r>
              <a:rPr lang="en-US" dirty="0">
                <a:latin typeface="Arial Narrow" panose="020B0606020202030204" pitchFamily="34" charset="0"/>
              </a:rPr>
              <a:t>platform was launched in December 2021 and went live on 15 March 2022</a:t>
            </a:r>
            <a:r>
              <a:rPr lang="en-US" b="1" dirty="0">
                <a:latin typeface="Arial Narrow" panose="020B0606020202030204" pitchFamily="34" charset="0"/>
              </a:rPr>
              <a:t>. </a:t>
            </a:r>
          </a:p>
          <a:p>
            <a:endParaRPr lang="en-US" b="1" dirty="0"/>
          </a:p>
          <a:p>
            <a:endParaRPr lang="en-US" b="1" dirty="0"/>
          </a:p>
          <a:p>
            <a:endParaRPr lang="en-ZA" dirty="0"/>
          </a:p>
          <a:p>
            <a:endParaRPr lang="en-ZA" b="1" dirty="0"/>
          </a:p>
          <a:p>
            <a:endParaRPr lang="en-ZA" dirty="0"/>
          </a:p>
          <a:p>
            <a:endParaRPr lang="en-US" dirty="0">
              <a:solidFill>
                <a:srgbClr val="1A1A1A"/>
              </a:solidFill>
              <a:latin typeface="ArialMT"/>
            </a:endParaRPr>
          </a:p>
        </p:txBody>
      </p:sp>
      <p:pic>
        <p:nvPicPr>
          <p:cNvPr id="11" name="Picture 10"/>
          <p:cNvPicPr>
            <a:picLocks noChangeAspect="1"/>
          </p:cNvPicPr>
          <p:nvPr/>
        </p:nvPicPr>
        <p:blipFill rotWithShape="1">
          <a:blip r:embed="rId3"/>
          <a:srcRect t="7405" b="11757"/>
          <a:stretch/>
        </p:blipFill>
        <p:spPr>
          <a:xfrm>
            <a:off x="5899354" y="1161053"/>
            <a:ext cx="2988545" cy="2415854"/>
          </a:xfrm>
          <a:prstGeom prst="rect">
            <a:avLst/>
          </a:prstGeom>
        </p:spPr>
      </p:pic>
      <p:pic>
        <p:nvPicPr>
          <p:cNvPr id="12" name="Picture 11"/>
          <p:cNvPicPr>
            <a:picLocks noChangeAspect="1"/>
          </p:cNvPicPr>
          <p:nvPr/>
        </p:nvPicPr>
        <p:blipFill>
          <a:blip r:embed="rId4"/>
          <a:stretch>
            <a:fillRect/>
          </a:stretch>
        </p:blipFill>
        <p:spPr>
          <a:xfrm>
            <a:off x="5555226" y="3573048"/>
            <a:ext cx="3332674" cy="2440737"/>
          </a:xfrm>
          <a:prstGeom prst="rect">
            <a:avLst/>
          </a:prstGeom>
        </p:spPr>
      </p:pic>
      <p:sp>
        <p:nvSpPr>
          <p:cNvPr id="3" name="Footer Placeholder 2"/>
          <p:cNvSpPr>
            <a:spLocks noGrp="1"/>
          </p:cNvSpPr>
          <p:nvPr>
            <p:ph type="ftr" sz="quarter" idx="11"/>
          </p:nvPr>
        </p:nvSpPr>
        <p:spPr>
          <a:xfrm>
            <a:off x="2283542" y="6362794"/>
            <a:ext cx="4576916" cy="365125"/>
          </a:xfrm>
        </p:spPr>
        <p:txBody>
          <a:bodyPr/>
          <a:lstStyle/>
          <a:p>
            <a:r>
              <a:rPr lang="en-US" dirty="0">
                <a:solidFill>
                  <a:schemeClr val="accent1"/>
                </a:solidFill>
              </a:rPr>
              <a:t>Advancing knowledge. Transforming lives. Inspiring a nation. </a:t>
            </a:r>
          </a:p>
          <a:p>
            <a:endParaRPr lang="en-US" dirty="0"/>
          </a:p>
        </p:txBody>
      </p:sp>
      <p:sp>
        <p:nvSpPr>
          <p:cNvPr id="5" name="Slide Number Placeholder 4"/>
          <p:cNvSpPr>
            <a:spLocks noGrp="1"/>
          </p:cNvSpPr>
          <p:nvPr>
            <p:ph type="sldNum" sz="quarter" idx="12"/>
          </p:nvPr>
        </p:nvSpPr>
        <p:spPr>
          <a:xfrm>
            <a:off x="7015086" y="5909613"/>
            <a:ext cx="2133600" cy="365125"/>
          </a:xfrm>
        </p:spPr>
        <p:txBody>
          <a:bodyPr/>
          <a:lstStyle/>
          <a:p>
            <a:fld id="{B8F1C75B-76FA-4B49-B37E-5CC1CB6900F0}" type="slidenum">
              <a:rPr lang="en-US" smtClean="0"/>
              <a:t>24</a:t>
            </a:fld>
            <a:endParaRPr lang="en-US" dirty="0"/>
          </a:p>
        </p:txBody>
      </p:sp>
    </p:spTree>
    <p:extLst>
      <p:ext uri="{BB962C8B-B14F-4D97-AF65-F5344CB8AC3E}">
        <p14:creationId xmlns:p14="http://schemas.microsoft.com/office/powerpoint/2010/main" val="2758090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457200" y="243108"/>
            <a:ext cx="8229600" cy="576700"/>
          </a:xfrm>
        </p:spPr>
        <p:txBody>
          <a:bodyPr>
            <a:normAutofit/>
          </a:bodyPr>
          <a:lstStyle/>
          <a:p>
            <a:r>
              <a:rPr kumimoji="0" lang="en-US" sz="2800" b="1" i="0" u="none" strike="noStrike" kern="1200" cap="none" spc="0" normalizeH="0" baseline="0" noProof="0" dirty="0">
                <a:ln>
                  <a:noFill/>
                </a:ln>
                <a:solidFill>
                  <a:prstClr val="white"/>
                </a:solidFill>
                <a:effectLst/>
                <a:uLnTx/>
                <a:uFillTx/>
                <a:latin typeface="Arial Narrow" panose="020B0606020202030204" pitchFamily="34" charset="0"/>
                <a:cs typeface="Arial" panose="020B0604020202020204" pitchFamily="34" charset="0"/>
              </a:rPr>
              <a:t>Highlight of Achievements</a:t>
            </a:r>
            <a:endParaRPr lang="en-US" sz="2800" b="1" dirty="0">
              <a:solidFill>
                <a:schemeClr val="bg1"/>
              </a:solidFill>
              <a:latin typeface="Arial Narrow" panose="020B060602020203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569605" y="898167"/>
            <a:ext cx="5191406" cy="3970318"/>
          </a:xfrm>
          <a:prstGeom prst="rect">
            <a:avLst/>
          </a:prstGeom>
        </p:spPr>
        <p:txBody>
          <a:bodyPr wrap="square">
            <a:spAutoFit/>
          </a:bodyPr>
          <a:lstStyle/>
          <a:p>
            <a:r>
              <a:rPr lang="en-US" b="1" i="1" dirty="0">
                <a:latin typeface="Arial Narrow" panose="020B0606020202030204" pitchFamily="34" charset="0"/>
              </a:rPr>
              <a:t>Science engagement interventions  </a:t>
            </a:r>
          </a:p>
          <a:p>
            <a:endParaRPr lang="en-US" b="1" dirty="0">
              <a:latin typeface="Arial Narrow" panose="020B0606020202030204" pitchFamily="34" charset="0"/>
            </a:endParaRPr>
          </a:p>
          <a:p>
            <a:pPr marL="285750" indent="-285750">
              <a:buFont typeface="Arial" panose="020B0604020202020204" pitchFamily="34" charset="0"/>
              <a:buChar char="•"/>
            </a:pPr>
            <a:r>
              <a:rPr lang="en-US" b="1" dirty="0">
                <a:latin typeface="Arial Narrow" panose="020B0606020202030204" pitchFamily="34" charset="0"/>
              </a:rPr>
              <a:t>The 2021 National Science Week </a:t>
            </a:r>
            <a:r>
              <a:rPr lang="en-US" dirty="0">
                <a:latin typeface="Arial Narrow" panose="020B0606020202030204" pitchFamily="34" charset="0"/>
              </a:rPr>
              <a:t>with the theme </a:t>
            </a:r>
            <a:r>
              <a:rPr lang="en-US" i="1" dirty="0">
                <a:latin typeface="Arial Narrow" panose="020B0606020202030204" pitchFamily="34" charset="0"/>
              </a:rPr>
              <a:t>Making It Possible through Science</a:t>
            </a:r>
            <a:r>
              <a:rPr lang="en-US" dirty="0">
                <a:latin typeface="Arial Narrow" panose="020B0606020202030204" pitchFamily="34" charset="0"/>
              </a:rPr>
              <a:t> attracted 45 institutions, hosted 53 webinars, 24 recorded exhibits, 13 documentaries and four live exhibitions.</a:t>
            </a:r>
          </a:p>
          <a:p>
            <a:endParaRPr lang="en-ZA" dirty="0">
              <a:latin typeface="Arial Narrow" panose="020B0606020202030204" pitchFamily="34" charset="0"/>
            </a:endParaRPr>
          </a:p>
          <a:p>
            <a:pPr marL="285750" indent="-285750">
              <a:buFont typeface="Arial" panose="020B0604020202020204" pitchFamily="34" charset="0"/>
              <a:buChar char="•"/>
            </a:pPr>
            <a:r>
              <a:rPr lang="nn-NO" b="1" dirty="0">
                <a:latin typeface="Arial Narrow" panose="020B0606020202030204" pitchFamily="34" charset="0"/>
              </a:rPr>
              <a:t>Rising Star and Sida Tsoatsoas</a:t>
            </a:r>
            <a:r>
              <a:rPr lang="nn-NO" dirty="0">
                <a:latin typeface="Arial Narrow" panose="020B0606020202030204" pitchFamily="34" charset="0"/>
              </a:rPr>
              <a:t>: </a:t>
            </a:r>
            <a:r>
              <a:rPr lang="en-ZA" dirty="0">
                <a:latin typeface="Arial Narrow" panose="020B0606020202030204" pitchFamily="34" charset="0"/>
              </a:rPr>
              <a:t>NRF-SAAO</a:t>
            </a:r>
            <a:r>
              <a:rPr lang="en-US" dirty="0">
                <a:latin typeface="Arial Narrow" panose="020B0606020202030204" pitchFamily="34" charset="0"/>
              </a:rPr>
              <a:t>’s &amp; SARAO’s first Locally Produced Digital Planetarium Film, </a:t>
            </a:r>
            <a:r>
              <a:rPr lang="en-US" b="1" i="1" dirty="0">
                <a:latin typeface="Arial Narrow" panose="020B0606020202030204" pitchFamily="34" charset="0"/>
              </a:rPr>
              <a:t>Rising Star</a:t>
            </a:r>
            <a:r>
              <a:rPr lang="en-US" dirty="0">
                <a:latin typeface="Arial Narrow" panose="020B0606020202030204" pitchFamily="34" charset="0"/>
              </a:rPr>
              <a:t>, has been added to the ESO Astronomy full-dome content database and is now available for international downloads. </a:t>
            </a:r>
            <a:r>
              <a:rPr lang="en-ZA" dirty="0">
                <a:latin typeface="Arial Narrow" panose="020B0606020202030204" pitchFamily="34" charset="0"/>
              </a:rPr>
              <a:t>It celebrates African indigenous knowledge systems and traditional folklore. </a:t>
            </a:r>
          </a:p>
          <a:p>
            <a:endParaRPr lang="en-ZA" dirty="0"/>
          </a:p>
        </p:txBody>
      </p:sp>
      <p:pic>
        <p:nvPicPr>
          <p:cNvPr id="7" name="Picture 6"/>
          <p:cNvPicPr>
            <a:picLocks noChangeAspect="1"/>
          </p:cNvPicPr>
          <p:nvPr/>
        </p:nvPicPr>
        <p:blipFill>
          <a:blip r:embed="rId3"/>
          <a:stretch>
            <a:fillRect/>
          </a:stretch>
        </p:blipFill>
        <p:spPr>
          <a:xfrm>
            <a:off x="6128160" y="3342322"/>
            <a:ext cx="2711381" cy="208016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19527"/>
          <a:stretch/>
        </p:blipFill>
        <p:spPr>
          <a:xfrm>
            <a:off x="6128160" y="1442392"/>
            <a:ext cx="2469302" cy="1717932"/>
          </a:xfrm>
          <a:prstGeom prst="rect">
            <a:avLst/>
          </a:prstGeom>
        </p:spPr>
      </p:pic>
      <p:sp>
        <p:nvSpPr>
          <p:cNvPr id="3" name="Footer Placeholder 2"/>
          <p:cNvSpPr>
            <a:spLocks noGrp="1"/>
          </p:cNvSpPr>
          <p:nvPr>
            <p:ph type="ftr" sz="quarter" idx="11"/>
          </p:nvPr>
        </p:nvSpPr>
        <p:spPr>
          <a:xfrm>
            <a:off x="2045110" y="6356350"/>
            <a:ext cx="4414684" cy="365125"/>
          </a:xfrm>
        </p:spPr>
        <p:txBody>
          <a:bodyPr/>
          <a:lstStyle/>
          <a:p>
            <a:r>
              <a:rPr lang="en-US" dirty="0">
                <a:solidFill>
                  <a:schemeClr val="accent1"/>
                </a:solidFill>
              </a:rPr>
              <a:t>Advancing knowledge. Transforming lives. Inspiring a nation. </a:t>
            </a:r>
          </a:p>
          <a:p>
            <a:endParaRPr lang="en-US" dirty="0"/>
          </a:p>
        </p:txBody>
      </p:sp>
      <p:sp>
        <p:nvSpPr>
          <p:cNvPr id="5" name="Slide Number Placeholder 4"/>
          <p:cNvSpPr>
            <a:spLocks noGrp="1"/>
          </p:cNvSpPr>
          <p:nvPr>
            <p:ph type="sldNum" sz="quarter" idx="12"/>
          </p:nvPr>
        </p:nvSpPr>
        <p:spPr>
          <a:xfrm>
            <a:off x="7010400" y="5887782"/>
            <a:ext cx="2133600" cy="365125"/>
          </a:xfrm>
        </p:spPr>
        <p:txBody>
          <a:bodyPr/>
          <a:lstStyle/>
          <a:p>
            <a:fld id="{B8F1C75B-76FA-4B49-B37E-5CC1CB6900F0}" type="slidenum">
              <a:rPr lang="en-US" smtClean="0"/>
              <a:t>25</a:t>
            </a:fld>
            <a:endParaRPr lang="en-US" dirty="0"/>
          </a:p>
        </p:txBody>
      </p:sp>
    </p:spTree>
    <p:extLst>
      <p:ext uri="{BB962C8B-B14F-4D97-AF65-F5344CB8AC3E}">
        <p14:creationId xmlns:p14="http://schemas.microsoft.com/office/powerpoint/2010/main" val="1053619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457200" y="243108"/>
            <a:ext cx="8229600" cy="576700"/>
          </a:xfrm>
        </p:spPr>
        <p:txBody>
          <a:bodyPr>
            <a:normAutofit/>
          </a:bodyPr>
          <a:lstStyle/>
          <a:p>
            <a:r>
              <a:rPr kumimoji="0" lang="en-US" sz="2800" b="1" i="0" u="none" strike="noStrike" kern="1200" cap="none" spc="0" normalizeH="0" baseline="0" noProof="0" dirty="0">
                <a:ln>
                  <a:noFill/>
                </a:ln>
                <a:solidFill>
                  <a:prstClr val="white"/>
                </a:solidFill>
                <a:effectLst/>
                <a:uLnTx/>
                <a:uFillTx/>
                <a:latin typeface="Arial Narrow" panose="020B0606020202030204" pitchFamily="34" charset="0"/>
                <a:ea typeface="+mj-ea"/>
                <a:cs typeface="Arial" panose="020B0604020202020204" pitchFamily="34" charset="0"/>
              </a:rPr>
              <a:t>Highlight of Achievements</a:t>
            </a:r>
            <a:endParaRPr lang="en-US" sz="2800" b="1" dirty="0">
              <a:solidFill>
                <a:schemeClr val="bg1"/>
              </a:solidFill>
              <a:latin typeface="Arial Narrow" panose="020B060602020203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457200" y="1023598"/>
            <a:ext cx="7929716" cy="4801314"/>
          </a:xfrm>
          <a:prstGeom prst="rect">
            <a:avLst/>
          </a:prstGeom>
        </p:spPr>
        <p:txBody>
          <a:bodyPr wrap="square">
            <a:spAutoFit/>
          </a:bodyPr>
          <a:lstStyle/>
          <a:p>
            <a:endParaRPr lang="en-US" b="1" dirty="0">
              <a:latin typeface="Arial Narrow" panose="020B0606020202030204" pitchFamily="34" charset="0"/>
            </a:endParaRPr>
          </a:p>
          <a:p>
            <a:r>
              <a:rPr lang="en-US" b="1" i="1" dirty="0">
                <a:latin typeface="Arial Narrow" panose="020B0606020202030204" pitchFamily="34" charset="0"/>
              </a:rPr>
              <a:t>Collaborative Human Capacity Development</a:t>
            </a:r>
          </a:p>
          <a:p>
            <a:endParaRPr lang="en-US" b="1" dirty="0">
              <a:latin typeface="Arial Narrow" panose="020B0606020202030204" pitchFamily="34" charset="0"/>
            </a:endParaRPr>
          </a:p>
          <a:p>
            <a:pPr marL="285750" indent="-285750">
              <a:buFont typeface="Arial" panose="020B0604020202020204" pitchFamily="34" charset="0"/>
              <a:buChar char="•"/>
            </a:pPr>
            <a:r>
              <a:rPr lang="en-US" b="1" dirty="0">
                <a:latin typeface="Arial Narrow" panose="020B0606020202030204" pitchFamily="34" charset="0"/>
              </a:rPr>
              <a:t>SA-Germany (DFG) International Research Training Groups: </a:t>
            </a:r>
            <a:r>
              <a:rPr lang="en-US" dirty="0">
                <a:latin typeface="Arial Narrow" panose="020B0606020202030204" pitchFamily="34" charset="0"/>
              </a:rPr>
              <a:t>The first cohort of students under this programme has been selected and were registered at the beginning of the 2022 academic year. </a:t>
            </a:r>
          </a:p>
          <a:p>
            <a:endParaRPr lang="en-US" dirty="0">
              <a:latin typeface="Arial Narrow" panose="020B0606020202030204" pitchFamily="34" charset="0"/>
            </a:endParaRPr>
          </a:p>
          <a:p>
            <a:pPr marL="285750" indent="-285750">
              <a:buFont typeface="Arial" panose="020B0604020202020204" pitchFamily="34" charset="0"/>
              <a:buChar char="•"/>
            </a:pPr>
            <a:r>
              <a:rPr lang="en-US" b="1" dirty="0">
                <a:latin typeface="Arial Narrow" panose="020B0606020202030204" pitchFamily="34" charset="0"/>
              </a:rPr>
              <a:t>The NRF and Sasol </a:t>
            </a:r>
            <a:r>
              <a:rPr lang="en-US" dirty="0">
                <a:latin typeface="Arial Narrow" panose="020B0606020202030204" pitchFamily="34" charset="0"/>
              </a:rPr>
              <a:t>launched a first-of-its-kind joint programme in support of collaborative research grants in Science and Engineering that will contribute to South Africa’s energy transition and green economy. The R54m initiative has granted 26 joint programmes between academia and industry.</a:t>
            </a:r>
          </a:p>
          <a:p>
            <a:endParaRPr lang="en-US" dirty="0">
              <a:latin typeface="Arial Narrow" panose="020B0606020202030204" pitchFamily="34" charset="0"/>
            </a:endParaRPr>
          </a:p>
          <a:p>
            <a:pPr marL="285750" indent="-285750">
              <a:buFont typeface="Arial" panose="020B0604020202020204" pitchFamily="34" charset="0"/>
              <a:buChar char="•"/>
            </a:pPr>
            <a:r>
              <a:rPr lang="en-US" b="1" dirty="0">
                <a:latin typeface="Arial Narrow" panose="020B0606020202030204" pitchFamily="34" charset="0"/>
              </a:rPr>
              <a:t>NRF and National Student Financial Aid Scheme (NSFAS) Partnership: </a:t>
            </a:r>
            <a:r>
              <a:rPr lang="en-US" dirty="0">
                <a:latin typeface="Arial Narrow" panose="020B0606020202030204" pitchFamily="34" charset="0"/>
              </a:rPr>
              <a:t>NRF announced its partnership with NSFAS in March 2022. The collaboration seeks to increase access to funding opportunities for postgraduate students. </a:t>
            </a:r>
            <a:endParaRPr lang="en-ZA" dirty="0">
              <a:latin typeface="Arial Narrow" panose="020B0606020202030204" pitchFamily="34" charset="0"/>
            </a:endParaRPr>
          </a:p>
          <a:p>
            <a:endParaRPr lang="en-ZA" dirty="0"/>
          </a:p>
          <a:p>
            <a:endParaRPr lang="en-US" dirty="0">
              <a:solidFill>
                <a:srgbClr val="1A1A1A"/>
              </a:solidFill>
              <a:latin typeface="ArialMT"/>
            </a:endParaRPr>
          </a:p>
        </p:txBody>
      </p:sp>
      <p:sp>
        <p:nvSpPr>
          <p:cNvPr id="3" name="Footer Placeholder 2"/>
          <p:cNvSpPr>
            <a:spLocks noGrp="1"/>
          </p:cNvSpPr>
          <p:nvPr>
            <p:ph type="ftr" sz="quarter" idx="11"/>
          </p:nvPr>
        </p:nvSpPr>
        <p:spPr>
          <a:xfrm>
            <a:off x="2566219" y="6351434"/>
            <a:ext cx="3915697" cy="501650"/>
          </a:xfrm>
        </p:spPr>
        <p:txBody>
          <a:bodyPr/>
          <a:lstStyle/>
          <a:p>
            <a:r>
              <a:rPr lang="en-US" dirty="0">
                <a:solidFill>
                  <a:schemeClr val="accent1"/>
                </a:solidFill>
              </a:rPr>
              <a:t>Advancing knowledge. Transforming lives. Inspiring a nation. </a:t>
            </a:r>
          </a:p>
          <a:p>
            <a:endParaRPr lang="en-US" dirty="0"/>
          </a:p>
        </p:txBody>
      </p:sp>
      <p:sp>
        <p:nvSpPr>
          <p:cNvPr id="5" name="Slide Number Placeholder 4"/>
          <p:cNvSpPr>
            <a:spLocks noGrp="1"/>
          </p:cNvSpPr>
          <p:nvPr>
            <p:ph type="sldNum" sz="quarter" idx="12"/>
          </p:nvPr>
        </p:nvSpPr>
        <p:spPr>
          <a:xfrm>
            <a:off x="7010400" y="5925070"/>
            <a:ext cx="2133600" cy="365125"/>
          </a:xfrm>
        </p:spPr>
        <p:txBody>
          <a:bodyPr/>
          <a:lstStyle/>
          <a:p>
            <a:fld id="{B8F1C75B-76FA-4B49-B37E-5CC1CB6900F0}" type="slidenum">
              <a:rPr lang="en-US" smtClean="0"/>
              <a:t>26</a:t>
            </a:fld>
            <a:endParaRPr lang="en-US" dirty="0"/>
          </a:p>
        </p:txBody>
      </p:sp>
    </p:spTree>
    <p:extLst>
      <p:ext uri="{BB962C8B-B14F-4D97-AF65-F5344CB8AC3E}">
        <p14:creationId xmlns:p14="http://schemas.microsoft.com/office/powerpoint/2010/main" val="3919987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457200" y="243108"/>
            <a:ext cx="8229600" cy="576700"/>
          </a:xfrm>
        </p:spPr>
        <p:txBody>
          <a:bodyPr>
            <a:normAutofit/>
          </a:bodyPr>
          <a:lstStyle/>
          <a:p>
            <a:r>
              <a:rPr kumimoji="0" lang="en-US" sz="2800" b="1" i="0" u="none" strike="noStrike" kern="1200" cap="none" spc="0" normalizeH="0" baseline="0" noProof="0" dirty="0">
                <a:ln>
                  <a:noFill/>
                </a:ln>
                <a:solidFill>
                  <a:prstClr val="white"/>
                </a:solidFill>
                <a:effectLst/>
                <a:uLnTx/>
                <a:uFillTx/>
                <a:latin typeface="Arial Narrow" panose="020B0606020202030204" pitchFamily="34" charset="0"/>
                <a:ea typeface="+mj-ea"/>
                <a:cs typeface="Arial" panose="020B0604020202020204" pitchFamily="34" charset="0"/>
              </a:rPr>
              <a:t>Highlight of Achievements</a:t>
            </a:r>
            <a:endParaRPr lang="en-US" sz="2800" b="1" dirty="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11394" y="1095510"/>
            <a:ext cx="5098026" cy="5078313"/>
          </a:xfrm>
          <a:prstGeom prst="rect">
            <a:avLst/>
          </a:prstGeom>
        </p:spPr>
        <p:txBody>
          <a:bodyPr wrap="square">
            <a:spAutoFit/>
          </a:bodyPr>
          <a:lstStyle/>
          <a:p>
            <a:r>
              <a:rPr lang="en-US" b="1" i="1" dirty="0">
                <a:latin typeface="Arial Narrow" panose="020B0606020202030204" pitchFamily="34" charset="0"/>
              </a:rPr>
              <a:t>Impact of the research enterprise </a:t>
            </a:r>
            <a:endParaRPr lang="en-ZA" b="1" dirty="0">
              <a:latin typeface="Arial Narrow" panose="020B0606020202030204" pitchFamily="34" charset="0"/>
            </a:endParaRPr>
          </a:p>
          <a:p>
            <a:endParaRPr lang="en-US" b="1" dirty="0">
              <a:latin typeface="Arial Narrow" panose="020B0606020202030204" pitchFamily="34" charset="0"/>
            </a:endParaRPr>
          </a:p>
          <a:p>
            <a:pPr marL="285750" indent="-285750">
              <a:buFont typeface="Arial" panose="020B0604020202020204" pitchFamily="34" charset="0"/>
              <a:buChar char="•"/>
            </a:pPr>
            <a:r>
              <a:rPr lang="en-ZA" b="1" i="1" dirty="0">
                <a:latin typeface="Arial Narrow" panose="020B0606020202030204" pitchFamily="34" charset="0"/>
              </a:rPr>
              <a:t>1 000 hours of the MeerKAT data release reveals new cosmic puzzles</a:t>
            </a:r>
            <a:r>
              <a:rPr lang="en-ZA" i="1" dirty="0">
                <a:latin typeface="Arial Narrow" panose="020B0606020202030204" pitchFamily="34" charset="0"/>
              </a:rPr>
              <a:t>: </a:t>
            </a:r>
            <a:r>
              <a:rPr lang="en-ZA" dirty="0">
                <a:latin typeface="Arial Narrow" panose="020B0606020202030204" pitchFamily="34" charset="0"/>
              </a:rPr>
              <a:t>An announced of a comprehensive overview paper for the MeerKAT Galaxy Cluster Legacy Survey (MGCLS). </a:t>
            </a:r>
            <a:endParaRPr lang="en-ZA" b="1" dirty="0">
              <a:latin typeface="Arial Narrow" panose="020B0606020202030204" pitchFamily="34" charset="0"/>
            </a:endParaRPr>
          </a:p>
          <a:p>
            <a:pPr marL="285750" indent="-285750">
              <a:buFont typeface="Arial" panose="020B0604020202020204" pitchFamily="34" charset="0"/>
              <a:buChar char="•"/>
            </a:pPr>
            <a:endParaRPr lang="en-US" dirty="0">
              <a:latin typeface="Arial Narrow" panose="020B0606020202030204" pitchFamily="34" charset="0"/>
            </a:endParaRPr>
          </a:p>
          <a:p>
            <a:r>
              <a:rPr lang="en-US" b="1" i="1" dirty="0">
                <a:latin typeface="Arial Narrow" panose="020B0606020202030204" pitchFamily="34" charset="0"/>
              </a:rPr>
              <a:t>Research infrastructure</a:t>
            </a:r>
          </a:p>
          <a:p>
            <a:endParaRPr lang="en-US" b="1" dirty="0">
              <a:latin typeface="Arial Narrow" panose="020B0606020202030204" pitchFamily="34" charset="0"/>
            </a:endParaRPr>
          </a:p>
          <a:p>
            <a:pPr marL="285750" indent="-285750">
              <a:buFont typeface="Arial" panose="020B0604020202020204" pitchFamily="34" charset="0"/>
              <a:buChar char="•"/>
            </a:pPr>
            <a:r>
              <a:rPr lang="en-US" b="1" dirty="0">
                <a:latin typeface="Arial Narrow" panose="020B0606020202030204" pitchFamily="34" charset="0"/>
              </a:rPr>
              <a:t>South African Isotope Facility (SAIF): </a:t>
            </a:r>
            <a:r>
              <a:rPr lang="en-US" dirty="0">
                <a:latin typeface="Arial Narrow" panose="020B0606020202030204" pitchFamily="34" charset="0"/>
              </a:rPr>
              <a:t>A strategic investment aimed at significant change of the landscape of accelerator-based physics research in South Africa and on the African continent. The delivery the two magnet yokes of the newly acquired C70 MeV cyclotron and  Installation of some beam line components in the vaults represented a major achievement in 2022</a:t>
            </a:r>
          </a:p>
          <a:p>
            <a:endParaRPr lang="en-US" dirty="0">
              <a:solidFill>
                <a:srgbClr val="1A1A1A"/>
              </a:solidFill>
              <a:latin typeface="ArialMT"/>
            </a:endParaRPr>
          </a:p>
        </p:txBody>
      </p:sp>
      <p:pic>
        <p:nvPicPr>
          <p:cNvPr id="8" name="Picture 7"/>
          <p:cNvPicPr>
            <a:picLocks noChangeAspect="1"/>
          </p:cNvPicPr>
          <p:nvPr/>
        </p:nvPicPr>
        <p:blipFill>
          <a:blip r:embed="rId3"/>
          <a:stretch>
            <a:fillRect/>
          </a:stretch>
        </p:blipFill>
        <p:spPr>
          <a:xfrm>
            <a:off x="5371095" y="908188"/>
            <a:ext cx="3575216" cy="2011496"/>
          </a:xfrm>
          <a:prstGeom prst="rect">
            <a:avLst/>
          </a:prstGeom>
        </p:spPr>
      </p:pic>
      <p:sp>
        <p:nvSpPr>
          <p:cNvPr id="3" name="Footer Placeholder 2"/>
          <p:cNvSpPr>
            <a:spLocks noGrp="1"/>
          </p:cNvSpPr>
          <p:nvPr>
            <p:ph type="ftr" sz="quarter" idx="11"/>
          </p:nvPr>
        </p:nvSpPr>
        <p:spPr>
          <a:xfrm>
            <a:off x="2251587" y="6356350"/>
            <a:ext cx="4301613" cy="365125"/>
          </a:xfrm>
        </p:spPr>
        <p:txBody>
          <a:bodyPr/>
          <a:lstStyle/>
          <a:p>
            <a:r>
              <a:rPr lang="en-US" dirty="0">
                <a:solidFill>
                  <a:schemeClr val="accent1"/>
                </a:solidFill>
              </a:rPr>
              <a:t>Advancing knowledge. Transforming lives. Inspiring a nation. </a:t>
            </a:r>
          </a:p>
          <a:p>
            <a:endParaRPr lang="en-US" dirty="0"/>
          </a:p>
        </p:txBody>
      </p:sp>
      <p:sp>
        <p:nvSpPr>
          <p:cNvPr id="5" name="Slide Number Placeholder 4"/>
          <p:cNvSpPr>
            <a:spLocks noGrp="1"/>
          </p:cNvSpPr>
          <p:nvPr>
            <p:ph type="sldNum" sz="quarter" idx="12"/>
          </p:nvPr>
        </p:nvSpPr>
        <p:spPr>
          <a:xfrm>
            <a:off x="7010400" y="5900204"/>
            <a:ext cx="2133600" cy="365125"/>
          </a:xfrm>
        </p:spPr>
        <p:txBody>
          <a:bodyPr/>
          <a:lstStyle/>
          <a:p>
            <a:fld id="{B8F1C75B-76FA-4B49-B37E-5CC1CB6900F0}" type="slidenum">
              <a:rPr lang="en-US" smtClean="0"/>
              <a:t>27</a:t>
            </a:fld>
            <a:endParaRPr lang="en-US" dirty="0"/>
          </a:p>
        </p:txBody>
      </p:sp>
      <p:pic>
        <p:nvPicPr>
          <p:cNvPr id="9" name="Picture 8">
            <a:extLst>
              <a:ext uri="{FF2B5EF4-FFF2-40B4-BE49-F238E27FC236}">
                <a16:creationId xmlns:a16="http://schemas.microsoft.com/office/drawing/2014/main" id="{E8C6A7B6-F648-4E6B-A8DF-9EE98F335A84}"/>
              </a:ext>
            </a:extLst>
          </p:cNvPr>
          <p:cNvPicPr>
            <a:picLocks noChangeAspect="1"/>
          </p:cNvPicPr>
          <p:nvPr/>
        </p:nvPicPr>
        <p:blipFill>
          <a:blip r:embed="rId4"/>
          <a:stretch>
            <a:fillRect/>
          </a:stretch>
        </p:blipFill>
        <p:spPr>
          <a:xfrm>
            <a:off x="5309420" y="3124699"/>
            <a:ext cx="3561511" cy="2263550"/>
          </a:xfrm>
          <a:prstGeom prst="rect">
            <a:avLst/>
          </a:prstGeom>
        </p:spPr>
      </p:pic>
    </p:spTree>
    <p:extLst>
      <p:ext uri="{BB962C8B-B14F-4D97-AF65-F5344CB8AC3E}">
        <p14:creationId xmlns:p14="http://schemas.microsoft.com/office/powerpoint/2010/main" val="2229847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457200" y="243108"/>
            <a:ext cx="8229600" cy="576700"/>
          </a:xfrm>
        </p:spPr>
        <p:txBody>
          <a:bodyPr>
            <a:normAutofit/>
          </a:bodyPr>
          <a:lstStyle/>
          <a:p>
            <a:r>
              <a:rPr kumimoji="0" lang="en-US" sz="2800" b="1" i="0" u="none" strike="noStrike" kern="1200" cap="none" spc="0" normalizeH="0" baseline="0" noProof="0" dirty="0">
                <a:ln>
                  <a:noFill/>
                </a:ln>
                <a:solidFill>
                  <a:prstClr val="white"/>
                </a:solidFill>
                <a:effectLst/>
                <a:uLnTx/>
                <a:uFillTx/>
                <a:latin typeface="Arial Narrow" panose="020B0606020202030204" pitchFamily="34" charset="0"/>
                <a:ea typeface="+mj-ea"/>
                <a:cs typeface="Arial" panose="020B0604020202020204" pitchFamily="34" charset="0"/>
              </a:rPr>
              <a:t>Highlight of Achievements</a:t>
            </a:r>
            <a:endParaRPr lang="en-US" sz="2800" b="1" dirty="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546538" y="968185"/>
            <a:ext cx="4163114" cy="4801314"/>
          </a:xfrm>
          <a:prstGeom prst="rect">
            <a:avLst/>
          </a:prstGeom>
        </p:spPr>
        <p:txBody>
          <a:bodyPr wrap="square">
            <a:spAutoFit/>
          </a:bodyPr>
          <a:lstStyle/>
          <a:p>
            <a:pPr algn="ctr"/>
            <a:endParaRPr lang="en-US" b="1" dirty="0">
              <a:latin typeface="Arial Narrow" panose="020B0606020202030204" pitchFamily="34" charset="0"/>
            </a:endParaRPr>
          </a:p>
          <a:p>
            <a:pPr marL="285750" indent="-285750">
              <a:buFont typeface="Arial" panose="020B0604020202020204" pitchFamily="34" charset="0"/>
              <a:buChar char="•"/>
            </a:pPr>
            <a:r>
              <a:rPr lang="en-US" dirty="0">
                <a:latin typeface="Arial Narrow" panose="020B0606020202030204" pitchFamily="34" charset="0"/>
              </a:rPr>
              <a:t>Through the </a:t>
            </a:r>
            <a:r>
              <a:rPr lang="en-US" b="1" dirty="0">
                <a:latin typeface="Arial Narrow" panose="020B0606020202030204" pitchFamily="34" charset="0"/>
              </a:rPr>
              <a:t>ACEP Phuhlisa Programme</a:t>
            </a:r>
            <a:r>
              <a:rPr lang="en-US" dirty="0">
                <a:latin typeface="Arial Narrow" panose="020B0606020202030204" pitchFamily="34" charset="0"/>
              </a:rPr>
              <a:t>, NRF-SAIAB has established a ground-breaking Joint Marine Laboratories Programme (JMLP) at four HDIs- University of Fort Hare, Walter Sisulu University, University of the Western Cape and University of Zululand. JML was launched in March 2022 at Fort Hare University, bringing cutting edge marine research equipment to Fort Hare. </a:t>
            </a:r>
          </a:p>
          <a:p>
            <a:endParaRPr lang="en-US" dirty="0">
              <a:latin typeface="Arial Narrow" panose="020B0606020202030204" pitchFamily="34" charset="0"/>
            </a:endParaRPr>
          </a:p>
          <a:p>
            <a:pPr marL="285750" indent="-285750">
              <a:buFont typeface="Arial" panose="020B0604020202020204" pitchFamily="34" charset="0"/>
              <a:buChar char="•"/>
            </a:pPr>
            <a:r>
              <a:rPr lang="en-US" dirty="0">
                <a:latin typeface="Arial Narrow" panose="020B0606020202030204" pitchFamily="34" charset="0"/>
              </a:rPr>
              <a:t>Inkosi Nxumalo of the Mabasa Traditional Council “unveiling” the first </a:t>
            </a:r>
            <a:r>
              <a:rPr lang="en-US" b="1" dirty="0">
                <a:latin typeface="Arial Narrow" panose="020B0606020202030204" pitchFamily="34" charset="0"/>
              </a:rPr>
              <a:t>EFTEON automatic weather station </a:t>
            </a:r>
            <a:r>
              <a:rPr lang="en-US" dirty="0">
                <a:latin typeface="Arial Narrow" panose="020B0606020202030204" pitchFamily="34" charset="0"/>
              </a:rPr>
              <a:t>in the Northern Maputaland EFTEON landscape.</a:t>
            </a:r>
            <a:endParaRPr lang="en-ZA" dirty="0">
              <a:latin typeface="Arial Narrow" panose="020B0606020202030204" pitchFamily="34" charset="0"/>
            </a:endParaRPr>
          </a:p>
          <a:p>
            <a:pPr marL="285750" indent="-285750">
              <a:buFont typeface="Arial" panose="020B0604020202020204" pitchFamily="34" charset="0"/>
              <a:buChar char="•"/>
            </a:pPr>
            <a:endParaRPr lang="en-US" dirty="0"/>
          </a:p>
        </p:txBody>
      </p:sp>
      <p:pic>
        <p:nvPicPr>
          <p:cNvPr id="10" name="Picture 9"/>
          <p:cNvPicPr>
            <a:picLocks noChangeAspect="1"/>
          </p:cNvPicPr>
          <p:nvPr/>
        </p:nvPicPr>
        <p:blipFill>
          <a:blip r:embed="rId3"/>
          <a:stretch>
            <a:fillRect/>
          </a:stretch>
        </p:blipFill>
        <p:spPr>
          <a:xfrm>
            <a:off x="4936177" y="1070658"/>
            <a:ext cx="4207823" cy="2288306"/>
          </a:xfrm>
          <a:prstGeom prst="rect">
            <a:avLst/>
          </a:prstGeom>
        </p:spPr>
      </p:pic>
      <p:pic>
        <p:nvPicPr>
          <p:cNvPr id="9" name="Picture 8">
            <a:extLst>
              <a:ext uri="{FF2B5EF4-FFF2-40B4-BE49-F238E27FC236}">
                <a16:creationId xmlns:a16="http://schemas.microsoft.com/office/drawing/2014/main" id="{4B23B238-8455-4A2D-A03A-62D3BFFD98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2126" y="3609813"/>
            <a:ext cx="2981164" cy="2235873"/>
          </a:xfrm>
          <a:prstGeom prst="rect">
            <a:avLst/>
          </a:prstGeom>
        </p:spPr>
      </p:pic>
      <p:sp>
        <p:nvSpPr>
          <p:cNvPr id="2" name="Footer Placeholder 1"/>
          <p:cNvSpPr>
            <a:spLocks noGrp="1"/>
          </p:cNvSpPr>
          <p:nvPr>
            <p:ph type="ftr" sz="quarter" idx="11"/>
          </p:nvPr>
        </p:nvSpPr>
        <p:spPr>
          <a:xfrm>
            <a:off x="2281084" y="6356350"/>
            <a:ext cx="4272116" cy="365125"/>
          </a:xfrm>
        </p:spPr>
        <p:txBody>
          <a:bodyPr/>
          <a:lstStyle/>
          <a:p>
            <a:r>
              <a:rPr lang="en-US" dirty="0">
                <a:solidFill>
                  <a:schemeClr val="accent1"/>
                </a:solidFill>
              </a:rPr>
              <a:t>Advancing knowledge. Transforming lives. Inspiring a nation. </a:t>
            </a:r>
          </a:p>
          <a:p>
            <a:endParaRPr lang="en-US" dirty="0"/>
          </a:p>
        </p:txBody>
      </p:sp>
      <p:sp>
        <p:nvSpPr>
          <p:cNvPr id="3" name="Slide Number Placeholder 2"/>
          <p:cNvSpPr>
            <a:spLocks noGrp="1"/>
          </p:cNvSpPr>
          <p:nvPr>
            <p:ph type="sldNum" sz="quarter" idx="12"/>
          </p:nvPr>
        </p:nvSpPr>
        <p:spPr>
          <a:xfrm>
            <a:off x="7010400" y="5913972"/>
            <a:ext cx="2133600" cy="365125"/>
          </a:xfrm>
        </p:spPr>
        <p:txBody>
          <a:bodyPr/>
          <a:lstStyle/>
          <a:p>
            <a:fld id="{B8F1C75B-76FA-4B49-B37E-5CC1CB6900F0}" type="slidenum">
              <a:rPr lang="en-US" smtClean="0"/>
              <a:t>28</a:t>
            </a:fld>
            <a:endParaRPr lang="en-US" dirty="0"/>
          </a:p>
        </p:txBody>
      </p:sp>
    </p:spTree>
    <p:extLst>
      <p:ext uri="{BB962C8B-B14F-4D97-AF65-F5344CB8AC3E}">
        <p14:creationId xmlns:p14="http://schemas.microsoft.com/office/powerpoint/2010/main" val="3319830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457200" y="243108"/>
            <a:ext cx="8229600" cy="576700"/>
          </a:xfrm>
        </p:spPr>
        <p:txBody>
          <a:bodyPr>
            <a:normAutofit/>
          </a:bodyPr>
          <a:lstStyle/>
          <a:p>
            <a:r>
              <a:rPr kumimoji="0" lang="en-US" sz="2800" b="1" i="0" u="none" strike="noStrike" kern="1200" cap="none" spc="0" normalizeH="0" baseline="0" noProof="0" dirty="0">
                <a:ln>
                  <a:noFill/>
                </a:ln>
                <a:solidFill>
                  <a:prstClr val="white"/>
                </a:solidFill>
                <a:effectLst/>
                <a:uLnTx/>
                <a:uFillTx/>
                <a:latin typeface="Arial Narrow" panose="020B0606020202030204" pitchFamily="34" charset="0"/>
                <a:ea typeface="+mj-ea"/>
                <a:cs typeface="Arial" panose="020B0604020202020204" pitchFamily="34" charset="0"/>
              </a:rPr>
              <a:t>Highlight of Achievements</a:t>
            </a:r>
            <a:endParaRPr lang="en-US" sz="2800" b="1" dirty="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11394" y="852381"/>
            <a:ext cx="4862051" cy="3970318"/>
          </a:xfrm>
          <a:prstGeom prst="rect">
            <a:avLst/>
          </a:prstGeom>
        </p:spPr>
        <p:txBody>
          <a:bodyPr wrap="square">
            <a:spAutoFit/>
          </a:bodyPr>
          <a:lstStyle/>
          <a:p>
            <a:endParaRPr lang="en-US" b="1" i="1" dirty="0">
              <a:latin typeface="Arial Narrow" panose="020B0606020202030204" pitchFamily="34" charset="0"/>
            </a:endParaRPr>
          </a:p>
          <a:p>
            <a:r>
              <a:rPr lang="en-US" b="1" i="1" dirty="0">
                <a:latin typeface="Arial Narrow" panose="020B0606020202030204" pitchFamily="34" charset="0"/>
              </a:rPr>
              <a:t>Infrastructure development to advance knowledge</a:t>
            </a:r>
          </a:p>
          <a:p>
            <a:endParaRPr lang="en-US" b="1" dirty="0">
              <a:latin typeface="Arial Narrow" panose="020B0606020202030204" pitchFamily="34" charset="0"/>
            </a:endParaRPr>
          </a:p>
          <a:p>
            <a:pPr marL="285750" indent="-285750">
              <a:buFont typeface="Arial" panose="020B0604020202020204" pitchFamily="34" charset="0"/>
              <a:buChar char="•"/>
            </a:pPr>
            <a:r>
              <a:rPr lang="en-US" b="1" dirty="0">
                <a:latin typeface="Arial Narrow" panose="020B0606020202030204" pitchFamily="34" charset="0"/>
              </a:rPr>
              <a:t>South Africa’s Hosting of Hazardous Asteroid Tracking Telescope: </a:t>
            </a:r>
            <a:r>
              <a:rPr lang="en-US" dirty="0">
                <a:latin typeface="Arial Narrow" panose="020B0606020202030204" pitchFamily="34" charset="0"/>
              </a:rPr>
              <a:t>ATLAS telescope, in collaboration with NASA, has undergone a successful installation and commissioning campaign at the NRF-SAAO site in Sutherland.</a:t>
            </a:r>
          </a:p>
          <a:p>
            <a:endParaRPr lang="en-US" dirty="0">
              <a:latin typeface="Arial Narrow" panose="020B0606020202030204" pitchFamily="34" charset="0"/>
            </a:endParaRPr>
          </a:p>
          <a:p>
            <a:endParaRPr lang="en-US" dirty="0">
              <a:latin typeface="Arial Narrow" panose="020B0606020202030204" pitchFamily="34" charset="0"/>
            </a:endParaRPr>
          </a:p>
          <a:p>
            <a:pPr marL="285750" indent="-285750">
              <a:buFont typeface="Arial" panose="020B0604020202020204" pitchFamily="34" charset="0"/>
              <a:buChar char="•"/>
            </a:pPr>
            <a:r>
              <a:rPr lang="en-ZA" dirty="0">
                <a:latin typeface="Arial Narrow" panose="020B0606020202030204" pitchFamily="34" charset="0"/>
                <a:cs typeface="Arial" pitchFamily="34" charset="0"/>
              </a:rPr>
              <a:t>New spectrograph (</a:t>
            </a:r>
            <a:r>
              <a:rPr lang="en-ZA" i="1" dirty="0">
                <a:latin typeface="Arial Narrow" panose="020B0606020202030204" pitchFamily="34" charset="0"/>
                <a:cs typeface="Arial" pitchFamily="34" charset="0"/>
              </a:rPr>
              <a:t>Mookodi</a:t>
            </a:r>
            <a:r>
              <a:rPr lang="en-ZA" dirty="0">
                <a:latin typeface="Arial Narrow" panose="020B0606020202030204" pitchFamily="34" charset="0"/>
                <a:cs typeface="Arial" pitchFamily="34" charset="0"/>
              </a:rPr>
              <a:t>) commissioned in Sutherland. Milestone in the </a:t>
            </a:r>
            <a:r>
              <a:rPr lang="en-ZA" b="1" dirty="0">
                <a:latin typeface="Arial Narrow" panose="020B0606020202030204" pitchFamily="34" charset="0"/>
                <a:cs typeface="Arial" pitchFamily="34" charset="0"/>
              </a:rPr>
              <a:t>Intelligent Observatory initiative</a:t>
            </a:r>
            <a:r>
              <a:rPr lang="en-ZA" dirty="0">
                <a:latin typeface="Arial Narrow" panose="020B0606020202030204" pitchFamily="34" charset="0"/>
                <a:cs typeface="Arial" pitchFamily="34" charset="0"/>
              </a:rPr>
              <a:t>: fully autonomous spectroscopic observations demonstrated.</a:t>
            </a:r>
            <a:endParaRPr lang="en-ZA" dirty="0">
              <a:latin typeface="Arial Narrow" panose="020B0606020202030204" pitchFamily="34" charset="0"/>
            </a:endParaRPr>
          </a:p>
        </p:txBody>
      </p:sp>
      <p:pic>
        <p:nvPicPr>
          <p:cNvPr id="3" name="Picture 2"/>
          <p:cNvPicPr>
            <a:picLocks noChangeAspect="1"/>
          </p:cNvPicPr>
          <p:nvPr/>
        </p:nvPicPr>
        <p:blipFill>
          <a:blip r:embed="rId3"/>
          <a:stretch>
            <a:fillRect/>
          </a:stretch>
        </p:blipFill>
        <p:spPr>
          <a:xfrm>
            <a:off x="4990552" y="944503"/>
            <a:ext cx="4023448" cy="2209591"/>
          </a:xfrm>
          <a:prstGeom prst="rect">
            <a:avLst/>
          </a:prstGeom>
        </p:spPr>
      </p:pic>
      <p:sp>
        <p:nvSpPr>
          <p:cNvPr id="9" name="Rectangle 8"/>
          <p:cNvSpPr/>
          <p:nvPr/>
        </p:nvSpPr>
        <p:spPr>
          <a:xfrm>
            <a:off x="4822723" y="3278789"/>
            <a:ext cx="4572000" cy="369332"/>
          </a:xfrm>
          <a:prstGeom prst="rect">
            <a:avLst/>
          </a:prstGeom>
        </p:spPr>
        <p:txBody>
          <a:bodyPr>
            <a:spAutoFit/>
          </a:bodyPr>
          <a:lstStyle/>
          <a:p>
            <a:pPr algn="ctr"/>
            <a:endParaRPr lang="en-US" b="1" dirty="0"/>
          </a:p>
        </p:txBody>
      </p:sp>
      <p:pic>
        <p:nvPicPr>
          <p:cNvPr id="11" name="Picture 10"/>
          <p:cNvPicPr>
            <a:picLocks noChangeAspect="1"/>
          </p:cNvPicPr>
          <p:nvPr/>
        </p:nvPicPr>
        <p:blipFill>
          <a:blip r:embed="rId4"/>
          <a:stretch>
            <a:fillRect/>
          </a:stretch>
        </p:blipFill>
        <p:spPr>
          <a:xfrm>
            <a:off x="5129022" y="3278789"/>
            <a:ext cx="3543030" cy="2362020"/>
          </a:xfrm>
          <a:prstGeom prst="rect">
            <a:avLst/>
          </a:prstGeom>
        </p:spPr>
      </p:pic>
      <p:sp>
        <p:nvSpPr>
          <p:cNvPr id="5" name="Footer Placeholder 4"/>
          <p:cNvSpPr>
            <a:spLocks noGrp="1"/>
          </p:cNvSpPr>
          <p:nvPr>
            <p:ph type="ftr" sz="quarter" idx="11"/>
          </p:nvPr>
        </p:nvSpPr>
        <p:spPr>
          <a:xfrm>
            <a:off x="2362200" y="6356350"/>
            <a:ext cx="4419600" cy="365125"/>
          </a:xfrm>
        </p:spPr>
        <p:txBody>
          <a:bodyPr/>
          <a:lstStyle/>
          <a:p>
            <a:r>
              <a:rPr lang="en-US" dirty="0">
                <a:solidFill>
                  <a:schemeClr val="accent1"/>
                </a:solidFill>
              </a:rPr>
              <a:t>Advancing knowledge. Transforming lives. Inspiring a nation. </a:t>
            </a:r>
          </a:p>
          <a:p>
            <a:endParaRPr lang="en-US" dirty="0"/>
          </a:p>
        </p:txBody>
      </p:sp>
      <p:sp>
        <p:nvSpPr>
          <p:cNvPr id="7" name="Slide Number Placeholder 6"/>
          <p:cNvSpPr>
            <a:spLocks noGrp="1"/>
          </p:cNvSpPr>
          <p:nvPr>
            <p:ph type="sldNum" sz="quarter" idx="12"/>
          </p:nvPr>
        </p:nvSpPr>
        <p:spPr>
          <a:xfrm>
            <a:off x="7002276" y="5891966"/>
            <a:ext cx="2133600" cy="365125"/>
          </a:xfrm>
        </p:spPr>
        <p:txBody>
          <a:bodyPr/>
          <a:lstStyle/>
          <a:p>
            <a:fld id="{B8F1C75B-76FA-4B49-B37E-5CC1CB6900F0}" type="slidenum">
              <a:rPr lang="en-US" smtClean="0"/>
              <a:t>29</a:t>
            </a:fld>
            <a:endParaRPr lang="en-US" dirty="0"/>
          </a:p>
        </p:txBody>
      </p:sp>
    </p:spTree>
    <p:extLst>
      <p:ext uri="{BB962C8B-B14F-4D97-AF65-F5344CB8AC3E}">
        <p14:creationId xmlns:p14="http://schemas.microsoft.com/office/powerpoint/2010/main" val="617241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457200" y="243108"/>
            <a:ext cx="8229600" cy="576700"/>
          </a:xfrm>
        </p:spPr>
        <p:txBody>
          <a:bodyPr>
            <a:normAutofit/>
          </a:bodyPr>
          <a:lstStyle/>
          <a:p>
            <a:r>
              <a:rPr lang="en-US" sz="2800" b="1" dirty="0">
                <a:solidFill>
                  <a:schemeClr val="bg1"/>
                </a:solidFill>
                <a:latin typeface="Arial Narrow" panose="020B0606020202030204" pitchFamily="34" charset="0"/>
              </a:rPr>
              <a:t>Recap on the mandate of the NRF</a:t>
            </a: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216310" y="1209371"/>
            <a:ext cx="8799871" cy="4154984"/>
          </a:xfrm>
          <a:prstGeom prst="rect">
            <a:avLst/>
          </a:prstGeom>
        </p:spPr>
        <p:txBody>
          <a:bodyPr wrap="square">
            <a:spAutoFit/>
          </a:bodyPr>
          <a:lstStyle/>
          <a:p>
            <a:pPr algn="just" defTabSz="914400">
              <a:defRPr/>
            </a:pPr>
            <a:r>
              <a:rPr lang="en-GB" dirty="0">
                <a:solidFill>
                  <a:prstClr val="black"/>
                </a:solidFill>
                <a:latin typeface="Arial Narrow" panose="020B0606020202030204" pitchFamily="34" charset="0"/>
                <a:cs typeface="Arial" panose="020B0604020202020204" pitchFamily="34" charset="0"/>
              </a:rPr>
              <a:t>The Object of the NRF is to contribute to National Development by: </a:t>
            </a:r>
          </a:p>
          <a:p>
            <a:pPr marL="342900" indent="-342900" algn="just">
              <a:lnSpc>
                <a:spcPct val="150000"/>
              </a:lnSpc>
              <a:spcAft>
                <a:spcPts val="1200"/>
              </a:spcAft>
              <a:buFont typeface="+mj-lt"/>
              <a:buAutoNum type="alphaLcParenR"/>
              <a:defRPr/>
            </a:pPr>
            <a:r>
              <a:rPr lang="en-US" dirty="0">
                <a:solidFill>
                  <a:prstClr val="black"/>
                </a:solidFill>
                <a:latin typeface="Arial Narrow" panose="020B0606020202030204" pitchFamily="34" charset="0"/>
                <a:ea typeface="Calibri" panose="020F0502020204030204" pitchFamily="34" charset="0"/>
                <a:cs typeface="Arial" panose="020B0604020202020204" pitchFamily="34" charset="0"/>
              </a:rPr>
              <a:t>Supporting, </a:t>
            </a:r>
            <a:r>
              <a:rPr lang="en-US" dirty="0">
                <a:solidFill>
                  <a:srgbClr val="FF0000"/>
                </a:solidFill>
                <a:latin typeface="Arial Narrow" panose="020B0606020202030204" pitchFamily="34" charset="0"/>
                <a:ea typeface="Calibri" panose="020F0502020204030204" pitchFamily="34" charset="0"/>
                <a:cs typeface="Arial" panose="020B0604020202020204" pitchFamily="34" charset="0"/>
              </a:rPr>
              <a:t>promoting and advancing research and human capacity development</a:t>
            </a:r>
            <a:r>
              <a:rPr lang="en-US" dirty="0">
                <a:solidFill>
                  <a:prstClr val="black"/>
                </a:solidFill>
                <a:latin typeface="Arial Narrow" panose="020B0606020202030204" pitchFamily="34" charset="0"/>
                <a:ea typeface="Calibri" panose="020F0502020204030204" pitchFamily="34" charset="0"/>
                <a:cs typeface="Arial" panose="020B0604020202020204" pitchFamily="34" charset="0"/>
              </a:rPr>
              <a:t>, through funding and the provision of the necessary research infrastructure, in order to facilitate the creation of knowledge, innovation and development in all fields of science and technology, including humanities, social sciences and indigenous knowledge;</a:t>
            </a:r>
          </a:p>
          <a:p>
            <a:pPr marL="342900" indent="-342900" algn="just">
              <a:lnSpc>
                <a:spcPct val="150000"/>
              </a:lnSpc>
              <a:spcBef>
                <a:spcPts val="0"/>
              </a:spcBef>
              <a:spcAft>
                <a:spcPts val="1200"/>
              </a:spcAft>
              <a:buFont typeface="+mj-lt"/>
              <a:buAutoNum type="alphaLcParenR"/>
              <a:defRPr/>
            </a:pPr>
            <a:r>
              <a:rPr lang="en-US" dirty="0">
                <a:solidFill>
                  <a:prstClr val="black"/>
                </a:solidFill>
                <a:latin typeface="Arial Narrow" panose="020B0606020202030204" pitchFamily="34" charset="0"/>
                <a:ea typeface="Calibri" panose="020F0502020204030204" pitchFamily="34" charset="0"/>
                <a:cs typeface="Arial" panose="020B0604020202020204" pitchFamily="34" charset="0"/>
              </a:rPr>
              <a:t>Developing, supporting and maintaining </a:t>
            </a:r>
            <a:r>
              <a:rPr lang="en-US" dirty="0">
                <a:solidFill>
                  <a:srgbClr val="FF0000"/>
                </a:solidFill>
                <a:latin typeface="Arial Narrow" panose="020B0606020202030204" pitchFamily="34" charset="0"/>
                <a:cs typeface="Arial" panose="020B0604020202020204" pitchFamily="34" charset="0"/>
              </a:rPr>
              <a:t>National Research Facilities</a:t>
            </a:r>
            <a:r>
              <a:rPr lang="en-US" dirty="0">
                <a:solidFill>
                  <a:prstClr val="black"/>
                </a:solidFill>
                <a:latin typeface="Arial Narrow" panose="020B0606020202030204" pitchFamily="34" charset="0"/>
                <a:cs typeface="Arial" panose="020B0604020202020204" pitchFamily="34" charset="0"/>
              </a:rPr>
              <a:t>;</a:t>
            </a:r>
          </a:p>
          <a:p>
            <a:pPr marL="342900" indent="-342900" algn="just">
              <a:lnSpc>
                <a:spcPct val="150000"/>
              </a:lnSpc>
              <a:spcBef>
                <a:spcPts val="0"/>
              </a:spcBef>
              <a:spcAft>
                <a:spcPts val="1200"/>
              </a:spcAft>
              <a:buFont typeface="+mj-lt"/>
              <a:buAutoNum type="alphaLcParenR"/>
              <a:defRPr/>
            </a:pPr>
            <a:r>
              <a:rPr lang="en-US" dirty="0">
                <a:solidFill>
                  <a:prstClr val="black"/>
                </a:solidFill>
                <a:latin typeface="Arial Narrow" panose="020B0606020202030204" pitchFamily="34" charset="0"/>
                <a:ea typeface="Calibri" panose="020F0502020204030204" pitchFamily="34" charset="0"/>
                <a:cs typeface="Arial" panose="020B0604020202020204" pitchFamily="34" charset="0"/>
              </a:rPr>
              <a:t>Supporting and promoting </a:t>
            </a:r>
            <a:r>
              <a:rPr lang="en-US" dirty="0">
                <a:solidFill>
                  <a:srgbClr val="FF0000"/>
                </a:solidFill>
                <a:latin typeface="Arial Narrow" panose="020B0606020202030204" pitchFamily="34" charset="0"/>
                <a:cs typeface="Arial" panose="020B0604020202020204" pitchFamily="34" charset="0"/>
              </a:rPr>
              <a:t>public awareness of, and engagement with, science</a:t>
            </a:r>
            <a:r>
              <a:rPr lang="en-US" dirty="0">
                <a:solidFill>
                  <a:prstClr val="black"/>
                </a:solidFill>
                <a:latin typeface="Arial Narrow" panose="020B0606020202030204" pitchFamily="34" charset="0"/>
                <a:ea typeface="Calibri" panose="020F0502020204030204" pitchFamily="34" charset="0"/>
                <a:cs typeface="Arial" panose="020B0604020202020204" pitchFamily="34" charset="0"/>
              </a:rPr>
              <a:t>; and </a:t>
            </a:r>
          </a:p>
          <a:p>
            <a:pPr marL="342900" indent="-342900" algn="just">
              <a:lnSpc>
                <a:spcPct val="150000"/>
              </a:lnSpc>
              <a:spcBef>
                <a:spcPts val="0"/>
              </a:spcBef>
              <a:spcAft>
                <a:spcPts val="1200"/>
              </a:spcAft>
              <a:buFont typeface="+mj-lt"/>
              <a:buAutoNum type="alphaLcParenR"/>
              <a:defRPr/>
            </a:pPr>
            <a:r>
              <a:rPr lang="en-US" dirty="0">
                <a:solidFill>
                  <a:prstClr val="black"/>
                </a:solidFill>
                <a:latin typeface="Arial Narrow" panose="020B0606020202030204" pitchFamily="34" charset="0"/>
                <a:ea typeface="Calibri" panose="020F0502020204030204" pitchFamily="34" charset="0"/>
                <a:cs typeface="Arial" panose="020B0604020202020204" pitchFamily="34" charset="0"/>
              </a:rPr>
              <a:t>Promoting the </a:t>
            </a:r>
            <a:r>
              <a:rPr lang="en-US" dirty="0">
                <a:solidFill>
                  <a:srgbClr val="FF0000"/>
                </a:solidFill>
                <a:latin typeface="Arial Narrow" panose="020B0606020202030204" pitchFamily="34" charset="0"/>
                <a:cs typeface="Arial" panose="020B0604020202020204" pitchFamily="34" charset="0"/>
              </a:rPr>
              <a:t>development and maintenance of the national science system </a:t>
            </a:r>
            <a:r>
              <a:rPr lang="en-US" dirty="0">
                <a:solidFill>
                  <a:prstClr val="black"/>
                </a:solidFill>
                <a:latin typeface="Arial Narrow" panose="020B0606020202030204" pitchFamily="34" charset="0"/>
                <a:ea typeface="Calibri" panose="020F0502020204030204" pitchFamily="34" charset="0"/>
                <a:cs typeface="Arial" panose="020B0604020202020204" pitchFamily="34" charset="0"/>
              </a:rPr>
              <a:t>and support of Government priorities.</a:t>
            </a:r>
            <a:endParaRPr lang="en-US" dirty="0">
              <a:solidFill>
                <a:schemeClr val="bg1"/>
              </a:solidFill>
              <a:latin typeface="Arial Narrow" panose="020B0606020202030204" pitchFamily="34" charset="0"/>
            </a:endParaRPr>
          </a:p>
        </p:txBody>
      </p:sp>
      <p:sp>
        <p:nvSpPr>
          <p:cNvPr id="2" name="Footer Placeholder 1"/>
          <p:cNvSpPr>
            <a:spLocks noGrp="1"/>
          </p:cNvSpPr>
          <p:nvPr>
            <p:ph type="ftr" sz="quarter" idx="11"/>
          </p:nvPr>
        </p:nvSpPr>
        <p:spPr>
          <a:xfrm>
            <a:off x="2546555" y="6356350"/>
            <a:ext cx="4267199" cy="365125"/>
          </a:xfrm>
        </p:spPr>
        <p:txBody>
          <a:bodyPr/>
          <a:lstStyle/>
          <a:p>
            <a:r>
              <a:rPr lang="en-US" dirty="0">
                <a:solidFill>
                  <a:schemeClr val="accent1"/>
                </a:solidFill>
              </a:rPr>
              <a:t>Advancing knowledge. Transforming lives. Inspiring a nation. </a:t>
            </a:r>
          </a:p>
          <a:p>
            <a:endParaRPr lang="en-US" dirty="0"/>
          </a:p>
        </p:txBody>
      </p:sp>
      <p:sp>
        <p:nvSpPr>
          <p:cNvPr id="3" name="Slide Number Placeholder 2"/>
          <p:cNvSpPr>
            <a:spLocks noGrp="1"/>
          </p:cNvSpPr>
          <p:nvPr>
            <p:ph type="sldNum" sz="quarter" idx="12"/>
          </p:nvPr>
        </p:nvSpPr>
        <p:spPr>
          <a:xfrm>
            <a:off x="7010400" y="6133587"/>
            <a:ext cx="2133600" cy="365125"/>
          </a:xfrm>
        </p:spPr>
        <p:txBody>
          <a:bodyPr/>
          <a:lstStyle/>
          <a:p>
            <a:fld id="{B8F1C75B-76FA-4B49-B37E-5CC1CB6900F0}" type="slidenum">
              <a:rPr lang="en-US" smtClean="0"/>
              <a:t>3</a:t>
            </a:fld>
            <a:endParaRPr lang="en-US" dirty="0"/>
          </a:p>
        </p:txBody>
      </p:sp>
    </p:spTree>
    <p:extLst>
      <p:ext uri="{BB962C8B-B14F-4D97-AF65-F5344CB8AC3E}">
        <p14:creationId xmlns:p14="http://schemas.microsoft.com/office/powerpoint/2010/main" val="1431025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457200" y="243108"/>
            <a:ext cx="8229600" cy="576700"/>
          </a:xfrm>
        </p:spPr>
        <p:txBody>
          <a:bodyPr>
            <a:normAutofit/>
          </a:bodyPr>
          <a:lstStyle/>
          <a:p>
            <a:r>
              <a:rPr lang="en-US" sz="2800" b="1" dirty="0">
                <a:solidFill>
                  <a:schemeClr val="bg1"/>
                </a:solidFill>
                <a:latin typeface="Arial Narrow" panose="020B0606020202030204" pitchFamily="34" charset="0"/>
                <a:cs typeface="Arial" panose="020B0604020202020204" pitchFamily="34" charset="0"/>
              </a:rPr>
              <a:t>Current and Future Outlook</a:t>
            </a: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546538" y="1515211"/>
            <a:ext cx="8050924" cy="3170099"/>
          </a:xfrm>
          <a:prstGeom prst="rect">
            <a:avLst/>
          </a:prstGeom>
        </p:spPr>
        <p:txBody>
          <a:bodyPr wrap="square">
            <a:spAutoFit/>
          </a:bodyPr>
          <a:lstStyle/>
          <a:p>
            <a:r>
              <a:rPr lang="en-US" sz="2000" dirty="0">
                <a:solidFill>
                  <a:srgbClr val="1A1A1A"/>
                </a:solidFill>
                <a:latin typeface="Arial Narrow" panose="020B0606020202030204" pitchFamily="34" charset="0"/>
              </a:rPr>
              <a:t>During the next MTEF period, the organisation will continue to deliver on the following key priorities:</a:t>
            </a:r>
          </a:p>
          <a:p>
            <a:endParaRPr lang="en-US" sz="2000" dirty="0">
              <a:solidFill>
                <a:srgbClr val="1A1A1A"/>
              </a:solidFill>
              <a:latin typeface="Arial Narrow" panose="020B0606020202030204" pitchFamily="34" charset="0"/>
            </a:endParaRPr>
          </a:p>
          <a:p>
            <a:pPr marL="285750" indent="-285750">
              <a:buFont typeface="Arial" panose="020B0604020202020204" pitchFamily="34" charset="0"/>
              <a:buChar char="•"/>
            </a:pPr>
            <a:r>
              <a:rPr lang="en-US" sz="2000" dirty="0">
                <a:solidFill>
                  <a:srgbClr val="1A1A1A"/>
                </a:solidFill>
                <a:latin typeface="Arial Narrow" panose="020B0606020202030204" pitchFamily="34" charset="0"/>
              </a:rPr>
              <a:t>Innovation and impact within the research enterprise </a:t>
            </a:r>
            <a:r>
              <a:rPr lang="en-ZA" sz="2000" dirty="0">
                <a:solidFill>
                  <a:srgbClr val="1A1A1A"/>
                </a:solidFill>
                <a:latin typeface="Arial Narrow" panose="020B0606020202030204" pitchFamily="34" charset="0"/>
              </a:rPr>
              <a:t>and the NSI;</a:t>
            </a:r>
          </a:p>
          <a:p>
            <a:endParaRPr lang="en-ZA" sz="2000" dirty="0">
              <a:solidFill>
                <a:srgbClr val="1A1A1A"/>
              </a:solidFill>
              <a:latin typeface="Arial Narrow" panose="020B0606020202030204" pitchFamily="34" charset="0"/>
            </a:endParaRPr>
          </a:p>
          <a:p>
            <a:pPr marL="285750" indent="-285750">
              <a:buFont typeface="Arial" panose="020B0604020202020204" pitchFamily="34" charset="0"/>
              <a:buChar char="•"/>
            </a:pPr>
            <a:r>
              <a:rPr lang="en-ZA" sz="2000" dirty="0">
                <a:solidFill>
                  <a:srgbClr val="1A1A1A"/>
                </a:solidFill>
                <a:latin typeface="Arial Narrow" panose="020B0606020202030204" pitchFamily="34" charset="0"/>
              </a:rPr>
              <a:t>Partnerships with industry;</a:t>
            </a:r>
          </a:p>
          <a:p>
            <a:pPr marL="285750" indent="-285750">
              <a:buFont typeface="Arial" panose="020B0604020202020204" pitchFamily="34" charset="0"/>
              <a:buChar char="•"/>
            </a:pPr>
            <a:endParaRPr lang="en-ZA" sz="2000" dirty="0">
              <a:solidFill>
                <a:srgbClr val="1A1A1A"/>
              </a:solidFill>
              <a:latin typeface="Arial Narrow" panose="020B0606020202030204" pitchFamily="34" charset="0"/>
            </a:endParaRPr>
          </a:p>
          <a:p>
            <a:pPr marL="285750" indent="-285750">
              <a:buFont typeface="Arial" panose="020B0604020202020204" pitchFamily="34" charset="0"/>
              <a:buChar char="•"/>
            </a:pPr>
            <a:r>
              <a:rPr lang="en-US" sz="2000" dirty="0">
                <a:solidFill>
                  <a:srgbClr val="1A1A1A"/>
                </a:solidFill>
                <a:latin typeface="Arial Narrow" panose="020B0606020202030204" pitchFamily="34" charset="0"/>
              </a:rPr>
              <a:t>Science Engagement that enables impact; and</a:t>
            </a:r>
          </a:p>
          <a:p>
            <a:endParaRPr lang="en-US" sz="2000" dirty="0">
              <a:solidFill>
                <a:srgbClr val="1A1A1A"/>
              </a:solidFill>
              <a:latin typeface="Arial Narrow" panose="020B0606020202030204" pitchFamily="34" charset="0"/>
            </a:endParaRPr>
          </a:p>
          <a:p>
            <a:pPr marL="285750" indent="-285750">
              <a:buFont typeface="Arial" panose="020B0604020202020204" pitchFamily="34" charset="0"/>
              <a:buChar char="•"/>
            </a:pPr>
            <a:r>
              <a:rPr lang="en-US" sz="2000" dirty="0">
                <a:solidFill>
                  <a:srgbClr val="1A1A1A"/>
                </a:solidFill>
                <a:latin typeface="Arial Narrow" panose="020B0606020202030204" pitchFamily="34" charset="0"/>
              </a:rPr>
              <a:t>A culture that enhances high-performance.</a:t>
            </a:r>
            <a:endParaRPr lang="en-ZA" sz="2000" dirty="0">
              <a:latin typeface="Arial Narrow" panose="020B0606020202030204" pitchFamily="34" charset="0"/>
            </a:endParaRPr>
          </a:p>
        </p:txBody>
      </p:sp>
      <p:sp>
        <p:nvSpPr>
          <p:cNvPr id="3" name="Footer Placeholder 2"/>
          <p:cNvSpPr>
            <a:spLocks noGrp="1"/>
          </p:cNvSpPr>
          <p:nvPr>
            <p:ph type="ftr" sz="quarter" idx="11"/>
          </p:nvPr>
        </p:nvSpPr>
        <p:spPr>
          <a:xfrm>
            <a:off x="2497393" y="6356350"/>
            <a:ext cx="3905865" cy="365125"/>
          </a:xfrm>
        </p:spPr>
        <p:txBody>
          <a:bodyPr/>
          <a:lstStyle/>
          <a:p>
            <a:r>
              <a:rPr lang="en-US" dirty="0">
                <a:solidFill>
                  <a:schemeClr val="accent1"/>
                </a:solidFill>
              </a:rPr>
              <a:t>Advancing knowledge. Transforming lives. Inspiring a nation. </a:t>
            </a:r>
          </a:p>
          <a:p>
            <a:endParaRPr lang="en-US" dirty="0"/>
          </a:p>
        </p:txBody>
      </p:sp>
      <p:sp>
        <p:nvSpPr>
          <p:cNvPr id="5" name="Slide Number Placeholder 4"/>
          <p:cNvSpPr>
            <a:spLocks noGrp="1"/>
          </p:cNvSpPr>
          <p:nvPr>
            <p:ph type="sldNum" sz="quarter" idx="12"/>
          </p:nvPr>
        </p:nvSpPr>
        <p:spPr>
          <a:xfrm>
            <a:off x="7010400" y="5904066"/>
            <a:ext cx="2133600" cy="365125"/>
          </a:xfrm>
        </p:spPr>
        <p:txBody>
          <a:bodyPr/>
          <a:lstStyle/>
          <a:p>
            <a:fld id="{B8F1C75B-76FA-4B49-B37E-5CC1CB6900F0}" type="slidenum">
              <a:rPr lang="en-US" smtClean="0"/>
              <a:t>30</a:t>
            </a:fld>
            <a:endParaRPr lang="en-US" dirty="0"/>
          </a:p>
        </p:txBody>
      </p:sp>
    </p:spTree>
    <p:extLst>
      <p:ext uri="{BB962C8B-B14F-4D97-AF65-F5344CB8AC3E}">
        <p14:creationId xmlns:p14="http://schemas.microsoft.com/office/powerpoint/2010/main" val="4084774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457200" y="243108"/>
            <a:ext cx="8229600" cy="576700"/>
          </a:xfrm>
        </p:spPr>
        <p:txBody>
          <a:bodyPr>
            <a:normAutofit/>
          </a:bodyPr>
          <a:lstStyle/>
          <a:p>
            <a:r>
              <a:rPr lang="en-US" sz="2800" b="1" dirty="0">
                <a:solidFill>
                  <a:schemeClr val="bg1"/>
                </a:solidFill>
                <a:latin typeface="Arial Narrow" panose="020B0606020202030204" pitchFamily="34" charset="0"/>
                <a:cs typeface="Arial" panose="020B0604020202020204" pitchFamily="34" charset="0"/>
              </a:rPr>
              <a:t>Current and Future Outlook</a:t>
            </a: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1"/>
          </p:nvPr>
        </p:nvSpPr>
        <p:spPr>
          <a:xfrm>
            <a:off x="2497393" y="6356350"/>
            <a:ext cx="3905865" cy="365125"/>
          </a:xfrm>
        </p:spPr>
        <p:txBody>
          <a:bodyPr/>
          <a:lstStyle/>
          <a:p>
            <a:r>
              <a:rPr lang="en-US" dirty="0">
                <a:solidFill>
                  <a:schemeClr val="accent1"/>
                </a:solidFill>
              </a:rPr>
              <a:t>Advancing knowledge. Transforming lives. Inspiring a nation. </a:t>
            </a:r>
          </a:p>
          <a:p>
            <a:endParaRPr lang="en-US" dirty="0"/>
          </a:p>
        </p:txBody>
      </p:sp>
      <p:sp>
        <p:nvSpPr>
          <p:cNvPr id="5" name="Slide Number Placeholder 4"/>
          <p:cNvSpPr>
            <a:spLocks noGrp="1"/>
          </p:cNvSpPr>
          <p:nvPr>
            <p:ph type="sldNum" sz="quarter" idx="12"/>
          </p:nvPr>
        </p:nvSpPr>
        <p:spPr>
          <a:xfrm>
            <a:off x="7010400" y="5904066"/>
            <a:ext cx="2133600" cy="365125"/>
          </a:xfrm>
        </p:spPr>
        <p:txBody>
          <a:bodyPr/>
          <a:lstStyle/>
          <a:p>
            <a:fld id="{B8F1C75B-76FA-4B49-B37E-5CC1CB6900F0}" type="slidenum">
              <a:rPr lang="en-US" smtClean="0"/>
              <a:t>31</a:t>
            </a:fld>
            <a:endParaRPr lang="en-US" dirty="0"/>
          </a:p>
        </p:txBody>
      </p:sp>
      <p:pic>
        <p:nvPicPr>
          <p:cNvPr id="7" name="Picture 6"/>
          <p:cNvPicPr>
            <a:picLocks noChangeAspect="1"/>
          </p:cNvPicPr>
          <p:nvPr/>
        </p:nvPicPr>
        <p:blipFill rotWithShape="1">
          <a:blip r:embed="rId3"/>
          <a:srcRect l="9507" r="9482" b="12934"/>
          <a:stretch/>
        </p:blipFill>
        <p:spPr>
          <a:xfrm>
            <a:off x="0" y="-19239"/>
            <a:ext cx="9144000" cy="5525303"/>
          </a:xfrm>
          <a:prstGeom prst="rect">
            <a:avLst/>
          </a:prstGeom>
        </p:spPr>
      </p:pic>
    </p:spTree>
    <p:extLst>
      <p:ext uri="{BB962C8B-B14F-4D97-AF65-F5344CB8AC3E}">
        <p14:creationId xmlns:p14="http://schemas.microsoft.com/office/powerpoint/2010/main" val="74070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A8687B-B454-E05C-66B3-382741305B46}"/>
              </a:ext>
            </a:extLst>
          </p:cNvPr>
          <p:cNvPicPr>
            <a:picLocks noChangeAspect="1"/>
          </p:cNvPicPr>
          <p:nvPr/>
        </p:nvPicPr>
        <p:blipFill>
          <a:blip r:embed="rId3"/>
          <a:srcRect l="13260" r="13260"/>
          <a:stretch/>
        </p:blipFill>
        <p:spPr>
          <a:xfrm>
            <a:off x="4911499" y="2185268"/>
            <a:ext cx="3048001" cy="3113279"/>
          </a:xfrm>
          <a:prstGeom prst="ellipse">
            <a:avLst/>
          </a:prstGeom>
        </p:spPr>
      </p:pic>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457200" y="243108"/>
            <a:ext cx="8229600" cy="576700"/>
          </a:xfrm>
        </p:spPr>
        <p:txBody>
          <a:bodyPr>
            <a:normAutofit/>
          </a:bodyPr>
          <a:lstStyle/>
          <a:p>
            <a:r>
              <a:rPr lang="en-ZA" sz="2800" b="1" dirty="0">
                <a:solidFill>
                  <a:schemeClr val="bg1"/>
                </a:solidFill>
                <a:latin typeface="Arial" panose="020B0604020202020204" pitchFamily="34" charset="0"/>
                <a:cs typeface="Arial" panose="020B0604020202020204" pitchFamily="34" charset="0"/>
              </a:rPr>
              <a:t>Strategic Context</a:t>
            </a: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5E57127F-7599-83E3-24F4-363BD089FBB9}"/>
              </a:ext>
            </a:extLst>
          </p:cNvPr>
          <p:cNvPicPr>
            <a:picLocks noChangeAspect="1"/>
          </p:cNvPicPr>
          <p:nvPr/>
        </p:nvPicPr>
        <p:blipFill>
          <a:blip r:embed="rId4"/>
          <a:srcRect l="27727" r="27727"/>
          <a:stretch/>
        </p:blipFill>
        <p:spPr>
          <a:xfrm>
            <a:off x="1208691" y="1997416"/>
            <a:ext cx="3465248" cy="3488983"/>
          </a:xfrm>
          <a:prstGeom prst="ellipse">
            <a:avLst/>
          </a:prstGeom>
        </p:spPr>
      </p:pic>
      <p:pic>
        <p:nvPicPr>
          <p:cNvPr id="5" name="Picture 4">
            <a:extLst>
              <a:ext uri="{FF2B5EF4-FFF2-40B4-BE49-F238E27FC236}">
                <a16:creationId xmlns:a16="http://schemas.microsoft.com/office/drawing/2014/main" id="{CBE568C8-36E2-B9E1-8438-7D43DDC63188}"/>
              </a:ext>
            </a:extLst>
          </p:cNvPr>
          <p:cNvPicPr>
            <a:picLocks noChangeAspect="1"/>
          </p:cNvPicPr>
          <p:nvPr/>
        </p:nvPicPr>
        <p:blipFill>
          <a:blip r:embed="rId5"/>
          <a:srcRect l="21654" r="21654"/>
          <a:stretch/>
        </p:blipFill>
        <p:spPr>
          <a:xfrm>
            <a:off x="3752194" y="2832587"/>
            <a:ext cx="1830929" cy="1818640"/>
          </a:xfrm>
          <a:prstGeom prst="ellipse">
            <a:avLst/>
          </a:prstGeom>
        </p:spPr>
      </p:pic>
      <p:sp>
        <p:nvSpPr>
          <p:cNvPr id="3" name="Footer Placeholder 2"/>
          <p:cNvSpPr>
            <a:spLocks noGrp="1"/>
          </p:cNvSpPr>
          <p:nvPr>
            <p:ph type="ftr" sz="quarter" idx="11"/>
          </p:nvPr>
        </p:nvSpPr>
        <p:spPr>
          <a:xfrm>
            <a:off x="2113935" y="6356350"/>
            <a:ext cx="4439265" cy="365125"/>
          </a:xfrm>
        </p:spPr>
        <p:txBody>
          <a:bodyPr/>
          <a:lstStyle/>
          <a:p>
            <a:r>
              <a:rPr lang="en-US" dirty="0">
                <a:solidFill>
                  <a:schemeClr val="accent1"/>
                </a:solidFill>
              </a:rPr>
              <a:t>Advancing knowledge. Transforming lives. Inspiring a nation. </a:t>
            </a:r>
          </a:p>
          <a:p>
            <a:endParaRPr lang="en-US" dirty="0"/>
          </a:p>
        </p:txBody>
      </p:sp>
      <p:sp>
        <p:nvSpPr>
          <p:cNvPr id="7" name="Slide Number Placeholder 6"/>
          <p:cNvSpPr>
            <a:spLocks noGrp="1"/>
          </p:cNvSpPr>
          <p:nvPr>
            <p:ph type="sldNum" sz="quarter" idx="12"/>
          </p:nvPr>
        </p:nvSpPr>
        <p:spPr>
          <a:xfrm>
            <a:off x="7010400" y="5991225"/>
            <a:ext cx="2133600" cy="365125"/>
          </a:xfrm>
        </p:spPr>
        <p:txBody>
          <a:bodyPr/>
          <a:lstStyle/>
          <a:p>
            <a:fld id="{B8F1C75B-76FA-4B49-B37E-5CC1CB6900F0}" type="slidenum">
              <a:rPr lang="en-US" smtClean="0"/>
              <a:t>4</a:t>
            </a:fld>
            <a:endParaRPr lang="en-US" dirty="0"/>
          </a:p>
        </p:txBody>
      </p:sp>
    </p:spTree>
    <p:extLst>
      <p:ext uri="{BB962C8B-B14F-4D97-AF65-F5344CB8AC3E}">
        <p14:creationId xmlns:p14="http://schemas.microsoft.com/office/powerpoint/2010/main" val="474337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457200" y="274638"/>
            <a:ext cx="8229600" cy="576700"/>
          </a:xfrm>
        </p:spPr>
        <p:txBody>
          <a:bodyPr>
            <a:normAutofit/>
          </a:bodyPr>
          <a:lstStyle/>
          <a:p>
            <a:r>
              <a:rPr lang="en-US" sz="2800" b="1" dirty="0">
                <a:solidFill>
                  <a:schemeClr val="bg1"/>
                </a:solidFill>
                <a:latin typeface="Arial Narrow" panose="020B0606020202030204" pitchFamily="34" charset="0"/>
              </a:rPr>
              <a:t>Strategic Context </a:t>
            </a: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443316" y="1402545"/>
            <a:ext cx="6415549" cy="1200329"/>
          </a:xfrm>
          <a:prstGeom prst="rect">
            <a:avLst/>
          </a:prstGeom>
        </p:spPr>
        <p:txBody>
          <a:bodyPr wrap="square">
            <a:spAutoFit/>
          </a:bodyPr>
          <a:lstStyle/>
          <a:p>
            <a:pPr algn="just"/>
            <a:r>
              <a:rPr lang="en-US" dirty="0">
                <a:latin typeface="Arial Narrow" panose="020B0606020202030204" pitchFamily="34" charset="0"/>
                <a:cs typeface="Arial" panose="020B0604020202020204" pitchFamily="34" charset="0"/>
              </a:rPr>
              <a:t>A transformed and agile knowledge organisation that shapes and influences all aspects of the research and knowledge enterprise, with unwavering commitment to transformation, innovation, impact, excellence and sustainability.</a:t>
            </a:r>
            <a:endParaRPr lang="en-ZA" dirty="0">
              <a:latin typeface="Arial Narrow" panose="020B0606020202030204" pitchFamily="34" charset="0"/>
              <a:cs typeface="Arial" panose="020B0604020202020204" pitchFamily="34" charset="0"/>
            </a:endParaRPr>
          </a:p>
        </p:txBody>
      </p:sp>
      <p:sp>
        <p:nvSpPr>
          <p:cNvPr id="3" name="Oval 2"/>
          <p:cNvSpPr/>
          <p:nvPr/>
        </p:nvSpPr>
        <p:spPr>
          <a:xfrm>
            <a:off x="197071" y="928393"/>
            <a:ext cx="2203272" cy="18995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Narrow" panose="020B0606020202030204" pitchFamily="34" charset="0"/>
              </a:rPr>
              <a:t>Positioning of the NRF</a:t>
            </a:r>
            <a:endParaRPr lang="en-ZA" sz="2400" b="1" dirty="0">
              <a:solidFill>
                <a:schemeClr val="bg1"/>
              </a:solidFill>
              <a:latin typeface="Arial Narrow" panose="020B0606020202030204" pitchFamily="34" charset="0"/>
            </a:endParaRPr>
          </a:p>
        </p:txBody>
      </p:sp>
      <p:sp>
        <p:nvSpPr>
          <p:cNvPr id="10" name="Oval 9"/>
          <p:cNvSpPr/>
          <p:nvPr/>
        </p:nvSpPr>
        <p:spPr>
          <a:xfrm>
            <a:off x="172065" y="3578135"/>
            <a:ext cx="2069690" cy="16706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Narrow" panose="020B0606020202030204" pitchFamily="34" charset="0"/>
              </a:rPr>
              <a:t>Key Focus Areas</a:t>
            </a:r>
            <a:endParaRPr lang="en-ZA" sz="2400" b="1" dirty="0">
              <a:solidFill>
                <a:schemeClr val="bg1"/>
              </a:solidFill>
              <a:latin typeface="Arial Narrow" panose="020B0606020202030204" pitchFamily="34" charset="0"/>
            </a:endParaRPr>
          </a:p>
        </p:txBody>
      </p:sp>
      <p:sp>
        <p:nvSpPr>
          <p:cNvPr id="11" name="Rectangle 10"/>
          <p:cNvSpPr/>
          <p:nvPr/>
        </p:nvSpPr>
        <p:spPr>
          <a:xfrm>
            <a:off x="2241755" y="3578135"/>
            <a:ext cx="6902245" cy="1868075"/>
          </a:xfrm>
          <a:prstGeom prst="rect">
            <a:avLst/>
          </a:prstGeom>
        </p:spPr>
        <p:txBody>
          <a:bodyPr wrap="square">
            <a:spAutoFit/>
          </a:bodyPr>
          <a:lstStyle/>
          <a:p>
            <a:pPr marL="285750" lvl="0" indent="-285750">
              <a:lnSpc>
                <a:spcPct val="150000"/>
              </a:lnSpc>
              <a:spcBef>
                <a:spcPct val="20000"/>
              </a:spcBef>
              <a:buFont typeface="Arial" panose="020B0604020202020204" pitchFamily="34" charset="0"/>
              <a:buChar char="•"/>
              <a:defRPr/>
            </a:pPr>
            <a:r>
              <a:rPr lang="en-GB" b="1" u="sng" dirty="0">
                <a:solidFill>
                  <a:prstClr val="black"/>
                </a:solidFill>
                <a:latin typeface="Arial Narrow" panose="020B0606020202030204" pitchFamily="34" charset="0"/>
                <a:cs typeface="Arial" panose="020B0604020202020204" pitchFamily="34" charset="0"/>
              </a:rPr>
              <a:t>T</a:t>
            </a:r>
            <a:r>
              <a:rPr lang="en-GB" b="1" dirty="0">
                <a:solidFill>
                  <a:prstClr val="black"/>
                </a:solidFill>
                <a:latin typeface="Arial Narrow" panose="020B0606020202030204" pitchFamily="34" charset="0"/>
                <a:cs typeface="Arial" panose="020B0604020202020204" pitchFamily="34" charset="0"/>
              </a:rPr>
              <a:t>ransformation: </a:t>
            </a:r>
            <a:r>
              <a:rPr lang="en-GB" b="1" i="1" dirty="0">
                <a:solidFill>
                  <a:schemeClr val="accent1">
                    <a:lumMod val="75000"/>
                  </a:schemeClr>
                </a:solidFill>
                <a:latin typeface="Arial Narrow" panose="020B0606020202030204" pitchFamily="34" charset="0"/>
                <a:cs typeface="Arial" panose="020B0604020202020204" pitchFamily="34" charset="0"/>
              </a:rPr>
              <a:t>The imperative for a better future. </a:t>
            </a:r>
          </a:p>
          <a:p>
            <a:pPr marL="285750" lvl="0" indent="-285750">
              <a:lnSpc>
                <a:spcPct val="150000"/>
              </a:lnSpc>
              <a:spcBef>
                <a:spcPct val="20000"/>
              </a:spcBef>
              <a:buFont typeface="Arial" panose="020B0604020202020204" pitchFamily="34" charset="0"/>
              <a:buChar char="•"/>
              <a:defRPr/>
            </a:pPr>
            <a:r>
              <a:rPr lang="en-GB" b="1" u="sng" dirty="0">
                <a:solidFill>
                  <a:prstClr val="black"/>
                </a:solidFill>
                <a:latin typeface="Arial Narrow" panose="020B0606020202030204" pitchFamily="34" charset="0"/>
                <a:cs typeface="Arial" panose="020B0604020202020204" pitchFamily="34" charset="0"/>
              </a:rPr>
              <a:t>I</a:t>
            </a:r>
            <a:r>
              <a:rPr lang="en-GB" b="1" dirty="0">
                <a:solidFill>
                  <a:prstClr val="black"/>
                </a:solidFill>
                <a:latin typeface="Arial Narrow" panose="020B0606020202030204" pitchFamily="34" charset="0"/>
                <a:cs typeface="Arial" panose="020B0604020202020204" pitchFamily="34" charset="0"/>
              </a:rPr>
              <a:t>mpact and </a:t>
            </a:r>
            <a:r>
              <a:rPr lang="en-GB" b="1" u="sng" dirty="0">
                <a:solidFill>
                  <a:prstClr val="black"/>
                </a:solidFill>
                <a:latin typeface="Arial Narrow" panose="020B0606020202030204" pitchFamily="34" charset="0"/>
                <a:cs typeface="Arial" panose="020B0604020202020204" pitchFamily="34" charset="0"/>
              </a:rPr>
              <a:t>I</a:t>
            </a:r>
            <a:r>
              <a:rPr lang="en-GB" b="1" dirty="0">
                <a:solidFill>
                  <a:prstClr val="black"/>
                </a:solidFill>
                <a:latin typeface="Arial Narrow" panose="020B0606020202030204" pitchFamily="34" charset="0"/>
                <a:cs typeface="Arial" panose="020B0604020202020204" pitchFamily="34" charset="0"/>
              </a:rPr>
              <a:t>nnovation: </a:t>
            </a:r>
            <a:r>
              <a:rPr lang="en-GB" b="1" i="1" dirty="0">
                <a:solidFill>
                  <a:schemeClr val="tx1">
                    <a:lumMod val="50000"/>
                    <a:lumOff val="50000"/>
                  </a:schemeClr>
                </a:solidFill>
                <a:latin typeface="Arial Narrow" panose="020B0606020202030204" pitchFamily="34" charset="0"/>
                <a:cs typeface="Arial" panose="020B0604020202020204" pitchFamily="34" charset="0"/>
              </a:rPr>
              <a:t>A better society through knowledge. </a:t>
            </a:r>
          </a:p>
          <a:p>
            <a:pPr marL="285750" lvl="0" indent="-285750">
              <a:lnSpc>
                <a:spcPct val="150000"/>
              </a:lnSpc>
              <a:spcBef>
                <a:spcPct val="20000"/>
              </a:spcBef>
              <a:buFont typeface="Arial" panose="020B0604020202020204" pitchFamily="34" charset="0"/>
              <a:buChar char="•"/>
              <a:defRPr/>
            </a:pPr>
            <a:r>
              <a:rPr lang="en-GB" b="1" u="sng" dirty="0">
                <a:solidFill>
                  <a:prstClr val="black"/>
                </a:solidFill>
                <a:latin typeface="Arial Narrow" panose="020B0606020202030204" pitchFamily="34" charset="0"/>
                <a:cs typeface="Arial" panose="020B0604020202020204" pitchFamily="34" charset="0"/>
              </a:rPr>
              <a:t>E</a:t>
            </a:r>
            <a:r>
              <a:rPr lang="en-GB" b="1" dirty="0">
                <a:solidFill>
                  <a:prstClr val="black"/>
                </a:solidFill>
                <a:latin typeface="Arial Narrow" panose="020B0606020202030204" pitchFamily="34" charset="0"/>
                <a:cs typeface="Arial" panose="020B0604020202020204" pitchFamily="34" charset="0"/>
              </a:rPr>
              <a:t>xcellence: </a:t>
            </a:r>
            <a:r>
              <a:rPr lang="en-GB" b="1" i="1" dirty="0">
                <a:solidFill>
                  <a:srgbClr val="002060"/>
                </a:solidFill>
                <a:latin typeface="Arial Narrow" panose="020B0606020202030204" pitchFamily="34" charset="0"/>
                <a:cs typeface="Arial" panose="020B0604020202020204" pitchFamily="34" charset="0"/>
              </a:rPr>
              <a:t>The foundation that sets the standard.</a:t>
            </a:r>
          </a:p>
          <a:p>
            <a:pPr marL="285750" lvl="0" indent="-285750">
              <a:lnSpc>
                <a:spcPct val="150000"/>
              </a:lnSpc>
              <a:spcBef>
                <a:spcPct val="20000"/>
              </a:spcBef>
              <a:buFont typeface="Arial" panose="020B0604020202020204" pitchFamily="34" charset="0"/>
              <a:buChar char="•"/>
              <a:defRPr/>
            </a:pPr>
            <a:r>
              <a:rPr lang="en-GB" b="1" u="sng" dirty="0">
                <a:solidFill>
                  <a:prstClr val="black"/>
                </a:solidFill>
                <a:latin typeface="Arial Narrow" panose="020B0606020202030204" pitchFamily="34" charset="0"/>
                <a:cs typeface="Arial" panose="020B0604020202020204" pitchFamily="34" charset="0"/>
              </a:rPr>
              <a:t>S</a:t>
            </a:r>
            <a:r>
              <a:rPr lang="en-GB" b="1" dirty="0">
                <a:solidFill>
                  <a:prstClr val="black"/>
                </a:solidFill>
                <a:latin typeface="Arial Narrow" panose="020B0606020202030204" pitchFamily="34" charset="0"/>
                <a:cs typeface="Arial" panose="020B0604020202020204" pitchFamily="34" charset="0"/>
              </a:rPr>
              <a:t>ustainability: </a:t>
            </a:r>
            <a:r>
              <a:rPr lang="en-GB" b="1" i="1" dirty="0">
                <a:solidFill>
                  <a:srgbClr val="FF0000"/>
                </a:solidFill>
                <a:latin typeface="Arial Narrow" panose="020B0606020202030204" pitchFamily="34" charset="0"/>
                <a:cs typeface="Arial" panose="020B0604020202020204" pitchFamily="34" charset="0"/>
              </a:rPr>
              <a:t>Building a better tomorrow today. </a:t>
            </a:r>
            <a:endParaRPr lang="en-ZA" dirty="0">
              <a:latin typeface="Arial Narrow" panose="020B0606020202030204" pitchFamily="34" charset="0"/>
              <a:cs typeface="Arial" panose="020B0604020202020204" pitchFamily="34" charset="0"/>
            </a:endParaRPr>
          </a:p>
        </p:txBody>
      </p:sp>
      <p:sp>
        <p:nvSpPr>
          <p:cNvPr id="5" name="Footer Placeholder 4"/>
          <p:cNvSpPr>
            <a:spLocks noGrp="1"/>
          </p:cNvSpPr>
          <p:nvPr>
            <p:ph type="ftr" sz="quarter" idx="11"/>
          </p:nvPr>
        </p:nvSpPr>
        <p:spPr>
          <a:xfrm>
            <a:off x="2241755" y="6356351"/>
            <a:ext cx="4311445" cy="290256"/>
          </a:xfrm>
        </p:spPr>
        <p:txBody>
          <a:bodyPr/>
          <a:lstStyle/>
          <a:p>
            <a:r>
              <a:rPr lang="en-US" dirty="0">
                <a:solidFill>
                  <a:schemeClr val="accent1"/>
                </a:solidFill>
              </a:rPr>
              <a:t>Advancing knowledge. Transforming lives. Inspiring a nation. </a:t>
            </a:r>
          </a:p>
          <a:p>
            <a:endParaRPr lang="en-US" dirty="0"/>
          </a:p>
        </p:txBody>
      </p:sp>
      <p:sp>
        <p:nvSpPr>
          <p:cNvPr id="7" name="Slide Number Placeholder 6"/>
          <p:cNvSpPr>
            <a:spLocks noGrp="1"/>
          </p:cNvSpPr>
          <p:nvPr>
            <p:ph type="sldNum" sz="quarter" idx="12"/>
          </p:nvPr>
        </p:nvSpPr>
        <p:spPr>
          <a:xfrm>
            <a:off x="7010400" y="6013841"/>
            <a:ext cx="2133600" cy="365125"/>
          </a:xfrm>
        </p:spPr>
        <p:txBody>
          <a:bodyPr/>
          <a:lstStyle/>
          <a:p>
            <a:fld id="{B8F1C75B-76FA-4B49-B37E-5CC1CB6900F0}" type="slidenum">
              <a:rPr lang="en-US" smtClean="0"/>
              <a:t>5</a:t>
            </a:fld>
            <a:endParaRPr lang="en-US" dirty="0"/>
          </a:p>
        </p:txBody>
      </p:sp>
    </p:spTree>
    <p:extLst>
      <p:ext uri="{BB962C8B-B14F-4D97-AF65-F5344CB8AC3E}">
        <p14:creationId xmlns:p14="http://schemas.microsoft.com/office/powerpoint/2010/main" val="1859364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457200" y="173149"/>
            <a:ext cx="8229600" cy="576700"/>
          </a:xfrm>
        </p:spPr>
        <p:txBody>
          <a:bodyPr>
            <a:normAutofit/>
          </a:bodyPr>
          <a:lstStyle/>
          <a:p>
            <a:r>
              <a:rPr lang="en-US" sz="2800" b="1" dirty="0">
                <a:solidFill>
                  <a:schemeClr val="bg1"/>
                </a:solidFill>
              </a:rPr>
              <a:t>Contribution of the NRF to MTSF and DSI outcomes</a:t>
            </a: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graphicFrame>
        <p:nvGraphicFramePr>
          <p:cNvPr id="3" name="Diagram 2"/>
          <p:cNvGraphicFramePr/>
          <p:nvPr>
            <p:extLst>
              <p:ext uri="{D42A27DB-BD31-4B8C-83A1-F6EECF244321}">
                <p14:modId xmlns:p14="http://schemas.microsoft.com/office/powerpoint/2010/main" val="2320177526"/>
              </p:ext>
            </p:extLst>
          </p:nvPr>
        </p:nvGraphicFramePr>
        <p:xfrm>
          <a:off x="98323" y="851338"/>
          <a:ext cx="9045677" cy="53921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1"/>
          </p:nvPr>
        </p:nvSpPr>
        <p:spPr>
          <a:xfrm>
            <a:off x="2158181" y="6356350"/>
            <a:ext cx="4365522" cy="365125"/>
          </a:xfrm>
        </p:spPr>
        <p:txBody>
          <a:bodyPr/>
          <a:lstStyle/>
          <a:p>
            <a:r>
              <a:rPr lang="en-US" dirty="0">
                <a:solidFill>
                  <a:schemeClr val="accent1"/>
                </a:solidFill>
              </a:rPr>
              <a:t>Advancing knowledge. Transforming lives. Inspiring a nation. </a:t>
            </a:r>
          </a:p>
          <a:p>
            <a:endParaRPr lang="en-US" dirty="0"/>
          </a:p>
        </p:txBody>
      </p:sp>
      <p:sp>
        <p:nvSpPr>
          <p:cNvPr id="5" name="Slide Number Placeholder 4"/>
          <p:cNvSpPr>
            <a:spLocks noGrp="1"/>
          </p:cNvSpPr>
          <p:nvPr>
            <p:ph type="sldNum" sz="quarter" idx="12"/>
          </p:nvPr>
        </p:nvSpPr>
        <p:spPr>
          <a:xfrm>
            <a:off x="7024301" y="6131028"/>
            <a:ext cx="2133600" cy="365125"/>
          </a:xfrm>
        </p:spPr>
        <p:txBody>
          <a:bodyPr/>
          <a:lstStyle/>
          <a:p>
            <a:fld id="{B8F1C75B-76FA-4B49-B37E-5CC1CB6900F0}" type="slidenum">
              <a:rPr lang="en-US" smtClean="0"/>
              <a:t>6</a:t>
            </a:fld>
            <a:endParaRPr lang="en-US" dirty="0"/>
          </a:p>
        </p:txBody>
      </p:sp>
      <p:graphicFrame>
        <p:nvGraphicFramePr>
          <p:cNvPr id="7" name="Diagram 6"/>
          <p:cNvGraphicFramePr/>
          <p:nvPr>
            <p:extLst>
              <p:ext uri="{D42A27DB-BD31-4B8C-83A1-F6EECF244321}">
                <p14:modId xmlns:p14="http://schemas.microsoft.com/office/powerpoint/2010/main" val="1676631997"/>
              </p:ext>
            </p:extLst>
          </p:nvPr>
        </p:nvGraphicFramePr>
        <p:xfrm>
          <a:off x="457200" y="851337"/>
          <a:ext cx="8229600" cy="517820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576580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A8687B-B454-E05C-66B3-382741305B46}"/>
              </a:ext>
            </a:extLst>
          </p:cNvPr>
          <p:cNvPicPr>
            <a:picLocks noChangeAspect="1"/>
          </p:cNvPicPr>
          <p:nvPr/>
        </p:nvPicPr>
        <p:blipFill rotWithShape="1">
          <a:blip r:embed="rId3"/>
          <a:srcRect l="1289" t="7998" r="43144" b="6745"/>
          <a:stretch/>
        </p:blipFill>
        <p:spPr>
          <a:xfrm>
            <a:off x="4911499" y="2185268"/>
            <a:ext cx="3048001" cy="3113279"/>
          </a:xfrm>
          <a:prstGeom prst="ellipse">
            <a:avLst/>
          </a:prstGeom>
        </p:spPr>
      </p:pic>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457200" y="243108"/>
            <a:ext cx="8229600" cy="576700"/>
          </a:xfrm>
        </p:spPr>
        <p:txBody>
          <a:bodyPr>
            <a:normAutofit/>
          </a:bodyPr>
          <a:lstStyle/>
          <a:p>
            <a:r>
              <a:rPr kumimoji="0" lang="en-ZA" sz="2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Annual Performance 2021/22</a:t>
            </a:r>
            <a:endParaRPr lang="en-ZA" sz="2800" b="1" dirty="0">
              <a:solidFill>
                <a:schemeClr val="bg1"/>
              </a:solidFill>
              <a:latin typeface="Arial Narrow" panose="020B060602020203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5E57127F-7599-83E3-24F4-363BD089FBB9}"/>
              </a:ext>
            </a:extLst>
          </p:cNvPr>
          <p:cNvPicPr>
            <a:picLocks noChangeAspect="1"/>
          </p:cNvPicPr>
          <p:nvPr/>
        </p:nvPicPr>
        <p:blipFill rotWithShape="1">
          <a:blip r:embed="rId4"/>
          <a:srcRect l="10022" t="22356" r="32027" b="10058"/>
          <a:stretch/>
        </p:blipFill>
        <p:spPr>
          <a:xfrm>
            <a:off x="1208691" y="1997416"/>
            <a:ext cx="3465248" cy="3488983"/>
          </a:xfrm>
          <a:prstGeom prst="ellipse">
            <a:avLst/>
          </a:prstGeom>
        </p:spPr>
      </p:pic>
      <p:pic>
        <p:nvPicPr>
          <p:cNvPr id="5" name="Picture 4">
            <a:extLst>
              <a:ext uri="{FF2B5EF4-FFF2-40B4-BE49-F238E27FC236}">
                <a16:creationId xmlns:a16="http://schemas.microsoft.com/office/drawing/2014/main" id="{CBE568C8-36E2-B9E1-8438-7D43DDC63188}"/>
              </a:ext>
            </a:extLst>
          </p:cNvPr>
          <p:cNvPicPr>
            <a:picLocks noChangeAspect="1"/>
          </p:cNvPicPr>
          <p:nvPr/>
        </p:nvPicPr>
        <p:blipFill rotWithShape="1">
          <a:blip r:embed="rId5"/>
          <a:srcRect l="24113" t="12702" r="17446" b="3975"/>
          <a:stretch/>
        </p:blipFill>
        <p:spPr>
          <a:xfrm>
            <a:off x="3752194" y="2832587"/>
            <a:ext cx="1830929" cy="1818640"/>
          </a:xfrm>
          <a:prstGeom prst="ellipse">
            <a:avLst/>
          </a:prstGeom>
        </p:spPr>
      </p:pic>
      <p:sp>
        <p:nvSpPr>
          <p:cNvPr id="3" name="Footer Placeholder 2"/>
          <p:cNvSpPr>
            <a:spLocks noGrp="1"/>
          </p:cNvSpPr>
          <p:nvPr>
            <p:ph type="ftr" sz="quarter" idx="11"/>
          </p:nvPr>
        </p:nvSpPr>
        <p:spPr>
          <a:xfrm>
            <a:off x="2153265" y="6356350"/>
            <a:ext cx="4399935" cy="463978"/>
          </a:xfrm>
        </p:spPr>
        <p:txBody>
          <a:bodyPr/>
          <a:lstStyle/>
          <a:p>
            <a:r>
              <a:rPr lang="en-US" dirty="0">
                <a:solidFill>
                  <a:schemeClr val="accent1"/>
                </a:solidFill>
              </a:rPr>
              <a:t>Advancing knowledge. Transforming lives. Inspiring a nation. </a:t>
            </a:r>
          </a:p>
          <a:p>
            <a:endParaRPr lang="en-US" dirty="0"/>
          </a:p>
        </p:txBody>
      </p:sp>
      <p:sp>
        <p:nvSpPr>
          <p:cNvPr id="7" name="Slide Number Placeholder 6"/>
          <p:cNvSpPr>
            <a:spLocks noGrp="1"/>
          </p:cNvSpPr>
          <p:nvPr>
            <p:ph type="sldNum" sz="quarter" idx="12"/>
          </p:nvPr>
        </p:nvSpPr>
        <p:spPr>
          <a:xfrm>
            <a:off x="7024301" y="6059180"/>
            <a:ext cx="2133600" cy="365125"/>
          </a:xfrm>
        </p:spPr>
        <p:txBody>
          <a:bodyPr/>
          <a:lstStyle/>
          <a:p>
            <a:fld id="{B8F1C75B-76FA-4B49-B37E-5CC1CB6900F0}" type="slidenum">
              <a:rPr lang="en-US" smtClean="0"/>
              <a:t>7</a:t>
            </a:fld>
            <a:endParaRPr lang="en-US" dirty="0"/>
          </a:p>
        </p:txBody>
      </p:sp>
    </p:spTree>
    <p:extLst>
      <p:ext uri="{BB962C8B-B14F-4D97-AF65-F5344CB8AC3E}">
        <p14:creationId xmlns:p14="http://schemas.microsoft.com/office/powerpoint/2010/main" val="1580604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457200" y="173149"/>
            <a:ext cx="8229600" cy="576700"/>
          </a:xfrm>
        </p:spPr>
        <p:txBody>
          <a:bodyPr>
            <a:normAutofit/>
          </a:bodyPr>
          <a:lstStyle/>
          <a:p>
            <a:r>
              <a:rPr lang="en-US" sz="2800" b="1" dirty="0">
                <a:solidFill>
                  <a:schemeClr val="bg1"/>
                </a:solidFill>
                <a:latin typeface="Arial Narrow" panose="020B0606020202030204" pitchFamily="34" charset="0"/>
              </a:rPr>
              <a:t>Performance Against Targets in the APP for 2021/22 </a:t>
            </a: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graphicFrame>
        <p:nvGraphicFramePr>
          <p:cNvPr id="3" name="Table 2"/>
          <p:cNvGraphicFramePr>
            <a:graphicFrameLocks noGrp="1"/>
          </p:cNvGraphicFramePr>
          <p:nvPr>
            <p:extLst>
              <p:ext uri="{D42A27DB-BD31-4B8C-83A1-F6EECF244321}">
                <p14:modId xmlns:p14="http://schemas.microsoft.com/office/powerpoint/2010/main" val="1713244483"/>
              </p:ext>
            </p:extLst>
          </p:nvPr>
        </p:nvGraphicFramePr>
        <p:xfrm>
          <a:off x="212592" y="952828"/>
          <a:ext cx="8718816" cy="4295458"/>
        </p:xfrm>
        <a:graphic>
          <a:graphicData uri="http://schemas.openxmlformats.org/drawingml/2006/table">
            <a:tbl>
              <a:tblPr firstCol="1" lastCol="1" bandRow="1" bandCol="1">
                <a:tableStyleId>{5C22544A-7EE6-4342-B048-85BDC9FD1C3A}</a:tableStyleId>
              </a:tblPr>
              <a:tblGrid>
                <a:gridCol w="1252451">
                  <a:extLst>
                    <a:ext uri="{9D8B030D-6E8A-4147-A177-3AD203B41FA5}">
                      <a16:colId xmlns:a16="http://schemas.microsoft.com/office/drawing/2014/main" val="20000"/>
                    </a:ext>
                  </a:extLst>
                </a:gridCol>
                <a:gridCol w="1793152">
                  <a:extLst>
                    <a:ext uri="{9D8B030D-6E8A-4147-A177-3AD203B41FA5}">
                      <a16:colId xmlns:a16="http://schemas.microsoft.com/office/drawing/2014/main" val="20001"/>
                    </a:ext>
                  </a:extLst>
                </a:gridCol>
                <a:gridCol w="711750">
                  <a:extLst>
                    <a:ext uri="{9D8B030D-6E8A-4147-A177-3AD203B41FA5}">
                      <a16:colId xmlns:a16="http://schemas.microsoft.com/office/drawing/2014/main" val="20002"/>
                    </a:ext>
                  </a:extLst>
                </a:gridCol>
                <a:gridCol w="670503">
                  <a:extLst>
                    <a:ext uri="{9D8B030D-6E8A-4147-A177-3AD203B41FA5}">
                      <a16:colId xmlns:a16="http://schemas.microsoft.com/office/drawing/2014/main" val="20003"/>
                    </a:ext>
                  </a:extLst>
                </a:gridCol>
                <a:gridCol w="734643">
                  <a:extLst>
                    <a:ext uri="{9D8B030D-6E8A-4147-A177-3AD203B41FA5}">
                      <a16:colId xmlns:a16="http://schemas.microsoft.com/office/drawing/2014/main" val="20004"/>
                    </a:ext>
                  </a:extLst>
                </a:gridCol>
                <a:gridCol w="793453">
                  <a:extLst>
                    <a:ext uri="{9D8B030D-6E8A-4147-A177-3AD203B41FA5}">
                      <a16:colId xmlns:a16="http://schemas.microsoft.com/office/drawing/2014/main" val="20005"/>
                    </a:ext>
                  </a:extLst>
                </a:gridCol>
                <a:gridCol w="904567">
                  <a:extLst>
                    <a:ext uri="{9D8B030D-6E8A-4147-A177-3AD203B41FA5}">
                      <a16:colId xmlns:a16="http://schemas.microsoft.com/office/drawing/2014/main" val="20006"/>
                    </a:ext>
                  </a:extLst>
                </a:gridCol>
                <a:gridCol w="1858297">
                  <a:extLst>
                    <a:ext uri="{9D8B030D-6E8A-4147-A177-3AD203B41FA5}">
                      <a16:colId xmlns:a16="http://schemas.microsoft.com/office/drawing/2014/main" val="20007"/>
                    </a:ext>
                  </a:extLst>
                </a:gridCol>
              </a:tblGrid>
              <a:tr h="677767">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Output</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tc>
                  <a:txBody>
                    <a:bodyPr/>
                    <a:lstStyle/>
                    <a:p>
                      <a:pPr marL="36195" marR="36195" lvl="0" indent="0" algn="ctr"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Output indicators</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gn="ctr">
                        <a:lnSpc>
                          <a:spcPct val="107000"/>
                        </a:lnSpc>
                        <a:spcAft>
                          <a:spcPts val="0"/>
                        </a:spcAft>
                      </a:pP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lvl="0" indent="0" algn="ctr"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Audited Actual 2019/20</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gn="ctr">
                        <a:lnSpc>
                          <a:spcPct val="107000"/>
                        </a:lnSpc>
                        <a:spcAft>
                          <a:spcPts val="0"/>
                        </a:spcAft>
                      </a:pP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lvl="0" indent="0" algn="ctr"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Audited Actual 2020/21</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gn="ctr">
                        <a:lnSpc>
                          <a:spcPct val="107000"/>
                        </a:lnSpc>
                        <a:spcAft>
                          <a:spcPts val="0"/>
                        </a:spcAft>
                      </a:pP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lvl="0" indent="0" algn="ctr"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Target 2021/22</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gn="ctr">
                        <a:lnSpc>
                          <a:spcPct val="107000"/>
                        </a:lnSpc>
                        <a:spcAft>
                          <a:spcPts val="0"/>
                        </a:spcAft>
                      </a:pP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algn="ctr">
                        <a:lnSpc>
                          <a:spcPct val="107000"/>
                        </a:lnSpc>
                        <a:spcAft>
                          <a:spcPts val="0"/>
                        </a:spcAft>
                      </a:pPr>
                      <a:r>
                        <a:rPr lang="en-GB" sz="1200" b="1" dirty="0">
                          <a:solidFill>
                            <a:schemeClr val="bg1"/>
                          </a:solidFill>
                          <a:effectLst/>
                          <a:latin typeface="Arial Narrow" panose="020B0606020202030204" pitchFamily="34" charset="0"/>
                        </a:rPr>
                        <a:t>Actual  2021/22</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algn="ctr">
                        <a:lnSpc>
                          <a:spcPct val="107000"/>
                        </a:lnSpc>
                        <a:spcAft>
                          <a:spcPts val="0"/>
                        </a:spcAft>
                      </a:pPr>
                      <a:r>
                        <a:rPr lang="en-GB" sz="1200" b="1" dirty="0">
                          <a:solidFill>
                            <a:schemeClr val="bg1"/>
                          </a:solidFill>
                          <a:effectLst/>
                          <a:latin typeface="Arial Narrow" panose="020B0606020202030204" pitchFamily="34" charset="0"/>
                        </a:rPr>
                        <a:t>Deviation from planned target</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algn="ctr">
                        <a:lnSpc>
                          <a:spcPct val="107000"/>
                        </a:lnSpc>
                        <a:spcAft>
                          <a:spcPts val="0"/>
                        </a:spcAft>
                      </a:pPr>
                      <a:r>
                        <a:rPr lang="en-GB" sz="1200" b="1" dirty="0">
                          <a:solidFill>
                            <a:schemeClr val="bg1"/>
                          </a:solidFill>
                          <a:effectLst/>
                          <a:latin typeface="Arial Narrow" panose="020B0606020202030204" pitchFamily="34" charset="0"/>
                        </a:rPr>
                        <a:t>Reason for deviation</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0"/>
                  </a:ext>
                </a:extLst>
              </a:tr>
              <a:tr h="43504">
                <a:tc gridSpan="8">
                  <a:txBody>
                    <a:bodyPr/>
                    <a:lstStyle/>
                    <a:p>
                      <a:r>
                        <a:rPr lang="en-US" sz="1400" dirty="0">
                          <a:latin typeface="Arial Narrow" panose="020B0606020202030204" pitchFamily="34" charset="0"/>
                        </a:rPr>
                        <a:t>PROGRAMME</a:t>
                      </a:r>
                      <a:r>
                        <a:rPr lang="en-US" sz="1400" baseline="0" dirty="0">
                          <a:latin typeface="Arial Narrow" panose="020B0606020202030204" pitchFamily="34" charset="0"/>
                        </a:rPr>
                        <a:t> 1: ADMINISTRATION</a:t>
                      </a:r>
                      <a:endParaRPr lang="en-ZA" sz="1400" dirty="0">
                        <a:latin typeface="Arial Narrow" panose="020B0606020202030204" pitchFamily="34" charset="0"/>
                      </a:endParaRPr>
                    </a:p>
                  </a:txBody>
                  <a:tcPr marL="0" marR="0" marT="0" marB="0"/>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0001"/>
                  </a:ext>
                </a:extLst>
              </a:tr>
              <a:tr h="978535">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A transformed leadership and management cohort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Proportion of employees from     designated groups at Peromnes levels 1-7</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tc>
                  <a:txBody>
                    <a:bodyPr/>
                    <a:lstStyle/>
                    <a:p>
                      <a:pPr marL="36195" marR="36195" algn="ctr">
                        <a:lnSpc>
                          <a:spcPct val="107000"/>
                        </a:lnSpc>
                        <a:spcAft>
                          <a:spcPts val="0"/>
                        </a:spcAft>
                      </a:pPr>
                      <a:r>
                        <a:rPr lang="en-GB" sz="1200" dirty="0">
                          <a:effectLst/>
                          <a:latin typeface="Arial Narrow" panose="020B0606020202030204" pitchFamily="34" charset="0"/>
                        </a:rPr>
                        <a:t>52%%</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53%</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lvl="0" indent="0" algn="ctr" defTabSz="457200" rtl="0" eaLnBrk="1" fontAlgn="auto" latinLnBrk="0" hangingPunct="1">
                        <a:lnSpc>
                          <a:spcPct val="107000"/>
                        </a:lnSpc>
                        <a:spcBef>
                          <a:spcPts val="0"/>
                        </a:spcBef>
                        <a:spcAft>
                          <a:spcPts val="0"/>
                        </a:spcAft>
                        <a:buClrTx/>
                        <a:buSzTx/>
                        <a:buFontTx/>
                        <a:buNone/>
                        <a:tabLst/>
                        <a:defRPr/>
                      </a:pPr>
                      <a:endParaRPr lang="en-GB" sz="1200" dirty="0">
                        <a:effectLst/>
                        <a:latin typeface="Arial Narrow" panose="020B0606020202030204" pitchFamily="34" charset="0"/>
                      </a:endParaRPr>
                    </a:p>
                    <a:p>
                      <a:pPr marL="36195" marR="36195" lvl="0" indent="0" algn="ctr"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49%</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gn="ctr">
                        <a:lnSpc>
                          <a:spcPct val="107000"/>
                        </a:lnSpc>
                        <a:spcAft>
                          <a:spcPts val="0"/>
                        </a:spcAft>
                      </a:pP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61.18%</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12.8%</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nSpc>
                          <a:spcPct val="107000"/>
                        </a:lnSpc>
                        <a:spcAft>
                          <a:spcPts val="0"/>
                        </a:spcAft>
                      </a:pPr>
                      <a:r>
                        <a:rPr lang="en-GB" sz="1200" dirty="0">
                          <a:effectLst/>
                          <a:latin typeface="Arial Narrow" panose="020B0606020202030204" pitchFamily="34" charset="0"/>
                        </a:rPr>
                        <a:t>Target exceeded.</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2"/>
                  </a:ext>
                </a:extLst>
              </a:tr>
              <a:tr h="486627">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Predictable and sustainable resourcing of the NRF mandate</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Organisation Overheads as a proportion of total expenditure</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tc>
                  <a:txBody>
                    <a:bodyPr/>
                    <a:lstStyle/>
                    <a:p>
                      <a:pPr marL="36195" marR="36195" algn="ctr">
                        <a:lnSpc>
                          <a:spcPct val="107000"/>
                        </a:lnSpc>
                        <a:spcAft>
                          <a:spcPts val="0"/>
                        </a:spcAft>
                      </a:pPr>
                      <a:r>
                        <a:rPr lang="en-GB" sz="1200" dirty="0">
                          <a:effectLst/>
                          <a:latin typeface="Arial Narrow" panose="020B0606020202030204" pitchFamily="34" charset="0"/>
                        </a:rPr>
                        <a:t>7.7%</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9.5%</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lvl="0" indent="0" algn="ctr" defTabSz="457200" rtl="0" eaLnBrk="1" fontAlgn="auto" latinLnBrk="0" hangingPunct="1">
                        <a:lnSpc>
                          <a:spcPct val="107000"/>
                        </a:lnSpc>
                        <a:spcBef>
                          <a:spcPts val="0"/>
                        </a:spcBef>
                        <a:spcAft>
                          <a:spcPts val="0"/>
                        </a:spcAft>
                        <a:buClrTx/>
                        <a:buSzTx/>
                        <a:buFontTx/>
                        <a:buNone/>
                        <a:tabLst/>
                        <a:defRPr/>
                      </a:pPr>
                      <a:endParaRPr lang="en-GB" sz="1200" dirty="0">
                        <a:effectLst/>
                        <a:latin typeface="Arial Narrow" panose="020B0606020202030204" pitchFamily="34" charset="0"/>
                      </a:endParaRPr>
                    </a:p>
                    <a:p>
                      <a:pPr marL="36195" marR="36195" lvl="0" indent="0" algn="ctr"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&lt;10%</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gn="ctr">
                        <a:lnSpc>
                          <a:spcPct val="107000"/>
                        </a:lnSpc>
                        <a:spcAft>
                          <a:spcPts val="0"/>
                        </a:spcAft>
                      </a:pP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7.9%</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2.1%</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nSpc>
                          <a:spcPct val="107000"/>
                        </a:lnSpc>
                        <a:spcAft>
                          <a:spcPts val="0"/>
                        </a:spcAft>
                      </a:pPr>
                      <a:r>
                        <a:rPr lang="en-GB" sz="1200" dirty="0">
                          <a:effectLst/>
                          <a:latin typeface="Arial Narrow" panose="020B0606020202030204" pitchFamily="34" charset="0"/>
                        </a:rPr>
                        <a:t>Target achieved. </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3"/>
                  </a:ext>
                </a:extLst>
              </a:tr>
              <a:tr h="38197">
                <a:tc gridSpan="8">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PROGRAMME</a:t>
                      </a:r>
                      <a:r>
                        <a:rPr lang="en-US" sz="1400" baseline="0" dirty="0">
                          <a:latin typeface="Arial Narrow" panose="020B0606020202030204" pitchFamily="34" charset="0"/>
                        </a:rPr>
                        <a:t> 2: SCIENCE ENGAGEMENT</a:t>
                      </a:r>
                      <a:endParaRPr lang="en-ZA" sz="1400" dirty="0">
                        <a:latin typeface="Arial Narrow" panose="020B0606020202030204" pitchFamily="34" charset="0"/>
                      </a:endParaRPr>
                    </a:p>
                  </a:txBody>
                  <a:tcPr marL="0" marR="0" marT="0" marB="0" anchor="ct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0004"/>
                  </a:ext>
                </a:extLst>
              </a:tr>
              <a:tr h="641800">
                <a:tc>
                  <a:txBody>
                    <a:bodyPr/>
                    <a:lstStyle/>
                    <a:p>
                      <a:pPr marL="36195" marR="36195">
                        <a:lnSpc>
                          <a:spcPct val="107000"/>
                        </a:lnSpc>
                        <a:spcAft>
                          <a:spcPts val="0"/>
                        </a:spcAft>
                      </a:pPr>
                      <a:r>
                        <a:rPr lang="en-GB" sz="1200" dirty="0">
                          <a:effectLst/>
                          <a:latin typeface="Arial Narrow" panose="020B0606020202030204" pitchFamily="34" charset="0"/>
                        </a:rPr>
                        <a:t>Support of the development of STEMI</a:t>
                      </a:r>
                      <a:endParaRPr lang="en-ZA" sz="1200" dirty="0">
                        <a:effectLst/>
                        <a:latin typeface="Arial Narrow" panose="020B0606020202030204" pitchFamily="34" charset="0"/>
                      </a:endParaRPr>
                    </a:p>
                    <a:p>
                      <a:pPr marL="36195" marR="36195">
                        <a:lnSpc>
                          <a:spcPct val="107000"/>
                        </a:lnSpc>
                        <a:spcAft>
                          <a:spcPts val="0"/>
                        </a:spcAft>
                      </a:pPr>
                      <a:r>
                        <a:rPr lang="en-GB" sz="1200" dirty="0">
                          <a:effectLst/>
                          <a:latin typeface="Arial Narrow" panose="020B0606020202030204" pitchFamily="34" charset="0"/>
                        </a:rPr>
                        <a:t>education</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Number of learners, educators and students reached through school/HEI based initiatives (in support of the school and HEI curriculum).</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tc>
                  <a:txBody>
                    <a:bodyPr/>
                    <a:lstStyle/>
                    <a:p>
                      <a:pPr marL="36195" marR="36195" algn="ctr">
                        <a:lnSpc>
                          <a:spcPct val="107000"/>
                        </a:lnSpc>
                        <a:spcAft>
                          <a:spcPts val="0"/>
                        </a:spcAft>
                      </a:pPr>
                      <a:r>
                        <a:rPr lang="en-GB" sz="1200" dirty="0">
                          <a:effectLst/>
                          <a:latin typeface="Arial Narrow" panose="020B0606020202030204" pitchFamily="34" charset="0"/>
                        </a:rPr>
                        <a: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lvl="0" indent="0" algn="ctr" defTabSz="457200" rtl="0" eaLnBrk="1" fontAlgn="auto" latinLnBrk="0" hangingPunct="1">
                        <a:lnSpc>
                          <a:spcPct val="107000"/>
                        </a:lnSpc>
                        <a:spcBef>
                          <a:spcPts val="0"/>
                        </a:spcBef>
                        <a:spcAft>
                          <a:spcPts val="0"/>
                        </a:spcAft>
                        <a:buClrTx/>
                        <a:buSzTx/>
                        <a:buFontTx/>
                        <a:buNone/>
                        <a:tabLst/>
                        <a:defRPr/>
                      </a:pPr>
                      <a:endParaRPr lang="en-GB" sz="1200" dirty="0">
                        <a:effectLst/>
                        <a:latin typeface="Arial Narrow" panose="020B0606020202030204" pitchFamily="34" charset="0"/>
                      </a:endParaRPr>
                    </a:p>
                    <a:p>
                      <a:pPr marL="36195" marR="36195" lvl="0" indent="0" algn="ctr"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31 265</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gn="ctr">
                        <a:lnSpc>
                          <a:spcPct val="107000"/>
                        </a:lnSpc>
                        <a:spcAft>
                          <a:spcPts val="0"/>
                        </a:spcAft>
                      </a:pP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51 876</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endParaRPr lang="en-GB" sz="1200" dirty="0">
                        <a:effectLst/>
                        <a:latin typeface="Arial Narrow" panose="020B0606020202030204" pitchFamily="34" charset="0"/>
                      </a:endParaRPr>
                    </a:p>
                    <a:p>
                      <a:pPr marL="36195" marR="36195" algn="ctr">
                        <a:lnSpc>
                          <a:spcPct val="107000"/>
                        </a:lnSpc>
                        <a:spcAft>
                          <a:spcPts val="0"/>
                        </a:spcAft>
                      </a:pPr>
                      <a:r>
                        <a:rPr lang="en-GB" sz="1200" dirty="0">
                          <a:effectLst/>
                          <a:latin typeface="Arial Narrow" panose="020B0606020202030204" pitchFamily="34" charset="0"/>
                        </a:rPr>
                        <a:t>20 611 </a:t>
                      </a:r>
                    </a:p>
                    <a:p>
                      <a:pPr marL="36195" marR="36195" algn="ctr">
                        <a:lnSpc>
                          <a:spcPct val="107000"/>
                        </a:lnSpc>
                        <a:spcAft>
                          <a:spcPts val="0"/>
                        </a:spcAft>
                      </a:pPr>
                      <a:r>
                        <a:rPr lang="en-GB" sz="1200" dirty="0">
                          <a:effectLst/>
                          <a:latin typeface="Arial Narrow" panose="020B0606020202030204" pitchFamily="34" charset="0"/>
                        </a:rPr>
                        <a:t>(67%)</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nSpc>
                          <a:spcPct val="107000"/>
                        </a:lnSpc>
                        <a:spcAft>
                          <a:spcPts val="0"/>
                        </a:spcAft>
                      </a:pPr>
                      <a:r>
                        <a:rPr lang="en-GB" sz="1200" dirty="0">
                          <a:effectLst/>
                          <a:latin typeface="Arial Narrow" panose="020B0606020202030204" pitchFamily="34" charset="0"/>
                        </a:rPr>
                        <a:t>Target exceeded. </a:t>
                      </a:r>
                    </a:p>
                    <a:p>
                      <a:pPr marL="36195" marR="36195">
                        <a:lnSpc>
                          <a:spcPct val="107000"/>
                        </a:lnSpc>
                        <a:spcAft>
                          <a:spcPts val="0"/>
                        </a:spcAft>
                      </a:pPr>
                      <a:r>
                        <a:rPr lang="en-GB" sz="1200" dirty="0">
                          <a:effectLst/>
                          <a:latin typeface="Arial Narrow" panose="020B0606020202030204" pitchFamily="34" charset="0"/>
                        </a:rPr>
                        <a:t>The use of online platforms facilitated larger reach for the initiatives</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5"/>
                  </a:ext>
                </a:extLst>
              </a:tr>
            </a:tbl>
          </a:graphicData>
        </a:graphic>
      </p:graphicFrame>
      <p:sp>
        <p:nvSpPr>
          <p:cNvPr id="2" name="Footer Placeholder 1"/>
          <p:cNvSpPr>
            <a:spLocks noGrp="1"/>
          </p:cNvSpPr>
          <p:nvPr>
            <p:ph type="ftr" sz="quarter" idx="11"/>
          </p:nvPr>
        </p:nvSpPr>
        <p:spPr>
          <a:xfrm>
            <a:off x="2369573" y="6356350"/>
            <a:ext cx="4306529" cy="365125"/>
          </a:xfrm>
        </p:spPr>
        <p:txBody>
          <a:bodyPr/>
          <a:lstStyle/>
          <a:p>
            <a:r>
              <a:rPr lang="en-US" dirty="0">
                <a:solidFill>
                  <a:schemeClr val="accent1"/>
                </a:solidFill>
              </a:rPr>
              <a:t>Advancing knowledge. Transforming lives. Inspiring a nation. </a:t>
            </a:r>
          </a:p>
          <a:p>
            <a:endParaRPr lang="en-US" dirty="0"/>
          </a:p>
        </p:txBody>
      </p:sp>
      <p:sp>
        <p:nvSpPr>
          <p:cNvPr id="5" name="Slide Number Placeholder 4"/>
          <p:cNvSpPr>
            <a:spLocks noGrp="1"/>
          </p:cNvSpPr>
          <p:nvPr>
            <p:ph type="sldNum" sz="quarter" idx="12"/>
          </p:nvPr>
        </p:nvSpPr>
        <p:spPr>
          <a:xfrm>
            <a:off x="7010400" y="5986104"/>
            <a:ext cx="2133600" cy="365125"/>
          </a:xfrm>
        </p:spPr>
        <p:txBody>
          <a:bodyPr/>
          <a:lstStyle/>
          <a:p>
            <a:fld id="{B8F1C75B-76FA-4B49-B37E-5CC1CB6900F0}" type="slidenum">
              <a:rPr lang="en-US" smtClean="0"/>
              <a:t>8</a:t>
            </a:fld>
            <a:endParaRPr lang="en-US" dirty="0"/>
          </a:p>
        </p:txBody>
      </p:sp>
    </p:spTree>
    <p:extLst>
      <p:ext uri="{BB962C8B-B14F-4D97-AF65-F5344CB8AC3E}">
        <p14:creationId xmlns:p14="http://schemas.microsoft.com/office/powerpoint/2010/main" val="1722131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400CA-5B29-4B83-A355-A2B7A30D4100}"/>
              </a:ext>
            </a:extLst>
          </p:cNvPr>
          <p:cNvSpPr>
            <a:spLocks noGrp="1"/>
          </p:cNvSpPr>
          <p:nvPr>
            <p:ph type="title"/>
          </p:nvPr>
        </p:nvSpPr>
        <p:spPr>
          <a:xfrm>
            <a:off x="457200" y="173149"/>
            <a:ext cx="8229600" cy="576700"/>
          </a:xfrm>
        </p:spPr>
        <p:txBody>
          <a:bodyPr>
            <a:normAutofit fontScale="90000"/>
          </a:bodyPr>
          <a:lstStyle/>
          <a:p>
            <a:r>
              <a:rPr lang="en-US" sz="2800" b="1" dirty="0">
                <a:solidFill>
                  <a:schemeClr val="bg1"/>
                </a:solidFill>
                <a:latin typeface="Arial Narrow" panose="020B0606020202030204" pitchFamily="34" charset="0"/>
              </a:rPr>
              <a:t>Performance Against Targets in the APP for 2021/22  (cont.)</a:t>
            </a:r>
          </a:p>
        </p:txBody>
      </p:sp>
      <p:cxnSp>
        <p:nvCxnSpPr>
          <p:cNvPr id="6" name="Straight Connector 5">
            <a:extLst>
              <a:ext uri="{FF2B5EF4-FFF2-40B4-BE49-F238E27FC236}">
                <a16:creationId xmlns:a16="http://schemas.microsoft.com/office/drawing/2014/main" id="{A4D22BF5-8B5C-C7C1-1D14-42C71362286B}"/>
              </a:ext>
            </a:extLst>
          </p:cNvPr>
          <p:cNvCxnSpPr/>
          <p:nvPr/>
        </p:nvCxnSpPr>
        <p:spPr>
          <a:xfrm>
            <a:off x="546538" y="851338"/>
            <a:ext cx="8050924" cy="0"/>
          </a:xfrm>
          <a:prstGeom prst="line">
            <a:avLst/>
          </a:prstGeom>
          <a:ln>
            <a:solidFill>
              <a:srgbClr val="174477"/>
            </a:solidFill>
          </a:ln>
          <a:effectLst/>
        </p:spPr>
        <p:style>
          <a:lnRef idx="2">
            <a:schemeClr val="accent1"/>
          </a:lnRef>
          <a:fillRef idx="0">
            <a:schemeClr val="accent1"/>
          </a:fillRef>
          <a:effectRef idx="1">
            <a:schemeClr val="accent1"/>
          </a:effectRef>
          <a:fontRef idx="minor">
            <a:schemeClr val="tx1"/>
          </a:fontRef>
        </p:style>
      </p:cxnSp>
      <p:graphicFrame>
        <p:nvGraphicFramePr>
          <p:cNvPr id="3" name="Table 2"/>
          <p:cNvGraphicFramePr>
            <a:graphicFrameLocks noGrp="1"/>
          </p:cNvGraphicFramePr>
          <p:nvPr>
            <p:extLst>
              <p:ext uri="{D42A27DB-BD31-4B8C-83A1-F6EECF244321}">
                <p14:modId xmlns:p14="http://schemas.microsoft.com/office/powerpoint/2010/main" val="2189733059"/>
              </p:ext>
            </p:extLst>
          </p:nvPr>
        </p:nvGraphicFramePr>
        <p:xfrm>
          <a:off x="277700" y="1033046"/>
          <a:ext cx="8718816" cy="4736593"/>
        </p:xfrm>
        <a:graphic>
          <a:graphicData uri="http://schemas.openxmlformats.org/drawingml/2006/table">
            <a:tbl>
              <a:tblPr firstCol="1" lastCol="1" bandRow="1" bandCol="1">
                <a:tableStyleId>{5C22544A-7EE6-4342-B048-85BDC9FD1C3A}</a:tableStyleId>
              </a:tblPr>
              <a:tblGrid>
                <a:gridCol w="1252451">
                  <a:extLst>
                    <a:ext uri="{9D8B030D-6E8A-4147-A177-3AD203B41FA5}">
                      <a16:colId xmlns:a16="http://schemas.microsoft.com/office/drawing/2014/main" val="20000"/>
                    </a:ext>
                  </a:extLst>
                </a:gridCol>
                <a:gridCol w="1871810">
                  <a:extLst>
                    <a:ext uri="{9D8B030D-6E8A-4147-A177-3AD203B41FA5}">
                      <a16:colId xmlns:a16="http://schemas.microsoft.com/office/drawing/2014/main" val="20001"/>
                    </a:ext>
                  </a:extLst>
                </a:gridCol>
                <a:gridCol w="845574">
                  <a:extLst>
                    <a:ext uri="{9D8B030D-6E8A-4147-A177-3AD203B41FA5}">
                      <a16:colId xmlns:a16="http://schemas.microsoft.com/office/drawing/2014/main" val="20002"/>
                    </a:ext>
                  </a:extLst>
                </a:gridCol>
                <a:gridCol w="688259">
                  <a:extLst>
                    <a:ext uri="{9D8B030D-6E8A-4147-A177-3AD203B41FA5}">
                      <a16:colId xmlns:a16="http://schemas.microsoft.com/office/drawing/2014/main" val="20003"/>
                    </a:ext>
                  </a:extLst>
                </a:gridCol>
                <a:gridCol w="786580">
                  <a:extLst>
                    <a:ext uri="{9D8B030D-6E8A-4147-A177-3AD203B41FA5}">
                      <a16:colId xmlns:a16="http://schemas.microsoft.com/office/drawing/2014/main" val="20004"/>
                    </a:ext>
                  </a:extLst>
                </a:gridCol>
                <a:gridCol w="1022555">
                  <a:extLst>
                    <a:ext uri="{9D8B030D-6E8A-4147-A177-3AD203B41FA5}">
                      <a16:colId xmlns:a16="http://schemas.microsoft.com/office/drawing/2014/main" val="20005"/>
                    </a:ext>
                  </a:extLst>
                </a:gridCol>
                <a:gridCol w="867153">
                  <a:extLst>
                    <a:ext uri="{9D8B030D-6E8A-4147-A177-3AD203B41FA5}">
                      <a16:colId xmlns:a16="http://schemas.microsoft.com/office/drawing/2014/main" val="20006"/>
                    </a:ext>
                  </a:extLst>
                </a:gridCol>
                <a:gridCol w="1384434">
                  <a:extLst>
                    <a:ext uri="{9D8B030D-6E8A-4147-A177-3AD203B41FA5}">
                      <a16:colId xmlns:a16="http://schemas.microsoft.com/office/drawing/2014/main" val="20007"/>
                    </a:ext>
                  </a:extLst>
                </a:gridCol>
              </a:tblGrid>
              <a:tr h="677767">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Output</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Output indicators</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Audited Actual 2019/20</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Audited Actual 2020/21</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b="1" dirty="0">
                          <a:solidFill>
                            <a:schemeClr val="bg1"/>
                          </a:solidFill>
                          <a:effectLst/>
                          <a:latin typeface="Arial Narrow" panose="020B0606020202030204" pitchFamily="34" charset="0"/>
                        </a:rPr>
                        <a:t>Target 2021/22</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p>
                      <a:pPr marL="36195" marR="36195">
                        <a:lnSpc>
                          <a:spcPct val="107000"/>
                        </a:lnSpc>
                        <a:spcAft>
                          <a:spcPts val="0"/>
                        </a:spcAft>
                      </a:pP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a:lnSpc>
                          <a:spcPct val="107000"/>
                        </a:lnSpc>
                        <a:spcAft>
                          <a:spcPts val="0"/>
                        </a:spcAft>
                      </a:pPr>
                      <a:r>
                        <a:rPr lang="en-GB" sz="1200" b="1" dirty="0">
                          <a:solidFill>
                            <a:schemeClr val="bg1"/>
                          </a:solidFill>
                          <a:effectLst/>
                          <a:latin typeface="Arial Narrow" panose="020B0606020202030204" pitchFamily="34" charset="0"/>
                        </a:rPr>
                        <a:t>Actual 2021/22</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a:lnSpc>
                          <a:spcPct val="107000"/>
                        </a:lnSpc>
                        <a:spcAft>
                          <a:spcPts val="0"/>
                        </a:spcAft>
                      </a:pPr>
                      <a:r>
                        <a:rPr lang="en-GB" sz="1200" b="1" dirty="0">
                          <a:solidFill>
                            <a:schemeClr val="bg1"/>
                          </a:solidFill>
                          <a:effectLst/>
                          <a:latin typeface="Arial Narrow" panose="020B0606020202030204" pitchFamily="34" charset="0"/>
                        </a:rPr>
                        <a:t>Deviation from planned target</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solidFill>
                      <a:schemeClr val="accent1"/>
                    </a:solidFill>
                  </a:tcPr>
                </a:tc>
                <a:tc>
                  <a:txBody>
                    <a:bodyPr/>
                    <a:lstStyle/>
                    <a:p>
                      <a:pPr marL="36195" marR="36195">
                        <a:lnSpc>
                          <a:spcPct val="107000"/>
                        </a:lnSpc>
                        <a:spcAft>
                          <a:spcPts val="0"/>
                        </a:spcAft>
                      </a:pPr>
                      <a:r>
                        <a:rPr lang="en-GB" sz="1200" b="1" dirty="0">
                          <a:solidFill>
                            <a:schemeClr val="bg1"/>
                          </a:solidFill>
                          <a:effectLst/>
                          <a:latin typeface="Arial Narrow" panose="020B0606020202030204" pitchFamily="34" charset="0"/>
                        </a:rPr>
                        <a:t>Reason for deviation</a:t>
                      </a:r>
                      <a:endParaRPr lang="en-ZA" sz="1200" b="1" dirty="0">
                        <a:solidFill>
                          <a:schemeClr val="bg1"/>
                        </a:solidFill>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0"/>
                  </a:ext>
                </a:extLst>
              </a:tr>
              <a:tr h="38197">
                <a:tc gridSpan="8">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PROGRAMME</a:t>
                      </a:r>
                      <a:r>
                        <a:rPr lang="en-US" sz="1200" baseline="0" dirty="0">
                          <a:latin typeface="Arial Narrow" panose="020B0606020202030204" pitchFamily="34" charset="0"/>
                        </a:rPr>
                        <a:t> 2: SCIENCE ENGAGEMENT</a:t>
                      </a:r>
                      <a:endParaRPr lang="en-ZA" sz="1200" dirty="0">
                        <a:latin typeface="Arial Narrow" panose="020B0606020202030204" pitchFamily="34" charset="0"/>
                      </a:endParaRPr>
                    </a:p>
                  </a:txBody>
                  <a:tcPr marL="0" marR="0" marT="0" marB="0"/>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0001"/>
                  </a:ext>
                </a:extLst>
              </a:tr>
              <a:tr h="1663510">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Support for Engaged Research</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Number of NRF grant holders and National Facility scientists undertaking/supporting science engagement and engaged science.</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endParaRPr lang="en-GB" sz="1200" dirty="0">
                        <a:effectLst/>
                        <a:latin typeface="Arial Narrow" panose="020B0606020202030204" pitchFamily="34" charset="0"/>
                      </a:endParaRPr>
                    </a:p>
                    <a:p>
                      <a:pPr marL="36195" marR="36195" algn="ctr">
                        <a:lnSpc>
                          <a:spcPct val="107000"/>
                        </a:lnSpc>
                        <a:spcAft>
                          <a:spcPts val="0"/>
                        </a:spcAft>
                      </a:pPr>
                      <a:r>
                        <a:rPr lang="en-GB" sz="1200" dirty="0">
                          <a:effectLst/>
                          <a:latin typeface="Arial Narrow" panose="020B0606020202030204" pitchFamily="34" charset="0"/>
                        </a:rPr>
                        <a: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endParaRPr lang="en-GB" sz="1200" dirty="0">
                        <a:effectLst/>
                        <a:latin typeface="Arial Narrow" panose="020B0606020202030204" pitchFamily="34" charset="0"/>
                      </a:endParaRPr>
                    </a:p>
                    <a:p>
                      <a:pPr marL="36195" marR="36195" algn="ctr">
                        <a:lnSpc>
                          <a:spcPct val="107000"/>
                        </a:lnSpc>
                        <a:spcAft>
                          <a:spcPts val="0"/>
                        </a:spcAft>
                      </a:pPr>
                      <a:r>
                        <a:rPr lang="en-GB" sz="1200" dirty="0">
                          <a:effectLst/>
                          <a:latin typeface="Arial Narrow" panose="020B0606020202030204" pitchFamily="34" charset="0"/>
                        </a:rPr>
                        <a: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lvl="0" indent="0" algn="ctr" defTabSz="457200" rtl="0" eaLnBrk="1" fontAlgn="auto" latinLnBrk="0" hangingPunct="1">
                        <a:lnSpc>
                          <a:spcPct val="107000"/>
                        </a:lnSpc>
                        <a:spcBef>
                          <a:spcPts val="0"/>
                        </a:spcBef>
                        <a:spcAft>
                          <a:spcPts val="0"/>
                        </a:spcAft>
                        <a:buClrTx/>
                        <a:buSzTx/>
                        <a:buFontTx/>
                        <a:buNone/>
                        <a:tabLst/>
                        <a:defRPr/>
                      </a:pPr>
                      <a:endParaRPr lang="en-GB" sz="1200" dirty="0">
                        <a:effectLst/>
                        <a:latin typeface="Arial Narrow" panose="020B0606020202030204" pitchFamily="34" charset="0"/>
                      </a:endParaRPr>
                    </a:p>
                    <a:p>
                      <a:pPr marL="36195" marR="36195" lvl="0" indent="0" algn="ctr"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240</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endParaRPr lang="en-GB" sz="1200" dirty="0">
                        <a:effectLst/>
                        <a:latin typeface="Arial Narrow" panose="020B0606020202030204" pitchFamily="34" charset="0"/>
                      </a:endParaRPr>
                    </a:p>
                    <a:p>
                      <a:pPr marL="36195" marR="36195" algn="ctr">
                        <a:lnSpc>
                          <a:spcPct val="107000"/>
                        </a:lnSpc>
                        <a:spcAft>
                          <a:spcPts val="0"/>
                        </a:spcAft>
                      </a:pPr>
                      <a:r>
                        <a:rPr lang="en-GB" sz="1200" dirty="0">
                          <a:effectLst/>
                          <a:latin typeface="Arial Narrow" panose="020B0606020202030204" pitchFamily="34" charset="0"/>
                        </a:rPr>
                        <a:t>572</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endParaRPr lang="en-GB" sz="1200" dirty="0">
                        <a:effectLst/>
                        <a:latin typeface="Arial Narrow" panose="020B0606020202030204" pitchFamily="34" charset="0"/>
                      </a:endParaRPr>
                    </a:p>
                    <a:p>
                      <a:pPr marL="36195" marR="36195" algn="ctr">
                        <a:lnSpc>
                          <a:spcPct val="107000"/>
                        </a:lnSpc>
                        <a:spcAft>
                          <a:spcPts val="0"/>
                        </a:spcAft>
                      </a:pPr>
                      <a:endParaRPr lang="en-GB" sz="1200" dirty="0">
                        <a:effectLst/>
                        <a:latin typeface="Arial Narrow" panose="020B0606020202030204" pitchFamily="34" charset="0"/>
                      </a:endParaRPr>
                    </a:p>
                    <a:p>
                      <a:pPr marL="36195" marR="36195" algn="ctr">
                        <a:lnSpc>
                          <a:spcPct val="107000"/>
                        </a:lnSpc>
                        <a:spcAft>
                          <a:spcPts val="0"/>
                        </a:spcAft>
                      </a:pPr>
                      <a:r>
                        <a:rPr lang="en-GB" sz="1200" dirty="0">
                          <a:effectLst/>
                          <a:latin typeface="Arial Narrow" panose="020B0606020202030204" pitchFamily="34" charset="0"/>
                        </a:rPr>
                        <a:t>332 </a:t>
                      </a:r>
                    </a:p>
                    <a:p>
                      <a:pPr marL="36195" marR="36195" algn="ctr">
                        <a:lnSpc>
                          <a:spcPct val="107000"/>
                        </a:lnSpc>
                        <a:spcAft>
                          <a:spcPts val="0"/>
                        </a:spcAft>
                      </a:pPr>
                      <a:r>
                        <a:rPr lang="en-GB" sz="1200" dirty="0">
                          <a:effectLst/>
                          <a:latin typeface="Arial Narrow" panose="020B0606020202030204" pitchFamily="34" charset="0"/>
                        </a:rPr>
                        <a:t>(138%)</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nSpc>
                          <a:spcPct val="107000"/>
                        </a:lnSpc>
                        <a:spcAft>
                          <a:spcPts val="0"/>
                        </a:spcAft>
                      </a:pPr>
                      <a:r>
                        <a:rPr lang="en-GB" sz="1200" dirty="0">
                          <a:effectLst/>
                          <a:latin typeface="Arial Narrow" panose="020B0606020202030204" pitchFamily="34" charset="0"/>
                        </a:rPr>
                        <a:t>Target exceeded. More opportunities for science engagement activities spared on by the ongoing pandemic and online platforms</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2"/>
                  </a:ext>
                </a:extLst>
              </a:tr>
              <a:tr h="759921">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Enabling public access to research and science engagement infrastructure</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Number of NRF supported public Science engagement interventions at research and science engagement infrastructure across the NSI.</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lvl="0" indent="0" algn="ctr"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10</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10</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0</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nSpc>
                          <a:spcPct val="107000"/>
                        </a:lnSpc>
                        <a:spcAft>
                          <a:spcPts val="0"/>
                        </a:spcAft>
                      </a:pPr>
                      <a:r>
                        <a:rPr lang="en-GB" sz="1200" dirty="0">
                          <a:effectLst/>
                          <a:latin typeface="Arial Narrow" panose="020B0606020202030204" pitchFamily="34" charset="0"/>
                        </a:rPr>
                        <a:t>Target Achieved</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3"/>
                  </a:ext>
                </a:extLst>
              </a:tr>
              <a:tr h="759921">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Building science engagement capacity and capability</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lvl="0" indent="0" algn="l"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Number of scientist/journalists that use indigenous languages used in science communication</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algn="ctr"/>
                      <a:r>
                        <a:rPr lang="en-US" sz="1200" dirty="0">
                          <a:latin typeface="Arial Narrow" panose="020B0606020202030204" pitchFamily="34" charset="0"/>
                        </a:rPr>
                        <a:t>-</a:t>
                      </a:r>
                      <a:endParaRPr lang="en-ZA" sz="1200" dirty="0">
                        <a:latin typeface="Arial Narrow" panose="020B0606020202030204" pitchFamily="34"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lvl="0" indent="0" algn="ctr" defTabSz="457200" rtl="0" eaLnBrk="1" fontAlgn="auto" latinLnBrk="0" hangingPunct="1">
                        <a:lnSpc>
                          <a:spcPct val="107000"/>
                        </a:lnSpc>
                        <a:spcBef>
                          <a:spcPts val="0"/>
                        </a:spcBef>
                        <a:spcAft>
                          <a:spcPts val="0"/>
                        </a:spcAft>
                        <a:buClrTx/>
                        <a:buSzTx/>
                        <a:buFontTx/>
                        <a:buNone/>
                        <a:tabLst/>
                        <a:defRPr/>
                      </a:pPr>
                      <a:r>
                        <a:rPr lang="en-GB" sz="1200" dirty="0">
                          <a:effectLst/>
                          <a:latin typeface="Arial Narrow" panose="020B0606020202030204" pitchFamily="34" charset="0"/>
                        </a:rPr>
                        <a:t>320</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r>
                        <a:rPr lang="en-GB" sz="1200" dirty="0">
                          <a:effectLst/>
                          <a:latin typeface="Arial Narrow" panose="020B0606020202030204" pitchFamily="34" charset="0"/>
                        </a:rPr>
                        <a:t>156</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gn="ctr">
                        <a:lnSpc>
                          <a:spcPct val="107000"/>
                        </a:lnSpc>
                        <a:spcAft>
                          <a:spcPts val="0"/>
                        </a:spcAft>
                      </a:pPr>
                      <a:endParaRPr lang="en-GB" sz="1200" dirty="0">
                        <a:effectLst/>
                        <a:latin typeface="Arial Narrow" panose="020B0606020202030204" pitchFamily="34" charset="0"/>
                      </a:endParaRPr>
                    </a:p>
                    <a:p>
                      <a:pPr marL="36195" marR="36195" algn="ctr">
                        <a:lnSpc>
                          <a:spcPct val="107000"/>
                        </a:lnSpc>
                        <a:spcAft>
                          <a:spcPts val="0"/>
                        </a:spcAft>
                      </a:pPr>
                      <a:r>
                        <a:rPr lang="en-GB" sz="1200" dirty="0">
                          <a:effectLst/>
                          <a:latin typeface="Arial Narrow" panose="020B0606020202030204" pitchFamily="34" charset="0"/>
                        </a:rPr>
                        <a:t>-164 </a:t>
                      </a:r>
                    </a:p>
                    <a:p>
                      <a:pPr marL="36195" marR="36195" algn="ctr">
                        <a:lnSpc>
                          <a:spcPct val="107000"/>
                        </a:lnSpc>
                        <a:spcAft>
                          <a:spcPts val="0"/>
                        </a:spcAft>
                      </a:pPr>
                      <a:r>
                        <a:rPr lang="en-GB" sz="1200" dirty="0">
                          <a:effectLst/>
                          <a:latin typeface="Arial Narrow" panose="020B0606020202030204" pitchFamily="34" charset="0"/>
                        </a:rPr>
                        <a:t>(-51%)</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195" marR="36195">
                        <a:lnSpc>
                          <a:spcPct val="107000"/>
                        </a:lnSpc>
                        <a:spcAft>
                          <a:spcPts val="0"/>
                        </a:spcAft>
                      </a:pPr>
                      <a:r>
                        <a:rPr lang="en-GB" sz="1200" dirty="0">
                          <a:effectLst/>
                          <a:latin typeface="Arial Narrow" panose="020B0606020202030204" pitchFamily="34" charset="0"/>
                        </a:rPr>
                        <a:t>Target not achieved This is a developing area of focus for the NRF, where this target proved to be a stretch target.</a:t>
                      </a:r>
                      <a:endParaRPr lang="en-ZA" sz="1200" dirty="0">
                        <a:effectLst/>
                        <a:latin typeface="Arial Narrow" panose="020B060602020203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4"/>
                  </a:ext>
                </a:extLst>
              </a:tr>
            </a:tbl>
          </a:graphicData>
        </a:graphic>
      </p:graphicFrame>
      <p:sp>
        <p:nvSpPr>
          <p:cNvPr id="2" name="Footer Placeholder 1"/>
          <p:cNvSpPr>
            <a:spLocks noGrp="1"/>
          </p:cNvSpPr>
          <p:nvPr>
            <p:ph type="ftr" sz="quarter" idx="11"/>
          </p:nvPr>
        </p:nvSpPr>
        <p:spPr>
          <a:xfrm>
            <a:off x="2251588" y="6356350"/>
            <a:ext cx="4429432" cy="365125"/>
          </a:xfrm>
        </p:spPr>
        <p:txBody>
          <a:bodyPr/>
          <a:lstStyle/>
          <a:p>
            <a:r>
              <a:rPr lang="en-US" dirty="0">
                <a:solidFill>
                  <a:schemeClr val="accent1"/>
                </a:solidFill>
              </a:rPr>
              <a:t>Advancing knowledge. Transforming lives. Inspiring a nation. </a:t>
            </a:r>
          </a:p>
          <a:p>
            <a:endParaRPr lang="en-US" dirty="0"/>
          </a:p>
        </p:txBody>
      </p:sp>
      <p:sp>
        <p:nvSpPr>
          <p:cNvPr id="5" name="Slide Number Placeholder 4"/>
          <p:cNvSpPr>
            <a:spLocks noGrp="1"/>
          </p:cNvSpPr>
          <p:nvPr>
            <p:ph type="sldNum" sz="quarter" idx="12"/>
          </p:nvPr>
        </p:nvSpPr>
        <p:spPr>
          <a:xfrm>
            <a:off x="7010400" y="5996748"/>
            <a:ext cx="2133600" cy="365125"/>
          </a:xfrm>
        </p:spPr>
        <p:txBody>
          <a:bodyPr/>
          <a:lstStyle/>
          <a:p>
            <a:fld id="{B8F1C75B-76FA-4B49-B37E-5CC1CB6900F0}" type="slidenum">
              <a:rPr lang="en-US" smtClean="0"/>
              <a:t>9</a:t>
            </a:fld>
            <a:endParaRPr lang="en-US" dirty="0"/>
          </a:p>
        </p:txBody>
      </p:sp>
    </p:spTree>
    <p:extLst>
      <p:ext uri="{BB962C8B-B14F-4D97-AF65-F5344CB8AC3E}">
        <p14:creationId xmlns:p14="http://schemas.microsoft.com/office/powerpoint/2010/main" val="35467860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D0E1901EE17E4CB2FF6406D581EBBF" ma:contentTypeVersion="9" ma:contentTypeDescription="Create a new document." ma:contentTypeScope="" ma:versionID="8041fcbec5714e79343ee8d8c3d6ecef">
  <xsd:schema xmlns:xsd="http://www.w3.org/2001/XMLSchema" xmlns:xs="http://www.w3.org/2001/XMLSchema" xmlns:p="http://schemas.microsoft.com/office/2006/metadata/properties" xmlns:ns3="edf77a81-05c1-48e8-8ecc-8ba519171d4d" targetNamespace="http://schemas.microsoft.com/office/2006/metadata/properties" ma:root="true" ma:fieldsID="ec543043c37c35199e6c60daf978be2b" ns3:_="">
    <xsd:import namespace="edf77a81-05c1-48e8-8ecc-8ba519171d4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f77a81-05c1-48e8-8ecc-8ba519171d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5EAFB5A-31A5-47C1-839A-55E3B62981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f77a81-05c1-48e8-8ecc-8ba519171d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D047A5-EC67-4268-9C5B-79B8D6A5A6E3}">
  <ds:schemaRefs>
    <ds:schemaRef ds:uri="http://schemas.microsoft.com/sharepoint/v3/contenttype/forms"/>
  </ds:schemaRefs>
</ds:datastoreItem>
</file>

<file path=customXml/itemProps3.xml><?xml version="1.0" encoding="utf-8"?>
<ds:datastoreItem xmlns:ds="http://schemas.openxmlformats.org/officeDocument/2006/customXml" ds:itemID="{ABC91AC5-1784-47DB-B9D8-E4B0EE5F9622}">
  <ds:schemaRefs>
    <ds:schemaRef ds:uri="http://purl.org/dc/terms/"/>
    <ds:schemaRef ds:uri="http://schemas.openxmlformats.org/package/2006/metadata/core-properties"/>
    <ds:schemaRef ds:uri="http://schemas.microsoft.com/office/2006/documentManagement/types"/>
    <ds:schemaRef ds:uri="http://purl.org/dc/dcmitype/"/>
    <ds:schemaRef ds:uri="http://purl.org/dc/elements/1.1/"/>
    <ds:schemaRef ds:uri="http://schemas.microsoft.com/office/2006/metadata/properties"/>
    <ds:schemaRef ds:uri="http://schemas.microsoft.com/office/infopath/2007/PartnerControls"/>
    <ds:schemaRef ds:uri="http://www.w3.org/XML/1998/namespace"/>
    <ds:schemaRef ds:uri="edf77a81-05c1-48e8-8ecc-8ba519171d4d"/>
  </ds:schemaRefs>
</ds:datastoreItem>
</file>

<file path=docProps/app.xml><?xml version="1.0" encoding="utf-8"?>
<Properties xmlns="http://schemas.openxmlformats.org/officeDocument/2006/extended-properties" xmlns:vt="http://schemas.openxmlformats.org/officeDocument/2006/docPropsVTypes">
  <TotalTime>7525</TotalTime>
  <Words>3100</Words>
  <Application>Microsoft Office PowerPoint</Application>
  <PresentationFormat>On-screen Show (4:3)</PresentationFormat>
  <Paragraphs>608</Paragraphs>
  <Slides>31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Arial Narrow</vt:lpstr>
      <vt:lpstr>ArialMT</vt:lpstr>
      <vt:lpstr>Calibri</vt:lpstr>
      <vt:lpstr>Times New Roman</vt:lpstr>
      <vt:lpstr>Office Theme</vt:lpstr>
      <vt:lpstr>PowerPoint Presentation</vt:lpstr>
      <vt:lpstr>Recap on the mandate of the NRF</vt:lpstr>
      <vt:lpstr>Recap on the mandate of the NRF</vt:lpstr>
      <vt:lpstr>Strategic Context</vt:lpstr>
      <vt:lpstr>Strategic Context </vt:lpstr>
      <vt:lpstr>Contribution of the NRF to MTSF and DSI outcomes</vt:lpstr>
      <vt:lpstr>Annual Performance 2021/22</vt:lpstr>
      <vt:lpstr>Performance Against Targets in the APP for 2021/22 </vt:lpstr>
      <vt:lpstr>Performance Against Targets in the APP for 2021/22  (cont.)</vt:lpstr>
      <vt:lpstr>Performance Against Targets in the APP for 2021/22  (cont.)</vt:lpstr>
      <vt:lpstr>Performance Against Targets in the APP for 2021/22  (cont.)</vt:lpstr>
      <vt:lpstr>Performance Against Targets in the APP for 2021/22  (cont.)</vt:lpstr>
      <vt:lpstr>Performance Against Targets in the APP for 2021/22  (cont.)</vt:lpstr>
      <vt:lpstr>Performance Against Targets in the APP for 2021/22 (cont.)</vt:lpstr>
      <vt:lpstr>Financial Overview 2021/22</vt:lpstr>
      <vt:lpstr>Financial Overview for the Year ending 31 March 2022</vt:lpstr>
      <vt:lpstr>Financial Overview - Income Trends </vt:lpstr>
      <vt:lpstr>Financial Overview - Expenditure Trends</vt:lpstr>
      <vt:lpstr>Key Ratios</vt:lpstr>
      <vt:lpstr>Governance and Audit Outcome</vt:lpstr>
      <vt:lpstr>Progress on NRF Strategy 2025 </vt:lpstr>
      <vt:lpstr>NRF Strategy 2025 Outcomes, Indicators and Targets</vt:lpstr>
      <vt:lpstr>NRF Strategy 2025 Outcomes, Indicators and Targets (cont.)</vt:lpstr>
      <vt:lpstr>Highlight of Achievements</vt:lpstr>
      <vt:lpstr>Highlight of Achievements</vt:lpstr>
      <vt:lpstr>Highlight of Achievements</vt:lpstr>
      <vt:lpstr>Highlight of Achievements</vt:lpstr>
      <vt:lpstr>Highlight of Achievements</vt:lpstr>
      <vt:lpstr>Highlight of Achievements</vt:lpstr>
      <vt:lpstr>Current and Future Outlook</vt:lpstr>
      <vt:lpstr>Current and Future Outlook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Evelyn</dc:creator>
  <cp:lastModifiedBy>Jabulani Majozi</cp:lastModifiedBy>
  <cp:revision>140</cp:revision>
  <dcterms:created xsi:type="dcterms:W3CDTF">2022-03-18T06:32:24Z</dcterms:created>
  <dcterms:modified xsi:type="dcterms:W3CDTF">2022-10-21T06:38:26Z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0x0101006FD0E1901EE17E4CB2FF6406D581EBBF</vt:lpwstr>
  </property>
</Properties>
</file>