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2" r:id="rId4"/>
  </p:sldMasterIdLst>
  <p:notesMasterIdLst>
    <p:notesMasterId r:id="rId28"/>
  </p:notesMasterIdLst>
  <p:handoutMasterIdLst>
    <p:handoutMasterId r:id="rId29"/>
  </p:handoutMasterIdLst>
  <p:sldIdLst>
    <p:sldId id="550" r:id="rId5"/>
    <p:sldId id="552" r:id="rId6"/>
    <p:sldId id="595" r:id="rId7"/>
    <p:sldId id="593" r:id="rId8"/>
    <p:sldId id="589" r:id="rId9"/>
    <p:sldId id="590" r:id="rId10"/>
    <p:sldId id="591" r:id="rId11"/>
    <p:sldId id="562" r:id="rId12"/>
    <p:sldId id="575" r:id="rId13"/>
    <p:sldId id="576" r:id="rId14"/>
    <p:sldId id="577" r:id="rId15"/>
    <p:sldId id="578" r:id="rId16"/>
    <p:sldId id="582" r:id="rId17"/>
    <p:sldId id="583" r:id="rId18"/>
    <p:sldId id="584" r:id="rId19"/>
    <p:sldId id="585" r:id="rId20"/>
    <p:sldId id="586" r:id="rId21"/>
    <p:sldId id="587" r:id="rId22"/>
    <p:sldId id="579" r:id="rId23"/>
    <p:sldId id="592" r:id="rId24"/>
    <p:sldId id="563" r:id="rId25"/>
    <p:sldId id="588" r:id="rId26"/>
    <p:sldId id="559" r:id="rId27"/>
  </p:sldIdLst>
  <p:sldSz cx="9144000" cy="6858000" type="screen4x3"/>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C00"/>
    <a:srgbClr val="006600"/>
    <a:srgbClr val="0BEB20"/>
    <a:srgbClr val="F3F8E9"/>
    <a:srgbClr val="33CC33"/>
    <a:srgbClr val="00FFFF"/>
    <a:srgbClr val="00663F"/>
    <a:srgbClr val="E0EDCF"/>
    <a:srgbClr val="6004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38"/>
    <p:restoredTop sz="94694"/>
  </p:normalViewPr>
  <p:slideViewPr>
    <p:cSldViewPr snapToGrid="0">
      <p:cViewPr varScale="1">
        <p:scale>
          <a:sx n="75" d="100"/>
          <a:sy n="75" d="100"/>
        </p:scale>
        <p:origin x="1076"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128"/>
        <p:guide pos="214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2172" tIns="46086" rIns="92172" bIns="46086" rtlCol="0"/>
          <a:lstStyle>
            <a:lvl1pPr algn="l">
              <a:defRPr sz="1200"/>
            </a:lvl1pPr>
          </a:lstStyle>
          <a:p>
            <a:endParaRPr lang="en-ZA"/>
          </a:p>
        </p:txBody>
      </p:sp>
      <p:sp>
        <p:nvSpPr>
          <p:cNvPr id="3" name="Date Placeholder 2"/>
          <p:cNvSpPr>
            <a:spLocks noGrp="1"/>
          </p:cNvSpPr>
          <p:nvPr>
            <p:ph type="dt" sz="quarter" idx="1"/>
          </p:nvPr>
        </p:nvSpPr>
        <p:spPr>
          <a:xfrm>
            <a:off x="3851343" y="0"/>
            <a:ext cx="2946347" cy="496491"/>
          </a:xfrm>
          <a:prstGeom prst="rect">
            <a:avLst/>
          </a:prstGeom>
        </p:spPr>
        <p:txBody>
          <a:bodyPr vert="horz" lIns="92172" tIns="46086" rIns="92172" bIns="46086" rtlCol="0"/>
          <a:lstStyle>
            <a:lvl1pPr algn="r">
              <a:defRPr sz="1200"/>
            </a:lvl1pPr>
          </a:lstStyle>
          <a:p>
            <a:fld id="{88393D8A-AE4B-472E-BA50-8972CF785F9F}" type="datetimeFigureOut">
              <a:rPr lang="en-ZA" smtClean="0"/>
              <a:pPr/>
              <a:t>2022/10/17</a:t>
            </a:fld>
            <a:endParaRPr lang="en-ZA"/>
          </a:p>
        </p:txBody>
      </p:sp>
      <p:sp>
        <p:nvSpPr>
          <p:cNvPr id="4" name="Footer Placeholder 3"/>
          <p:cNvSpPr>
            <a:spLocks noGrp="1"/>
          </p:cNvSpPr>
          <p:nvPr>
            <p:ph type="ftr" sz="quarter" idx="2"/>
          </p:nvPr>
        </p:nvSpPr>
        <p:spPr>
          <a:xfrm>
            <a:off x="0" y="9431599"/>
            <a:ext cx="2946347" cy="496491"/>
          </a:xfrm>
          <a:prstGeom prst="rect">
            <a:avLst/>
          </a:prstGeom>
        </p:spPr>
        <p:txBody>
          <a:bodyPr vert="horz" lIns="92172" tIns="46086" rIns="92172" bIns="46086" rtlCol="0" anchor="b"/>
          <a:lstStyle>
            <a:lvl1pPr algn="l">
              <a:defRPr sz="1200"/>
            </a:lvl1pPr>
          </a:lstStyle>
          <a:p>
            <a:endParaRPr lang="en-ZA"/>
          </a:p>
        </p:txBody>
      </p:sp>
      <p:sp>
        <p:nvSpPr>
          <p:cNvPr id="5" name="Slide Number Placeholder 4"/>
          <p:cNvSpPr>
            <a:spLocks noGrp="1"/>
          </p:cNvSpPr>
          <p:nvPr>
            <p:ph type="sldNum" sz="quarter" idx="3"/>
          </p:nvPr>
        </p:nvSpPr>
        <p:spPr>
          <a:xfrm>
            <a:off x="3851343" y="9431599"/>
            <a:ext cx="2946347" cy="496491"/>
          </a:xfrm>
          <a:prstGeom prst="rect">
            <a:avLst/>
          </a:prstGeom>
        </p:spPr>
        <p:txBody>
          <a:bodyPr vert="horz" lIns="92172" tIns="46086" rIns="92172" bIns="46086" rtlCol="0" anchor="b"/>
          <a:lstStyle>
            <a:lvl1pPr algn="r">
              <a:defRPr sz="1200"/>
            </a:lvl1pPr>
          </a:lstStyle>
          <a:p>
            <a:fld id="{C91ED66C-1932-4AED-8A22-5DA867985EA9}" type="slidenum">
              <a:rPr lang="en-ZA" smtClean="0"/>
              <a:pPr/>
              <a:t>‹#›</a:t>
            </a:fld>
            <a:endParaRPr lang="en-ZA"/>
          </a:p>
        </p:txBody>
      </p:sp>
    </p:spTree>
    <p:extLst>
      <p:ext uri="{BB962C8B-B14F-4D97-AF65-F5344CB8AC3E}">
        <p14:creationId xmlns:p14="http://schemas.microsoft.com/office/powerpoint/2010/main" val="19185982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2172" tIns="46086" rIns="92172" bIns="46086" rtlCol="0"/>
          <a:lstStyle>
            <a:lvl1pPr algn="l">
              <a:defRPr sz="1200"/>
            </a:lvl1pPr>
          </a:lstStyle>
          <a:p>
            <a:endParaRPr lang="en-ZA"/>
          </a:p>
        </p:txBody>
      </p:sp>
      <p:sp>
        <p:nvSpPr>
          <p:cNvPr id="3" name="Date Placeholder 2"/>
          <p:cNvSpPr>
            <a:spLocks noGrp="1"/>
          </p:cNvSpPr>
          <p:nvPr>
            <p:ph type="dt" idx="1"/>
          </p:nvPr>
        </p:nvSpPr>
        <p:spPr>
          <a:xfrm>
            <a:off x="3851343" y="0"/>
            <a:ext cx="2946347" cy="496491"/>
          </a:xfrm>
          <a:prstGeom prst="rect">
            <a:avLst/>
          </a:prstGeom>
        </p:spPr>
        <p:txBody>
          <a:bodyPr vert="horz" lIns="92172" tIns="46086" rIns="92172" bIns="46086" rtlCol="0"/>
          <a:lstStyle>
            <a:lvl1pPr algn="r">
              <a:defRPr sz="1200"/>
            </a:lvl1pPr>
          </a:lstStyle>
          <a:p>
            <a:fld id="{50510892-2AC3-46B4-9C0C-532BF1EE5478}" type="datetimeFigureOut">
              <a:rPr lang="en-ZA" smtClean="0"/>
              <a:pPr/>
              <a:t>2022/10/17</a:t>
            </a:fld>
            <a:endParaRPr lang="en-ZA"/>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2172" tIns="46086" rIns="92172" bIns="46086" rtlCol="0" anchor="ctr"/>
          <a:lstStyle/>
          <a:p>
            <a:endParaRPr lang="en-ZA"/>
          </a:p>
        </p:txBody>
      </p:sp>
      <p:sp>
        <p:nvSpPr>
          <p:cNvPr id="5" name="Notes Placeholder 4"/>
          <p:cNvSpPr>
            <a:spLocks noGrp="1"/>
          </p:cNvSpPr>
          <p:nvPr>
            <p:ph type="body" sz="quarter" idx="3"/>
          </p:nvPr>
        </p:nvSpPr>
        <p:spPr>
          <a:xfrm>
            <a:off x="679927" y="4716662"/>
            <a:ext cx="5439410" cy="4468416"/>
          </a:xfrm>
          <a:prstGeom prst="rect">
            <a:avLst/>
          </a:prstGeom>
        </p:spPr>
        <p:txBody>
          <a:bodyPr vert="horz" lIns="92172" tIns="46086" rIns="92172" bIns="460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31599"/>
            <a:ext cx="2946347" cy="496491"/>
          </a:xfrm>
          <a:prstGeom prst="rect">
            <a:avLst/>
          </a:prstGeom>
        </p:spPr>
        <p:txBody>
          <a:bodyPr vert="horz" lIns="92172" tIns="46086" rIns="92172" bIns="46086" rtlCol="0" anchor="b"/>
          <a:lstStyle>
            <a:lvl1pPr algn="l">
              <a:defRPr sz="1200"/>
            </a:lvl1pPr>
          </a:lstStyle>
          <a:p>
            <a:endParaRPr lang="en-ZA"/>
          </a:p>
        </p:txBody>
      </p:sp>
      <p:sp>
        <p:nvSpPr>
          <p:cNvPr id="7" name="Slide Number Placeholder 6"/>
          <p:cNvSpPr>
            <a:spLocks noGrp="1"/>
          </p:cNvSpPr>
          <p:nvPr>
            <p:ph type="sldNum" sz="quarter" idx="5"/>
          </p:nvPr>
        </p:nvSpPr>
        <p:spPr>
          <a:xfrm>
            <a:off x="3851343" y="9431599"/>
            <a:ext cx="2946347" cy="496491"/>
          </a:xfrm>
          <a:prstGeom prst="rect">
            <a:avLst/>
          </a:prstGeom>
        </p:spPr>
        <p:txBody>
          <a:bodyPr vert="horz" lIns="92172" tIns="46086" rIns="92172" bIns="46086" rtlCol="0" anchor="b"/>
          <a:lstStyle>
            <a:lvl1pPr algn="r">
              <a:defRPr sz="1200"/>
            </a:lvl1pPr>
          </a:lstStyle>
          <a:p>
            <a:fld id="{E8EBFC12-8689-49E9-BE0A-293A1BD3491A}" type="slidenum">
              <a:rPr lang="en-ZA" smtClean="0"/>
              <a:pPr/>
              <a:t>‹#›</a:t>
            </a:fld>
            <a:endParaRPr lang="en-ZA"/>
          </a:p>
        </p:txBody>
      </p:sp>
    </p:spTree>
    <p:extLst>
      <p:ext uri="{BB962C8B-B14F-4D97-AF65-F5344CB8AC3E}">
        <p14:creationId xmlns:p14="http://schemas.microsoft.com/office/powerpoint/2010/main" val="3389751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9</a:t>
            </a:fld>
            <a:endParaRPr lang="en-ZA"/>
          </a:p>
        </p:txBody>
      </p:sp>
    </p:spTree>
    <p:extLst>
      <p:ext uri="{BB962C8B-B14F-4D97-AF65-F5344CB8AC3E}">
        <p14:creationId xmlns:p14="http://schemas.microsoft.com/office/powerpoint/2010/main" val="1067858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10</a:t>
            </a:fld>
            <a:endParaRPr lang="en-ZA"/>
          </a:p>
        </p:txBody>
      </p:sp>
    </p:spTree>
    <p:extLst>
      <p:ext uri="{BB962C8B-B14F-4D97-AF65-F5344CB8AC3E}">
        <p14:creationId xmlns:p14="http://schemas.microsoft.com/office/powerpoint/2010/main" val="1433925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11</a:t>
            </a:fld>
            <a:endParaRPr lang="en-ZA"/>
          </a:p>
        </p:txBody>
      </p:sp>
    </p:spTree>
    <p:extLst>
      <p:ext uri="{BB962C8B-B14F-4D97-AF65-F5344CB8AC3E}">
        <p14:creationId xmlns:p14="http://schemas.microsoft.com/office/powerpoint/2010/main" val="1478045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12</a:t>
            </a:fld>
            <a:endParaRPr lang="en-ZA"/>
          </a:p>
        </p:txBody>
      </p:sp>
    </p:spTree>
    <p:extLst>
      <p:ext uri="{BB962C8B-B14F-4D97-AF65-F5344CB8AC3E}">
        <p14:creationId xmlns:p14="http://schemas.microsoft.com/office/powerpoint/2010/main" val="1462281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13</a:t>
            </a:fld>
            <a:endParaRPr lang="en-ZA"/>
          </a:p>
        </p:txBody>
      </p:sp>
    </p:spTree>
    <p:extLst>
      <p:ext uri="{BB962C8B-B14F-4D97-AF65-F5344CB8AC3E}">
        <p14:creationId xmlns:p14="http://schemas.microsoft.com/office/powerpoint/2010/main" val="2067210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14</a:t>
            </a:fld>
            <a:endParaRPr lang="en-ZA"/>
          </a:p>
        </p:txBody>
      </p:sp>
    </p:spTree>
    <p:extLst>
      <p:ext uri="{BB962C8B-B14F-4D97-AF65-F5344CB8AC3E}">
        <p14:creationId xmlns:p14="http://schemas.microsoft.com/office/powerpoint/2010/main" val="4140838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15</a:t>
            </a:fld>
            <a:endParaRPr lang="en-ZA"/>
          </a:p>
        </p:txBody>
      </p:sp>
    </p:spTree>
    <p:extLst>
      <p:ext uri="{BB962C8B-B14F-4D97-AF65-F5344CB8AC3E}">
        <p14:creationId xmlns:p14="http://schemas.microsoft.com/office/powerpoint/2010/main" val="179088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16</a:t>
            </a:fld>
            <a:endParaRPr lang="en-ZA"/>
          </a:p>
        </p:txBody>
      </p:sp>
    </p:spTree>
    <p:extLst>
      <p:ext uri="{BB962C8B-B14F-4D97-AF65-F5344CB8AC3E}">
        <p14:creationId xmlns:p14="http://schemas.microsoft.com/office/powerpoint/2010/main" val="15056335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8EBFC12-8689-49E9-BE0A-293A1BD3491A}" type="slidenum">
              <a:rPr lang="en-ZA" smtClean="0"/>
              <a:pPr/>
              <a:t>17</a:t>
            </a:fld>
            <a:endParaRPr lang="en-ZA"/>
          </a:p>
        </p:txBody>
      </p:sp>
    </p:spTree>
    <p:extLst>
      <p:ext uri="{BB962C8B-B14F-4D97-AF65-F5344CB8AC3E}">
        <p14:creationId xmlns:p14="http://schemas.microsoft.com/office/powerpoint/2010/main" val="157258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EE9706A-602D-304D-ADF3-74D9DE1E2A38}" type="datetime1">
              <a:rPr lang="en-ZA" smtClean="0"/>
              <a:t>2022/10/17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4B8398-E204-4A7E-AE1D-6CADF512AA53}" type="slidenum">
              <a:rPr lang="en-US" smtClean="0"/>
              <a:pPr/>
              <a:t>‹#›</a:t>
            </a:fld>
            <a:endParaRPr lang="en-US"/>
          </a:p>
        </p:txBody>
      </p:sp>
    </p:spTree>
    <p:extLst>
      <p:ext uri="{BB962C8B-B14F-4D97-AF65-F5344CB8AC3E}">
        <p14:creationId xmlns:p14="http://schemas.microsoft.com/office/powerpoint/2010/main" val="2440210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B52FF36-EA05-7849-8CDF-726374139F5F}" type="datetime1">
              <a:rPr lang="en-ZA" smtClean="0"/>
              <a:t>2022/10/17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5693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EE299CE-99DE-BE44-9F4F-5B98C4540E1D}" type="datetime1">
              <a:rPr lang="en-ZA" smtClean="0"/>
              <a:t>2022/10/17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40311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48C6CC-AC1C-F84D-B778-4A76A7F7CE85}" type="datetime1">
              <a:rPr lang="en-ZA" smtClean="0"/>
              <a:t>2022/10/17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29596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46EEBC-1C1D-D34E-A5AB-2412E4259FF5}" type="datetime1">
              <a:rPr lang="en-ZA" smtClean="0"/>
              <a:t>2022/10/17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0126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11DD34-D908-4440-8088-66AE0DCA80FA}" type="datetime1">
              <a:rPr lang="en-ZA" smtClean="0"/>
              <a:t>2022/10/17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3186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74CD95-E5F7-B343-B390-30A440E2E493}" type="datetime1">
              <a:rPr lang="en-ZA" smtClean="0"/>
              <a:t>2022/10/17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66046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2B8AF26-C501-D847-BA21-F229368A59F0}" type="datetime1">
              <a:rPr lang="en-ZA" smtClean="0"/>
              <a:t>2022/10/17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7229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492EA-5F64-204D-AF55-967CBBDC59BD}" type="datetime1">
              <a:rPr lang="en-ZA" smtClean="0"/>
              <a:t>2022/10/17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00994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9336F8-454F-854E-B34E-934DDDF37FEB}" type="datetime1">
              <a:rPr lang="en-ZA" smtClean="0"/>
              <a:t>2022/10/17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1111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9F895-E22C-5546-9C66-A2C25DBACFE9}" type="datetime1">
              <a:rPr lang="en-ZA" smtClean="0"/>
              <a:t>2022/10/17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64272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5BABF-ED3E-8249-AC99-0B5387908FDA}" type="datetime1">
              <a:rPr lang="en-ZA" smtClean="0"/>
              <a:t>2022/10/17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853569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1.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800" y="2130425"/>
            <a:ext cx="7772400" cy="2746375"/>
          </a:xfrm>
        </p:spPr>
        <p:txBody>
          <a:bodyPr>
            <a:normAutofit fontScale="90000"/>
          </a:bodyPr>
          <a:lstStyle/>
          <a:p>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r>
              <a:rPr lang="en-US" sz="3100" b="1" cap="all" dirty="0">
                <a:solidFill>
                  <a:prstClr val="black">
                    <a:lumMod val="50000"/>
                  </a:prstClr>
                </a:solidFill>
                <a:latin typeface="Century Gothic"/>
              </a:rPr>
              <a:t>SCOPA briefing </a:t>
            </a:r>
            <a:br>
              <a:rPr lang="en-US" sz="3100" b="1" cap="all" dirty="0">
                <a:solidFill>
                  <a:prstClr val="black">
                    <a:lumMod val="50000"/>
                  </a:prstClr>
                </a:solidFill>
                <a:latin typeface="Century Gothic"/>
              </a:rPr>
            </a:br>
            <a:r>
              <a:rPr lang="en-US" sz="3100" b="1" cap="all" dirty="0">
                <a:solidFill>
                  <a:prstClr val="black">
                    <a:lumMod val="50000"/>
                  </a:prstClr>
                </a:solidFill>
                <a:latin typeface="Century Gothic"/>
              </a:rPr>
              <a:t>on the </a:t>
            </a:r>
            <a:r>
              <a:rPr lang="en-GB" sz="3100" b="1" cap="all" dirty="0">
                <a:solidFill>
                  <a:prstClr val="black">
                    <a:lumMod val="50000"/>
                  </a:prstClr>
                </a:solidFill>
                <a:latin typeface="Century Gothic"/>
              </a:rPr>
              <a:t>DHET INDEPENDENT AND FORENSIC INVESTIGATION OF THE </a:t>
            </a:r>
            <a:r>
              <a:rPr lang="en-US" sz="3100" b="1" cap="all" dirty="0">
                <a:solidFill>
                  <a:prstClr val="black">
                    <a:lumMod val="50000"/>
                  </a:prstClr>
                </a:solidFill>
                <a:latin typeface="Century Gothic"/>
              </a:rPr>
              <a:t>NATIONAL SKILLS FUND</a:t>
            </a:r>
            <a:r>
              <a:rPr lang="en-GB" sz="3100" b="1" cap="all" dirty="0">
                <a:solidFill>
                  <a:prstClr val="black">
                    <a:lumMod val="50000"/>
                  </a:prstClr>
                </a:solidFill>
                <a:latin typeface="Century Gothic"/>
              </a:rPr>
              <a:t> </a:t>
            </a:r>
            <a:br>
              <a:rPr lang="en-US" sz="3100" b="1" cap="all" dirty="0">
                <a:solidFill>
                  <a:prstClr val="black">
                    <a:lumMod val="50000"/>
                  </a:prstClr>
                </a:solidFill>
                <a:latin typeface="Century Gothic"/>
              </a:rPr>
            </a:br>
            <a:br>
              <a:rPr lang="en-US" sz="3100" b="1" cap="all" dirty="0">
                <a:solidFill>
                  <a:prstClr val="black">
                    <a:lumMod val="50000"/>
                  </a:prstClr>
                </a:solidFill>
                <a:latin typeface="Century Gothic"/>
              </a:rPr>
            </a:br>
            <a:br>
              <a:rPr lang="en-US" sz="3100" b="1" cap="all" dirty="0">
                <a:solidFill>
                  <a:prstClr val="black">
                    <a:lumMod val="50000"/>
                  </a:prstClr>
                </a:solidFill>
                <a:latin typeface="Century Gothic"/>
              </a:rPr>
            </a:br>
            <a:r>
              <a:rPr lang="en-GB" sz="2200" b="1" cap="all" dirty="0">
                <a:solidFill>
                  <a:prstClr val="black">
                    <a:lumMod val="50000"/>
                  </a:prstClr>
                </a:solidFill>
                <a:latin typeface="Century Gothic"/>
              </a:rPr>
              <a:t>20</a:t>
            </a:r>
            <a:r>
              <a:rPr lang="en-US" sz="2200" b="1" cap="all">
                <a:solidFill>
                  <a:prstClr val="black">
                    <a:lumMod val="50000"/>
                  </a:prstClr>
                </a:solidFill>
                <a:latin typeface="Century Gothic"/>
              </a:rPr>
              <a:t> OCTOBER </a:t>
            </a:r>
            <a:r>
              <a:rPr lang="en-US" sz="2200" b="1" cap="all" dirty="0">
                <a:solidFill>
                  <a:prstClr val="black">
                    <a:lumMod val="50000"/>
                  </a:prstClr>
                </a:solidFill>
                <a:latin typeface="Century Gothic"/>
              </a:rPr>
              <a:t>2022</a:t>
            </a:r>
            <a:br>
              <a:rPr lang="en-US" sz="2200"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endParaRPr lang="en-US" dirty="0"/>
          </a:p>
        </p:txBody>
      </p:sp>
      <p:pic>
        <p:nvPicPr>
          <p:cNvPr id="4" name="Picture 3" descr="DHET F-C logo.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304800"/>
            <a:ext cx="4038600" cy="1524000"/>
          </a:xfrm>
          <a:prstGeom prst="rect">
            <a:avLst/>
          </a:prstGeom>
        </p:spPr>
      </p:pic>
      <p:sp>
        <p:nvSpPr>
          <p:cNvPr id="2" name="Slide Number Placeholder 1">
            <a:extLst>
              <a:ext uri="{FF2B5EF4-FFF2-40B4-BE49-F238E27FC236}">
                <a16:creationId xmlns:a16="http://schemas.microsoft.com/office/drawing/2014/main" id="{AEA3984A-DD45-2EAC-F89F-E47E5BF224BC}"/>
              </a:ext>
            </a:extLst>
          </p:cNvPr>
          <p:cNvSpPr>
            <a:spLocks noGrp="1"/>
          </p:cNvSpPr>
          <p:nvPr>
            <p:ph type="sldNum" sz="quarter" idx="12"/>
          </p:nvPr>
        </p:nvSpPr>
        <p:spPr/>
        <p:txBody>
          <a:bodyPr/>
          <a:lstStyle/>
          <a:p>
            <a:fld id="{974B8398-E204-4A7E-AE1D-6CADF512AA53}" type="slidenum">
              <a:rPr lang="en-US" smtClean="0"/>
              <a:pPr/>
              <a:t>0</a:t>
            </a:fld>
            <a:endParaRPr lang="en-US"/>
          </a:p>
        </p:txBody>
      </p:sp>
    </p:spTree>
    <p:extLst>
      <p:ext uri="{BB962C8B-B14F-4D97-AF65-F5344CB8AC3E}">
        <p14:creationId xmlns:p14="http://schemas.microsoft.com/office/powerpoint/2010/main" val="313172381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98000"/>
          </a:blip>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62455" y="-118785"/>
            <a:ext cx="7995745" cy="1415772"/>
          </a:xfrm>
          <a:prstGeom prst="rect">
            <a:avLst/>
          </a:prstGeom>
          <a:noFill/>
        </p:spPr>
        <p:txBody>
          <a:bodyPr wrap="square" lIns="91440" tIns="45720" rIns="91440" bIns="45720" rtlCol="0" anchor="t">
            <a:spAutoFit/>
          </a:bodyPr>
          <a:lstStyle/>
          <a:p>
            <a:endParaRPr lang="en-ZA" dirty="0"/>
          </a:p>
          <a:p>
            <a:pPr algn="ctr"/>
            <a:r>
              <a:rPr lang="en-GB" sz="2000" b="1" dirty="0">
                <a:cs typeface="Calibri"/>
              </a:rPr>
              <a:t>5. Projects Selected</a:t>
            </a:r>
          </a:p>
          <a:p>
            <a:pPr algn="ctr"/>
            <a:endParaRPr lang="en-GB" sz="2400" b="1" dirty="0">
              <a:cs typeface="Calibri"/>
            </a:endParaRPr>
          </a:p>
          <a:p>
            <a:endParaRPr lang="en-GB" sz="2400" b="1" dirty="0">
              <a:cs typeface="Calibri"/>
            </a:endParaRPr>
          </a:p>
        </p:txBody>
      </p:sp>
      <p:pic>
        <p:nvPicPr>
          <p:cNvPr id="1084" name="Picture 60" descr="page17image43720832">
            <a:extLst>
              <a:ext uri="{FF2B5EF4-FFF2-40B4-BE49-F238E27FC236}">
                <a16:creationId xmlns:a16="http://schemas.microsoft.com/office/drawing/2014/main" id="{A6D3AC18-781D-B0D3-8636-30ECB17B60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4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85" name="Picture 61" descr="page17image43721040">
            <a:extLst>
              <a:ext uri="{FF2B5EF4-FFF2-40B4-BE49-F238E27FC236}">
                <a16:creationId xmlns:a16="http://schemas.microsoft.com/office/drawing/2014/main" id="{B3A46976-0882-F5E5-7B45-67AF11E0B6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78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86" name="Picture 62" descr="page17image43721248">
            <a:extLst>
              <a:ext uri="{FF2B5EF4-FFF2-40B4-BE49-F238E27FC236}">
                <a16:creationId xmlns:a16="http://schemas.microsoft.com/office/drawing/2014/main" id="{BF04B99E-9BA8-E246-1196-F39B9B5C8E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87" name="Picture 63" descr="page17image43721456">
            <a:extLst>
              <a:ext uri="{FF2B5EF4-FFF2-40B4-BE49-F238E27FC236}">
                <a16:creationId xmlns:a16="http://schemas.microsoft.com/office/drawing/2014/main" id="{142ECF2C-164B-68B0-8A32-1546693ACDE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66200" y="4297254"/>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88" name="Picture 64" descr="page17image43724576">
            <a:extLst>
              <a:ext uri="{FF2B5EF4-FFF2-40B4-BE49-F238E27FC236}">
                <a16:creationId xmlns:a16="http://schemas.microsoft.com/office/drawing/2014/main" id="{4A573345-E46B-41C7-9CEC-3E49B27FC80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60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89" name="Picture 65" descr="page17image43724784">
            <a:extLst>
              <a:ext uri="{FF2B5EF4-FFF2-40B4-BE49-F238E27FC236}">
                <a16:creationId xmlns:a16="http://schemas.microsoft.com/office/drawing/2014/main" id="{AB150CB7-CD24-828B-050C-F6213F11EAC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54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0" name="Picture 66" descr="page17image43724992">
            <a:extLst>
              <a:ext uri="{FF2B5EF4-FFF2-40B4-BE49-F238E27FC236}">
                <a16:creationId xmlns:a16="http://schemas.microsoft.com/office/drawing/2014/main" id="{66B4DD61-F6BF-A6B3-921E-F1A4B3F2CA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348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1" name="Picture 67" descr="page17image43725200">
            <a:extLst>
              <a:ext uri="{FF2B5EF4-FFF2-40B4-BE49-F238E27FC236}">
                <a16:creationId xmlns:a16="http://schemas.microsoft.com/office/drawing/2014/main" id="{5727B0A0-B94D-E897-D286-6644A61AD5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142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2" name="Picture 68" descr="page17image43725408">
            <a:extLst>
              <a:ext uri="{FF2B5EF4-FFF2-40B4-BE49-F238E27FC236}">
                <a16:creationId xmlns:a16="http://schemas.microsoft.com/office/drawing/2014/main" id="{9BA7725C-BCB5-F062-494E-BEC0944FF7A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36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3" name="Picture 69" descr="page17image43725616">
            <a:extLst>
              <a:ext uri="{FF2B5EF4-FFF2-40B4-BE49-F238E27FC236}">
                <a16:creationId xmlns:a16="http://schemas.microsoft.com/office/drawing/2014/main" id="{6DFADED2-E428-FAC9-4234-BBCB5D5758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30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4" name="Picture 70" descr="page17image43725824">
            <a:extLst>
              <a:ext uri="{FF2B5EF4-FFF2-40B4-BE49-F238E27FC236}">
                <a16:creationId xmlns:a16="http://schemas.microsoft.com/office/drawing/2014/main" id="{11400403-1257-3A95-1E76-031599DEAA6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24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5" name="Picture 71" descr="page17image43726032">
            <a:extLst>
              <a:ext uri="{FF2B5EF4-FFF2-40B4-BE49-F238E27FC236}">
                <a16:creationId xmlns:a16="http://schemas.microsoft.com/office/drawing/2014/main" id="{6EA621AC-F32A-9979-9E5A-446C9969E6C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318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6" name="Picture 72" descr="page17image43726240">
            <a:extLst>
              <a:ext uri="{FF2B5EF4-FFF2-40B4-BE49-F238E27FC236}">
                <a16:creationId xmlns:a16="http://schemas.microsoft.com/office/drawing/2014/main" id="{C0A34502-767F-AA89-FE60-B6795B330E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12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7" name="Picture 73" descr="page17image43726448">
            <a:extLst>
              <a:ext uri="{FF2B5EF4-FFF2-40B4-BE49-F238E27FC236}">
                <a16:creationId xmlns:a16="http://schemas.microsoft.com/office/drawing/2014/main" id="{92FE99A3-F9A5-983B-346F-1D99CA68682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06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8" name="Picture 74" descr="page17image43726656">
            <a:extLst>
              <a:ext uri="{FF2B5EF4-FFF2-40B4-BE49-F238E27FC236}">
                <a16:creationId xmlns:a16="http://schemas.microsoft.com/office/drawing/2014/main" id="{7F8B6B08-595E-7A85-CABA-8E25A0F25F9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700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099" name="Picture 75" descr="page17image43726864">
            <a:extLst>
              <a:ext uri="{FF2B5EF4-FFF2-40B4-BE49-F238E27FC236}">
                <a16:creationId xmlns:a16="http://schemas.microsoft.com/office/drawing/2014/main" id="{1BD43C95-FB51-12E9-62FF-A94EB8E051E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494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0" name="Picture 76" descr="page17image43727072">
            <a:extLst>
              <a:ext uri="{FF2B5EF4-FFF2-40B4-BE49-F238E27FC236}">
                <a16:creationId xmlns:a16="http://schemas.microsoft.com/office/drawing/2014/main" id="{6BEA0B6E-6361-ACED-18B2-9B25A494BFF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88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1" name="Picture 77" descr="page17image43727280">
            <a:extLst>
              <a:ext uri="{FF2B5EF4-FFF2-40B4-BE49-F238E27FC236}">
                <a16:creationId xmlns:a16="http://schemas.microsoft.com/office/drawing/2014/main" id="{C016D26F-4817-1ECA-7A3E-0E2D312BE4A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82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2" name="Picture 78" descr="page17image43727488">
            <a:extLst>
              <a:ext uri="{FF2B5EF4-FFF2-40B4-BE49-F238E27FC236}">
                <a16:creationId xmlns:a16="http://schemas.microsoft.com/office/drawing/2014/main" id="{A4D6C33F-3672-12AD-1451-63AB743F55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876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3" name="Picture 79" descr="page17image43727696">
            <a:extLst>
              <a:ext uri="{FF2B5EF4-FFF2-40B4-BE49-F238E27FC236}">
                <a16:creationId xmlns:a16="http://schemas.microsoft.com/office/drawing/2014/main" id="{DAC0A4FF-4F68-C5C0-D67E-E67B03F2291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70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4" name="Picture 80" descr="page17image43727904">
            <a:extLst>
              <a:ext uri="{FF2B5EF4-FFF2-40B4-BE49-F238E27FC236}">
                <a16:creationId xmlns:a16="http://schemas.microsoft.com/office/drawing/2014/main" id="{FC6992F8-0C87-7793-9DBA-1E761E96AA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64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5" name="Picture 81" descr="page17image43728112">
            <a:extLst>
              <a:ext uri="{FF2B5EF4-FFF2-40B4-BE49-F238E27FC236}">
                <a16:creationId xmlns:a16="http://schemas.microsoft.com/office/drawing/2014/main" id="{E0CA9D7B-7259-370B-BE5B-B1DDBE3AB2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258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6" name="Picture 82" descr="page17image43728320">
            <a:extLst>
              <a:ext uri="{FF2B5EF4-FFF2-40B4-BE49-F238E27FC236}">
                <a16:creationId xmlns:a16="http://schemas.microsoft.com/office/drawing/2014/main" id="{0BFB57C1-CF95-C3C0-959A-1F8DC7026E3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052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7" name="Picture 83" descr="page17image43728528">
            <a:extLst>
              <a:ext uri="{FF2B5EF4-FFF2-40B4-BE49-F238E27FC236}">
                <a16:creationId xmlns:a16="http://schemas.microsoft.com/office/drawing/2014/main" id="{657BB16D-19C4-7DBA-DB48-E8E249C6C9E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46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8" name="Picture 84" descr="page17image43685776">
            <a:extLst>
              <a:ext uri="{FF2B5EF4-FFF2-40B4-BE49-F238E27FC236}">
                <a16:creationId xmlns:a16="http://schemas.microsoft.com/office/drawing/2014/main" id="{AF3DEDE7-8E76-E74A-5886-D679FF94B6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40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09" name="Picture 85" descr="page17image43685568">
            <a:extLst>
              <a:ext uri="{FF2B5EF4-FFF2-40B4-BE49-F238E27FC236}">
                <a16:creationId xmlns:a16="http://schemas.microsoft.com/office/drawing/2014/main" id="{3AB7F5AE-463F-2B2B-BE76-019EC908B1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434200" y="4433888"/>
            <a:ext cx="25654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0" name="Picture 86" descr="page17image43680576">
            <a:extLst>
              <a:ext uri="{FF2B5EF4-FFF2-40B4-BE49-F238E27FC236}">
                <a16:creationId xmlns:a16="http://schemas.microsoft.com/office/drawing/2014/main" id="{E06EF855-F287-7B44-AF2D-EA1469DD2C5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228200" y="4433888"/>
            <a:ext cx="2616200" cy="12700"/>
          </a:xfrm>
          <a:prstGeom prst="rect">
            <a:avLst/>
          </a:prstGeom>
          <a:noFill/>
          <a:extLst>
            <a:ext uri="{909E8E84-426E-40DD-AFC4-6F175D3DCCD1}">
              <a14:hiddenFill xmlns:a14="http://schemas.microsoft.com/office/drawing/2010/main">
                <a:solidFill>
                  <a:srgbClr val="FFFFFF"/>
                </a:solidFill>
              </a14:hiddenFill>
            </a:ext>
          </a:extLst>
        </p:spPr>
      </p:pic>
      <p:pic>
        <p:nvPicPr>
          <p:cNvPr id="1111" name="Picture 87" descr="page17image43691600">
            <a:extLst>
              <a:ext uri="{FF2B5EF4-FFF2-40B4-BE49-F238E27FC236}">
                <a16:creationId xmlns:a16="http://schemas.microsoft.com/office/drawing/2014/main" id="{97907FD3-48A4-7AF0-CDDA-0EE920150F3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085700" y="4433888"/>
            <a:ext cx="2603500" cy="1270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14">
            <a:extLst>
              <a:ext uri="{FF2B5EF4-FFF2-40B4-BE49-F238E27FC236}">
                <a16:creationId xmlns:a16="http://schemas.microsoft.com/office/drawing/2014/main" id="{8C112A47-1329-E144-A4BC-68F2574DBA04}"/>
              </a:ext>
            </a:extLst>
          </p:cNvPr>
          <p:cNvSpPr>
            <a:spLocks noGrp="1"/>
          </p:cNvSpPr>
          <p:nvPr>
            <p:ph type="ctrTitle"/>
          </p:nvPr>
        </p:nvSpPr>
        <p:spPr/>
        <p:txBody>
          <a:bodyPr/>
          <a:lstStyle/>
          <a:p>
            <a:endParaRPr lang="en-US" dirty="0"/>
          </a:p>
        </p:txBody>
      </p:sp>
      <p:graphicFrame>
        <p:nvGraphicFramePr>
          <p:cNvPr id="20" name="Table 19">
            <a:extLst>
              <a:ext uri="{FF2B5EF4-FFF2-40B4-BE49-F238E27FC236}">
                <a16:creationId xmlns:a16="http://schemas.microsoft.com/office/drawing/2014/main" id="{FFD2C97B-FB58-13A1-B6A5-8BA2CAD0A132}"/>
              </a:ext>
            </a:extLst>
          </p:cNvPr>
          <p:cNvGraphicFramePr>
            <a:graphicFrameLocks noGrp="1"/>
          </p:cNvGraphicFramePr>
          <p:nvPr>
            <p:extLst>
              <p:ext uri="{D42A27DB-BD31-4B8C-83A1-F6EECF244321}">
                <p14:modId xmlns:p14="http://schemas.microsoft.com/office/powerpoint/2010/main" val="108426853"/>
              </p:ext>
            </p:extLst>
          </p:nvPr>
        </p:nvGraphicFramePr>
        <p:xfrm>
          <a:off x="1" y="545471"/>
          <a:ext cx="9144000" cy="6102469"/>
        </p:xfrm>
        <a:graphic>
          <a:graphicData uri="http://schemas.openxmlformats.org/drawingml/2006/table">
            <a:tbl>
              <a:tblPr firstRow="1" bandRow="1">
                <a:tableStyleId>{D03447BB-5D67-496B-8E87-E561075AD55C}</a:tableStyleId>
              </a:tblPr>
              <a:tblGrid>
                <a:gridCol w="658146">
                  <a:extLst>
                    <a:ext uri="{9D8B030D-6E8A-4147-A177-3AD203B41FA5}">
                      <a16:colId xmlns:a16="http://schemas.microsoft.com/office/drawing/2014/main" val="2596472755"/>
                    </a:ext>
                  </a:extLst>
                </a:gridCol>
                <a:gridCol w="4880805">
                  <a:extLst>
                    <a:ext uri="{9D8B030D-6E8A-4147-A177-3AD203B41FA5}">
                      <a16:colId xmlns:a16="http://schemas.microsoft.com/office/drawing/2014/main" val="141969931"/>
                    </a:ext>
                  </a:extLst>
                </a:gridCol>
                <a:gridCol w="3605049">
                  <a:extLst>
                    <a:ext uri="{9D8B030D-6E8A-4147-A177-3AD203B41FA5}">
                      <a16:colId xmlns:a16="http://schemas.microsoft.com/office/drawing/2014/main" val="1975459801"/>
                    </a:ext>
                  </a:extLst>
                </a:gridCol>
              </a:tblGrid>
              <a:tr h="365041">
                <a:tc>
                  <a:txBody>
                    <a:bodyPr/>
                    <a:lstStyle/>
                    <a:p>
                      <a:endParaRPr lang="en-US" dirty="0">
                        <a:solidFill>
                          <a:schemeClr val="tx1"/>
                        </a:solidFill>
                      </a:endParaRPr>
                    </a:p>
                  </a:txBody>
                  <a:tcPr/>
                </a:tc>
                <a:tc>
                  <a:txBody>
                    <a:bodyPr/>
                    <a:lstStyle/>
                    <a:p>
                      <a:r>
                        <a:rPr lang="en-US" dirty="0">
                          <a:solidFill>
                            <a:schemeClr val="tx1"/>
                          </a:solidFill>
                        </a:rPr>
                        <a:t>Project</a:t>
                      </a:r>
                    </a:p>
                  </a:txBody>
                  <a:tcPr/>
                </a:tc>
                <a:tc>
                  <a:txBody>
                    <a:bodyPr/>
                    <a:lstStyle/>
                    <a:p>
                      <a:r>
                        <a:rPr lang="en-US" dirty="0">
                          <a:solidFill>
                            <a:schemeClr val="tx1"/>
                          </a:solidFill>
                        </a:rPr>
                        <a:t>Selection Criteria</a:t>
                      </a:r>
                    </a:p>
                  </a:txBody>
                  <a:tcPr/>
                </a:tc>
                <a:extLst>
                  <a:ext uri="{0D108BD9-81ED-4DB2-BD59-A6C34878D82A}">
                    <a16:rowId xmlns:a16="http://schemas.microsoft.com/office/drawing/2014/main" val="257343824"/>
                  </a:ext>
                </a:extLst>
              </a:tr>
              <a:tr h="638822">
                <a:tc>
                  <a:txBody>
                    <a:bodyPr/>
                    <a:lstStyle/>
                    <a:p>
                      <a:r>
                        <a:rPr lang="en-US" dirty="0">
                          <a:solidFill>
                            <a:schemeClr val="tx1"/>
                          </a:solidFill>
                        </a:rPr>
                        <a:t>1.</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Centre for Education Policy Development “CEPD” (Fruitless &amp; Wasteful Expenditure) – NSF 16/2/1/2 &amp; NSF 10/4/4/3 (Gauteng)</a:t>
                      </a:r>
                      <a:endParaRPr lang="en-ZA" sz="1200" dirty="0">
                        <a:solidFill>
                          <a:schemeClr val="tx1"/>
                        </a:solidFill>
                        <a:effectLst/>
                      </a:endParaRPr>
                    </a:p>
                    <a:p>
                      <a:endParaRPr lang="en-US" sz="12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Teaching &amp; Learning and F&amp;W Expenditure </a:t>
                      </a:r>
                      <a:endParaRPr lang="en-ZA" sz="1200" dirty="0">
                        <a:solidFill>
                          <a:schemeClr val="tx1"/>
                        </a:solidFill>
                        <a:effectLst/>
                      </a:endParaRPr>
                    </a:p>
                    <a:p>
                      <a:endParaRPr lang="en-US" sz="1200" dirty="0">
                        <a:solidFill>
                          <a:schemeClr val="tx1"/>
                        </a:solidFill>
                      </a:endParaRPr>
                    </a:p>
                  </a:txBody>
                  <a:tcPr/>
                </a:tc>
                <a:extLst>
                  <a:ext uri="{0D108BD9-81ED-4DB2-BD59-A6C34878D82A}">
                    <a16:rowId xmlns:a16="http://schemas.microsoft.com/office/drawing/2014/main" val="4223035591"/>
                  </a:ext>
                </a:extLst>
              </a:tr>
              <a:tr h="456301">
                <a:tc>
                  <a:txBody>
                    <a:bodyPr/>
                    <a:lstStyle/>
                    <a:p>
                      <a:r>
                        <a:rPr lang="en-US" dirty="0">
                          <a:solidFill>
                            <a:schemeClr val="tx1"/>
                          </a:solidFill>
                        </a:rPr>
                        <a:t>2.</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Rubicon Communication CC  (Gauteng)</a:t>
                      </a:r>
                      <a:endParaRPr lang="en-ZA" sz="1200" dirty="0">
                        <a:solidFill>
                          <a:schemeClr val="tx1"/>
                        </a:solidFill>
                      </a:endParaRPr>
                    </a:p>
                    <a:p>
                      <a:endParaRPr lang="en-US" sz="12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Teaching &amp; Learning and F&amp;W Expenditure </a:t>
                      </a:r>
                      <a:endParaRPr lang="en-ZA" sz="1200" dirty="0">
                        <a:solidFill>
                          <a:schemeClr val="tx1"/>
                        </a:solidFill>
                        <a:effectLst/>
                      </a:endParaRPr>
                    </a:p>
                    <a:p>
                      <a:endParaRPr lang="en-US" sz="1200" dirty="0">
                        <a:solidFill>
                          <a:schemeClr val="tx1"/>
                        </a:solidFill>
                      </a:endParaRPr>
                    </a:p>
                  </a:txBody>
                  <a:tcPr/>
                </a:tc>
                <a:extLst>
                  <a:ext uri="{0D108BD9-81ED-4DB2-BD59-A6C34878D82A}">
                    <a16:rowId xmlns:a16="http://schemas.microsoft.com/office/drawing/2014/main" val="1443853455"/>
                  </a:ext>
                </a:extLst>
              </a:tr>
              <a:tr h="456301">
                <a:tc>
                  <a:txBody>
                    <a:bodyPr/>
                    <a:lstStyle/>
                    <a:p>
                      <a:r>
                        <a:rPr lang="en-US" dirty="0">
                          <a:solidFill>
                            <a:schemeClr val="tx1"/>
                          </a:solidFill>
                        </a:rPr>
                        <a:t>3.</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err="1">
                          <a:solidFill>
                            <a:schemeClr val="tx1"/>
                          </a:solidFill>
                          <a:effectLst/>
                        </a:rPr>
                        <a:t>Emanzini</a:t>
                      </a:r>
                      <a:r>
                        <a:rPr lang="en-ZA" sz="1200" kern="1200" dirty="0">
                          <a:solidFill>
                            <a:schemeClr val="tx1"/>
                          </a:solidFill>
                          <a:effectLst/>
                        </a:rPr>
                        <a:t> Staffing Solutions  (Gauteng)</a:t>
                      </a:r>
                      <a:endParaRPr lang="en-ZA" sz="1200" dirty="0">
                        <a:solidFill>
                          <a:schemeClr val="tx1"/>
                        </a:solidFill>
                      </a:endParaRPr>
                    </a:p>
                    <a:p>
                      <a:endParaRPr lang="en-US" sz="12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Teaching &amp; Learning and F&amp;W Expenditure </a:t>
                      </a:r>
                      <a:endParaRPr lang="en-ZA" sz="1200" dirty="0">
                        <a:solidFill>
                          <a:schemeClr val="tx1"/>
                        </a:solidFill>
                        <a:effectLst/>
                      </a:endParaRPr>
                    </a:p>
                    <a:p>
                      <a:endParaRPr lang="en-US" sz="1200" dirty="0">
                        <a:solidFill>
                          <a:schemeClr val="tx1"/>
                        </a:solidFill>
                      </a:endParaRPr>
                    </a:p>
                  </a:txBody>
                  <a:tcPr/>
                </a:tc>
                <a:extLst>
                  <a:ext uri="{0D108BD9-81ED-4DB2-BD59-A6C34878D82A}">
                    <a16:rowId xmlns:a16="http://schemas.microsoft.com/office/drawing/2014/main" val="961051220"/>
                  </a:ext>
                </a:extLst>
              </a:tr>
              <a:tr h="730082">
                <a:tc>
                  <a:txBody>
                    <a:bodyPr/>
                    <a:lstStyle/>
                    <a:p>
                      <a:r>
                        <a:rPr lang="en-US" dirty="0">
                          <a:solidFill>
                            <a:schemeClr val="tx1"/>
                          </a:solidFill>
                        </a:rPr>
                        <a:t>4.</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ADA Holdings (</a:t>
                      </a:r>
                      <a:r>
                        <a:rPr lang="en-ZA" sz="1200" kern="1200" dirty="0" err="1">
                          <a:solidFill>
                            <a:schemeClr val="tx1"/>
                          </a:solidFill>
                          <a:effectLst/>
                        </a:rPr>
                        <a:t>Ingewe</a:t>
                      </a:r>
                      <a:r>
                        <a:rPr lang="en-ZA" sz="1200" kern="1200" dirty="0">
                          <a:solidFill>
                            <a:schemeClr val="tx1"/>
                          </a:solidFill>
                          <a:effectLst/>
                        </a:rPr>
                        <a:t> TVET College – NSF/16/3/2/2 &amp; </a:t>
                      </a:r>
                      <a:r>
                        <a:rPr lang="en-ZA" sz="1200" kern="1200" dirty="0" err="1">
                          <a:solidFill>
                            <a:schemeClr val="tx1"/>
                          </a:solidFill>
                          <a:effectLst/>
                        </a:rPr>
                        <a:t>Lusikisiki</a:t>
                      </a:r>
                      <a:r>
                        <a:rPr lang="en-ZA" sz="1200" kern="1200" dirty="0">
                          <a:solidFill>
                            <a:schemeClr val="tx1"/>
                          </a:solidFill>
                          <a:effectLst/>
                        </a:rPr>
                        <a:t> / Bizana – NSF/16/1/2/3)  KZN</a:t>
                      </a:r>
                      <a:endParaRPr lang="en-ZA" sz="1200" dirty="0">
                        <a:solidFill>
                          <a:schemeClr val="tx1"/>
                        </a:solidFill>
                        <a:effectLst/>
                      </a:endParaRPr>
                    </a:p>
                    <a:p>
                      <a:endParaRPr lang="en-US" sz="12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Infrastructure and Teaching &amp; Learning (F&amp;W Expenditure / Fraud) </a:t>
                      </a:r>
                      <a:endParaRPr lang="en-ZA" sz="1200" dirty="0">
                        <a:solidFill>
                          <a:schemeClr val="tx1"/>
                        </a:solidFill>
                        <a:effectLst/>
                      </a:endParaRPr>
                    </a:p>
                    <a:p>
                      <a:endParaRPr lang="en-US" sz="1200" dirty="0">
                        <a:solidFill>
                          <a:schemeClr val="tx1"/>
                        </a:solidFill>
                      </a:endParaRPr>
                    </a:p>
                  </a:txBody>
                  <a:tcPr/>
                </a:tc>
                <a:extLst>
                  <a:ext uri="{0D108BD9-81ED-4DB2-BD59-A6C34878D82A}">
                    <a16:rowId xmlns:a16="http://schemas.microsoft.com/office/drawing/2014/main" val="1324566086"/>
                  </a:ext>
                </a:extLst>
              </a:tr>
              <a:tr h="730082">
                <a:tc>
                  <a:txBody>
                    <a:bodyPr/>
                    <a:lstStyle/>
                    <a:p>
                      <a:r>
                        <a:rPr lang="en-US" dirty="0">
                          <a:solidFill>
                            <a:schemeClr val="tx1"/>
                          </a:solidFill>
                        </a:rPr>
                        <a:t>5.</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err="1">
                          <a:solidFill>
                            <a:schemeClr val="tx1"/>
                          </a:solidFill>
                          <a:effectLst/>
                        </a:rPr>
                        <a:t>Dithipe</a:t>
                      </a:r>
                      <a:r>
                        <a:rPr lang="en-ZA" sz="1200" kern="1200" dirty="0">
                          <a:solidFill>
                            <a:schemeClr val="tx1"/>
                          </a:solidFill>
                          <a:effectLst/>
                        </a:rPr>
                        <a:t> Trading Enterprise (Limpopo)</a:t>
                      </a:r>
                      <a:endParaRPr lang="en-ZA" sz="1200" dirty="0">
                        <a:solidFill>
                          <a:schemeClr val="tx1"/>
                        </a:solidFill>
                      </a:endParaRPr>
                    </a:p>
                    <a:p>
                      <a:endParaRPr lang="en-US" sz="12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Teaching &amp; Learning and F&amp;W Expenditure/fraud</a:t>
                      </a:r>
                      <a:endParaRPr lang="en-ZA" sz="1200" dirty="0">
                        <a:solidFill>
                          <a:schemeClr val="tx1"/>
                        </a:solidFill>
                        <a:effectLst/>
                      </a:endParaRPr>
                    </a:p>
                    <a:p>
                      <a:endParaRPr lang="en-US" sz="1200" dirty="0">
                        <a:solidFill>
                          <a:schemeClr val="tx1"/>
                        </a:solidFill>
                      </a:endParaRPr>
                    </a:p>
                  </a:txBody>
                  <a:tcPr/>
                </a:tc>
                <a:extLst>
                  <a:ext uri="{0D108BD9-81ED-4DB2-BD59-A6C34878D82A}">
                    <a16:rowId xmlns:a16="http://schemas.microsoft.com/office/drawing/2014/main" val="981387423"/>
                  </a:ext>
                </a:extLst>
              </a:tr>
              <a:tr h="517142">
                <a:tc>
                  <a:txBody>
                    <a:bodyPr/>
                    <a:lstStyle/>
                    <a:p>
                      <a:r>
                        <a:rPr lang="en-US" dirty="0">
                          <a:solidFill>
                            <a:schemeClr val="tx1"/>
                          </a:solidFill>
                        </a:rPr>
                        <a:t>6.</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err="1">
                          <a:solidFill>
                            <a:schemeClr val="tx1"/>
                          </a:solidFill>
                          <a:effectLst/>
                        </a:rPr>
                        <a:t>Dzunde</a:t>
                      </a:r>
                      <a:r>
                        <a:rPr lang="en-ZA" sz="1200" kern="1200" dirty="0">
                          <a:solidFill>
                            <a:schemeClr val="tx1"/>
                          </a:solidFill>
                          <a:effectLst/>
                        </a:rPr>
                        <a:t> Farming – Rural Development  (Limpopo)</a:t>
                      </a:r>
                      <a:endParaRPr lang="en-ZA" sz="1200" dirty="0">
                        <a:solidFill>
                          <a:schemeClr val="tx1"/>
                        </a:solidFill>
                      </a:endParaRPr>
                    </a:p>
                    <a:p>
                      <a:endParaRPr lang="en-US" sz="1200" dirty="0">
                        <a:solidFill>
                          <a:schemeClr val="tx1"/>
                        </a:solidFill>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Teaching &amp; Learning and F&amp;W Expenditure </a:t>
                      </a:r>
                      <a:endParaRPr lang="en-ZA" sz="1200" dirty="0">
                        <a:solidFill>
                          <a:schemeClr val="tx1"/>
                        </a:solidFill>
                        <a:effectLst/>
                      </a:endParaRPr>
                    </a:p>
                  </a:txBody>
                  <a:tcPr/>
                </a:tc>
                <a:extLst>
                  <a:ext uri="{0D108BD9-81ED-4DB2-BD59-A6C34878D82A}">
                    <a16:rowId xmlns:a16="http://schemas.microsoft.com/office/drawing/2014/main" val="2761667059"/>
                  </a:ext>
                </a:extLst>
              </a:tr>
              <a:tr h="790922">
                <a:tc>
                  <a:txBody>
                    <a:bodyPr/>
                    <a:lstStyle/>
                    <a:p>
                      <a:r>
                        <a:rPr lang="en-US" dirty="0">
                          <a:solidFill>
                            <a:schemeClr val="tx1"/>
                          </a:solidFill>
                        </a:rPr>
                        <a:t>7.</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err="1">
                          <a:solidFill>
                            <a:schemeClr val="tx1"/>
                          </a:solidFill>
                          <a:effectLst/>
                        </a:rPr>
                        <a:t>Ikhonolakho</a:t>
                      </a:r>
                      <a:r>
                        <a:rPr lang="en-ZA" sz="1200" kern="1200" dirty="0">
                          <a:solidFill>
                            <a:schemeClr val="tx1"/>
                          </a:solidFill>
                          <a:effectLst/>
                        </a:rPr>
                        <a:t> Woman and Youth Primary Co- operative Limited – NSF 16/1/3/21 </a:t>
                      </a:r>
                      <a:endParaRPr lang="en-ZA" sz="1200" dirty="0">
                        <a:solidFill>
                          <a:schemeClr val="tx1"/>
                        </a:solidFill>
                      </a:endParaRPr>
                    </a:p>
                    <a:p>
                      <a:r>
                        <a:rPr lang="en-US" sz="1200" dirty="0">
                          <a:solidFill>
                            <a:schemeClr val="tx1"/>
                          </a:solidFill>
                        </a:rPr>
                        <a:t>KZN</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Teaching &amp; Learning and F&amp;W Expenditure </a:t>
                      </a:r>
                      <a:endParaRPr lang="en-ZA" sz="1200" dirty="0">
                        <a:solidFill>
                          <a:schemeClr val="tx1"/>
                        </a:solidFill>
                        <a:effectLst/>
                      </a:endParaRPr>
                    </a:p>
                  </a:txBody>
                  <a:tcPr/>
                </a:tc>
                <a:extLst>
                  <a:ext uri="{0D108BD9-81ED-4DB2-BD59-A6C34878D82A}">
                    <a16:rowId xmlns:a16="http://schemas.microsoft.com/office/drawing/2014/main" val="1796722033"/>
                  </a:ext>
                </a:extLst>
              </a:tr>
              <a:tr h="517142">
                <a:tc>
                  <a:txBody>
                    <a:bodyPr/>
                    <a:lstStyle/>
                    <a:p>
                      <a:r>
                        <a:rPr lang="en-US" dirty="0">
                          <a:solidFill>
                            <a:schemeClr val="tx1"/>
                          </a:solidFill>
                        </a:rPr>
                        <a:t>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Ekurhuleni West TVET College (Gauteng)</a:t>
                      </a:r>
                      <a:br>
                        <a:rPr lang="en-ZA" sz="1200" kern="1200" dirty="0">
                          <a:solidFill>
                            <a:schemeClr val="tx1"/>
                          </a:solidFill>
                          <a:effectLst/>
                        </a:rPr>
                      </a:br>
                      <a:endParaRPr lang="en-US" sz="1200" dirty="0">
                        <a:solidFill>
                          <a:schemeClr val="tx1"/>
                        </a:solidFill>
                      </a:endParaRPr>
                    </a:p>
                  </a:txBody>
                  <a:tcPr/>
                </a:tc>
                <a:tc>
                  <a:txBody>
                    <a:bodyPr/>
                    <a:lstStyle/>
                    <a:p>
                      <a:r>
                        <a:rPr lang="en-US" sz="1200" dirty="0">
                          <a:solidFill>
                            <a:schemeClr val="tx1"/>
                          </a:solidFill>
                        </a:rPr>
                        <a:t>Infrastructure</a:t>
                      </a:r>
                    </a:p>
                  </a:txBody>
                  <a:tcPr/>
                </a:tc>
                <a:extLst>
                  <a:ext uri="{0D108BD9-81ED-4DB2-BD59-A6C34878D82A}">
                    <a16:rowId xmlns:a16="http://schemas.microsoft.com/office/drawing/2014/main" val="3911451647"/>
                  </a:ext>
                </a:extLst>
              </a:tr>
              <a:tr h="517142">
                <a:tc>
                  <a:txBody>
                    <a:bodyPr/>
                    <a:lstStyle/>
                    <a:p>
                      <a:r>
                        <a:rPr lang="en-US" dirty="0">
                          <a:solidFill>
                            <a:schemeClr val="tx1"/>
                          </a:solidFill>
                        </a:rPr>
                        <a:t>9.</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rPr>
                        <a:t>DSPP – Port Elizabeth TVET College (Eastern Cape)</a:t>
                      </a:r>
                      <a:endParaRPr lang="en-ZA" sz="1200" dirty="0">
                        <a:solidFill>
                          <a:schemeClr val="tx1"/>
                        </a:solidFill>
                      </a:endParaRPr>
                    </a:p>
                    <a:p>
                      <a:endParaRPr lang="en-US" sz="1200" dirty="0">
                        <a:solidFill>
                          <a:schemeClr val="tx1"/>
                        </a:solidFill>
                      </a:endParaRPr>
                    </a:p>
                  </a:txBody>
                  <a:tcPr/>
                </a:tc>
                <a:tc>
                  <a:txBody>
                    <a:bodyPr/>
                    <a:lstStyle/>
                    <a:p>
                      <a:r>
                        <a:rPr lang="en-US" sz="1200" dirty="0">
                          <a:solidFill>
                            <a:schemeClr val="tx1"/>
                          </a:solidFill>
                        </a:rPr>
                        <a:t>Infrastructure</a:t>
                      </a:r>
                    </a:p>
                  </a:txBody>
                  <a:tcPr/>
                </a:tc>
                <a:extLst>
                  <a:ext uri="{0D108BD9-81ED-4DB2-BD59-A6C34878D82A}">
                    <a16:rowId xmlns:a16="http://schemas.microsoft.com/office/drawing/2014/main" val="712281147"/>
                  </a:ext>
                </a:extLst>
              </a:tr>
              <a:tr h="379717">
                <a:tc>
                  <a:txBody>
                    <a:bodyPr/>
                    <a:lstStyle/>
                    <a:p>
                      <a:r>
                        <a:rPr lang="en-US" dirty="0">
                          <a:solidFill>
                            <a:schemeClr val="tx1"/>
                          </a:solidFill>
                        </a:rPr>
                        <a:t>10.</a:t>
                      </a:r>
                    </a:p>
                  </a:txBody>
                  <a:tcPr/>
                </a:tc>
                <a:tc>
                  <a:txBody>
                    <a:bodyPr/>
                    <a:lstStyle/>
                    <a:p>
                      <a:r>
                        <a:rPr lang="en-US" sz="1200" dirty="0">
                          <a:solidFill>
                            <a:schemeClr val="tx1"/>
                          </a:solidFill>
                        </a:rPr>
                        <a:t>Passionate about people (Western Cape)</a:t>
                      </a:r>
                    </a:p>
                  </a:txBody>
                  <a:tcPr/>
                </a:tc>
                <a:tc>
                  <a:txBody>
                    <a:bodyPr/>
                    <a:lstStyle/>
                    <a:p>
                      <a:r>
                        <a:rPr lang="en-US" sz="1200" dirty="0">
                          <a:solidFill>
                            <a:schemeClr val="tx1"/>
                          </a:solidFill>
                        </a:rPr>
                        <a:t>Teaching and Learning/Infrastructure</a:t>
                      </a:r>
                    </a:p>
                  </a:txBody>
                  <a:tcPr/>
                </a:tc>
                <a:extLst>
                  <a:ext uri="{0D108BD9-81ED-4DB2-BD59-A6C34878D82A}">
                    <a16:rowId xmlns:a16="http://schemas.microsoft.com/office/drawing/2014/main" val="840540541"/>
                  </a:ext>
                </a:extLst>
              </a:tr>
            </a:tbl>
          </a:graphicData>
        </a:graphic>
      </p:graphicFrame>
      <p:sp>
        <p:nvSpPr>
          <p:cNvPr id="2" name="Slide Number Placeholder 1">
            <a:extLst>
              <a:ext uri="{FF2B5EF4-FFF2-40B4-BE49-F238E27FC236}">
                <a16:creationId xmlns:a16="http://schemas.microsoft.com/office/drawing/2014/main" id="{91370A01-271C-4F03-43EA-5010BB9539CA}"/>
              </a:ext>
            </a:extLst>
          </p:cNvPr>
          <p:cNvSpPr>
            <a:spLocks noGrp="1"/>
          </p:cNvSpPr>
          <p:nvPr>
            <p:ph type="sldNum" sz="quarter" idx="12"/>
          </p:nvPr>
        </p:nvSpPr>
        <p:spPr/>
        <p:txBody>
          <a:bodyPr/>
          <a:lstStyle/>
          <a:p>
            <a:fld id="{974B8398-E204-4A7E-AE1D-6CADF512AA53}" type="slidenum">
              <a:rPr lang="en-US" smtClean="0"/>
              <a:pPr/>
              <a:t>9</a:t>
            </a:fld>
            <a:endParaRPr lang="en-US"/>
          </a:p>
        </p:txBody>
      </p:sp>
    </p:spTree>
    <p:extLst>
      <p:ext uri="{BB962C8B-B14F-4D97-AF65-F5344CB8AC3E}">
        <p14:creationId xmlns:p14="http://schemas.microsoft.com/office/powerpoint/2010/main" val="264000253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483475" y="189185"/>
            <a:ext cx="7772400" cy="646331"/>
          </a:xfrm>
          <a:prstGeom prst="rect">
            <a:avLst/>
          </a:prstGeom>
          <a:noFill/>
        </p:spPr>
        <p:txBody>
          <a:bodyPr wrap="square" rtlCol="0">
            <a:spAutoFit/>
          </a:bodyPr>
          <a:lstStyle/>
          <a:p>
            <a:endParaRPr lang="en-ZA" dirty="0"/>
          </a:p>
          <a:p>
            <a:pPr algn="ctr"/>
            <a:r>
              <a:rPr lang="en-ZA" dirty="0"/>
              <a:t> </a:t>
            </a:r>
            <a:r>
              <a:rPr lang="en-ZA" b="1" dirty="0"/>
              <a:t>6. Legislative framework</a:t>
            </a:r>
          </a:p>
        </p:txBody>
      </p:sp>
      <p:graphicFrame>
        <p:nvGraphicFramePr>
          <p:cNvPr id="2" name="Table 3">
            <a:extLst>
              <a:ext uri="{FF2B5EF4-FFF2-40B4-BE49-F238E27FC236}">
                <a16:creationId xmlns:a16="http://schemas.microsoft.com/office/drawing/2014/main" id="{B7F25B65-EE9C-7803-1E31-D9751EF999C7}"/>
              </a:ext>
            </a:extLst>
          </p:cNvPr>
          <p:cNvGraphicFramePr>
            <a:graphicFrameLocks noGrp="1"/>
          </p:cNvGraphicFramePr>
          <p:nvPr>
            <p:extLst>
              <p:ext uri="{D42A27DB-BD31-4B8C-83A1-F6EECF244321}">
                <p14:modId xmlns:p14="http://schemas.microsoft.com/office/powerpoint/2010/main" val="1188435434"/>
              </p:ext>
            </p:extLst>
          </p:nvPr>
        </p:nvGraphicFramePr>
        <p:xfrm>
          <a:off x="0" y="1035213"/>
          <a:ext cx="9144000" cy="5633601"/>
        </p:xfrm>
        <a:graphic>
          <a:graphicData uri="http://schemas.openxmlformats.org/drawingml/2006/table">
            <a:tbl>
              <a:tblPr firstRow="1" bandRow="1">
                <a:tableStyleId>{D03447BB-5D67-496B-8E87-E561075AD55C}</a:tableStyleId>
              </a:tblPr>
              <a:tblGrid>
                <a:gridCol w="3310750">
                  <a:extLst>
                    <a:ext uri="{9D8B030D-6E8A-4147-A177-3AD203B41FA5}">
                      <a16:colId xmlns:a16="http://schemas.microsoft.com/office/drawing/2014/main" val="3491699807"/>
                    </a:ext>
                  </a:extLst>
                </a:gridCol>
                <a:gridCol w="5833250">
                  <a:extLst>
                    <a:ext uri="{9D8B030D-6E8A-4147-A177-3AD203B41FA5}">
                      <a16:colId xmlns:a16="http://schemas.microsoft.com/office/drawing/2014/main" val="2244853714"/>
                    </a:ext>
                  </a:extLst>
                </a:gridCol>
              </a:tblGrid>
              <a:tr h="2081983">
                <a:tc>
                  <a:txBody>
                    <a:bodyPr/>
                    <a:lstStyle/>
                    <a:p>
                      <a:r>
                        <a:rPr lang="en-ZA" sz="1400" b="1" kern="1200" dirty="0">
                          <a:solidFill>
                            <a:schemeClr val="lt1"/>
                          </a:solidFill>
                          <a:effectLst/>
                        </a:rPr>
                        <a:t>Skills Development Act, Act 97 of 1998 – Use of Money in Fund </a:t>
                      </a:r>
                      <a:endParaRPr lang="en-ZA" sz="1400" b="1" dirty="0">
                        <a:effectLst/>
                      </a:endParaRPr>
                    </a:p>
                    <a:p>
                      <a:endParaRPr lang="en-ZA" sz="1800" b="1" kern="1200" dirty="0">
                        <a:solidFill>
                          <a:schemeClr val="lt1"/>
                        </a:solidFill>
                        <a:effectLst/>
                      </a:endParaRPr>
                    </a:p>
                    <a:p>
                      <a:pPr algn="just"/>
                      <a:r>
                        <a:rPr lang="en-ZA" sz="1100" b="1" kern="1200" dirty="0">
                          <a:solidFill>
                            <a:schemeClr val="lt1"/>
                          </a:solidFill>
                          <a:effectLst/>
                        </a:rPr>
                        <a:t>Section 28 (1) of the Act state that: </a:t>
                      </a:r>
                      <a:endParaRPr lang="en-ZA" sz="1100" dirty="0">
                        <a:effectLst/>
                      </a:endParaRPr>
                    </a:p>
                    <a:p>
                      <a:pPr algn="just"/>
                      <a:r>
                        <a:rPr lang="en-ZA" sz="1100" b="1" kern="1200" dirty="0">
                          <a:solidFill>
                            <a:schemeClr val="lt1"/>
                          </a:solidFill>
                          <a:effectLst/>
                        </a:rPr>
                        <a:t>“the money in the Fund may be used only for the projects identified in the national skills development strategy as national priorities or for such other projects related to the achievement of the purposes of this Act as the Director General determines”. </a:t>
                      </a:r>
                      <a:endParaRPr lang="en-ZA" sz="1100" dirty="0">
                        <a:effectLst/>
                      </a:endParaRPr>
                    </a:p>
                    <a:p>
                      <a:endParaRPr lang="en-US" dirty="0"/>
                    </a:p>
                  </a:txBody>
                  <a:tcPr/>
                </a:tc>
                <a:tc>
                  <a:txBody>
                    <a:bodyPr/>
                    <a:lstStyle/>
                    <a:p>
                      <a:r>
                        <a:rPr lang="en-ZA" sz="1400" b="1" kern="1200" dirty="0">
                          <a:solidFill>
                            <a:schemeClr val="lt1"/>
                          </a:solidFill>
                          <a:effectLst/>
                        </a:rPr>
                        <a:t>Constitution of the Republic of South Africa, 1996 </a:t>
                      </a:r>
                      <a:endParaRPr lang="en-ZA" sz="1400" dirty="0"/>
                    </a:p>
                    <a:p>
                      <a:endParaRPr lang="en-ZA" sz="1100" b="1" kern="1200" dirty="0">
                        <a:solidFill>
                          <a:schemeClr val="lt1"/>
                        </a:solidFill>
                        <a:effectLst/>
                      </a:endParaRPr>
                    </a:p>
                    <a:p>
                      <a:r>
                        <a:rPr lang="en-ZA" sz="1100" b="1" kern="1200" dirty="0">
                          <a:solidFill>
                            <a:schemeClr val="lt1"/>
                          </a:solidFill>
                          <a:effectLst/>
                        </a:rPr>
                        <a:t>Section 217 – Procurement, state that: When an organ of state in the national, provincial or local sphere of government, or any other institution identified in national legislation, contracts for goods and services, it must do so in accordance with a system which is fair, equitable, transparent, competitive and cost-effective. </a:t>
                      </a:r>
                      <a:endParaRPr lang="en-ZA" sz="1100" dirty="0"/>
                    </a:p>
                    <a:p>
                      <a:endParaRPr lang="en-US" dirty="0"/>
                    </a:p>
                  </a:txBody>
                  <a:tcPr/>
                </a:tc>
                <a:extLst>
                  <a:ext uri="{0D108BD9-81ED-4DB2-BD59-A6C34878D82A}">
                    <a16:rowId xmlns:a16="http://schemas.microsoft.com/office/drawing/2014/main" val="4223328166"/>
                  </a:ext>
                </a:extLst>
              </a:tr>
              <a:tr h="3551618">
                <a:tc>
                  <a:txBody>
                    <a:bodyPr/>
                    <a:lstStyle/>
                    <a:p>
                      <a:r>
                        <a:rPr lang="en-ZA" sz="1400" b="1" kern="1200" dirty="0">
                          <a:solidFill>
                            <a:schemeClr val="dk1"/>
                          </a:solidFill>
                          <a:effectLst/>
                        </a:rPr>
                        <a:t>Public Finance Management Act 1 of 1999 (PFMA) – General responsibilities of accounting authorities </a:t>
                      </a:r>
                      <a:endParaRPr lang="en-ZA" sz="1400" kern="1200" dirty="0">
                        <a:solidFill>
                          <a:schemeClr val="dk1"/>
                        </a:solidFill>
                        <a:effectLst/>
                      </a:endParaRPr>
                    </a:p>
                    <a:p>
                      <a:pPr algn="just"/>
                      <a:endParaRPr lang="en-ZA" sz="1000" kern="1200" dirty="0">
                        <a:solidFill>
                          <a:schemeClr val="dk1"/>
                        </a:solidFill>
                        <a:effectLst/>
                      </a:endParaRPr>
                    </a:p>
                    <a:p>
                      <a:pPr algn="just"/>
                      <a:r>
                        <a:rPr lang="en-ZA" sz="1000" kern="1200" dirty="0">
                          <a:solidFill>
                            <a:schemeClr val="dk1"/>
                          </a:solidFill>
                          <a:effectLst/>
                        </a:rPr>
                        <a:t>Section 51 (1) of the Act state that:</a:t>
                      </a:r>
                      <a:br>
                        <a:rPr lang="en-ZA" sz="1000" kern="1200" dirty="0">
                          <a:solidFill>
                            <a:schemeClr val="dk1"/>
                          </a:solidFill>
                          <a:effectLst/>
                        </a:rPr>
                      </a:br>
                      <a:r>
                        <a:rPr lang="en-ZA" sz="1000" kern="1200" dirty="0">
                          <a:solidFill>
                            <a:schemeClr val="dk1"/>
                          </a:solidFill>
                          <a:effectLst/>
                        </a:rPr>
                        <a:t>“An accounting authority for a public entity – </a:t>
                      </a:r>
                      <a:endParaRPr lang="en-ZA" sz="1000" dirty="0"/>
                    </a:p>
                    <a:p>
                      <a:pPr algn="just"/>
                      <a:r>
                        <a:rPr lang="en-ZA" sz="1000" kern="1200" dirty="0">
                          <a:solidFill>
                            <a:schemeClr val="dk1"/>
                          </a:solidFill>
                          <a:effectLst/>
                        </a:rPr>
                        <a:t>must ensure that the public entity has and maintains – effective, efficient and transparent systems of financial and risk management and internal control an appropriate procurement and provisioning system which is fair, equitable, transparent, competitive and cost-effective, must take effective and appropriate steps to prevent irregular expenditure, fruitless and wasteful expenditure, losses resulting from criminal conduct, and expenditure not complying with the operational policies of the public entity.” </a:t>
                      </a:r>
                      <a:endParaRPr lang="en-ZA" sz="1000" dirty="0"/>
                    </a:p>
                    <a:p>
                      <a:r>
                        <a:rPr lang="en-ZA" sz="1800" kern="1200" dirty="0">
                          <a:solidFill>
                            <a:schemeClr val="dk1"/>
                          </a:solidFill>
                          <a:effectLst/>
                        </a:rPr>
                        <a:t> </a:t>
                      </a:r>
                      <a:endParaRPr lang="en-ZA" dirty="0">
                        <a:effectLst/>
                      </a:endParaRPr>
                    </a:p>
                    <a:p>
                      <a:endParaRPr lang="en-US" dirty="0"/>
                    </a:p>
                  </a:txBody>
                  <a:tcPr/>
                </a:tc>
                <a:tc>
                  <a:txBody>
                    <a:bodyPr/>
                    <a:lstStyle/>
                    <a:p>
                      <a:r>
                        <a:rPr lang="en-ZA" sz="1100" kern="1200" dirty="0">
                          <a:solidFill>
                            <a:schemeClr val="dk1"/>
                          </a:solidFill>
                          <a:effectLst/>
                        </a:rPr>
                        <a:t>Section 57(b) states that, “an official in a public entity is responsible for the effective, efficient, economical and transparent use of financial and other resources within that official's area of responsibility.” </a:t>
                      </a:r>
                      <a:endParaRPr lang="en-ZA" sz="1100" dirty="0">
                        <a:effectLst/>
                      </a:endParaRPr>
                    </a:p>
                    <a:p>
                      <a:endParaRPr lang="en-ZA" sz="1100" kern="1200" dirty="0">
                        <a:solidFill>
                          <a:schemeClr val="dk1"/>
                        </a:solidFill>
                        <a:effectLst/>
                      </a:endParaRPr>
                    </a:p>
                    <a:p>
                      <a:r>
                        <a:rPr lang="en-ZA" sz="1100" kern="1200" dirty="0">
                          <a:solidFill>
                            <a:schemeClr val="dk1"/>
                          </a:solidFill>
                          <a:effectLst/>
                        </a:rPr>
                        <a:t>Confirmation that a training institution (like a TVET college) is an organ of state and therefore subject to the PFMA is confirmed in Judge Jafta’s judgement in </a:t>
                      </a:r>
                      <a:r>
                        <a:rPr lang="en-ZA" sz="1100" kern="1200" dirty="0" err="1">
                          <a:solidFill>
                            <a:schemeClr val="dk1"/>
                          </a:solidFill>
                          <a:effectLst/>
                        </a:rPr>
                        <a:t>Niekara</a:t>
                      </a:r>
                      <a:r>
                        <a:rPr lang="en-ZA" sz="1100" kern="1200" dirty="0">
                          <a:solidFill>
                            <a:schemeClr val="dk1"/>
                          </a:solidFill>
                          <a:effectLst/>
                        </a:rPr>
                        <a:t> </a:t>
                      </a:r>
                      <a:r>
                        <a:rPr lang="en-ZA" sz="1100" kern="1200" dirty="0" err="1">
                          <a:solidFill>
                            <a:schemeClr val="dk1"/>
                          </a:solidFill>
                          <a:effectLst/>
                        </a:rPr>
                        <a:t>Harrielall</a:t>
                      </a:r>
                      <a:r>
                        <a:rPr lang="en-ZA" sz="1100" kern="1200" dirty="0">
                          <a:solidFill>
                            <a:schemeClr val="dk1"/>
                          </a:solidFill>
                          <a:effectLst/>
                        </a:rPr>
                        <a:t> v University of KwaZulu-Natal [2017] ZACC 38, where he stated that: </a:t>
                      </a:r>
                      <a:endParaRPr lang="en-ZA" sz="1100" dirty="0">
                        <a:effectLst/>
                      </a:endParaRPr>
                    </a:p>
                    <a:p>
                      <a:endParaRPr lang="en-ZA" sz="1100" kern="1200" dirty="0">
                        <a:solidFill>
                          <a:schemeClr val="dk1"/>
                        </a:solidFill>
                        <a:effectLst/>
                      </a:endParaRPr>
                    </a:p>
                    <a:p>
                      <a:r>
                        <a:rPr lang="en-ZA" sz="1100" kern="1200" dirty="0">
                          <a:solidFill>
                            <a:schemeClr val="dk1"/>
                          </a:solidFill>
                          <a:effectLst/>
                        </a:rPr>
                        <a:t>“it cannot be gainsaid that the University is an organ of State. It is public institution through which the State discharges its constitutional obligation to make access to further education realisable.”</a:t>
                      </a:r>
                    </a:p>
                    <a:p>
                      <a:endParaRPr lang="en-ZA" sz="1100" kern="1200" dirty="0">
                        <a:solidFill>
                          <a:schemeClr val="dk1"/>
                        </a:solidFill>
                        <a:effectLst/>
                      </a:endParaRPr>
                    </a:p>
                    <a:p>
                      <a:r>
                        <a:rPr lang="en-ZA" sz="1400" b="1" kern="1200" dirty="0">
                          <a:solidFill>
                            <a:schemeClr val="dk1"/>
                          </a:solidFill>
                          <a:effectLst/>
                        </a:rPr>
                        <a:t>Further Education and Training Colleges Act, 16 of 2006 </a:t>
                      </a:r>
                      <a:endParaRPr lang="en-ZA" sz="1400" dirty="0"/>
                    </a:p>
                    <a:p>
                      <a:r>
                        <a:rPr lang="en-ZA" sz="1000" kern="1200" dirty="0">
                          <a:solidFill>
                            <a:schemeClr val="dk1"/>
                          </a:solidFill>
                          <a:effectLst/>
                        </a:rPr>
                        <a:t>Section 25(1)(c) stats that the council of a public college must, in the manner determined by the Member of the Executive Council – </a:t>
                      </a:r>
                      <a:endParaRPr lang="en-ZA" sz="1000" dirty="0"/>
                    </a:p>
                    <a:p>
                      <a:r>
                        <a:rPr lang="en-ZA" sz="1000" kern="1200" dirty="0">
                          <a:solidFill>
                            <a:schemeClr val="dk1"/>
                          </a:solidFill>
                          <a:effectLst/>
                        </a:rPr>
                        <a:t>(a)  keep records of all its proceedings </a:t>
                      </a:r>
                      <a:endParaRPr lang="en-ZA" sz="1000" dirty="0">
                        <a:effectLst/>
                      </a:endParaRPr>
                    </a:p>
                    <a:p>
                      <a:r>
                        <a:rPr lang="en-ZA" sz="1000" kern="1200" dirty="0">
                          <a:solidFill>
                            <a:schemeClr val="dk1"/>
                          </a:solidFill>
                          <a:effectLst/>
                        </a:rPr>
                        <a:t>(b)  keep complete accounting records of all assets, liabilities, income and expenses and any other financial transactions of the public college as a whole, of its substructures and of other bodies operating under its auspices; and </a:t>
                      </a:r>
                      <a:endParaRPr lang="en-ZA" sz="1000" dirty="0">
                        <a:effectLst/>
                      </a:endParaRPr>
                    </a:p>
                    <a:p>
                      <a:r>
                        <a:rPr lang="en-ZA" sz="1000" kern="1200" dirty="0">
                          <a:solidFill>
                            <a:schemeClr val="dk1"/>
                          </a:solidFill>
                          <a:effectLst/>
                        </a:rPr>
                        <a:t>(c)  implement internal audit and risk management systems which are not inferior to the standards contained in the Public Finance Management Act, 1999 (Act 35 No. 1 of 1999) </a:t>
                      </a:r>
                      <a:endParaRPr lang="en-ZA" sz="1000" dirty="0">
                        <a:effectLst/>
                      </a:endParaRPr>
                    </a:p>
                    <a:p>
                      <a:endParaRPr lang="en-US" sz="1100" dirty="0"/>
                    </a:p>
                  </a:txBody>
                  <a:tcPr/>
                </a:tc>
                <a:extLst>
                  <a:ext uri="{0D108BD9-81ED-4DB2-BD59-A6C34878D82A}">
                    <a16:rowId xmlns:a16="http://schemas.microsoft.com/office/drawing/2014/main" val="3434129305"/>
                  </a:ext>
                </a:extLst>
              </a:tr>
            </a:tbl>
          </a:graphicData>
        </a:graphic>
      </p:graphicFrame>
      <p:sp>
        <p:nvSpPr>
          <p:cNvPr id="4" name="Slide Number Placeholder 3">
            <a:extLst>
              <a:ext uri="{FF2B5EF4-FFF2-40B4-BE49-F238E27FC236}">
                <a16:creationId xmlns:a16="http://schemas.microsoft.com/office/drawing/2014/main" id="{9FB5DB59-8121-26B8-D530-FA22FF3D556A}"/>
              </a:ext>
            </a:extLst>
          </p:cNvPr>
          <p:cNvSpPr>
            <a:spLocks noGrp="1"/>
          </p:cNvSpPr>
          <p:nvPr>
            <p:ph type="sldNum" sz="quarter" idx="12"/>
          </p:nvPr>
        </p:nvSpPr>
        <p:spPr/>
        <p:txBody>
          <a:bodyPr/>
          <a:lstStyle/>
          <a:p>
            <a:fld id="{974B8398-E204-4A7E-AE1D-6CADF512AA53}" type="slidenum">
              <a:rPr lang="en-US" smtClean="0"/>
              <a:pPr/>
              <a:t>10</a:t>
            </a:fld>
            <a:endParaRPr lang="en-US"/>
          </a:p>
        </p:txBody>
      </p:sp>
    </p:spTree>
    <p:extLst>
      <p:ext uri="{BB962C8B-B14F-4D97-AF65-F5344CB8AC3E}">
        <p14:creationId xmlns:p14="http://schemas.microsoft.com/office/powerpoint/2010/main" val="69553060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98000"/>
          </a:blip>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72965" y="196554"/>
            <a:ext cx="8198069" cy="400110"/>
          </a:xfrm>
          <a:prstGeom prst="rect">
            <a:avLst/>
          </a:prstGeom>
          <a:noFill/>
        </p:spPr>
        <p:txBody>
          <a:bodyPr wrap="square" rtlCol="0">
            <a:spAutoFit/>
          </a:bodyPr>
          <a:lstStyle/>
          <a:p>
            <a:pPr algn="ctr"/>
            <a:r>
              <a:rPr lang="en-ZA" sz="2000" b="1" dirty="0"/>
              <a:t>7. Recommendations</a:t>
            </a:r>
          </a:p>
        </p:txBody>
      </p:sp>
      <p:graphicFrame>
        <p:nvGraphicFramePr>
          <p:cNvPr id="6" name="Table 6">
            <a:extLst>
              <a:ext uri="{FF2B5EF4-FFF2-40B4-BE49-F238E27FC236}">
                <a16:creationId xmlns:a16="http://schemas.microsoft.com/office/drawing/2014/main" id="{F0506C65-CAD1-40EE-1E7E-F6423525FB22}"/>
              </a:ext>
            </a:extLst>
          </p:cNvPr>
          <p:cNvGraphicFramePr>
            <a:graphicFrameLocks noGrp="1"/>
          </p:cNvGraphicFramePr>
          <p:nvPr>
            <p:extLst>
              <p:ext uri="{D42A27DB-BD31-4B8C-83A1-F6EECF244321}">
                <p14:modId xmlns:p14="http://schemas.microsoft.com/office/powerpoint/2010/main" val="793757051"/>
              </p:ext>
            </p:extLst>
          </p:nvPr>
        </p:nvGraphicFramePr>
        <p:xfrm>
          <a:off x="357352" y="596664"/>
          <a:ext cx="8513379" cy="5810242"/>
        </p:xfrm>
        <a:graphic>
          <a:graphicData uri="http://schemas.openxmlformats.org/drawingml/2006/table">
            <a:tbl>
              <a:tblPr firstRow="1" bandRow="1">
                <a:tableStyleId>{D03447BB-5D67-496B-8E87-E561075AD55C}</a:tableStyleId>
              </a:tblPr>
              <a:tblGrid>
                <a:gridCol w="662151">
                  <a:extLst>
                    <a:ext uri="{9D8B030D-6E8A-4147-A177-3AD203B41FA5}">
                      <a16:colId xmlns:a16="http://schemas.microsoft.com/office/drawing/2014/main" val="2873919915"/>
                    </a:ext>
                  </a:extLst>
                </a:gridCol>
                <a:gridCol w="7851228">
                  <a:extLst>
                    <a:ext uri="{9D8B030D-6E8A-4147-A177-3AD203B41FA5}">
                      <a16:colId xmlns:a16="http://schemas.microsoft.com/office/drawing/2014/main" val="1551273847"/>
                    </a:ext>
                  </a:extLst>
                </a:gridCol>
              </a:tblGrid>
              <a:tr h="358333">
                <a:tc>
                  <a:txBody>
                    <a:bodyPr/>
                    <a:lstStyle/>
                    <a:p>
                      <a:endParaRPr lang="en-US"/>
                    </a:p>
                  </a:txBody>
                  <a:tcPr/>
                </a:tc>
                <a:tc>
                  <a:txBody>
                    <a:bodyPr/>
                    <a:lstStyle/>
                    <a:p>
                      <a:endParaRPr lang="en-US" dirty="0"/>
                    </a:p>
                  </a:txBody>
                  <a:tcPr/>
                </a:tc>
                <a:extLst>
                  <a:ext uri="{0D108BD9-81ED-4DB2-BD59-A6C34878D82A}">
                    <a16:rowId xmlns:a16="http://schemas.microsoft.com/office/drawing/2014/main" val="2580003760"/>
                  </a:ext>
                </a:extLst>
              </a:tr>
              <a:tr h="358333">
                <a:tc>
                  <a:txBody>
                    <a:bodyPr/>
                    <a:lstStyle/>
                    <a:p>
                      <a:r>
                        <a:rPr lang="en-US" dirty="0"/>
                        <a:t>1.</a:t>
                      </a:r>
                    </a:p>
                  </a:txBody>
                  <a:tcPr/>
                </a:tc>
                <a:tc>
                  <a:txBody>
                    <a:bodyPr/>
                    <a:lstStyle/>
                    <a:p>
                      <a:r>
                        <a:rPr lang="en-ZA" sz="1200" b="1" kern="1200" dirty="0" err="1">
                          <a:solidFill>
                            <a:schemeClr val="tx1"/>
                          </a:solidFill>
                          <a:effectLst/>
                        </a:rPr>
                        <a:t>Ikhonolakho</a:t>
                      </a:r>
                      <a:r>
                        <a:rPr lang="en-ZA" sz="1200" b="1" kern="1200" dirty="0">
                          <a:solidFill>
                            <a:schemeClr val="tx1"/>
                          </a:solidFill>
                          <a:effectLst/>
                        </a:rPr>
                        <a:t> Woman and Youth Primary Co- operative Limited </a:t>
                      </a:r>
                      <a:r>
                        <a:rPr lang="en-US" sz="1200" b="1" dirty="0"/>
                        <a:t> </a:t>
                      </a:r>
                      <a:r>
                        <a:rPr lang="en-US" sz="1200" dirty="0">
                          <a:solidFill>
                            <a:schemeClr val="tx1"/>
                          </a:solidFill>
                        </a:rPr>
                        <a:t>(KZN)</a:t>
                      </a:r>
                    </a:p>
                  </a:txBody>
                  <a:tcPr/>
                </a:tc>
                <a:extLst>
                  <a:ext uri="{0D108BD9-81ED-4DB2-BD59-A6C34878D82A}">
                    <a16:rowId xmlns:a16="http://schemas.microsoft.com/office/drawing/2014/main" val="1169366998"/>
                  </a:ext>
                </a:extLst>
              </a:tr>
              <a:tr h="2620307">
                <a:tc>
                  <a:txBody>
                    <a:bodyPr/>
                    <a:lstStyle/>
                    <a:p>
                      <a:endParaRPr lang="en-US" sz="1100"/>
                    </a:p>
                  </a:txBody>
                  <a:tcPr/>
                </a:tc>
                <a:tc>
                  <a:txBody>
                    <a:bodyPr/>
                    <a:lstStyle/>
                    <a:p>
                      <a:pPr algn="just"/>
                      <a:r>
                        <a:rPr lang="en-ZA" sz="1050" kern="1200" dirty="0">
                          <a:solidFill>
                            <a:schemeClr val="tx1"/>
                          </a:solidFill>
                          <a:effectLst/>
                          <a:latin typeface="+mn-lt"/>
                          <a:ea typeface="+mn-ea"/>
                          <a:cs typeface="+mn-cs"/>
                        </a:rPr>
                        <a:t>According to section 34(1) of the Prevention and Combatting of Corrupt Activities Act, 2004 (PRECCA) , any person who holds a position of authority (defined in section 34(4) of PRECCA), who knows or ought reasonably to have known or suspected that any other person has committed an offence (of corruption) in terms of sections 3 to 16 or 20 to 21 of PRECCA or theft, fraud, extortion, forgery or uttering of a forged document involving an amount of R100 000 or more, must report such knowledge or suspicion or cause such knowledge or suspicion to be reported to any police official. Section 34(2) of PRECCA provides that any person who fails to report such corrupt activities is guilty of an offence. </a:t>
                      </a:r>
                      <a:endParaRPr lang="en-ZA" sz="1050" dirty="0">
                        <a:solidFill>
                          <a:schemeClr val="tx1"/>
                        </a:solidFill>
                        <a:effectLst/>
                      </a:endParaRPr>
                    </a:p>
                    <a:p>
                      <a:pPr algn="just"/>
                      <a:endParaRPr lang="en-ZA" sz="1050" kern="1200" dirty="0">
                        <a:solidFill>
                          <a:schemeClr val="tx1"/>
                        </a:solidFill>
                        <a:effectLst/>
                        <a:latin typeface="+mn-lt"/>
                        <a:ea typeface="+mn-ea"/>
                        <a:cs typeface="+mn-cs"/>
                      </a:endParaRPr>
                    </a:p>
                    <a:p>
                      <a:pPr marL="285750" indent="-285750" algn="just">
                        <a:buFont typeface="+mj-lt"/>
                        <a:buAutoNum type="romanUcPeriod"/>
                      </a:pPr>
                      <a:r>
                        <a:rPr lang="en-ZA" sz="1050" kern="1200" dirty="0">
                          <a:solidFill>
                            <a:schemeClr val="tx1"/>
                          </a:solidFill>
                          <a:effectLst/>
                          <a:latin typeface="+mn-lt"/>
                          <a:ea typeface="+mn-ea"/>
                          <a:cs typeface="+mn-cs"/>
                        </a:rPr>
                        <a:t>Based upon the conclusions that drawn, there is a reasonable suspicion of corruption, fraud, money laundering and theft and therefore we recommend that the Department of Higher Education and Training report the matter to the Directorate for Priority Crime Investigation (DPCI) in terms of Section 34 of the Prevention and Combatting of Corrupt Activities Act, 2004 (PRECCA) for further investigation.</a:t>
                      </a:r>
                    </a:p>
                    <a:p>
                      <a:pPr marL="285750" indent="-285750" algn="just">
                        <a:buFont typeface="+mj-lt"/>
                        <a:buAutoNum type="romanUcPeriod"/>
                      </a:pPr>
                      <a:r>
                        <a:rPr lang="en-ZA" sz="1050" kern="1200" dirty="0">
                          <a:solidFill>
                            <a:schemeClr val="tx1"/>
                          </a:solidFill>
                          <a:effectLst/>
                          <a:latin typeface="+mn-lt"/>
                          <a:ea typeface="+mn-ea"/>
                          <a:cs typeface="+mn-cs"/>
                        </a:rPr>
                        <a:t>The DPCI should be requested to investigate the outstanding matters as indicated in this report. </a:t>
                      </a:r>
                    </a:p>
                    <a:p>
                      <a:pPr marL="285750" indent="-285750" algn="just">
                        <a:buFont typeface="+mj-lt"/>
                        <a:buAutoNum type="romanUcPeriod"/>
                      </a:pPr>
                      <a:r>
                        <a:rPr lang="en-ZA" sz="1050" kern="1200" dirty="0">
                          <a:solidFill>
                            <a:schemeClr val="tx1"/>
                          </a:solidFill>
                          <a:effectLst/>
                          <a:latin typeface="+mn-lt"/>
                          <a:ea typeface="+mn-ea"/>
                          <a:cs typeface="+mn-cs"/>
                        </a:rPr>
                        <a:t>The officials involved in the completion of the site visit forms, must be confronted with the discrepancies and failures to verify the project as expected. Upon obtaining their versions the NSF must consider whether to take disciplinary steps in terms of section 57 of the PFMA </a:t>
                      </a:r>
                      <a:endParaRPr lang="en-ZA" sz="1050" dirty="0">
                        <a:solidFill>
                          <a:schemeClr val="tx1"/>
                        </a:solidFill>
                        <a:effectLst/>
                      </a:endParaRPr>
                    </a:p>
                    <a:p>
                      <a:endParaRPr lang="en-US" sz="1200" dirty="0"/>
                    </a:p>
                  </a:txBody>
                  <a:tcPr/>
                </a:tc>
                <a:extLst>
                  <a:ext uri="{0D108BD9-81ED-4DB2-BD59-A6C34878D82A}">
                    <a16:rowId xmlns:a16="http://schemas.microsoft.com/office/drawing/2014/main" val="8065478"/>
                  </a:ext>
                </a:extLst>
              </a:tr>
              <a:tr h="324406">
                <a:tc>
                  <a:txBody>
                    <a:bodyPr/>
                    <a:lstStyle/>
                    <a:p>
                      <a:r>
                        <a:rPr lang="en-US" sz="1100" dirty="0"/>
                        <a:t>2.</a:t>
                      </a:r>
                    </a:p>
                  </a:txBody>
                  <a:tcPr/>
                </a:tc>
                <a:tc>
                  <a:txBody>
                    <a:bodyPr/>
                    <a:lstStyle/>
                    <a:p>
                      <a:r>
                        <a:rPr lang="en-US" sz="1200" b="1" dirty="0" err="1">
                          <a:solidFill>
                            <a:schemeClr val="tx1"/>
                          </a:solidFill>
                        </a:rPr>
                        <a:t>Dithipe</a:t>
                      </a:r>
                      <a:r>
                        <a:rPr lang="en-US" sz="1200" b="1" dirty="0">
                          <a:solidFill>
                            <a:schemeClr val="tx1"/>
                          </a:solidFill>
                        </a:rPr>
                        <a:t> Trading Enterprise  </a:t>
                      </a:r>
                      <a:r>
                        <a:rPr lang="en-US" sz="1200" dirty="0">
                          <a:solidFill>
                            <a:schemeClr val="tx1"/>
                          </a:solidFill>
                        </a:rPr>
                        <a:t>(Limpopo)</a:t>
                      </a:r>
                    </a:p>
                  </a:txBody>
                  <a:tcPr/>
                </a:tc>
                <a:extLst>
                  <a:ext uri="{0D108BD9-81ED-4DB2-BD59-A6C34878D82A}">
                    <a16:rowId xmlns:a16="http://schemas.microsoft.com/office/drawing/2014/main" val="2588011754"/>
                  </a:ext>
                </a:extLst>
              </a:tr>
              <a:tr h="2079696">
                <a:tc>
                  <a:txBody>
                    <a:bodyPr/>
                    <a:lstStyle/>
                    <a:p>
                      <a:endParaRPr lang="en-US" dirty="0"/>
                    </a:p>
                  </a:txBody>
                  <a:tcPr/>
                </a:tc>
                <a:tc>
                  <a:txBody>
                    <a:bodyPr/>
                    <a:lstStyle/>
                    <a:p>
                      <a:pPr algn="just"/>
                      <a:r>
                        <a:rPr lang="en-ZA" sz="1050" kern="1200" dirty="0">
                          <a:solidFill>
                            <a:schemeClr val="tx1"/>
                          </a:solidFill>
                          <a:effectLst/>
                          <a:latin typeface="+mn-lt"/>
                          <a:ea typeface="+mn-ea"/>
                          <a:cs typeface="+mn-cs"/>
                        </a:rPr>
                        <a:t>According to section 34(1) of the Prevention and Combatting of Corrupt Activities Act, 2004 (PRECCA), any person who holds a position of authority (defined in section 34(4) of PRECCA), who knows or ought reasonably to have known or suspected that any other person has committed an offence (of corruption) in terms of sections 3 to 16 or 20 to 21 of PRECCA or theft, fraud, extortion, forgery or uttering of a forged document involving an amount of R100 000 or more, must report such knowledge or suspicion or cause such knowledge or suspicion to be reported to any police official. Section 34(2) of PRECCA provides that any person who fails to report such corrupt activities is guilty of an offence. </a:t>
                      </a:r>
                      <a:endParaRPr lang="en-ZA" sz="1050" dirty="0">
                        <a:solidFill>
                          <a:schemeClr val="tx1"/>
                        </a:solidFill>
                        <a:effectLst/>
                      </a:endParaRPr>
                    </a:p>
                    <a:p>
                      <a:pPr algn="just"/>
                      <a:endParaRPr lang="en-ZA" sz="1050" kern="1200" dirty="0">
                        <a:solidFill>
                          <a:schemeClr val="tx1"/>
                        </a:solidFill>
                        <a:effectLst/>
                        <a:latin typeface="+mn-lt"/>
                        <a:ea typeface="+mn-ea"/>
                        <a:cs typeface="+mn-cs"/>
                      </a:endParaRPr>
                    </a:p>
                    <a:p>
                      <a:pPr marL="285750" indent="-285750" algn="just">
                        <a:buFont typeface="+mj-lt"/>
                        <a:buAutoNum type="romanUcPeriod"/>
                      </a:pPr>
                      <a:r>
                        <a:rPr lang="en-ZA" sz="1050" kern="1200" dirty="0">
                          <a:solidFill>
                            <a:schemeClr val="tx1"/>
                          </a:solidFill>
                          <a:effectLst/>
                          <a:latin typeface="+mn-lt"/>
                          <a:ea typeface="+mn-ea"/>
                          <a:cs typeface="+mn-cs"/>
                        </a:rPr>
                        <a:t>Based upon the conclusions drawn, there is a reasonable suspicion that the offences of corruption, fraud, money laundering and theft were committed and therefore we recommend that the Department of Higher Education and Training report the matter to the Directorate for Priority Crime Investigation (DPCI) in terms of Section 34 of the Prevention and Combatting of Corrupt Activities Act, 2004 (PRECCA) for further investigation. </a:t>
                      </a:r>
                      <a:endParaRPr lang="en-ZA" sz="1050" dirty="0">
                        <a:solidFill>
                          <a:schemeClr val="tx1"/>
                        </a:solidFill>
                        <a:effectLst/>
                      </a:endParaRPr>
                    </a:p>
                    <a:p>
                      <a:endParaRPr lang="en-US" sz="1200" dirty="0"/>
                    </a:p>
                  </a:txBody>
                  <a:tcPr/>
                </a:tc>
                <a:extLst>
                  <a:ext uri="{0D108BD9-81ED-4DB2-BD59-A6C34878D82A}">
                    <a16:rowId xmlns:a16="http://schemas.microsoft.com/office/drawing/2014/main" val="1383054093"/>
                  </a:ext>
                </a:extLst>
              </a:tr>
            </a:tbl>
          </a:graphicData>
        </a:graphic>
      </p:graphicFrame>
      <p:sp>
        <p:nvSpPr>
          <p:cNvPr id="2" name="Slide Number Placeholder 1">
            <a:extLst>
              <a:ext uri="{FF2B5EF4-FFF2-40B4-BE49-F238E27FC236}">
                <a16:creationId xmlns:a16="http://schemas.microsoft.com/office/drawing/2014/main" id="{89CEAAE7-C576-4373-8E23-9E78D6D9341E}"/>
              </a:ext>
            </a:extLst>
          </p:cNvPr>
          <p:cNvSpPr>
            <a:spLocks noGrp="1"/>
          </p:cNvSpPr>
          <p:nvPr>
            <p:ph type="sldNum" sz="quarter" idx="12"/>
          </p:nvPr>
        </p:nvSpPr>
        <p:spPr/>
        <p:txBody>
          <a:bodyPr/>
          <a:lstStyle/>
          <a:p>
            <a:fld id="{974B8398-E204-4A7E-AE1D-6CADF512AA53}" type="slidenum">
              <a:rPr lang="en-US" smtClean="0"/>
              <a:pPr/>
              <a:t>11</a:t>
            </a:fld>
            <a:endParaRPr lang="en-US"/>
          </a:p>
        </p:txBody>
      </p:sp>
    </p:spTree>
    <p:extLst>
      <p:ext uri="{BB962C8B-B14F-4D97-AF65-F5344CB8AC3E}">
        <p14:creationId xmlns:p14="http://schemas.microsoft.com/office/powerpoint/2010/main" val="350716315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98000"/>
          </a:blip>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72965" y="37115"/>
            <a:ext cx="8198069" cy="400110"/>
          </a:xfrm>
          <a:prstGeom prst="rect">
            <a:avLst/>
          </a:prstGeom>
          <a:noFill/>
        </p:spPr>
        <p:txBody>
          <a:bodyPr wrap="square" rtlCol="0">
            <a:spAutoFit/>
          </a:bodyPr>
          <a:lstStyle/>
          <a:p>
            <a:pPr algn="ctr"/>
            <a:r>
              <a:rPr lang="en-ZA" sz="2000" b="1" dirty="0"/>
              <a:t>7. Recommendations</a:t>
            </a:r>
          </a:p>
        </p:txBody>
      </p:sp>
      <p:graphicFrame>
        <p:nvGraphicFramePr>
          <p:cNvPr id="6" name="Table 6">
            <a:extLst>
              <a:ext uri="{FF2B5EF4-FFF2-40B4-BE49-F238E27FC236}">
                <a16:creationId xmlns:a16="http://schemas.microsoft.com/office/drawing/2014/main" id="{F0506C65-CAD1-40EE-1E7E-F6423525FB22}"/>
              </a:ext>
            </a:extLst>
          </p:cNvPr>
          <p:cNvGraphicFramePr>
            <a:graphicFrameLocks noGrp="1"/>
          </p:cNvGraphicFramePr>
          <p:nvPr>
            <p:extLst>
              <p:ext uri="{D42A27DB-BD31-4B8C-83A1-F6EECF244321}">
                <p14:modId xmlns:p14="http://schemas.microsoft.com/office/powerpoint/2010/main" val="1684327365"/>
              </p:ext>
            </p:extLst>
          </p:nvPr>
        </p:nvGraphicFramePr>
        <p:xfrm>
          <a:off x="357352" y="437225"/>
          <a:ext cx="8513379" cy="5996898"/>
        </p:xfrm>
        <a:graphic>
          <a:graphicData uri="http://schemas.openxmlformats.org/drawingml/2006/table">
            <a:tbl>
              <a:tblPr firstRow="1" bandRow="1">
                <a:tableStyleId>{D03447BB-5D67-496B-8E87-E561075AD55C}</a:tableStyleId>
              </a:tblPr>
              <a:tblGrid>
                <a:gridCol w="662151">
                  <a:extLst>
                    <a:ext uri="{9D8B030D-6E8A-4147-A177-3AD203B41FA5}">
                      <a16:colId xmlns:a16="http://schemas.microsoft.com/office/drawing/2014/main" val="2873919915"/>
                    </a:ext>
                  </a:extLst>
                </a:gridCol>
                <a:gridCol w="7851228">
                  <a:extLst>
                    <a:ext uri="{9D8B030D-6E8A-4147-A177-3AD203B41FA5}">
                      <a16:colId xmlns:a16="http://schemas.microsoft.com/office/drawing/2014/main" val="1551273847"/>
                    </a:ext>
                  </a:extLst>
                </a:gridCol>
              </a:tblGrid>
              <a:tr h="360592">
                <a:tc>
                  <a:txBody>
                    <a:bodyPr/>
                    <a:lstStyle/>
                    <a:p>
                      <a:endParaRPr lang="en-US"/>
                    </a:p>
                  </a:txBody>
                  <a:tcPr/>
                </a:tc>
                <a:tc>
                  <a:txBody>
                    <a:bodyPr/>
                    <a:lstStyle/>
                    <a:p>
                      <a:endParaRPr lang="en-US" dirty="0"/>
                    </a:p>
                  </a:txBody>
                  <a:tcPr/>
                </a:tc>
                <a:extLst>
                  <a:ext uri="{0D108BD9-81ED-4DB2-BD59-A6C34878D82A}">
                    <a16:rowId xmlns:a16="http://schemas.microsoft.com/office/drawing/2014/main" val="2580003760"/>
                  </a:ext>
                </a:extLst>
              </a:tr>
              <a:tr h="360592">
                <a:tc>
                  <a:txBody>
                    <a:bodyPr/>
                    <a:lstStyle/>
                    <a:p>
                      <a:r>
                        <a:rPr lang="en-US" sz="1200" dirty="0"/>
                        <a:t>3.</a:t>
                      </a:r>
                    </a:p>
                  </a:txBody>
                  <a:tcPr/>
                </a:tc>
                <a:tc>
                  <a:txBody>
                    <a:bodyPr/>
                    <a:lstStyle/>
                    <a:p>
                      <a:r>
                        <a:rPr lang="en-US" sz="1200" b="1" dirty="0" err="1">
                          <a:solidFill>
                            <a:schemeClr val="tx1"/>
                          </a:solidFill>
                        </a:rPr>
                        <a:t>Dzunde</a:t>
                      </a:r>
                      <a:r>
                        <a:rPr lang="en-US" sz="1200" b="1" dirty="0">
                          <a:solidFill>
                            <a:schemeClr val="tx1"/>
                          </a:solidFill>
                        </a:rPr>
                        <a:t> Farming Cooperative </a:t>
                      </a:r>
                      <a:r>
                        <a:rPr lang="en-US" sz="1200" dirty="0">
                          <a:solidFill>
                            <a:schemeClr val="tx1"/>
                          </a:solidFill>
                        </a:rPr>
                        <a:t>LTD</a:t>
                      </a:r>
                    </a:p>
                  </a:txBody>
                  <a:tcPr/>
                </a:tc>
                <a:extLst>
                  <a:ext uri="{0D108BD9-81ED-4DB2-BD59-A6C34878D82A}">
                    <a16:rowId xmlns:a16="http://schemas.microsoft.com/office/drawing/2014/main" val="1169366998"/>
                  </a:ext>
                </a:extLst>
              </a:tr>
              <a:tr h="1772912">
                <a:tc>
                  <a:txBody>
                    <a:bodyPr/>
                    <a:lstStyle/>
                    <a:p>
                      <a:endParaRPr lang="en-US" sz="1100" dirty="0"/>
                    </a:p>
                  </a:txBody>
                  <a:tcPr/>
                </a:tc>
                <a:tc>
                  <a:txBody>
                    <a:bodyPr/>
                    <a:lstStyle/>
                    <a:p>
                      <a:pPr algn="just"/>
                      <a:r>
                        <a:rPr lang="en-ZA" sz="1000" kern="1200" dirty="0">
                          <a:solidFill>
                            <a:schemeClr val="tx1"/>
                          </a:solidFill>
                          <a:effectLst/>
                          <a:latin typeface="+mn-lt"/>
                          <a:ea typeface="+mn-ea"/>
                          <a:cs typeface="+mn-cs"/>
                        </a:rPr>
                        <a:t>According to section 34(1) of the Prevention and Combatting of Corrupt Activities Act, 2004 (PRECCA), any person who holds a position of authority (defined in section 34(4) of PRECCA), who knows or ought reasonably to have known or suspected that any other person has committed an offence (of corruption) in terms of sections 3 to 16 or 20 to 21 of PRECCA or theft, fraud, extortion, forgery or uttering of a forged document involving an amount of R100 000 or more, must report such knowledge or suspicion or cause such knowledge or suspicion to be reported to any police official. Section 34(2) of PRECCA provides that any person who fails to report such corrupt activities is guilty of an offence. </a:t>
                      </a:r>
                      <a:endParaRPr lang="en-ZA" sz="1000" dirty="0">
                        <a:solidFill>
                          <a:schemeClr val="tx1"/>
                        </a:solidFill>
                        <a:effectLst/>
                      </a:endParaRPr>
                    </a:p>
                    <a:p>
                      <a:pPr algn="just"/>
                      <a:endParaRPr lang="en-ZA" sz="1000" kern="1200" dirty="0">
                        <a:solidFill>
                          <a:schemeClr val="tx1"/>
                        </a:solidFill>
                        <a:effectLst/>
                        <a:latin typeface="+mn-lt"/>
                        <a:ea typeface="+mn-ea"/>
                        <a:cs typeface="+mn-cs"/>
                      </a:endParaRPr>
                    </a:p>
                    <a:p>
                      <a:pPr marL="285750" indent="-285750" algn="just">
                        <a:buFont typeface="+mj-lt"/>
                        <a:buAutoNum type="romanUcPeriod"/>
                      </a:pPr>
                      <a:r>
                        <a:rPr lang="en-ZA" sz="1000" kern="1200" dirty="0">
                          <a:solidFill>
                            <a:schemeClr val="tx1"/>
                          </a:solidFill>
                          <a:effectLst/>
                          <a:latin typeface="+mn-lt"/>
                          <a:ea typeface="+mn-ea"/>
                          <a:cs typeface="+mn-cs"/>
                        </a:rPr>
                        <a:t>Based upon the conclusions that were drawn, there is a reasonable suspicion that the offences of corruption, fraud, money laundering and theft were committed and therefore we recommend that the Department of Higher Education and Training report the matter to the Directorate for Priority Crime Investigation (DPCI) in terms of Section 34 of the Prevention and Combatting of Corrupt Activities Act, 2004 (PRECCA) for further investigation. </a:t>
                      </a:r>
                      <a:endParaRPr lang="en-ZA" sz="1000" dirty="0">
                        <a:solidFill>
                          <a:schemeClr val="tx1"/>
                        </a:solidFill>
                        <a:effectLst/>
                      </a:endParaRPr>
                    </a:p>
                    <a:p>
                      <a:endParaRPr lang="en-US" sz="1200" dirty="0"/>
                    </a:p>
                  </a:txBody>
                  <a:tcPr/>
                </a:tc>
                <a:extLst>
                  <a:ext uri="{0D108BD9-81ED-4DB2-BD59-A6C34878D82A}">
                    <a16:rowId xmlns:a16="http://schemas.microsoft.com/office/drawing/2014/main" val="8065478"/>
                  </a:ext>
                </a:extLst>
              </a:tr>
              <a:tr h="302306">
                <a:tc>
                  <a:txBody>
                    <a:bodyPr/>
                    <a:lstStyle/>
                    <a:p>
                      <a:r>
                        <a:rPr lang="en-US" sz="1100" dirty="0"/>
                        <a:t>4.</a:t>
                      </a:r>
                    </a:p>
                  </a:txBody>
                  <a:tcPr/>
                </a:tc>
                <a:tc>
                  <a:txBody>
                    <a:bodyPr/>
                    <a:lstStyle/>
                    <a:p>
                      <a:r>
                        <a:rPr lang="en-US" sz="1200" b="1" dirty="0">
                          <a:solidFill>
                            <a:schemeClr val="tx1"/>
                          </a:solidFill>
                        </a:rPr>
                        <a:t>PE TVET Colleg</a:t>
                      </a:r>
                      <a:r>
                        <a:rPr lang="en-US" sz="1200" dirty="0">
                          <a:solidFill>
                            <a:schemeClr val="tx1"/>
                          </a:solidFill>
                        </a:rPr>
                        <a:t>e</a:t>
                      </a:r>
                    </a:p>
                  </a:txBody>
                  <a:tcPr/>
                </a:tc>
                <a:extLst>
                  <a:ext uri="{0D108BD9-81ED-4DB2-BD59-A6C34878D82A}">
                    <a16:rowId xmlns:a16="http://schemas.microsoft.com/office/drawing/2014/main" val="2588011754"/>
                  </a:ext>
                </a:extLst>
              </a:tr>
              <a:tr h="3125132">
                <a:tc>
                  <a:txBody>
                    <a:bodyPr/>
                    <a:lstStyle/>
                    <a:p>
                      <a:endParaRPr lang="en-US" dirty="0"/>
                    </a:p>
                  </a:txBody>
                  <a:tcPr/>
                </a:tc>
                <a:tc>
                  <a:txBody>
                    <a:bodyPr/>
                    <a:lstStyle/>
                    <a:p>
                      <a:pPr algn="just"/>
                      <a:r>
                        <a:rPr lang="en-ZA" sz="1000" kern="1200" dirty="0">
                          <a:solidFill>
                            <a:schemeClr val="tx1"/>
                          </a:solidFill>
                          <a:effectLst/>
                          <a:latin typeface="+mn-lt"/>
                          <a:ea typeface="+mn-ea"/>
                          <a:cs typeface="+mn-cs"/>
                        </a:rPr>
                        <a:t>PE TVET opened an account in the name of NSF into which the R7 265 000.00 were deposited into. The account however showed an additional R10 861 614.71 deposited inter alia by NPF / Treasury – in contravention to paragraph 7.5 of the MOA between the NSF and the PE TVET, which dictates that the “PE TVET shall maintain a dedicated bank account to be used solely for the purposes of the project as contained in the project documentation”.  Due to a lack of information, Nexus could only verify expenses totalling R5 526 207.26. This is a contravention of paragraph 7.13 of the MOA which dictates that the “PE TVET shall maintain sufficient financial management and control of funds allocated to it from the DHET / NSF, which includes, but not limited to keeping proper records, especially related to all expenses in the utilisation of funds from the NSF for intended purpose”. Due to a lack of information, Nexus could not verify expenditure to the value of R3 984 In the absence of documentation, this unverified expenditure could be classified as irregular expenses and or fruitless and wasteful expenditure. The lack of information in respect of expenditure amounting to R3 984 573.61 and the unreconcilable expenses paid from the bank account amounting to R119 522.45 creates a reasonable suspicion of corruption, or theft or fraud which in terms of section 34 of PRECCA triggers a reporting duty to the DPCI. </a:t>
                      </a:r>
                      <a:endParaRPr lang="en-ZA" sz="1000" dirty="0">
                        <a:solidFill>
                          <a:schemeClr val="tx1"/>
                        </a:solidFill>
                        <a:effectLst/>
                      </a:endParaRPr>
                    </a:p>
                    <a:p>
                      <a:pPr algn="just"/>
                      <a:r>
                        <a:rPr lang="en-ZA" sz="1000" b="1" kern="1200" dirty="0">
                          <a:solidFill>
                            <a:schemeClr val="tx1"/>
                          </a:solidFill>
                          <a:effectLst/>
                          <a:latin typeface="+mn-lt"/>
                          <a:ea typeface="+mn-ea"/>
                          <a:cs typeface="+mn-cs"/>
                        </a:rPr>
                        <a:t>BIS Links </a:t>
                      </a:r>
                      <a:endParaRPr lang="en-ZA" sz="1000" dirty="0">
                        <a:solidFill>
                          <a:schemeClr val="tx1"/>
                        </a:solidFill>
                        <a:effectLst/>
                      </a:endParaRPr>
                    </a:p>
                    <a:p>
                      <a:pPr algn="just"/>
                      <a:r>
                        <a:rPr lang="en-ZA" sz="1000" kern="1200" dirty="0">
                          <a:solidFill>
                            <a:schemeClr val="tx1"/>
                          </a:solidFill>
                          <a:effectLst/>
                          <a:latin typeface="+mn-lt"/>
                          <a:ea typeface="+mn-ea"/>
                          <a:cs typeface="+mn-cs"/>
                        </a:rPr>
                        <a:t>From the information received to date, we could not identify any links and/or conflict of interests between PE TVET representatives and NSF / DHET officials </a:t>
                      </a:r>
                      <a:endParaRPr lang="en-ZA" sz="1000" dirty="0">
                        <a:solidFill>
                          <a:schemeClr val="tx1"/>
                        </a:solidFill>
                        <a:effectLst/>
                      </a:endParaRPr>
                    </a:p>
                    <a:p>
                      <a:pPr algn="just"/>
                      <a:endParaRPr lang="en-ZA" sz="1000" b="1" kern="1200" dirty="0">
                        <a:solidFill>
                          <a:schemeClr val="tx1"/>
                        </a:solidFill>
                        <a:effectLst/>
                        <a:latin typeface="+mn-lt"/>
                        <a:ea typeface="+mn-ea"/>
                        <a:cs typeface="+mn-cs"/>
                      </a:endParaRPr>
                    </a:p>
                    <a:p>
                      <a:pPr algn="just"/>
                      <a:r>
                        <a:rPr lang="en-ZA" sz="1000" b="1" kern="1200" dirty="0">
                          <a:solidFill>
                            <a:schemeClr val="tx1"/>
                          </a:solidFill>
                          <a:effectLst/>
                          <a:latin typeface="+mn-lt"/>
                          <a:ea typeface="+mn-ea"/>
                          <a:cs typeface="+mn-cs"/>
                        </a:rPr>
                        <a:t>Recommendations </a:t>
                      </a:r>
                      <a:endParaRPr lang="en-ZA" sz="1000" dirty="0">
                        <a:solidFill>
                          <a:schemeClr val="tx1"/>
                        </a:solidFill>
                      </a:endParaRPr>
                    </a:p>
                    <a:p>
                      <a:pPr algn="just"/>
                      <a:r>
                        <a:rPr lang="en-ZA" sz="1000" kern="1200" dirty="0">
                          <a:solidFill>
                            <a:schemeClr val="tx1"/>
                          </a:solidFill>
                          <a:effectLst/>
                          <a:latin typeface="+mn-lt"/>
                          <a:ea typeface="+mn-ea"/>
                          <a:cs typeface="+mn-cs"/>
                        </a:rPr>
                        <a:t>Based on the conclusions made, It is recommended that: </a:t>
                      </a:r>
                    </a:p>
                    <a:p>
                      <a:pPr marL="285750" indent="-285750" algn="just">
                        <a:buFont typeface="+mj-lt"/>
                        <a:buAutoNum type="romanUcPeriod"/>
                      </a:pPr>
                      <a:r>
                        <a:rPr lang="en-ZA" sz="1000" kern="1200" dirty="0">
                          <a:solidFill>
                            <a:schemeClr val="tx1"/>
                          </a:solidFill>
                          <a:effectLst/>
                          <a:latin typeface="+mn-lt"/>
                          <a:ea typeface="+mn-ea"/>
                          <a:cs typeface="+mn-cs"/>
                        </a:rPr>
                        <a:t>Due to the non-adherence of clauses 7.5 and 7.13 of the MOA, the DHET blacklist the PE TVET for any future funding pending the final conclusion of the investigation. DHET consider registering a criminal matter with the SAPS in terms of Section 34(1) of the Prevention and Combatting of Corrupt Activities Act, 2004 (PRECCA</a:t>
                      </a:r>
                      <a:r>
                        <a:rPr lang="en-ZA" sz="1000" kern="1200" dirty="0">
                          <a:solidFill>
                            <a:schemeClr val="lt1"/>
                          </a:solidFill>
                          <a:effectLst/>
                          <a:latin typeface="+mn-lt"/>
                          <a:ea typeface="+mn-ea"/>
                          <a:cs typeface="+mn-cs"/>
                        </a:rPr>
                        <a:t>). </a:t>
                      </a:r>
                      <a:endParaRPr lang="en-ZA" sz="1000" dirty="0">
                        <a:effectLst/>
                      </a:endParaRPr>
                    </a:p>
                    <a:p>
                      <a:endParaRPr lang="en-US" sz="1200" dirty="0"/>
                    </a:p>
                  </a:txBody>
                  <a:tcPr/>
                </a:tc>
                <a:extLst>
                  <a:ext uri="{0D108BD9-81ED-4DB2-BD59-A6C34878D82A}">
                    <a16:rowId xmlns:a16="http://schemas.microsoft.com/office/drawing/2014/main" val="1383054093"/>
                  </a:ext>
                </a:extLst>
              </a:tr>
            </a:tbl>
          </a:graphicData>
        </a:graphic>
      </p:graphicFrame>
      <p:sp>
        <p:nvSpPr>
          <p:cNvPr id="2" name="Slide Number Placeholder 1">
            <a:extLst>
              <a:ext uri="{FF2B5EF4-FFF2-40B4-BE49-F238E27FC236}">
                <a16:creationId xmlns:a16="http://schemas.microsoft.com/office/drawing/2014/main" id="{79477074-5FC2-C791-40B4-9811CDACB939}"/>
              </a:ext>
            </a:extLst>
          </p:cNvPr>
          <p:cNvSpPr>
            <a:spLocks noGrp="1"/>
          </p:cNvSpPr>
          <p:nvPr>
            <p:ph type="sldNum" sz="quarter" idx="12"/>
          </p:nvPr>
        </p:nvSpPr>
        <p:spPr/>
        <p:txBody>
          <a:bodyPr/>
          <a:lstStyle/>
          <a:p>
            <a:fld id="{974B8398-E204-4A7E-AE1D-6CADF512AA53}" type="slidenum">
              <a:rPr lang="en-US" smtClean="0"/>
              <a:pPr/>
              <a:t>12</a:t>
            </a:fld>
            <a:endParaRPr lang="en-US"/>
          </a:p>
        </p:txBody>
      </p:sp>
    </p:spTree>
    <p:extLst>
      <p:ext uri="{BB962C8B-B14F-4D97-AF65-F5344CB8AC3E}">
        <p14:creationId xmlns:p14="http://schemas.microsoft.com/office/powerpoint/2010/main" val="7388826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98000"/>
          </a:blip>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72965" y="37115"/>
            <a:ext cx="8198069" cy="400110"/>
          </a:xfrm>
          <a:prstGeom prst="rect">
            <a:avLst/>
          </a:prstGeom>
          <a:noFill/>
        </p:spPr>
        <p:txBody>
          <a:bodyPr wrap="square" rtlCol="0">
            <a:spAutoFit/>
          </a:bodyPr>
          <a:lstStyle/>
          <a:p>
            <a:pPr algn="ctr"/>
            <a:r>
              <a:rPr lang="en-ZA" sz="2000" b="1" dirty="0"/>
              <a:t>7. Recommendations</a:t>
            </a:r>
          </a:p>
        </p:txBody>
      </p:sp>
      <p:graphicFrame>
        <p:nvGraphicFramePr>
          <p:cNvPr id="6" name="Table 6">
            <a:extLst>
              <a:ext uri="{FF2B5EF4-FFF2-40B4-BE49-F238E27FC236}">
                <a16:creationId xmlns:a16="http://schemas.microsoft.com/office/drawing/2014/main" id="{F0506C65-CAD1-40EE-1E7E-F6423525FB22}"/>
              </a:ext>
            </a:extLst>
          </p:cNvPr>
          <p:cNvGraphicFramePr>
            <a:graphicFrameLocks noGrp="1"/>
          </p:cNvGraphicFramePr>
          <p:nvPr>
            <p:extLst>
              <p:ext uri="{D42A27DB-BD31-4B8C-83A1-F6EECF244321}">
                <p14:modId xmlns:p14="http://schemas.microsoft.com/office/powerpoint/2010/main" val="1788816396"/>
              </p:ext>
            </p:extLst>
          </p:nvPr>
        </p:nvGraphicFramePr>
        <p:xfrm>
          <a:off x="115614" y="437226"/>
          <a:ext cx="8923283" cy="5669280"/>
        </p:xfrm>
        <a:graphic>
          <a:graphicData uri="http://schemas.openxmlformats.org/drawingml/2006/table">
            <a:tbl>
              <a:tblPr firstRow="1" bandRow="1">
                <a:tableStyleId>{D03447BB-5D67-496B-8E87-E561075AD55C}</a:tableStyleId>
              </a:tblPr>
              <a:tblGrid>
                <a:gridCol w="672000">
                  <a:extLst>
                    <a:ext uri="{9D8B030D-6E8A-4147-A177-3AD203B41FA5}">
                      <a16:colId xmlns:a16="http://schemas.microsoft.com/office/drawing/2014/main" val="2873919915"/>
                    </a:ext>
                  </a:extLst>
                </a:gridCol>
                <a:gridCol w="8251283">
                  <a:extLst>
                    <a:ext uri="{9D8B030D-6E8A-4147-A177-3AD203B41FA5}">
                      <a16:colId xmlns:a16="http://schemas.microsoft.com/office/drawing/2014/main" val="1551273847"/>
                    </a:ext>
                  </a:extLst>
                </a:gridCol>
              </a:tblGrid>
              <a:tr h="358565">
                <a:tc>
                  <a:txBody>
                    <a:bodyPr/>
                    <a:lstStyle/>
                    <a:p>
                      <a:endParaRPr lang="en-US"/>
                    </a:p>
                  </a:txBody>
                  <a:tcPr/>
                </a:tc>
                <a:tc>
                  <a:txBody>
                    <a:bodyPr/>
                    <a:lstStyle/>
                    <a:p>
                      <a:endParaRPr lang="en-US" dirty="0"/>
                    </a:p>
                  </a:txBody>
                  <a:tcPr/>
                </a:tc>
                <a:extLst>
                  <a:ext uri="{0D108BD9-81ED-4DB2-BD59-A6C34878D82A}">
                    <a16:rowId xmlns:a16="http://schemas.microsoft.com/office/drawing/2014/main" val="2580003760"/>
                  </a:ext>
                </a:extLst>
              </a:tr>
              <a:tr h="268924">
                <a:tc>
                  <a:txBody>
                    <a:bodyPr/>
                    <a:lstStyle/>
                    <a:p>
                      <a:r>
                        <a:rPr lang="en-US" sz="1200" dirty="0"/>
                        <a:t>5.</a:t>
                      </a:r>
                    </a:p>
                  </a:txBody>
                  <a:tcPr/>
                </a:tc>
                <a:tc>
                  <a:txBody>
                    <a:bodyPr/>
                    <a:lstStyle/>
                    <a:p>
                      <a:r>
                        <a:rPr lang="en-US" sz="1200" b="1" dirty="0">
                          <a:solidFill>
                            <a:schemeClr val="tx1"/>
                          </a:solidFill>
                        </a:rPr>
                        <a:t>Rubicon Communications CC</a:t>
                      </a:r>
                    </a:p>
                  </a:txBody>
                  <a:tcPr/>
                </a:tc>
                <a:extLst>
                  <a:ext uri="{0D108BD9-81ED-4DB2-BD59-A6C34878D82A}">
                    <a16:rowId xmlns:a16="http://schemas.microsoft.com/office/drawing/2014/main" val="1169366998"/>
                  </a:ext>
                </a:extLst>
              </a:tr>
              <a:tr h="2068171">
                <a:tc>
                  <a:txBody>
                    <a:bodyPr/>
                    <a:lstStyle/>
                    <a:p>
                      <a:endParaRPr lang="en-US" sz="1100" dirty="0"/>
                    </a:p>
                  </a:txBody>
                  <a:tcPr/>
                </a:tc>
                <a:tc>
                  <a:txBody>
                    <a:bodyPr/>
                    <a:lstStyle/>
                    <a:p>
                      <a:pPr algn="just"/>
                      <a:r>
                        <a:rPr lang="en-ZA" sz="1200" kern="1200" dirty="0">
                          <a:solidFill>
                            <a:schemeClr val="tx1"/>
                          </a:solidFill>
                          <a:effectLst/>
                          <a:latin typeface="+mn-lt"/>
                          <a:ea typeface="+mn-ea"/>
                          <a:cs typeface="+mn-cs"/>
                        </a:rPr>
                        <a:t>The award of the Rubicon Communications CC project be regarded as irregular and the entire first tranche payment totalling R2 699 968.00 be recorded as Fruitless and Wasteful (payment made in vain and could have been avoided had reasonable care been exercised). The DHET / NSF recover the R2 699 968.00 from Rubicon Communications CC and / or its members. Due to Rubicon being unable to justify expenditure amounting to R2 110 009.00 (transferred to another account) and potential irregular expenditure amounting to R552 450 regarding FNB account 62198889796, it creates a reasonable suspicion of corruption, or theft or fraud. Section 34 of Prevention and Combatting of Corrupt Activities Act, 2004 (PRECCA) places an obligation on the person in authority (accounting officer) to report the suspicion of these offences to the DPCI. We thus recommend that </a:t>
                      </a:r>
                    </a:p>
                    <a:p>
                      <a:pPr algn="just"/>
                      <a:endParaRPr lang="en-ZA" sz="1200" kern="1200" dirty="0">
                        <a:solidFill>
                          <a:schemeClr val="tx1"/>
                        </a:solidFill>
                        <a:effectLst/>
                        <a:latin typeface="+mn-lt"/>
                        <a:ea typeface="+mn-ea"/>
                        <a:cs typeface="+mn-cs"/>
                      </a:endParaRPr>
                    </a:p>
                    <a:p>
                      <a:pPr marL="400050" indent="-400050" algn="just">
                        <a:buFont typeface="+mj-lt"/>
                        <a:buAutoNum type="romanUcPeriod"/>
                      </a:pPr>
                      <a:r>
                        <a:rPr lang="en-ZA" sz="1200" kern="1200" dirty="0">
                          <a:solidFill>
                            <a:schemeClr val="tx1"/>
                          </a:solidFill>
                          <a:effectLst/>
                          <a:latin typeface="+mn-lt"/>
                          <a:ea typeface="+mn-ea"/>
                          <a:cs typeface="+mn-cs"/>
                        </a:rPr>
                        <a:t>DHET / NSF consider registering a criminal matter with the SAPS (DPCI “Hawks”) in terms of Section 34(1) of the Prevention and Combatting of Corrupt Activities Act, 2004 (PRECCA). </a:t>
                      </a:r>
                      <a:endParaRPr lang="en-ZA" sz="1200" dirty="0">
                        <a:solidFill>
                          <a:schemeClr val="tx1"/>
                        </a:solidFill>
                        <a:effectLst/>
                      </a:endParaRPr>
                    </a:p>
                    <a:p>
                      <a:endParaRPr lang="en-US" sz="1200" dirty="0"/>
                    </a:p>
                  </a:txBody>
                  <a:tcPr/>
                </a:tc>
                <a:extLst>
                  <a:ext uri="{0D108BD9-81ED-4DB2-BD59-A6C34878D82A}">
                    <a16:rowId xmlns:a16="http://schemas.microsoft.com/office/drawing/2014/main" val="8065478"/>
                  </a:ext>
                </a:extLst>
              </a:tr>
              <a:tr h="448206">
                <a:tc>
                  <a:txBody>
                    <a:bodyPr/>
                    <a:lstStyle/>
                    <a:p>
                      <a:r>
                        <a:rPr lang="en-US" sz="1100" dirty="0"/>
                        <a:t>6.</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b="1" kern="1200" dirty="0">
                          <a:solidFill>
                            <a:schemeClr val="tx1"/>
                          </a:solidFill>
                          <a:effectLst/>
                          <a:latin typeface="+mn-lt"/>
                          <a:ea typeface="+mn-ea"/>
                          <a:cs typeface="+mn-cs"/>
                        </a:rPr>
                        <a:t>Centre for Education and Policy Development (CEPD) </a:t>
                      </a:r>
                      <a:endParaRPr lang="en-ZA" sz="1200" b="1" dirty="0">
                        <a:solidFill>
                          <a:schemeClr val="tx1"/>
                        </a:solidFill>
                      </a:endParaRPr>
                    </a:p>
                    <a:p>
                      <a:endParaRPr lang="en-US" sz="1200" dirty="0">
                        <a:solidFill>
                          <a:schemeClr val="tx1"/>
                        </a:solidFill>
                      </a:endParaRPr>
                    </a:p>
                  </a:txBody>
                  <a:tcPr/>
                </a:tc>
                <a:extLst>
                  <a:ext uri="{0D108BD9-81ED-4DB2-BD59-A6C34878D82A}">
                    <a16:rowId xmlns:a16="http://schemas.microsoft.com/office/drawing/2014/main" val="2588011754"/>
                  </a:ext>
                </a:extLst>
              </a:tr>
              <a:tr h="2420314">
                <a:tc>
                  <a:txBody>
                    <a:bodyPr/>
                    <a:lstStyle/>
                    <a:p>
                      <a:endParaRPr lang="en-US"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latin typeface="+mn-lt"/>
                          <a:ea typeface="+mn-ea"/>
                          <a:cs typeface="+mn-cs"/>
                        </a:rPr>
                        <a:t>The project funds paid by the NSF to the CEPD did not benefit the students because the skills development activities did not take place, some of the funds were used for the operations of the CEPD in contravention of section 28 (1) of the SDA and the skills development activities contracted for were not performed by this supplier. This has then led to the NSF not receiving the services that was paid for and this is as a result of an inadequate due diligence process as if a check was performed on whether the supplier was in good standing with SARS or not it was going to be identified that the supplier was not in good standing with SARS. </a:t>
                      </a:r>
                      <a:endParaRPr lang="en-ZA" sz="1200" dirty="0">
                        <a:solidFill>
                          <a:schemeClr val="tx1"/>
                        </a:solidFill>
                      </a:endParaRPr>
                    </a:p>
                    <a:p>
                      <a:endParaRPr lang="en-ZA" sz="1200" kern="1200" dirty="0">
                        <a:solidFill>
                          <a:schemeClr val="tx1"/>
                        </a:solidFill>
                        <a:effectLst/>
                        <a:latin typeface="+mn-lt"/>
                        <a:ea typeface="+mn-ea"/>
                        <a:cs typeface="+mn-cs"/>
                      </a:endParaRPr>
                    </a:p>
                    <a:p>
                      <a:pPr marL="285750" indent="-285750">
                        <a:buFont typeface="+mj-lt"/>
                        <a:buAutoNum type="romanUcPeriod"/>
                      </a:pPr>
                      <a:r>
                        <a:rPr lang="en-ZA" sz="1200" kern="1200" dirty="0">
                          <a:solidFill>
                            <a:schemeClr val="tx1"/>
                          </a:solidFill>
                          <a:effectLst/>
                          <a:latin typeface="+mn-lt"/>
                          <a:ea typeface="+mn-ea"/>
                          <a:cs typeface="+mn-cs"/>
                        </a:rPr>
                        <a:t>In light of the conclusion made a reasonable suspicion of fraud or theft is created by the manner in which the funds were utilised, in this regard it is recommend that DHET consider registering a criminal matter with the DPCI on the basis that the payments were made to unknown recipients and since it remains unexplained, it creates a suspicion of corruption theft or fraud.</a:t>
                      </a:r>
                    </a:p>
                    <a:p>
                      <a:pPr marL="285750" indent="-285750">
                        <a:buFont typeface="+mj-lt"/>
                        <a:buAutoNum type="romanUcPeriod"/>
                      </a:pPr>
                      <a:r>
                        <a:rPr lang="en-ZA" sz="1200" kern="1200" dirty="0">
                          <a:solidFill>
                            <a:schemeClr val="tx1"/>
                          </a:solidFill>
                          <a:effectLst/>
                          <a:latin typeface="+mn-lt"/>
                          <a:ea typeface="+mn-ea"/>
                          <a:cs typeface="+mn-cs"/>
                        </a:rPr>
                        <a:t>Based on the investigation, it was recommended that this matter must be further investigated by the DPCI to establish whether the funding was indeed utilised for projects as per the agreed </a:t>
                      </a:r>
                      <a:r>
                        <a:rPr lang="en-ZA" sz="1200" kern="1200" dirty="0" err="1">
                          <a:solidFill>
                            <a:schemeClr val="tx1"/>
                          </a:solidFill>
                          <a:effectLst/>
                          <a:latin typeface="+mn-lt"/>
                          <a:ea typeface="+mn-ea"/>
                          <a:cs typeface="+mn-cs"/>
                        </a:rPr>
                        <a:t>MoA</a:t>
                      </a:r>
                      <a:r>
                        <a:rPr lang="en-ZA" sz="1200" kern="1200" dirty="0">
                          <a:solidFill>
                            <a:schemeClr val="tx1"/>
                          </a:solidFill>
                          <a:effectLst/>
                          <a:latin typeface="+mn-lt"/>
                          <a:ea typeface="+mn-ea"/>
                          <a:cs typeface="+mn-cs"/>
                        </a:rPr>
                        <a:t>. </a:t>
                      </a:r>
                      <a:endParaRPr lang="en-ZA" sz="1200" dirty="0">
                        <a:solidFill>
                          <a:schemeClr val="tx1"/>
                        </a:solidFill>
                        <a:effectLst/>
                      </a:endParaRPr>
                    </a:p>
                    <a:p>
                      <a:endParaRPr lang="en-US" sz="1200" dirty="0"/>
                    </a:p>
                  </a:txBody>
                  <a:tcPr/>
                </a:tc>
                <a:extLst>
                  <a:ext uri="{0D108BD9-81ED-4DB2-BD59-A6C34878D82A}">
                    <a16:rowId xmlns:a16="http://schemas.microsoft.com/office/drawing/2014/main" val="1383054093"/>
                  </a:ext>
                </a:extLst>
              </a:tr>
            </a:tbl>
          </a:graphicData>
        </a:graphic>
      </p:graphicFrame>
      <p:sp>
        <p:nvSpPr>
          <p:cNvPr id="2" name="Slide Number Placeholder 1">
            <a:extLst>
              <a:ext uri="{FF2B5EF4-FFF2-40B4-BE49-F238E27FC236}">
                <a16:creationId xmlns:a16="http://schemas.microsoft.com/office/drawing/2014/main" id="{61433633-DF82-6B7F-D01B-FF9397F93282}"/>
              </a:ext>
            </a:extLst>
          </p:cNvPr>
          <p:cNvSpPr>
            <a:spLocks noGrp="1"/>
          </p:cNvSpPr>
          <p:nvPr>
            <p:ph type="sldNum" sz="quarter" idx="12"/>
          </p:nvPr>
        </p:nvSpPr>
        <p:spPr/>
        <p:txBody>
          <a:bodyPr/>
          <a:lstStyle/>
          <a:p>
            <a:fld id="{974B8398-E204-4A7E-AE1D-6CADF512AA53}" type="slidenum">
              <a:rPr lang="en-US" smtClean="0"/>
              <a:pPr/>
              <a:t>13</a:t>
            </a:fld>
            <a:endParaRPr lang="en-US"/>
          </a:p>
        </p:txBody>
      </p:sp>
    </p:spTree>
    <p:extLst>
      <p:ext uri="{BB962C8B-B14F-4D97-AF65-F5344CB8AC3E}">
        <p14:creationId xmlns:p14="http://schemas.microsoft.com/office/powerpoint/2010/main" val="103873392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98000"/>
          </a:blip>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72965" y="-11227"/>
            <a:ext cx="8198069" cy="400110"/>
          </a:xfrm>
          <a:prstGeom prst="rect">
            <a:avLst/>
          </a:prstGeom>
          <a:noFill/>
        </p:spPr>
        <p:txBody>
          <a:bodyPr wrap="square" rtlCol="0">
            <a:spAutoFit/>
          </a:bodyPr>
          <a:lstStyle/>
          <a:p>
            <a:pPr algn="ctr"/>
            <a:r>
              <a:rPr lang="en-ZA" sz="2000" b="1" dirty="0"/>
              <a:t>7. Recommendations</a:t>
            </a:r>
          </a:p>
        </p:txBody>
      </p:sp>
      <p:graphicFrame>
        <p:nvGraphicFramePr>
          <p:cNvPr id="6" name="Table 6">
            <a:extLst>
              <a:ext uri="{FF2B5EF4-FFF2-40B4-BE49-F238E27FC236}">
                <a16:creationId xmlns:a16="http://schemas.microsoft.com/office/drawing/2014/main" id="{F0506C65-CAD1-40EE-1E7E-F6423525FB22}"/>
              </a:ext>
            </a:extLst>
          </p:cNvPr>
          <p:cNvGraphicFramePr>
            <a:graphicFrameLocks noGrp="1"/>
          </p:cNvGraphicFramePr>
          <p:nvPr>
            <p:extLst>
              <p:ext uri="{D42A27DB-BD31-4B8C-83A1-F6EECF244321}">
                <p14:modId xmlns:p14="http://schemas.microsoft.com/office/powerpoint/2010/main" val="2371353718"/>
              </p:ext>
            </p:extLst>
          </p:nvPr>
        </p:nvGraphicFramePr>
        <p:xfrm>
          <a:off x="0" y="357352"/>
          <a:ext cx="9144000" cy="6054223"/>
        </p:xfrm>
        <a:graphic>
          <a:graphicData uri="http://schemas.openxmlformats.org/drawingml/2006/table">
            <a:tbl>
              <a:tblPr firstRow="1" bandRow="1">
                <a:tableStyleId>{D03447BB-5D67-496B-8E87-E561075AD55C}</a:tableStyleId>
              </a:tblPr>
              <a:tblGrid>
                <a:gridCol w="688622">
                  <a:extLst>
                    <a:ext uri="{9D8B030D-6E8A-4147-A177-3AD203B41FA5}">
                      <a16:colId xmlns:a16="http://schemas.microsoft.com/office/drawing/2014/main" val="2873919915"/>
                    </a:ext>
                  </a:extLst>
                </a:gridCol>
                <a:gridCol w="8455378">
                  <a:extLst>
                    <a:ext uri="{9D8B030D-6E8A-4147-A177-3AD203B41FA5}">
                      <a16:colId xmlns:a16="http://schemas.microsoft.com/office/drawing/2014/main" val="1551273847"/>
                    </a:ext>
                  </a:extLst>
                </a:gridCol>
              </a:tblGrid>
              <a:tr h="363796">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80003760"/>
                  </a:ext>
                </a:extLst>
              </a:tr>
              <a:tr h="272846">
                <a:tc>
                  <a:txBody>
                    <a:bodyPr/>
                    <a:lstStyle/>
                    <a:p>
                      <a:r>
                        <a:rPr lang="en-US" sz="1200" dirty="0"/>
                        <a:t>7.</a:t>
                      </a:r>
                    </a:p>
                  </a:txBody>
                  <a:tcPr/>
                </a:tc>
                <a:tc>
                  <a:txBody>
                    <a:bodyPr/>
                    <a:lstStyle/>
                    <a:p>
                      <a:r>
                        <a:rPr lang="en-US" sz="1200" b="1" dirty="0" err="1">
                          <a:solidFill>
                            <a:schemeClr val="tx1"/>
                          </a:solidFill>
                        </a:rPr>
                        <a:t>Emanzini</a:t>
                      </a:r>
                      <a:r>
                        <a:rPr lang="en-US" sz="1200" b="1" dirty="0">
                          <a:solidFill>
                            <a:schemeClr val="tx1"/>
                          </a:solidFill>
                        </a:rPr>
                        <a:t> Staffing Solutions</a:t>
                      </a:r>
                    </a:p>
                  </a:txBody>
                  <a:tcPr/>
                </a:tc>
                <a:extLst>
                  <a:ext uri="{0D108BD9-81ED-4DB2-BD59-A6C34878D82A}">
                    <a16:rowId xmlns:a16="http://schemas.microsoft.com/office/drawing/2014/main" val="1169366998"/>
                  </a:ext>
                </a:extLst>
              </a:tr>
              <a:tr h="2091823">
                <a:tc>
                  <a:txBody>
                    <a:bodyPr/>
                    <a:lstStyle/>
                    <a:p>
                      <a:endParaRPr lang="en-US" sz="1100" dirty="0"/>
                    </a:p>
                  </a:txBody>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200" kern="1200" dirty="0">
                          <a:solidFill>
                            <a:schemeClr val="tx1"/>
                          </a:solidFill>
                          <a:effectLst/>
                          <a:latin typeface="+mn-lt"/>
                          <a:ea typeface="+mn-ea"/>
                          <a:cs typeface="+mn-cs"/>
                        </a:rPr>
                        <a:t>Due to the non-adherence of clauses 4.3 of the MOA, the DHET is urged to blacklist the </a:t>
                      </a:r>
                      <a:r>
                        <a:rPr lang="en-ZA" sz="1200" kern="1200" dirty="0" err="1">
                          <a:solidFill>
                            <a:schemeClr val="tx1"/>
                          </a:solidFill>
                          <a:effectLst/>
                          <a:latin typeface="+mn-lt"/>
                          <a:ea typeface="+mn-ea"/>
                          <a:cs typeface="+mn-cs"/>
                        </a:rPr>
                        <a:t>Emanzini</a:t>
                      </a:r>
                      <a:r>
                        <a:rPr lang="en-ZA" sz="1200" kern="1200" dirty="0">
                          <a:solidFill>
                            <a:schemeClr val="tx1"/>
                          </a:solidFill>
                          <a:effectLst/>
                          <a:latin typeface="+mn-lt"/>
                          <a:ea typeface="+mn-ea"/>
                          <a:cs typeface="+mn-cs"/>
                        </a:rPr>
                        <a:t> for any future funding pending the final conclusion of the investigation. If </a:t>
                      </a:r>
                      <a:r>
                        <a:rPr lang="en-ZA" sz="1200" kern="1200" dirty="0" err="1">
                          <a:solidFill>
                            <a:schemeClr val="tx1"/>
                          </a:solidFill>
                          <a:effectLst/>
                          <a:latin typeface="+mn-lt"/>
                          <a:ea typeface="+mn-ea"/>
                          <a:cs typeface="+mn-cs"/>
                        </a:rPr>
                        <a:t>Emanzini</a:t>
                      </a:r>
                      <a:r>
                        <a:rPr lang="en-ZA" sz="1200" kern="1200" dirty="0">
                          <a:solidFill>
                            <a:schemeClr val="tx1"/>
                          </a:solidFill>
                          <a:effectLst/>
                          <a:latin typeface="+mn-lt"/>
                          <a:ea typeface="+mn-ea"/>
                          <a:cs typeface="+mn-cs"/>
                        </a:rPr>
                        <a:t> is unable to justify expenditure amounting to </a:t>
                      </a:r>
                      <a:r>
                        <a:rPr lang="en-ZA" sz="1200" b="1" kern="1200" dirty="0">
                          <a:solidFill>
                            <a:schemeClr val="tx1"/>
                          </a:solidFill>
                          <a:effectLst/>
                          <a:latin typeface="+mn-lt"/>
                          <a:ea typeface="+mn-ea"/>
                          <a:cs typeface="+mn-cs"/>
                        </a:rPr>
                        <a:t>R1 086 960.00</a:t>
                      </a:r>
                      <a:r>
                        <a:rPr lang="en-ZA" sz="1200" kern="1200" dirty="0">
                          <a:solidFill>
                            <a:schemeClr val="tx1"/>
                          </a:solidFill>
                          <a:effectLst/>
                          <a:latin typeface="+mn-lt"/>
                          <a:ea typeface="+mn-ea"/>
                          <a:cs typeface="+mn-cs"/>
                        </a:rPr>
                        <a:t>, it then creates a reasonable suspicion of corruption, or theft or fraud. Section 34(1) of the Prevention and Combatting of Corrupt Activities Act, 2004 (PRECCA) places an obligation on a person in authority (CEO of NSF or Director General of DHET) to report such suspicion to the Directorate Priority Crime Investigation (DPCI or “Hawks”). From the information received to date, NEXUS could not identify any links and/or conflict of interests between </a:t>
                      </a:r>
                      <a:r>
                        <a:rPr lang="en-ZA" sz="1200" kern="1200" dirty="0" err="1">
                          <a:solidFill>
                            <a:schemeClr val="tx1"/>
                          </a:solidFill>
                          <a:effectLst/>
                          <a:latin typeface="+mn-lt"/>
                          <a:ea typeface="+mn-ea"/>
                          <a:cs typeface="+mn-cs"/>
                        </a:rPr>
                        <a:t>Emanzini</a:t>
                      </a:r>
                      <a:r>
                        <a:rPr lang="en-ZA" sz="1200" kern="1200" dirty="0">
                          <a:solidFill>
                            <a:schemeClr val="tx1"/>
                          </a:solidFill>
                          <a:effectLst/>
                          <a:latin typeface="+mn-lt"/>
                          <a:ea typeface="+mn-ea"/>
                          <a:cs typeface="+mn-cs"/>
                        </a:rPr>
                        <a:t> representatives and NSF / DHET officials. </a:t>
                      </a:r>
                      <a:endParaRPr lang="en-ZA" sz="1200" dirty="0">
                        <a:solidFill>
                          <a:schemeClr val="tx1"/>
                        </a:solidFill>
                      </a:endParaRPr>
                    </a:p>
                    <a:p>
                      <a:pPr algn="just"/>
                      <a:endParaRPr lang="en-ZA" sz="1200" dirty="0">
                        <a:solidFill>
                          <a:schemeClr val="tx1"/>
                        </a:solidFill>
                        <a:effectLst/>
                      </a:endParaRPr>
                    </a:p>
                    <a:p>
                      <a:pPr marL="400050" indent="-400050" algn="just">
                        <a:buFont typeface="+mj-lt"/>
                        <a:buAutoNum type="romanUcPeriod"/>
                      </a:pPr>
                      <a:r>
                        <a:rPr lang="en-ZA" sz="1200" kern="1200" dirty="0">
                          <a:solidFill>
                            <a:schemeClr val="tx1"/>
                          </a:solidFill>
                          <a:effectLst/>
                          <a:latin typeface="+mn-lt"/>
                          <a:ea typeface="+mn-ea"/>
                          <a:cs typeface="+mn-cs"/>
                        </a:rPr>
                        <a:t>It was thus recommended that DHET consider registering a criminal matter with the DPCI on the basis that the payment of the R1 086 960.00 was made to an unknown recipient and it remains unexplained, creating a suspicion of corruption theft or fraud. </a:t>
                      </a:r>
                      <a:endParaRPr lang="en-ZA" sz="1200" dirty="0">
                        <a:solidFill>
                          <a:schemeClr val="tx1"/>
                        </a:solidFill>
                        <a:effectLst/>
                      </a:endParaRPr>
                    </a:p>
                    <a:p>
                      <a:endParaRPr lang="en-US" sz="1200" dirty="0"/>
                    </a:p>
                  </a:txBody>
                  <a:tcPr/>
                </a:tc>
                <a:extLst>
                  <a:ext uri="{0D108BD9-81ED-4DB2-BD59-A6C34878D82A}">
                    <a16:rowId xmlns:a16="http://schemas.microsoft.com/office/drawing/2014/main" val="8065478"/>
                  </a:ext>
                </a:extLst>
              </a:tr>
              <a:tr h="454744">
                <a:tc>
                  <a:txBody>
                    <a:bodyPr/>
                    <a:lstStyle/>
                    <a:p>
                      <a:r>
                        <a:rPr lang="en-US" sz="1100" dirty="0"/>
                        <a:t>8.</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ZA" sz="1200" b="1" dirty="0">
                          <a:solidFill>
                            <a:schemeClr val="tx1"/>
                          </a:solidFill>
                        </a:rPr>
                        <a:t>ADA Holdings (Ingwe TVET College)</a:t>
                      </a:r>
                    </a:p>
                    <a:p>
                      <a:endParaRPr lang="en-US" sz="1200" dirty="0">
                        <a:solidFill>
                          <a:schemeClr val="tx1"/>
                        </a:solidFill>
                      </a:endParaRPr>
                    </a:p>
                  </a:txBody>
                  <a:tcPr/>
                </a:tc>
                <a:extLst>
                  <a:ext uri="{0D108BD9-81ED-4DB2-BD59-A6C34878D82A}">
                    <a16:rowId xmlns:a16="http://schemas.microsoft.com/office/drawing/2014/main" val="2588011754"/>
                  </a:ext>
                </a:extLst>
              </a:tr>
              <a:tr h="2849729">
                <a:tc>
                  <a:txBody>
                    <a:bodyPr/>
                    <a:lstStyle/>
                    <a:p>
                      <a:endParaRPr lang="en-US" dirty="0"/>
                    </a:p>
                  </a:txBody>
                  <a:tcPr/>
                </a:tc>
                <a:tc>
                  <a:txBody>
                    <a:bodyPr/>
                    <a:lstStyle/>
                    <a:p>
                      <a:pPr algn="just"/>
                      <a:r>
                        <a:rPr lang="en-ZA" sz="1000" kern="1200" dirty="0" err="1">
                          <a:solidFill>
                            <a:schemeClr val="tx1"/>
                          </a:solidFill>
                          <a:effectLst/>
                          <a:latin typeface="+mn-lt"/>
                          <a:ea typeface="+mn-ea"/>
                          <a:cs typeface="+mn-cs"/>
                        </a:rPr>
                        <a:t>Edinvest</a:t>
                      </a:r>
                      <a:r>
                        <a:rPr lang="en-ZA" sz="1000" kern="1200" dirty="0">
                          <a:solidFill>
                            <a:schemeClr val="tx1"/>
                          </a:solidFill>
                          <a:effectLst/>
                          <a:latin typeface="+mn-lt"/>
                          <a:ea typeface="+mn-ea"/>
                          <a:cs typeface="+mn-cs"/>
                        </a:rPr>
                        <a:t> Holdings (Pty) Ltd (“</a:t>
                      </a:r>
                      <a:r>
                        <a:rPr lang="en-ZA" sz="1000" kern="1200" dirty="0" err="1">
                          <a:solidFill>
                            <a:schemeClr val="tx1"/>
                          </a:solidFill>
                          <a:effectLst/>
                          <a:latin typeface="+mn-lt"/>
                          <a:ea typeface="+mn-ea"/>
                          <a:cs typeface="+mn-cs"/>
                        </a:rPr>
                        <a:t>Edinvest</a:t>
                      </a:r>
                      <a:r>
                        <a:rPr lang="en-ZA" sz="1000" kern="1200" dirty="0">
                          <a:solidFill>
                            <a:schemeClr val="tx1"/>
                          </a:solidFill>
                          <a:effectLst/>
                          <a:latin typeface="+mn-lt"/>
                          <a:ea typeface="+mn-ea"/>
                          <a:cs typeface="+mn-cs"/>
                        </a:rPr>
                        <a:t>”), trading as ADA Holdings (Pty) Ltd (“ADA Holdings”) is an active Company, that submitted an unsolicited proposal to the NSF as a Discretionary and Innovation Grant Application on 13 August 2013. The proposal stated that the specific objectives of the project was to develop the Ingwe FET capacity at 4 campus sites, improve institutional capacity, provide guidance and training for lecturers and students, and develop NQF programs and skills at a cost of R280 048 761.79. Artisan Development Academy, a wholly owned subsidiary of ADA Holdings, was accredited as a training provider with Services SETA, EWSETA, CETA, MERSETA and CHIETA. The project was awarded to ADA Holdings for the training of 1025 learners over a period of 9 months at total value of R187 416 057.00. The project fund advances of </a:t>
                      </a:r>
                      <a:r>
                        <a:rPr lang="en-ZA" sz="1000" b="1" kern="1200" dirty="0">
                          <a:solidFill>
                            <a:schemeClr val="tx1"/>
                          </a:solidFill>
                          <a:effectLst/>
                          <a:latin typeface="+mn-lt"/>
                          <a:ea typeface="+mn-ea"/>
                          <a:cs typeface="+mn-cs"/>
                        </a:rPr>
                        <a:t>R131 573 749.53 </a:t>
                      </a:r>
                      <a:r>
                        <a:rPr lang="en-ZA" sz="1000" kern="1200" dirty="0">
                          <a:solidFill>
                            <a:schemeClr val="tx1"/>
                          </a:solidFill>
                          <a:effectLst/>
                          <a:latin typeface="+mn-lt"/>
                          <a:ea typeface="+mn-ea"/>
                          <a:cs typeface="+mn-cs"/>
                        </a:rPr>
                        <a:t>could not be verified with compliant bank records, supplier invoices and reports. The SDP was requested to provide the information but did not respond. This failure to provide requested bank statements, documents and reports, is a breach of clause 4.4 of the MOA. The failure to open a bank account bearing a reference to the NSF is a breach of Clause 4.3 of the </a:t>
                      </a:r>
                      <a:r>
                        <a:rPr lang="en-ZA" sz="1000" kern="1200" dirty="0" err="1">
                          <a:solidFill>
                            <a:schemeClr val="tx1"/>
                          </a:solidFill>
                          <a:effectLst/>
                          <a:latin typeface="+mn-lt"/>
                          <a:ea typeface="+mn-ea"/>
                          <a:cs typeface="+mn-cs"/>
                        </a:rPr>
                        <a:t>MoA</a:t>
                      </a:r>
                      <a:r>
                        <a:rPr lang="en-ZA" sz="1000" kern="1200" dirty="0">
                          <a:solidFill>
                            <a:schemeClr val="tx1"/>
                          </a:solidFill>
                          <a:effectLst/>
                          <a:latin typeface="+mn-lt"/>
                          <a:ea typeface="+mn-ea"/>
                          <a:cs typeface="+mn-cs"/>
                        </a:rPr>
                        <a:t>. No further supporting documentation could be obtained from the NSF. The absolute disregard for the requests made by Nexus for bank statements and other documents creates a reasonable suspicion that criminal offences could have been committed in relation to the funding. We therefore conclude that the failure by ADA Holdings to provide supporting documentation relating to their expenditure, create a reasonable suspicion of fraud and / or corruption and such suspicion triggers the reporting to the DPCI requirement as provided for in section 34 of PRECCA </a:t>
                      </a:r>
                      <a:endParaRPr lang="en-ZA" sz="1000" dirty="0">
                        <a:solidFill>
                          <a:schemeClr val="tx1"/>
                        </a:solidFill>
                        <a:effectLst/>
                      </a:endParaRPr>
                    </a:p>
                    <a:p>
                      <a:endParaRPr lang="en-ZA" sz="1000" b="1" kern="1200" dirty="0">
                        <a:solidFill>
                          <a:schemeClr val="tx1"/>
                        </a:solidFill>
                        <a:effectLst/>
                        <a:latin typeface="+mn-lt"/>
                        <a:ea typeface="+mn-ea"/>
                        <a:cs typeface="+mn-cs"/>
                      </a:endParaRPr>
                    </a:p>
                    <a:p>
                      <a:r>
                        <a:rPr lang="en-ZA" sz="1000" b="1" kern="1200" dirty="0">
                          <a:solidFill>
                            <a:schemeClr val="tx1"/>
                          </a:solidFill>
                          <a:effectLst/>
                          <a:latin typeface="+mn-lt"/>
                          <a:ea typeface="+mn-ea"/>
                          <a:cs typeface="+mn-cs"/>
                        </a:rPr>
                        <a:t>Recommendation </a:t>
                      </a:r>
                      <a:endParaRPr lang="en-ZA" sz="1000" dirty="0">
                        <a:solidFill>
                          <a:schemeClr val="tx1"/>
                        </a:solidFill>
                      </a:endParaRPr>
                    </a:p>
                    <a:p>
                      <a:r>
                        <a:rPr lang="en-ZA" sz="1000" kern="1200" dirty="0">
                          <a:solidFill>
                            <a:schemeClr val="tx1"/>
                          </a:solidFill>
                          <a:effectLst/>
                          <a:latin typeface="+mn-lt"/>
                          <a:ea typeface="+mn-ea"/>
                          <a:cs typeface="+mn-cs"/>
                        </a:rPr>
                        <a:t>The failure to provide requested bank statements, documents and reports, is in breach of clause 4 .4 of the MOA. </a:t>
                      </a:r>
                    </a:p>
                    <a:p>
                      <a:pPr marL="400050" indent="-400050">
                        <a:buFont typeface="+mj-lt"/>
                        <a:buAutoNum type="romanUcPeriod"/>
                      </a:pPr>
                      <a:r>
                        <a:rPr lang="en-ZA" sz="1000" kern="1200" dirty="0">
                          <a:solidFill>
                            <a:schemeClr val="tx1"/>
                          </a:solidFill>
                          <a:effectLst/>
                          <a:latin typeface="+mn-lt"/>
                          <a:ea typeface="+mn-ea"/>
                          <a:cs typeface="+mn-cs"/>
                        </a:rPr>
                        <a:t>Given the conclusion reached in respect of ADA Holdings and the reasonable suspicion of fraud, theft and / or corruption, NEXUS recommend that the matter be reported in terms of section 34 of PRECCA, to the DPCI (Hawks) for investigation. </a:t>
                      </a:r>
                      <a:endParaRPr lang="en-ZA" sz="1000" dirty="0">
                        <a:solidFill>
                          <a:schemeClr val="tx1"/>
                        </a:solidFill>
                        <a:effectLst/>
                      </a:endParaRPr>
                    </a:p>
                    <a:p>
                      <a:endParaRPr lang="en-US" sz="1200" dirty="0"/>
                    </a:p>
                  </a:txBody>
                  <a:tcPr/>
                </a:tc>
                <a:extLst>
                  <a:ext uri="{0D108BD9-81ED-4DB2-BD59-A6C34878D82A}">
                    <a16:rowId xmlns:a16="http://schemas.microsoft.com/office/drawing/2014/main" val="1383054093"/>
                  </a:ext>
                </a:extLst>
              </a:tr>
            </a:tbl>
          </a:graphicData>
        </a:graphic>
      </p:graphicFrame>
      <p:sp>
        <p:nvSpPr>
          <p:cNvPr id="2" name="Slide Number Placeholder 1">
            <a:extLst>
              <a:ext uri="{FF2B5EF4-FFF2-40B4-BE49-F238E27FC236}">
                <a16:creationId xmlns:a16="http://schemas.microsoft.com/office/drawing/2014/main" id="{00E58A56-5528-9FBC-C63B-5C6FF709F19F}"/>
              </a:ext>
            </a:extLst>
          </p:cNvPr>
          <p:cNvSpPr>
            <a:spLocks noGrp="1"/>
          </p:cNvSpPr>
          <p:nvPr>
            <p:ph type="sldNum" sz="quarter" idx="12"/>
          </p:nvPr>
        </p:nvSpPr>
        <p:spPr/>
        <p:txBody>
          <a:bodyPr/>
          <a:lstStyle/>
          <a:p>
            <a:fld id="{974B8398-E204-4A7E-AE1D-6CADF512AA53}" type="slidenum">
              <a:rPr lang="en-US" smtClean="0"/>
              <a:pPr/>
              <a:t>14</a:t>
            </a:fld>
            <a:endParaRPr lang="en-US"/>
          </a:p>
        </p:txBody>
      </p:sp>
    </p:spTree>
    <p:extLst>
      <p:ext uri="{BB962C8B-B14F-4D97-AF65-F5344CB8AC3E}">
        <p14:creationId xmlns:p14="http://schemas.microsoft.com/office/powerpoint/2010/main" val="166239581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98000"/>
          </a:blip>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72965" y="-53267"/>
            <a:ext cx="8198069" cy="400110"/>
          </a:xfrm>
          <a:prstGeom prst="rect">
            <a:avLst/>
          </a:prstGeom>
          <a:noFill/>
        </p:spPr>
        <p:txBody>
          <a:bodyPr wrap="square" rtlCol="0">
            <a:spAutoFit/>
          </a:bodyPr>
          <a:lstStyle/>
          <a:p>
            <a:pPr algn="ctr"/>
            <a:r>
              <a:rPr lang="en-ZA" sz="2000" b="1" dirty="0"/>
              <a:t>7. Recommendations</a:t>
            </a:r>
          </a:p>
        </p:txBody>
      </p:sp>
      <p:graphicFrame>
        <p:nvGraphicFramePr>
          <p:cNvPr id="6" name="Table 6">
            <a:extLst>
              <a:ext uri="{FF2B5EF4-FFF2-40B4-BE49-F238E27FC236}">
                <a16:creationId xmlns:a16="http://schemas.microsoft.com/office/drawing/2014/main" id="{F0506C65-CAD1-40EE-1E7E-F6423525FB22}"/>
              </a:ext>
            </a:extLst>
          </p:cNvPr>
          <p:cNvGraphicFramePr>
            <a:graphicFrameLocks noGrp="1"/>
          </p:cNvGraphicFramePr>
          <p:nvPr>
            <p:extLst>
              <p:ext uri="{D42A27DB-BD31-4B8C-83A1-F6EECF244321}">
                <p14:modId xmlns:p14="http://schemas.microsoft.com/office/powerpoint/2010/main" val="1243674143"/>
              </p:ext>
            </p:extLst>
          </p:nvPr>
        </p:nvGraphicFramePr>
        <p:xfrm>
          <a:off x="1" y="357353"/>
          <a:ext cx="9145676" cy="6413387"/>
        </p:xfrm>
        <a:graphic>
          <a:graphicData uri="http://schemas.openxmlformats.org/drawingml/2006/table">
            <a:tbl>
              <a:tblPr firstRow="1" bandRow="1">
                <a:tableStyleId>{D03447BB-5D67-496B-8E87-E561075AD55C}</a:tableStyleId>
              </a:tblPr>
              <a:tblGrid>
                <a:gridCol w="325820">
                  <a:extLst>
                    <a:ext uri="{9D8B030D-6E8A-4147-A177-3AD203B41FA5}">
                      <a16:colId xmlns:a16="http://schemas.microsoft.com/office/drawing/2014/main" val="2873919915"/>
                    </a:ext>
                  </a:extLst>
                </a:gridCol>
                <a:gridCol w="8819856">
                  <a:extLst>
                    <a:ext uri="{9D8B030D-6E8A-4147-A177-3AD203B41FA5}">
                      <a16:colId xmlns:a16="http://schemas.microsoft.com/office/drawing/2014/main" val="1551273847"/>
                    </a:ext>
                  </a:extLst>
                </a:gridCol>
              </a:tblGrid>
              <a:tr h="336950">
                <a:tc>
                  <a:txBody>
                    <a:bodyPr/>
                    <a:lstStyle/>
                    <a:p>
                      <a:endParaRPr lang="en-US"/>
                    </a:p>
                  </a:txBody>
                  <a:tcPr/>
                </a:tc>
                <a:tc>
                  <a:txBody>
                    <a:bodyPr/>
                    <a:lstStyle/>
                    <a:p>
                      <a:endParaRPr lang="en-US" dirty="0"/>
                    </a:p>
                  </a:txBody>
                  <a:tcPr/>
                </a:tc>
                <a:extLst>
                  <a:ext uri="{0D108BD9-81ED-4DB2-BD59-A6C34878D82A}">
                    <a16:rowId xmlns:a16="http://schemas.microsoft.com/office/drawing/2014/main" val="2580003760"/>
                  </a:ext>
                </a:extLst>
              </a:tr>
              <a:tr h="385967">
                <a:tc>
                  <a:txBody>
                    <a:bodyPr/>
                    <a:lstStyle/>
                    <a:p>
                      <a:r>
                        <a:rPr lang="en-US" sz="1200" dirty="0"/>
                        <a:t>9.</a:t>
                      </a:r>
                    </a:p>
                  </a:txBody>
                  <a:tcPr/>
                </a:tc>
                <a:tc>
                  <a:txBody>
                    <a:bodyPr/>
                    <a:lstStyle/>
                    <a:p>
                      <a:r>
                        <a:rPr lang="en-US" sz="1200" b="1" dirty="0">
                          <a:solidFill>
                            <a:schemeClr val="tx1"/>
                          </a:solidFill>
                        </a:rPr>
                        <a:t>Ekurhuleni West TVET College</a:t>
                      </a:r>
                    </a:p>
                  </a:txBody>
                  <a:tcPr/>
                </a:tc>
                <a:extLst>
                  <a:ext uri="{0D108BD9-81ED-4DB2-BD59-A6C34878D82A}">
                    <a16:rowId xmlns:a16="http://schemas.microsoft.com/office/drawing/2014/main" val="1169366998"/>
                  </a:ext>
                </a:extLst>
              </a:tr>
              <a:tr h="5068283">
                <a:tc>
                  <a:txBody>
                    <a:bodyPr/>
                    <a:lstStyle/>
                    <a:p>
                      <a:endParaRPr lang="en-US" sz="1100" dirty="0"/>
                    </a:p>
                  </a:txBody>
                  <a:tcPr/>
                </a:tc>
                <a:tc>
                  <a:txBody>
                    <a:bodyPr/>
                    <a:lstStyle/>
                    <a:p>
                      <a:pPr algn="just"/>
                      <a:r>
                        <a:rPr lang="en-ZA" sz="1200" kern="1200" dirty="0">
                          <a:solidFill>
                            <a:schemeClr val="tx1"/>
                          </a:solidFill>
                          <a:effectLst/>
                          <a:latin typeface="+mn-lt"/>
                          <a:ea typeface="+mn-ea"/>
                          <a:cs typeface="+mn-cs"/>
                        </a:rPr>
                        <a:t>Despite requesting the Bank Statements in November 2021 already, the Forensic Investigators only received the complete bank statements (and supporting documentation) on 17 &amp; 18 January 2022. EW TVET then only provided further documentation which were requested (relating to certain PO’s identified from the bank statements received on 17 January 2021) on 21 January 2022. This then allowed NEXUS to conduct the site inspection on 27 January 2022. After approval of the request for extension on 9 February 2022 and the issue of the draft report on 14 February 2022, NEXUS issued a request for information to EW TVET on 14 February 2022. This request included proof of </a:t>
                      </a:r>
                      <a:r>
                        <a:rPr lang="en-ZA" sz="1000" kern="1200" dirty="0">
                          <a:solidFill>
                            <a:schemeClr val="tx1"/>
                          </a:solidFill>
                          <a:effectLst/>
                          <a:latin typeface="+mn-lt"/>
                          <a:ea typeface="+mn-ea"/>
                          <a:cs typeface="+mn-cs"/>
                        </a:rPr>
                        <a:t>payments to (but not limited to) the following services providers as identified during the cashflow analysis of EW TVET’s bank statements.</a:t>
                      </a:r>
                      <a:r>
                        <a:rPr lang="en-ZA" sz="1000" b="1" kern="1200" dirty="0">
                          <a:solidFill>
                            <a:schemeClr val="tx1"/>
                          </a:solidFill>
                          <a:effectLst/>
                          <a:latin typeface="+mn-lt"/>
                          <a:ea typeface="+mn-ea"/>
                          <a:cs typeface="+mn-cs"/>
                        </a:rPr>
                        <a:t> Recommendations </a:t>
                      </a:r>
                      <a:endParaRPr lang="en-ZA" sz="1000" dirty="0">
                        <a:solidFill>
                          <a:schemeClr val="tx1"/>
                        </a:solidFill>
                      </a:endParaRPr>
                    </a:p>
                    <a:p>
                      <a:pPr marL="285750" indent="-285750" algn="just">
                        <a:buFont typeface="+mj-lt"/>
                        <a:buAutoNum type="romanUcPeriod"/>
                      </a:pPr>
                      <a:r>
                        <a:rPr lang="en-ZA" sz="1050" kern="1200" dirty="0">
                          <a:solidFill>
                            <a:schemeClr val="tx1"/>
                          </a:solidFill>
                          <a:effectLst/>
                          <a:latin typeface="+mn-lt"/>
                          <a:ea typeface="+mn-ea"/>
                          <a:cs typeface="+mn-cs"/>
                        </a:rPr>
                        <a:t>Based on the conclusions made, it was recommended that NSF consider: The award of the contract (i.e. R27 025 000.00) be recorded as irregular expenditure in the NSF’ Annual Financial Statement. Further, that the DHET / NSF consider appropriate consequence management against officials who did not act in the best interest of the NSF when they recommended the award of the project for approval and failed to take effective and appropriate steps within their areas of responsibility to prevent fruitless and wasteful expenditure amounting to R17 526 253.45 – expenditure which could have been prevented had both officials exercised reasonable care. This is a contravention of section 57(c) of the PPFMA.  Payments made to EW TVET totalling R17 526 253.45 be recorded as fruitless and wasteful expenditure (could have been prevented had due care been taken). </a:t>
                      </a:r>
                    </a:p>
                    <a:p>
                      <a:pPr marL="285750" indent="-285750" algn="just">
                        <a:buFont typeface="+mj-lt"/>
                        <a:buAutoNum type="romanUcPeriod"/>
                      </a:pPr>
                      <a:r>
                        <a:rPr lang="en-ZA" sz="1050" kern="1200" dirty="0">
                          <a:solidFill>
                            <a:schemeClr val="tx1"/>
                          </a:solidFill>
                          <a:effectLst/>
                          <a:latin typeface="+mn-lt"/>
                          <a:ea typeface="+mn-ea"/>
                          <a:cs typeface="+mn-cs"/>
                        </a:rPr>
                        <a:t>DHET / NSF / EW TVET must consider appropriate consequence management against both the officials as Head SCM for contravention of section 57 (b) and 57(c) of the PFMA in that they acted grossly negligent in their respective areas of responsibilities when they: </a:t>
                      </a:r>
                      <a:r>
                        <a:rPr lang="en-ZA" sz="1050" b="1" kern="1200" dirty="0">
                          <a:solidFill>
                            <a:schemeClr val="tx1"/>
                          </a:solidFill>
                          <a:effectLst/>
                          <a:latin typeface="+mn-lt"/>
                          <a:ea typeface="+mn-ea"/>
                          <a:cs typeface="+mn-cs"/>
                        </a:rPr>
                        <a:t>Failed to ensure the effective, efficient and economical use of financial resources awarded to EW TVET, Failed to take effective and appropriate steps to prevent, within their area of responsibility, any fruitless and wasteful expenditure amounting to R450 916.02, which verifications includes reasonable confirmation of services and quality of products before approval of any payments Failed to safeguard assets of the EW TVET college procured with funds from the NSF. </a:t>
                      </a:r>
                    </a:p>
                    <a:p>
                      <a:pPr marL="285750" indent="-285750" algn="just">
                        <a:buFont typeface="+mj-lt"/>
                        <a:buAutoNum type="romanUcPeriod"/>
                      </a:pPr>
                      <a:r>
                        <a:rPr lang="en-ZA" sz="1050" kern="1200" dirty="0">
                          <a:solidFill>
                            <a:schemeClr val="tx1"/>
                          </a:solidFill>
                          <a:effectLst/>
                          <a:latin typeface="+mn-lt"/>
                          <a:ea typeface="+mn-ea"/>
                          <a:cs typeface="+mn-cs"/>
                        </a:rPr>
                        <a:t>DHET / NSF is advised to consider reporting the suspicion of criminal activities including fraud and or theft against: </a:t>
                      </a:r>
                    </a:p>
                    <a:p>
                      <a:pPr marL="285750" indent="-285750" algn="just">
                        <a:buFont typeface="Arial" panose="020B0604020202020204" pitchFamily="34" charset="0"/>
                        <a:buChar char="•"/>
                      </a:pPr>
                      <a:r>
                        <a:rPr lang="en-ZA" sz="1050" kern="1200" dirty="0">
                          <a:solidFill>
                            <a:schemeClr val="tx1"/>
                          </a:solidFill>
                          <a:effectLst/>
                          <a:latin typeface="+mn-lt"/>
                          <a:ea typeface="+mn-ea"/>
                          <a:cs typeface="+mn-cs"/>
                        </a:rPr>
                        <a:t>Africa Tool CC and Xcel Tool Group for their failure to declare their conflict of interest when required to do so in the SBD 4 form and to submit their independent bid as certified in the Independent Bid Determination (SBD 9) </a:t>
                      </a:r>
                    </a:p>
                    <a:p>
                      <a:pPr marL="285750" indent="-285750" algn="just">
                        <a:buFont typeface="Arial" panose="020B0604020202020204" pitchFamily="34" charset="0"/>
                        <a:buChar char="•"/>
                      </a:pPr>
                      <a:r>
                        <a:rPr lang="en-ZA" sz="1050" kern="1200" dirty="0">
                          <a:solidFill>
                            <a:schemeClr val="tx1"/>
                          </a:solidFill>
                          <a:effectLst/>
                          <a:latin typeface="+mn-lt"/>
                          <a:ea typeface="+mn-ea"/>
                          <a:cs typeface="+mn-cs"/>
                        </a:rPr>
                        <a:t>Knowledge Dynamics Investments (Pty) Ltd, for their failure to deliver two chain alignment units, which were invoiced and paid R202 000.00. </a:t>
                      </a:r>
                    </a:p>
                    <a:p>
                      <a:pPr marL="285750" indent="-285750" algn="just">
                        <a:buFont typeface="Arial" panose="020B0604020202020204" pitchFamily="34" charset="0"/>
                        <a:buChar char="•"/>
                      </a:pPr>
                      <a:r>
                        <a:rPr lang="en-ZA" sz="1050" kern="1200" dirty="0" err="1">
                          <a:solidFill>
                            <a:schemeClr val="tx1"/>
                          </a:solidFill>
                          <a:effectLst/>
                          <a:latin typeface="+mn-lt"/>
                          <a:ea typeface="+mn-ea"/>
                          <a:cs typeface="+mn-cs"/>
                        </a:rPr>
                        <a:t>Ferdco</a:t>
                      </a:r>
                      <a:r>
                        <a:rPr lang="en-ZA" sz="1050" kern="1200" dirty="0">
                          <a:solidFill>
                            <a:schemeClr val="tx1"/>
                          </a:solidFill>
                          <a:effectLst/>
                          <a:latin typeface="+mn-lt"/>
                          <a:ea typeface="+mn-ea"/>
                          <a:cs typeface="+mn-cs"/>
                        </a:rPr>
                        <a:t> Consulting CC for their failure to deliver one (1) bench vices at an estimated cost of R2 359.00, despite being paid for the vice. </a:t>
                      </a:r>
                    </a:p>
                    <a:p>
                      <a:pPr marL="285750" indent="-285750" algn="just">
                        <a:buFont typeface="Arial" panose="020B0604020202020204" pitchFamily="34" charset="0"/>
                        <a:buChar char="•"/>
                      </a:pPr>
                      <a:r>
                        <a:rPr lang="en-ZA" sz="1050" kern="1200" dirty="0">
                          <a:solidFill>
                            <a:schemeClr val="tx1"/>
                          </a:solidFill>
                          <a:effectLst/>
                          <a:latin typeface="+mn-lt"/>
                          <a:ea typeface="+mn-ea"/>
                          <a:cs typeface="+mn-cs"/>
                        </a:rPr>
                        <a:t>Snowy Global Investments (Pty) Ltd for their failure to deliver one (1) of the spherical bearing and puller sets, despite being paid R30 000.00 for same</a:t>
                      </a:r>
                    </a:p>
                    <a:p>
                      <a:pPr marL="285750" indent="-285750" algn="just">
                        <a:buFont typeface="Arial" panose="020B0604020202020204" pitchFamily="34" charset="0"/>
                        <a:buChar char="•"/>
                      </a:pPr>
                      <a:r>
                        <a:rPr lang="en-ZA" sz="1050" kern="1200" dirty="0">
                          <a:solidFill>
                            <a:schemeClr val="tx1"/>
                          </a:solidFill>
                          <a:effectLst/>
                          <a:latin typeface="+mn-lt"/>
                          <a:ea typeface="+mn-ea"/>
                          <a:cs typeface="+mn-cs"/>
                        </a:rPr>
                        <a:t>Officials of Knowledge Dynamics Investments (Pty) Ltd and Snowy Global Investments (Pty) Ltd for possible fraud in the form of cover quoting (same individuals or enterprise quoting for services by utilising different entities). </a:t>
                      </a:r>
                    </a:p>
                    <a:p>
                      <a:pPr marL="285750" indent="-285750" algn="just">
                        <a:buFont typeface="Arial" panose="020B0604020202020204" pitchFamily="34" charset="0"/>
                        <a:buChar char="•"/>
                      </a:pPr>
                      <a:r>
                        <a:rPr lang="en-ZA" sz="1050" kern="1200" dirty="0" err="1">
                          <a:solidFill>
                            <a:schemeClr val="tx1"/>
                          </a:solidFill>
                          <a:effectLst/>
                          <a:latin typeface="+mn-lt"/>
                          <a:ea typeface="+mn-ea"/>
                          <a:cs typeface="+mn-cs"/>
                        </a:rPr>
                        <a:t>Ferdco</a:t>
                      </a:r>
                      <a:r>
                        <a:rPr lang="en-ZA" sz="1050" kern="1200" dirty="0">
                          <a:solidFill>
                            <a:schemeClr val="tx1"/>
                          </a:solidFill>
                          <a:effectLst/>
                          <a:latin typeface="+mn-lt"/>
                          <a:ea typeface="+mn-ea"/>
                          <a:cs typeface="+mn-cs"/>
                        </a:rPr>
                        <a:t> Consulting CC excessively overcharged EW TVET for the manufacturing of two marking off tables, workbenches with vices, V-belt alignment units and chain alignment units resulting in fruitless and wasteful expenditure amounting to R116 902.98 (estimated by Nexus).      </a:t>
                      </a:r>
                    </a:p>
                    <a:p>
                      <a:pPr marL="285750" indent="-285750" algn="just">
                        <a:buFont typeface="Arial" panose="020B0604020202020204" pitchFamily="34" charset="0"/>
                        <a:buChar char="•"/>
                      </a:pPr>
                      <a:r>
                        <a:rPr lang="en-ZA" sz="1050" kern="1200" dirty="0">
                          <a:solidFill>
                            <a:schemeClr val="tx1"/>
                          </a:solidFill>
                          <a:effectLst/>
                          <a:latin typeface="+mn-lt"/>
                          <a:ea typeface="+mn-ea"/>
                          <a:cs typeface="+mn-cs"/>
                        </a:rPr>
                        <a:t>DHET / NSF / EW TVET was advised to report the excessive overcharging by Knowledge Dynamics, </a:t>
                      </a:r>
                      <a:r>
                        <a:rPr lang="en-ZA" sz="1050" kern="1200" dirty="0" err="1">
                          <a:solidFill>
                            <a:schemeClr val="tx1"/>
                          </a:solidFill>
                          <a:effectLst/>
                          <a:latin typeface="+mn-lt"/>
                          <a:ea typeface="+mn-ea"/>
                          <a:cs typeface="+mn-cs"/>
                        </a:rPr>
                        <a:t>Ferdco</a:t>
                      </a:r>
                      <a:r>
                        <a:rPr lang="en-ZA" sz="1050" kern="1200" dirty="0">
                          <a:solidFill>
                            <a:schemeClr val="tx1"/>
                          </a:solidFill>
                          <a:effectLst/>
                          <a:latin typeface="+mn-lt"/>
                          <a:ea typeface="+mn-ea"/>
                          <a:cs typeface="+mn-cs"/>
                        </a:rPr>
                        <a:t> Consulting and Snowy Global Investments to National Treasury (NT) and request NT to revoke their CSD registrations and blacklist them from future business with any government institution. Given the conclusion reached in respect of the provision of the goods to EW TVET, a reasonable suspicion of fraud, theft and / or corruption exist between officials of the EW TVET and the service providers and that the matter be reported in terms of section 34 of PRECCA, to the DPCI (Hawks) for investigation. </a:t>
                      </a:r>
                      <a:endParaRPr lang="en-ZA" sz="1050" dirty="0">
                        <a:solidFill>
                          <a:schemeClr val="tx1"/>
                        </a:solidFill>
                        <a:effectLst/>
                      </a:endParaRPr>
                    </a:p>
                    <a:p>
                      <a:pPr algn="just"/>
                      <a:endParaRPr lang="en-ZA" sz="1050" dirty="0">
                        <a:solidFill>
                          <a:schemeClr val="tx1"/>
                        </a:solidFill>
                        <a:effectLst/>
                      </a:endParaRPr>
                    </a:p>
                    <a:p>
                      <a:pPr algn="just"/>
                      <a:endParaRPr lang="en-ZA" sz="1050" dirty="0">
                        <a:effectLst/>
                      </a:endParaRPr>
                    </a:p>
                    <a:p>
                      <a:endParaRPr lang="en-US" sz="1200" dirty="0"/>
                    </a:p>
                  </a:txBody>
                  <a:tcPr/>
                </a:tc>
                <a:extLst>
                  <a:ext uri="{0D108BD9-81ED-4DB2-BD59-A6C34878D82A}">
                    <a16:rowId xmlns:a16="http://schemas.microsoft.com/office/drawing/2014/main" val="8065478"/>
                  </a:ext>
                </a:extLst>
              </a:tr>
            </a:tbl>
          </a:graphicData>
        </a:graphic>
      </p:graphicFrame>
      <p:sp>
        <p:nvSpPr>
          <p:cNvPr id="2" name="Slide Number Placeholder 1">
            <a:extLst>
              <a:ext uri="{FF2B5EF4-FFF2-40B4-BE49-F238E27FC236}">
                <a16:creationId xmlns:a16="http://schemas.microsoft.com/office/drawing/2014/main" id="{BEF3C208-D752-AFAC-C535-7C995779CFA5}"/>
              </a:ext>
            </a:extLst>
          </p:cNvPr>
          <p:cNvSpPr>
            <a:spLocks noGrp="1"/>
          </p:cNvSpPr>
          <p:nvPr>
            <p:ph type="sldNum" sz="quarter" idx="12"/>
          </p:nvPr>
        </p:nvSpPr>
        <p:spPr/>
        <p:txBody>
          <a:bodyPr/>
          <a:lstStyle/>
          <a:p>
            <a:fld id="{974B8398-E204-4A7E-AE1D-6CADF512AA53}" type="slidenum">
              <a:rPr lang="en-US" smtClean="0"/>
              <a:pPr/>
              <a:t>15</a:t>
            </a:fld>
            <a:endParaRPr lang="en-US"/>
          </a:p>
        </p:txBody>
      </p:sp>
    </p:spTree>
    <p:extLst>
      <p:ext uri="{BB962C8B-B14F-4D97-AF65-F5344CB8AC3E}">
        <p14:creationId xmlns:p14="http://schemas.microsoft.com/office/powerpoint/2010/main" val="56749989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mt="98000"/>
          </a:blip>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472965" y="37115"/>
            <a:ext cx="8198069" cy="400110"/>
          </a:xfrm>
          <a:prstGeom prst="rect">
            <a:avLst/>
          </a:prstGeom>
          <a:noFill/>
        </p:spPr>
        <p:txBody>
          <a:bodyPr wrap="square" rtlCol="0">
            <a:spAutoFit/>
          </a:bodyPr>
          <a:lstStyle/>
          <a:p>
            <a:pPr algn="ctr"/>
            <a:r>
              <a:rPr lang="en-ZA" sz="2000" b="1" dirty="0"/>
              <a:t>7. Recommendations</a:t>
            </a:r>
          </a:p>
        </p:txBody>
      </p:sp>
      <p:graphicFrame>
        <p:nvGraphicFramePr>
          <p:cNvPr id="6" name="Table 6">
            <a:extLst>
              <a:ext uri="{FF2B5EF4-FFF2-40B4-BE49-F238E27FC236}">
                <a16:creationId xmlns:a16="http://schemas.microsoft.com/office/drawing/2014/main" id="{F0506C65-CAD1-40EE-1E7E-F6423525FB22}"/>
              </a:ext>
            </a:extLst>
          </p:cNvPr>
          <p:cNvGraphicFramePr>
            <a:graphicFrameLocks noGrp="1"/>
          </p:cNvGraphicFramePr>
          <p:nvPr>
            <p:extLst>
              <p:ext uri="{D42A27DB-BD31-4B8C-83A1-F6EECF244321}">
                <p14:modId xmlns:p14="http://schemas.microsoft.com/office/powerpoint/2010/main" val="3237054853"/>
              </p:ext>
            </p:extLst>
          </p:nvPr>
        </p:nvGraphicFramePr>
        <p:xfrm>
          <a:off x="1" y="357352"/>
          <a:ext cx="9145676" cy="6334367"/>
        </p:xfrm>
        <a:graphic>
          <a:graphicData uri="http://schemas.openxmlformats.org/drawingml/2006/table">
            <a:tbl>
              <a:tblPr firstRow="1" bandRow="1">
                <a:tableStyleId>{D03447BB-5D67-496B-8E87-E561075AD55C}</a:tableStyleId>
              </a:tblPr>
              <a:tblGrid>
                <a:gridCol w="462454">
                  <a:extLst>
                    <a:ext uri="{9D8B030D-6E8A-4147-A177-3AD203B41FA5}">
                      <a16:colId xmlns:a16="http://schemas.microsoft.com/office/drawing/2014/main" val="2873919915"/>
                    </a:ext>
                  </a:extLst>
                </a:gridCol>
                <a:gridCol w="8683222">
                  <a:extLst>
                    <a:ext uri="{9D8B030D-6E8A-4147-A177-3AD203B41FA5}">
                      <a16:colId xmlns:a16="http://schemas.microsoft.com/office/drawing/2014/main" val="1551273847"/>
                    </a:ext>
                  </a:extLst>
                </a:gridCol>
              </a:tblGrid>
              <a:tr h="342837">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80003760"/>
                  </a:ext>
                </a:extLst>
              </a:tr>
              <a:tr h="390767">
                <a:tc>
                  <a:txBody>
                    <a:bodyPr/>
                    <a:lstStyle/>
                    <a:p>
                      <a:r>
                        <a:rPr lang="en-US" sz="1200" dirty="0"/>
                        <a:t>10.</a:t>
                      </a:r>
                    </a:p>
                  </a:txBody>
                  <a:tcPr/>
                </a:tc>
                <a:tc>
                  <a:txBody>
                    <a:bodyPr/>
                    <a:lstStyle/>
                    <a:p>
                      <a:r>
                        <a:rPr lang="en-US" sz="1200" b="1" dirty="0">
                          <a:solidFill>
                            <a:schemeClr val="tx1"/>
                          </a:solidFill>
                        </a:rPr>
                        <a:t>Passionate About People</a:t>
                      </a:r>
                    </a:p>
                  </a:txBody>
                  <a:tcPr/>
                </a:tc>
                <a:extLst>
                  <a:ext uri="{0D108BD9-81ED-4DB2-BD59-A6C34878D82A}">
                    <a16:rowId xmlns:a16="http://schemas.microsoft.com/office/drawing/2014/main" val="1169366998"/>
                  </a:ext>
                </a:extLst>
              </a:tr>
              <a:tr h="4542589">
                <a:tc>
                  <a:txBody>
                    <a:bodyPr/>
                    <a:lstStyle/>
                    <a:p>
                      <a:endParaRPr lang="en-US" sz="1100" dirty="0"/>
                    </a:p>
                  </a:txBody>
                  <a:tcPr/>
                </a:tc>
                <a:tc>
                  <a:txBody>
                    <a:bodyPr/>
                    <a:lstStyle/>
                    <a:p>
                      <a:pPr algn="just"/>
                      <a:r>
                        <a:rPr lang="en-ZA" sz="1200" kern="1200" dirty="0">
                          <a:solidFill>
                            <a:schemeClr val="tx1"/>
                          </a:solidFill>
                          <a:effectLst/>
                          <a:latin typeface="+mn-lt"/>
                          <a:ea typeface="+mn-ea"/>
                          <a:cs typeface="+mn-cs"/>
                        </a:rPr>
                        <a:t>During their 2019/2020 annual audit, the AGSA made the following finding in respect of the Passionate about People (PAP) project (NSF/16/1/3/12 &amp; NSF/16/1/3/16): “During the audit it was noted that receivables from non-exchange are recognised upon receipt of the closure report from the skills development service provider (SDP), i.e. upon finalisation of the project, and upon cancellation of the project due to non-compliance. The recognition of receivables upon receipt of the closure report contradicts the standard clause of the NSF Memorandum of Agreement (MOA) with Skills development service providers, which states the following: </a:t>
                      </a:r>
                      <a:endParaRPr lang="en-ZA" sz="1200" dirty="0">
                        <a:solidFill>
                          <a:schemeClr val="tx1"/>
                        </a:solidFill>
                      </a:endParaRPr>
                    </a:p>
                    <a:p>
                      <a:pPr algn="just"/>
                      <a:endParaRPr lang="en-ZA" sz="1200" kern="1200" dirty="0">
                        <a:solidFill>
                          <a:schemeClr val="tx1"/>
                        </a:solidFill>
                        <a:effectLst/>
                        <a:latin typeface="+mn-lt"/>
                        <a:ea typeface="+mn-ea"/>
                        <a:cs typeface="+mn-cs"/>
                      </a:endParaRPr>
                    </a:p>
                    <a:p>
                      <a:pPr algn="just"/>
                      <a:r>
                        <a:rPr lang="en-ZA" sz="1200" kern="1200" dirty="0">
                          <a:solidFill>
                            <a:schemeClr val="tx1"/>
                          </a:solidFill>
                          <a:effectLst/>
                          <a:latin typeface="+mn-lt"/>
                          <a:ea typeface="+mn-ea"/>
                          <a:cs typeface="+mn-cs"/>
                        </a:rPr>
                        <a:t>The service provider shall immediately reimburse the NSF upon cancellation of the project or upon </a:t>
                      </a:r>
                      <a:r>
                        <a:rPr lang="en-ZA" sz="1200" b="1" kern="1200" dirty="0">
                          <a:solidFill>
                            <a:schemeClr val="tx1"/>
                          </a:solidFill>
                          <a:effectLst/>
                          <a:latin typeface="+mn-lt"/>
                          <a:ea typeface="+mn-ea"/>
                          <a:cs typeface="+mn-cs"/>
                        </a:rPr>
                        <a:t>termination </a:t>
                      </a:r>
                      <a:r>
                        <a:rPr lang="en-ZA" sz="1200" kern="1200" dirty="0">
                          <a:solidFill>
                            <a:schemeClr val="tx1"/>
                          </a:solidFill>
                          <a:effectLst/>
                          <a:latin typeface="+mn-lt"/>
                          <a:ea typeface="+mn-ea"/>
                          <a:cs typeface="+mn-cs"/>
                        </a:rPr>
                        <a:t>of this Agreement, with the following: </a:t>
                      </a:r>
                    </a:p>
                    <a:p>
                      <a:pPr algn="just"/>
                      <a:endParaRPr lang="en-ZA" sz="1200" dirty="0">
                        <a:solidFill>
                          <a:schemeClr val="tx1"/>
                        </a:solidFill>
                      </a:endParaRPr>
                    </a:p>
                    <a:p>
                      <a:pPr marL="228600" indent="-228600" algn="just">
                        <a:buFont typeface="+mj-lt"/>
                        <a:buAutoNum type="arabicPeriod"/>
                      </a:pPr>
                      <a:r>
                        <a:rPr lang="en-ZA" sz="1200" kern="1200" dirty="0">
                          <a:solidFill>
                            <a:schemeClr val="tx1"/>
                          </a:solidFill>
                          <a:effectLst/>
                          <a:latin typeface="+mn-lt"/>
                          <a:ea typeface="+mn-ea"/>
                          <a:cs typeface="+mn-cs"/>
                        </a:rPr>
                        <a:t>Any unutilized funds, inclusive of accrued interest </a:t>
                      </a:r>
                      <a:endParaRPr lang="en-ZA" sz="1200" dirty="0">
                        <a:solidFill>
                          <a:schemeClr val="tx1"/>
                        </a:solidFill>
                        <a:effectLst/>
                      </a:endParaRPr>
                    </a:p>
                    <a:p>
                      <a:pPr marL="228600" indent="-228600" algn="just">
                        <a:buFont typeface="+mj-lt"/>
                        <a:buAutoNum type="arabicPeriod"/>
                      </a:pPr>
                      <a:r>
                        <a:rPr lang="en-ZA" sz="1200" kern="1200" dirty="0">
                          <a:solidFill>
                            <a:schemeClr val="tx1"/>
                          </a:solidFill>
                          <a:effectLst/>
                          <a:latin typeface="+mn-lt"/>
                          <a:ea typeface="+mn-ea"/>
                          <a:cs typeface="+mn-cs"/>
                        </a:rPr>
                        <a:t>Any funds not utilized in accordance with the agreed terms of this Agreement; and </a:t>
                      </a:r>
                      <a:endParaRPr lang="en-ZA" sz="1200" dirty="0">
                        <a:solidFill>
                          <a:schemeClr val="tx1"/>
                        </a:solidFill>
                        <a:effectLst/>
                      </a:endParaRPr>
                    </a:p>
                    <a:p>
                      <a:pPr marL="228600" indent="-228600" algn="just">
                        <a:buFont typeface="+mj-lt"/>
                        <a:buAutoNum type="arabicPeriod"/>
                      </a:pPr>
                      <a:r>
                        <a:rPr lang="en-ZA" sz="1200" kern="1200" dirty="0">
                          <a:solidFill>
                            <a:schemeClr val="tx1"/>
                          </a:solidFill>
                          <a:effectLst/>
                          <a:latin typeface="+mn-lt"/>
                          <a:ea typeface="+mn-ea"/>
                          <a:cs typeface="+mn-cs"/>
                        </a:rPr>
                        <a:t>Any funds advanced by the NSF, inclusive of accrued interest thereon, that exceeds the contract amount as stipulated in this Agreement. </a:t>
                      </a:r>
                      <a:endParaRPr lang="en-ZA" sz="1200" dirty="0">
                        <a:solidFill>
                          <a:schemeClr val="tx1"/>
                        </a:solidFill>
                        <a:effectLst/>
                      </a:endParaRPr>
                    </a:p>
                    <a:p>
                      <a:pPr algn="just"/>
                      <a:endParaRPr lang="en-ZA" sz="1200" dirty="0">
                        <a:solidFill>
                          <a:schemeClr val="tx1"/>
                        </a:solidFill>
                        <a:effectLst/>
                      </a:endParaRPr>
                    </a:p>
                    <a:p>
                      <a:pPr algn="just"/>
                      <a:r>
                        <a:rPr lang="en-ZA" sz="1200" kern="1200" dirty="0">
                          <a:solidFill>
                            <a:schemeClr val="tx1"/>
                          </a:solidFill>
                          <a:effectLst/>
                          <a:latin typeface="+mn-lt"/>
                          <a:ea typeface="+mn-ea"/>
                          <a:cs typeface="+mn-cs"/>
                        </a:rPr>
                        <a:t>Passionate About People received payments totalling R13 436 500.00 from NSF. Payments totalling R9 808 888.00 were made, mainly to two (2) service providers (</a:t>
                      </a:r>
                      <a:r>
                        <a:rPr lang="en-ZA" sz="1200" kern="1200" dirty="0" err="1">
                          <a:solidFill>
                            <a:schemeClr val="tx1"/>
                          </a:solidFill>
                          <a:effectLst/>
                          <a:latin typeface="+mn-lt"/>
                          <a:ea typeface="+mn-ea"/>
                          <a:cs typeface="+mn-cs"/>
                        </a:rPr>
                        <a:t>i.e.Bright</a:t>
                      </a:r>
                      <a:r>
                        <a:rPr lang="en-ZA" sz="1200" kern="1200" dirty="0">
                          <a:solidFill>
                            <a:schemeClr val="tx1"/>
                          </a:solidFill>
                          <a:effectLst/>
                          <a:latin typeface="+mn-lt"/>
                          <a:ea typeface="+mn-ea"/>
                          <a:cs typeface="+mn-cs"/>
                        </a:rPr>
                        <a:t> Idea Projects 2151 CC &amp; Brand Surge Creative Lab). </a:t>
                      </a:r>
                    </a:p>
                    <a:p>
                      <a:pPr algn="just"/>
                      <a:endParaRPr lang="en-ZA" sz="1200" kern="1200" dirty="0">
                        <a:solidFill>
                          <a:schemeClr val="tx1"/>
                        </a:solidFill>
                        <a:effectLst/>
                        <a:latin typeface="+mn-lt"/>
                        <a:ea typeface="+mn-ea"/>
                        <a:cs typeface="+mn-cs"/>
                      </a:endParaRPr>
                    </a:p>
                    <a:p>
                      <a:pPr algn="just"/>
                      <a:r>
                        <a:rPr lang="en-ZA" sz="1200" kern="1200" dirty="0">
                          <a:solidFill>
                            <a:schemeClr val="tx1"/>
                          </a:solidFill>
                          <a:effectLst/>
                          <a:latin typeface="+mn-lt"/>
                          <a:ea typeface="+mn-ea"/>
                          <a:cs typeface="+mn-cs"/>
                        </a:rPr>
                        <a:t>Passionate About People failed to provide supporting documentation for these payments. The </a:t>
                      </a:r>
                      <a:r>
                        <a:rPr lang="en-ZA" sz="1200" kern="1200" dirty="0" err="1">
                          <a:solidFill>
                            <a:schemeClr val="tx1"/>
                          </a:solidFill>
                          <a:effectLst/>
                          <a:latin typeface="+mn-lt"/>
                          <a:ea typeface="+mn-ea"/>
                          <a:cs typeface="+mn-cs"/>
                        </a:rPr>
                        <a:t>MoA</a:t>
                      </a:r>
                      <a:r>
                        <a:rPr lang="en-ZA" sz="1200" kern="1200" dirty="0">
                          <a:solidFill>
                            <a:schemeClr val="tx1"/>
                          </a:solidFill>
                          <a:effectLst/>
                          <a:latin typeface="+mn-lt"/>
                          <a:ea typeface="+mn-ea"/>
                          <a:cs typeface="+mn-cs"/>
                        </a:rPr>
                        <a:t> between the NSF and PAP (paragraph 12 – Sub-Contracting) do not place any responsibility on PAP to ensure that third-party contractors appointed by PAP, adhere to conditions of opening and maintaining a ring-fenced interest- bearing bank account solely to be used for the project. BIS searches on Bright Idea Projects CC and </a:t>
                      </a:r>
                      <a:r>
                        <a:rPr lang="en-ZA" sz="1200" kern="1200" dirty="0" err="1">
                          <a:solidFill>
                            <a:schemeClr val="tx1"/>
                          </a:solidFill>
                          <a:effectLst/>
                          <a:latin typeface="+mn-lt"/>
                          <a:ea typeface="+mn-ea"/>
                          <a:cs typeface="+mn-cs"/>
                        </a:rPr>
                        <a:t>Brandsurge</a:t>
                      </a:r>
                      <a:r>
                        <a:rPr lang="en-ZA" sz="1200" kern="1200" dirty="0">
                          <a:solidFill>
                            <a:schemeClr val="tx1"/>
                          </a:solidFill>
                          <a:effectLst/>
                          <a:latin typeface="+mn-lt"/>
                          <a:ea typeface="+mn-ea"/>
                          <a:cs typeface="+mn-cs"/>
                        </a:rPr>
                        <a:t> confirm the existence of business links between the owner of Passionate About People (</a:t>
                      </a:r>
                      <a:r>
                        <a:rPr lang="en-ZA" sz="1200" kern="1200" dirty="0" err="1">
                          <a:solidFill>
                            <a:schemeClr val="tx1"/>
                          </a:solidFill>
                          <a:effectLst/>
                          <a:latin typeface="+mn-lt"/>
                          <a:ea typeface="+mn-ea"/>
                          <a:cs typeface="+mn-cs"/>
                        </a:rPr>
                        <a:t>Grever</a:t>
                      </a:r>
                      <a:r>
                        <a:rPr lang="en-ZA" sz="1200" kern="1200" dirty="0">
                          <a:solidFill>
                            <a:schemeClr val="tx1"/>
                          </a:solidFill>
                          <a:effectLst/>
                          <a:latin typeface="+mn-lt"/>
                          <a:ea typeface="+mn-ea"/>
                          <a:cs typeface="+mn-cs"/>
                        </a:rPr>
                        <a:t>) and the associated companies. </a:t>
                      </a:r>
                    </a:p>
                    <a:p>
                      <a:pPr marL="400050" indent="-400050" algn="just">
                        <a:buFont typeface="+mj-lt"/>
                        <a:buAutoNum type="romanUcPeriod"/>
                      </a:pPr>
                      <a:r>
                        <a:rPr lang="en-ZA" sz="1200" kern="1200" dirty="0">
                          <a:solidFill>
                            <a:schemeClr val="tx1"/>
                          </a:solidFill>
                          <a:effectLst/>
                          <a:latin typeface="+mn-lt"/>
                          <a:ea typeface="+mn-ea"/>
                          <a:cs typeface="+mn-cs"/>
                        </a:rPr>
                        <a:t>The failure by Passionate About People to provide supporting documentation relating to </a:t>
                      </a:r>
                      <a:r>
                        <a:rPr lang="en-ZA" sz="1200" kern="1200" dirty="0" err="1">
                          <a:solidFill>
                            <a:schemeClr val="tx1"/>
                          </a:solidFill>
                          <a:effectLst/>
                          <a:latin typeface="+mn-lt"/>
                          <a:ea typeface="+mn-ea"/>
                          <a:cs typeface="+mn-cs"/>
                        </a:rPr>
                        <a:t>Brandsurge</a:t>
                      </a:r>
                      <a:r>
                        <a:rPr lang="en-ZA" sz="1200" kern="1200" dirty="0">
                          <a:solidFill>
                            <a:schemeClr val="tx1"/>
                          </a:solidFill>
                          <a:effectLst/>
                          <a:latin typeface="+mn-lt"/>
                          <a:ea typeface="+mn-ea"/>
                          <a:cs typeface="+mn-cs"/>
                        </a:rPr>
                        <a:t> and Bright Ideas, and the existence of business links between the various parties, create a reasonable suspicion of fraud and / or corruption and such suspicion triggers the reporting to the DPCI requirement in terms of 34 of PRECCA. </a:t>
                      </a:r>
                    </a:p>
                    <a:p>
                      <a:pPr marL="400050" marR="0" lvl="0" indent="-400050" algn="just" defTabSz="457200" rtl="0" eaLnBrk="1" fontAlgn="auto" latinLnBrk="0" hangingPunct="1">
                        <a:lnSpc>
                          <a:spcPct val="100000"/>
                        </a:lnSpc>
                        <a:spcBef>
                          <a:spcPts val="0"/>
                        </a:spcBef>
                        <a:spcAft>
                          <a:spcPts val="0"/>
                        </a:spcAft>
                        <a:buClrTx/>
                        <a:buSzTx/>
                        <a:buFont typeface="+mj-lt"/>
                        <a:buAutoNum type="romanUcPeriod"/>
                        <a:tabLst/>
                        <a:defRPr/>
                      </a:pPr>
                      <a:r>
                        <a:rPr lang="en-ZA" sz="1200" kern="1200" dirty="0">
                          <a:solidFill>
                            <a:schemeClr val="tx1"/>
                          </a:solidFill>
                          <a:effectLst/>
                          <a:latin typeface="+mn-lt"/>
                          <a:ea typeface="+mn-ea"/>
                          <a:cs typeface="+mn-cs"/>
                        </a:rPr>
                        <a:t> Based on conclusions made, NEXUS recommend that DHET / NSF consider: To report the suspicion of corruption and or fraud to the DPCI for investigation. </a:t>
                      </a:r>
                      <a:endParaRPr lang="en-ZA" sz="1200" dirty="0">
                        <a:solidFill>
                          <a:schemeClr val="tx1"/>
                        </a:solidFill>
                      </a:endParaRPr>
                    </a:p>
                    <a:p>
                      <a:pPr marL="400050" indent="-400050" algn="just">
                        <a:buFont typeface="+mj-lt"/>
                        <a:buAutoNum type="romanUcPeriod"/>
                      </a:pPr>
                      <a:endParaRPr lang="en-ZA" sz="1200" dirty="0">
                        <a:effectLst/>
                      </a:endParaRPr>
                    </a:p>
                    <a:p>
                      <a:pPr algn="just"/>
                      <a:endParaRPr lang="en-ZA" sz="1200" dirty="0">
                        <a:effectLst/>
                      </a:endParaRPr>
                    </a:p>
                    <a:p>
                      <a:endParaRPr lang="en-US" sz="1200" dirty="0"/>
                    </a:p>
                  </a:txBody>
                  <a:tcPr/>
                </a:tc>
                <a:extLst>
                  <a:ext uri="{0D108BD9-81ED-4DB2-BD59-A6C34878D82A}">
                    <a16:rowId xmlns:a16="http://schemas.microsoft.com/office/drawing/2014/main" val="8065478"/>
                  </a:ext>
                </a:extLst>
              </a:tr>
            </a:tbl>
          </a:graphicData>
        </a:graphic>
      </p:graphicFrame>
      <p:sp>
        <p:nvSpPr>
          <p:cNvPr id="2" name="Slide Number Placeholder 1">
            <a:extLst>
              <a:ext uri="{FF2B5EF4-FFF2-40B4-BE49-F238E27FC236}">
                <a16:creationId xmlns:a16="http://schemas.microsoft.com/office/drawing/2014/main" id="{E32310CA-7D25-4592-36FA-74B719315304}"/>
              </a:ext>
            </a:extLst>
          </p:cNvPr>
          <p:cNvSpPr>
            <a:spLocks noGrp="1"/>
          </p:cNvSpPr>
          <p:nvPr>
            <p:ph type="sldNum" sz="quarter" idx="12"/>
          </p:nvPr>
        </p:nvSpPr>
        <p:spPr/>
        <p:txBody>
          <a:bodyPr/>
          <a:lstStyle/>
          <a:p>
            <a:fld id="{974B8398-E204-4A7E-AE1D-6CADF512AA53}" type="slidenum">
              <a:rPr lang="en-US" smtClean="0"/>
              <a:pPr/>
              <a:t>16</a:t>
            </a:fld>
            <a:endParaRPr lang="en-US"/>
          </a:p>
        </p:txBody>
      </p:sp>
    </p:spTree>
    <p:extLst>
      <p:ext uri="{BB962C8B-B14F-4D97-AF65-F5344CB8AC3E}">
        <p14:creationId xmlns:p14="http://schemas.microsoft.com/office/powerpoint/2010/main" val="3935737739"/>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472965" y="237170"/>
            <a:ext cx="8198069" cy="400110"/>
          </a:xfrm>
          <a:prstGeom prst="rect">
            <a:avLst/>
          </a:prstGeom>
          <a:noFill/>
        </p:spPr>
        <p:txBody>
          <a:bodyPr wrap="square" rtlCol="0">
            <a:spAutoFit/>
          </a:bodyPr>
          <a:lstStyle/>
          <a:p>
            <a:pPr algn="ctr"/>
            <a:r>
              <a:rPr lang="en-ZA" sz="2000" b="1" dirty="0"/>
              <a:t>8.  Denouement</a:t>
            </a:r>
          </a:p>
        </p:txBody>
      </p:sp>
      <p:graphicFrame>
        <p:nvGraphicFramePr>
          <p:cNvPr id="6" name="Table 6">
            <a:extLst>
              <a:ext uri="{FF2B5EF4-FFF2-40B4-BE49-F238E27FC236}">
                <a16:creationId xmlns:a16="http://schemas.microsoft.com/office/drawing/2014/main" id="{F0506C65-CAD1-40EE-1E7E-F6423525FB22}"/>
              </a:ext>
            </a:extLst>
          </p:cNvPr>
          <p:cNvGraphicFramePr>
            <a:graphicFrameLocks noGrp="1"/>
          </p:cNvGraphicFramePr>
          <p:nvPr>
            <p:extLst>
              <p:ext uri="{D42A27DB-BD31-4B8C-83A1-F6EECF244321}">
                <p14:modId xmlns:p14="http://schemas.microsoft.com/office/powerpoint/2010/main" val="425486305"/>
              </p:ext>
            </p:extLst>
          </p:nvPr>
        </p:nvGraphicFramePr>
        <p:xfrm>
          <a:off x="0" y="708659"/>
          <a:ext cx="9144000" cy="6843516"/>
        </p:xfrm>
        <a:graphic>
          <a:graphicData uri="http://schemas.openxmlformats.org/drawingml/2006/table">
            <a:tbl>
              <a:tblPr firstRow="1" bandRow="1">
                <a:tableStyleId>{D03447BB-5D67-496B-8E87-E561075AD55C}</a:tableStyleId>
              </a:tblPr>
              <a:tblGrid>
                <a:gridCol w="388883">
                  <a:extLst>
                    <a:ext uri="{9D8B030D-6E8A-4147-A177-3AD203B41FA5}">
                      <a16:colId xmlns:a16="http://schemas.microsoft.com/office/drawing/2014/main" val="2873919915"/>
                    </a:ext>
                  </a:extLst>
                </a:gridCol>
                <a:gridCol w="8755117">
                  <a:extLst>
                    <a:ext uri="{9D8B030D-6E8A-4147-A177-3AD203B41FA5}">
                      <a16:colId xmlns:a16="http://schemas.microsoft.com/office/drawing/2014/main" val="1551273847"/>
                    </a:ext>
                  </a:extLst>
                </a:gridCol>
              </a:tblGrid>
              <a:tr h="432042">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80003760"/>
                  </a:ext>
                </a:extLst>
              </a:tr>
              <a:tr h="324031">
                <a:tc>
                  <a:txBody>
                    <a:bodyPr/>
                    <a:lstStyle/>
                    <a:p>
                      <a:r>
                        <a:rPr lang="en-US" sz="1200" dirty="0"/>
                        <a:t>11</a:t>
                      </a:r>
                    </a:p>
                  </a:txBody>
                  <a:tcPr/>
                </a:tc>
                <a:tc>
                  <a:txBody>
                    <a:bodyPr/>
                    <a:lstStyle/>
                    <a:p>
                      <a:r>
                        <a:rPr lang="en-US" sz="1400" b="1" dirty="0">
                          <a:solidFill>
                            <a:schemeClr val="tx1"/>
                          </a:solidFill>
                        </a:rPr>
                        <a:t>General Conclusion</a:t>
                      </a:r>
                    </a:p>
                  </a:txBody>
                  <a:tcPr/>
                </a:tc>
                <a:extLst>
                  <a:ext uri="{0D108BD9-81ED-4DB2-BD59-A6C34878D82A}">
                    <a16:rowId xmlns:a16="http://schemas.microsoft.com/office/drawing/2014/main" val="1169366998"/>
                  </a:ext>
                </a:extLst>
              </a:tr>
              <a:tr h="2717199">
                <a:tc>
                  <a:txBody>
                    <a:bodyPr/>
                    <a:lstStyle/>
                    <a:p>
                      <a:endParaRPr lang="en-US" sz="1100" dirty="0"/>
                    </a:p>
                  </a:txBody>
                  <a:tcPr/>
                </a:tc>
                <a:tc>
                  <a:txBody>
                    <a:bodyPr/>
                    <a:lstStyle/>
                    <a:p>
                      <a:pPr algn="just"/>
                      <a:r>
                        <a:rPr lang="en-ZA" sz="1000" kern="1200" dirty="0">
                          <a:solidFill>
                            <a:schemeClr val="tx1"/>
                          </a:solidFill>
                          <a:effectLst/>
                          <a:latin typeface="+mn-lt"/>
                          <a:ea typeface="+mn-ea"/>
                          <a:cs typeface="+mn-cs"/>
                        </a:rPr>
                        <a:t>During the investigation, although it did not specifically formed part of the scope, it was noted that various deficiencies existed in general, regarding the respective grant processes at the NSF. NEXUS list these deficiencies below: </a:t>
                      </a:r>
                    </a:p>
                    <a:p>
                      <a:pPr algn="just"/>
                      <a:endParaRPr lang="en-ZA" sz="1000" dirty="0">
                        <a:solidFill>
                          <a:schemeClr val="tx1"/>
                        </a:solidFill>
                      </a:endParaRPr>
                    </a:p>
                    <a:p>
                      <a:pPr marL="285750" indent="-285750" algn="just">
                        <a:buFont typeface="+mj-lt"/>
                        <a:buAutoNum type="romanUcPeriod"/>
                      </a:pPr>
                      <a:r>
                        <a:rPr lang="en-ZA" sz="1000" kern="1200" dirty="0">
                          <a:solidFill>
                            <a:schemeClr val="tx1"/>
                          </a:solidFill>
                          <a:effectLst/>
                          <a:latin typeface="+mn-lt"/>
                          <a:ea typeface="+mn-ea"/>
                          <a:cs typeface="+mn-cs"/>
                        </a:rPr>
                        <a:t>Due diligences regarding projects are conducted as part of the initial process. However, the findings from the respective officials differ materially and findings are seemingly not always considered when applications are considered or approved .</a:t>
                      </a:r>
                    </a:p>
                    <a:p>
                      <a:pPr marL="285750" indent="-285750" algn="just">
                        <a:buFont typeface="+mj-lt"/>
                        <a:buAutoNum type="romanUcPeriod"/>
                      </a:pPr>
                      <a:r>
                        <a:rPr lang="en-ZA" sz="1000" kern="1200" dirty="0">
                          <a:solidFill>
                            <a:schemeClr val="tx1"/>
                          </a:solidFill>
                          <a:effectLst/>
                          <a:latin typeface="+mn-lt"/>
                          <a:ea typeface="+mn-ea"/>
                          <a:cs typeface="+mn-cs"/>
                        </a:rPr>
                        <a:t>Technical evaluations are conducted by NSF officials and recommendations are made for due diligence. It appears that Officials do not always apply their minds when conducting these evaluations and we noted that very little research are done to establish whether a real need exists for the respective proposed projects/services.</a:t>
                      </a:r>
                    </a:p>
                    <a:p>
                      <a:pPr marL="285750" indent="-285750" algn="just">
                        <a:buFont typeface="+mj-lt"/>
                        <a:buAutoNum type="romanUcPeriod"/>
                      </a:pPr>
                      <a:r>
                        <a:rPr lang="en-ZA" sz="1000" kern="1200" dirty="0">
                          <a:solidFill>
                            <a:schemeClr val="tx1"/>
                          </a:solidFill>
                          <a:effectLst/>
                          <a:latin typeface="+mn-lt"/>
                          <a:ea typeface="+mn-ea"/>
                          <a:cs typeface="+mn-cs"/>
                        </a:rPr>
                        <a:t> Site visits must be done quarterly prior to approving payments of tranches. These physical inspections are not done, or incorrect information/detail is reflected on the reports. Progress in terms of the </a:t>
                      </a:r>
                      <a:r>
                        <a:rPr lang="en-ZA" sz="1000" kern="1200" dirty="0" err="1">
                          <a:solidFill>
                            <a:schemeClr val="tx1"/>
                          </a:solidFill>
                          <a:effectLst/>
                          <a:latin typeface="+mn-lt"/>
                          <a:ea typeface="+mn-ea"/>
                          <a:cs typeface="+mn-cs"/>
                        </a:rPr>
                        <a:t>MoA</a:t>
                      </a:r>
                      <a:r>
                        <a:rPr lang="en-ZA" sz="1000" kern="1200" dirty="0">
                          <a:solidFill>
                            <a:schemeClr val="tx1"/>
                          </a:solidFill>
                          <a:effectLst/>
                          <a:latin typeface="+mn-lt"/>
                          <a:ea typeface="+mn-ea"/>
                          <a:cs typeface="+mn-cs"/>
                        </a:rPr>
                        <a:t> is incorrect and tranche payments are done without confirming progress in terms of agreed timelines.</a:t>
                      </a:r>
                    </a:p>
                    <a:p>
                      <a:pPr marL="285750" indent="-285750" algn="just">
                        <a:buFont typeface="+mj-lt"/>
                        <a:buAutoNum type="romanUcPeriod"/>
                      </a:pPr>
                      <a:r>
                        <a:rPr lang="en-ZA" sz="1000" kern="1200" dirty="0">
                          <a:solidFill>
                            <a:schemeClr val="tx1"/>
                          </a:solidFill>
                          <a:effectLst/>
                          <a:latin typeface="+mn-lt"/>
                          <a:ea typeface="+mn-ea"/>
                          <a:cs typeface="+mn-cs"/>
                        </a:rPr>
                        <a:t> Bank accounts do not reflect the name of the NSF and despite this discrepancy we found instances where NSF still approved bank accounts. (We are aware that in some instances the </a:t>
                      </a:r>
                      <a:r>
                        <a:rPr lang="en-ZA" sz="1000" kern="1200" dirty="0" err="1">
                          <a:solidFill>
                            <a:schemeClr val="tx1"/>
                          </a:solidFill>
                          <a:effectLst/>
                          <a:latin typeface="+mn-lt"/>
                          <a:ea typeface="+mn-ea"/>
                          <a:cs typeface="+mn-cs"/>
                        </a:rPr>
                        <a:t>MoA</a:t>
                      </a:r>
                      <a:r>
                        <a:rPr lang="en-ZA" sz="1000" kern="1200" dirty="0">
                          <a:solidFill>
                            <a:schemeClr val="tx1"/>
                          </a:solidFill>
                          <a:effectLst/>
                          <a:latin typeface="+mn-lt"/>
                          <a:ea typeface="+mn-ea"/>
                          <a:cs typeface="+mn-cs"/>
                        </a:rPr>
                        <a:t> did not require the dedicated NSF reference in the name of the bank account).</a:t>
                      </a:r>
                    </a:p>
                    <a:p>
                      <a:pPr marL="285750" indent="-285750" algn="just">
                        <a:buFont typeface="+mj-lt"/>
                        <a:buAutoNum type="romanUcPeriod"/>
                      </a:pPr>
                      <a:r>
                        <a:rPr lang="en-ZA" sz="1000" kern="1200" dirty="0">
                          <a:solidFill>
                            <a:schemeClr val="tx1"/>
                          </a:solidFill>
                          <a:effectLst/>
                          <a:latin typeface="+mn-lt"/>
                          <a:ea typeface="+mn-ea"/>
                          <a:cs typeface="+mn-cs"/>
                        </a:rPr>
                        <a:t> Nexus noted, as a common trend, that as soon as payments are received in the service provider bank accounts, the money is transferred to second and third accounts from where the funds are dispensed. These accounts are not monitored by the NSF and the expenditure is not confirmed.</a:t>
                      </a:r>
                    </a:p>
                    <a:p>
                      <a:pPr marL="285750" indent="-285750" algn="just">
                        <a:buFont typeface="+mj-lt"/>
                        <a:buAutoNum type="romanUcPeriod"/>
                      </a:pPr>
                      <a:r>
                        <a:rPr lang="en-ZA" sz="1000" kern="1200" dirty="0">
                          <a:solidFill>
                            <a:schemeClr val="tx1"/>
                          </a:solidFill>
                          <a:effectLst/>
                          <a:latin typeface="+mn-lt"/>
                          <a:ea typeface="+mn-ea"/>
                          <a:cs typeface="+mn-cs"/>
                        </a:rPr>
                        <a:t> Third party invoices are not submitted to the NSF as proof of expenditure and the NSF cannot monitor these expenses. Invoices are not descriptive, and the actual expenses cannot be verified by the NSF . In some instances, bank accounts of the respective bank accounts are incomplete or not available. These cannot be verified by the NSF.</a:t>
                      </a:r>
                    </a:p>
                    <a:p>
                      <a:pPr marL="285750" indent="-285750" algn="just">
                        <a:buFont typeface="+mj-lt"/>
                        <a:buAutoNum type="romanUcPeriod"/>
                      </a:pPr>
                      <a:r>
                        <a:rPr lang="en-ZA" sz="1000" kern="1200" dirty="0">
                          <a:solidFill>
                            <a:schemeClr val="tx1"/>
                          </a:solidFill>
                          <a:effectLst/>
                          <a:latin typeface="+mn-lt"/>
                          <a:ea typeface="+mn-ea"/>
                          <a:cs typeface="+mn-cs"/>
                        </a:rPr>
                        <a:t> Approved learners regarding learnerships are not provided to the NSF for verification purposes prior to the NSF making payments regarding learner expenditure </a:t>
                      </a:r>
                      <a:endParaRPr lang="en-ZA" sz="1000" dirty="0">
                        <a:solidFill>
                          <a:schemeClr val="tx1"/>
                        </a:solidFill>
                      </a:endParaRPr>
                    </a:p>
                    <a:p>
                      <a:pPr algn="just"/>
                      <a:endParaRPr lang="en-ZA" sz="1000" dirty="0">
                        <a:solidFill>
                          <a:schemeClr val="tx1"/>
                        </a:solidFill>
                      </a:endParaRPr>
                    </a:p>
                    <a:p>
                      <a:endParaRPr lang="en-ZA" sz="1000" dirty="0"/>
                    </a:p>
                  </a:txBody>
                  <a:tcPr/>
                </a:tc>
                <a:extLst>
                  <a:ext uri="{0D108BD9-81ED-4DB2-BD59-A6C34878D82A}">
                    <a16:rowId xmlns:a16="http://schemas.microsoft.com/office/drawing/2014/main" val="8065478"/>
                  </a:ext>
                </a:extLst>
              </a:tr>
              <a:tr h="418163">
                <a:tc>
                  <a:txBody>
                    <a:bodyPr/>
                    <a:lstStyle/>
                    <a:p>
                      <a:r>
                        <a:rPr lang="en-US" sz="1100" dirty="0"/>
                        <a:t>12</a:t>
                      </a:r>
                    </a:p>
                  </a:txBody>
                  <a:tcPr/>
                </a:tc>
                <a:tc>
                  <a:txBody>
                    <a:bodyPr/>
                    <a:lstStyle/>
                    <a:p>
                      <a:r>
                        <a:rPr lang="en-US" sz="1400" b="1" dirty="0">
                          <a:solidFill>
                            <a:schemeClr val="tx1"/>
                          </a:solidFill>
                        </a:rPr>
                        <a:t>General Recommendations</a:t>
                      </a:r>
                    </a:p>
                  </a:txBody>
                  <a:tcPr/>
                </a:tc>
                <a:extLst>
                  <a:ext uri="{0D108BD9-81ED-4DB2-BD59-A6C34878D82A}">
                    <a16:rowId xmlns:a16="http://schemas.microsoft.com/office/drawing/2014/main" val="2588011754"/>
                  </a:ext>
                </a:extLst>
              </a:tr>
              <a:tr h="2388699">
                <a:tc>
                  <a:txBody>
                    <a:bodyPr/>
                    <a:lstStyle/>
                    <a:p>
                      <a:endParaRPr lang="en-US" dirty="0"/>
                    </a:p>
                  </a:txBody>
                  <a:tcPr/>
                </a:tc>
                <a:tc>
                  <a:txBody>
                    <a:bodyPr/>
                    <a:lstStyle/>
                    <a:p>
                      <a:pPr algn="just"/>
                      <a:r>
                        <a:rPr lang="en-ZA" sz="1000" kern="1200" dirty="0">
                          <a:solidFill>
                            <a:schemeClr val="tx1"/>
                          </a:solidFill>
                          <a:effectLst/>
                          <a:latin typeface="+mn-lt"/>
                          <a:ea typeface="+mn-ea"/>
                          <a:cs typeface="+mn-cs"/>
                        </a:rPr>
                        <a:t>Based on general conclusions made, Nexus recommend that the DHET/NSF consider the following: </a:t>
                      </a:r>
                    </a:p>
                    <a:p>
                      <a:pPr algn="just"/>
                      <a:endParaRPr lang="en-ZA" sz="1000" dirty="0">
                        <a:solidFill>
                          <a:schemeClr val="tx1"/>
                        </a:solidFill>
                      </a:endParaRPr>
                    </a:p>
                    <a:p>
                      <a:pPr marL="400050" indent="-400050" algn="just">
                        <a:buFont typeface="+mj-lt"/>
                        <a:buAutoNum type="romanUcPeriod"/>
                      </a:pPr>
                      <a:r>
                        <a:rPr lang="en-ZA" sz="1000" kern="1200" dirty="0">
                          <a:solidFill>
                            <a:schemeClr val="tx1"/>
                          </a:solidFill>
                          <a:effectLst/>
                          <a:latin typeface="+mn-lt"/>
                          <a:ea typeface="+mn-ea"/>
                          <a:cs typeface="+mn-cs"/>
                        </a:rPr>
                        <a:t>The responsible NSF employees conduct a detailed and proper due diligence regarding the respective potential service providers. In this regard it is recommended that NSF officials be trained in performing due diligence investigations.</a:t>
                      </a:r>
                    </a:p>
                    <a:p>
                      <a:pPr marL="400050" indent="-400050" algn="just">
                        <a:buFont typeface="+mj-lt"/>
                        <a:buAutoNum type="romanUcPeriod"/>
                      </a:pPr>
                      <a:r>
                        <a:rPr lang="en-ZA" sz="1000" kern="1200" dirty="0">
                          <a:solidFill>
                            <a:schemeClr val="tx1"/>
                          </a:solidFill>
                          <a:effectLst/>
                          <a:latin typeface="+mn-lt"/>
                          <a:ea typeface="+mn-ea"/>
                          <a:cs typeface="+mn-cs"/>
                        </a:rPr>
                        <a:t>The NSF personnel who are entrusted to conduct the technical evaluations, must be properly qualified (financial/technical, etc.) to conduct such evaluations </a:t>
                      </a:r>
                    </a:p>
                    <a:p>
                      <a:pPr marL="400050" indent="-400050" algn="just">
                        <a:buFont typeface="+mj-lt"/>
                        <a:buAutoNum type="romanUcPeriod"/>
                      </a:pPr>
                      <a:r>
                        <a:rPr lang="en-ZA" sz="1000" kern="1200" dirty="0">
                          <a:solidFill>
                            <a:schemeClr val="tx1"/>
                          </a:solidFill>
                          <a:effectLst/>
                          <a:latin typeface="+mn-lt"/>
                          <a:ea typeface="+mn-ea"/>
                          <a:cs typeface="+mn-cs"/>
                        </a:rPr>
                        <a:t>Site visits must be conducted and all deliverables in terms of the </a:t>
                      </a:r>
                      <a:r>
                        <a:rPr lang="en-ZA" sz="1000" kern="1200" dirty="0" err="1">
                          <a:solidFill>
                            <a:schemeClr val="tx1"/>
                          </a:solidFill>
                          <a:effectLst/>
                          <a:latin typeface="+mn-lt"/>
                          <a:ea typeface="+mn-ea"/>
                          <a:cs typeface="+mn-cs"/>
                        </a:rPr>
                        <a:t>MoA</a:t>
                      </a:r>
                      <a:r>
                        <a:rPr lang="en-ZA" sz="1000" kern="1200" dirty="0">
                          <a:solidFill>
                            <a:schemeClr val="tx1"/>
                          </a:solidFill>
                          <a:effectLst/>
                          <a:latin typeface="+mn-lt"/>
                          <a:ea typeface="+mn-ea"/>
                          <a:cs typeface="+mn-cs"/>
                        </a:rPr>
                        <a:t>, must be verified and confirmed prior to approving payment of the next tranche. This will entail appointing sufficient staff to evaluate each of the awarded projects</a:t>
                      </a:r>
                    </a:p>
                    <a:p>
                      <a:pPr marL="400050" indent="-400050" algn="just">
                        <a:buFont typeface="+mj-lt"/>
                        <a:buAutoNum type="romanUcPeriod"/>
                      </a:pPr>
                      <a:r>
                        <a:rPr lang="en-ZA" sz="1000" kern="1200" dirty="0">
                          <a:solidFill>
                            <a:schemeClr val="tx1"/>
                          </a:solidFill>
                          <a:effectLst/>
                          <a:latin typeface="+mn-lt"/>
                          <a:ea typeface="+mn-ea"/>
                          <a:cs typeface="+mn-cs"/>
                        </a:rPr>
                        <a:t>NSF must monitor cashflow from the respective ringfenced bank accounts to ensure that money is utilised for the intended project purposes. This can be done by providing specific NSF officials with electronic access to bank accounts (listed on the </a:t>
                      </a:r>
                      <a:r>
                        <a:rPr lang="en-ZA" sz="1000" kern="1200" dirty="0" err="1">
                          <a:solidFill>
                            <a:schemeClr val="tx1"/>
                          </a:solidFill>
                          <a:effectLst/>
                          <a:latin typeface="+mn-lt"/>
                          <a:ea typeface="+mn-ea"/>
                          <a:cs typeface="+mn-cs"/>
                        </a:rPr>
                        <a:t>MoA</a:t>
                      </a:r>
                      <a:r>
                        <a:rPr lang="en-ZA" sz="1000" kern="1200" dirty="0">
                          <a:solidFill>
                            <a:schemeClr val="tx1"/>
                          </a:solidFill>
                          <a:effectLst/>
                          <a:latin typeface="+mn-lt"/>
                          <a:ea typeface="+mn-ea"/>
                          <a:cs typeface="+mn-cs"/>
                        </a:rPr>
                        <a:t> for the project) with only “viewing access”. All transactions must only be executed from this account and no money may be transferred to “other” accounts.</a:t>
                      </a:r>
                    </a:p>
                    <a:p>
                      <a:pPr marL="400050" indent="-400050" algn="just">
                        <a:buFont typeface="+mj-lt"/>
                        <a:buAutoNum type="romanUcPeriod"/>
                      </a:pPr>
                      <a:r>
                        <a:rPr lang="en-ZA" sz="1000" kern="1200" dirty="0">
                          <a:solidFill>
                            <a:schemeClr val="tx1"/>
                          </a:solidFill>
                          <a:effectLst/>
                          <a:latin typeface="+mn-lt"/>
                          <a:ea typeface="+mn-ea"/>
                          <a:cs typeface="+mn-cs"/>
                        </a:rPr>
                        <a:t> NSF insist that service providers attach all third-party invoices to the respective quarterly reports/claims. These invoices must be descriptive of services rendered. </a:t>
                      </a:r>
                    </a:p>
                    <a:p>
                      <a:pPr marL="400050" indent="-400050" algn="just">
                        <a:buFont typeface="+mj-lt"/>
                        <a:buAutoNum type="romanUcPeriod"/>
                      </a:pPr>
                      <a:r>
                        <a:rPr lang="en-ZA" sz="1000" kern="1200" dirty="0">
                          <a:solidFill>
                            <a:schemeClr val="tx1"/>
                          </a:solidFill>
                          <a:effectLst/>
                          <a:latin typeface="+mn-lt"/>
                          <a:ea typeface="+mn-ea"/>
                          <a:cs typeface="+mn-cs"/>
                        </a:rPr>
                        <a:t>All complete bank statements of the ringfenced bank accounts must accompany each quarterly report/claim.</a:t>
                      </a:r>
                    </a:p>
                    <a:p>
                      <a:pPr marL="400050" indent="-400050" algn="just">
                        <a:buFont typeface="+mj-lt"/>
                        <a:buAutoNum type="romanUcPeriod"/>
                      </a:pPr>
                      <a:r>
                        <a:rPr lang="en-ZA" sz="1000" kern="1200" dirty="0">
                          <a:solidFill>
                            <a:schemeClr val="tx1"/>
                          </a:solidFill>
                          <a:effectLst/>
                          <a:latin typeface="+mn-lt"/>
                          <a:ea typeface="+mn-ea"/>
                          <a:cs typeface="+mn-cs"/>
                        </a:rPr>
                        <a:t> NSF must insist that, where training to learners is proposed, detail regarding each learner is provided prior to payments of stipends and other expenses to learners are made. </a:t>
                      </a:r>
                      <a:endParaRPr lang="en-ZA" sz="1000" dirty="0">
                        <a:solidFill>
                          <a:schemeClr val="tx1"/>
                        </a:solidFill>
                      </a:endParaRPr>
                    </a:p>
                    <a:p>
                      <a:endParaRPr lang="en-US" sz="1000" dirty="0"/>
                    </a:p>
                  </a:txBody>
                  <a:tcPr/>
                </a:tc>
                <a:extLst>
                  <a:ext uri="{0D108BD9-81ED-4DB2-BD59-A6C34878D82A}">
                    <a16:rowId xmlns:a16="http://schemas.microsoft.com/office/drawing/2014/main" val="1383054093"/>
                  </a:ext>
                </a:extLst>
              </a:tr>
            </a:tbl>
          </a:graphicData>
        </a:graphic>
      </p:graphicFrame>
      <p:sp>
        <p:nvSpPr>
          <p:cNvPr id="2" name="Slide Number Placeholder 1">
            <a:extLst>
              <a:ext uri="{FF2B5EF4-FFF2-40B4-BE49-F238E27FC236}">
                <a16:creationId xmlns:a16="http://schemas.microsoft.com/office/drawing/2014/main" id="{8C844253-7934-59D4-FBD3-F56443AD5A6C}"/>
              </a:ext>
            </a:extLst>
          </p:cNvPr>
          <p:cNvSpPr>
            <a:spLocks noGrp="1"/>
          </p:cNvSpPr>
          <p:nvPr>
            <p:ph type="sldNum" sz="quarter" idx="12"/>
          </p:nvPr>
        </p:nvSpPr>
        <p:spPr/>
        <p:txBody>
          <a:bodyPr/>
          <a:lstStyle/>
          <a:p>
            <a:fld id="{974B8398-E204-4A7E-AE1D-6CADF512AA53}" type="slidenum">
              <a:rPr lang="en-US" smtClean="0"/>
              <a:pPr/>
              <a:t>17</a:t>
            </a:fld>
            <a:endParaRPr lang="en-US"/>
          </a:p>
        </p:txBody>
      </p:sp>
    </p:spTree>
    <p:extLst>
      <p:ext uri="{BB962C8B-B14F-4D97-AF65-F5344CB8AC3E}">
        <p14:creationId xmlns:p14="http://schemas.microsoft.com/office/powerpoint/2010/main" val="347468222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993227" y="157655"/>
            <a:ext cx="7157544" cy="1261884"/>
          </a:xfrm>
          <a:prstGeom prst="rect">
            <a:avLst/>
          </a:prstGeom>
          <a:noFill/>
        </p:spPr>
        <p:txBody>
          <a:bodyPr wrap="square" rtlCol="0">
            <a:spAutoFit/>
          </a:bodyPr>
          <a:lstStyle/>
          <a:p>
            <a:pPr algn="ctr"/>
            <a:r>
              <a:rPr lang="en-ZA" dirty="0"/>
              <a:t> </a:t>
            </a:r>
            <a:r>
              <a:rPr lang="en-ZA" sz="2000" b="1" dirty="0"/>
              <a:t>9. Progress Update and way forward</a:t>
            </a:r>
          </a:p>
          <a:p>
            <a:pPr algn="just"/>
            <a:endParaRPr lang="en-ZA" sz="2000" b="1" dirty="0"/>
          </a:p>
          <a:p>
            <a:pPr marL="457200" indent="-457200">
              <a:buFont typeface="+mj-lt"/>
              <a:buAutoNum type="arabicPeriod" startAt="5"/>
            </a:pPr>
            <a:endParaRPr lang="en-ZA" dirty="0"/>
          </a:p>
          <a:p>
            <a:endParaRPr lang="en-ZA" dirty="0"/>
          </a:p>
        </p:txBody>
      </p:sp>
      <p:sp>
        <p:nvSpPr>
          <p:cNvPr id="4" name="TextBox 3">
            <a:extLst>
              <a:ext uri="{FF2B5EF4-FFF2-40B4-BE49-F238E27FC236}">
                <a16:creationId xmlns:a16="http://schemas.microsoft.com/office/drawing/2014/main" id="{D358EB03-2C4C-7CFA-587B-CF8639864970}"/>
              </a:ext>
            </a:extLst>
          </p:cNvPr>
          <p:cNvSpPr txBox="1"/>
          <p:nvPr/>
        </p:nvSpPr>
        <p:spPr>
          <a:xfrm>
            <a:off x="168165" y="942485"/>
            <a:ext cx="8755117" cy="5878532"/>
          </a:xfrm>
          <a:prstGeom prst="rect">
            <a:avLst/>
          </a:prstGeom>
          <a:noFill/>
        </p:spPr>
        <p:txBody>
          <a:bodyPr wrap="square">
            <a:spAutoFit/>
          </a:bodyPr>
          <a:lstStyle/>
          <a:p>
            <a:pPr marL="1028700" indent="-1028700">
              <a:buFont typeface="+mj-lt"/>
              <a:buAutoNum type="romanUcPeriod"/>
            </a:pPr>
            <a:endParaRPr lang="en-ZA" sz="1400" dirty="0"/>
          </a:p>
          <a:p>
            <a:pPr marL="1028700" indent="-1028700">
              <a:buFont typeface="+mj-lt"/>
              <a:buAutoNum type="romanUcPeriod"/>
            </a:pPr>
            <a:r>
              <a:rPr lang="en-ZA" sz="1400" dirty="0"/>
              <a:t>State Attorney space at advance stages to appointing legal team to support the department.</a:t>
            </a:r>
          </a:p>
          <a:p>
            <a:pPr marL="1028700" indent="-1028700">
              <a:buFont typeface="+mj-lt"/>
              <a:buAutoNum type="romanUcPeriod"/>
            </a:pPr>
            <a:endParaRPr lang="en-ZA" sz="1400" dirty="0"/>
          </a:p>
          <a:p>
            <a:pPr marL="1028700" indent="-1028700">
              <a:buFont typeface="+mj-lt"/>
              <a:buAutoNum type="romanUcPeriod"/>
            </a:pPr>
            <a:r>
              <a:rPr lang="en-ZA" sz="1400" dirty="0"/>
              <a:t>Reported to the Directorate for Priority Crime Investigation (Hawks)- currently putting together their Government Fraud Unit team.</a:t>
            </a:r>
          </a:p>
          <a:p>
            <a:pPr marL="1028700" indent="-1028700">
              <a:buFont typeface="+mj-lt"/>
              <a:buAutoNum type="romanUcPeriod"/>
            </a:pPr>
            <a:endParaRPr lang="en-ZA" sz="1400" dirty="0"/>
          </a:p>
          <a:p>
            <a:pPr marL="1028700" indent="-1028700">
              <a:buFont typeface="+mj-lt"/>
              <a:buAutoNum type="romanUcPeriod"/>
            </a:pPr>
            <a:r>
              <a:rPr lang="en-ZA" sz="1400" dirty="0"/>
              <a:t>Hawks to deal with the implicated service providers and staff  with corruption and criminal charges.</a:t>
            </a:r>
          </a:p>
          <a:p>
            <a:pPr marL="1028700" indent="-1028700">
              <a:buFont typeface="+mj-lt"/>
              <a:buAutoNum type="romanUcPeriod"/>
            </a:pPr>
            <a:endParaRPr lang="en-ZA" sz="1400" dirty="0"/>
          </a:p>
          <a:p>
            <a:pPr marL="1028700" indent="-1028700">
              <a:buFont typeface="+mj-lt"/>
              <a:buAutoNum type="romanUcPeriod"/>
            </a:pPr>
            <a:r>
              <a:rPr lang="en-ZA" sz="1400" dirty="0"/>
              <a:t>DHET currently compiling documents requested by the Hawks.</a:t>
            </a:r>
          </a:p>
          <a:p>
            <a:pPr marL="1028700" indent="-1028700">
              <a:buFont typeface="+mj-lt"/>
              <a:buAutoNum type="romanUcPeriod"/>
            </a:pPr>
            <a:endParaRPr lang="en-ZA" sz="1400" dirty="0"/>
          </a:p>
          <a:p>
            <a:pPr marL="1028700" indent="-1028700">
              <a:buFont typeface="+mj-lt"/>
              <a:buAutoNum type="romanUcPeriod"/>
            </a:pPr>
            <a:r>
              <a:rPr lang="en-ZA" sz="1400" dirty="0"/>
              <a:t>Internal disciplinary processes underway.</a:t>
            </a:r>
          </a:p>
          <a:p>
            <a:pPr marL="1028700" indent="-1028700">
              <a:buFont typeface="+mj-lt"/>
              <a:buAutoNum type="romanUcPeriod"/>
            </a:pPr>
            <a:endParaRPr lang="en-ZA" sz="1400" dirty="0"/>
          </a:p>
          <a:p>
            <a:pPr marL="1028700" indent="-1028700">
              <a:buFont typeface="+mj-lt"/>
              <a:buAutoNum type="romanUcPeriod"/>
            </a:pPr>
            <a:r>
              <a:rPr lang="en-ZA" sz="1400" dirty="0"/>
              <a:t>Team of experts to look at financials and its processes including actuarial scientists and strategists to assist NSF in its processes.</a:t>
            </a:r>
          </a:p>
          <a:p>
            <a:pPr marL="1028700" indent="-1028700">
              <a:buFont typeface="+mj-lt"/>
              <a:buAutoNum type="romanUcPeriod"/>
            </a:pPr>
            <a:endParaRPr lang="en-ZA" sz="1400" dirty="0"/>
          </a:p>
          <a:p>
            <a:pPr marL="1028700" indent="-1028700">
              <a:buFont typeface="+mj-lt"/>
              <a:buAutoNum type="romanUcPeriod"/>
            </a:pPr>
            <a:r>
              <a:rPr lang="en-ZA" sz="1400" dirty="0"/>
              <a:t>Hawks to work closely with the Asset Forfeiture Unit to apply for restraint  orders whilst the cases are still ongoing.</a:t>
            </a:r>
          </a:p>
          <a:p>
            <a:pPr marL="1028700" indent="-1028700">
              <a:buFont typeface="+mj-lt"/>
              <a:buAutoNum type="romanUcPeriod"/>
            </a:pPr>
            <a:endParaRPr lang="en-ZA" sz="1400" dirty="0"/>
          </a:p>
          <a:p>
            <a:pPr marL="1028700" indent="-1028700">
              <a:buFont typeface="+mj-lt"/>
              <a:buAutoNum type="romanUcPeriod"/>
            </a:pPr>
            <a:r>
              <a:rPr lang="en-ZA" sz="1400" dirty="0"/>
              <a:t>After convictions have been secured ASF can then assist by applying for preservation orders to ensure that the department is able to recoup monies that were irregularly expended.</a:t>
            </a:r>
          </a:p>
          <a:p>
            <a:pPr marL="1028700" indent="-1028700">
              <a:buFont typeface="+mj-lt"/>
              <a:buAutoNum type="romanUcPeriod"/>
            </a:pPr>
            <a:endParaRPr lang="en-ZA" sz="1400" dirty="0"/>
          </a:p>
          <a:p>
            <a:pPr marL="1028700" indent="-1028700">
              <a:buFont typeface="+mj-lt"/>
              <a:buAutoNum type="romanUcPeriod"/>
            </a:pPr>
            <a:r>
              <a:rPr lang="en-ZA" sz="1400" dirty="0"/>
              <a:t>MTT on NSF has submitted its final report and the department is looking into the its recommendations in juxtaposition with the recommendations of the forensic report.</a:t>
            </a:r>
            <a:endParaRPr lang="en-ZA" sz="1800" dirty="0">
              <a:latin typeface="Arial" panose="020B0604020202020204" pitchFamily="34" charset="0"/>
              <a:cs typeface="Arial" panose="020B0604020202020204" pitchFamily="34" charset="0"/>
            </a:endParaRPr>
          </a:p>
          <a:p>
            <a:pPr marL="571500" indent="-571500">
              <a:buFont typeface="+mj-lt"/>
              <a:buAutoNum type="romanUcPeriod"/>
            </a:pPr>
            <a:endParaRPr lang="en-ZA" dirty="0"/>
          </a:p>
          <a:p>
            <a:pPr marL="571500" indent="-571500">
              <a:buFont typeface="+mj-lt"/>
              <a:buAutoNum type="romanUcPeriod"/>
            </a:pPr>
            <a:endParaRPr lang="en-ZA" dirty="0"/>
          </a:p>
          <a:p>
            <a:endParaRPr lang="en-ZA" dirty="0"/>
          </a:p>
        </p:txBody>
      </p:sp>
      <p:sp>
        <p:nvSpPr>
          <p:cNvPr id="5" name="Slide Number Placeholder 4">
            <a:extLst>
              <a:ext uri="{FF2B5EF4-FFF2-40B4-BE49-F238E27FC236}">
                <a16:creationId xmlns:a16="http://schemas.microsoft.com/office/drawing/2014/main" id="{57AAB617-1DCA-E7FF-BBF3-D1271FE752A9}"/>
              </a:ext>
            </a:extLst>
          </p:cNvPr>
          <p:cNvSpPr>
            <a:spLocks noGrp="1"/>
          </p:cNvSpPr>
          <p:nvPr>
            <p:ph type="sldNum" sz="quarter" idx="12"/>
          </p:nvPr>
        </p:nvSpPr>
        <p:spPr/>
        <p:txBody>
          <a:bodyPr/>
          <a:lstStyle/>
          <a:p>
            <a:fld id="{974B8398-E204-4A7E-AE1D-6CADF512AA53}" type="slidenum">
              <a:rPr lang="en-US" smtClean="0"/>
              <a:pPr/>
              <a:t>18</a:t>
            </a:fld>
            <a:endParaRPr lang="en-US"/>
          </a:p>
        </p:txBody>
      </p:sp>
    </p:spTree>
    <p:extLst>
      <p:ext uri="{BB962C8B-B14F-4D97-AF65-F5344CB8AC3E}">
        <p14:creationId xmlns:p14="http://schemas.microsoft.com/office/powerpoint/2010/main" val="184805676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388883" y="457200"/>
            <a:ext cx="8355723" cy="1569660"/>
          </a:xfrm>
          <a:prstGeom prst="rect">
            <a:avLst/>
          </a:prstGeom>
          <a:noFill/>
        </p:spPr>
        <p:txBody>
          <a:bodyPr wrap="square" rtlCol="0">
            <a:spAutoFit/>
          </a:bodyPr>
          <a:lstStyle/>
          <a:p>
            <a:pPr algn="ctr"/>
            <a:endParaRPr lang="en-ZA" dirty="0"/>
          </a:p>
          <a:p>
            <a:pPr algn="ctr"/>
            <a:r>
              <a:rPr lang="en-ZA" sz="3600" b="1" dirty="0"/>
              <a:t>Table of Contents </a:t>
            </a:r>
            <a:endParaRPr lang="en-GB" sz="3600" b="1" dirty="0"/>
          </a:p>
          <a:p>
            <a:pPr marL="457200" indent="-457200" algn="ctr">
              <a:buAutoNum type="arabicPeriod"/>
            </a:pPr>
            <a:endParaRPr lang="en-ZA" sz="2400" dirty="0"/>
          </a:p>
          <a:p>
            <a:endParaRPr lang="en-US" dirty="0"/>
          </a:p>
        </p:txBody>
      </p:sp>
      <p:sp>
        <p:nvSpPr>
          <p:cNvPr id="2" name="Slide Number Placeholder 1">
            <a:extLst>
              <a:ext uri="{FF2B5EF4-FFF2-40B4-BE49-F238E27FC236}">
                <a16:creationId xmlns:a16="http://schemas.microsoft.com/office/drawing/2014/main" id="{61A4E9BF-DD6C-EB8C-04D1-83A40AAFE155}"/>
              </a:ext>
            </a:extLst>
          </p:cNvPr>
          <p:cNvSpPr>
            <a:spLocks noGrp="1"/>
          </p:cNvSpPr>
          <p:nvPr>
            <p:ph type="sldNum" sz="quarter" idx="12"/>
          </p:nvPr>
        </p:nvSpPr>
        <p:spPr/>
        <p:txBody>
          <a:bodyPr/>
          <a:lstStyle/>
          <a:p>
            <a:fld id="{974B8398-E204-4A7E-AE1D-6CADF512AA53}" type="slidenum">
              <a:rPr lang="en-US" smtClean="0"/>
              <a:pPr/>
              <a:t>1</a:t>
            </a:fld>
            <a:endParaRPr lang="en-US"/>
          </a:p>
        </p:txBody>
      </p:sp>
      <p:graphicFrame>
        <p:nvGraphicFramePr>
          <p:cNvPr id="4" name="Table 4">
            <a:extLst>
              <a:ext uri="{FF2B5EF4-FFF2-40B4-BE49-F238E27FC236}">
                <a16:creationId xmlns:a16="http://schemas.microsoft.com/office/drawing/2014/main" id="{33B00B9B-10E9-8862-ADD0-BB568BA90778}"/>
              </a:ext>
            </a:extLst>
          </p:cNvPr>
          <p:cNvGraphicFramePr>
            <a:graphicFrameLocks noGrp="1"/>
          </p:cNvGraphicFramePr>
          <p:nvPr>
            <p:extLst>
              <p:ext uri="{D42A27DB-BD31-4B8C-83A1-F6EECF244321}">
                <p14:modId xmlns:p14="http://schemas.microsoft.com/office/powerpoint/2010/main" val="2487382742"/>
              </p:ext>
            </p:extLst>
          </p:nvPr>
        </p:nvGraphicFramePr>
        <p:xfrm>
          <a:off x="483476" y="1396999"/>
          <a:ext cx="8355722" cy="3850822"/>
        </p:xfrm>
        <a:graphic>
          <a:graphicData uri="http://schemas.openxmlformats.org/drawingml/2006/table">
            <a:tbl>
              <a:tblPr firstRow="1" bandRow="1">
                <a:tableStyleId>{5C22544A-7EE6-4342-B048-85BDC9FD1C3A}</a:tableStyleId>
              </a:tblPr>
              <a:tblGrid>
                <a:gridCol w="1246029">
                  <a:extLst>
                    <a:ext uri="{9D8B030D-6E8A-4147-A177-3AD203B41FA5}">
                      <a16:colId xmlns:a16="http://schemas.microsoft.com/office/drawing/2014/main" val="2955174375"/>
                    </a:ext>
                  </a:extLst>
                </a:gridCol>
                <a:gridCol w="4275589">
                  <a:extLst>
                    <a:ext uri="{9D8B030D-6E8A-4147-A177-3AD203B41FA5}">
                      <a16:colId xmlns:a16="http://schemas.microsoft.com/office/drawing/2014/main" val="2235613187"/>
                    </a:ext>
                  </a:extLst>
                </a:gridCol>
                <a:gridCol w="2834104">
                  <a:extLst>
                    <a:ext uri="{9D8B030D-6E8A-4147-A177-3AD203B41FA5}">
                      <a16:colId xmlns:a16="http://schemas.microsoft.com/office/drawing/2014/main" val="3959410334"/>
                    </a:ext>
                  </a:extLst>
                </a:gridCol>
              </a:tblGrid>
              <a:tr h="473842">
                <a:tc>
                  <a:txBody>
                    <a:bodyPr/>
                    <a:lstStyle/>
                    <a:p>
                      <a:pPr algn="ctr"/>
                      <a:r>
                        <a:rPr lang="en-US" dirty="0"/>
                        <a:t>Chapter</a:t>
                      </a:r>
                    </a:p>
                  </a:txBody>
                  <a:tcPr>
                    <a:solidFill>
                      <a:schemeClr val="accent3">
                        <a:lumMod val="50000"/>
                      </a:schemeClr>
                    </a:solidFill>
                  </a:tcPr>
                </a:tc>
                <a:tc>
                  <a:txBody>
                    <a:bodyPr/>
                    <a:lstStyle/>
                    <a:p>
                      <a:pPr algn="ctr"/>
                      <a:r>
                        <a:rPr lang="en-US" dirty="0"/>
                        <a:t>Title</a:t>
                      </a:r>
                    </a:p>
                  </a:txBody>
                  <a:tcPr>
                    <a:solidFill>
                      <a:schemeClr val="accent3">
                        <a:lumMod val="50000"/>
                      </a:schemeClr>
                    </a:solidFill>
                  </a:tcPr>
                </a:tc>
                <a:tc>
                  <a:txBody>
                    <a:bodyPr/>
                    <a:lstStyle/>
                    <a:p>
                      <a:pPr algn="ctr"/>
                      <a:r>
                        <a:rPr lang="en-US" dirty="0"/>
                        <a:t>Page number</a:t>
                      </a:r>
                    </a:p>
                  </a:txBody>
                  <a:tcPr>
                    <a:solidFill>
                      <a:schemeClr val="accent3">
                        <a:lumMod val="50000"/>
                      </a:schemeClr>
                    </a:solidFill>
                  </a:tcPr>
                </a:tc>
                <a:extLst>
                  <a:ext uri="{0D108BD9-81ED-4DB2-BD59-A6C34878D82A}">
                    <a16:rowId xmlns:a16="http://schemas.microsoft.com/office/drawing/2014/main" val="4101402929"/>
                  </a:ext>
                </a:extLst>
              </a:tr>
              <a:tr h="425034">
                <a:tc>
                  <a:txBody>
                    <a:bodyPr/>
                    <a:lstStyle/>
                    <a:p>
                      <a:pPr algn="ctr"/>
                      <a:r>
                        <a:rPr lang="en-US" dirty="0"/>
                        <a:t>1.</a:t>
                      </a:r>
                    </a:p>
                  </a:txBody>
                  <a:tcPr>
                    <a:solidFill>
                      <a:schemeClr val="accent3">
                        <a:lumMod val="60000"/>
                        <a:lumOff val="40000"/>
                      </a:schemeClr>
                    </a:solidFill>
                  </a:tcPr>
                </a:tc>
                <a:tc>
                  <a:txBody>
                    <a:bodyPr/>
                    <a:lstStyle/>
                    <a:p>
                      <a:pPr algn="l"/>
                      <a:r>
                        <a:rPr lang="en-US" dirty="0"/>
                        <a:t>Purpose</a:t>
                      </a:r>
                    </a:p>
                  </a:txBody>
                  <a:tcPr>
                    <a:solidFill>
                      <a:schemeClr val="accent3">
                        <a:lumMod val="60000"/>
                        <a:lumOff val="40000"/>
                      </a:schemeClr>
                    </a:solidFill>
                  </a:tcPr>
                </a:tc>
                <a:tc>
                  <a:txBody>
                    <a:bodyPr/>
                    <a:lstStyle/>
                    <a:p>
                      <a:pPr algn="ctr"/>
                      <a:r>
                        <a:rPr lang="en-US" dirty="0"/>
                        <a:t>3</a:t>
                      </a:r>
                    </a:p>
                  </a:txBody>
                  <a:tcPr>
                    <a:solidFill>
                      <a:schemeClr val="accent3">
                        <a:lumMod val="60000"/>
                        <a:lumOff val="40000"/>
                      </a:schemeClr>
                    </a:solidFill>
                  </a:tcPr>
                </a:tc>
                <a:extLst>
                  <a:ext uri="{0D108BD9-81ED-4DB2-BD59-A6C34878D82A}">
                    <a16:rowId xmlns:a16="http://schemas.microsoft.com/office/drawing/2014/main" val="1251587307"/>
                  </a:ext>
                </a:extLst>
              </a:tr>
              <a:tr h="425034">
                <a:tc>
                  <a:txBody>
                    <a:bodyPr/>
                    <a:lstStyle/>
                    <a:p>
                      <a:pPr algn="ctr"/>
                      <a:r>
                        <a:rPr lang="en-US" dirty="0"/>
                        <a:t>2.</a:t>
                      </a:r>
                    </a:p>
                  </a:txBody>
                  <a:tcPr>
                    <a:solidFill>
                      <a:schemeClr val="accent3">
                        <a:lumMod val="60000"/>
                        <a:lumOff val="40000"/>
                      </a:schemeClr>
                    </a:solidFill>
                  </a:tcPr>
                </a:tc>
                <a:tc>
                  <a:txBody>
                    <a:bodyPr/>
                    <a:lstStyle/>
                    <a:p>
                      <a:pPr algn="l"/>
                      <a:r>
                        <a:rPr lang="en-US" dirty="0"/>
                        <a:t>Legislative considerations</a:t>
                      </a:r>
                    </a:p>
                  </a:txBody>
                  <a:tcPr>
                    <a:solidFill>
                      <a:schemeClr val="accent3">
                        <a:lumMod val="60000"/>
                        <a:lumOff val="40000"/>
                      </a:schemeClr>
                    </a:solidFill>
                  </a:tcPr>
                </a:tc>
                <a:tc>
                  <a:txBody>
                    <a:bodyPr/>
                    <a:lstStyle/>
                    <a:p>
                      <a:pPr algn="ctr"/>
                      <a:r>
                        <a:rPr lang="en-US" dirty="0"/>
                        <a:t>4</a:t>
                      </a:r>
                    </a:p>
                  </a:txBody>
                  <a:tcPr>
                    <a:solidFill>
                      <a:schemeClr val="accent3">
                        <a:lumMod val="60000"/>
                        <a:lumOff val="40000"/>
                      </a:schemeClr>
                    </a:solidFill>
                  </a:tcPr>
                </a:tc>
                <a:extLst>
                  <a:ext uri="{0D108BD9-81ED-4DB2-BD59-A6C34878D82A}">
                    <a16:rowId xmlns:a16="http://schemas.microsoft.com/office/drawing/2014/main" val="487338833"/>
                  </a:ext>
                </a:extLst>
              </a:tr>
              <a:tr h="425034">
                <a:tc>
                  <a:txBody>
                    <a:bodyPr/>
                    <a:lstStyle/>
                    <a:p>
                      <a:pPr algn="ctr"/>
                      <a:r>
                        <a:rPr lang="en-US" dirty="0"/>
                        <a:t>3.</a:t>
                      </a:r>
                    </a:p>
                  </a:txBody>
                  <a:tcPr>
                    <a:solidFill>
                      <a:schemeClr val="accent3">
                        <a:lumMod val="60000"/>
                        <a:lumOff val="40000"/>
                      </a:schemeClr>
                    </a:solidFill>
                  </a:tcPr>
                </a:tc>
                <a:tc>
                  <a:txBody>
                    <a:bodyPr/>
                    <a:lstStyle/>
                    <a:p>
                      <a:pPr algn="l"/>
                      <a:r>
                        <a:rPr lang="en-US" dirty="0"/>
                        <a:t>Selection Criteria</a:t>
                      </a:r>
                    </a:p>
                  </a:txBody>
                  <a:tcPr>
                    <a:solidFill>
                      <a:schemeClr val="accent3">
                        <a:lumMod val="60000"/>
                        <a:lumOff val="40000"/>
                      </a:schemeClr>
                    </a:solidFill>
                  </a:tcPr>
                </a:tc>
                <a:tc>
                  <a:txBody>
                    <a:bodyPr/>
                    <a:lstStyle/>
                    <a:p>
                      <a:pPr algn="ctr"/>
                      <a:r>
                        <a:rPr lang="en-US" dirty="0"/>
                        <a:t>7</a:t>
                      </a:r>
                    </a:p>
                  </a:txBody>
                  <a:tcPr>
                    <a:solidFill>
                      <a:schemeClr val="accent3">
                        <a:lumMod val="60000"/>
                        <a:lumOff val="40000"/>
                      </a:schemeClr>
                    </a:solidFill>
                  </a:tcPr>
                </a:tc>
                <a:extLst>
                  <a:ext uri="{0D108BD9-81ED-4DB2-BD59-A6C34878D82A}">
                    <a16:rowId xmlns:a16="http://schemas.microsoft.com/office/drawing/2014/main" val="2107440438"/>
                  </a:ext>
                </a:extLst>
              </a:tr>
              <a:tr h="425034">
                <a:tc>
                  <a:txBody>
                    <a:bodyPr/>
                    <a:lstStyle/>
                    <a:p>
                      <a:pPr algn="ctr"/>
                      <a:r>
                        <a:rPr lang="en-US" dirty="0"/>
                        <a:t>4.</a:t>
                      </a:r>
                    </a:p>
                  </a:txBody>
                  <a:tcPr>
                    <a:solidFill>
                      <a:schemeClr val="accent3">
                        <a:lumMod val="60000"/>
                        <a:lumOff val="40000"/>
                      </a:schemeClr>
                    </a:solidFill>
                  </a:tcPr>
                </a:tc>
                <a:tc>
                  <a:txBody>
                    <a:bodyPr/>
                    <a:lstStyle/>
                    <a:p>
                      <a:pPr algn="l"/>
                      <a:r>
                        <a:rPr lang="en-US" dirty="0"/>
                        <a:t>Terms of reference</a:t>
                      </a:r>
                    </a:p>
                  </a:txBody>
                  <a:tcPr>
                    <a:solidFill>
                      <a:schemeClr val="accent3">
                        <a:lumMod val="60000"/>
                        <a:lumOff val="40000"/>
                      </a:schemeClr>
                    </a:solidFill>
                  </a:tcPr>
                </a:tc>
                <a:tc>
                  <a:txBody>
                    <a:bodyPr/>
                    <a:lstStyle/>
                    <a:p>
                      <a:pPr algn="ctr"/>
                      <a:r>
                        <a:rPr lang="en-US" dirty="0"/>
                        <a:t>8</a:t>
                      </a:r>
                    </a:p>
                  </a:txBody>
                  <a:tcPr>
                    <a:solidFill>
                      <a:schemeClr val="accent3">
                        <a:lumMod val="60000"/>
                        <a:lumOff val="40000"/>
                      </a:schemeClr>
                    </a:solidFill>
                  </a:tcPr>
                </a:tc>
                <a:extLst>
                  <a:ext uri="{0D108BD9-81ED-4DB2-BD59-A6C34878D82A}">
                    <a16:rowId xmlns:a16="http://schemas.microsoft.com/office/drawing/2014/main" val="1827973240"/>
                  </a:ext>
                </a:extLst>
              </a:tr>
              <a:tr h="419211">
                <a:tc>
                  <a:txBody>
                    <a:bodyPr/>
                    <a:lstStyle/>
                    <a:p>
                      <a:pPr algn="ctr"/>
                      <a:r>
                        <a:rPr lang="en-US" dirty="0"/>
                        <a:t>5.</a:t>
                      </a:r>
                    </a:p>
                  </a:txBody>
                  <a:tcPr>
                    <a:solidFill>
                      <a:schemeClr val="accent3">
                        <a:lumMod val="60000"/>
                        <a:lumOff val="40000"/>
                      </a:schemeClr>
                    </a:solidFill>
                  </a:tcPr>
                </a:tc>
                <a:tc>
                  <a:txBody>
                    <a:bodyPr/>
                    <a:lstStyle/>
                    <a:p>
                      <a:pPr algn="l"/>
                      <a:r>
                        <a:rPr lang="en-US" dirty="0"/>
                        <a:t>Projects selected</a:t>
                      </a:r>
                    </a:p>
                  </a:txBody>
                  <a:tcPr>
                    <a:solidFill>
                      <a:schemeClr val="accent3">
                        <a:lumMod val="60000"/>
                        <a:lumOff val="40000"/>
                      </a:schemeClr>
                    </a:solidFill>
                  </a:tcPr>
                </a:tc>
                <a:tc>
                  <a:txBody>
                    <a:bodyPr/>
                    <a:lstStyle/>
                    <a:p>
                      <a:pPr algn="ctr"/>
                      <a:r>
                        <a:rPr lang="en-US" dirty="0"/>
                        <a:t>9</a:t>
                      </a:r>
                    </a:p>
                  </a:txBody>
                  <a:tcPr>
                    <a:solidFill>
                      <a:schemeClr val="accent3">
                        <a:lumMod val="60000"/>
                        <a:lumOff val="40000"/>
                      </a:schemeClr>
                    </a:solidFill>
                  </a:tcPr>
                </a:tc>
                <a:extLst>
                  <a:ext uri="{0D108BD9-81ED-4DB2-BD59-A6C34878D82A}">
                    <a16:rowId xmlns:a16="http://schemas.microsoft.com/office/drawing/2014/main" val="2266728012"/>
                  </a:ext>
                </a:extLst>
              </a:tr>
              <a:tr h="419211">
                <a:tc>
                  <a:txBody>
                    <a:bodyPr/>
                    <a:lstStyle/>
                    <a:p>
                      <a:pPr algn="ctr"/>
                      <a:r>
                        <a:rPr lang="en-US" dirty="0"/>
                        <a:t>6.</a:t>
                      </a:r>
                    </a:p>
                  </a:txBody>
                  <a:tcPr>
                    <a:solidFill>
                      <a:schemeClr val="accent3">
                        <a:lumMod val="60000"/>
                        <a:lumOff val="40000"/>
                      </a:schemeClr>
                    </a:solidFill>
                  </a:tcPr>
                </a:tc>
                <a:tc>
                  <a:txBody>
                    <a:bodyPr/>
                    <a:lstStyle/>
                    <a:p>
                      <a:pPr algn="l"/>
                      <a:r>
                        <a:rPr lang="en-US" dirty="0"/>
                        <a:t>Legislative Framework</a:t>
                      </a:r>
                    </a:p>
                  </a:txBody>
                  <a:tcPr>
                    <a:solidFill>
                      <a:schemeClr val="accent3">
                        <a:lumMod val="60000"/>
                        <a:lumOff val="40000"/>
                      </a:schemeClr>
                    </a:solidFill>
                  </a:tcPr>
                </a:tc>
                <a:tc>
                  <a:txBody>
                    <a:bodyPr/>
                    <a:lstStyle/>
                    <a:p>
                      <a:pPr algn="ctr"/>
                      <a:r>
                        <a:rPr lang="en-US" dirty="0"/>
                        <a:t>10</a:t>
                      </a:r>
                    </a:p>
                  </a:txBody>
                  <a:tcPr>
                    <a:solidFill>
                      <a:schemeClr val="accent3">
                        <a:lumMod val="60000"/>
                        <a:lumOff val="40000"/>
                      </a:schemeClr>
                    </a:solidFill>
                  </a:tcPr>
                </a:tc>
                <a:extLst>
                  <a:ext uri="{0D108BD9-81ED-4DB2-BD59-A6C34878D82A}">
                    <a16:rowId xmlns:a16="http://schemas.microsoft.com/office/drawing/2014/main" val="576537174"/>
                  </a:ext>
                </a:extLst>
              </a:tr>
              <a:tr h="419211">
                <a:tc>
                  <a:txBody>
                    <a:bodyPr/>
                    <a:lstStyle/>
                    <a:p>
                      <a:pPr algn="ctr"/>
                      <a:r>
                        <a:rPr lang="en-US" dirty="0"/>
                        <a:t>7.</a:t>
                      </a:r>
                    </a:p>
                  </a:txBody>
                  <a:tcPr>
                    <a:solidFill>
                      <a:schemeClr val="accent3">
                        <a:lumMod val="60000"/>
                        <a:lumOff val="40000"/>
                      </a:schemeClr>
                    </a:solidFill>
                  </a:tcPr>
                </a:tc>
                <a:tc>
                  <a:txBody>
                    <a:bodyPr/>
                    <a:lstStyle/>
                    <a:p>
                      <a:pPr algn="l"/>
                      <a:r>
                        <a:rPr lang="en-US" dirty="0"/>
                        <a:t>Recommendations</a:t>
                      </a:r>
                    </a:p>
                  </a:txBody>
                  <a:tcPr>
                    <a:solidFill>
                      <a:schemeClr val="accent3">
                        <a:lumMod val="60000"/>
                        <a:lumOff val="40000"/>
                      </a:schemeClr>
                    </a:solidFill>
                  </a:tcPr>
                </a:tc>
                <a:tc>
                  <a:txBody>
                    <a:bodyPr/>
                    <a:lstStyle/>
                    <a:p>
                      <a:pPr algn="ctr"/>
                      <a:r>
                        <a:rPr lang="en-US" dirty="0"/>
                        <a:t>11</a:t>
                      </a:r>
                    </a:p>
                  </a:txBody>
                  <a:tcPr>
                    <a:solidFill>
                      <a:schemeClr val="accent3">
                        <a:lumMod val="60000"/>
                        <a:lumOff val="40000"/>
                      </a:schemeClr>
                    </a:solidFill>
                  </a:tcPr>
                </a:tc>
                <a:extLst>
                  <a:ext uri="{0D108BD9-81ED-4DB2-BD59-A6C34878D82A}">
                    <a16:rowId xmlns:a16="http://schemas.microsoft.com/office/drawing/2014/main" val="733455327"/>
                  </a:ext>
                </a:extLst>
              </a:tr>
              <a:tr h="419211">
                <a:tc>
                  <a:txBody>
                    <a:bodyPr/>
                    <a:lstStyle/>
                    <a:p>
                      <a:pPr algn="ctr"/>
                      <a:r>
                        <a:rPr lang="en-US" dirty="0"/>
                        <a:t>8.</a:t>
                      </a:r>
                    </a:p>
                  </a:txBody>
                  <a:tcPr>
                    <a:solidFill>
                      <a:schemeClr val="accent3">
                        <a:lumMod val="60000"/>
                        <a:lumOff val="40000"/>
                      </a:schemeClr>
                    </a:solidFill>
                  </a:tcPr>
                </a:tc>
                <a:tc>
                  <a:txBody>
                    <a:bodyPr/>
                    <a:lstStyle/>
                    <a:p>
                      <a:pPr algn="l"/>
                      <a:r>
                        <a:rPr lang="en-US" dirty="0"/>
                        <a:t>Denouement</a:t>
                      </a:r>
                    </a:p>
                  </a:txBody>
                  <a:tcPr>
                    <a:solidFill>
                      <a:schemeClr val="accent3">
                        <a:lumMod val="60000"/>
                        <a:lumOff val="40000"/>
                      </a:schemeClr>
                    </a:solidFill>
                  </a:tcPr>
                </a:tc>
                <a:tc>
                  <a:txBody>
                    <a:bodyPr/>
                    <a:lstStyle/>
                    <a:p>
                      <a:pPr algn="ctr"/>
                      <a:r>
                        <a:rPr lang="en-US" dirty="0"/>
                        <a:t>17</a:t>
                      </a:r>
                    </a:p>
                  </a:txBody>
                  <a:tcPr>
                    <a:solidFill>
                      <a:schemeClr val="accent3">
                        <a:lumMod val="60000"/>
                        <a:lumOff val="40000"/>
                      </a:schemeClr>
                    </a:solidFill>
                  </a:tcPr>
                </a:tc>
                <a:extLst>
                  <a:ext uri="{0D108BD9-81ED-4DB2-BD59-A6C34878D82A}">
                    <a16:rowId xmlns:a16="http://schemas.microsoft.com/office/drawing/2014/main" val="2898415678"/>
                  </a:ext>
                </a:extLst>
              </a:tr>
            </a:tbl>
          </a:graphicData>
        </a:graphic>
      </p:graphicFrame>
    </p:spTree>
    <p:extLst>
      <p:ext uri="{BB962C8B-B14F-4D97-AF65-F5344CB8AC3E}">
        <p14:creationId xmlns:p14="http://schemas.microsoft.com/office/powerpoint/2010/main" val="418602680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0" y="-273270"/>
            <a:ext cx="9144000" cy="6771084"/>
          </a:xfrm>
          <a:prstGeom prst="rect">
            <a:avLst/>
          </a:prstGeom>
          <a:noFill/>
        </p:spPr>
        <p:txBody>
          <a:bodyPr wrap="square" rtlCol="0">
            <a:spAutoFit/>
          </a:bodyPr>
          <a:lstStyle/>
          <a:p>
            <a:endParaRPr lang="en-ZA" dirty="0"/>
          </a:p>
          <a:p>
            <a:pPr algn="ctr"/>
            <a:r>
              <a:rPr lang="en-ZA" b="1" dirty="0"/>
              <a:t>9. </a:t>
            </a:r>
            <a:r>
              <a:rPr lang="en-ZA" sz="2000" b="1" dirty="0"/>
              <a:t>Progress update and way forward</a:t>
            </a:r>
            <a:endParaRPr lang="en-ZA" b="1" dirty="0"/>
          </a:p>
          <a:p>
            <a:endParaRPr lang="en-ZA" dirty="0"/>
          </a:p>
          <a:p>
            <a:pPr marL="457200" indent="-457200" algn="just">
              <a:buFont typeface="+mj-lt"/>
              <a:buAutoNum type="arabicPeriod"/>
            </a:pPr>
            <a:r>
              <a:rPr lang="en-ZA" dirty="0"/>
              <a:t>Based on the AGSA prior audit findings/reports flagging internal weaknesses of the NSF business system, the Accounting Authority, Accounting Officer and the Chief Executive, NSF management have since worked close with the AGSA in which an </a:t>
            </a:r>
            <a:r>
              <a:rPr lang="en-ZA" b="1" dirty="0"/>
              <a:t>Audit Steering Committee was established.</a:t>
            </a:r>
          </a:p>
          <a:p>
            <a:pPr marL="457200" indent="-457200" algn="just">
              <a:buFont typeface="+mj-lt"/>
              <a:buAutoNum type="arabicPeriod"/>
            </a:pPr>
            <a:endParaRPr lang="en-ZA" b="1" dirty="0"/>
          </a:p>
          <a:p>
            <a:pPr marL="457200" indent="-457200" algn="just">
              <a:buFont typeface="+mj-lt"/>
              <a:buAutoNum type="arabicPeriod"/>
            </a:pPr>
            <a:r>
              <a:rPr lang="en-ZA" dirty="0"/>
              <a:t>The Audit Steering Committee held 17 meetings to improve controls based largely on the AG Report, its findings and recommendations. All Requests for Information (RFIs) and Communication of Audit Findings (COAFs) were tabled, as well as all Audit compliance related matters.</a:t>
            </a:r>
          </a:p>
          <a:p>
            <a:pPr marL="457200" indent="-457200" algn="just">
              <a:buFont typeface="+mj-lt"/>
              <a:buAutoNum type="arabicPeriod"/>
            </a:pPr>
            <a:endParaRPr lang="en-ZA" dirty="0"/>
          </a:p>
          <a:p>
            <a:pPr marL="457200" indent="-457200" algn="just">
              <a:buFont typeface="+mj-lt"/>
              <a:buAutoNum type="arabicPeriod"/>
            </a:pPr>
            <a:r>
              <a:rPr lang="en-ZA" dirty="0"/>
              <a:t>Five (5) consultative meetings by the AGSA were held with the Director General as the accounting authority of the NSF. These engagements concentrated on Audit compliance matters. In this regard all NSF personnel were convened to a 2 days Audit Debrief and Ethical Conduct Workshop on the 14-15 September 2022.</a:t>
            </a:r>
          </a:p>
          <a:p>
            <a:pPr marL="457200" indent="-457200" algn="just">
              <a:buFont typeface="+mj-lt"/>
              <a:buAutoNum type="arabicPeriod"/>
            </a:pPr>
            <a:endParaRPr lang="en-ZA" dirty="0"/>
          </a:p>
          <a:p>
            <a:pPr marL="457200" indent="-457200" algn="just">
              <a:buFont typeface="+mj-lt"/>
              <a:buAutoNum type="arabicPeriod"/>
            </a:pPr>
            <a:r>
              <a:rPr lang="en-ZA" dirty="0"/>
              <a:t>The Ministerial Task Team on the NSF has tabled its recommendations key to addressing these systemic gaps in the NSF business model and has appropriately provided far reaching recommendations.</a:t>
            </a:r>
          </a:p>
          <a:p>
            <a:pPr algn="just"/>
            <a:endParaRPr lang="en-ZA" dirty="0"/>
          </a:p>
          <a:p>
            <a:pPr marL="457200" indent="-457200">
              <a:buFont typeface="+mj-lt"/>
              <a:buAutoNum type="arabicPeriod" startAt="5"/>
            </a:pPr>
            <a:endParaRPr lang="en-ZA" dirty="0"/>
          </a:p>
          <a:p>
            <a:endParaRPr lang="en-ZA" dirty="0"/>
          </a:p>
        </p:txBody>
      </p:sp>
      <p:sp>
        <p:nvSpPr>
          <p:cNvPr id="2" name="Slide Number Placeholder 1">
            <a:extLst>
              <a:ext uri="{FF2B5EF4-FFF2-40B4-BE49-F238E27FC236}">
                <a16:creationId xmlns:a16="http://schemas.microsoft.com/office/drawing/2014/main" id="{E7F4138B-5647-E4B2-1C7F-C6DF0E77E2BF}"/>
              </a:ext>
            </a:extLst>
          </p:cNvPr>
          <p:cNvSpPr>
            <a:spLocks noGrp="1"/>
          </p:cNvSpPr>
          <p:nvPr>
            <p:ph type="sldNum" sz="quarter" idx="12"/>
          </p:nvPr>
        </p:nvSpPr>
        <p:spPr/>
        <p:txBody>
          <a:bodyPr/>
          <a:lstStyle/>
          <a:p>
            <a:fld id="{974B8398-E204-4A7E-AE1D-6CADF512AA53}" type="slidenum">
              <a:rPr lang="en-US" smtClean="0"/>
              <a:pPr/>
              <a:t>19</a:t>
            </a:fld>
            <a:endParaRPr lang="en-US"/>
          </a:p>
        </p:txBody>
      </p:sp>
    </p:spTree>
    <p:extLst>
      <p:ext uri="{BB962C8B-B14F-4D97-AF65-F5344CB8AC3E}">
        <p14:creationId xmlns:p14="http://schemas.microsoft.com/office/powerpoint/2010/main" val="1256210388"/>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346840" y="457200"/>
            <a:ext cx="8565931" cy="7602081"/>
          </a:xfrm>
          <a:prstGeom prst="rect">
            <a:avLst/>
          </a:prstGeom>
          <a:noFill/>
        </p:spPr>
        <p:txBody>
          <a:bodyPr wrap="square" rtlCol="0">
            <a:spAutoFit/>
          </a:bodyPr>
          <a:lstStyle/>
          <a:p>
            <a:pPr algn="ctr"/>
            <a:r>
              <a:rPr lang="en-ZA" sz="2000" b="1" dirty="0">
                <a:solidFill>
                  <a:prstClr val="black"/>
                </a:solidFill>
              </a:rPr>
              <a:t>10. C</a:t>
            </a:r>
            <a:r>
              <a:rPr lang="en-ZA" sz="2000" b="1" dirty="0"/>
              <a:t>onsequence management </a:t>
            </a:r>
          </a:p>
          <a:p>
            <a:endParaRPr lang="en-ZA" b="1" dirty="0"/>
          </a:p>
          <a:p>
            <a:pPr marL="342900" indent="-342900">
              <a:buFont typeface="+mj-lt"/>
              <a:buAutoNum type="arabicPeriod" startAt="5"/>
            </a:pPr>
            <a:r>
              <a:rPr lang="en-ZA" dirty="0"/>
              <a:t>Based on the AGSA findings superimposed with the forensic report findings and recommendations, the Department of Higher Education and Training has reported to the Directorate for Priority Crimes Investigation (HAWKS) the findings of the forensic investigation. </a:t>
            </a:r>
          </a:p>
          <a:p>
            <a:endParaRPr lang="en-ZA" dirty="0"/>
          </a:p>
          <a:p>
            <a:pPr marL="342900" indent="-342900">
              <a:buFont typeface="+mj-lt"/>
              <a:buAutoNum type="arabicPeriod" startAt="5"/>
            </a:pPr>
            <a:r>
              <a:rPr lang="en-ZA" dirty="0"/>
              <a:t>All principles recognised by natural justice are adhered to. In this regard the officials implicated will have an opportunity to respond to their charges to  an Independent Panel of Experts.</a:t>
            </a:r>
          </a:p>
          <a:p>
            <a:pPr marL="342900" indent="-342900">
              <a:buFont typeface="+mj-lt"/>
              <a:buAutoNum type="arabicPeriod" startAt="5"/>
            </a:pPr>
            <a:endParaRPr lang="en-ZA" dirty="0"/>
          </a:p>
          <a:p>
            <a:pPr marL="342900" indent="-342900">
              <a:buFont typeface="+mj-lt"/>
              <a:buAutoNum type="arabicPeriod" startAt="5"/>
            </a:pPr>
            <a:r>
              <a:rPr lang="en-ZA" dirty="0"/>
              <a:t>The Directorate for Priority Crime Investigations will conduct further investigations as recommended in the forensic report. </a:t>
            </a:r>
          </a:p>
          <a:p>
            <a:pPr marL="342900" indent="-342900">
              <a:buFont typeface="+mj-lt"/>
              <a:buAutoNum type="arabicPeriod" startAt="5"/>
            </a:pPr>
            <a:endParaRPr lang="en-ZA" dirty="0"/>
          </a:p>
          <a:p>
            <a:pPr marL="342900" indent="-342900">
              <a:buFont typeface="+mj-lt"/>
              <a:buAutoNum type="arabicPeriod" startAt="5"/>
            </a:pPr>
            <a:r>
              <a:rPr lang="en-ZA" dirty="0"/>
              <a:t>Independent Panel of Experts, Forensic Investigators and the DHET Labour Relations Unit of the department will process charges and recommend sanctions in consultation and full cooperation with the DSCI.</a:t>
            </a:r>
          </a:p>
          <a:p>
            <a:pPr marL="342900" indent="-342900">
              <a:buFont typeface="+mj-lt"/>
              <a:buAutoNum type="arabicPeriod" startAt="5"/>
            </a:pPr>
            <a:endParaRPr lang="en-ZA" dirty="0"/>
          </a:p>
          <a:p>
            <a:pPr marL="342900" indent="-342900">
              <a:buFont typeface="+mj-lt"/>
              <a:buAutoNum type="arabicPeriod" startAt="5"/>
            </a:pPr>
            <a:endParaRPr lang="en-ZA" dirty="0"/>
          </a:p>
          <a:p>
            <a:pPr marL="342900" indent="-342900">
              <a:buFont typeface="+mj-lt"/>
              <a:buAutoNum type="arabicPeriod" startAt="5"/>
            </a:pPr>
            <a:endParaRPr lang="en-ZA" dirty="0"/>
          </a:p>
          <a:p>
            <a:endParaRPr lang="en-US" dirty="0">
              <a:solidFill>
                <a:prstClr val="black"/>
              </a:solidFill>
            </a:endParaRPr>
          </a:p>
          <a:p>
            <a:pPr marL="342900" indent="-342900">
              <a:buFont typeface="+mj-lt"/>
              <a:buAutoNum type="arabicPeriod" startAt="5"/>
            </a:pPr>
            <a:endParaRPr lang="en-ZA" dirty="0"/>
          </a:p>
          <a:p>
            <a:endParaRPr lang="en-US" dirty="0"/>
          </a:p>
          <a:p>
            <a:pPr marL="342900" indent="-342900">
              <a:buFont typeface="+mj-lt"/>
              <a:buAutoNum type="arabicPeriod"/>
            </a:pPr>
            <a:endParaRPr lang="en-US" dirty="0"/>
          </a:p>
          <a:p>
            <a:endParaRPr lang="en-ZA" dirty="0">
              <a:solidFill>
                <a:prstClr val="black"/>
              </a:solidFill>
            </a:endParaRPr>
          </a:p>
          <a:p>
            <a:pPr marL="342900" indent="-342900">
              <a:buFont typeface="+mj-lt"/>
              <a:buAutoNum type="arabicPeriod"/>
            </a:pPr>
            <a:endParaRPr lang="en-US" dirty="0"/>
          </a:p>
          <a:p>
            <a:endParaRPr lang="en-US" dirty="0">
              <a:solidFill>
                <a:prstClr val="black"/>
              </a:solidFill>
            </a:endParaRPr>
          </a:p>
        </p:txBody>
      </p:sp>
      <p:sp>
        <p:nvSpPr>
          <p:cNvPr id="2" name="Slide Number Placeholder 1">
            <a:extLst>
              <a:ext uri="{FF2B5EF4-FFF2-40B4-BE49-F238E27FC236}">
                <a16:creationId xmlns:a16="http://schemas.microsoft.com/office/drawing/2014/main" id="{BEFE5CE8-58E0-FE1A-BF69-315FFDBFBC03}"/>
              </a:ext>
            </a:extLst>
          </p:cNvPr>
          <p:cNvSpPr>
            <a:spLocks noGrp="1"/>
          </p:cNvSpPr>
          <p:nvPr>
            <p:ph type="sldNum" sz="quarter" idx="12"/>
          </p:nvPr>
        </p:nvSpPr>
        <p:spPr/>
        <p:txBody>
          <a:bodyPr/>
          <a:lstStyle/>
          <a:p>
            <a:fld id="{974B8398-E204-4A7E-AE1D-6CADF512AA53}" type="slidenum">
              <a:rPr lang="en-US" smtClean="0"/>
              <a:pPr/>
              <a:t>20</a:t>
            </a:fld>
            <a:endParaRPr lang="en-US"/>
          </a:p>
        </p:txBody>
      </p:sp>
    </p:spTree>
    <p:extLst>
      <p:ext uri="{BB962C8B-B14F-4D97-AF65-F5344CB8AC3E}">
        <p14:creationId xmlns:p14="http://schemas.microsoft.com/office/powerpoint/2010/main" val="292235312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710564" y="457200"/>
            <a:ext cx="7772400" cy="3754874"/>
          </a:xfrm>
          <a:prstGeom prst="rect">
            <a:avLst/>
          </a:prstGeom>
          <a:noFill/>
        </p:spPr>
        <p:txBody>
          <a:bodyPr wrap="square" rtlCol="0">
            <a:spAutoFit/>
          </a:bodyPr>
          <a:lstStyle/>
          <a:p>
            <a:pPr algn="ctr"/>
            <a:r>
              <a:rPr lang="en-ZA" sz="2000" b="1" dirty="0">
                <a:solidFill>
                  <a:prstClr val="black"/>
                </a:solidFill>
              </a:rPr>
              <a:t>11. Graphic roadmap towards full  implementation of the recommendations of the DSCI and Forensic Report: </a:t>
            </a:r>
          </a:p>
          <a:p>
            <a:endParaRPr lang="en-ZA" b="1" dirty="0">
              <a:solidFill>
                <a:prstClr val="black"/>
              </a:solidFill>
            </a:endParaRPr>
          </a:p>
          <a:p>
            <a:pPr marL="342900" indent="-342900">
              <a:buFont typeface="+mj-lt"/>
              <a:buAutoNum type="arabicPeriod" startAt="5"/>
            </a:pPr>
            <a:endParaRPr lang="en-ZA" dirty="0">
              <a:solidFill>
                <a:prstClr val="black"/>
              </a:solidFill>
            </a:endParaRPr>
          </a:p>
          <a:p>
            <a:pPr marL="342900" indent="-342900">
              <a:buFont typeface="+mj-lt"/>
              <a:buAutoNum type="arabicPeriod" startAt="5"/>
            </a:pPr>
            <a:endParaRPr lang="en-ZA" dirty="0">
              <a:solidFill>
                <a:prstClr val="black"/>
              </a:solidFill>
            </a:endParaRPr>
          </a:p>
          <a:p>
            <a:pPr marL="342900" indent="-342900">
              <a:buFont typeface="+mj-lt"/>
              <a:buAutoNum type="arabicPeriod" startAt="5"/>
            </a:pPr>
            <a:endParaRPr lang="en-ZA" dirty="0">
              <a:solidFill>
                <a:prstClr val="black"/>
              </a:solidFill>
            </a:endParaRPr>
          </a:p>
          <a:p>
            <a:endParaRPr lang="en-US" dirty="0">
              <a:solidFill>
                <a:prstClr val="black"/>
              </a:solidFill>
            </a:endParaRPr>
          </a:p>
          <a:p>
            <a:pPr marL="342900" indent="-342900">
              <a:buFont typeface="+mj-lt"/>
              <a:buAutoNum type="arabicPeriod" startAt="5"/>
            </a:pPr>
            <a:endParaRPr lang="en-ZA" dirty="0">
              <a:solidFill>
                <a:prstClr val="black"/>
              </a:solidFill>
            </a:endParaRPr>
          </a:p>
          <a:p>
            <a:endParaRPr lang="en-US" dirty="0">
              <a:solidFill>
                <a:prstClr val="black"/>
              </a:solidFill>
            </a:endParaRPr>
          </a:p>
          <a:p>
            <a:pPr marL="342900" indent="-342900">
              <a:buFont typeface="+mj-lt"/>
              <a:buAutoNum type="arabicPeriod"/>
            </a:pPr>
            <a:endParaRPr lang="en-US" dirty="0">
              <a:solidFill>
                <a:prstClr val="black"/>
              </a:solidFill>
            </a:endParaRPr>
          </a:p>
          <a:p>
            <a:endParaRPr lang="en-ZA" dirty="0">
              <a:solidFill>
                <a:prstClr val="black"/>
              </a:solidFill>
            </a:endParaRPr>
          </a:p>
          <a:p>
            <a:pPr marL="342900" indent="-342900">
              <a:buFont typeface="+mj-lt"/>
              <a:buAutoNum type="arabicPeriod"/>
            </a:pPr>
            <a:endParaRPr lang="en-US" dirty="0">
              <a:solidFill>
                <a:prstClr val="black"/>
              </a:solidFill>
            </a:endParaRPr>
          </a:p>
          <a:p>
            <a:endParaRPr lang="en-US" dirty="0">
              <a:solidFill>
                <a:prstClr val="black"/>
              </a:solidFill>
            </a:endParaRPr>
          </a:p>
        </p:txBody>
      </p:sp>
      <p:sp>
        <p:nvSpPr>
          <p:cNvPr id="2" name="Rounded Rectangle 1"/>
          <p:cNvSpPr/>
          <p:nvPr/>
        </p:nvSpPr>
        <p:spPr>
          <a:xfrm>
            <a:off x="2748915" y="1340365"/>
            <a:ext cx="2806065" cy="1331595"/>
          </a:xfrm>
          <a:prstGeom prst="roundRect">
            <a:avLst/>
          </a:prstGeom>
          <a:solidFill>
            <a:srgbClr val="00AC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a:t>FORENSIC REPORT AND RECOMMENDATIONS</a:t>
            </a:r>
          </a:p>
        </p:txBody>
      </p:sp>
      <p:sp>
        <p:nvSpPr>
          <p:cNvPr id="4" name="Oval 3"/>
          <p:cNvSpPr/>
          <p:nvPr/>
        </p:nvSpPr>
        <p:spPr>
          <a:xfrm>
            <a:off x="80009" y="2836753"/>
            <a:ext cx="2874645" cy="1152525"/>
          </a:xfrm>
          <a:prstGeom prst="ellipse">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a:t>HAWKS INVESTIGATION</a:t>
            </a:r>
          </a:p>
        </p:txBody>
      </p:sp>
      <p:sp>
        <p:nvSpPr>
          <p:cNvPr id="5" name="Oval 4"/>
          <p:cNvSpPr/>
          <p:nvPr/>
        </p:nvSpPr>
        <p:spPr>
          <a:xfrm rot="10800000" flipH="1" flipV="1">
            <a:off x="22859" y="4344016"/>
            <a:ext cx="2988944" cy="988694"/>
          </a:xfrm>
          <a:prstGeom prst="ellipse">
            <a:avLst/>
          </a:prstGeom>
          <a:solidFill>
            <a:schemeClr val="accent3">
              <a:lumMod val="75000"/>
            </a:schemeClr>
          </a:solidFill>
          <a:ln>
            <a:solidFill>
              <a:srgbClr val="00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a:t>CRIMINAL CHARGES </a:t>
            </a:r>
          </a:p>
        </p:txBody>
      </p:sp>
      <p:sp>
        <p:nvSpPr>
          <p:cNvPr id="6" name="Oval 5"/>
          <p:cNvSpPr/>
          <p:nvPr/>
        </p:nvSpPr>
        <p:spPr>
          <a:xfrm rot="10800000" flipH="1" flipV="1">
            <a:off x="5646420" y="2909885"/>
            <a:ext cx="3017520" cy="1244919"/>
          </a:xfrm>
          <a:prstGeom prst="ellipse">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a:t>INTERNAL DISCIPLINARY PROCESS</a:t>
            </a:r>
          </a:p>
        </p:txBody>
      </p:sp>
      <p:sp>
        <p:nvSpPr>
          <p:cNvPr id="7" name="Oval 6"/>
          <p:cNvSpPr/>
          <p:nvPr/>
        </p:nvSpPr>
        <p:spPr>
          <a:xfrm>
            <a:off x="5440680" y="4617721"/>
            <a:ext cx="3463290" cy="994410"/>
          </a:xfrm>
          <a:prstGeom prst="ellipse">
            <a:avLst/>
          </a:prstGeom>
          <a:solidFill>
            <a:schemeClr val="accent3">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a:t>CHARGES &amp; SANCTIONS</a:t>
            </a:r>
          </a:p>
        </p:txBody>
      </p:sp>
      <p:cxnSp>
        <p:nvCxnSpPr>
          <p:cNvPr id="9" name="Straight Arrow Connector 8"/>
          <p:cNvCxnSpPr>
            <a:stCxn id="2" idx="3"/>
          </p:cNvCxnSpPr>
          <p:nvPr/>
        </p:nvCxnSpPr>
        <p:spPr>
          <a:xfrm>
            <a:off x="5554980" y="2006163"/>
            <a:ext cx="1920240" cy="90372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stCxn id="2" idx="1"/>
          </p:cNvCxnSpPr>
          <p:nvPr/>
        </p:nvCxnSpPr>
        <p:spPr>
          <a:xfrm flipH="1">
            <a:off x="1285876" y="2006163"/>
            <a:ext cx="1463039" cy="81323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flipH="1">
            <a:off x="1317307" y="4014430"/>
            <a:ext cx="1" cy="329586"/>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7366635" y="4154804"/>
            <a:ext cx="0" cy="48271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0" name="Isosceles Triangle 19"/>
          <p:cNvSpPr/>
          <p:nvPr/>
        </p:nvSpPr>
        <p:spPr>
          <a:xfrm rot="10800000" flipH="1" flipV="1">
            <a:off x="2205990" y="4183795"/>
            <a:ext cx="3726180" cy="1474473"/>
          </a:xfrm>
          <a:prstGeom prst="triangle">
            <a:avLst>
              <a:gd name="adj" fmla="val 49660"/>
            </a:avLst>
          </a:prstGeom>
          <a:solidFill>
            <a:schemeClr val="accent3">
              <a:lumMod val="5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ZA" dirty="0"/>
              <a:t>NSF BUSINESS MODEL REFORM</a:t>
            </a:r>
          </a:p>
          <a:p>
            <a:pPr algn="ctr"/>
            <a:r>
              <a:rPr lang="en-ZA" dirty="0"/>
              <a:t>(MTT REPORT)</a:t>
            </a:r>
          </a:p>
          <a:p>
            <a:pPr algn="ctr"/>
            <a:endParaRPr lang="en-ZA" dirty="0"/>
          </a:p>
        </p:txBody>
      </p:sp>
      <p:cxnSp>
        <p:nvCxnSpPr>
          <p:cNvPr id="21" name="Straight Arrow Connector 20"/>
          <p:cNvCxnSpPr>
            <a:endCxn id="20" idx="0"/>
          </p:cNvCxnSpPr>
          <p:nvPr/>
        </p:nvCxnSpPr>
        <p:spPr>
          <a:xfrm flipH="1">
            <a:off x="4056411" y="2720340"/>
            <a:ext cx="52675" cy="14634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8" name="Slide Number Placeholder 7">
            <a:extLst>
              <a:ext uri="{FF2B5EF4-FFF2-40B4-BE49-F238E27FC236}">
                <a16:creationId xmlns:a16="http://schemas.microsoft.com/office/drawing/2014/main" id="{655766E7-265A-C814-E43E-71A3C10CC23B}"/>
              </a:ext>
            </a:extLst>
          </p:cNvPr>
          <p:cNvSpPr>
            <a:spLocks noGrp="1"/>
          </p:cNvSpPr>
          <p:nvPr>
            <p:ph type="sldNum" sz="quarter" idx="12"/>
          </p:nvPr>
        </p:nvSpPr>
        <p:spPr/>
        <p:txBody>
          <a:bodyPr/>
          <a:lstStyle/>
          <a:p>
            <a:fld id="{974B8398-E204-4A7E-AE1D-6CADF512AA53}" type="slidenum">
              <a:rPr lang="en-US" smtClean="0"/>
              <a:pPr/>
              <a:t>21</a:t>
            </a:fld>
            <a:endParaRPr lang="en-US"/>
          </a:p>
        </p:txBody>
      </p:sp>
    </p:spTree>
    <p:extLst>
      <p:ext uri="{BB962C8B-B14F-4D97-AF65-F5344CB8AC3E}">
        <p14:creationId xmlns:p14="http://schemas.microsoft.com/office/powerpoint/2010/main" val="357926866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762001"/>
            <a:ext cx="7772400" cy="4038600"/>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r>
              <a:rPr lang="en-US" b="1" cap="all">
                <a:solidFill>
                  <a:prstClr val="black">
                    <a:lumMod val="50000"/>
                  </a:prstClr>
                </a:solidFill>
                <a:latin typeface="Century Gothic"/>
              </a:rPr>
              <a:t>thank you</a:t>
            </a: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2" name="Slide Number Placeholder 1">
            <a:extLst>
              <a:ext uri="{FF2B5EF4-FFF2-40B4-BE49-F238E27FC236}">
                <a16:creationId xmlns:a16="http://schemas.microsoft.com/office/drawing/2014/main" id="{228D3D27-DC3C-F4D9-C0F3-BEB64E830F16}"/>
              </a:ext>
            </a:extLst>
          </p:cNvPr>
          <p:cNvSpPr>
            <a:spLocks noGrp="1"/>
          </p:cNvSpPr>
          <p:nvPr>
            <p:ph type="sldNum" sz="quarter" idx="12"/>
          </p:nvPr>
        </p:nvSpPr>
        <p:spPr/>
        <p:txBody>
          <a:bodyPr/>
          <a:lstStyle/>
          <a:p>
            <a:fld id="{974B8398-E204-4A7E-AE1D-6CADF512AA53}" type="slidenum">
              <a:rPr lang="en-US" smtClean="0"/>
              <a:pPr/>
              <a:t>22</a:t>
            </a:fld>
            <a:endParaRPr lang="en-US"/>
          </a:p>
        </p:txBody>
      </p:sp>
    </p:spTree>
    <p:extLst>
      <p:ext uri="{BB962C8B-B14F-4D97-AF65-F5344CB8AC3E}">
        <p14:creationId xmlns:p14="http://schemas.microsoft.com/office/powerpoint/2010/main" val="333115862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388883" y="457200"/>
            <a:ext cx="8355723" cy="1569660"/>
          </a:xfrm>
          <a:prstGeom prst="rect">
            <a:avLst/>
          </a:prstGeom>
          <a:noFill/>
        </p:spPr>
        <p:txBody>
          <a:bodyPr wrap="square" rtlCol="0">
            <a:spAutoFit/>
          </a:bodyPr>
          <a:lstStyle/>
          <a:p>
            <a:pPr algn="ctr"/>
            <a:endParaRPr lang="en-ZA" dirty="0"/>
          </a:p>
          <a:p>
            <a:pPr algn="ctr"/>
            <a:r>
              <a:rPr lang="en-ZA" sz="3600" b="1" dirty="0"/>
              <a:t>Table of Contents </a:t>
            </a:r>
            <a:endParaRPr lang="en-GB" sz="3600" b="1" dirty="0"/>
          </a:p>
          <a:p>
            <a:pPr marL="457200" indent="-457200" algn="ctr">
              <a:buAutoNum type="arabicPeriod"/>
            </a:pPr>
            <a:endParaRPr lang="en-ZA" sz="2400" dirty="0"/>
          </a:p>
          <a:p>
            <a:endParaRPr lang="en-US" dirty="0"/>
          </a:p>
        </p:txBody>
      </p:sp>
      <p:sp>
        <p:nvSpPr>
          <p:cNvPr id="2" name="Slide Number Placeholder 1">
            <a:extLst>
              <a:ext uri="{FF2B5EF4-FFF2-40B4-BE49-F238E27FC236}">
                <a16:creationId xmlns:a16="http://schemas.microsoft.com/office/drawing/2014/main" id="{61A4E9BF-DD6C-EB8C-04D1-83A40AAFE155}"/>
              </a:ext>
            </a:extLst>
          </p:cNvPr>
          <p:cNvSpPr>
            <a:spLocks noGrp="1"/>
          </p:cNvSpPr>
          <p:nvPr>
            <p:ph type="sldNum" sz="quarter" idx="12"/>
          </p:nvPr>
        </p:nvSpPr>
        <p:spPr/>
        <p:txBody>
          <a:bodyPr/>
          <a:lstStyle/>
          <a:p>
            <a:fld id="{974B8398-E204-4A7E-AE1D-6CADF512AA53}" type="slidenum">
              <a:rPr lang="en-US" smtClean="0"/>
              <a:pPr/>
              <a:t>2</a:t>
            </a:fld>
            <a:endParaRPr lang="en-US"/>
          </a:p>
        </p:txBody>
      </p:sp>
      <p:graphicFrame>
        <p:nvGraphicFramePr>
          <p:cNvPr id="4" name="Table 4">
            <a:extLst>
              <a:ext uri="{FF2B5EF4-FFF2-40B4-BE49-F238E27FC236}">
                <a16:creationId xmlns:a16="http://schemas.microsoft.com/office/drawing/2014/main" id="{33B00B9B-10E9-8862-ADD0-BB568BA90778}"/>
              </a:ext>
            </a:extLst>
          </p:cNvPr>
          <p:cNvGraphicFramePr>
            <a:graphicFrameLocks noGrp="1"/>
          </p:cNvGraphicFramePr>
          <p:nvPr>
            <p:extLst>
              <p:ext uri="{D42A27DB-BD31-4B8C-83A1-F6EECF244321}">
                <p14:modId xmlns:p14="http://schemas.microsoft.com/office/powerpoint/2010/main" val="2881761296"/>
              </p:ext>
            </p:extLst>
          </p:nvPr>
        </p:nvGraphicFramePr>
        <p:xfrm>
          <a:off x="483476" y="1396999"/>
          <a:ext cx="8355722" cy="2226664"/>
        </p:xfrm>
        <a:graphic>
          <a:graphicData uri="http://schemas.openxmlformats.org/drawingml/2006/table">
            <a:tbl>
              <a:tblPr firstRow="1" bandRow="1">
                <a:tableStyleId>{5C22544A-7EE6-4342-B048-85BDC9FD1C3A}</a:tableStyleId>
              </a:tblPr>
              <a:tblGrid>
                <a:gridCol w="1246029">
                  <a:extLst>
                    <a:ext uri="{9D8B030D-6E8A-4147-A177-3AD203B41FA5}">
                      <a16:colId xmlns:a16="http://schemas.microsoft.com/office/drawing/2014/main" val="2955174375"/>
                    </a:ext>
                  </a:extLst>
                </a:gridCol>
                <a:gridCol w="4275589">
                  <a:extLst>
                    <a:ext uri="{9D8B030D-6E8A-4147-A177-3AD203B41FA5}">
                      <a16:colId xmlns:a16="http://schemas.microsoft.com/office/drawing/2014/main" val="2235613187"/>
                    </a:ext>
                  </a:extLst>
                </a:gridCol>
                <a:gridCol w="2834104">
                  <a:extLst>
                    <a:ext uri="{9D8B030D-6E8A-4147-A177-3AD203B41FA5}">
                      <a16:colId xmlns:a16="http://schemas.microsoft.com/office/drawing/2014/main" val="3959410334"/>
                    </a:ext>
                  </a:extLst>
                </a:gridCol>
              </a:tblGrid>
              <a:tr h="473842">
                <a:tc>
                  <a:txBody>
                    <a:bodyPr/>
                    <a:lstStyle/>
                    <a:p>
                      <a:pPr algn="ctr"/>
                      <a:r>
                        <a:rPr lang="en-US" dirty="0"/>
                        <a:t>Chapter</a:t>
                      </a:r>
                    </a:p>
                  </a:txBody>
                  <a:tcPr>
                    <a:solidFill>
                      <a:schemeClr val="accent3">
                        <a:lumMod val="50000"/>
                      </a:schemeClr>
                    </a:solidFill>
                  </a:tcPr>
                </a:tc>
                <a:tc>
                  <a:txBody>
                    <a:bodyPr/>
                    <a:lstStyle/>
                    <a:p>
                      <a:pPr algn="ctr"/>
                      <a:r>
                        <a:rPr lang="en-US" dirty="0"/>
                        <a:t>Title</a:t>
                      </a:r>
                    </a:p>
                  </a:txBody>
                  <a:tcPr>
                    <a:solidFill>
                      <a:schemeClr val="accent3">
                        <a:lumMod val="50000"/>
                      </a:schemeClr>
                    </a:solidFill>
                  </a:tcPr>
                </a:tc>
                <a:tc>
                  <a:txBody>
                    <a:bodyPr/>
                    <a:lstStyle/>
                    <a:p>
                      <a:pPr algn="ctr"/>
                      <a:r>
                        <a:rPr lang="en-US" dirty="0"/>
                        <a:t>Page number</a:t>
                      </a:r>
                    </a:p>
                  </a:txBody>
                  <a:tcPr>
                    <a:solidFill>
                      <a:schemeClr val="accent3">
                        <a:lumMod val="50000"/>
                      </a:schemeClr>
                    </a:solidFill>
                  </a:tcPr>
                </a:tc>
                <a:extLst>
                  <a:ext uri="{0D108BD9-81ED-4DB2-BD59-A6C34878D82A}">
                    <a16:rowId xmlns:a16="http://schemas.microsoft.com/office/drawing/2014/main" val="4101402929"/>
                  </a:ext>
                </a:extLst>
              </a:tr>
              <a:tr h="419211">
                <a:tc>
                  <a:txBody>
                    <a:bodyPr/>
                    <a:lstStyle/>
                    <a:p>
                      <a:pPr algn="ctr"/>
                      <a:r>
                        <a:rPr lang="en-US" dirty="0"/>
                        <a:t>9.</a:t>
                      </a:r>
                    </a:p>
                  </a:txBody>
                  <a:tcPr>
                    <a:solidFill>
                      <a:schemeClr val="accent3">
                        <a:lumMod val="60000"/>
                        <a:lumOff val="40000"/>
                      </a:schemeClr>
                    </a:solidFill>
                  </a:tcPr>
                </a:tc>
                <a:tc>
                  <a:txBody>
                    <a:bodyPr/>
                    <a:lstStyle/>
                    <a:p>
                      <a:pPr algn="l"/>
                      <a:r>
                        <a:rPr lang="en-US" dirty="0"/>
                        <a:t>Progress Update and way forward</a:t>
                      </a:r>
                    </a:p>
                  </a:txBody>
                  <a:tcPr>
                    <a:solidFill>
                      <a:schemeClr val="accent3">
                        <a:lumMod val="60000"/>
                        <a:lumOff val="40000"/>
                      </a:schemeClr>
                    </a:solidFill>
                  </a:tcPr>
                </a:tc>
                <a:tc>
                  <a:txBody>
                    <a:bodyPr/>
                    <a:lstStyle/>
                    <a:p>
                      <a:pPr algn="ctr"/>
                      <a:r>
                        <a:rPr lang="en-US" dirty="0"/>
                        <a:t>18</a:t>
                      </a:r>
                    </a:p>
                  </a:txBody>
                  <a:tcPr>
                    <a:solidFill>
                      <a:schemeClr val="accent3">
                        <a:lumMod val="60000"/>
                        <a:lumOff val="40000"/>
                      </a:schemeClr>
                    </a:solidFill>
                  </a:tcPr>
                </a:tc>
                <a:extLst>
                  <a:ext uri="{0D108BD9-81ED-4DB2-BD59-A6C34878D82A}">
                    <a16:rowId xmlns:a16="http://schemas.microsoft.com/office/drawing/2014/main" val="2898415678"/>
                  </a:ext>
                </a:extLst>
              </a:tr>
              <a:tr h="419211">
                <a:tc>
                  <a:txBody>
                    <a:bodyPr/>
                    <a:lstStyle/>
                    <a:p>
                      <a:pPr algn="ctr"/>
                      <a:r>
                        <a:rPr lang="en-US" dirty="0"/>
                        <a:t>10.</a:t>
                      </a:r>
                    </a:p>
                  </a:txBody>
                  <a:tcPr>
                    <a:solidFill>
                      <a:schemeClr val="accent3">
                        <a:lumMod val="60000"/>
                        <a:lumOff val="40000"/>
                      </a:schemeClr>
                    </a:solidFill>
                  </a:tcPr>
                </a:tc>
                <a:tc>
                  <a:txBody>
                    <a:bodyPr/>
                    <a:lstStyle/>
                    <a:p>
                      <a:pPr algn="l"/>
                      <a:r>
                        <a:rPr lang="en-US" dirty="0"/>
                        <a:t>Consequence management</a:t>
                      </a:r>
                    </a:p>
                  </a:txBody>
                  <a:tcPr>
                    <a:solidFill>
                      <a:schemeClr val="accent3">
                        <a:lumMod val="60000"/>
                        <a:lumOff val="40000"/>
                      </a:schemeClr>
                    </a:solidFill>
                  </a:tcPr>
                </a:tc>
                <a:tc>
                  <a:txBody>
                    <a:bodyPr/>
                    <a:lstStyle/>
                    <a:p>
                      <a:pPr algn="ctr"/>
                      <a:r>
                        <a:rPr lang="en-US" dirty="0"/>
                        <a:t>20</a:t>
                      </a:r>
                    </a:p>
                  </a:txBody>
                  <a:tcPr>
                    <a:solidFill>
                      <a:schemeClr val="accent3">
                        <a:lumMod val="60000"/>
                        <a:lumOff val="40000"/>
                      </a:schemeClr>
                    </a:solidFill>
                  </a:tcPr>
                </a:tc>
                <a:extLst>
                  <a:ext uri="{0D108BD9-81ED-4DB2-BD59-A6C34878D82A}">
                    <a16:rowId xmlns:a16="http://schemas.microsoft.com/office/drawing/2014/main" val="4114897012"/>
                  </a:ext>
                </a:extLst>
              </a:tr>
              <a:tr h="419211">
                <a:tc>
                  <a:txBody>
                    <a:bodyPr/>
                    <a:lstStyle/>
                    <a:p>
                      <a:pPr algn="ctr"/>
                      <a:r>
                        <a:rPr lang="en-US" dirty="0"/>
                        <a:t>11.</a:t>
                      </a:r>
                    </a:p>
                  </a:txBody>
                  <a:tcPr>
                    <a:solidFill>
                      <a:schemeClr val="accent3">
                        <a:lumMod val="60000"/>
                        <a:lumOff val="40000"/>
                      </a:schemeClr>
                    </a:solidFill>
                  </a:tcPr>
                </a:tc>
                <a:tc>
                  <a:txBody>
                    <a:bodyPr/>
                    <a:lstStyle/>
                    <a:p>
                      <a:pPr algn="l"/>
                      <a:r>
                        <a:rPr lang="en-US" dirty="0"/>
                        <a:t>Graphic roadmap towards full implementation of the recommendations of DSCI and Forensic Report</a:t>
                      </a:r>
                    </a:p>
                  </a:txBody>
                  <a:tcPr>
                    <a:solidFill>
                      <a:schemeClr val="accent3">
                        <a:lumMod val="60000"/>
                        <a:lumOff val="40000"/>
                      </a:schemeClr>
                    </a:solidFill>
                  </a:tcPr>
                </a:tc>
                <a:tc>
                  <a:txBody>
                    <a:bodyPr/>
                    <a:lstStyle/>
                    <a:p>
                      <a:pPr algn="ctr"/>
                      <a:r>
                        <a:rPr lang="en-US" dirty="0"/>
                        <a:t>21</a:t>
                      </a:r>
                    </a:p>
                  </a:txBody>
                  <a:tcPr>
                    <a:solidFill>
                      <a:schemeClr val="accent3">
                        <a:lumMod val="60000"/>
                        <a:lumOff val="40000"/>
                      </a:schemeClr>
                    </a:solidFill>
                  </a:tcPr>
                </a:tc>
                <a:extLst>
                  <a:ext uri="{0D108BD9-81ED-4DB2-BD59-A6C34878D82A}">
                    <a16:rowId xmlns:a16="http://schemas.microsoft.com/office/drawing/2014/main" val="2703910601"/>
                  </a:ext>
                </a:extLst>
              </a:tr>
            </a:tbl>
          </a:graphicData>
        </a:graphic>
      </p:graphicFrame>
    </p:spTree>
    <p:extLst>
      <p:ext uri="{BB962C8B-B14F-4D97-AF65-F5344CB8AC3E}">
        <p14:creationId xmlns:p14="http://schemas.microsoft.com/office/powerpoint/2010/main" val="294427867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388883" y="457200"/>
            <a:ext cx="8355723" cy="3416320"/>
          </a:xfrm>
          <a:prstGeom prst="rect">
            <a:avLst/>
          </a:prstGeom>
          <a:noFill/>
        </p:spPr>
        <p:txBody>
          <a:bodyPr wrap="square" rtlCol="0">
            <a:spAutoFit/>
          </a:bodyPr>
          <a:lstStyle/>
          <a:p>
            <a:pPr algn="ctr"/>
            <a:endParaRPr lang="en-ZA" dirty="0"/>
          </a:p>
          <a:p>
            <a:pPr algn="ctr"/>
            <a:r>
              <a:rPr lang="en-ZA" sz="3600" b="1" dirty="0"/>
              <a:t>1. Purpose </a:t>
            </a:r>
            <a:endParaRPr lang="en-GB" sz="3600" b="1" dirty="0"/>
          </a:p>
          <a:p>
            <a:pPr marL="457200" indent="-457200" algn="ctr">
              <a:buAutoNum type="arabicPeriod"/>
            </a:pPr>
            <a:endParaRPr lang="en-ZA" sz="2400" dirty="0"/>
          </a:p>
          <a:p>
            <a:endParaRPr lang="en-US" dirty="0"/>
          </a:p>
          <a:p>
            <a:pPr marL="457200" indent="-457200">
              <a:buAutoNum type="arabicPeriod"/>
            </a:pPr>
            <a:r>
              <a:rPr lang="en-GB" sz="2400" b="1" dirty="0"/>
              <a:t>To present the report on the DHET investigation of the           National Skills Fund emanating from the findings and recommendations of the Auditor General South Africa.</a:t>
            </a:r>
          </a:p>
          <a:p>
            <a:pPr marL="457200" indent="-457200">
              <a:buAutoNum type="arabicPeriod"/>
            </a:pPr>
            <a:endParaRPr lang="en-US" sz="2400" b="1" dirty="0"/>
          </a:p>
          <a:p>
            <a:pPr marL="457200" indent="-457200">
              <a:buAutoNum type="arabicPeriod" startAt="2"/>
            </a:pPr>
            <a:r>
              <a:rPr lang="en-US" sz="2400" b="1" dirty="0"/>
              <a:t>To provide SCOPA with </a:t>
            </a:r>
            <a:r>
              <a:rPr lang="en-GB" sz="2400" b="1" dirty="0"/>
              <a:t>a </a:t>
            </a:r>
            <a:r>
              <a:rPr lang="en-US" sz="2400" b="1" dirty="0"/>
              <a:t>progress update and way forward. </a:t>
            </a:r>
            <a:endParaRPr lang="en-ZA" sz="2400" b="1" dirty="0"/>
          </a:p>
        </p:txBody>
      </p:sp>
      <p:sp>
        <p:nvSpPr>
          <p:cNvPr id="2" name="Slide Number Placeholder 1">
            <a:extLst>
              <a:ext uri="{FF2B5EF4-FFF2-40B4-BE49-F238E27FC236}">
                <a16:creationId xmlns:a16="http://schemas.microsoft.com/office/drawing/2014/main" id="{61A4E9BF-DD6C-EB8C-04D1-83A40AAFE155}"/>
              </a:ext>
            </a:extLst>
          </p:cNvPr>
          <p:cNvSpPr>
            <a:spLocks noGrp="1"/>
          </p:cNvSpPr>
          <p:nvPr>
            <p:ph type="sldNum" sz="quarter" idx="12"/>
          </p:nvPr>
        </p:nvSpPr>
        <p:spPr/>
        <p:txBody>
          <a:bodyPr/>
          <a:lstStyle/>
          <a:p>
            <a:fld id="{974B8398-E204-4A7E-AE1D-6CADF512AA53}" type="slidenum">
              <a:rPr lang="en-US" smtClean="0"/>
              <a:pPr/>
              <a:t>3</a:t>
            </a:fld>
            <a:endParaRPr lang="en-US"/>
          </a:p>
        </p:txBody>
      </p:sp>
    </p:spTree>
    <p:extLst>
      <p:ext uri="{BB962C8B-B14F-4D97-AF65-F5344CB8AC3E}">
        <p14:creationId xmlns:p14="http://schemas.microsoft.com/office/powerpoint/2010/main" val="495523117"/>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sz="3100"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endParaRPr lang="en-US" dirty="0"/>
          </a:p>
        </p:txBody>
      </p:sp>
      <p:sp>
        <p:nvSpPr>
          <p:cNvPr id="10" name="TextBox 9"/>
          <p:cNvSpPr txBox="1"/>
          <p:nvPr/>
        </p:nvSpPr>
        <p:spPr>
          <a:xfrm>
            <a:off x="231228" y="457200"/>
            <a:ext cx="8334703" cy="4678204"/>
          </a:xfrm>
          <a:prstGeom prst="rect">
            <a:avLst/>
          </a:prstGeom>
          <a:noFill/>
        </p:spPr>
        <p:txBody>
          <a:bodyPr wrap="square" rtlCol="0">
            <a:spAutoFit/>
          </a:bodyPr>
          <a:lstStyle/>
          <a:p>
            <a:pPr algn="ctr"/>
            <a:r>
              <a:rPr lang="en-ZA" b="1" dirty="0">
                <a:solidFill>
                  <a:prstClr val="black"/>
                </a:solidFill>
              </a:rPr>
              <a:t>2. Legislative Considerations</a:t>
            </a:r>
          </a:p>
          <a:p>
            <a:pPr algn="ctr"/>
            <a:r>
              <a:rPr lang="en-ZA" sz="1400" b="1" dirty="0">
                <a:solidFill>
                  <a:prstClr val="black"/>
                </a:solidFill>
              </a:rPr>
              <a:t>(RULES OF THE NATIONAL ASSEMBLY) </a:t>
            </a:r>
            <a:endParaRPr lang="en-GB" sz="1400" b="1" dirty="0">
              <a:solidFill>
                <a:prstClr val="black"/>
              </a:solidFill>
            </a:endParaRPr>
          </a:p>
          <a:p>
            <a:pPr algn="ctr"/>
            <a:endParaRPr lang="en-ZA" sz="1400" b="1" dirty="0">
              <a:solidFill>
                <a:prstClr val="black"/>
              </a:solidFill>
            </a:endParaRPr>
          </a:p>
          <a:p>
            <a:pPr algn="ctr"/>
            <a:r>
              <a:rPr lang="en-ZA" b="1" dirty="0">
                <a:solidFill>
                  <a:prstClr val="black"/>
                </a:solidFill>
              </a:rPr>
              <a:t>Rule 189</a:t>
            </a:r>
          </a:p>
          <a:p>
            <a:pPr algn="ctr"/>
            <a:r>
              <a:rPr lang="en-US" b="1" dirty="0"/>
              <a:t>189. Publication or disclosure of proceedings, evidence, reports, </a:t>
            </a:r>
            <a:r>
              <a:rPr lang="en-US" b="1" dirty="0" err="1"/>
              <a:t>etc</a:t>
            </a:r>
            <a:endParaRPr lang="en-US" b="1" dirty="0"/>
          </a:p>
          <a:p>
            <a:pPr algn="ctr"/>
            <a:endParaRPr lang="en-US" b="1" dirty="0"/>
          </a:p>
          <a:p>
            <a:pPr marL="342900" indent="-342900" algn="just">
              <a:buAutoNum type="arabicParenBoth"/>
            </a:pPr>
            <a:r>
              <a:rPr lang="en-US" dirty="0"/>
              <a:t>All documents officially before, or emanating from, a committee or subcommittee are open to the public, including the media, but the following documents may not be published, and their contents may not be disclosed, except with the permission of the committee, or the parent committee in the case of a subcommittee, or by order of the Speaker, or by resolution of the Assembly:</a:t>
            </a:r>
          </a:p>
          <a:p>
            <a:pPr algn="just"/>
            <a:endParaRPr lang="en-US" dirty="0"/>
          </a:p>
          <a:p>
            <a:pPr algn="just"/>
            <a:r>
              <a:rPr lang="en-US" dirty="0"/>
              <a:t>(a) The proceedings of, or evidence taken by or placed before, the committee or subcommittee while the public were excluded from a meeting in terms of Rule 184(1);</a:t>
            </a:r>
          </a:p>
          <a:p>
            <a:pPr algn="just"/>
            <a:r>
              <a:rPr lang="en-US" dirty="0"/>
              <a:t>(b) any report or summary of such proceedings or evidence; and</a:t>
            </a:r>
          </a:p>
          <a:p>
            <a:pPr algn="just"/>
            <a:r>
              <a:rPr lang="en-US" dirty="0"/>
              <a:t>(c) any document placed before or presented to the committee or subcommittee as a confidential document and declared by it as </a:t>
            </a:r>
            <a:r>
              <a:rPr lang="en-ZA" dirty="0"/>
              <a:t>a confidential document;</a:t>
            </a:r>
            <a:endParaRPr lang="en-ZA" b="1" dirty="0">
              <a:solidFill>
                <a:prstClr val="black"/>
              </a:solidFill>
            </a:endParaRPr>
          </a:p>
        </p:txBody>
      </p:sp>
      <p:sp>
        <p:nvSpPr>
          <p:cNvPr id="2" name="Slide Number Placeholder 1">
            <a:extLst>
              <a:ext uri="{FF2B5EF4-FFF2-40B4-BE49-F238E27FC236}">
                <a16:creationId xmlns:a16="http://schemas.microsoft.com/office/drawing/2014/main" id="{A3F1DA87-4BE3-89BA-0C50-F830C200F489}"/>
              </a:ext>
            </a:extLst>
          </p:cNvPr>
          <p:cNvSpPr>
            <a:spLocks noGrp="1"/>
          </p:cNvSpPr>
          <p:nvPr>
            <p:ph type="sldNum" sz="quarter" idx="12"/>
          </p:nvPr>
        </p:nvSpPr>
        <p:spPr/>
        <p:txBody>
          <a:bodyPr/>
          <a:lstStyle/>
          <a:p>
            <a:fld id="{974B8398-E204-4A7E-AE1D-6CADF512AA53}" type="slidenum">
              <a:rPr lang="en-US" smtClean="0"/>
              <a:pPr/>
              <a:t>4</a:t>
            </a:fld>
            <a:endParaRPr lang="en-US"/>
          </a:p>
        </p:txBody>
      </p:sp>
    </p:spTree>
    <p:extLst>
      <p:ext uri="{BB962C8B-B14F-4D97-AF65-F5344CB8AC3E}">
        <p14:creationId xmlns:p14="http://schemas.microsoft.com/office/powerpoint/2010/main" val="230535954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sz="3100"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endParaRPr lang="en-US" dirty="0"/>
          </a:p>
        </p:txBody>
      </p:sp>
      <p:sp>
        <p:nvSpPr>
          <p:cNvPr id="10" name="TextBox 9"/>
          <p:cNvSpPr txBox="1"/>
          <p:nvPr/>
        </p:nvSpPr>
        <p:spPr>
          <a:xfrm>
            <a:off x="115615" y="428178"/>
            <a:ext cx="8860220" cy="5386090"/>
          </a:xfrm>
          <a:prstGeom prst="rect">
            <a:avLst/>
          </a:prstGeom>
          <a:noFill/>
        </p:spPr>
        <p:txBody>
          <a:bodyPr wrap="square" rtlCol="0">
            <a:spAutoFit/>
          </a:bodyPr>
          <a:lstStyle/>
          <a:p>
            <a:pPr algn="ctr"/>
            <a:r>
              <a:rPr lang="en-ZA" sz="2000" b="1" dirty="0">
                <a:solidFill>
                  <a:prstClr val="black"/>
                </a:solidFill>
              </a:rPr>
              <a:t>2. Legislative Considerations</a:t>
            </a:r>
          </a:p>
          <a:p>
            <a:pPr algn="ctr"/>
            <a:r>
              <a:rPr lang="en-ZA" sz="1600" b="1" dirty="0">
                <a:solidFill>
                  <a:prstClr val="black"/>
                </a:solidFill>
              </a:rPr>
              <a:t>(RULES OF THE NATIONAL ASSEMBLY) </a:t>
            </a:r>
            <a:endParaRPr lang="en-GB" sz="1600" b="1" dirty="0">
              <a:solidFill>
                <a:prstClr val="black"/>
              </a:solidFill>
            </a:endParaRPr>
          </a:p>
          <a:p>
            <a:pPr algn="ctr"/>
            <a:endParaRPr lang="en-ZA" b="1" dirty="0">
              <a:solidFill>
                <a:prstClr val="black"/>
              </a:solidFill>
            </a:endParaRPr>
          </a:p>
          <a:p>
            <a:pPr algn="ctr"/>
            <a:r>
              <a:rPr lang="en-ZA" b="1" dirty="0">
                <a:solidFill>
                  <a:prstClr val="black"/>
                </a:solidFill>
              </a:rPr>
              <a:t>Rule 189</a:t>
            </a:r>
          </a:p>
          <a:p>
            <a:r>
              <a:rPr lang="en-ZA" sz="1600" dirty="0"/>
              <a:t>(d) any document —</a:t>
            </a:r>
          </a:p>
          <a:p>
            <a:r>
              <a:rPr lang="en-US" sz="1600" dirty="0"/>
              <a:t>(i) submitted or to be submitted to members of the committee or subcommittee as a confidential document by order of the chairperson of the committee or</a:t>
            </a:r>
          </a:p>
          <a:p>
            <a:r>
              <a:rPr lang="en-ZA" sz="1600" dirty="0"/>
              <a:t>subcommittee, or</a:t>
            </a:r>
          </a:p>
          <a:p>
            <a:r>
              <a:rPr lang="en-US" sz="1600" dirty="0"/>
              <a:t>(ii) after its submission to members, declared by the </a:t>
            </a:r>
            <a:r>
              <a:rPr lang="en-ZA" sz="1600" dirty="0"/>
              <a:t>chairperson as a confidential document.</a:t>
            </a:r>
          </a:p>
          <a:p>
            <a:endParaRPr lang="en-ZA" sz="1600" dirty="0"/>
          </a:p>
          <a:p>
            <a:r>
              <a:rPr lang="en-US" sz="1600" dirty="0"/>
              <a:t>(2) The permission, order or resolution </a:t>
            </a:r>
            <a:r>
              <a:rPr lang="en-US" sz="1600" dirty="0" err="1"/>
              <a:t>authorising</a:t>
            </a:r>
            <a:r>
              <a:rPr lang="en-US" sz="1600" dirty="0"/>
              <a:t> the publication, or the</a:t>
            </a:r>
          </a:p>
          <a:p>
            <a:r>
              <a:rPr lang="en-US" sz="1600" dirty="0"/>
              <a:t>disclosure of the contents, of documents mentioned in </a:t>
            </a:r>
            <a:r>
              <a:rPr lang="en-US" sz="1600" dirty="0" err="1"/>
              <a:t>Subrule</a:t>
            </a:r>
            <a:r>
              <a:rPr lang="en-US" sz="1600" dirty="0"/>
              <a:t> (1) may</a:t>
            </a:r>
          </a:p>
          <a:p>
            <a:r>
              <a:rPr lang="en-US" sz="1600" dirty="0"/>
              <a:t>provide that specific parts of, or names mentioned in, the document may not be published or disclosed.</a:t>
            </a:r>
          </a:p>
          <a:p>
            <a:endParaRPr lang="en-US" sz="1600" dirty="0"/>
          </a:p>
          <a:p>
            <a:r>
              <a:rPr lang="en-US" sz="1600" dirty="0"/>
              <a:t>(3) For the purposes of </a:t>
            </a:r>
            <a:r>
              <a:rPr lang="en-US" sz="1600" dirty="0" err="1"/>
              <a:t>Subrule</a:t>
            </a:r>
            <a:r>
              <a:rPr lang="en-US" sz="1600" dirty="0"/>
              <a:t> (1) a document is officially before a </a:t>
            </a:r>
            <a:r>
              <a:rPr lang="en-ZA" sz="1600" dirty="0"/>
              <a:t>committee or subcommittee when —</a:t>
            </a:r>
          </a:p>
          <a:p>
            <a:endParaRPr lang="en-ZA" sz="1600" dirty="0"/>
          </a:p>
          <a:p>
            <a:r>
              <a:rPr lang="en-US" sz="1600" dirty="0"/>
              <a:t>(a) the chairperson places the document, or permits the document to be placed, before the committee or subcommittee; or</a:t>
            </a:r>
          </a:p>
          <a:p>
            <a:r>
              <a:rPr lang="en-US" sz="1600" dirty="0"/>
              <a:t>(b) a person appearing before the committee or subcommittee as a witness or to make representations presents the document</a:t>
            </a:r>
          </a:p>
          <a:p>
            <a:r>
              <a:rPr lang="en-US" sz="1600" dirty="0"/>
              <a:t>to the committee or subcommittee.</a:t>
            </a:r>
            <a:endParaRPr lang="en-ZA" sz="1600" b="1" dirty="0">
              <a:solidFill>
                <a:prstClr val="black"/>
              </a:solidFill>
            </a:endParaRPr>
          </a:p>
        </p:txBody>
      </p:sp>
      <p:sp>
        <p:nvSpPr>
          <p:cNvPr id="2" name="Slide Number Placeholder 1">
            <a:extLst>
              <a:ext uri="{FF2B5EF4-FFF2-40B4-BE49-F238E27FC236}">
                <a16:creationId xmlns:a16="http://schemas.microsoft.com/office/drawing/2014/main" id="{987D9FBC-8C5B-315C-F9B6-0AEFAD03794E}"/>
              </a:ext>
            </a:extLst>
          </p:cNvPr>
          <p:cNvSpPr>
            <a:spLocks noGrp="1"/>
          </p:cNvSpPr>
          <p:nvPr>
            <p:ph type="sldNum" sz="quarter" idx="12"/>
          </p:nvPr>
        </p:nvSpPr>
        <p:spPr/>
        <p:txBody>
          <a:bodyPr/>
          <a:lstStyle/>
          <a:p>
            <a:fld id="{974B8398-E204-4A7E-AE1D-6CADF512AA53}" type="slidenum">
              <a:rPr lang="en-US" smtClean="0"/>
              <a:pPr/>
              <a:t>5</a:t>
            </a:fld>
            <a:endParaRPr lang="en-US"/>
          </a:p>
        </p:txBody>
      </p:sp>
    </p:spTree>
    <p:extLst>
      <p:ext uri="{BB962C8B-B14F-4D97-AF65-F5344CB8AC3E}">
        <p14:creationId xmlns:p14="http://schemas.microsoft.com/office/powerpoint/2010/main" val="1799007304"/>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sz="3100"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endParaRPr lang="en-US" dirty="0"/>
          </a:p>
        </p:txBody>
      </p:sp>
      <p:sp>
        <p:nvSpPr>
          <p:cNvPr id="10" name="TextBox 9"/>
          <p:cNvSpPr txBox="1"/>
          <p:nvPr/>
        </p:nvSpPr>
        <p:spPr>
          <a:xfrm>
            <a:off x="685799" y="926573"/>
            <a:ext cx="7772400" cy="3785652"/>
          </a:xfrm>
          <a:prstGeom prst="rect">
            <a:avLst/>
          </a:prstGeom>
          <a:noFill/>
        </p:spPr>
        <p:txBody>
          <a:bodyPr wrap="square" rtlCol="0">
            <a:spAutoFit/>
          </a:bodyPr>
          <a:lstStyle/>
          <a:p>
            <a:pPr algn="ctr"/>
            <a:r>
              <a:rPr lang="en-ZA" b="1" dirty="0">
                <a:solidFill>
                  <a:prstClr val="black"/>
                </a:solidFill>
              </a:rPr>
              <a:t>2.  Legislative Considerations</a:t>
            </a:r>
          </a:p>
          <a:p>
            <a:pPr algn="ctr"/>
            <a:r>
              <a:rPr lang="en-ZA" sz="1200" b="1" dirty="0">
                <a:solidFill>
                  <a:prstClr val="black"/>
                </a:solidFill>
              </a:rPr>
              <a:t>(RULES OF THE NATIONAL ASSEMBLY) </a:t>
            </a:r>
            <a:endParaRPr lang="en-GB" sz="1200" b="1" dirty="0">
              <a:solidFill>
                <a:prstClr val="black"/>
              </a:solidFill>
            </a:endParaRPr>
          </a:p>
          <a:p>
            <a:pPr algn="ctr"/>
            <a:endParaRPr lang="en-ZA" sz="1200" b="1" dirty="0">
              <a:solidFill>
                <a:prstClr val="black"/>
              </a:solidFill>
            </a:endParaRPr>
          </a:p>
          <a:p>
            <a:pPr algn="ctr"/>
            <a:r>
              <a:rPr lang="en-ZA" b="1" dirty="0">
                <a:solidFill>
                  <a:prstClr val="black"/>
                </a:solidFill>
              </a:rPr>
              <a:t>Rule 189</a:t>
            </a:r>
          </a:p>
          <a:p>
            <a:pPr algn="ctr"/>
            <a:endParaRPr lang="en-ZA" b="1" dirty="0">
              <a:solidFill>
                <a:prstClr val="black"/>
              </a:solidFill>
            </a:endParaRPr>
          </a:p>
          <a:p>
            <a:r>
              <a:rPr lang="en-US" dirty="0"/>
              <a:t>(4) </a:t>
            </a:r>
            <a:r>
              <a:rPr lang="en-US" dirty="0" err="1"/>
              <a:t>Subrules</a:t>
            </a:r>
            <a:r>
              <a:rPr lang="en-US" dirty="0"/>
              <a:t> (1)(c) and (d) apply only to documents that —</a:t>
            </a:r>
          </a:p>
          <a:p>
            <a:r>
              <a:rPr lang="en-US" dirty="0"/>
              <a:t>(a) contain information of a private nature that is prejudicial to a </a:t>
            </a:r>
            <a:r>
              <a:rPr lang="en-ZA" dirty="0"/>
              <a:t>particular person;</a:t>
            </a:r>
          </a:p>
          <a:p>
            <a:r>
              <a:rPr lang="en-US" dirty="0"/>
              <a:t>(b) are protected under parliamentary privilege, or for any other reason are privileged in terms of the law;</a:t>
            </a:r>
          </a:p>
          <a:p>
            <a:r>
              <a:rPr lang="en-US" dirty="0"/>
              <a:t>(c) are confidential in terms of legislation; or</a:t>
            </a:r>
          </a:p>
          <a:p>
            <a:r>
              <a:rPr lang="en-US" dirty="0"/>
              <a:t>(d) are subject to a media embargo, until the embargo expires, the nature of which is such that its confidential treatment is reasonable and justifiable in an open and democratic society.</a:t>
            </a:r>
            <a:endParaRPr lang="en-ZA" b="1" dirty="0">
              <a:solidFill>
                <a:prstClr val="black"/>
              </a:solidFill>
            </a:endParaRPr>
          </a:p>
        </p:txBody>
      </p:sp>
      <p:sp>
        <p:nvSpPr>
          <p:cNvPr id="2" name="Slide Number Placeholder 1">
            <a:extLst>
              <a:ext uri="{FF2B5EF4-FFF2-40B4-BE49-F238E27FC236}">
                <a16:creationId xmlns:a16="http://schemas.microsoft.com/office/drawing/2014/main" id="{43814317-405B-19A4-3D89-CF0A917B7E0F}"/>
              </a:ext>
            </a:extLst>
          </p:cNvPr>
          <p:cNvSpPr>
            <a:spLocks noGrp="1"/>
          </p:cNvSpPr>
          <p:nvPr>
            <p:ph type="sldNum" sz="quarter" idx="12"/>
          </p:nvPr>
        </p:nvSpPr>
        <p:spPr/>
        <p:txBody>
          <a:bodyPr/>
          <a:lstStyle/>
          <a:p>
            <a:fld id="{974B8398-E204-4A7E-AE1D-6CADF512AA53}" type="slidenum">
              <a:rPr lang="en-US" smtClean="0"/>
              <a:pPr/>
              <a:t>6</a:t>
            </a:fld>
            <a:endParaRPr lang="en-US"/>
          </a:p>
        </p:txBody>
      </p:sp>
    </p:spTree>
    <p:extLst>
      <p:ext uri="{BB962C8B-B14F-4D97-AF65-F5344CB8AC3E}">
        <p14:creationId xmlns:p14="http://schemas.microsoft.com/office/powerpoint/2010/main" val="1713001825"/>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156138"/>
            <a:ext cx="7772400" cy="3428999"/>
          </a:xfrm>
        </p:spPr>
        <p:txBody>
          <a:bodyPr>
            <a:normAutofit fontScale="90000"/>
          </a:bodyPr>
          <a:lstStyle/>
          <a:p>
            <a:pPr marL="742950" indent="-742950" algn="l">
              <a:buFont typeface="+mj-lt"/>
              <a:buAutoNum type="arabicPeriod"/>
            </a:pP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r>
              <a:rPr lang="en-US" sz="1800" b="1" cap="all" dirty="0">
                <a:solidFill>
                  <a:prstClr val="black">
                    <a:lumMod val="50000"/>
                  </a:prstClr>
                </a:solidFill>
                <a:latin typeface="Tahoma" panose="020B0604030504040204" pitchFamily="34" charset="0"/>
                <a:ea typeface="Tahoma" panose="020B0604030504040204" pitchFamily="34" charset="0"/>
                <a:cs typeface="Tahoma" panose="020B0604030504040204" pitchFamily="34" charset="0"/>
              </a:rPr>
              <a:t>(1) </a:t>
            </a:r>
            <a:r>
              <a:rPr lang="en-ZA" sz="1800" b="1" dirty="0">
                <a:effectLst/>
                <a:latin typeface="Tahoma" panose="020B0604030504040204" pitchFamily="34" charset="0"/>
              </a:rPr>
              <a:t>Distinguish between Teaching &amp; Learning and Infrastructure projects</a:t>
            </a:r>
            <a:br>
              <a:rPr lang="en-ZA" sz="1800" b="1" dirty="0">
                <a:effectLst/>
                <a:latin typeface="Tahoma" panose="020B0604030504040204" pitchFamily="34" charset="0"/>
              </a:rPr>
            </a:br>
            <a:br>
              <a:rPr lang="en-ZA" sz="1800" b="1" dirty="0">
                <a:effectLst/>
                <a:latin typeface="Tahoma" panose="020B0604030504040204" pitchFamily="34" charset="0"/>
              </a:rPr>
            </a:br>
            <a:r>
              <a:rPr lang="en-ZA" sz="1800" b="1" dirty="0">
                <a:effectLst/>
                <a:latin typeface="Tahoma" panose="020B0604030504040204" pitchFamily="34" charset="0"/>
              </a:rPr>
              <a:t>(2) Provincial allocation</a:t>
            </a:r>
            <a:br>
              <a:rPr lang="en-ZA" sz="1800" b="1" dirty="0">
                <a:effectLst/>
                <a:latin typeface="Tahoma" panose="020B0604030504040204" pitchFamily="34" charset="0"/>
              </a:rPr>
            </a:br>
            <a:br>
              <a:rPr lang="en-ZA" sz="1800" b="1" dirty="0">
                <a:effectLst/>
                <a:latin typeface="Tahoma" panose="020B0604030504040204" pitchFamily="34" charset="0"/>
              </a:rPr>
            </a:br>
            <a:r>
              <a:rPr lang="en-ZA" sz="1800" b="1" dirty="0">
                <a:effectLst/>
                <a:latin typeface="Tahoma" panose="020B0604030504040204" pitchFamily="34" charset="0"/>
              </a:rPr>
              <a:t>(3) Teaching &amp; Learning projects </a:t>
            </a:r>
            <a:br>
              <a:rPr lang="en-ZA" dirty="0">
                <a:effectLst/>
              </a:rPr>
            </a:br>
            <a:r>
              <a:rPr lang="en-ZA" sz="1800" dirty="0">
                <a:effectLst/>
                <a:latin typeface="CourierNewPSMT" panose="02070309020205020404" pitchFamily="49" charset="0"/>
              </a:rPr>
              <a:t>o </a:t>
            </a:r>
            <a:r>
              <a:rPr lang="en-ZA" sz="1800" dirty="0">
                <a:effectLst/>
                <a:latin typeface="Tahoma" panose="020B0604030504040204" pitchFamily="34" charset="0"/>
              </a:rPr>
              <a:t>Distinguish between learning tools and learning assets Procurement </a:t>
            </a:r>
            <a:br>
              <a:rPr lang="en-ZA" dirty="0"/>
            </a:br>
            <a:r>
              <a:rPr lang="en-ZA" sz="1800" dirty="0">
                <a:effectLst/>
                <a:latin typeface="CourierNewPSMT" panose="02070309020205020404" pitchFamily="49" charset="0"/>
              </a:rPr>
              <a:t>o </a:t>
            </a:r>
            <a:r>
              <a:rPr lang="en-ZA" sz="1800" dirty="0">
                <a:effectLst/>
                <a:latin typeface="Tahoma" panose="020B0604030504040204" pitchFamily="34" charset="0"/>
              </a:rPr>
              <a:t>Distinguish between single suppliers &amp; multiple suppliers / entities </a:t>
            </a:r>
            <a:br>
              <a:rPr lang="en-ZA" dirty="0"/>
            </a:br>
            <a:br>
              <a:rPr lang="en-US" b="1" cap="all" dirty="0">
                <a:solidFill>
                  <a:prstClr val="black">
                    <a:lumMod val="50000"/>
                  </a:prstClr>
                </a:solidFill>
                <a:latin typeface="Century Gothic"/>
              </a:rPr>
            </a:br>
            <a:br>
              <a:rPr lang="en-US" sz="3100"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br>
              <a:rPr lang="en-US" b="1" cap="all" dirty="0">
                <a:solidFill>
                  <a:prstClr val="black">
                    <a:lumMod val="50000"/>
                  </a:prstClr>
                </a:solidFill>
                <a:latin typeface="Century Gothic"/>
              </a:rPr>
            </a:br>
            <a:endParaRPr lang="en-US" dirty="0"/>
          </a:p>
        </p:txBody>
      </p:sp>
      <p:sp>
        <p:nvSpPr>
          <p:cNvPr id="10" name="TextBox 9"/>
          <p:cNvSpPr txBox="1"/>
          <p:nvPr/>
        </p:nvSpPr>
        <p:spPr>
          <a:xfrm>
            <a:off x="294290" y="84083"/>
            <a:ext cx="7772400" cy="677108"/>
          </a:xfrm>
          <a:prstGeom prst="rect">
            <a:avLst/>
          </a:prstGeom>
          <a:noFill/>
        </p:spPr>
        <p:txBody>
          <a:bodyPr wrap="square" rtlCol="0">
            <a:spAutoFit/>
          </a:bodyPr>
          <a:lstStyle/>
          <a:p>
            <a:endParaRPr lang="en-ZA" dirty="0"/>
          </a:p>
          <a:p>
            <a:pPr algn="ctr"/>
            <a:r>
              <a:rPr lang="en-ZA" dirty="0"/>
              <a:t> </a:t>
            </a:r>
            <a:r>
              <a:rPr lang="en-ZA" sz="2000" b="1" dirty="0"/>
              <a:t>3. Selection Criteria </a:t>
            </a:r>
            <a:endParaRPr lang="en-ZA" sz="2000" dirty="0"/>
          </a:p>
        </p:txBody>
      </p:sp>
      <p:sp>
        <p:nvSpPr>
          <p:cNvPr id="2" name="Slide Number Placeholder 1">
            <a:extLst>
              <a:ext uri="{FF2B5EF4-FFF2-40B4-BE49-F238E27FC236}">
                <a16:creationId xmlns:a16="http://schemas.microsoft.com/office/drawing/2014/main" id="{3DA1BED3-613D-6EED-8088-A4FC5FEBF8A5}"/>
              </a:ext>
            </a:extLst>
          </p:cNvPr>
          <p:cNvSpPr>
            <a:spLocks noGrp="1"/>
          </p:cNvSpPr>
          <p:nvPr>
            <p:ph type="sldNum" sz="quarter" idx="12"/>
          </p:nvPr>
        </p:nvSpPr>
        <p:spPr/>
        <p:txBody>
          <a:bodyPr/>
          <a:lstStyle/>
          <a:p>
            <a:fld id="{974B8398-E204-4A7E-AE1D-6CADF512AA53}" type="slidenum">
              <a:rPr lang="en-US" smtClean="0"/>
              <a:pPr/>
              <a:t>7</a:t>
            </a:fld>
            <a:endParaRPr lang="en-US"/>
          </a:p>
        </p:txBody>
      </p:sp>
    </p:spTree>
    <p:extLst>
      <p:ext uri="{BB962C8B-B14F-4D97-AF65-F5344CB8AC3E}">
        <p14:creationId xmlns:p14="http://schemas.microsoft.com/office/powerpoint/2010/main" val="3774853200"/>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alphaModFix amt="98000"/>
          </a:blip>
          <a:stretch>
            <a:fillRect/>
          </a:stretch>
        </a:blipFill>
        <a:effectLst/>
      </p:bgPr>
    </p:bg>
    <p:spTree>
      <p:nvGrpSpPr>
        <p:cNvPr id="1" name=""/>
        <p:cNvGrpSpPr/>
        <p:nvPr/>
      </p:nvGrpSpPr>
      <p:grpSpPr>
        <a:xfrm>
          <a:off x="0" y="0"/>
          <a:ext cx="0" cy="0"/>
          <a:chOff x="0" y="0"/>
          <a:chExt cx="0" cy="0"/>
        </a:xfrm>
      </p:grpSpPr>
      <p:sp>
        <p:nvSpPr>
          <p:cNvPr id="3" name="Title 2"/>
          <p:cNvSpPr>
            <a:spLocks noGrp="1"/>
          </p:cNvSpPr>
          <p:nvPr>
            <p:ph type="ctrTitle"/>
          </p:nvPr>
        </p:nvSpPr>
        <p:spPr>
          <a:xfrm>
            <a:off x="685799" y="1904999"/>
            <a:ext cx="7772400" cy="1828801"/>
          </a:xfrm>
        </p:spPr>
        <p:txBody>
          <a:bodyPr>
            <a:normAutofit fontScale="90000"/>
          </a:bodyPr>
          <a:lstStyle/>
          <a:p>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sz="3100"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br>
              <a:rPr lang="en-US" b="1" cap="all">
                <a:solidFill>
                  <a:prstClr val="black">
                    <a:lumMod val="50000"/>
                  </a:prstClr>
                </a:solidFill>
                <a:latin typeface="Century Gothic"/>
              </a:rPr>
            </a:br>
            <a:endParaRPr lang="en-US"/>
          </a:p>
        </p:txBody>
      </p:sp>
      <p:sp>
        <p:nvSpPr>
          <p:cNvPr id="10" name="TextBox 9"/>
          <p:cNvSpPr txBox="1"/>
          <p:nvPr/>
        </p:nvSpPr>
        <p:spPr>
          <a:xfrm>
            <a:off x="157655" y="139286"/>
            <a:ext cx="8849711" cy="5909310"/>
          </a:xfrm>
          <a:prstGeom prst="rect">
            <a:avLst/>
          </a:prstGeom>
          <a:noFill/>
        </p:spPr>
        <p:txBody>
          <a:bodyPr wrap="square" lIns="91440" tIns="45720" rIns="91440" bIns="45720" rtlCol="0" anchor="t">
            <a:spAutoFit/>
          </a:bodyPr>
          <a:lstStyle/>
          <a:p>
            <a:endParaRPr lang="en-ZA" dirty="0"/>
          </a:p>
          <a:p>
            <a:pPr algn="ctr"/>
            <a:r>
              <a:rPr lang="en-GB" sz="2000" b="1" dirty="0">
                <a:cs typeface="Calibri"/>
              </a:rPr>
              <a:t>4. Terms of Reference</a:t>
            </a:r>
          </a:p>
          <a:p>
            <a:pPr algn="ctr"/>
            <a:endParaRPr lang="en-GB" sz="2000" b="1" dirty="0">
              <a:cs typeface="Calibri"/>
            </a:endParaRPr>
          </a:p>
          <a:p>
            <a:pPr marL="228600" indent="-228600" algn="just">
              <a:buAutoNum type="arabicPeriod"/>
            </a:pPr>
            <a:r>
              <a:rPr lang="en-ZA" sz="1200" dirty="0">
                <a:latin typeface="Tahoma" panose="020B0604030504040204" pitchFamily="34" charset="0"/>
              </a:rPr>
              <a:t>A</a:t>
            </a:r>
            <a:r>
              <a:rPr lang="en-ZA" sz="1200" dirty="0">
                <a:effectLst/>
                <a:latin typeface="Tahoma" panose="020B0604030504040204" pitchFamily="34" charset="0"/>
              </a:rPr>
              <a:t>nalyse and investigate 10 projects which form part of the R2.5 billion unverified skills development expenditure as </a:t>
            </a:r>
          </a:p>
          <a:p>
            <a:pPr algn="just"/>
            <a:r>
              <a:rPr lang="en-ZA" sz="1200" dirty="0">
                <a:latin typeface="Tahoma" panose="020B0604030504040204" pitchFamily="34" charset="0"/>
              </a:rPr>
              <a:t>     </a:t>
            </a:r>
            <a:r>
              <a:rPr lang="en-ZA" sz="1200" dirty="0">
                <a:effectLst/>
                <a:latin typeface="Tahoma" panose="020B0604030504040204" pitchFamily="34" charset="0"/>
              </a:rPr>
              <a:t>reported in the NSF Annual Financial Statement and as per the 2019/20 report of the Auditor-General SA.</a:t>
            </a:r>
          </a:p>
          <a:p>
            <a:pPr algn="just"/>
            <a:r>
              <a:rPr lang="en-ZA" sz="1200" dirty="0">
                <a:effectLst/>
                <a:latin typeface="Tahoma" panose="020B0604030504040204" pitchFamily="34" charset="0"/>
              </a:rPr>
              <a:t> </a:t>
            </a:r>
            <a:endParaRPr lang="en-ZA" sz="1200" dirty="0"/>
          </a:p>
          <a:p>
            <a:r>
              <a:rPr lang="en-ZA" sz="1200" dirty="0">
                <a:effectLst/>
                <a:latin typeface="Tahoma" panose="020B0604030504040204" pitchFamily="34" charset="0"/>
              </a:rPr>
              <a:t>    (Questioning of possible witnesses and suspects and documenting their statements; conducting voice stress analysis,     </a:t>
            </a:r>
          </a:p>
          <a:p>
            <a:r>
              <a:rPr lang="en-ZA" sz="1200" dirty="0">
                <a:latin typeface="Tahoma" panose="020B0604030504040204" pitchFamily="34" charset="0"/>
              </a:rPr>
              <a:t>    </a:t>
            </a:r>
            <a:r>
              <a:rPr lang="en-ZA" sz="1200" dirty="0">
                <a:effectLst/>
                <a:latin typeface="Tahoma" panose="020B0604030504040204" pitchFamily="34" charset="0"/>
              </a:rPr>
              <a:t>where applicable; interview Fund Adjudication Committee members).</a:t>
            </a:r>
            <a:br>
              <a:rPr lang="en-ZA" sz="1200" dirty="0">
                <a:effectLst/>
                <a:latin typeface="Tahoma" panose="020B0604030504040204" pitchFamily="34" charset="0"/>
              </a:rPr>
            </a:br>
            <a:endParaRPr lang="en-ZA" sz="1200" dirty="0">
              <a:effectLst/>
              <a:latin typeface="Tahoma" panose="020B0604030504040204" pitchFamily="34" charset="0"/>
            </a:endParaRPr>
          </a:p>
          <a:p>
            <a:r>
              <a:rPr lang="en-ZA" sz="1200" dirty="0">
                <a:latin typeface="Tahoma" panose="020B0604030504040204" pitchFamily="34" charset="0"/>
              </a:rPr>
              <a:t>2.   D</a:t>
            </a:r>
            <a:r>
              <a:rPr lang="en-ZA" sz="1200" dirty="0">
                <a:effectLst/>
                <a:latin typeface="Tahoma" panose="020B0604030504040204" pitchFamily="34" charset="0"/>
              </a:rPr>
              <a:t>etermine if NSF officials intentionally concealed information from the auditors. </a:t>
            </a:r>
            <a:endParaRPr lang="en-ZA" sz="1200" dirty="0"/>
          </a:p>
          <a:p>
            <a:r>
              <a:rPr lang="en-ZA" sz="1200" dirty="0">
                <a:effectLst/>
                <a:latin typeface="Tahoma" panose="020B0604030504040204" pitchFamily="34" charset="0"/>
              </a:rPr>
              <a:t>3.   </a:t>
            </a:r>
            <a:r>
              <a:rPr lang="en-ZA" sz="1200" dirty="0">
                <a:latin typeface="Tahoma" panose="020B0604030504040204" pitchFamily="34" charset="0"/>
              </a:rPr>
              <a:t>D</a:t>
            </a:r>
            <a:r>
              <a:rPr lang="en-ZA" sz="1200" dirty="0">
                <a:effectLst/>
                <a:latin typeface="Tahoma" panose="020B0604030504040204" pitchFamily="34" charset="0"/>
              </a:rPr>
              <a:t>etermine any possible conflict of interest, with regards to relationships by and between the NSF officials, relevant </a:t>
            </a:r>
          </a:p>
          <a:p>
            <a:r>
              <a:rPr lang="en-ZA" sz="1200" dirty="0">
                <a:latin typeface="Tahoma" panose="020B0604030504040204" pitchFamily="34" charset="0"/>
              </a:rPr>
              <a:t>      </a:t>
            </a:r>
            <a:r>
              <a:rPr lang="en-ZA" sz="1200" dirty="0">
                <a:effectLst/>
                <a:latin typeface="Tahoma" panose="020B0604030504040204" pitchFamily="34" charset="0"/>
              </a:rPr>
              <a:t>Department of Higher Education and Training (DHET) officials (past and present), projects awarded as well as service </a:t>
            </a:r>
          </a:p>
          <a:p>
            <a:r>
              <a:rPr lang="en-ZA" sz="1200" dirty="0">
                <a:latin typeface="Tahoma" panose="020B0604030504040204" pitchFamily="34" charset="0"/>
              </a:rPr>
              <a:t>      </a:t>
            </a:r>
            <a:r>
              <a:rPr lang="en-ZA" sz="1200" dirty="0">
                <a:effectLst/>
                <a:latin typeface="Tahoma" panose="020B0604030504040204" pitchFamily="34" charset="0"/>
              </a:rPr>
              <a:t>providers;</a:t>
            </a:r>
            <a:endParaRPr lang="en-ZA" sz="1200" dirty="0"/>
          </a:p>
          <a:p>
            <a:r>
              <a:rPr lang="en-ZA" sz="1200" dirty="0">
                <a:latin typeface="Tahoma" panose="020B0604030504040204" pitchFamily="34" charset="0"/>
              </a:rPr>
              <a:t>4.   E</a:t>
            </a:r>
            <a:r>
              <a:rPr lang="en-ZA" sz="1200" dirty="0">
                <a:effectLst/>
                <a:latin typeface="Tahoma" panose="020B0604030504040204" pitchFamily="34" charset="0"/>
              </a:rPr>
              <a:t>valuate funding adjudication processes and procedures;</a:t>
            </a:r>
            <a:br>
              <a:rPr lang="en-ZA" sz="1200" dirty="0">
                <a:effectLst/>
                <a:latin typeface="Tahoma" panose="020B0604030504040204" pitchFamily="34" charset="0"/>
              </a:rPr>
            </a:br>
            <a:r>
              <a:rPr lang="en-ZA" sz="1200" dirty="0">
                <a:effectLst/>
                <a:latin typeface="Tahoma" panose="020B0604030504040204" pitchFamily="34" charset="0"/>
              </a:rPr>
              <a:t>5.   </a:t>
            </a:r>
            <a:r>
              <a:rPr lang="en-ZA" sz="1200" dirty="0">
                <a:latin typeface="Tahoma" panose="020B0604030504040204" pitchFamily="34" charset="0"/>
              </a:rPr>
              <a:t>E</a:t>
            </a:r>
            <a:r>
              <a:rPr lang="en-ZA" sz="1200" dirty="0">
                <a:effectLst/>
                <a:latin typeface="Tahoma" panose="020B0604030504040204" pitchFamily="34" charset="0"/>
              </a:rPr>
              <a:t>valuate processes and procedures when awarding funding for the projects </a:t>
            </a:r>
          </a:p>
          <a:p>
            <a:r>
              <a:rPr lang="en-ZA" sz="1200" dirty="0"/>
              <a:t>6.    C</a:t>
            </a:r>
            <a:r>
              <a:rPr lang="en-ZA" sz="1200" dirty="0">
                <a:effectLst/>
                <a:latin typeface="Tahoma" panose="020B0604030504040204" pitchFamily="34" charset="0"/>
              </a:rPr>
              <a:t>onduct lifestyle audits and financial standing on employees, service providers and any other related parties;</a:t>
            </a:r>
          </a:p>
          <a:p>
            <a:endParaRPr lang="en-ZA" sz="1200" dirty="0">
              <a:effectLst/>
              <a:latin typeface="Tahoma" panose="020B0604030504040204" pitchFamily="34" charset="0"/>
            </a:endParaRPr>
          </a:p>
          <a:p>
            <a:r>
              <a:rPr lang="en-ZA" sz="1200" b="1" dirty="0">
                <a:effectLst/>
                <a:latin typeface="Tahoma" panose="020B0604030504040204" pitchFamily="34" charset="0"/>
              </a:rPr>
              <a:t>Additionally, the DHET required Nexus to – </a:t>
            </a:r>
          </a:p>
          <a:p>
            <a:endParaRPr lang="en-ZA" sz="1200" b="1" dirty="0">
              <a:effectLst/>
            </a:endParaRPr>
          </a:p>
          <a:p>
            <a:pPr marL="285750" indent="-285750">
              <a:buFont typeface="Arial" panose="020B0604020202020204" pitchFamily="34" charset="0"/>
              <a:buChar char="•"/>
            </a:pPr>
            <a:r>
              <a:rPr lang="en-ZA" sz="1200" dirty="0">
                <a:latin typeface="Tahoma" panose="020B0604030504040204" pitchFamily="34" charset="0"/>
              </a:rPr>
              <a:t>E</a:t>
            </a:r>
            <a:r>
              <a:rPr lang="en-ZA" sz="1200" dirty="0">
                <a:effectLst/>
                <a:latin typeface="Tahoma" panose="020B0604030504040204" pitchFamily="34" charset="0"/>
              </a:rPr>
              <a:t>ngage with the DHET, NSF’s Employee Relations unit and the employer representatives to assist in the drafting and finalising any charge sheets (where applicable); </a:t>
            </a:r>
          </a:p>
          <a:p>
            <a:pPr marL="285750" indent="-285750">
              <a:buFont typeface="Arial" panose="020B0604020202020204" pitchFamily="34" charset="0"/>
              <a:buChar char="•"/>
            </a:pPr>
            <a:endParaRPr lang="en-ZA" sz="1200" dirty="0">
              <a:effectLst/>
            </a:endParaRPr>
          </a:p>
          <a:p>
            <a:pPr marL="285750" indent="-285750">
              <a:buFont typeface="Arial" panose="020B0604020202020204" pitchFamily="34" charset="0"/>
              <a:buChar char="•"/>
            </a:pPr>
            <a:r>
              <a:rPr lang="en-ZA" sz="1200" dirty="0">
                <a:latin typeface="Tahoma" panose="020B0604030504040204" pitchFamily="34" charset="0"/>
              </a:rPr>
              <a:t>A</a:t>
            </a:r>
            <a:r>
              <a:rPr lang="en-ZA" sz="1200" dirty="0">
                <a:effectLst/>
                <a:latin typeface="Tahoma" panose="020B0604030504040204" pitchFamily="34" charset="0"/>
              </a:rPr>
              <a:t>ssist with the presentation of evidence; disciplinary and legal proceedings;</a:t>
            </a:r>
          </a:p>
          <a:p>
            <a:pPr marL="285750" indent="-285750">
              <a:buFont typeface="Arial" panose="020B0604020202020204" pitchFamily="34" charset="0"/>
              <a:buChar char="•"/>
            </a:pPr>
            <a:endParaRPr lang="en-ZA" sz="1200" dirty="0">
              <a:effectLst/>
            </a:endParaRPr>
          </a:p>
          <a:p>
            <a:pPr marL="285750" indent="-285750">
              <a:buFont typeface="Arial" panose="020B0604020202020204" pitchFamily="34" charset="0"/>
              <a:buChar char="•"/>
            </a:pPr>
            <a:r>
              <a:rPr lang="en-ZA" sz="1200" dirty="0">
                <a:latin typeface="Tahoma" panose="020B0604030504040204" pitchFamily="34" charset="0"/>
              </a:rPr>
              <a:t>R</a:t>
            </a:r>
            <a:r>
              <a:rPr lang="en-ZA" sz="1200" dirty="0">
                <a:effectLst/>
                <a:latin typeface="Tahoma" panose="020B0604030504040204" pitchFamily="34" charset="0"/>
              </a:rPr>
              <a:t>ecommending course of action, inclusive of enhancements to the Department’s control environment; and compile and present of a comprehensive report for the Minister’s attention and action. </a:t>
            </a:r>
            <a:endParaRPr lang="en-ZA" sz="1200" dirty="0">
              <a:effectLst/>
            </a:endParaRPr>
          </a:p>
          <a:p>
            <a:r>
              <a:rPr lang="en-ZA" sz="1200" dirty="0">
                <a:effectLst/>
                <a:latin typeface="Tahoma" panose="020B0604030504040204" pitchFamily="34" charset="0"/>
              </a:rPr>
              <a:t> </a:t>
            </a:r>
            <a:endParaRPr lang="en-ZA" sz="1200" dirty="0"/>
          </a:p>
          <a:p>
            <a:endParaRPr lang="en-GB" sz="2400" b="1" dirty="0">
              <a:cs typeface="Calibri"/>
            </a:endParaRPr>
          </a:p>
        </p:txBody>
      </p:sp>
      <p:sp>
        <p:nvSpPr>
          <p:cNvPr id="2" name="Slide Number Placeholder 1">
            <a:extLst>
              <a:ext uri="{FF2B5EF4-FFF2-40B4-BE49-F238E27FC236}">
                <a16:creationId xmlns:a16="http://schemas.microsoft.com/office/drawing/2014/main" id="{7B401C5B-B46C-C2CC-222E-6A5086C93BE0}"/>
              </a:ext>
            </a:extLst>
          </p:cNvPr>
          <p:cNvSpPr>
            <a:spLocks noGrp="1"/>
          </p:cNvSpPr>
          <p:nvPr>
            <p:ph type="sldNum" sz="quarter" idx="12"/>
          </p:nvPr>
        </p:nvSpPr>
        <p:spPr/>
        <p:txBody>
          <a:bodyPr/>
          <a:lstStyle/>
          <a:p>
            <a:fld id="{974B8398-E204-4A7E-AE1D-6CADF512AA53}" type="slidenum">
              <a:rPr lang="en-US" smtClean="0"/>
              <a:pPr/>
              <a:t>8</a:t>
            </a:fld>
            <a:endParaRPr lang="en-US"/>
          </a:p>
        </p:txBody>
      </p:sp>
    </p:spTree>
    <p:extLst>
      <p:ext uri="{BB962C8B-B14F-4D97-AF65-F5344CB8AC3E}">
        <p14:creationId xmlns:p14="http://schemas.microsoft.com/office/powerpoint/2010/main" val="55985457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theme/theme1.xml><?xml version="1.0" encoding="utf-8"?>
<a:theme xmlns:a="http://schemas.openxmlformats.org/drawingml/2006/main" name="Draft Preliminary Communication Guidelines on the Role of TVET Colleges[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E4E03DDAF14142905D79266D7019AB" ma:contentTypeVersion="8" ma:contentTypeDescription="Create a new document." ma:contentTypeScope="" ma:versionID="1db43e14c8727372e4035b0413c648ca">
  <xsd:schema xmlns:xsd="http://www.w3.org/2001/XMLSchema" xmlns:xs="http://www.w3.org/2001/XMLSchema" xmlns:p="http://schemas.microsoft.com/office/2006/metadata/properties" xmlns:ns3="f2276d59-fd9b-48fb-87e9-8292563165f4" targetNamespace="http://schemas.microsoft.com/office/2006/metadata/properties" ma:root="true" ma:fieldsID="b01668ab2e21be80993c612b54115cb0" ns3:_="">
    <xsd:import namespace="f2276d59-fd9b-48fb-87e9-8292563165f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276d59-fd9b-48fb-87e9-8292563165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892FF3-0FC6-4A55-BE61-45E7008F2D27}">
  <ds:schemaRefs>
    <ds:schemaRef ds:uri="f2276d59-fd9b-48fb-87e9-8292563165f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E0A74BB4-C1AB-437C-8AED-593DD263CF2B}">
  <ds:schemaRefs>
    <ds:schemaRef ds:uri="http://schemas.microsoft.com/sharepoint/v3/contenttype/forms"/>
  </ds:schemaRefs>
</ds:datastoreItem>
</file>

<file path=customXml/itemProps3.xml><?xml version="1.0" encoding="utf-8"?>
<ds:datastoreItem xmlns:ds="http://schemas.openxmlformats.org/officeDocument/2006/customXml" ds:itemID="{8AC2C04F-82A3-4DC6-87A6-AFC5B0032A69}">
  <ds:schemaRefs>
    <ds:schemaRef ds:uri="http://schemas.microsoft.com/office/2006/documentManagement/types"/>
    <ds:schemaRef ds:uri="f2276d59-fd9b-48fb-87e9-8292563165f4"/>
    <ds:schemaRef ds:uri="http://schemas.microsoft.com/office/infopath/2007/PartnerControls"/>
    <ds:schemaRef ds:uri="http://www.w3.org/XML/1998/namespace"/>
    <ds:schemaRef ds:uri="http://purl.org/dc/elements/1.1/"/>
    <ds:schemaRef ds:uri="http://purl.org/dc/dcmitype/"/>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{EC070326-7738-6E4A-8C30-0814C366414C}tf16401378</Template>
  <TotalTime>1190</TotalTime>
  <Words>6285</Words>
  <Application>Microsoft Office PowerPoint</Application>
  <PresentationFormat>On-screen Show (4:3)</PresentationFormat>
  <Paragraphs>395</Paragraphs>
  <Slides>23</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Century Gothic</vt:lpstr>
      <vt:lpstr>CourierNewPSMT</vt:lpstr>
      <vt:lpstr>Tahoma</vt:lpstr>
      <vt:lpstr>Draft Preliminary Communication Guidelines on the Role of TVET Colleges[1]</vt:lpstr>
      <vt:lpstr>    SCOPA briefing  on the DHET INDEPENDENT AND FORENSIC INVESTIGATION OF THE NATIONAL SKILLS FUND    20 OCTOBER 2022    </vt:lpstr>
      <vt:lpstr>          </vt:lpstr>
      <vt:lpstr>          </vt:lpstr>
      <vt:lpstr>          </vt:lpstr>
      <vt:lpstr>          </vt:lpstr>
      <vt:lpstr>          </vt:lpstr>
      <vt:lpstr>          </vt:lpstr>
      <vt:lpstr>      (1) Distinguish between Teaching &amp; Learning and Infrastructure projects  (2) Provincial allocation  (3) Teaching &amp; Learning projects  o Distinguish between learning tools and learning assets Procurement  o Distinguish between single suppliers &amp; multiple suppliers / entities        </vt:lpstr>
      <vt:lpstr>          </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          </vt:lpstr>
      <vt:lpstr>      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Starbucks</dc:title>
  <dc:creator>Gerber, Guillaume</dc:creator>
  <cp:lastModifiedBy>Babulele Bingwa</cp:lastModifiedBy>
  <cp:revision>44</cp:revision>
  <cp:lastPrinted>2022-09-06T15:42:41Z</cp:lastPrinted>
  <dcterms:created xsi:type="dcterms:W3CDTF">2006-08-16T00:00:00Z</dcterms:created>
  <dcterms:modified xsi:type="dcterms:W3CDTF">2022-10-17T09:58:20Z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0x01010072E4E03DDAF14142905D79266D7019AB</vt:lpwstr>
  </property>
</Properties>
</file>