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Lst>
  <p:notesMasterIdLst>
    <p:notesMasterId r:id="rId62"/>
  </p:notesMasterIdLst>
  <p:sldIdLst>
    <p:sldId id="327" r:id="rId6"/>
    <p:sldId id="256" r:id="rId7"/>
    <p:sldId id="337" r:id="rId8"/>
    <p:sldId id="756" r:id="rId9"/>
    <p:sldId id="757" r:id="rId10"/>
    <p:sldId id="758" r:id="rId11"/>
    <p:sldId id="759" r:id="rId12"/>
    <p:sldId id="760" r:id="rId13"/>
    <p:sldId id="761" r:id="rId14"/>
    <p:sldId id="762" r:id="rId15"/>
    <p:sldId id="763" r:id="rId16"/>
    <p:sldId id="764" r:id="rId17"/>
    <p:sldId id="765" r:id="rId18"/>
    <p:sldId id="438" r:id="rId19"/>
    <p:sldId id="510" r:id="rId20"/>
    <p:sldId id="652" r:id="rId21"/>
    <p:sldId id="544" r:id="rId22"/>
    <p:sldId id="751" r:id="rId23"/>
    <p:sldId id="614" r:id="rId24"/>
    <p:sldId id="640" r:id="rId25"/>
    <p:sldId id="587" r:id="rId26"/>
    <p:sldId id="549" r:id="rId27"/>
    <p:sldId id="550" r:id="rId28"/>
    <p:sldId id="553" r:id="rId29"/>
    <p:sldId id="715" r:id="rId30"/>
    <p:sldId id="716" r:id="rId31"/>
    <p:sldId id="755" r:id="rId32"/>
    <p:sldId id="717" r:id="rId33"/>
    <p:sldId id="615" r:id="rId34"/>
    <p:sldId id="739" r:id="rId35"/>
    <p:sldId id="691" r:id="rId36"/>
    <p:sldId id="735" r:id="rId37"/>
    <p:sldId id="693" r:id="rId38"/>
    <p:sldId id="694" r:id="rId39"/>
    <p:sldId id="695" r:id="rId40"/>
    <p:sldId id="696" r:id="rId41"/>
    <p:sldId id="766" r:id="rId42"/>
    <p:sldId id="700" r:id="rId43"/>
    <p:sldId id="701" r:id="rId44"/>
    <p:sldId id="702" r:id="rId45"/>
    <p:sldId id="703" r:id="rId46"/>
    <p:sldId id="690" r:id="rId47"/>
    <p:sldId id="704" r:id="rId48"/>
    <p:sldId id="722" r:id="rId49"/>
    <p:sldId id="740" r:id="rId50"/>
    <p:sldId id="741" r:id="rId51"/>
    <p:sldId id="742" r:id="rId52"/>
    <p:sldId id="743" r:id="rId53"/>
    <p:sldId id="744" r:id="rId54"/>
    <p:sldId id="745" r:id="rId55"/>
    <p:sldId id="746" r:id="rId56"/>
    <p:sldId id="747" r:id="rId57"/>
    <p:sldId id="748" r:id="rId58"/>
    <p:sldId id="749" r:id="rId59"/>
    <p:sldId id="750" r:id="rId60"/>
    <p:sldId id="458" r:id="rId6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PSA CEO" initials="PC" lastIdx="3" clrIdx="0">
    <p:extLst>
      <p:ext uri="{19B8F6BF-5375-455C-9EA6-DF929625EA0E}">
        <p15:presenceInfo xmlns:p15="http://schemas.microsoft.com/office/powerpoint/2012/main" userId="S-1-5-21-619387018-168755649-227697207-11522" providerId="AD"/>
      </p:ext>
    </p:extLst>
  </p:cmAuthor>
  <p:cmAuthor id="2" name="Thandi Sibanyoni (CEO)" initials="TS(" lastIdx="6" clrIdx="1">
    <p:extLst>
      <p:ext uri="{19B8F6BF-5375-455C-9EA6-DF929625EA0E}">
        <p15:presenceInfo xmlns:p15="http://schemas.microsoft.com/office/powerpoint/2012/main" userId="S-1-5-21-619387018-168755649-227697207-139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AF423F"/>
    <a:srgbClr val="B80000"/>
    <a:srgbClr val="E8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59" autoAdjust="0"/>
    <p:restoredTop sz="94660"/>
  </p:normalViewPr>
  <p:slideViewPr>
    <p:cSldViewPr>
      <p:cViewPr varScale="1">
        <p:scale>
          <a:sx n="73" d="100"/>
          <a:sy n="73" d="100"/>
        </p:scale>
        <p:origin x="1032"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chebanem\AppData\Local\Microsoft\Windows\INetCache\Content.Outlook\YBR92KOP\ANNUAL%20Report%20Calc%20March%20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1"/>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2F0-4FA8-AB9C-364711435F2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2F0-4FA8-AB9C-364711435F23}"/>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Arial Rounded MT Bold" panose="020F0704030504030204" pitchFamily="34" charset="0"/>
                      <a:ea typeface="+mn-ea"/>
                      <a:cs typeface="+mn-cs"/>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1-92F0-4FA8-AB9C-364711435F23}"/>
                </c:ext>
              </c:extLst>
            </c:dLbl>
            <c:dLbl>
              <c:idx val="1"/>
              <c:layout>
                <c:manualLayout>
                  <c:x val="0.15315059055118105"/>
                  <c:y val="0.10935367910247595"/>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Arial Rounded MT Bold" panose="020F070403050403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2F0-4FA8-AB9C-364711435F23}"/>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bg1"/>
                    </a:solidFill>
                    <a:latin typeface="Arial Rounded MT Bold" panose="020F0704030504030204" pitchFamily="34" charset="0"/>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6</c:v>
                </c:pt>
                <c:pt idx="1">
                  <c:v>1</c:v>
                </c:pt>
              </c:numCache>
            </c:numRef>
          </c:val>
          <c:extLst>
            <c:ext xmlns:c16="http://schemas.microsoft.com/office/drawing/2014/chart" uri="{C3380CC4-5D6E-409C-BE32-E72D297353CC}">
              <c16:uniqueId val="{00000004-92F0-4FA8-AB9C-364711435F23}"/>
            </c:ext>
          </c:extLst>
        </c:ser>
        <c:ser>
          <c:idx val="0"/>
          <c:order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92F0-4FA8-AB9C-364711435F2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8-92F0-4FA8-AB9C-364711435F23}"/>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92F0-4FA8-AB9C-364711435F23}"/>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8-92F0-4FA8-AB9C-364711435F2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Achieved</c:v>
                </c:pt>
                <c:pt idx="1">
                  <c:v>Not Achieved</c:v>
                </c:pt>
              </c:strCache>
            </c:strRef>
          </c:cat>
          <c:val>
            <c:numRef>
              <c:f>Sheet1!$B$2:$B$3</c:f>
              <c:numCache>
                <c:formatCode>General</c:formatCode>
                <c:ptCount val="2"/>
                <c:pt idx="0">
                  <c:v>6</c:v>
                </c:pt>
                <c:pt idx="1">
                  <c:v>1</c:v>
                </c:pt>
              </c:numCache>
            </c:numRef>
          </c:val>
          <c:extLst>
            <c:ext xmlns:c16="http://schemas.microsoft.com/office/drawing/2014/chart" uri="{C3380CC4-5D6E-409C-BE32-E72D297353CC}">
              <c16:uniqueId val="{00000009-92F0-4FA8-AB9C-364711435F23}"/>
            </c:ext>
          </c:extLst>
        </c:ser>
        <c:dLbls>
          <c:dLblPos val="outEnd"/>
          <c:showLegendKey val="0"/>
          <c:showVal val="0"/>
          <c:showCatName val="1"/>
          <c:showSerName val="0"/>
          <c:showPercent val="0"/>
          <c:showBubbleSize val="0"/>
          <c:showLeaderLines val="1"/>
        </c:dLbls>
      </c:pie3DChart>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36169072615923E-2"/>
          <c:y val="1.1517771679804792E-2"/>
          <c:w val="0.94249420384951876"/>
          <c:h val="0.8886323696690368"/>
        </c:manualLayout>
      </c:layout>
      <c:bar3DChart>
        <c:barDir val="col"/>
        <c:grouping val="clustered"/>
        <c:varyColors val="0"/>
        <c:ser>
          <c:idx val="0"/>
          <c:order val="0"/>
          <c:spPr>
            <a:solidFill>
              <a:srgbClr val="AF423F"/>
            </a:solidFill>
            <a:ln>
              <a:noFill/>
            </a:ln>
            <a:effectLst/>
            <a:sp3d/>
          </c:spPr>
          <c:invertIfNegative val="0"/>
          <c:dLbls>
            <c:dLbl>
              <c:idx val="0"/>
              <c:layout>
                <c:manualLayout>
                  <c:x val="1.8055555555555554E-2"/>
                  <c:y val="1.0484961675401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A1-4DD0-B560-D346CAAD1C81}"/>
                </c:ext>
              </c:extLst>
            </c:dLbl>
            <c:dLbl>
              <c:idx val="1"/>
              <c:layout>
                <c:manualLayout>
                  <c:x val="1.8055555555555554E-2"/>
                  <c:y val="8.38796934032088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A1-4DD0-B560-D346CAAD1C81}"/>
                </c:ext>
              </c:extLst>
            </c:dLbl>
            <c:dLbl>
              <c:idx val="2"/>
              <c:layout>
                <c:manualLayout>
                  <c:x val="1.9444444444444445E-2"/>
                  <c:y val="6.29097700524065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A1-4DD0-B560-D346CAAD1C8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Rounded MT Bold" panose="020F07040305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Sheet2!$A$1:$A$3</c:f>
              <c:strCache>
                <c:ptCount val="3"/>
                <c:pt idx="0">
                  <c:v>2019/20</c:v>
                </c:pt>
                <c:pt idx="1">
                  <c:v>2020/21</c:v>
                </c:pt>
                <c:pt idx="2">
                  <c:v>2021/22</c:v>
                </c:pt>
              </c:strCache>
            </c:strRef>
          </c:cat>
          <c:val>
            <c:numRef>
              <c:f>Sheet2!$B$1:$B$3</c:f>
              <c:numCache>
                <c:formatCode>0%</c:formatCode>
                <c:ptCount val="3"/>
                <c:pt idx="0">
                  <c:v>0.79</c:v>
                </c:pt>
                <c:pt idx="1">
                  <c:v>0.83</c:v>
                </c:pt>
                <c:pt idx="2">
                  <c:v>0.86</c:v>
                </c:pt>
              </c:numCache>
            </c:numRef>
          </c:val>
          <c:extLst>
            <c:ext xmlns:c16="http://schemas.microsoft.com/office/drawing/2014/chart" uri="{C3380CC4-5D6E-409C-BE32-E72D297353CC}">
              <c16:uniqueId val="{00000003-53A1-4DD0-B560-D346CAAD1C81}"/>
            </c:ext>
          </c:extLst>
        </c:ser>
        <c:dLbls>
          <c:showLegendKey val="0"/>
          <c:showVal val="0"/>
          <c:showCatName val="0"/>
          <c:showSerName val="0"/>
          <c:showPercent val="0"/>
          <c:showBubbleSize val="0"/>
        </c:dLbls>
        <c:gapWidth val="150"/>
        <c:shape val="box"/>
        <c:axId val="346492880"/>
        <c:axId val="346491704"/>
        <c:axId val="0"/>
      </c:bar3DChart>
      <c:catAx>
        <c:axId val="3464928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Rounded MT Bold" panose="020F0704030504030204" pitchFamily="34" charset="0"/>
                <a:ea typeface="+mn-ea"/>
                <a:cs typeface="+mn-cs"/>
              </a:defRPr>
            </a:pPr>
            <a:endParaRPr lang="en-US"/>
          </a:p>
        </c:txPr>
        <c:crossAx val="346491704"/>
        <c:crosses val="autoZero"/>
        <c:auto val="1"/>
        <c:lblAlgn val="ctr"/>
        <c:lblOffset val="100"/>
        <c:noMultiLvlLbl val="0"/>
      </c:catAx>
      <c:valAx>
        <c:axId val="346491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649288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EBDA-422E-90B9-FD2C03CC640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BDA-422E-90B9-FD2C03CC640A}"/>
              </c:ext>
            </c:extLst>
          </c:dPt>
          <c:dPt>
            <c:idx val="2"/>
            <c:bubble3D val="0"/>
            <c:spPr>
              <a:solidFill>
                <a:srgbClr val="A50021"/>
              </a:solidFill>
              <a:ln w="25400">
                <a:solidFill>
                  <a:schemeClr val="lt1"/>
                </a:solidFill>
              </a:ln>
              <a:effectLst/>
              <a:sp3d contourW="25400">
                <a:contourClr>
                  <a:schemeClr val="lt1"/>
                </a:contourClr>
              </a:sp3d>
            </c:spPr>
            <c:extLst>
              <c:ext xmlns:c16="http://schemas.microsoft.com/office/drawing/2014/chart" uri="{C3380CC4-5D6E-409C-BE32-E72D297353CC}">
                <c16:uniqueId val="{00000005-EBDA-422E-90B9-FD2C03CC640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BDA-422E-90B9-FD2C03CC640A}"/>
              </c:ext>
            </c:extLst>
          </c:dPt>
          <c:dPt>
            <c:idx val="4"/>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9-EBDA-422E-90B9-FD2C03CC640A}"/>
              </c:ext>
            </c:extLst>
          </c:dPt>
          <c:dLbls>
            <c:dLbl>
              <c:idx val="2"/>
              <c:dLblPos val="in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DA-422E-90B9-FD2C03CC640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'Iregular Expenditure'!$F$4:$F$8</c:f>
              <c:strCache>
                <c:ptCount val="5"/>
                <c:pt idx="0">
                  <c:v>IE for prior years </c:v>
                </c:pt>
                <c:pt idx="2">
                  <c:v>Reduction of IE</c:v>
                </c:pt>
                <c:pt idx="4">
                  <c:v>IE Closing balance</c:v>
                </c:pt>
              </c:strCache>
            </c:strRef>
          </c:cat>
          <c:val>
            <c:numRef>
              <c:f>'Iregular Expenditure'!$G$4:$G$8</c:f>
              <c:numCache>
                <c:formatCode>General</c:formatCode>
                <c:ptCount val="5"/>
                <c:pt idx="0" formatCode="&quot;R&quot;#,##0_);\(&quot;R&quot;#,##0\)">
                  <c:v>10022100</c:v>
                </c:pt>
                <c:pt idx="2" formatCode="&quot;R&quot;#,##0_);\(&quot;R&quot;#,##0\)">
                  <c:v>1617976</c:v>
                </c:pt>
                <c:pt idx="4" formatCode="&quot;R&quot;#,##0_);\(&quot;R&quot;#,##0\)">
                  <c:v>8404124</c:v>
                </c:pt>
              </c:numCache>
            </c:numRef>
          </c:val>
          <c:extLst>
            <c:ext xmlns:c16="http://schemas.microsoft.com/office/drawing/2014/chart" uri="{C3380CC4-5D6E-409C-BE32-E72D297353CC}">
              <c16:uniqueId val="{0000000A-EBDA-422E-90B9-FD2C03CC640A}"/>
            </c:ext>
          </c:extLst>
        </c:ser>
        <c:dLbls>
          <c:showLegendKey val="0"/>
          <c:showVal val="0"/>
          <c:showCatName val="0"/>
          <c:showSerName val="0"/>
          <c:showPercent val="0"/>
          <c:showBubbleSize val="0"/>
          <c:showLeaderLines val="1"/>
        </c:dLbls>
      </c:pie3DChart>
      <c:spPr>
        <a:noFill/>
        <a:ln>
          <a:noFill/>
        </a:ln>
        <a:effectLst/>
      </c:spPr>
    </c:plotArea>
    <c:legend>
      <c:legendPos val="b"/>
      <c:legendEntry>
        <c:idx val="1"/>
        <c:delete val="1"/>
      </c:legendEntry>
      <c:legendEntry>
        <c:idx val="3"/>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459-4F65-B434-93A5F181B7F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459-4F65-B434-93A5F181B7FF}"/>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Sheet1!$D$3:$D$4</c:f>
              <c:strCache>
                <c:ptCount val="2"/>
                <c:pt idx="0">
                  <c:v>Achieved </c:v>
                </c:pt>
                <c:pt idx="1">
                  <c:v>Not Achieved </c:v>
                </c:pt>
              </c:strCache>
            </c:strRef>
          </c:cat>
          <c:val>
            <c:numRef>
              <c:f>Sheet1!$E$3:$E$4</c:f>
              <c:numCache>
                <c:formatCode>General</c:formatCode>
                <c:ptCount val="2"/>
                <c:pt idx="0">
                  <c:v>4</c:v>
                </c:pt>
                <c:pt idx="1">
                  <c:v>2</c:v>
                </c:pt>
              </c:numCache>
            </c:numRef>
          </c:val>
          <c:extLst>
            <c:ext xmlns:c16="http://schemas.microsoft.com/office/drawing/2014/chart" uri="{C3380CC4-5D6E-409C-BE32-E72D297353CC}">
              <c16:uniqueId val="{00000004-0459-4F65-B434-93A5F181B7FF}"/>
            </c:ext>
          </c:extLst>
        </c:ser>
        <c:dLbls>
          <c:showLegendKey val="0"/>
          <c:showVal val="0"/>
          <c:showCatName val="0"/>
          <c:showSerName val="0"/>
          <c:showPercent val="0"/>
          <c:showBubbleSize val="0"/>
          <c:showLeaderLines val="0"/>
        </c:dLbls>
      </c:pie3DChart>
      <c:spPr>
        <a:noFill/>
        <a:ln>
          <a:solidFill>
            <a:srgbClr val="00B0F0"/>
          </a:solidFill>
        </a:ln>
        <a:effectLst/>
      </c:spPr>
    </c:plotArea>
    <c:legend>
      <c:legendPos val="b"/>
      <c:layout>
        <c:manualLayout>
          <c:xMode val="edge"/>
          <c:yMode val="edge"/>
          <c:x val="0.29175656167979003"/>
          <c:y val="0.90744761205947733"/>
          <c:w val="0.44982020997375327"/>
          <c:h val="4.556741141759593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F0934-8B83-42D5-81FF-BDC12A471BF3}" type="doc">
      <dgm:prSet loTypeId="urn:microsoft.com/office/officeart/2005/8/layout/target3" loCatId="list" qsTypeId="urn:microsoft.com/office/officeart/2005/8/quickstyle/simple1" qsCatId="simple" csTypeId="urn:microsoft.com/office/officeart/2005/8/colors/colorful1" csCatId="colorful" phldr="1"/>
      <dgm:spPr/>
      <dgm:t>
        <a:bodyPr/>
        <a:lstStyle/>
        <a:p>
          <a:endParaRPr lang="en-ZA"/>
        </a:p>
      </dgm:t>
    </dgm:pt>
    <dgm:pt modelId="{A65349D9-BD83-4FC1-80B1-98CBAFD44DA9}">
      <dgm:prSet phldrT="[Text]"/>
      <dgm:spPr/>
      <dgm:t>
        <a:bodyPr/>
        <a:lstStyle/>
        <a:p>
          <a:r>
            <a:rPr lang="en-US" dirty="0" smtClean="0"/>
            <a:t>Number of employees appointed = 28</a:t>
          </a:r>
          <a:endParaRPr lang="en-ZA" dirty="0"/>
        </a:p>
      </dgm:t>
    </dgm:pt>
    <dgm:pt modelId="{CA640094-1320-4C87-9F94-7A85B5B07C06}" type="parTrans" cxnId="{A899B22E-FB40-4461-98F6-4C613ABE5DE1}">
      <dgm:prSet/>
      <dgm:spPr/>
      <dgm:t>
        <a:bodyPr/>
        <a:lstStyle/>
        <a:p>
          <a:endParaRPr lang="en-ZA"/>
        </a:p>
      </dgm:t>
    </dgm:pt>
    <dgm:pt modelId="{61F6283B-637D-40E6-B7F7-62E3594CBF86}" type="sibTrans" cxnId="{A899B22E-FB40-4461-98F6-4C613ABE5DE1}">
      <dgm:prSet/>
      <dgm:spPr/>
      <dgm:t>
        <a:bodyPr/>
        <a:lstStyle/>
        <a:p>
          <a:endParaRPr lang="en-ZA"/>
        </a:p>
      </dgm:t>
    </dgm:pt>
    <dgm:pt modelId="{F4A1D8D6-2A28-4C11-8A41-84071C9F45BF}">
      <dgm:prSet phldrT="[Text]"/>
      <dgm:spPr/>
      <dgm:t>
        <a:bodyPr/>
        <a:lstStyle/>
        <a:p>
          <a:r>
            <a:rPr lang="en-US" dirty="0" smtClean="0"/>
            <a:t>Number of employees that exited PPSA = 24</a:t>
          </a:r>
          <a:endParaRPr lang="en-ZA" dirty="0"/>
        </a:p>
      </dgm:t>
    </dgm:pt>
    <dgm:pt modelId="{723650CF-A9FD-47E7-8339-6A4162F909D1}" type="parTrans" cxnId="{AB50B4D8-DA83-4B6A-83F0-23B241E4AF09}">
      <dgm:prSet/>
      <dgm:spPr/>
      <dgm:t>
        <a:bodyPr/>
        <a:lstStyle/>
        <a:p>
          <a:endParaRPr lang="en-ZA"/>
        </a:p>
      </dgm:t>
    </dgm:pt>
    <dgm:pt modelId="{7881D714-6C87-45A7-A6BE-4C4946DFEC49}" type="sibTrans" cxnId="{AB50B4D8-DA83-4B6A-83F0-23B241E4AF09}">
      <dgm:prSet/>
      <dgm:spPr/>
      <dgm:t>
        <a:bodyPr/>
        <a:lstStyle/>
        <a:p>
          <a:endParaRPr lang="en-ZA"/>
        </a:p>
      </dgm:t>
    </dgm:pt>
    <dgm:pt modelId="{49A72E31-42EC-4087-B4B3-84E737E45ABF}">
      <dgm:prSet phldrT="[Text]"/>
      <dgm:spPr/>
      <dgm:t>
        <a:bodyPr/>
        <a:lstStyle/>
        <a:p>
          <a:r>
            <a:rPr lang="en-US" dirty="0" smtClean="0"/>
            <a:t>Vacancy rate = 7.18%</a:t>
          </a:r>
          <a:endParaRPr lang="en-ZA" dirty="0"/>
        </a:p>
      </dgm:t>
    </dgm:pt>
    <dgm:pt modelId="{364AEE87-3710-4A17-9526-68FE6982A2AE}" type="parTrans" cxnId="{978C1FE4-756B-40BB-BBEF-5082502CCF97}">
      <dgm:prSet/>
      <dgm:spPr/>
      <dgm:t>
        <a:bodyPr/>
        <a:lstStyle/>
        <a:p>
          <a:endParaRPr lang="en-ZA"/>
        </a:p>
      </dgm:t>
    </dgm:pt>
    <dgm:pt modelId="{73C8D9DA-F718-4E2C-BC28-8AFB78AA8CBB}" type="sibTrans" cxnId="{978C1FE4-756B-40BB-BBEF-5082502CCF97}">
      <dgm:prSet/>
      <dgm:spPr/>
      <dgm:t>
        <a:bodyPr/>
        <a:lstStyle/>
        <a:p>
          <a:endParaRPr lang="en-ZA"/>
        </a:p>
      </dgm:t>
    </dgm:pt>
    <dgm:pt modelId="{DAD07CBE-3C15-416E-8847-E0F67CBA7F2F}" type="pres">
      <dgm:prSet presAssocID="{445F0934-8B83-42D5-81FF-BDC12A471BF3}" presName="Name0" presStyleCnt="0">
        <dgm:presLayoutVars>
          <dgm:chMax val="7"/>
          <dgm:dir/>
          <dgm:animLvl val="lvl"/>
          <dgm:resizeHandles val="exact"/>
        </dgm:presLayoutVars>
      </dgm:prSet>
      <dgm:spPr/>
      <dgm:t>
        <a:bodyPr/>
        <a:lstStyle/>
        <a:p>
          <a:endParaRPr lang="en-ZA"/>
        </a:p>
      </dgm:t>
    </dgm:pt>
    <dgm:pt modelId="{CFDDABF4-9F6B-4909-B6A2-C7E9DA35EF05}" type="pres">
      <dgm:prSet presAssocID="{A65349D9-BD83-4FC1-80B1-98CBAFD44DA9}" presName="circle1" presStyleLbl="node1" presStyleIdx="0" presStyleCnt="3"/>
      <dgm:spPr/>
    </dgm:pt>
    <dgm:pt modelId="{80747367-3D9C-4732-92C2-71EBCFD958F5}" type="pres">
      <dgm:prSet presAssocID="{A65349D9-BD83-4FC1-80B1-98CBAFD44DA9}" presName="space" presStyleCnt="0"/>
      <dgm:spPr/>
    </dgm:pt>
    <dgm:pt modelId="{CB9EC379-301E-4425-B4C9-C81EE73FF228}" type="pres">
      <dgm:prSet presAssocID="{A65349D9-BD83-4FC1-80B1-98CBAFD44DA9}" presName="rect1" presStyleLbl="alignAcc1" presStyleIdx="0" presStyleCnt="3"/>
      <dgm:spPr/>
      <dgm:t>
        <a:bodyPr/>
        <a:lstStyle/>
        <a:p>
          <a:endParaRPr lang="en-ZA"/>
        </a:p>
      </dgm:t>
    </dgm:pt>
    <dgm:pt modelId="{CF5CBA86-09A0-4F4A-9237-C93A6FD2CF20}" type="pres">
      <dgm:prSet presAssocID="{F4A1D8D6-2A28-4C11-8A41-84071C9F45BF}" presName="vertSpace2" presStyleLbl="node1" presStyleIdx="0" presStyleCnt="3"/>
      <dgm:spPr/>
    </dgm:pt>
    <dgm:pt modelId="{1E81976E-46AD-44D9-B3C7-284E21DBBEE0}" type="pres">
      <dgm:prSet presAssocID="{F4A1D8D6-2A28-4C11-8A41-84071C9F45BF}" presName="circle2" presStyleLbl="node1" presStyleIdx="1" presStyleCnt="3"/>
      <dgm:spPr/>
    </dgm:pt>
    <dgm:pt modelId="{A6D30BDF-CBE9-42EA-8FD6-D0B10AA398D5}" type="pres">
      <dgm:prSet presAssocID="{F4A1D8D6-2A28-4C11-8A41-84071C9F45BF}" presName="rect2" presStyleLbl="alignAcc1" presStyleIdx="1" presStyleCnt="3"/>
      <dgm:spPr/>
      <dgm:t>
        <a:bodyPr/>
        <a:lstStyle/>
        <a:p>
          <a:endParaRPr lang="en-ZA"/>
        </a:p>
      </dgm:t>
    </dgm:pt>
    <dgm:pt modelId="{D32BB098-167C-4801-9DAD-13EA650151E7}" type="pres">
      <dgm:prSet presAssocID="{49A72E31-42EC-4087-B4B3-84E737E45ABF}" presName="vertSpace3" presStyleLbl="node1" presStyleIdx="1" presStyleCnt="3"/>
      <dgm:spPr/>
    </dgm:pt>
    <dgm:pt modelId="{3F99BBE4-AE26-41D3-A399-50D2C1AFD461}" type="pres">
      <dgm:prSet presAssocID="{49A72E31-42EC-4087-B4B3-84E737E45ABF}" presName="circle3" presStyleLbl="node1" presStyleIdx="2" presStyleCnt="3"/>
      <dgm:spPr/>
    </dgm:pt>
    <dgm:pt modelId="{7045B4C2-F09A-4F24-B4D0-33272D557CEE}" type="pres">
      <dgm:prSet presAssocID="{49A72E31-42EC-4087-B4B3-84E737E45ABF}" presName="rect3" presStyleLbl="alignAcc1" presStyleIdx="2" presStyleCnt="3"/>
      <dgm:spPr/>
      <dgm:t>
        <a:bodyPr/>
        <a:lstStyle/>
        <a:p>
          <a:endParaRPr lang="en-ZA"/>
        </a:p>
      </dgm:t>
    </dgm:pt>
    <dgm:pt modelId="{797B79FC-A2E1-4388-AA3A-9D27321673BC}" type="pres">
      <dgm:prSet presAssocID="{A65349D9-BD83-4FC1-80B1-98CBAFD44DA9}" presName="rect1ParTxNoCh" presStyleLbl="alignAcc1" presStyleIdx="2" presStyleCnt="3">
        <dgm:presLayoutVars>
          <dgm:chMax val="1"/>
          <dgm:bulletEnabled val="1"/>
        </dgm:presLayoutVars>
      </dgm:prSet>
      <dgm:spPr/>
      <dgm:t>
        <a:bodyPr/>
        <a:lstStyle/>
        <a:p>
          <a:endParaRPr lang="en-ZA"/>
        </a:p>
      </dgm:t>
    </dgm:pt>
    <dgm:pt modelId="{A80A37FE-2634-4BEC-A406-8013CEE9CFA0}" type="pres">
      <dgm:prSet presAssocID="{F4A1D8D6-2A28-4C11-8A41-84071C9F45BF}" presName="rect2ParTxNoCh" presStyleLbl="alignAcc1" presStyleIdx="2" presStyleCnt="3">
        <dgm:presLayoutVars>
          <dgm:chMax val="1"/>
          <dgm:bulletEnabled val="1"/>
        </dgm:presLayoutVars>
      </dgm:prSet>
      <dgm:spPr/>
      <dgm:t>
        <a:bodyPr/>
        <a:lstStyle/>
        <a:p>
          <a:endParaRPr lang="en-ZA"/>
        </a:p>
      </dgm:t>
    </dgm:pt>
    <dgm:pt modelId="{777DD9E4-A679-4E13-B73A-D775F1D9EAB0}" type="pres">
      <dgm:prSet presAssocID="{49A72E31-42EC-4087-B4B3-84E737E45ABF}" presName="rect3ParTxNoCh" presStyleLbl="alignAcc1" presStyleIdx="2" presStyleCnt="3">
        <dgm:presLayoutVars>
          <dgm:chMax val="1"/>
          <dgm:bulletEnabled val="1"/>
        </dgm:presLayoutVars>
      </dgm:prSet>
      <dgm:spPr/>
      <dgm:t>
        <a:bodyPr/>
        <a:lstStyle/>
        <a:p>
          <a:endParaRPr lang="en-ZA"/>
        </a:p>
      </dgm:t>
    </dgm:pt>
  </dgm:ptLst>
  <dgm:cxnLst>
    <dgm:cxn modelId="{9CB29339-BE11-4748-B1CA-32D0F16BF480}" type="presOf" srcId="{F4A1D8D6-2A28-4C11-8A41-84071C9F45BF}" destId="{A80A37FE-2634-4BEC-A406-8013CEE9CFA0}" srcOrd="1" destOrd="0" presId="urn:microsoft.com/office/officeart/2005/8/layout/target3"/>
    <dgm:cxn modelId="{FCBEE480-056A-4AF5-B252-8DD0019D328B}" type="presOf" srcId="{49A72E31-42EC-4087-B4B3-84E737E45ABF}" destId="{777DD9E4-A679-4E13-B73A-D775F1D9EAB0}" srcOrd="1" destOrd="0" presId="urn:microsoft.com/office/officeart/2005/8/layout/target3"/>
    <dgm:cxn modelId="{12C7E54C-EBCC-4147-8A55-1E073EF2ADBF}" type="presOf" srcId="{49A72E31-42EC-4087-B4B3-84E737E45ABF}" destId="{7045B4C2-F09A-4F24-B4D0-33272D557CEE}" srcOrd="0" destOrd="0" presId="urn:microsoft.com/office/officeart/2005/8/layout/target3"/>
    <dgm:cxn modelId="{AB50B4D8-DA83-4B6A-83F0-23B241E4AF09}" srcId="{445F0934-8B83-42D5-81FF-BDC12A471BF3}" destId="{F4A1D8D6-2A28-4C11-8A41-84071C9F45BF}" srcOrd="1" destOrd="0" parTransId="{723650CF-A9FD-47E7-8339-6A4162F909D1}" sibTransId="{7881D714-6C87-45A7-A6BE-4C4946DFEC49}"/>
    <dgm:cxn modelId="{93B39C39-E64F-4648-9928-2813CB93F8E9}" type="presOf" srcId="{A65349D9-BD83-4FC1-80B1-98CBAFD44DA9}" destId="{797B79FC-A2E1-4388-AA3A-9D27321673BC}" srcOrd="1" destOrd="0" presId="urn:microsoft.com/office/officeart/2005/8/layout/target3"/>
    <dgm:cxn modelId="{070FEA39-A81F-45C0-817C-DB3469923805}" type="presOf" srcId="{F4A1D8D6-2A28-4C11-8A41-84071C9F45BF}" destId="{A6D30BDF-CBE9-42EA-8FD6-D0B10AA398D5}" srcOrd="0" destOrd="0" presId="urn:microsoft.com/office/officeart/2005/8/layout/target3"/>
    <dgm:cxn modelId="{A899B22E-FB40-4461-98F6-4C613ABE5DE1}" srcId="{445F0934-8B83-42D5-81FF-BDC12A471BF3}" destId="{A65349D9-BD83-4FC1-80B1-98CBAFD44DA9}" srcOrd="0" destOrd="0" parTransId="{CA640094-1320-4C87-9F94-7A85B5B07C06}" sibTransId="{61F6283B-637D-40E6-B7F7-62E3594CBF86}"/>
    <dgm:cxn modelId="{978C1FE4-756B-40BB-BBEF-5082502CCF97}" srcId="{445F0934-8B83-42D5-81FF-BDC12A471BF3}" destId="{49A72E31-42EC-4087-B4B3-84E737E45ABF}" srcOrd="2" destOrd="0" parTransId="{364AEE87-3710-4A17-9526-68FE6982A2AE}" sibTransId="{73C8D9DA-F718-4E2C-BC28-8AFB78AA8CBB}"/>
    <dgm:cxn modelId="{D2F2D5E4-6CBA-478C-A01F-6F76556C4903}" type="presOf" srcId="{A65349D9-BD83-4FC1-80B1-98CBAFD44DA9}" destId="{CB9EC379-301E-4425-B4C9-C81EE73FF228}" srcOrd="0" destOrd="0" presId="urn:microsoft.com/office/officeart/2005/8/layout/target3"/>
    <dgm:cxn modelId="{3F484D42-3A85-41DB-8730-4AF82140C324}" type="presOf" srcId="{445F0934-8B83-42D5-81FF-BDC12A471BF3}" destId="{DAD07CBE-3C15-416E-8847-E0F67CBA7F2F}" srcOrd="0" destOrd="0" presId="urn:microsoft.com/office/officeart/2005/8/layout/target3"/>
    <dgm:cxn modelId="{2AAE5DED-53EB-46BD-9CC1-B5C8DEC4A2F2}" type="presParOf" srcId="{DAD07CBE-3C15-416E-8847-E0F67CBA7F2F}" destId="{CFDDABF4-9F6B-4909-B6A2-C7E9DA35EF05}" srcOrd="0" destOrd="0" presId="urn:microsoft.com/office/officeart/2005/8/layout/target3"/>
    <dgm:cxn modelId="{F5E1CCD0-10E0-4C51-87B1-C6E07965C1F8}" type="presParOf" srcId="{DAD07CBE-3C15-416E-8847-E0F67CBA7F2F}" destId="{80747367-3D9C-4732-92C2-71EBCFD958F5}" srcOrd="1" destOrd="0" presId="urn:microsoft.com/office/officeart/2005/8/layout/target3"/>
    <dgm:cxn modelId="{DE888D53-4FEC-4A23-B3B6-ABC502B3AC9D}" type="presParOf" srcId="{DAD07CBE-3C15-416E-8847-E0F67CBA7F2F}" destId="{CB9EC379-301E-4425-B4C9-C81EE73FF228}" srcOrd="2" destOrd="0" presId="urn:microsoft.com/office/officeart/2005/8/layout/target3"/>
    <dgm:cxn modelId="{44C40D29-A090-406E-985D-6A2667A3C9A2}" type="presParOf" srcId="{DAD07CBE-3C15-416E-8847-E0F67CBA7F2F}" destId="{CF5CBA86-09A0-4F4A-9237-C93A6FD2CF20}" srcOrd="3" destOrd="0" presId="urn:microsoft.com/office/officeart/2005/8/layout/target3"/>
    <dgm:cxn modelId="{EE735F85-328C-4FEA-A3D3-0A1672AF1951}" type="presParOf" srcId="{DAD07CBE-3C15-416E-8847-E0F67CBA7F2F}" destId="{1E81976E-46AD-44D9-B3C7-284E21DBBEE0}" srcOrd="4" destOrd="0" presId="urn:microsoft.com/office/officeart/2005/8/layout/target3"/>
    <dgm:cxn modelId="{1C9BE0DE-70B5-4B0E-9EC1-278E01774F2B}" type="presParOf" srcId="{DAD07CBE-3C15-416E-8847-E0F67CBA7F2F}" destId="{A6D30BDF-CBE9-42EA-8FD6-D0B10AA398D5}" srcOrd="5" destOrd="0" presId="urn:microsoft.com/office/officeart/2005/8/layout/target3"/>
    <dgm:cxn modelId="{1AF25481-DBE5-4D2C-B1CD-7819FDD7816D}" type="presParOf" srcId="{DAD07CBE-3C15-416E-8847-E0F67CBA7F2F}" destId="{D32BB098-167C-4801-9DAD-13EA650151E7}" srcOrd="6" destOrd="0" presId="urn:microsoft.com/office/officeart/2005/8/layout/target3"/>
    <dgm:cxn modelId="{C24F1A7E-1E03-4A6D-A6DA-755B5F9ED7FA}" type="presParOf" srcId="{DAD07CBE-3C15-416E-8847-E0F67CBA7F2F}" destId="{3F99BBE4-AE26-41D3-A399-50D2C1AFD461}" srcOrd="7" destOrd="0" presId="urn:microsoft.com/office/officeart/2005/8/layout/target3"/>
    <dgm:cxn modelId="{6C1AC661-3410-4D34-AE83-817572CDD6B0}" type="presParOf" srcId="{DAD07CBE-3C15-416E-8847-E0F67CBA7F2F}" destId="{7045B4C2-F09A-4F24-B4D0-33272D557CEE}" srcOrd="8" destOrd="0" presId="urn:microsoft.com/office/officeart/2005/8/layout/target3"/>
    <dgm:cxn modelId="{20224006-697C-4EE9-B911-9003EF419CAE}" type="presParOf" srcId="{DAD07CBE-3C15-416E-8847-E0F67CBA7F2F}" destId="{797B79FC-A2E1-4388-AA3A-9D27321673BC}" srcOrd="9" destOrd="0" presId="urn:microsoft.com/office/officeart/2005/8/layout/target3"/>
    <dgm:cxn modelId="{4A26FEF4-77A4-4EE7-BD8B-A37637FB08F0}" type="presParOf" srcId="{DAD07CBE-3C15-416E-8847-E0F67CBA7F2F}" destId="{A80A37FE-2634-4BEC-A406-8013CEE9CFA0}" srcOrd="10" destOrd="0" presId="urn:microsoft.com/office/officeart/2005/8/layout/target3"/>
    <dgm:cxn modelId="{81839DD4-4B95-44E3-AC28-855CD0BBD1FF}" type="presParOf" srcId="{DAD07CBE-3C15-416E-8847-E0F67CBA7F2F}" destId="{777DD9E4-A679-4E13-B73A-D775F1D9EAB0}" srcOrd="11" destOrd="0" presId="urn:microsoft.com/office/officeart/2005/8/layout/target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DABF4-9F6B-4909-B6A2-C7E9DA35EF05}">
      <dsp:nvSpPr>
        <dsp:cNvPr id="0" name=""/>
        <dsp:cNvSpPr/>
      </dsp:nvSpPr>
      <dsp:spPr>
        <a:xfrm>
          <a:off x="0" y="500389"/>
          <a:ext cx="5486400" cy="548640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EC379-301E-4425-B4C9-C81EE73FF228}">
      <dsp:nvSpPr>
        <dsp:cNvPr id="0" name=""/>
        <dsp:cNvSpPr/>
      </dsp:nvSpPr>
      <dsp:spPr>
        <a:xfrm>
          <a:off x="2743200" y="500389"/>
          <a:ext cx="6400799" cy="5486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Number of employees appointed = 28</a:t>
          </a:r>
          <a:endParaRPr lang="en-ZA" sz="4600" kern="1200" dirty="0"/>
        </a:p>
      </dsp:txBody>
      <dsp:txXfrm>
        <a:off x="2743200" y="500389"/>
        <a:ext cx="6400799" cy="1645923"/>
      </dsp:txXfrm>
    </dsp:sp>
    <dsp:sp modelId="{1E81976E-46AD-44D9-B3C7-284E21DBBEE0}">
      <dsp:nvSpPr>
        <dsp:cNvPr id="0" name=""/>
        <dsp:cNvSpPr/>
      </dsp:nvSpPr>
      <dsp:spPr>
        <a:xfrm>
          <a:off x="960121" y="2146313"/>
          <a:ext cx="3566156" cy="3566156"/>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30BDF-CBE9-42EA-8FD6-D0B10AA398D5}">
      <dsp:nvSpPr>
        <dsp:cNvPr id="0" name=""/>
        <dsp:cNvSpPr/>
      </dsp:nvSpPr>
      <dsp:spPr>
        <a:xfrm>
          <a:off x="2743200" y="2146313"/>
          <a:ext cx="6400799" cy="3566156"/>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Number of employees that exited PPSA = 24</a:t>
          </a:r>
          <a:endParaRPr lang="en-ZA" sz="4600" kern="1200" dirty="0"/>
        </a:p>
      </dsp:txBody>
      <dsp:txXfrm>
        <a:off x="2743200" y="2146313"/>
        <a:ext cx="6400799" cy="1645918"/>
      </dsp:txXfrm>
    </dsp:sp>
    <dsp:sp modelId="{3F99BBE4-AE26-41D3-A399-50D2C1AFD461}">
      <dsp:nvSpPr>
        <dsp:cNvPr id="0" name=""/>
        <dsp:cNvSpPr/>
      </dsp:nvSpPr>
      <dsp:spPr>
        <a:xfrm>
          <a:off x="1920240" y="3792231"/>
          <a:ext cx="1645918" cy="1645918"/>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5B4C2-F09A-4F24-B4D0-33272D557CEE}">
      <dsp:nvSpPr>
        <dsp:cNvPr id="0" name=""/>
        <dsp:cNvSpPr/>
      </dsp:nvSpPr>
      <dsp:spPr>
        <a:xfrm>
          <a:off x="2743200" y="3792231"/>
          <a:ext cx="6400799" cy="1645918"/>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Vacancy rate = 7.18%</a:t>
          </a:r>
          <a:endParaRPr lang="en-ZA" sz="4600" kern="1200" dirty="0"/>
        </a:p>
      </dsp:txBody>
      <dsp:txXfrm>
        <a:off x="2743200" y="3792231"/>
        <a:ext cx="6400799" cy="164591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9862" y="1"/>
            <a:ext cx="2946275" cy="498366"/>
          </a:xfrm>
          <a:prstGeom prst="rect">
            <a:avLst/>
          </a:prstGeom>
        </p:spPr>
        <p:txBody>
          <a:bodyPr vert="horz" lIns="91440" tIns="45720" rIns="91440" bIns="45720" rtlCol="0"/>
          <a:lstStyle>
            <a:lvl1pPr algn="r">
              <a:defRPr sz="1200"/>
            </a:lvl1pPr>
          </a:lstStyle>
          <a:p>
            <a:fld id="{FFBE6F58-466C-4D95-AC3C-D2A360BCF41A}" type="datetimeFigureOut">
              <a:rPr lang="en-ZA" smtClean="0"/>
              <a:pPr/>
              <a:t>2022/10/14</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0383" y="4776856"/>
            <a:ext cx="5436909" cy="390895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273"/>
            <a:ext cx="2946275" cy="498366"/>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9862" y="9428273"/>
            <a:ext cx="2946275" cy="498366"/>
          </a:xfrm>
          <a:prstGeom prst="rect">
            <a:avLst/>
          </a:prstGeom>
        </p:spPr>
        <p:txBody>
          <a:bodyPr vert="horz" lIns="91440" tIns="45720" rIns="91440" bIns="45720" rtlCol="0" anchor="b"/>
          <a:lstStyle>
            <a:lvl1pPr algn="r">
              <a:defRPr sz="1200"/>
            </a:lvl1pPr>
          </a:lstStyle>
          <a:p>
            <a:fld id="{CA5C20B9-0EAB-4759-8385-8E7203DABF31}" type="slidenum">
              <a:rPr lang="en-ZA" smtClean="0"/>
              <a:pPr/>
              <a:t>‹#›</a:t>
            </a:fld>
            <a:endParaRPr lang="en-ZA" dirty="0"/>
          </a:p>
        </p:txBody>
      </p:sp>
    </p:spTree>
    <p:extLst>
      <p:ext uri="{BB962C8B-B14F-4D97-AF65-F5344CB8AC3E}">
        <p14:creationId xmlns:p14="http://schemas.microsoft.com/office/powerpoint/2010/main" val="138339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61119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46900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1470061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6764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2406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589793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777068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42238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361710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1520173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002032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24721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1189261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259994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1123939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1033880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3898235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6764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826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4004114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76721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60219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836066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83890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95502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10/14/2022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val="207890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AB591-6E33-4040-B314-26BA60EAC245}" type="datetimeFigureOut">
              <a:rPr lang="en-US" smtClean="0"/>
              <a:pPr/>
              <a:t>10/14/2022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9A14E-396D-4C9F-87F0-DE48B51C42E0}" type="slidenum">
              <a:rPr lang="en-US" smtClean="0"/>
              <a:pPr/>
              <a:t>‹#›</a:t>
            </a:fld>
            <a:endParaRPr lang="en-US" dirty="0"/>
          </a:p>
        </p:txBody>
      </p:sp>
      <p:pic>
        <p:nvPicPr>
          <p:cNvPr id="8" name="Picture 7" descr="Slides2.jpg"/>
          <p:cNvPicPr>
            <a:picLocks noChangeAspect="1"/>
          </p:cNvPicPr>
          <p:nvPr/>
        </p:nvPicPr>
        <p:blipFill>
          <a:blip r:embed="rId14" cstate="print"/>
          <a:stretch>
            <a:fillRect/>
          </a:stretch>
        </p:blipFill>
        <p:spPr>
          <a:xfrm>
            <a:off x="0" y="0"/>
            <a:ext cx="9144000" cy="7010400"/>
          </a:xfrm>
          <a:prstGeom prst="rect">
            <a:avLst/>
          </a:prstGeom>
        </p:spPr>
      </p:pic>
    </p:spTree>
    <p:extLst>
      <p:ext uri="{BB962C8B-B14F-4D97-AF65-F5344CB8AC3E}">
        <p14:creationId xmlns:p14="http://schemas.microsoft.com/office/powerpoint/2010/main" val="9131952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AB591-6E33-4040-B314-26BA60EAC245}" type="datetimeFigureOut">
              <a:rPr lang="en-US" smtClean="0"/>
              <a:pPr/>
              <a:t>10/14/2022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9A14E-396D-4C9F-87F0-DE48B51C42E0}" type="slidenum">
              <a:rPr lang="en-US" smtClean="0"/>
              <a:pPr/>
              <a:t>‹#›</a:t>
            </a:fld>
            <a:endParaRPr lang="en-US" dirty="0"/>
          </a:p>
        </p:txBody>
      </p:sp>
      <p:pic>
        <p:nvPicPr>
          <p:cNvPr id="8" name="Picture 7" descr="Slides2.jpg"/>
          <p:cNvPicPr>
            <a:picLocks noChangeAspect="1"/>
          </p:cNvPicPr>
          <p:nvPr/>
        </p:nvPicPr>
        <p:blipFill>
          <a:blip r:embed="rId14" cstate="print"/>
          <a:stretch>
            <a:fillRect/>
          </a:stretch>
        </p:blipFill>
        <p:spPr>
          <a:xfrm>
            <a:off x="0" y="0"/>
            <a:ext cx="9144000" cy="7010400"/>
          </a:xfrm>
          <a:prstGeom prst="rect">
            <a:avLst/>
          </a:prstGeom>
        </p:spPr>
      </p:pic>
    </p:spTree>
    <p:extLst>
      <p:ext uri="{BB962C8B-B14F-4D97-AF65-F5344CB8AC3E}">
        <p14:creationId xmlns:p14="http://schemas.microsoft.com/office/powerpoint/2010/main" val="177819970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
        <p:nvSpPr>
          <p:cNvPr id="7" name="Subtitle 6"/>
          <p:cNvSpPr>
            <a:spLocks noGrp="1"/>
          </p:cNvSpPr>
          <p:nvPr>
            <p:ph type="subTitle" idx="1"/>
          </p:nvPr>
        </p:nvSpPr>
        <p:spPr/>
        <p:txBody>
          <a:bodyPr/>
          <a:lstStyle/>
          <a:p>
            <a:endParaRPr lang="en-US" dirty="0"/>
          </a:p>
        </p:txBody>
      </p:sp>
      <p:pic>
        <p:nvPicPr>
          <p:cNvPr id="4" name="Picture 3" descr="Slides.jpg"/>
          <p:cNvPicPr>
            <a:picLocks noChangeAspect="1"/>
          </p:cNvPicPr>
          <p:nvPr/>
        </p:nvPicPr>
        <p:blipFill>
          <a:blip r:embed="rId2" cstate="print"/>
          <a:stretch>
            <a:fillRect/>
          </a:stretch>
        </p:blipFill>
        <p:spPr>
          <a:xfrm>
            <a:off x="0" y="0"/>
            <a:ext cx="9144000" cy="7086600"/>
          </a:xfrm>
          <a:prstGeom prst="rect">
            <a:avLst/>
          </a:prstGeom>
        </p:spPr>
      </p:pic>
      <p:sp>
        <p:nvSpPr>
          <p:cNvPr id="5" name="TextBox 4"/>
          <p:cNvSpPr txBox="1"/>
          <p:nvPr/>
        </p:nvSpPr>
        <p:spPr>
          <a:xfrm>
            <a:off x="-36871" y="3276600"/>
            <a:ext cx="9220200" cy="2246769"/>
          </a:xfrm>
          <a:prstGeom prst="rect">
            <a:avLst/>
          </a:prstGeom>
          <a:solidFill>
            <a:schemeClr val="accent6">
              <a:lumMod val="20000"/>
              <a:lumOff val="80000"/>
            </a:schemeClr>
          </a:solidFill>
        </p:spPr>
        <p:txBody>
          <a:bodyPr wrap="square" rtlCol="0">
            <a:spAutoFit/>
          </a:bodyPr>
          <a:lstStyle/>
          <a:p>
            <a:pPr algn="ctr"/>
            <a:endParaRPr lang="en-US" sz="2000" b="1" dirty="0" smtClean="0">
              <a:latin typeface="Arial Rounded MT Bold" panose="020F0704030504030204" pitchFamily="34" charset="0"/>
            </a:endParaRPr>
          </a:p>
          <a:p>
            <a:pPr algn="ctr"/>
            <a:r>
              <a:rPr lang="en-US" sz="2000" b="1" dirty="0" smtClean="0">
                <a:latin typeface="Arial Rounded MT Bold" panose="020F0704030504030204" pitchFamily="34" charset="0"/>
              </a:rPr>
              <a:t>PRESENTATION </a:t>
            </a:r>
            <a:r>
              <a:rPr lang="en-US" sz="2000" b="1" dirty="0">
                <a:latin typeface="Arial Rounded MT Bold" panose="020F0704030504030204" pitchFamily="34" charset="0"/>
              </a:rPr>
              <a:t>TO THE PORTFOLIO COMMITTEE ON  JUSTICE AND CORRECTIONAL SERVICES</a:t>
            </a:r>
          </a:p>
          <a:p>
            <a:pPr algn="ctr"/>
            <a:r>
              <a:rPr lang="en-US" sz="2000" b="1" dirty="0" smtClean="0">
                <a:latin typeface="Arial Rounded MT Bold" panose="020F0704030504030204" pitchFamily="34" charset="0"/>
              </a:rPr>
              <a:t>2021/22 </a:t>
            </a:r>
            <a:r>
              <a:rPr lang="en-US" sz="2000" b="1" dirty="0">
                <a:latin typeface="Arial Rounded MT Bold" panose="020F0704030504030204" pitchFamily="34" charset="0"/>
              </a:rPr>
              <a:t>Annual Report</a:t>
            </a:r>
          </a:p>
          <a:p>
            <a:pPr algn="ctr"/>
            <a:endParaRPr lang="en-US" sz="2000" b="1" dirty="0">
              <a:latin typeface="Arial Rounded MT Bold" panose="020F0704030504030204" pitchFamily="34" charset="0"/>
            </a:endParaRPr>
          </a:p>
          <a:p>
            <a:pPr algn="ctr"/>
            <a:r>
              <a:rPr lang="en-US" sz="2000" b="1" dirty="0">
                <a:latin typeface="Arial Rounded MT Bold" panose="020F0704030504030204" pitchFamily="34" charset="0"/>
              </a:rPr>
              <a:t>Date: </a:t>
            </a:r>
            <a:r>
              <a:rPr lang="en-US" sz="2000" b="1" dirty="0" smtClean="0">
                <a:latin typeface="Arial Rounded MT Bold" panose="020F0704030504030204" pitchFamily="34" charset="0"/>
              </a:rPr>
              <a:t>20 October 2022</a:t>
            </a:r>
            <a:endParaRPr lang="en-US" sz="2000" b="1" dirty="0">
              <a:latin typeface="Arial Rounded MT Bold" panose="020F0704030504030204" pitchFamily="34" charset="0"/>
            </a:endParaRPr>
          </a:p>
          <a:p>
            <a:pPr algn="ctr"/>
            <a:endParaRPr lang="en-US" sz="2000" b="1" dirty="0">
              <a:latin typeface="Arial Rounded MT Bold" panose="020F0704030504030204" pitchFamily="34" charset="0"/>
            </a:endParaRPr>
          </a:p>
        </p:txBody>
      </p:sp>
    </p:spTree>
    <p:extLst>
      <p:ext uri="{BB962C8B-B14F-4D97-AF65-F5344CB8AC3E}">
        <p14:creationId xmlns:p14="http://schemas.microsoft.com/office/powerpoint/2010/main" val="2273340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(7)</a:t>
            </a:r>
            <a:endParaRPr lang="en-GB" sz="2800" dirty="0">
              <a:latin typeface="Arial Rounded MT Bold" panose="020F0704030504030204" pitchFamily="34" charset="0"/>
            </a:endParaRPr>
          </a:p>
        </p:txBody>
      </p:sp>
      <p:sp>
        <p:nvSpPr>
          <p:cNvPr id="2" name="Rectangle 1"/>
          <p:cNvSpPr/>
          <p:nvPr/>
        </p:nvSpPr>
        <p:spPr>
          <a:xfrm>
            <a:off x="0" y="523220"/>
            <a:ext cx="9144000" cy="4847481"/>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rPr>
              <a:t>The total comparative caseload for the 2021-22 year reflects that we dealt with </a:t>
            </a:r>
            <a:r>
              <a:rPr lang="en-US" sz="2400" dirty="0" smtClean="0">
                <a:latin typeface="Arial" panose="020B0604020202020204" pitchFamily="34" charset="0"/>
                <a:ea typeface="Calibri" panose="020F0502020204030204" pitchFamily="34" charset="0"/>
              </a:rPr>
              <a:t>8823 cases, </a:t>
            </a:r>
            <a:r>
              <a:rPr lang="en-US" sz="2400" dirty="0">
                <a:latin typeface="Arial" panose="020B0604020202020204" pitchFamily="34" charset="0"/>
                <a:ea typeface="Calibri" panose="020F0502020204030204" pitchFamily="34" charset="0"/>
              </a:rPr>
              <a:t>which is slightly less than the previous </a:t>
            </a:r>
            <a:r>
              <a:rPr lang="en-US" sz="2400" dirty="0" smtClean="0">
                <a:latin typeface="Arial" panose="020B0604020202020204" pitchFamily="34" charset="0"/>
                <a:ea typeface="Calibri" panose="020F0502020204030204" pitchFamily="34" charset="0"/>
              </a:rPr>
              <a:t>year (9299), </a:t>
            </a:r>
            <a:r>
              <a:rPr lang="en-US" sz="2400" dirty="0">
                <a:latin typeface="Arial" panose="020B0604020202020204" pitchFamily="34" charset="0"/>
                <a:ea typeface="Calibri" panose="020F0502020204030204" pitchFamily="34" charset="0"/>
              </a:rPr>
              <a:t>but translates to a significantly higher </a:t>
            </a:r>
            <a:r>
              <a:rPr lang="en-US" sz="2400" dirty="0" smtClean="0">
                <a:latin typeface="Arial" panose="020B0604020202020204" pitchFamily="34" charset="0"/>
                <a:ea typeface="Calibri" panose="020F0502020204030204" pitchFamily="34" charset="0"/>
              </a:rPr>
              <a:t>workload </a:t>
            </a:r>
            <a:r>
              <a:rPr lang="en-US" sz="2400" dirty="0">
                <a:latin typeface="Arial" panose="020B0604020202020204" pitchFamily="34" charset="0"/>
                <a:ea typeface="Calibri" panose="020F0502020204030204" pitchFamily="34" charset="0"/>
              </a:rPr>
              <a:t>contrary to the global standard of between </a:t>
            </a:r>
            <a:r>
              <a:rPr lang="en-US" sz="2400" dirty="0" smtClean="0">
                <a:latin typeface="Arial" panose="020B0604020202020204" pitchFamily="34" charset="0"/>
                <a:ea typeface="Calibri" panose="020F0502020204030204" pitchFamily="34" charset="0"/>
              </a:rPr>
              <a:t>10-25 cases </a:t>
            </a:r>
            <a:r>
              <a:rPr lang="en-US" sz="2400" dirty="0">
                <a:latin typeface="Arial" panose="020B0604020202020204" pitchFamily="34" charset="0"/>
                <a:ea typeface="Calibri" panose="020F0502020204030204" pitchFamily="34" charset="0"/>
              </a:rPr>
              <a:t>per investigator in similar </a:t>
            </a:r>
            <a:r>
              <a:rPr lang="en-US" sz="2400" dirty="0" smtClean="0">
                <a:latin typeface="Arial" panose="020B0604020202020204" pitchFamily="34" charset="0"/>
                <a:ea typeface="Calibri" panose="020F0502020204030204" pitchFamily="34" charset="0"/>
              </a:rPr>
              <a:t>institutions, compared to an average of more than 40 cases per PPSA investigator. </a:t>
            </a:r>
          </a:p>
          <a:p>
            <a:pPr lvl="0" algn="just">
              <a:spcAft>
                <a:spcPts val="0"/>
              </a:spcAft>
            </a:pPr>
            <a:endParaRPr lang="en-US" sz="2400" dirty="0" smtClean="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2400" dirty="0" smtClean="0">
                <a:latin typeface="Arial" panose="020B0604020202020204" pitchFamily="34" charset="0"/>
                <a:ea typeface="Calibri" panose="020F0502020204030204" pitchFamily="34" charset="0"/>
              </a:rPr>
              <a:t>In </a:t>
            </a:r>
            <a:r>
              <a:rPr lang="en-US" sz="2400" dirty="0">
                <a:latin typeface="Arial" panose="020B0604020202020204" pitchFamily="34" charset="0"/>
                <a:ea typeface="Calibri" panose="020F0502020204030204" pitchFamily="34" charset="0"/>
              </a:rPr>
              <a:t>the same vein, one wishes to highlight the efforts we are making to improve our efficiency. We closed our books with a sizable surplus. We are not proud of this. It is for this reason that we will see to it that resources do not return to the </a:t>
            </a:r>
            <a:r>
              <a:rPr lang="en-US" sz="2400" dirty="0" err="1">
                <a:latin typeface="Arial" panose="020B0604020202020204" pitchFamily="34" charset="0"/>
                <a:ea typeface="Calibri" panose="020F0502020204030204" pitchFamily="34" charset="0"/>
              </a:rPr>
              <a:t>fiscus</a:t>
            </a:r>
            <a:r>
              <a:rPr lang="en-US" sz="2400" dirty="0">
                <a:latin typeface="Arial" panose="020B0604020202020204" pitchFamily="34" charset="0"/>
                <a:ea typeface="Calibri" panose="020F0502020204030204" pitchFamily="34" charset="0"/>
              </a:rPr>
              <a:t> when we have pressing matters to address.</a:t>
            </a:r>
          </a:p>
          <a:p>
            <a:pPr marL="342900" lvl="0" indent="-342900" algn="just">
              <a:spcAft>
                <a:spcPts val="0"/>
              </a:spcAft>
              <a:buFont typeface="Symbol" panose="05050102010706020507" pitchFamily="18" charset="2"/>
              <a:buChar char=""/>
            </a:pPr>
            <a:endParaRPr lang="en-US" sz="21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525204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(8)</a:t>
            </a:r>
            <a:endParaRPr lang="en-GB" sz="2800" dirty="0">
              <a:latin typeface="Arial Rounded MT Bold" panose="020F0704030504030204" pitchFamily="34" charset="0"/>
            </a:endParaRPr>
          </a:p>
        </p:txBody>
      </p:sp>
      <p:sp>
        <p:nvSpPr>
          <p:cNvPr id="2" name="Rectangle 1"/>
          <p:cNvSpPr/>
          <p:nvPr/>
        </p:nvSpPr>
        <p:spPr>
          <a:xfrm>
            <a:off x="0" y="523220"/>
            <a:ext cx="9144000" cy="6740307"/>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rPr>
              <a:t>These include the security question in our offices, e-library services for </a:t>
            </a:r>
            <a:r>
              <a:rPr lang="en-US" sz="2400" dirty="0" smtClean="0">
                <a:latin typeface="Arial" panose="020B0604020202020204" pitchFamily="34" charset="0"/>
                <a:ea typeface="Calibri" panose="020F0502020204030204" pitchFamily="34" charset="0"/>
              </a:rPr>
              <a:t>research which we have to improve on, </a:t>
            </a:r>
            <a:r>
              <a:rPr lang="en-US" sz="2400" dirty="0">
                <a:latin typeface="Arial" panose="020B0604020202020204" pitchFamily="34" charset="0"/>
                <a:ea typeface="Calibri" panose="020F0502020204030204" pitchFamily="34" charset="0"/>
              </a:rPr>
              <a:t>training and capacity-building, strengthening our employee wellness </a:t>
            </a:r>
            <a:r>
              <a:rPr lang="en-US" sz="2400" dirty="0" err="1" smtClean="0">
                <a:latin typeface="Arial" panose="020B0604020202020204" pitchFamily="34" charset="0"/>
                <a:ea typeface="Calibri" panose="020F0502020204030204" pitchFamily="34" charset="0"/>
              </a:rPr>
              <a:t>programme</a:t>
            </a:r>
            <a:r>
              <a:rPr lang="en-US" sz="2400" dirty="0" smtClean="0">
                <a:latin typeface="Arial" panose="020B0604020202020204" pitchFamily="34" charset="0"/>
                <a:ea typeface="Calibri" panose="020F0502020204030204" pitchFamily="34" charset="0"/>
              </a:rPr>
              <a:t>, </a:t>
            </a:r>
            <a:r>
              <a:rPr lang="en-US" sz="2400" dirty="0">
                <a:latin typeface="Arial" panose="020B0604020202020204" pitchFamily="34" charset="0"/>
                <a:ea typeface="Calibri" panose="020F0502020204030204" pitchFamily="34" charset="0"/>
              </a:rPr>
              <a:t>especially under the current climate, improving our ICT </a:t>
            </a:r>
            <a:r>
              <a:rPr lang="en-US" sz="2400" dirty="0" smtClean="0">
                <a:latin typeface="Arial" panose="020B0604020202020204" pitchFamily="34" charset="0"/>
                <a:ea typeface="Calibri" panose="020F0502020204030204" pitchFamily="34" charset="0"/>
              </a:rPr>
              <a:t>systems </a:t>
            </a:r>
            <a:r>
              <a:rPr lang="en-US" sz="2400" dirty="0">
                <a:latin typeface="Arial" panose="020B0604020202020204" pitchFamily="34" charset="0"/>
                <a:ea typeface="Calibri" panose="020F0502020204030204" pitchFamily="34" charset="0"/>
              </a:rPr>
              <a:t>and filling key positions such as those of the Chief Operations </a:t>
            </a:r>
            <a:r>
              <a:rPr lang="en-US" sz="2400" dirty="0" smtClean="0">
                <a:latin typeface="Arial" panose="020B0604020202020204" pitchFamily="34" charset="0"/>
                <a:ea typeface="Calibri" panose="020F0502020204030204" pitchFamily="34" charset="0"/>
              </a:rPr>
              <a:t>Officer, the </a:t>
            </a:r>
            <a:r>
              <a:rPr lang="en-US" sz="2400" dirty="0">
                <a:latin typeface="Arial" panose="020B0604020202020204" pitchFamily="34" charset="0"/>
                <a:ea typeface="Calibri" panose="020F0502020204030204" pitchFamily="34" charset="0"/>
              </a:rPr>
              <a:t>Chief Financial Officer</a:t>
            </a:r>
            <a:r>
              <a:rPr lang="en-US" sz="2400" dirty="0" smtClean="0">
                <a:latin typeface="Arial" panose="020B0604020202020204" pitchFamily="34" charset="0"/>
                <a:ea typeface="Calibri" panose="020F0502020204030204" pitchFamily="34" charset="0"/>
              </a:rPr>
              <a:t>, Manager: Knowledge Management and Legal Research and </a:t>
            </a:r>
            <a:r>
              <a:rPr lang="en-US" sz="2400" dirty="0">
                <a:latin typeface="Arial" panose="020B0604020202020204" pitchFamily="34" charset="0"/>
                <a:ea typeface="Calibri" panose="020F0502020204030204" pitchFamily="34" charset="0"/>
              </a:rPr>
              <a:t>investigation posts. We have already undertaken a drive to attract the most capable skills in this regard.</a:t>
            </a:r>
          </a:p>
          <a:p>
            <a:pPr marL="342900" lvl="0" indent="-342900" algn="just">
              <a:spcAft>
                <a:spcPts val="0"/>
              </a:spcAft>
              <a:buFont typeface="Symbol" panose="05050102010706020507" pitchFamily="18" charset="2"/>
              <a:buChar char=""/>
            </a:pPr>
            <a:endParaRPr lang="en-US" sz="2400" dirty="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rPr>
              <a:t>As I conclude, we wish to inform </a:t>
            </a:r>
            <a:r>
              <a:rPr lang="en-US" sz="2400" dirty="0" err="1">
                <a:latin typeface="Arial" panose="020B0604020202020204" pitchFamily="34" charset="0"/>
                <a:ea typeface="Calibri" panose="020F0502020204030204" pitchFamily="34" charset="0"/>
              </a:rPr>
              <a:t>Honourable</a:t>
            </a:r>
            <a:r>
              <a:rPr lang="en-US" sz="2400" dirty="0">
                <a:latin typeface="Arial" panose="020B0604020202020204" pitchFamily="34" charset="0"/>
                <a:ea typeface="Calibri" panose="020F0502020204030204" pitchFamily="34" charset="0"/>
              </a:rPr>
              <a:t> </a:t>
            </a:r>
            <a:r>
              <a:rPr lang="en-US" sz="2400" dirty="0" smtClean="0">
                <a:latin typeface="Arial" panose="020B0604020202020204" pitchFamily="34" charset="0"/>
                <a:ea typeface="Calibri" panose="020F0502020204030204" pitchFamily="34" charset="0"/>
              </a:rPr>
              <a:t>Members, </a:t>
            </a:r>
            <a:r>
              <a:rPr lang="en-US" sz="2400" dirty="0">
                <a:latin typeface="Arial" panose="020B0604020202020204" pitchFamily="34" charset="0"/>
                <a:ea typeface="Calibri" panose="020F0502020204030204" pitchFamily="34" charset="0"/>
              </a:rPr>
              <a:t>that this presentation coincides with the commemoration of the PPSA’s 27th anniversary. To mark this milestone in our existence as an institution, we shine the spotlight on Good Governance under the banner of what we call Good Governance Month. We have done so since 2010</a:t>
            </a:r>
            <a:r>
              <a:rPr lang="en-US" sz="2400" dirty="0" smtClean="0">
                <a:latin typeface="Arial" panose="020B0604020202020204" pitchFamily="34" charset="0"/>
                <a:ea typeface="Calibri" panose="020F0502020204030204" pitchFamily="34" charset="0"/>
              </a:rPr>
              <a:t>.</a:t>
            </a:r>
          </a:p>
          <a:p>
            <a:pPr lvl="0" algn="just">
              <a:spcAft>
                <a:spcPts val="0"/>
              </a:spcAft>
            </a:pPr>
            <a:endParaRPr lang="en-US" sz="2400" dirty="0">
              <a:latin typeface="Arial" panose="020B0604020202020204" pitchFamily="34" charset="0"/>
              <a:ea typeface="Calibri" panose="020F0502020204030204" pitchFamily="34" charset="0"/>
            </a:endParaRPr>
          </a:p>
          <a:p>
            <a:pPr lvl="0" algn="just">
              <a:spcAft>
                <a:spcPts val="0"/>
              </a:spcAft>
            </a:pPr>
            <a:endParaRPr lang="en-US" sz="24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97725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a:t>
            </a:r>
            <a:r>
              <a:rPr lang="en-ZA" sz="2800" b="1" dirty="0">
                <a:solidFill>
                  <a:srgbClr val="C00000"/>
                </a:solidFill>
                <a:latin typeface="Arial Rounded MT Bold" panose="020F0704030504030204" pitchFamily="34" charset="0"/>
              </a:rPr>
              <a:t>9</a:t>
            </a:r>
            <a:r>
              <a:rPr lang="en-ZA" sz="2800" b="1" dirty="0" smtClean="0">
                <a:solidFill>
                  <a:srgbClr val="C00000"/>
                </a:solidFill>
                <a:latin typeface="Arial Rounded MT Bold" panose="020F0704030504030204" pitchFamily="34" charset="0"/>
              </a:rPr>
              <a:t>)</a:t>
            </a:r>
            <a:endParaRPr lang="en-GB" sz="2800" dirty="0">
              <a:latin typeface="Arial Rounded MT Bold" panose="020F0704030504030204" pitchFamily="34" charset="0"/>
            </a:endParaRPr>
          </a:p>
        </p:txBody>
      </p:sp>
      <p:sp>
        <p:nvSpPr>
          <p:cNvPr id="2" name="Rectangle 1"/>
          <p:cNvSpPr/>
          <p:nvPr/>
        </p:nvSpPr>
        <p:spPr>
          <a:xfrm>
            <a:off x="0" y="523220"/>
            <a:ext cx="9144000" cy="6555641"/>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100" dirty="0">
                <a:latin typeface="Arial" panose="020B0604020202020204" pitchFamily="34" charset="0"/>
                <a:ea typeface="Calibri" panose="020F0502020204030204" pitchFamily="34" charset="0"/>
              </a:rPr>
              <a:t>This year is no different. In the week leading up to the end of the month, we will engage in a series of activities through which we will seek to ensure that issues </a:t>
            </a:r>
            <a:r>
              <a:rPr lang="en-US" sz="2100" dirty="0" smtClean="0">
                <a:latin typeface="Arial" panose="020B0604020202020204" pitchFamily="34" charset="0"/>
                <a:ea typeface="Calibri" panose="020F0502020204030204" pitchFamily="34" charset="0"/>
              </a:rPr>
              <a:t>of Good </a:t>
            </a:r>
            <a:r>
              <a:rPr lang="en-US" sz="2100" dirty="0">
                <a:latin typeface="Arial" panose="020B0604020202020204" pitchFamily="34" charset="0"/>
                <a:ea typeface="Calibri" panose="020F0502020204030204" pitchFamily="34" charset="0"/>
              </a:rPr>
              <a:t>Governance take central stage starting </a:t>
            </a:r>
            <a:r>
              <a:rPr lang="en-US" sz="2100" dirty="0" smtClean="0">
                <a:latin typeface="Arial" panose="020B0604020202020204" pitchFamily="34" charset="0"/>
                <a:ea typeface="Calibri" panose="020F0502020204030204" pitchFamily="34" charset="0"/>
              </a:rPr>
              <a:t>within PPSA </a:t>
            </a:r>
            <a:r>
              <a:rPr lang="en-US" sz="2100" dirty="0">
                <a:latin typeface="Arial" panose="020B0604020202020204" pitchFamily="34" charset="0"/>
                <a:ea typeface="Calibri" panose="020F0502020204030204" pitchFamily="34" charset="0"/>
              </a:rPr>
              <a:t>and extending to the public discourse.  </a:t>
            </a:r>
          </a:p>
          <a:p>
            <a:pPr marL="342900" lvl="0" indent="-342900" algn="just">
              <a:spcAft>
                <a:spcPts val="0"/>
              </a:spcAft>
              <a:buFont typeface="Symbol" panose="05050102010706020507" pitchFamily="18" charset="2"/>
              <a:buChar char=""/>
            </a:pPr>
            <a:endParaRPr lang="en-US" sz="2100" dirty="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2100" dirty="0">
                <a:latin typeface="Arial" panose="020B0604020202020204" pitchFamily="34" charset="0"/>
                <a:ea typeface="Calibri" panose="020F0502020204030204" pitchFamily="34" charset="0"/>
              </a:rPr>
              <a:t>These activities will include an engagement with </a:t>
            </a:r>
            <a:r>
              <a:rPr lang="en-US" sz="2100" dirty="0" err="1">
                <a:latin typeface="Arial" panose="020B0604020202020204" pitchFamily="34" charset="0"/>
                <a:ea typeface="Calibri" panose="020F0502020204030204" pitchFamily="34" charset="0"/>
              </a:rPr>
              <a:t>organised</a:t>
            </a:r>
            <a:r>
              <a:rPr lang="en-US" sz="2100" dirty="0">
                <a:latin typeface="Arial" panose="020B0604020202020204" pitchFamily="34" charset="0"/>
                <a:ea typeface="Calibri" panose="020F0502020204030204" pitchFamily="34" charset="0"/>
              </a:rPr>
              <a:t> business on issues of ethics in relation to improper conduct in state affairs, collaborative work with Community Based </a:t>
            </a:r>
            <a:r>
              <a:rPr lang="en-US" sz="2100" dirty="0" err="1">
                <a:latin typeface="Arial" panose="020B0604020202020204" pitchFamily="34" charset="0"/>
                <a:ea typeface="Calibri" panose="020F0502020204030204" pitchFamily="34" charset="0"/>
              </a:rPr>
              <a:t>Organisations</a:t>
            </a:r>
            <a:r>
              <a:rPr lang="en-US" sz="2100" dirty="0">
                <a:latin typeface="Arial" panose="020B0604020202020204" pitchFamily="34" charset="0"/>
                <a:ea typeface="Calibri" panose="020F0502020204030204" pitchFamily="34" charset="0"/>
              </a:rPr>
              <a:t> and the approval of the ethics policy, followed by the signing of a pledge by the PPSA workforce, committing to carry out our responsibilities with integrity and ethics.</a:t>
            </a:r>
          </a:p>
          <a:p>
            <a:pPr marL="342900" lvl="0" indent="-342900" algn="just">
              <a:spcAft>
                <a:spcPts val="0"/>
              </a:spcAft>
              <a:buFont typeface="Symbol" panose="05050102010706020507" pitchFamily="18" charset="2"/>
              <a:buChar char=""/>
            </a:pPr>
            <a:endParaRPr lang="en-US" sz="2100" dirty="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2100" dirty="0">
                <a:latin typeface="Arial" panose="020B0604020202020204" pitchFamily="34" charset="0"/>
                <a:ea typeface="Calibri" panose="020F0502020204030204" pitchFamily="34" charset="0"/>
              </a:rPr>
              <a:t>With that said we wish to thank the organs of state which take the opportunity to assist our institution to fulfil its constitutional mandate by responding to allegations put to them and further implementing our remedial action. The implementation of our remedial action, which remains a challenge, is important for Governance Reforms in our country and is a step towards combating corruption, </a:t>
            </a:r>
            <a:r>
              <a:rPr lang="en-US" sz="2100" dirty="0" smtClean="0">
                <a:latin typeface="Arial" panose="020B0604020202020204" pitchFamily="34" charset="0"/>
                <a:ea typeface="Calibri" panose="020F0502020204030204" pitchFamily="34" charset="0"/>
              </a:rPr>
              <a:t>thus a critical contribution </a:t>
            </a:r>
            <a:r>
              <a:rPr lang="en-US" sz="2100" dirty="0">
                <a:latin typeface="Arial" panose="020B0604020202020204" pitchFamily="34" charset="0"/>
                <a:ea typeface="Calibri" panose="020F0502020204030204" pitchFamily="34" charset="0"/>
              </a:rPr>
              <a:t>to </a:t>
            </a:r>
            <a:r>
              <a:rPr lang="en-US" sz="2100" dirty="0" smtClean="0">
                <a:latin typeface="Arial" panose="020B0604020202020204" pitchFamily="34" charset="0"/>
                <a:ea typeface="Calibri" panose="020F0502020204030204" pitchFamily="34" charset="0"/>
              </a:rPr>
              <a:t>economic growth. </a:t>
            </a:r>
          </a:p>
          <a:p>
            <a:pPr lvl="0" algn="just">
              <a:spcAft>
                <a:spcPts val="0"/>
              </a:spcAft>
            </a:pPr>
            <a:endParaRPr lang="en-US" sz="21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61709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(10)</a:t>
            </a:r>
            <a:endParaRPr lang="en-GB" sz="2800" dirty="0">
              <a:latin typeface="Arial Rounded MT Bold" panose="020F0704030504030204" pitchFamily="34" charset="0"/>
            </a:endParaRPr>
          </a:p>
        </p:txBody>
      </p:sp>
      <p:sp>
        <p:nvSpPr>
          <p:cNvPr id="2" name="Rectangle 1"/>
          <p:cNvSpPr/>
          <p:nvPr/>
        </p:nvSpPr>
        <p:spPr>
          <a:xfrm>
            <a:off x="0" y="523220"/>
            <a:ext cx="9144000" cy="6694140"/>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400" dirty="0" smtClean="0">
                <a:latin typeface="Arial" panose="020B0604020202020204" pitchFamily="34" charset="0"/>
                <a:ea typeface="Calibri" panose="020F0502020204030204" pitchFamily="34" charset="0"/>
              </a:rPr>
              <a:t>It </a:t>
            </a:r>
            <a:r>
              <a:rPr lang="en-US" sz="2400" dirty="0">
                <a:latin typeface="Arial" panose="020B0604020202020204" pitchFamily="34" charset="0"/>
                <a:ea typeface="Calibri" panose="020F0502020204030204" pitchFamily="34" charset="0"/>
              </a:rPr>
              <a:t>is for this reason that we have also sent communication to the Speaker of the National Assembly, highlighting to </a:t>
            </a:r>
            <a:r>
              <a:rPr lang="en-US" sz="2400" dirty="0" smtClean="0">
                <a:latin typeface="Arial" panose="020B0604020202020204" pitchFamily="34" charset="0"/>
                <a:ea typeface="Calibri" panose="020F0502020204030204" pitchFamily="34" charset="0"/>
              </a:rPr>
              <a:t>her </a:t>
            </a:r>
            <a:r>
              <a:rPr lang="en-US" sz="2400" dirty="0">
                <a:latin typeface="Arial" panose="020B0604020202020204" pitchFamily="34" charset="0"/>
                <a:ea typeface="Calibri" panose="020F0502020204030204" pitchFamily="34" charset="0"/>
              </a:rPr>
              <a:t>the mammoth task that awaits the legislature, as a result of the State Capture </a:t>
            </a:r>
            <a:r>
              <a:rPr lang="en-US" sz="2400" dirty="0" smtClean="0">
                <a:latin typeface="Arial" panose="020B0604020202020204" pitchFamily="34" charset="0"/>
                <a:ea typeface="Calibri" panose="020F0502020204030204" pitchFamily="34" charset="0"/>
              </a:rPr>
              <a:t>Report issued by </a:t>
            </a:r>
            <a:r>
              <a:rPr lang="en-US" sz="2400" dirty="0" err="1" smtClean="0">
                <a:latin typeface="Arial" panose="020B0604020202020204" pitchFamily="34" charset="0"/>
                <a:ea typeface="Calibri" panose="020F0502020204030204" pitchFamily="34" charset="0"/>
              </a:rPr>
              <a:t>Adv</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Madonsela</a:t>
            </a:r>
            <a:r>
              <a:rPr lang="en-US" sz="2400" dirty="0" smtClean="0">
                <a:latin typeface="Arial" panose="020B0604020202020204" pitchFamily="34" charset="0"/>
                <a:ea typeface="Calibri" panose="020F0502020204030204" pitchFamily="34" charset="0"/>
              </a:rPr>
              <a:t>, </a:t>
            </a:r>
            <a:r>
              <a:rPr lang="en-US" sz="2400" dirty="0">
                <a:latin typeface="Arial" panose="020B0604020202020204" pitchFamily="34" charset="0"/>
                <a:ea typeface="Calibri" panose="020F0502020204030204" pitchFamily="34" charset="0"/>
              </a:rPr>
              <a:t>to expedite the amendments to the Executive Members Ethics Act. </a:t>
            </a:r>
            <a:endParaRPr lang="en-US" sz="2400" dirty="0" smtClean="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2400" dirty="0" smtClean="0">
                <a:latin typeface="Arial" panose="020B0604020202020204" pitchFamily="34" charset="0"/>
                <a:ea typeface="Calibri" panose="020F0502020204030204" pitchFamily="34" charset="0"/>
              </a:rPr>
              <a:t>In </a:t>
            </a:r>
            <a:r>
              <a:rPr lang="en-US" sz="2400" dirty="0">
                <a:latin typeface="Arial" panose="020B0604020202020204" pitchFamily="34" charset="0"/>
                <a:ea typeface="Calibri" panose="020F0502020204030204" pitchFamily="34" charset="0"/>
              </a:rPr>
              <a:t>addition, we will soon request meetings with all the political parties represented in the National Assembly to discuss matters of common interest. We believe they are </a:t>
            </a:r>
            <a:r>
              <a:rPr lang="en-US" sz="2400" dirty="0" smtClean="0">
                <a:latin typeface="Arial" panose="020B0604020202020204" pitchFamily="34" charset="0"/>
                <a:ea typeface="Calibri" panose="020F0502020204030204" pitchFamily="34" charset="0"/>
              </a:rPr>
              <a:t>a critical stakeholder and </a:t>
            </a:r>
            <a:r>
              <a:rPr lang="en-US" sz="2400" dirty="0">
                <a:latin typeface="Arial" panose="020B0604020202020204" pitchFamily="34" charset="0"/>
                <a:ea typeface="Calibri" panose="020F0502020204030204" pitchFamily="34" charset="0"/>
              </a:rPr>
              <a:t>have a </a:t>
            </a:r>
            <a:r>
              <a:rPr lang="en-US" sz="2400" dirty="0" smtClean="0">
                <a:latin typeface="Arial" panose="020B0604020202020204" pitchFamily="34" charset="0"/>
                <a:ea typeface="Calibri" panose="020F0502020204030204" pitchFamily="34" charset="0"/>
              </a:rPr>
              <a:t>key </a:t>
            </a:r>
            <a:r>
              <a:rPr lang="en-US" sz="2400" dirty="0">
                <a:latin typeface="Arial" panose="020B0604020202020204" pitchFamily="34" charset="0"/>
                <a:ea typeface="Calibri" panose="020F0502020204030204" pitchFamily="34" charset="0"/>
              </a:rPr>
              <a:t>role to play in a number of areas in our work, including the enforcement of remedial </a:t>
            </a:r>
            <a:r>
              <a:rPr lang="en-US" sz="2400" dirty="0" smtClean="0">
                <a:latin typeface="Arial" panose="020B0604020202020204" pitchFamily="34" charset="0"/>
                <a:ea typeface="Calibri" panose="020F0502020204030204" pitchFamily="34" charset="0"/>
              </a:rPr>
              <a:t>action through oversight.</a:t>
            </a:r>
            <a:endParaRPr lang="en-US" sz="2400" dirty="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endParaRPr lang="en-US" sz="2400" dirty="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r>
              <a:rPr lang="en-US" sz="2400" dirty="0">
                <a:latin typeface="Arial" panose="020B0604020202020204" pitchFamily="34" charset="0"/>
                <a:ea typeface="Calibri" panose="020F0502020204030204" pitchFamily="34" charset="0"/>
              </a:rPr>
              <a:t>We are further thankful for the unwavering support of stakeholders, including the public we serve and the legislature we account to. As we set off to take our services to all corners of our beautiful country, we depend on this </a:t>
            </a:r>
            <a:r>
              <a:rPr lang="en-US" sz="2400" dirty="0" smtClean="0">
                <a:latin typeface="Arial" panose="020B0604020202020204" pitchFamily="34" charset="0"/>
                <a:ea typeface="Calibri" panose="020F0502020204030204" pitchFamily="34" charset="0"/>
              </a:rPr>
              <a:t>formidable support.</a:t>
            </a:r>
          </a:p>
          <a:p>
            <a:pPr marL="342900" lvl="0" indent="-342900" algn="just">
              <a:spcAft>
                <a:spcPts val="0"/>
              </a:spcAft>
              <a:buFont typeface="Symbol" panose="05050102010706020507" pitchFamily="18" charset="2"/>
              <a:buChar char=""/>
            </a:pPr>
            <a:endParaRPr lang="en-US" sz="2400" dirty="0">
              <a:latin typeface="Arial" panose="020B0604020202020204" pitchFamily="34" charset="0"/>
              <a:ea typeface="Calibri" panose="020F0502020204030204" pitchFamily="34" charset="0"/>
            </a:endParaRPr>
          </a:p>
          <a:p>
            <a:pPr marL="342900" lvl="0" indent="-342900" algn="just">
              <a:spcAft>
                <a:spcPts val="0"/>
              </a:spcAft>
              <a:buFont typeface="Symbol" panose="05050102010706020507" pitchFamily="18" charset="2"/>
              <a:buChar char=""/>
            </a:pPr>
            <a:endParaRPr lang="en-US" sz="21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526577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a:t>
            </a:r>
            <a:r>
              <a:rPr lang="en-US" sz="2800" b="1" dirty="0">
                <a:solidFill>
                  <a:srgbClr val="C00000"/>
                </a:solidFill>
                <a:latin typeface="Arial Rounded MT Bold" panose="020F0704030504030204" pitchFamily="34" charset="0"/>
                <a:cs typeface="Tahoma" pitchFamily="34" charset="0"/>
              </a:rPr>
              <a:t>2</a:t>
            </a:r>
            <a:r>
              <a:rPr lang="en-US" sz="2800" b="1" dirty="0" smtClean="0">
                <a:solidFill>
                  <a:srgbClr val="C00000"/>
                </a:solidFill>
                <a:latin typeface="Arial Rounded MT Bold" panose="020F0704030504030204" pitchFamily="34" charset="0"/>
                <a:cs typeface="Tahoma" pitchFamily="34" charset="0"/>
              </a:rPr>
              <a:t>:  Chief Executive Officer </a:t>
            </a:r>
          </a:p>
          <a:p>
            <a:pPr algn="ctr"/>
            <a:r>
              <a:rPr lang="en-US" sz="2800" b="1" dirty="0" err="1" smtClean="0">
                <a:solidFill>
                  <a:srgbClr val="C00000"/>
                </a:solidFill>
                <a:latin typeface="Arial Rounded MT Bold" panose="020F0704030504030204" pitchFamily="34" charset="0"/>
                <a:cs typeface="Tahoma" pitchFamily="34" charset="0"/>
              </a:rPr>
              <a:t>Ms</a:t>
            </a:r>
            <a:r>
              <a:rPr lang="en-US" sz="2800" b="1" dirty="0" smtClean="0">
                <a:solidFill>
                  <a:srgbClr val="C00000"/>
                </a:solidFill>
                <a:latin typeface="Arial Rounded MT Bold" panose="020F0704030504030204" pitchFamily="34" charset="0"/>
                <a:cs typeface="Tahoma" pitchFamily="34" charset="0"/>
              </a:rPr>
              <a:t> Thandi Sibanyoni</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677869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2. Overview </a:t>
            </a:r>
            <a:r>
              <a:rPr lang="en-US" sz="2800" b="1" dirty="0">
                <a:solidFill>
                  <a:srgbClr val="C00000"/>
                </a:solidFill>
                <a:latin typeface="Arial Rounded MT Bold" panose="020F0704030504030204" pitchFamily="34" charset="0"/>
                <a:cs typeface="Tahoma" pitchFamily="34" charset="0"/>
              </a:rPr>
              <a:t>of </a:t>
            </a:r>
            <a:r>
              <a:rPr lang="en-US" sz="2800" b="1" dirty="0" smtClean="0">
                <a:solidFill>
                  <a:srgbClr val="C00000"/>
                </a:solidFill>
                <a:latin typeface="Arial Rounded MT Bold" panose="020F0704030504030204" pitchFamily="34" charset="0"/>
                <a:cs typeface="Tahoma" pitchFamily="34" charset="0"/>
              </a:rPr>
              <a:t>the 2021/22 Performance based on approved and tabled Annual Performance Plan</a:t>
            </a:r>
            <a:endParaRPr lang="en-US" sz="2800" b="1" dirty="0">
              <a:solidFill>
                <a:srgbClr val="C00000"/>
              </a:solidFill>
              <a:latin typeface="Arial Rounded MT Bold" panose="020F0704030504030204" pitchFamily="34" charset="0"/>
              <a:cs typeface="Tahoma" pitchFamily="34" charset="0"/>
            </a:endParaRPr>
          </a:p>
        </p:txBody>
      </p:sp>
    </p:spTree>
    <p:extLst>
      <p:ext uri="{BB962C8B-B14F-4D97-AF65-F5344CB8AC3E}">
        <p14:creationId xmlns:p14="http://schemas.microsoft.com/office/powerpoint/2010/main" val="425670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2021/22 Institutional Performance </a:t>
            </a:r>
          </a:p>
        </p:txBody>
      </p:sp>
      <p:sp>
        <p:nvSpPr>
          <p:cNvPr id="3" name="Slide Number Placeholder 2"/>
          <p:cNvSpPr>
            <a:spLocks noGrp="1"/>
          </p:cNvSpPr>
          <p:nvPr>
            <p:ph type="sldNum" sz="quarter" idx="12"/>
          </p:nvPr>
        </p:nvSpPr>
        <p:spPr/>
        <p:txBody>
          <a:bodyPr/>
          <a:lstStyle/>
          <a:p>
            <a:fld id="{2A79A14E-396D-4C9F-87F0-DE48B51C42E0}" type="slidenum">
              <a:rPr lang="en-US" smtClean="0"/>
              <a:pPr/>
              <a:t>16</a:t>
            </a:fld>
            <a:endParaRPr lang="en-US" dirty="0"/>
          </a:p>
        </p:txBody>
      </p:sp>
    </p:spTree>
    <p:extLst>
      <p:ext uri="{BB962C8B-B14F-4D97-AF65-F5344CB8AC3E}">
        <p14:creationId xmlns:p14="http://schemas.microsoft.com/office/powerpoint/2010/main" val="3157643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2021/22 </a:t>
            </a:r>
            <a:r>
              <a:rPr lang="en-US" sz="2800" b="1" dirty="0">
                <a:solidFill>
                  <a:srgbClr val="C00000"/>
                </a:solidFill>
                <a:latin typeface="Arial Rounded MT Bold" panose="020F0704030504030204" pitchFamily="34" charset="0"/>
                <a:cs typeface="Tahoma" pitchFamily="34" charset="0"/>
              </a:rPr>
              <a:t>Y</a:t>
            </a:r>
            <a:r>
              <a:rPr lang="en-US" sz="2800" b="1" dirty="0" smtClean="0">
                <a:solidFill>
                  <a:srgbClr val="C00000"/>
                </a:solidFill>
                <a:latin typeface="Arial Rounded MT Bold" panose="020F0704030504030204" pitchFamily="34" charset="0"/>
                <a:cs typeface="Tahoma" pitchFamily="34" charset="0"/>
              </a:rPr>
              <a:t>ear at a </a:t>
            </a:r>
            <a:r>
              <a:rPr lang="en-US" sz="2800" b="1" dirty="0">
                <a:solidFill>
                  <a:srgbClr val="C00000"/>
                </a:solidFill>
                <a:latin typeface="Arial Rounded MT Bold" panose="020F0704030504030204" pitchFamily="34" charset="0"/>
                <a:cs typeface="Tahoma" pitchFamily="34" charset="0"/>
              </a:rPr>
              <a:t>G</a:t>
            </a:r>
            <a:r>
              <a:rPr lang="en-US" sz="2800" b="1" dirty="0" smtClean="0">
                <a:solidFill>
                  <a:srgbClr val="C00000"/>
                </a:solidFill>
                <a:latin typeface="Arial Rounded MT Bold" panose="020F0704030504030204" pitchFamily="34" charset="0"/>
                <a:cs typeface="Tahoma" pitchFamily="34" charset="0"/>
              </a:rPr>
              <a:t>lance</a:t>
            </a:r>
            <a:endParaRPr lang="en-GB" sz="2800" dirty="0">
              <a:solidFill>
                <a:srgbClr val="C00000"/>
              </a:solidFill>
              <a:latin typeface="Arial Rounded MT Bold" panose="020F07040305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5592"/>
            <a:ext cx="9144001" cy="6554808"/>
          </a:xfrm>
          <a:prstGeom prst="rect">
            <a:avLst/>
          </a:prstGeom>
        </p:spPr>
      </p:pic>
    </p:spTree>
    <p:extLst>
      <p:ext uri="{BB962C8B-B14F-4D97-AF65-F5344CB8AC3E}">
        <p14:creationId xmlns:p14="http://schemas.microsoft.com/office/powerpoint/2010/main" val="3411421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Summary: 2021/22 Institutional Performance  </a:t>
            </a:r>
            <a:endParaRPr lang="en-GB" sz="2800" dirty="0">
              <a:solidFill>
                <a:srgbClr val="C00000"/>
              </a:solidFill>
              <a:latin typeface="Arial Rounded MT Bold" panose="020F070403050403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3200039010"/>
              </p:ext>
            </p:extLst>
          </p:nvPr>
        </p:nvGraphicFramePr>
        <p:xfrm>
          <a:off x="0" y="523220"/>
          <a:ext cx="9144000" cy="64871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5322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Comparison of Institutional Performance over the last three years  </a:t>
            </a:r>
            <a:endParaRPr lang="en-GB" sz="2800" dirty="0">
              <a:solidFill>
                <a:srgbClr val="C00000"/>
              </a:solidFill>
              <a:latin typeface="Arial Rounded MT Bold" panose="020F070403050403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459024937"/>
              </p:ext>
            </p:extLst>
          </p:nvPr>
        </p:nvGraphicFramePr>
        <p:xfrm>
          <a:off x="0" y="954107"/>
          <a:ext cx="9144000" cy="60562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6111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547604"/>
            <a:ext cx="9144000" cy="6462796"/>
          </a:xfrm>
          <a:prstGeom prst="rect">
            <a:avLst/>
          </a:prstGeom>
          <a:solidFill>
            <a:schemeClr val="bg1"/>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spcBef>
                <a:spcPts val="600"/>
              </a:spcBef>
              <a:spcAft>
                <a:spcPts val="600"/>
              </a:spcAft>
              <a:buFont typeface="+mj-lt"/>
              <a:buAutoNum type="arabicPeriod"/>
            </a:pPr>
            <a:r>
              <a:rPr lang="en-ZA" sz="2800" dirty="0" smtClean="0">
                <a:solidFill>
                  <a:schemeClr val="tx1"/>
                </a:solidFill>
                <a:latin typeface="Arial Rounded MT Bold" panose="020F0704030504030204" pitchFamily="34" charset="0"/>
                <a:cs typeface="Arial" panose="020B0604020202020204" pitchFamily="34" charset="0"/>
              </a:rPr>
              <a:t>Introductory remarks</a:t>
            </a:r>
          </a:p>
          <a:p>
            <a:pPr marL="514350" indent="-514350" algn="l">
              <a:spcBef>
                <a:spcPts val="600"/>
              </a:spcBef>
              <a:spcAft>
                <a:spcPts val="600"/>
              </a:spcAft>
              <a:buFont typeface="+mj-lt"/>
              <a:buAutoNum type="arabicPeriod"/>
            </a:pPr>
            <a:endParaRPr lang="en-ZA" sz="1100" dirty="0">
              <a:solidFill>
                <a:schemeClr val="tx1"/>
              </a:solidFill>
              <a:latin typeface="Arial Rounded MT Bold" panose="020F0704030504030204" pitchFamily="34" charset="0"/>
              <a:cs typeface="Arial" panose="020B0604020202020204" pitchFamily="34" charset="0"/>
            </a:endParaRPr>
          </a:p>
          <a:p>
            <a:pPr marL="514350" indent="-514350" algn="l">
              <a:spcBef>
                <a:spcPts val="600"/>
              </a:spcBef>
              <a:spcAft>
                <a:spcPts val="600"/>
              </a:spcAft>
              <a:buFont typeface="+mj-lt"/>
              <a:buAutoNum type="arabicPeriod"/>
            </a:pPr>
            <a:r>
              <a:rPr lang="en-ZA" sz="2800" dirty="0" smtClean="0">
                <a:solidFill>
                  <a:schemeClr val="tx1"/>
                </a:solidFill>
                <a:latin typeface="Arial Rounded MT Bold" panose="020F0704030504030204" pitchFamily="34" charset="0"/>
                <a:cs typeface="Arial" panose="020B0604020202020204" pitchFamily="34" charset="0"/>
              </a:rPr>
              <a:t>Overview of 2021/22 performance information</a:t>
            </a:r>
          </a:p>
          <a:p>
            <a:pPr marL="514350" indent="-514350" algn="l">
              <a:spcBef>
                <a:spcPts val="600"/>
              </a:spcBef>
              <a:spcAft>
                <a:spcPts val="600"/>
              </a:spcAft>
              <a:buFont typeface="+mj-lt"/>
              <a:buAutoNum type="arabicPeriod"/>
            </a:pPr>
            <a:endParaRPr lang="en-ZA" sz="1100" dirty="0">
              <a:solidFill>
                <a:schemeClr val="tx1"/>
              </a:solidFill>
              <a:latin typeface="Arial Rounded MT Bold" panose="020F0704030504030204" pitchFamily="34" charset="0"/>
              <a:cs typeface="Arial" panose="020B0604020202020204" pitchFamily="34" charset="0"/>
            </a:endParaRPr>
          </a:p>
          <a:p>
            <a:pPr marL="514350" lvl="0" indent="-514350" algn="l">
              <a:spcBef>
                <a:spcPts val="600"/>
              </a:spcBef>
              <a:spcAft>
                <a:spcPts val="600"/>
              </a:spcAft>
              <a:buFont typeface="+mj-lt"/>
              <a:buAutoNum type="arabicPeriod"/>
            </a:pPr>
            <a:r>
              <a:rPr lang="en-US" sz="2800" dirty="0" smtClean="0">
                <a:solidFill>
                  <a:prstClr val="black"/>
                </a:solidFill>
                <a:latin typeface="Arial Rounded MT Bold" panose="020F0704030504030204" pitchFamily="34" charset="0"/>
                <a:cs typeface="Arial" panose="020B0604020202020204" pitchFamily="34" charset="0"/>
              </a:rPr>
              <a:t>2021/22 </a:t>
            </a:r>
            <a:r>
              <a:rPr lang="en-US" sz="2800" dirty="0">
                <a:solidFill>
                  <a:prstClr val="black"/>
                </a:solidFill>
                <a:latin typeface="Arial Rounded MT Bold" panose="020F0704030504030204" pitchFamily="34" charset="0"/>
                <a:cs typeface="Arial" panose="020B0604020202020204" pitchFamily="34" charset="0"/>
              </a:rPr>
              <a:t>Audit and financial information </a:t>
            </a:r>
            <a:endParaRPr lang="en-US" sz="2800" dirty="0" smtClean="0">
              <a:solidFill>
                <a:prstClr val="black"/>
              </a:solidFill>
              <a:latin typeface="Arial Rounded MT Bold" panose="020F0704030504030204" pitchFamily="34" charset="0"/>
              <a:cs typeface="Arial" panose="020B0604020202020204" pitchFamily="34" charset="0"/>
            </a:endParaRPr>
          </a:p>
          <a:p>
            <a:pPr marL="514350" indent="-514350" algn="l">
              <a:spcBef>
                <a:spcPts val="600"/>
              </a:spcBef>
              <a:spcAft>
                <a:spcPts val="600"/>
              </a:spcAft>
              <a:buFont typeface="+mj-lt"/>
              <a:buAutoNum type="arabicPeriod"/>
            </a:pPr>
            <a:endParaRPr lang="en-US" sz="1100" dirty="0">
              <a:solidFill>
                <a:schemeClr val="tx1"/>
              </a:solidFill>
              <a:latin typeface="Arial Rounded MT Bold" panose="020F0704030504030204" pitchFamily="34" charset="0"/>
              <a:cs typeface="Arial" panose="020B0604020202020204" pitchFamily="34" charset="0"/>
            </a:endParaRPr>
          </a:p>
          <a:p>
            <a:pPr marL="514350" indent="-514350" algn="l">
              <a:spcBef>
                <a:spcPts val="600"/>
              </a:spcBef>
              <a:spcAft>
                <a:spcPts val="600"/>
              </a:spcAft>
              <a:buFont typeface="+mj-lt"/>
              <a:buAutoNum type="arabicPeriod"/>
            </a:pPr>
            <a:r>
              <a:rPr lang="en-US" sz="2800" dirty="0" smtClean="0">
                <a:solidFill>
                  <a:schemeClr val="tx1"/>
                </a:solidFill>
                <a:latin typeface="Arial Rounded MT Bold" panose="020F0704030504030204" pitchFamily="34" charset="0"/>
                <a:cs typeface="Arial" panose="020B0604020202020204" pitchFamily="34" charset="0"/>
              </a:rPr>
              <a:t>2023 </a:t>
            </a:r>
            <a:r>
              <a:rPr lang="en-US" sz="2800" dirty="0">
                <a:solidFill>
                  <a:schemeClr val="tx1"/>
                </a:solidFill>
                <a:latin typeface="Arial Rounded MT Bold" panose="020F0704030504030204" pitchFamily="34" charset="0"/>
                <a:cs typeface="Arial" panose="020B0604020202020204" pitchFamily="34" charset="0"/>
              </a:rPr>
              <a:t>MTEF funding requirements </a:t>
            </a:r>
            <a:endParaRPr lang="en-US" sz="2800" dirty="0" smtClean="0">
              <a:solidFill>
                <a:schemeClr val="tx1"/>
              </a:solidFill>
              <a:latin typeface="Arial Rounded MT Bold" panose="020F0704030504030204" pitchFamily="34" charset="0"/>
              <a:cs typeface="Arial" panose="020B0604020202020204" pitchFamily="34" charset="0"/>
            </a:endParaRPr>
          </a:p>
          <a:p>
            <a:pPr marL="514350" indent="-514350" algn="l">
              <a:spcBef>
                <a:spcPts val="600"/>
              </a:spcBef>
              <a:spcAft>
                <a:spcPts val="600"/>
              </a:spcAft>
              <a:buFont typeface="+mj-lt"/>
              <a:buAutoNum type="arabicPeriod"/>
            </a:pPr>
            <a:endParaRPr lang="en-US" sz="1100" dirty="0" smtClean="0">
              <a:solidFill>
                <a:schemeClr val="tx1"/>
              </a:solidFill>
              <a:latin typeface="Arial Rounded MT Bold" panose="020F0704030504030204" pitchFamily="34" charset="0"/>
              <a:cs typeface="Arial" panose="020B0604020202020204" pitchFamily="34" charset="0"/>
            </a:endParaRPr>
          </a:p>
          <a:p>
            <a:pPr marL="514350" indent="-514350" algn="l">
              <a:spcBef>
                <a:spcPts val="600"/>
              </a:spcBef>
              <a:spcAft>
                <a:spcPts val="600"/>
              </a:spcAft>
              <a:buFont typeface="+mj-lt"/>
              <a:buAutoNum type="arabicPeriod"/>
            </a:pPr>
            <a:r>
              <a:rPr lang="en-US" sz="2800" dirty="0" smtClean="0">
                <a:solidFill>
                  <a:schemeClr val="tx1"/>
                </a:solidFill>
                <a:latin typeface="Arial Rounded MT Bold" panose="020F0704030504030204" pitchFamily="34" charset="0"/>
                <a:cs typeface="Arial" panose="020B0604020202020204" pitchFamily="34" charset="0"/>
              </a:rPr>
              <a:t>Report of the Audit Committee</a:t>
            </a:r>
          </a:p>
          <a:p>
            <a:pPr marL="514350" indent="-514350" algn="l">
              <a:spcBef>
                <a:spcPts val="600"/>
              </a:spcBef>
              <a:spcAft>
                <a:spcPts val="600"/>
              </a:spcAft>
              <a:buFont typeface="+mj-lt"/>
              <a:buAutoNum type="arabicPeriod"/>
            </a:pPr>
            <a:endParaRPr lang="en-US" sz="1100" dirty="0" smtClean="0">
              <a:solidFill>
                <a:schemeClr val="tx1"/>
              </a:solidFill>
              <a:latin typeface="Arial Rounded MT Bold" panose="020F0704030504030204" pitchFamily="34" charset="0"/>
              <a:cs typeface="Arial" panose="020B0604020202020204" pitchFamily="34" charset="0"/>
            </a:endParaRPr>
          </a:p>
          <a:p>
            <a:pPr marL="514350" indent="-514350" algn="l">
              <a:spcBef>
                <a:spcPts val="600"/>
              </a:spcBef>
              <a:spcAft>
                <a:spcPts val="600"/>
              </a:spcAft>
              <a:buFont typeface="+mj-lt"/>
              <a:buAutoNum type="arabicPeriod"/>
            </a:pPr>
            <a:r>
              <a:rPr lang="en-ZA" sz="2800" dirty="0">
                <a:solidFill>
                  <a:schemeClr val="tx1"/>
                </a:solidFill>
                <a:latin typeface="Arial Rounded MT Bold" panose="020F0704030504030204" pitchFamily="34" charset="0"/>
                <a:cs typeface="Arial" panose="020B0604020202020204" pitchFamily="34" charset="0"/>
              </a:rPr>
              <a:t>Overview of 2022/23 Quarter 1 performance information</a:t>
            </a:r>
          </a:p>
          <a:p>
            <a:pPr marL="514350" indent="-514350" algn="l">
              <a:spcBef>
                <a:spcPts val="600"/>
              </a:spcBef>
              <a:spcAft>
                <a:spcPts val="600"/>
              </a:spcAft>
              <a:buFont typeface="+mj-lt"/>
              <a:buAutoNum type="arabicPeriod"/>
            </a:pPr>
            <a:endParaRPr lang="en-US" sz="1100" dirty="0" smtClean="0">
              <a:solidFill>
                <a:schemeClr val="tx1"/>
              </a:solidFill>
              <a:latin typeface="Arial Rounded MT Bold" panose="020F0704030504030204" pitchFamily="34" charset="0"/>
              <a:cs typeface="Arial" panose="020B0604020202020204" pitchFamily="34" charset="0"/>
            </a:endParaRPr>
          </a:p>
          <a:p>
            <a:pPr marL="514350" lvl="0" indent="-514350" algn="l">
              <a:spcBef>
                <a:spcPts val="600"/>
              </a:spcBef>
              <a:spcAft>
                <a:spcPts val="600"/>
              </a:spcAft>
              <a:buFont typeface="+mj-lt"/>
              <a:buAutoNum type="arabicPeriod"/>
            </a:pPr>
            <a:r>
              <a:rPr lang="en-US" sz="2800" dirty="0">
                <a:solidFill>
                  <a:prstClr val="black"/>
                </a:solidFill>
                <a:latin typeface="Arial Rounded MT Bold" panose="020F0704030504030204" pitchFamily="34" charset="0"/>
                <a:cs typeface="Arial" panose="020B0604020202020204" pitchFamily="34" charset="0"/>
              </a:rPr>
              <a:t>2022/23 Quarter 1 expenditure</a:t>
            </a:r>
          </a:p>
          <a:p>
            <a:pPr marL="514350" indent="-514350" algn="l">
              <a:spcBef>
                <a:spcPts val="600"/>
              </a:spcBef>
              <a:spcAft>
                <a:spcPts val="600"/>
              </a:spcAft>
              <a:buFont typeface="+mj-lt"/>
              <a:buAutoNum type="arabicPeriod"/>
            </a:pPr>
            <a:endParaRPr lang="en-US" sz="2800" dirty="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endParaRPr lang="en-ZA" sz="2800" dirty="0" smtClean="0">
              <a:solidFill>
                <a:schemeClr val="tx1"/>
              </a:solidFill>
              <a:latin typeface="Arial Rounded MT Bold" panose="020F0704030504030204" pitchFamily="34" charset="0"/>
              <a:cs typeface="Arial" panose="020B0604020202020204" pitchFamily="34" charset="0"/>
            </a:endParaRPr>
          </a:p>
          <a:p>
            <a:pPr marL="514350" lvl="0" indent="-514350" algn="l">
              <a:spcBef>
                <a:spcPts val="0"/>
              </a:spcBef>
              <a:buFont typeface="+mj-lt"/>
              <a:buAutoNum type="arabicPeriod"/>
            </a:pPr>
            <a:endParaRPr lang="en-US" sz="2800" dirty="0">
              <a:solidFill>
                <a:prstClr val="black"/>
              </a:solidFill>
              <a:latin typeface="Arial Rounded MT Bold" panose="020F0704030504030204" pitchFamily="34" charset="0"/>
              <a:cs typeface="Arial" panose="020B0604020202020204" pitchFamily="34" charset="0"/>
            </a:endParaRPr>
          </a:p>
          <a:p>
            <a:pPr marL="514350" indent="-514350" algn="l">
              <a:buFont typeface="+mj-lt"/>
              <a:buAutoNum type="arabicPeriod"/>
            </a:pPr>
            <a:endParaRPr lang="en-ZA" sz="800" dirty="0" smtClean="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endParaRPr lang="en-US" sz="800" dirty="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Overview of </a:t>
            </a:r>
            <a:r>
              <a:rPr lang="en-US" sz="2800" b="1" dirty="0">
                <a:solidFill>
                  <a:srgbClr val="C00000"/>
                </a:solidFill>
                <a:latin typeface="Arial Rounded MT Bold" panose="020F0704030504030204" pitchFamily="34" charset="0"/>
                <a:cs typeface="Tahoma" pitchFamily="34" charset="0"/>
              </a:rPr>
              <a:t>t</a:t>
            </a:r>
            <a:r>
              <a:rPr lang="en-US" sz="2800" b="1" dirty="0" smtClean="0">
                <a:solidFill>
                  <a:srgbClr val="C00000"/>
                </a:solidFill>
                <a:latin typeface="Arial Rounded MT Bold" panose="020F0704030504030204" pitchFamily="34" charset="0"/>
                <a:cs typeface="Tahoma" pitchFamily="34" charset="0"/>
              </a:rPr>
              <a:t>he Presentation</a:t>
            </a:r>
            <a:endParaRPr lang="en-GB" sz="2800" dirty="0">
              <a:solidFill>
                <a:srgbClr val="C00000"/>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685571209"/>
              </p:ext>
            </p:extLst>
          </p:nvPr>
        </p:nvGraphicFramePr>
        <p:xfrm>
          <a:off x="0" y="531034"/>
          <a:ext cx="9143999" cy="7040880"/>
        </p:xfrm>
        <a:graphic>
          <a:graphicData uri="http://schemas.openxmlformats.org/drawingml/2006/table">
            <a:tbl>
              <a:tblPr firstRow="1" bandRow="1">
                <a:tableStyleId>{21E4AEA4-8DFA-4A89-87EB-49C32662AFE0}</a:tableStyleId>
              </a:tblPr>
              <a:tblGrid>
                <a:gridCol w="21336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438399">
                  <a:extLst>
                    <a:ext uri="{9D8B030D-6E8A-4147-A177-3AD203B41FA5}">
                      <a16:colId xmlns:a16="http://schemas.microsoft.com/office/drawing/2014/main" val="20003"/>
                    </a:ext>
                  </a:extLst>
                </a:gridCol>
              </a:tblGrid>
              <a:tr h="610380">
                <a:tc>
                  <a:txBody>
                    <a:bodyPr/>
                    <a:lstStyle/>
                    <a:p>
                      <a:pPr algn="ctr"/>
                      <a:r>
                        <a:rPr lang="en-GB" sz="1800" b="1" kern="1200" dirty="0" smtClean="0">
                          <a:solidFill>
                            <a:schemeClr val="lt1"/>
                          </a:solidFill>
                          <a:latin typeface="Arial" panose="020B0604020202020204" pitchFamily="34" charset="0"/>
                          <a:ea typeface="+mn-ea"/>
                          <a:cs typeface="Arial" panose="020B0604020202020204" pitchFamily="34" charset="0"/>
                        </a:rPr>
                        <a:t>Output Indicator</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algn="ctr"/>
                      <a:r>
                        <a:rPr lang="en-ZA" sz="1800" b="1" kern="1200" dirty="0" smtClean="0">
                          <a:solidFill>
                            <a:schemeClr val="lt1"/>
                          </a:solidFill>
                          <a:latin typeface="Arial" panose="020B0604020202020204" pitchFamily="34" charset="0"/>
                          <a:ea typeface="+mn-ea"/>
                          <a:cs typeface="Arial" panose="020B0604020202020204" pitchFamily="34" charset="0"/>
                        </a:rPr>
                        <a:t>Planned Annual 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Arial" panose="020B0604020202020204" pitchFamily="34" charset="0"/>
                          <a:ea typeface="+mn-ea"/>
                          <a:cs typeface="Arial" panose="020B0604020202020204" pitchFamily="34" charset="0"/>
                        </a:rPr>
                        <a:t>2021/22</a:t>
                      </a:r>
                      <a:r>
                        <a:rPr lang="en-ZA" sz="1800" b="1" kern="1200" dirty="0" smtClean="0">
                          <a:solidFill>
                            <a:schemeClr val="lt1"/>
                          </a:solidFill>
                          <a:latin typeface="Arial" panose="020B0604020202020204" pitchFamily="34" charset="0"/>
                          <a:ea typeface="+mn-ea"/>
                          <a:cs typeface="Arial" panose="020B0604020202020204" pitchFamily="34" charset="0"/>
                        </a:rPr>
                        <a:t> </a:t>
                      </a:r>
                      <a:r>
                        <a:rPr lang="en-US" sz="1800" b="1" kern="1200" dirty="0" smtClean="0">
                          <a:solidFill>
                            <a:schemeClr val="lt1"/>
                          </a:solidFill>
                          <a:latin typeface="Arial" panose="020B0604020202020204" pitchFamily="34" charset="0"/>
                          <a:ea typeface="+mn-ea"/>
                          <a:cs typeface="Arial" panose="020B0604020202020204" pitchFamily="34" charset="0"/>
                        </a:rPr>
                        <a:t>Actual Achievement</a:t>
                      </a:r>
                    </a:p>
                  </a:txBody>
                  <a:tcPr/>
                </a:tc>
                <a:tc>
                  <a:txBody>
                    <a:bodyPr/>
                    <a:lstStyle/>
                    <a:p>
                      <a:pPr algn="ctr"/>
                      <a:r>
                        <a:rPr lang="en-ZA" sz="1800" b="1" kern="1200" dirty="0" smtClean="0">
                          <a:solidFill>
                            <a:schemeClr val="lt1"/>
                          </a:solidFill>
                          <a:latin typeface="Arial" panose="020B0604020202020204" pitchFamily="34" charset="0"/>
                          <a:ea typeface="+mn-ea"/>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0"/>
                  </a:ext>
                </a:extLst>
              </a:tr>
              <a:tr h="1560567">
                <a:tc>
                  <a:txBody>
                    <a:bodyPr/>
                    <a:lstStyle/>
                    <a:p>
                      <a:pPr algn="l">
                        <a:lnSpc>
                          <a:spcPct val="115000"/>
                        </a:lnSpc>
                        <a:spcAft>
                          <a:spcPts val="0"/>
                        </a:spcAft>
                      </a:pPr>
                      <a:r>
                        <a:rPr lang="en-ZA" sz="1800" dirty="0" smtClean="0">
                          <a:effectLst/>
                          <a:latin typeface="Arial" panose="020B0604020202020204" pitchFamily="34" charset="0"/>
                          <a:ea typeface="Calibri" panose="020F0502020204030204" pitchFamily="34" charset="0"/>
                          <a:cs typeface="Arial" panose="020B0604020202020204" pitchFamily="34" charset="0"/>
                        </a:rPr>
                        <a:t>Obtain clean audit annually</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Maintain a clean audit opinion</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just" defTabSz="914400" rtl="0" eaLnBrk="1" latinLnBrk="0" hangingPunct="1">
                        <a:lnSpc>
                          <a:spcPct val="115000"/>
                        </a:lnSpc>
                        <a:spcAft>
                          <a:spcPts val="0"/>
                        </a:spcAft>
                      </a:pPr>
                      <a:r>
                        <a:rPr lang="en-US" sz="18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a:t>
                      </a:r>
                    </a:p>
                    <a:p>
                      <a:pPr marL="0" algn="just" defTabSz="914400" rtl="0" eaLnBrk="1" latinLnBrk="0" hangingPunct="1">
                        <a:lnSpc>
                          <a:spcPct val="115000"/>
                        </a:lnSpc>
                        <a:spcAft>
                          <a:spcPts val="0"/>
                        </a:spcAft>
                      </a:pPr>
                      <a:r>
                        <a:rPr lang="en-US" sz="1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PPSA maintained a clean audit opinion from AGSA</a:t>
                      </a:r>
                    </a:p>
                  </a:txBody>
                  <a:tcPr marL="68580" marR="68580" marT="0" marB="0"/>
                </a:tc>
                <a:tc>
                  <a:txBody>
                    <a:bodyPr/>
                    <a:lstStyle/>
                    <a:p>
                      <a:pPr marL="0" algn="just" defTabSz="914400" rtl="0" eaLnBrk="1" latinLnBrk="0" hangingPunct="1">
                        <a:lnSpc>
                          <a:spcPct val="115000"/>
                        </a:lnSpc>
                        <a:spcAft>
                          <a:spcPts val="0"/>
                        </a:spcAft>
                      </a:pPr>
                      <a:r>
                        <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algn="just" defTabSz="914400" rtl="0" eaLnBrk="1" latinLnBrk="0" hangingPunct="1">
                        <a:lnSpc>
                          <a:spcPct val="115000"/>
                        </a:lnSpc>
                        <a:spcAft>
                          <a:spcPts val="0"/>
                        </a:spcAft>
                      </a:pPr>
                      <a:endParaRPr lang="en-ZA" sz="18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20</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Administration (1)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917913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777741868"/>
              </p:ext>
            </p:extLst>
          </p:nvPr>
        </p:nvGraphicFramePr>
        <p:xfrm>
          <a:off x="0" y="523220"/>
          <a:ext cx="9143999" cy="4572000"/>
        </p:xfrm>
        <a:graphic>
          <a:graphicData uri="http://schemas.openxmlformats.org/drawingml/2006/table">
            <a:tbl>
              <a:tblPr firstRow="1" bandRow="1">
                <a:tableStyleId>{21E4AEA4-8DFA-4A89-87EB-49C32662AFE0}</a:tableStyleId>
              </a:tblPr>
              <a:tblGrid>
                <a:gridCol w="19050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2971799">
                  <a:extLst>
                    <a:ext uri="{9D8B030D-6E8A-4147-A177-3AD203B41FA5}">
                      <a16:colId xmlns:a16="http://schemas.microsoft.com/office/drawing/2014/main" val="20003"/>
                    </a:ext>
                  </a:extLst>
                </a:gridCol>
              </a:tblGrid>
              <a:tr h="370840">
                <a:tc>
                  <a:txBody>
                    <a:bodyPr/>
                    <a:lstStyle/>
                    <a:p>
                      <a:pPr algn="ctr"/>
                      <a:r>
                        <a:rPr lang="en-GB" sz="1800" b="1" kern="1200" dirty="0" smtClean="0">
                          <a:solidFill>
                            <a:schemeClr val="lt1"/>
                          </a:solidFill>
                          <a:latin typeface="Arial" panose="020B0604020202020204" pitchFamily="34" charset="0"/>
                          <a:ea typeface="+mn-ea"/>
                          <a:cs typeface="Arial" panose="020B0604020202020204" pitchFamily="34" charset="0"/>
                        </a:rPr>
                        <a:t>Output Indicator</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algn="ctr"/>
                      <a:r>
                        <a:rPr lang="en-ZA" sz="1800" b="1" kern="1200" dirty="0" smtClean="0">
                          <a:solidFill>
                            <a:schemeClr val="lt1"/>
                          </a:solidFill>
                          <a:latin typeface="Arial" panose="020B0604020202020204" pitchFamily="34" charset="0"/>
                          <a:ea typeface="+mn-ea"/>
                          <a:cs typeface="Arial" panose="020B0604020202020204" pitchFamily="34" charset="0"/>
                        </a:rPr>
                        <a:t>Planned Annual 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Arial" panose="020B0604020202020204" pitchFamily="34" charset="0"/>
                          <a:ea typeface="+mn-ea"/>
                          <a:cs typeface="Arial" panose="020B0604020202020204" pitchFamily="34" charset="0"/>
                        </a:rPr>
                        <a:t>2021/22</a:t>
                      </a:r>
                      <a:r>
                        <a:rPr lang="en-ZA" sz="1800" b="1" kern="1200" dirty="0" smtClean="0">
                          <a:solidFill>
                            <a:schemeClr val="lt1"/>
                          </a:solidFill>
                          <a:latin typeface="Arial" panose="020B0604020202020204" pitchFamily="34" charset="0"/>
                          <a:ea typeface="+mn-ea"/>
                          <a:cs typeface="Arial" panose="020B0604020202020204" pitchFamily="34" charset="0"/>
                        </a:rPr>
                        <a:t> </a:t>
                      </a:r>
                      <a:r>
                        <a:rPr lang="en-US" sz="1800" b="1" kern="1200" dirty="0" smtClean="0">
                          <a:solidFill>
                            <a:schemeClr val="lt1"/>
                          </a:solidFill>
                          <a:latin typeface="Arial" panose="020B0604020202020204" pitchFamily="34" charset="0"/>
                          <a:ea typeface="+mn-ea"/>
                          <a:cs typeface="Arial" panose="020B0604020202020204" pitchFamily="34" charset="0"/>
                        </a:rPr>
                        <a:t>Actual Achievement</a:t>
                      </a:r>
                    </a:p>
                  </a:txBody>
                  <a:tcPr/>
                </a:tc>
                <a:tc>
                  <a:txBody>
                    <a:bodyPr/>
                    <a:lstStyle/>
                    <a:p>
                      <a:pPr algn="ctr"/>
                      <a:r>
                        <a:rPr lang="en-ZA" sz="1800" b="1" kern="1200" dirty="0" smtClean="0">
                          <a:solidFill>
                            <a:schemeClr val="lt1"/>
                          </a:solidFill>
                          <a:latin typeface="Arial" panose="020B0604020202020204" pitchFamily="34" charset="0"/>
                          <a:ea typeface="+mn-ea"/>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lgn="l"/>
                      <a:r>
                        <a:rPr lang="en-US" sz="1800" dirty="0" smtClean="0">
                          <a:effectLst/>
                          <a:latin typeface="Arial" panose="020B0604020202020204" pitchFamily="34" charset="0"/>
                          <a:ea typeface="Calibri" panose="020F0502020204030204" pitchFamily="34" charset="0"/>
                          <a:cs typeface="Arial" panose="020B0604020202020204" pitchFamily="34" charset="0"/>
                        </a:rPr>
                        <a:t>Number of investigation reports </a:t>
                      </a:r>
                      <a:r>
                        <a:rPr lang="en-US" sz="1800" dirty="0" err="1" smtClean="0">
                          <a:effectLst/>
                          <a:latin typeface="Arial" panose="020B0604020202020204" pitchFamily="34" charset="0"/>
                          <a:ea typeface="Calibri" panose="020F0502020204030204" pitchFamily="34" charset="0"/>
                          <a:cs typeface="Arial" panose="020B0604020202020204" pitchFamily="34" charset="0"/>
                        </a:rPr>
                        <a:t>finalised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0"/>
                        </a:spcAft>
                      </a:pPr>
                      <a:r>
                        <a:rPr lang="en-US" sz="1800" kern="1200" dirty="0" err="1" smtClean="0">
                          <a:solidFill>
                            <a:schemeClr val="dk1"/>
                          </a:solidFill>
                          <a:effectLst/>
                          <a:latin typeface="Arial" panose="020B0604020202020204" pitchFamily="34" charset="0"/>
                          <a:ea typeface="Calibri" panose="020F0502020204030204" pitchFamily="34" charset="0"/>
                          <a:cs typeface="Arial" panose="020B0604020202020204" pitchFamily="34" charset="0"/>
                        </a:rPr>
                        <a:t>Finalise</a:t>
                      </a: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50 investigation reports by 31 March 2022</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US" sz="18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EXCEEDED</a:t>
                      </a:r>
                    </a:p>
                    <a:p>
                      <a:pPr algn="l"/>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A total of </a:t>
                      </a:r>
                      <a:r>
                        <a:rPr lang="en-US" sz="1800" b="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112</a:t>
                      </a: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investigation reports were finalised</a:t>
                      </a:r>
                    </a:p>
                    <a:p>
                      <a:pPr algn="l"/>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Arial" panose="020B0604020202020204" pitchFamily="34" charset="0"/>
                          <a:ea typeface="+mn-ea"/>
                          <a:cs typeface="Arial" panose="020B0604020202020204" pitchFamily="34" charset="0"/>
                        </a:rPr>
                        <a:t>62 more reports were finalised.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Arial" panose="020B0604020202020204" pitchFamily="34" charset="0"/>
                          <a:ea typeface="+mn-ea"/>
                          <a:cs typeface="Arial" panose="020B0604020202020204" pitchFamily="34" charset="0"/>
                        </a:rPr>
                        <a:t>More</a:t>
                      </a:r>
                      <a:r>
                        <a:rPr lang="en-US" sz="18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800" kern="1200" dirty="0" smtClean="0">
                          <a:solidFill>
                            <a:schemeClr val="tx1"/>
                          </a:solidFill>
                          <a:effectLst/>
                          <a:latin typeface="Arial" panose="020B0604020202020204" pitchFamily="34" charset="0"/>
                          <a:ea typeface="+mn-ea"/>
                          <a:cs typeface="Arial" panose="020B0604020202020204" pitchFamily="34" charset="0"/>
                        </a:rPr>
                        <a:t>cases were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effectLst/>
                          <a:latin typeface="Arial" panose="020B0604020202020204" pitchFamily="34" charset="0"/>
                          <a:ea typeface="+mn-ea"/>
                          <a:cs typeface="Arial" panose="020B0604020202020204" pitchFamily="34" charset="0"/>
                        </a:rPr>
                        <a:t>finalised</a:t>
                      </a:r>
                      <a:r>
                        <a:rPr lang="en-US" sz="1800" kern="1200" dirty="0" smtClean="0">
                          <a:solidFill>
                            <a:schemeClr val="tx1"/>
                          </a:solidFill>
                          <a:effectLst/>
                          <a:latin typeface="Arial" panose="020B0604020202020204" pitchFamily="34" charset="0"/>
                          <a:ea typeface="+mn-ea"/>
                          <a:cs typeface="Arial" panose="020B0604020202020204" pitchFamily="34" charset="0"/>
                        </a:rPr>
                        <a:t> during the period under review as a result of effective project management of investigations and enhanced</a:t>
                      </a:r>
                      <a:r>
                        <a:rPr lang="en-US" sz="18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800" kern="1200" dirty="0" smtClean="0">
                          <a:solidFill>
                            <a:schemeClr val="tx1"/>
                          </a:solidFill>
                          <a:effectLst/>
                          <a:latin typeface="Arial" panose="020B0604020202020204" pitchFamily="34" charset="0"/>
                          <a:ea typeface="+mn-ea"/>
                          <a:cs typeface="Arial" panose="020B0604020202020204" pitchFamily="34" charset="0"/>
                        </a:rPr>
                        <a:t>Quality Assurance through</a:t>
                      </a:r>
                      <a:r>
                        <a:rPr lang="en-US" sz="1800" kern="1200" baseline="0" dirty="0" smtClean="0">
                          <a:solidFill>
                            <a:schemeClr val="tx1"/>
                          </a:solidFill>
                          <a:effectLst/>
                          <a:latin typeface="Arial" panose="020B0604020202020204" pitchFamily="34" charset="0"/>
                          <a:ea typeface="+mn-ea"/>
                          <a:cs typeface="Arial" panose="020B0604020202020204" pitchFamily="34" charset="0"/>
                        </a:rPr>
                        <a:t> the weekly Quality Assurance </a:t>
                      </a:r>
                      <a:endParaRPr lang="en-US" sz="18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Arial" panose="020B0604020202020204" pitchFamily="34" charset="0"/>
                          <a:ea typeface="+mn-ea"/>
                          <a:cs typeface="Arial" panose="020B0604020202020204" pitchFamily="34" charset="0"/>
                        </a:rPr>
                        <a:t>Committee sessions.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21</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Investigations (1)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1872946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701952033"/>
              </p:ext>
            </p:extLst>
          </p:nvPr>
        </p:nvGraphicFramePr>
        <p:xfrm>
          <a:off x="0" y="523220"/>
          <a:ext cx="9144000" cy="7411212"/>
        </p:xfrm>
        <a:graphic>
          <a:graphicData uri="http://schemas.openxmlformats.org/drawingml/2006/table">
            <a:tbl>
              <a:tblPr firstRow="1" bandRow="1">
                <a:tableStyleId>{21E4AEA4-8DFA-4A89-87EB-49C32662AFE0}</a:tableStyleId>
              </a:tblPr>
              <a:tblGrid>
                <a:gridCol w="1676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tblGrid>
              <a:tr h="180231">
                <a:tc>
                  <a:txBody>
                    <a:bodyPr/>
                    <a:lstStyle/>
                    <a:p>
                      <a:pPr algn="ctr"/>
                      <a:r>
                        <a:rPr lang="en-GB" sz="1800" b="1" kern="1200" dirty="0" smtClean="0">
                          <a:solidFill>
                            <a:schemeClr val="lt1"/>
                          </a:solidFill>
                          <a:latin typeface="Arial" panose="020B0604020202020204" pitchFamily="34" charset="0"/>
                          <a:ea typeface="+mn-ea"/>
                          <a:cs typeface="Arial" panose="020B0604020202020204" pitchFamily="34" charset="0"/>
                        </a:rPr>
                        <a:t>Output Indicator</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algn="ctr"/>
                      <a:r>
                        <a:rPr lang="en-ZA" sz="1800" b="1" kern="1200" dirty="0" smtClean="0">
                          <a:solidFill>
                            <a:schemeClr val="lt1"/>
                          </a:solidFill>
                          <a:latin typeface="Arial" panose="020B0604020202020204" pitchFamily="34" charset="0"/>
                          <a:ea typeface="+mn-ea"/>
                          <a:cs typeface="Arial" panose="020B0604020202020204" pitchFamily="34" charset="0"/>
                        </a:rPr>
                        <a:t>Planned Annual 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Arial" panose="020B0604020202020204" pitchFamily="34" charset="0"/>
                          <a:ea typeface="+mn-ea"/>
                          <a:cs typeface="Arial" panose="020B0604020202020204" pitchFamily="34" charset="0"/>
                        </a:rPr>
                        <a:t>2021/22</a:t>
                      </a:r>
                      <a:r>
                        <a:rPr lang="en-ZA" sz="1800" b="1" kern="1200" dirty="0" smtClean="0">
                          <a:solidFill>
                            <a:schemeClr val="lt1"/>
                          </a:solidFill>
                          <a:latin typeface="Arial" panose="020B0604020202020204" pitchFamily="34" charset="0"/>
                          <a:ea typeface="+mn-ea"/>
                          <a:cs typeface="Arial" panose="020B0604020202020204" pitchFamily="34" charset="0"/>
                        </a:rPr>
                        <a:t> </a:t>
                      </a:r>
                      <a:r>
                        <a:rPr lang="en-US" sz="1800" b="1" kern="1200" dirty="0" smtClean="0">
                          <a:solidFill>
                            <a:schemeClr val="lt1"/>
                          </a:solidFill>
                          <a:latin typeface="Arial" panose="020B0604020202020204" pitchFamily="34" charset="0"/>
                          <a:ea typeface="+mn-ea"/>
                          <a:cs typeface="Arial" panose="020B0604020202020204" pitchFamily="34" charset="0"/>
                        </a:rPr>
                        <a:t>Actual Achievement</a:t>
                      </a:r>
                    </a:p>
                  </a:txBody>
                  <a:tcPr/>
                </a:tc>
                <a:tc>
                  <a:txBody>
                    <a:bodyPr/>
                    <a:lstStyle/>
                    <a:p>
                      <a:pPr algn="ctr"/>
                      <a:r>
                        <a:rPr lang="en-ZA" sz="1800" b="1" kern="1200" dirty="0" smtClean="0">
                          <a:solidFill>
                            <a:schemeClr val="lt1"/>
                          </a:solidFill>
                          <a:latin typeface="Arial" panose="020B0604020202020204" pitchFamily="34" charset="0"/>
                          <a:ea typeface="+mn-ea"/>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0"/>
                  </a:ext>
                </a:extLst>
              </a:tr>
              <a:tr h="1887349">
                <a:tc>
                  <a:txBody>
                    <a:bodyPr/>
                    <a:lstStyle/>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Percentage of 2 years</a:t>
                      </a: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800" dirty="0" smtClean="0">
                          <a:effectLst/>
                          <a:latin typeface="Arial" panose="020B0604020202020204" pitchFamily="34" charset="0"/>
                          <a:ea typeface="Calibri" panose="020F0502020204030204" pitchFamily="34" charset="0"/>
                          <a:cs typeface="Arial" panose="020B0604020202020204" pitchFamily="34" charset="0"/>
                        </a:rPr>
                        <a:t>and older cases finalised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800" dirty="0" err="1" smtClean="0">
                          <a:effectLst/>
                          <a:latin typeface="Arial" panose="020B0604020202020204" pitchFamily="34" charset="0"/>
                          <a:ea typeface="Calibri" panose="020F0502020204030204" pitchFamily="34" charset="0"/>
                          <a:cs typeface="Arial" panose="020B0604020202020204" pitchFamily="34" charset="0"/>
                        </a:rPr>
                        <a:t>Finalise</a:t>
                      </a:r>
                      <a:r>
                        <a:rPr lang="en-US" sz="1800" dirty="0" smtClean="0">
                          <a:effectLst/>
                          <a:latin typeface="Arial" panose="020B0604020202020204" pitchFamily="34" charset="0"/>
                          <a:ea typeface="Calibri" panose="020F0502020204030204" pitchFamily="34" charset="0"/>
                          <a:cs typeface="Arial" panose="020B0604020202020204" pitchFamily="34" charset="0"/>
                        </a:rPr>
                        <a:t> 80% of 2 years and older cases (except GGI very complex matters) by 31 March 2022</a:t>
                      </a:r>
                    </a:p>
                  </a:txBody>
                  <a:tcPr marL="68580" marR="68580" marT="0" marB="0"/>
                </a:tc>
                <a:tc>
                  <a:txBody>
                    <a:bodyPr/>
                    <a:lstStyle/>
                    <a:p>
                      <a:pPr algn="l">
                        <a:lnSpc>
                          <a:spcPct val="115000"/>
                        </a:lnSpc>
                        <a:spcAft>
                          <a:spcPts val="0"/>
                        </a:spcAft>
                      </a:pPr>
                      <a:r>
                        <a:rPr lang="en-US" sz="18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NOT ACHIEVED </a:t>
                      </a:r>
                    </a:p>
                    <a:p>
                      <a:pPr algn="l">
                        <a:lnSpc>
                          <a:spcPct val="115000"/>
                        </a:lnSpc>
                        <a:spcAft>
                          <a:spcPts val="0"/>
                        </a:spcAft>
                      </a:pPr>
                      <a:r>
                        <a:rPr lang="en-US" sz="18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65% (262/404) of two years and older cases were finalised</a:t>
                      </a:r>
                      <a:endPar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Arial" panose="020B0604020202020204" pitchFamily="34" charset="0"/>
                          <a:ea typeface="+mn-ea"/>
                          <a:cs typeface="Arial" panose="020B0604020202020204" pitchFamily="34" charset="0"/>
                        </a:rPr>
                        <a:t>15% of 2 years and older cases were not finalised.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Arial" panose="020B0604020202020204" pitchFamily="34" charset="0"/>
                          <a:ea typeface="+mn-ea"/>
                          <a:cs typeface="Arial" panose="020B0604020202020204" pitchFamily="34" charset="0"/>
                        </a:rPr>
                        <a:t>Two (2) years older cases were project managed, however the target could not be achieved due to high caseload in relation to staff complement, reliance on state organs to provide</a:t>
                      </a:r>
                      <a:r>
                        <a:rPr lang="en-US" sz="1800" kern="1200" baseline="0" dirty="0" smtClean="0">
                          <a:solidFill>
                            <a:schemeClr val="tx1"/>
                          </a:solidFill>
                          <a:effectLst/>
                          <a:latin typeface="Arial" panose="020B0604020202020204" pitchFamily="34" charset="0"/>
                          <a:ea typeface="+mn-ea"/>
                          <a:cs typeface="Arial" panose="020B0604020202020204" pitchFamily="34" charset="0"/>
                        </a:rPr>
                        <a:t> information/ documents, requests for extensions by respondents (</a:t>
                      </a:r>
                      <a:r>
                        <a:rPr lang="en-US" sz="1800" kern="1200" dirty="0" smtClean="0">
                          <a:solidFill>
                            <a:schemeClr val="tx1"/>
                          </a:solidFill>
                          <a:effectLst/>
                          <a:latin typeface="Arial" panose="020B0604020202020204" pitchFamily="34" charset="0"/>
                          <a:ea typeface="+mn-ea"/>
                          <a:cs typeface="Arial" panose="020B0604020202020204" pitchFamily="34" charset="0"/>
                        </a:rPr>
                        <a:t>state organs) and complexity of other matters investigated</a:t>
                      </a:r>
                      <a:endParaRPr lang="en-ZA" sz="1800" kern="1200" dirty="0" smtClean="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1887349">
                <a:tc>
                  <a:txBody>
                    <a:bodyPr/>
                    <a:lstStyle/>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Investigation and </a:t>
                      </a:r>
                      <a:r>
                        <a:rPr lang="en-US" sz="1800" dirty="0" err="1" smtClean="0">
                          <a:effectLst/>
                          <a:latin typeface="Arial" panose="020B0604020202020204" pitchFamily="34" charset="0"/>
                          <a:ea typeface="Calibri" panose="020F0502020204030204" pitchFamily="34" charset="0"/>
                          <a:cs typeface="Arial" panose="020B0604020202020204" pitchFamily="34" charset="0"/>
                        </a:rPr>
                        <a:t>finalisation</a:t>
                      </a:r>
                      <a:r>
                        <a:rPr lang="en-US" sz="1800" dirty="0" smtClean="0">
                          <a:effectLst/>
                          <a:latin typeface="Arial" panose="020B0604020202020204" pitchFamily="34" charset="0"/>
                          <a:ea typeface="Calibri" panose="020F0502020204030204" pitchFamily="34" charset="0"/>
                          <a:cs typeface="Arial" panose="020B0604020202020204" pitchFamily="34" charset="0"/>
                        </a:rPr>
                        <a:t> of systemic investigations/ interventions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800" dirty="0" err="1" smtClean="0">
                          <a:effectLst/>
                          <a:latin typeface="Arial" panose="020B0604020202020204" pitchFamily="34" charset="0"/>
                          <a:ea typeface="Calibri" panose="020F0502020204030204" pitchFamily="34" charset="0"/>
                          <a:cs typeface="Arial" panose="020B0604020202020204" pitchFamily="34" charset="0"/>
                        </a:rPr>
                        <a:t>Finalise</a:t>
                      </a:r>
                      <a:r>
                        <a:rPr lang="en-US" sz="1800" dirty="0" smtClean="0">
                          <a:effectLst/>
                          <a:latin typeface="Arial" panose="020B0604020202020204" pitchFamily="34" charset="0"/>
                          <a:ea typeface="Calibri" panose="020F0502020204030204" pitchFamily="34" charset="0"/>
                          <a:cs typeface="Arial" panose="020B0604020202020204" pitchFamily="34" charset="0"/>
                        </a:rPr>
                        <a:t> 1 systemic investigation by 31 March 2022.</a:t>
                      </a:r>
                    </a:p>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Arial" panose="020B0604020202020204" pitchFamily="34" charset="0"/>
                          <a:ea typeface="Calibri" panose="020F0502020204030204" pitchFamily="34" charset="0"/>
                          <a:cs typeface="Arial" panose="020B0604020202020204" pitchFamily="34" charset="0"/>
                        </a:rPr>
                        <a:t>Identify and investigate 2 systemic</a:t>
                      </a: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800" dirty="0" smtClean="0">
                          <a:effectLst/>
                          <a:latin typeface="Arial" panose="020B0604020202020204" pitchFamily="34" charset="0"/>
                          <a:ea typeface="Calibri" panose="020F0502020204030204" pitchFamily="34" charset="0"/>
                          <a:cs typeface="Arial" panose="020B0604020202020204" pitchFamily="34" charset="0"/>
                        </a:rPr>
                        <a:t>investigations</a:t>
                      </a:r>
                    </a:p>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latin typeface="Arial" panose="020B0604020202020204" pitchFamily="34" charset="0"/>
                          <a:ea typeface="Calibri" panose="020F0502020204030204" pitchFamily="34" charset="0"/>
                          <a:cs typeface="Arial" panose="020B0604020202020204" pitchFamily="34" charset="0"/>
                        </a:rPr>
                        <a:t>/interventions</a:t>
                      </a:r>
                      <a:endParaRPr lang="en-ZA" sz="180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spcAft>
                          <a:spcPts val="0"/>
                        </a:spcAft>
                      </a:pPr>
                      <a:endParaRPr lang="en-US" sz="18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8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EXCEEDED</a:t>
                      </a:r>
                    </a:p>
                    <a:p>
                      <a:pPr algn="l">
                        <a:lnSpc>
                          <a:spcPct val="115000"/>
                        </a:lnSpc>
                        <a:spcAft>
                          <a:spcPts val="0"/>
                        </a:spcAft>
                      </a:pPr>
                      <a:r>
                        <a:rPr lang="en-US"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2 systemic investigations/</a:t>
                      </a:r>
                    </a:p>
                    <a:p>
                      <a:pPr algn="l">
                        <a:lnSpc>
                          <a:spcPct val="115000"/>
                        </a:lnSpc>
                        <a:spcAft>
                          <a:spcPts val="0"/>
                        </a:spcAft>
                      </a:pPr>
                      <a:r>
                        <a:rPr lang="en-US" sz="18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interventions were identified 2 systemic investigations were finalised</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Arial" panose="020B0604020202020204" pitchFamily="34" charset="0"/>
                          <a:ea typeface="+mn-ea"/>
                          <a:cs typeface="Arial" panose="020B0604020202020204" pitchFamily="34" charset="0"/>
                        </a:rPr>
                        <a:t>1 additional systemic</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Arial" panose="020B0604020202020204" pitchFamily="34" charset="0"/>
                          <a:ea typeface="+mn-ea"/>
                          <a:cs typeface="Arial" panose="020B0604020202020204" pitchFamily="34" charset="0"/>
                        </a:rPr>
                        <a:t>Investigation, carried over from the prior year, was finalized.   </a:t>
                      </a:r>
                      <a:endParaRPr lang="en-ZA" sz="1800" kern="1200" dirty="0" smtClean="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22</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Investigations (2)</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583215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652924001"/>
              </p:ext>
            </p:extLst>
          </p:nvPr>
        </p:nvGraphicFramePr>
        <p:xfrm>
          <a:off x="3176" y="523221"/>
          <a:ext cx="9140823" cy="6633972"/>
        </p:xfrm>
        <a:graphic>
          <a:graphicData uri="http://schemas.openxmlformats.org/drawingml/2006/table">
            <a:tbl>
              <a:tblPr firstRow="1" bandRow="1">
                <a:tableStyleId>{21E4AEA4-8DFA-4A89-87EB-49C32662AFE0}</a:tableStyleId>
              </a:tblPr>
              <a:tblGrid>
                <a:gridCol w="1597024">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3352799">
                  <a:extLst>
                    <a:ext uri="{9D8B030D-6E8A-4147-A177-3AD203B41FA5}">
                      <a16:colId xmlns:a16="http://schemas.microsoft.com/office/drawing/2014/main" val="20003"/>
                    </a:ext>
                  </a:extLst>
                </a:gridCol>
              </a:tblGrid>
              <a:tr h="623063">
                <a:tc>
                  <a:txBody>
                    <a:bodyPr/>
                    <a:lstStyle/>
                    <a:p>
                      <a:pPr algn="ctr"/>
                      <a:r>
                        <a:rPr lang="en-GB" sz="1800" b="1" kern="1200" dirty="0" smtClean="0">
                          <a:solidFill>
                            <a:schemeClr val="lt1"/>
                          </a:solidFill>
                          <a:latin typeface="Arial" panose="020B0604020202020204" pitchFamily="34" charset="0"/>
                          <a:ea typeface="+mn-ea"/>
                          <a:cs typeface="Arial" panose="020B0604020202020204" pitchFamily="34" charset="0"/>
                        </a:rPr>
                        <a:t>Output Indicator</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algn="ctr"/>
                      <a:r>
                        <a:rPr lang="en-ZA" sz="1800" b="1" kern="1200" dirty="0" smtClean="0">
                          <a:solidFill>
                            <a:schemeClr val="lt1"/>
                          </a:solidFill>
                          <a:latin typeface="Arial" panose="020B0604020202020204" pitchFamily="34" charset="0"/>
                          <a:ea typeface="+mn-ea"/>
                          <a:cs typeface="Arial" panose="020B0604020202020204" pitchFamily="34" charset="0"/>
                        </a:rPr>
                        <a:t>Planned Annual 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Arial" panose="020B0604020202020204" pitchFamily="34" charset="0"/>
                          <a:ea typeface="+mn-ea"/>
                          <a:cs typeface="Arial" panose="020B0604020202020204" pitchFamily="34" charset="0"/>
                        </a:rPr>
                        <a:t>2021/22</a:t>
                      </a:r>
                      <a:r>
                        <a:rPr lang="en-ZA" sz="1800" b="1" kern="1200" dirty="0" smtClean="0">
                          <a:solidFill>
                            <a:schemeClr val="lt1"/>
                          </a:solidFill>
                          <a:latin typeface="Arial" panose="020B0604020202020204" pitchFamily="34" charset="0"/>
                          <a:ea typeface="+mn-ea"/>
                          <a:cs typeface="Arial" panose="020B0604020202020204" pitchFamily="34" charset="0"/>
                        </a:rPr>
                        <a:t> </a:t>
                      </a:r>
                      <a:r>
                        <a:rPr lang="en-US" sz="1800" b="1" kern="1200" dirty="0" smtClean="0">
                          <a:solidFill>
                            <a:schemeClr val="lt1"/>
                          </a:solidFill>
                          <a:latin typeface="Arial" panose="020B0604020202020204" pitchFamily="34" charset="0"/>
                          <a:ea typeface="+mn-ea"/>
                          <a:cs typeface="Arial" panose="020B0604020202020204" pitchFamily="34" charset="0"/>
                        </a:rPr>
                        <a:t>Actual Achievement</a:t>
                      </a:r>
                    </a:p>
                  </a:txBody>
                  <a:tcPr/>
                </a:tc>
                <a:tc>
                  <a:txBody>
                    <a:bodyPr/>
                    <a:lstStyle/>
                    <a:p>
                      <a:pPr algn="ctr"/>
                      <a:r>
                        <a:rPr lang="en-ZA" sz="1800" b="1" kern="1200" dirty="0" smtClean="0">
                          <a:solidFill>
                            <a:schemeClr val="lt1"/>
                          </a:solidFill>
                          <a:latin typeface="Arial" panose="020B0604020202020204" pitchFamily="34" charset="0"/>
                          <a:ea typeface="+mn-ea"/>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0"/>
                  </a:ext>
                </a:extLst>
              </a:tr>
              <a:tr h="1958199">
                <a:tc>
                  <a:txBody>
                    <a:bodyPr/>
                    <a:lstStyle/>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Percentage of adherence to turnaround times in </a:t>
                      </a:r>
                      <a:r>
                        <a:rPr lang="en-US" sz="1800" dirty="0" err="1" smtClean="0">
                          <a:effectLst/>
                          <a:latin typeface="Arial" panose="020B0604020202020204" pitchFamily="34" charset="0"/>
                          <a:ea typeface="Calibri" panose="020F0502020204030204" pitchFamily="34" charset="0"/>
                          <a:cs typeface="Arial" panose="020B0604020202020204" pitchFamily="34" charset="0"/>
                        </a:rPr>
                        <a:t>finalisation</a:t>
                      </a:r>
                      <a:r>
                        <a:rPr lang="en-US" sz="1800" dirty="0" smtClean="0">
                          <a:effectLst/>
                          <a:latin typeface="Arial" panose="020B0604020202020204" pitchFamily="34" charset="0"/>
                          <a:ea typeface="Calibri" panose="020F0502020204030204" pitchFamily="34" charset="0"/>
                          <a:cs typeface="Arial" panose="020B0604020202020204" pitchFamily="34" charset="0"/>
                        </a:rPr>
                        <a:t> of cases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800" dirty="0" err="1" smtClean="0">
                          <a:effectLst/>
                          <a:latin typeface="Arial" panose="020B0604020202020204" pitchFamily="34" charset="0"/>
                          <a:ea typeface="Calibri" panose="020F0502020204030204" pitchFamily="34" charset="0"/>
                          <a:cs typeface="Arial" panose="020B0604020202020204" pitchFamily="34" charset="0"/>
                        </a:rPr>
                        <a:t>Finalise</a:t>
                      </a:r>
                      <a:r>
                        <a:rPr lang="en-US" sz="1800" dirty="0" smtClean="0">
                          <a:effectLst/>
                          <a:latin typeface="Arial" panose="020B0604020202020204" pitchFamily="34" charset="0"/>
                          <a:ea typeface="Calibri" panose="020F0502020204030204" pitchFamily="34" charset="0"/>
                          <a:cs typeface="Arial" panose="020B0604020202020204" pitchFamily="34" charset="0"/>
                        </a:rPr>
                        <a:t> 80% of cases within the following turnaround times: </a:t>
                      </a:r>
                    </a:p>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ER: 6 months</a:t>
                      </a:r>
                    </a:p>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SD: 12 months</a:t>
                      </a:r>
                    </a:p>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GGI: 24 months</a:t>
                      </a:r>
                    </a:p>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GGI (very</a:t>
                      </a:r>
                    </a:p>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complex): 36 months by 31 March 2022</a:t>
                      </a:r>
                    </a:p>
                  </a:txBody>
                  <a:tcPr marL="68580" marR="68580" marT="0" marB="0"/>
                </a:tc>
                <a:tc>
                  <a:txBody>
                    <a:bodyPr/>
                    <a:lstStyle/>
                    <a:p>
                      <a:pPr algn="l">
                        <a:lnSpc>
                          <a:spcPct val="115000"/>
                        </a:lnSpc>
                        <a:spcAft>
                          <a:spcPts val="0"/>
                        </a:spcAft>
                      </a:pPr>
                      <a:r>
                        <a:rPr lang="en-US" sz="1800" b="1" dirty="0" smtClean="0">
                          <a:effectLst/>
                          <a:latin typeface="Arial" panose="020B0604020202020204" pitchFamily="34" charset="0"/>
                          <a:ea typeface="Times New Roman" panose="02020603050405020304" pitchFamily="18" charset="0"/>
                          <a:cs typeface="Arial" panose="020B0604020202020204" pitchFamily="34" charset="0"/>
                        </a:rPr>
                        <a:t>EXCEEDED</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 </a:t>
                      </a:r>
                    </a:p>
                    <a:p>
                      <a:pPr algn="l">
                        <a:lnSpc>
                          <a:spcPct val="115000"/>
                        </a:lnSpc>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85%</a:t>
                      </a:r>
                    </a:p>
                    <a:p>
                      <a:pPr algn="l">
                        <a:lnSpc>
                          <a:spcPct val="115000"/>
                        </a:lnSpc>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(3189/3732) of cases were finalised within turnaround times</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Arial" panose="020B0604020202020204" pitchFamily="34" charset="0"/>
                          <a:ea typeface="+mn-ea"/>
                          <a:cs typeface="Arial" panose="020B0604020202020204" pitchFamily="34" charset="0"/>
                        </a:rPr>
                        <a:t>5% more cases were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tx1"/>
                          </a:solidFill>
                          <a:effectLst/>
                          <a:latin typeface="Arial" panose="020B0604020202020204" pitchFamily="34" charset="0"/>
                          <a:ea typeface="+mn-ea"/>
                          <a:cs typeface="Arial" panose="020B0604020202020204" pitchFamily="34" charset="0"/>
                        </a:rPr>
                        <a:t>finalised</a:t>
                      </a:r>
                      <a:r>
                        <a:rPr lang="en-US" sz="1800" kern="1200" dirty="0" smtClean="0">
                          <a:solidFill>
                            <a:schemeClr val="tx1"/>
                          </a:solidFill>
                          <a:effectLst/>
                          <a:latin typeface="Arial" panose="020B0604020202020204" pitchFamily="34" charset="0"/>
                          <a:ea typeface="+mn-ea"/>
                          <a:cs typeface="Arial" panose="020B0604020202020204" pitchFamily="34" charset="0"/>
                        </a:rPr>
                        <a:t> within turnaround times.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Arial" panose="020B0604020202020204" pitchFamily="34" charset="0"/>
                          <a:ea typeface="+mn-ea"/>
                          <a:cs typeface="Arial" panose="020B0604020202020204" pitchFamily="34" charset="0"/>
                        </a:rPr>
                        <a:t>Project management applied by the investigation team in dealing with cases, with</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Arial" panose="020B0604020202020204" pitchFamily="34" charset="0"/>
                          <a:ea typeface="+mn-ea"/>
                          <a:cs typeface="Arial" panose="020B0604020202020204" pitchFamily="34" charset="0"/>
                        </a:rPr>
                        <a:t>close oversight by </a:t>
                      </a:r>
                      <a:r>
                        <a:rPr lang="en-US" sz="1800" kern="1200" baseline="0" dirty="0" smtClean="0">
                          <a:solidFill>
                            <a:schemeClr val="tx1"/>
                          </a:solidFill>
                          <a:effectLst/>
                          <a:latin typeface="Arial" panose="020B0604020202020204" pitchFamily="34" charset="0"/>
                          <a:ea typeface="+mn-ea"/>
                          <a:cs typeface="Arial" panose="020B0604020202020204" pitchFamily="34" charset="0"/>
                        </a:rPr>
                        <a:t> executive authority through </a:t>
                      </a:r>
                      <a:r>
                        <a:rPr lang="en-US" sz="1800" kern="1200" dirty="0" smtClean="0">
                          <a:solidFill>
                            <a:schemeClr val="tx1"/>
                          </a:solidFill>
                          <a:effectLst/>
                          <a:latin typeface="Arial" panose="020B0604020202020204" pitchFamily="34" charset="0"/>
                          <a:ea typeface="+mn-ea"/>
                          <a:cs typeface="Arial" panose="020B0604020202020204" pitchFamily="34" charset="0"/>
                        </a:rPr>
                        <a:t>file inspections and quarterly</a:t>
                      </a:r>
                      <a:r>
                        <a:rPr lang="en-US" sz="1800" kern="1200" baseline="0" dirty="0" smtClean="0">
                          <a:solidFill>
                            <a:schemeClr val="tx1"/>
                          </a:solidFill>
                          <a:effectLst/>
                          <a:latin typeface="Arial" panose="020B0604020202020204" pitchFamily="34" charset="0"/>
                          <a:ea typeface="+mn-ea"/>
                          <a:cs typeface="Arial" panose="020B0604020202020204" pitchFamily="34" charset="0"/>
                        </a:rPr>
                        <a:t> d</a:t>
                      </a:r>
                      <a:r>
                        <a:rPr lang="en-US" sz="1800" kern="1200" dirty="0" smtClean="0">
                          <a:solidFill>
                            <a:schemeClr val="tx1"/>
                          </a:solidFill>
                          <a:effectLst/>
                          <a:latin typeface="Arial" panose="020B0604020202020204" pitchFamily="34" charset="0"/>
                          <a:ea typeface="+mn-ea"/>
                          <a:cs typeface="Arial" panose="020B0604020202020204" pitchFamily="34" charset="0"/>
                        </a:rPr>
                        <a:t>ashboard</a:t>
                      </a:r>
                      <a:r>
                        <a:rPr lang="en-US" sz="18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800" kern="1200" dirty="0" smtClean="0">
                          <a:solidFill>
                            <a:schemeClr val="tx1"/>
                          </a:solidFill>
                          <a:effectLst/>
                          <a:latin typeface="Arial" panose="020B0604020202020204" pitchFamily="34" charset="0"/>
                          <a:ea typeface="+mn-ea"/>
                          <a:cs typeface="Arial" panose="020B0604020202020204" pitchFamily="34" charset="0"/>
                        </a:rPr>
                        <a:t>the ensured achievement of the target. </a:t>
                      </a:r>
                      <a:endParaRPr lang="en-ZA" sz="1800" kern="1200" dirty="0" smtClean="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1"/>
                  </a:ext>
                </a:extLst>
              </a:tr>
              <a:tr h="1958199">
                <a:tc>
                  <a:txBody>
                    <a:bodyPr/>
                    <a:lstStyle/>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Number of bilateral</a:t>
                      </a: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 meetings</a:t>
                      </a:r>
                      <a:r>
                        <a:rPr lang="en-US" sz="1800" dirty="0" smtClean="0">
                          <a:effectLst/>
                          <a:latin typeface="Arial" panose="020B0604020202020204" pitchFamily="34" charset="0"/>
                          <a:ea typeface="Calibri" panose="020F0502020204030204" pitchFamily="34" charset="0"/>
                          <a:cs typeface="Arial" panose="020B0604020202020204" pitchFamily="34" charset="0"/>
                        </a:rPr>
                        <a:t> held with organs of state on systemic challenges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10 bilateral</a:t>
                      </a: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 meetings</a:t>
                      </a:r>
                      <a:r>
                        <a:rPr lang="en-US" sz="1800" dirty="0" smtClean="0">
                          <a:effectLst/>
                          <a:latin typeface="Arial" panose="020B0604020202020204" pitchFamily="34" charset="0"/>
                          <a:ea typeface="Calibri" panose="020F0502020204030204" pitchFamily="34" charset="0"/>
                          <a:cs typeface="Arial" panose="020B0604020202020204" pitchFamily="34" charset="0"/>
                        </a:rPr>
                        <a:t>  held with organs of state on systemic challenges by 31 March 2021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800" b="1" dirty="0" smtClean="0">
                          <a:effectLst/>
                          <a:latin typeface="Arial" panose="020B0604020202020204" pitchFamily="34" charset="0"/>
                          <a:ea typeface="Times New Roman" panose="02020603050405020304" pitchFamily="18" charset="0"/>
                          <a:cs typeface="Arial" panose="020B0604020202020204" pitchFamily="34" charset="0"/>
                        </a:rPr>
                        <a:t>EXCEEDED</a:t>
                      </a:r>
                    </a:p>
                    <a:p>
                      <a:pPr algn="l">
                        <a:lnSpc>
                          <a:spcPct val="115000"/>
                        </a:lnSpc>
                        <a:spcAft>
                          <a:spcPts val="0"/>
                        </a:spcAft>
                      </a:pPr>
                      <a:r>
                        <a:rPr lang="en-US" sz="1800" dirty="0" smtClean="0">
                          <a:effectLst/>
                          <a:latin typeface="Arial" panose="020B0604020202020204" pitchFamily="34" charset="0"/>
                          <a:ea typeface="Times New Roman" panose="02020603050405020304" pitchFamily="18" charset="0"/>
                          <a:cs typeface="Arial" panose="020B0604020202020204" pitchFamily="34" charset="0"/>
                        </a:rPr>
                        <a:t>12 </a:t>
                      </a:r>
                      <a:r>
                        <a:rPr lang="en-US" sz="1800" dirty="0" smtClean="0">
                          <a:effectLst/>
                          <a:latin typeface="Arial" panose="020B0604020202020204" pitchFamily="34" charset="0"/>
                          <a:ea typeface="Calibri" panose="020F0502020204030204" pitchFamily="34" charset="0"/>
                          <a:cs typeface="Arial" panose="020B0604020202020204" pitchFamily="34" charset="0"/>
                        </a:rPr>
                        <a:t>bilateral</a:t>
                      </a: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 meetings</a:t>
                      </a:r>
                      <a:r>
                        <a:rPr lang="en-US" sz="1800" dirty="0" smtClean="0">
                          <a:effectLst/>
                          <a:latin typeface="Arial" panose="020B0604020202020204" pitchFamily="34" charset="0"/>
                          <a:ea typeface="Calibri" panose="020F0502020204030204" pitchFamily="34" charset="0"/>
                          <a:cs typeface="Arial" panose="020B0604020202020204" pitchFamily="34" charset="0"/>
                        </a:rPr>
                        <a:t> </a:t>
                      </a:r>
                      <a:r>
                        <a:rPr lang="en-US" sz="1800" dirty="0" smtClean="0">
                          <a:effectLst/>
                          <a:latin typeface="Arial" panose="020B0604020202020204" pitchFamily="34" charset="0"/>
                          <a:ea typeface="Times New Roman" panose="02020603050405020304" pitchFamily="18" charset="0"/>
                          <a:cs typeface="Arial" panose="020B0604020202020204" pitchFamily="34" charset="0"/>
                        </a:rPr>
                        <a:t> were held with organs of state on systemic challenges</a:t>
                      </a:r>
                    </a:p>
                    <a:p>
                      <a:pPr algn="l">
                        <a:lnSpc>
                          <a:spcPct val="115000"/>
                        </a:lnSpc>
                        <a:spcAft>
                          <a:spcPts val="0"/>
                        </a:spcAft>
                      </a:pP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l" defTabSz="914400" rtl="0" eaLnBrk="1" latinLnBrk="0" hangingPunct="1">
                        <a:lnSpc>
                          <a:spcPct val="100000"/>
                        </a:lnSpc>
                      </a:pP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2 more bilateral meetings were held with organs of state on systemic challenges by the Eastern Cape and</a:t>
                      </a:r>
                    </a:p>
                    <a:p>
                      <a:pPr marL="0" algn="l" defTabSz="914400" rtl="0" eaLnBrk="1" latinLnBrk="0" hangingPunct="1">
                        <a:lnSpc>
                          <a:spcPct val="100000"/>
                        </a:lnSpc>
                      </a:pP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Mpumalanga Province</a:t>
                      </a:r>
                      <a:r>
                        <a:rPr lang="en-US" sz="1800"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as they identified </a:t>
                      </a: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challenges in</a:t>
                      </a:r>
                    </a:p>
                    <a:p>
                      <a:pPr marL="0" algn="l" defTabSz="914400" rtl="0" eaLnBrk="1" latinLnBrk="0" hangingPunct="1">
                        <a:lnSpc>
                          <a:spcPct val="100000"/>
                        </a:lnSpc>
                      </a:pPr>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organs of state that needed to be addressed.</a:t>
                      </a:r>
                      <a:endPar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23</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Investigations (3)</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210838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151130769"/>
              </p:ext>
            </p:extLst>
          </p:nvPr>
        </p:nvGraphicFramePr>
        <p:xfrm>
          <a:off x="3176" y="529082"/>
          <a:ext cx="9140824" cy="6675120"/>
        </p:xfrm>
        <a:graphic>
          <a:graphicData uri="http://schemas.openxmlformats.org/drawingml/2006/table">
            <a:tbl>
              <a:tblPr firstRow="1" bandRow="1">
                <a:tableStyleId>{21E4AEA4-8DFA-4A89-87EB-49C32662AFE0}</a:tableStyleId>
              </a:tblPr>
              <a:tblGrid>
                <a:gridCol w="1749424">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386283">
                <a:tc>
                  <a:txBody>
                    <a:bodyPr/>
                    <a:lstStyle/>
                    <a:p>
                      <a:pPr algn="ctr"/>
                      <a:r>
                        <a:rPr lang="en-GB" sz="1800" b="1" kern="1200" dirty="0" smtClean="0">
                          <a:solidFill>
                            <a:schemeClr val="lt1"/>
                          </a:solidFill>
                          <a:latin typeface="Arial" panose="020B0604020202020204" pitchFamily="34" charset="0"/>
                          <a:ea typeface="+mn-ea"/>
                          <a:cs typeface="Arial" panose="020B0604020202020204" pitchFamily="34" charset="0"/>
                        </a:rPr>
                        <a:t>Output Indicator</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algn="ctr"/>
                      <a:r>
                        <a:rPr lang="en-ZA" sz="1800" b="1" kern="1200" dirty="0" smtClean="0">
                          <a:solidFill>
                            <a:schemeClr val="lt1"/>
                          </a:solidFill>
                          <a:latin typeface="Arial" panose="020B0604020202020204" pitchFamily="34" charset="0"/>
                          <a:ea typeface="+mn-ea"/>
                          <a:cs typeface="Arial" panose="020B0604020202020204" pitchFamily="34" charset="0"/>
                        </a:rPr>
                        <a:t>Planned Annual 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Arial" panose="020B0604020202020204" pitchFamily="34" charset="0"/>
                          <a:ea typeface="+mn-ea"/>
                          <a:cs typeface="Arial" panose="020B0604020202020204" pitchFamily="34" charset="0"/>
                        </a:rPr>
                        <a:t>2021/22</a:t>
                      </a:r>
                      <a:r>
                        <a:rPr lang="en-ZA" sz="1800" b="1" kern="1200" dirty="0" smtClean="0">
                          <a:solidFill>
                            <a:schemeClr val="lt1"/>
                          </a:solidFill>
                          <a:latin typeface="Arial" panose="020B0604020202020204" pitchFamily="34" charset="0"/>
                          <a:ea typeface="+mn-ea"/>
                          <a:cs typeface="Arial" panose="020B0604020202020204" pitchFamily="34" charset="0"/>
                        </a:rPr>
                        <a:t> </a:t>
                      </a:r>
                      <a:r>
                        <a:rPr lang="en-US" sz="1800" b="1" kern="1200" dirty="0" smtClean="0">
                          <a:solidFill>
                            <a:schemeClr val="lt1"/>
                          </a:solidFill>
                          <a:latin typeface="Arial" panose="020B0604020202020204" pitchFamily="34" charset="0"/>
                          <a:ea typeface="+mn-ea"/>
                          <a:cs typeface="Arial" panose="020B0604020202020204" pitchFamily="34" charset="0"/>
                        </a:rPr>
                        <a:t>Actual Achievement</a:t>
                      </a:r>
                    </a:p>
                  </a:txBody>
                  <a:tcPr/>
                </a:tc>
                <a:tc>
                  <a:txBody>
                    <a:bodyPr/>
                    <a:lstStyle/>
                    <a:p>
                      <a:pPr algn="ctr"/>
                      <a:r>
                        <a:rPr lang="en-ZA" sz="1800" b="1" kern="1200" dirty="0" smtClean="0">
                          <a:solidFill>
                            <a:schemeClr val="lt1"/>
                          </a:solidFill>
                          <a:latin typeface="Arial" panose="020B0604020202020204" pitchFamily="34" charset="0"/>
                          <a:ea typeface="+mn-ea"/>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0"/>
                  </a:ext>
                </a:extLst>
              </a:tr>
              <a:tr h="1955038">
                <a:tc>
                  <a:txBody>
                    <a:bodyPr/>
                    <a:lstStyle/>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Number of activities executed in the implementation plan of an Integrated Access and Stakeholder Management Strategy</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Execute 42 activities in the implementation plan of an Integrated Access and Stakeholder Management Strategy by 31 March 2022 (42</a:t>
                      </a:r>
                    </a:p>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 36 radio interviews + 5 national events and 1 Good</a:t>
                      </a:r>
                    </a:p>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Governance</a:t>
                      </a:r>
                    </a:p>
                    <a:p>
                      <a:pPr algn="l">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Week)</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ZA" sz="18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EXCEEDED</a:t>
                      </a:r>
                    </a:p>
                    <a:p>
                      <a:pPr algn="l"/>
                      <a:r>
                        <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103 activities were executed in the implementation plan of an Integrated Access and Stakeholder</a:t>
                      </a:r>
                    </a:p>
                    <a:p>
                      <a:pPr algn="l"/>
                      <a:r>
                        <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Management Strategy </a:t>
                      </a:r>
                    </a:p>
                    <a:p>
                      <a:pPr algn="l"/>
                      <a:r>
                        <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- 97 radio</a:t>
                      </a:r>
                    </a:p>
                    <a:p>
                      <a:pPr algn="l"/>
                      <a:r>
                        <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Interviews were conducted </a:t>
                      </a:r>
                    </a:p>
                    <a:p>
                      <a:pPr marL="285750" indent="-285750" algn="l">
                        <a:buFontTx/>
                        <a:buChar char="-"/>
                      </a:pPr>
                      <a:r>
                        <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5 National events were conducted </a:t>
                      </a:r>
                    </a:p>
                    <a:p>
                      <a:pPr marL="285750" indent="-285750" algn="l">
                        <a:buFontTx/>
                        <a:buChar char="-"/>
                      </a:pPr>
                      <a:r>
                        <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1 Good Governance Week </a:t>
                      </a:r>
                    </a:p>
                    <a:p>
                      <a:pPr algn="l"/>
                      <a:endPar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l"/>
                      <a:endPar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l"/>
                      <a:endPar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l"/>
                      <a:endPar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l"/>
                      <a:endPar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l"/>
                      <a:endPar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61 more radio interviews were conducted in the implementation</a:t>
                      </a:r>
                    </a:p>
                    <a:p>
                      <a:pPr algn="l"/>
                      <a:r>
                        <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plan of an Integrated Access</a:t>
                      </a:r>
                      <a:r>
                        <a:rPr lang="en-ZA" sz="1800" kern="1200" baseline="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 </a:t>
                      </a:r>
                      <a:r>
                        <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and Stakeholder Management Strategy. </a:t>
                      </a:r>
                    </a:p>
                    <a:p>
                      <a:pPr algn="l"/>
                      <a:endParaRPr lang="en-ZA"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l"/>
                      <a:r>
                        <a:rPr lang="en-US" sz="1800"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Strengthened relations with community radio stations resulted in free radio slots being allocated to PPSA.</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24</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Stakeholder Management (1)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01145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2021/22 Human Resource Management</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965528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23220"/>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rPr>
              <a:t>Appointments and terminations</a:t>
            </a:r>
            <a:endParaRPr lang="en-GB" sz="2800" dirty="0">
              <a:latin typeface="Arial Rounded MT Bold" panose="020F0704030504030204" pitchFamily="34" charset="0"/>
            </a:endParaRPr>
          </a:p>
        </p:txBody>
      </p:sp>
      <p:graphicFrame>
        <p:nvGraphicFramePr>
          <p:cNvPr id="3" name="Diagram 2"/>
          <p:cNvGraphicFramePr/>
          <p:nvPr>
            <p:extLst>
              <p:ext uri="{D42A27DB-BD31-4B8C-83A1-F6EECF244321}">
                <p14:modId xmlns:p14="http://schemas.microsoft.com/office/powerpoint/2010/main" val="2772026428"/>
              </p:ext>
            </p:extLst>
          </p:nvPr>
        </p:nvGraphicFramePr>
        <p:xfrm>
          <a:off x="0" y="523220"/>
          <a:ext cx="9144000" cy="6487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3181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rPr>
              <a:t>Reasons for staff leaving PPSA in the last 3 years</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nvPr>
        </p:nvGraphicFramePr>
        <p:xfrm>
          <a:off x="0" y="536800"/>
          <a:ext cx="9144000" cy="5852160"/>
        </p:xfrm>
        <a:graphic>
          <a:graphicData uri="http://schemas.openxmlformats.org/drawingml/2006/table">
            <a:tbl>
              <a:tblPr firstRow="1" firstCol="1" bandRow="1">
                <a:tableStyleId>{72833802-FEF1-4C79-8D5D-14CF1EAF98D9}</a:tableStyleId>
              </a:tblPr>
              <a:tblGrid>
                <a:gridCol w="3505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0">
                <a:tc>
                  <a:txBody>
                    <a:bodyPr/>
                    <a:lstStyle/>
                    <a:p>
                      <a:pPr>
                        <a:spcAft>
                          <a:spcPts val="0"/>
                        </a:spcAft>
                      </a:pPr>
                      <a:r>
                        <a:rPr lang="en-US" sz="2400" dirty="0">
                          <a:effectLst/>
                          <a:latin typeface="Arial" panose="020B0604020202020204" pitchFamily="34" charset="0"/>
                          <a:cs typeface="Arial" panose="020B0604020202020204" pitchFamily="34" charset="0"/>
                        </a:rPr>
                        <a:t>Reasons for termination of service</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400" dirty="0">
                          <a:effectLst/>
                          <a:latin typeface="Arial" panose="020B0604020202020204" pitchFamily="34" charset="0"/>
                          <a:cs typeface="Arial" panose="020B0604020202020204" pitchFamily="34" charset="0"/>
                        </a:rPr>
                        <a:t>2019/20</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400">
                          <a:effectLst/>
                          <a:latin typeface="Arial" panose="020B0604020202020204" pitchFamily="34" charset="0"/>
                          <a:cs typeface="Arial" panose="020B0604020202020204" pitchFamily="34" charset="0"/>
                        </a:rPr>
                        <a:t>2020/21</a:t>
                      </a:r>
                      <a:endParaRPr lang="en-ZA" sz="240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2400">
                          <a:effectLst/>
                          <a:latin typeface="Arial" panose="020B0604020202020204" pitchFamily="34" charset="0"/>
                          <a:cs typeface="Arial" panose="020B0604020202020204" pitchFamily="34" charset="0"/>
                        </a:rPr>
                        <a:t>2021/22</a:t>
                      </a:r>
                      <a:endParaRPr lang="en-ZA" sz="240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spcAft>
                          <a:spcPts val="0"/>
                        </a:spcAft>
                      </a:pPr>
                      <a:r>
                        <a:rPr lang="en-US" sz="2400" b="0" dirty="0">
                          <a:effectLst/>
                          <a:latin typeface="Arial" panose="020B0604020202020204" pitchFamily="34" charset="0"/>
                          <a:cs typeface="Arial" panose="020B0604020202020204" pitchFamily="34" charset="0"/>
                        </a:rPr>
                        <a:t>Death</a:t>
                      </a:r>
                      <a:endParaRPr lang="en-ZA" sz="2400" b="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0</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1</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a:effectLst/>
                          <a:latin typeface="Arial" panose="020B0604020202020204" pitchFamily="34" charset="0"/>
                          <a:cs typeface="Arial" panose="020B0604020202020204" pitchFamily="34" charset="0"/>
                        </a:rPr>
                        <a:t>2</a:t>
                      </a:r>
                      <a:endParaRPr lang="en-ZA" sz="240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spcAft>
                          <a:spcPts val="0"/>
                        </a:spcAft>
                      </a:pPr>
                      <a:r>
                        <a:rPr lang="en-US" sz="2400" b="0" dirty="0">
                          <a:effectLst/>
                          <a:latin typeface="Arial" panose="020B0604020202020204" pitchFamily="34" charset="0"/>
                          <a:cs typeface="Arial" panose="020B0604020202020204" pitchFamily="34" charset="0"/>
                        </a:rPr>
                        <a:t>Resignation</a:t>
                      </a:r>
                      <a:endParaRPr lang="en-ZA" sz="2400" b="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smtClean="0">
                          <a:effectLst/>
                          <a:latin typeface="Arial" panose="020B0604020202020204" pitchFamily="34" charset="0"/>
                          <a:cs typeface="Arial" panose="020B0604020202020204" pitchFamily="34" charset="0"/>
                        </a:rPr>
                        <a:t>13</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6</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a:effectLst/>
                          <a:latin typeface="Arial" panose="020B0604020202020204" pitchFamily="34" charset="0"/>
                          <a:cs typeface="Arial" panose="020B0604020202020204" pitchFamily="34" charset="0"/>
                        </a:rPr>
                        <a:t>16</a:t>
                      </a:r>
                      <a:endParaRPr lang="en-ZA" sz="240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spcAft>
                          <a:spcPts val="0"/>
                        </a:spcAft>
                      </a:pPr>
                      <a:r>
                        <a:rPr lang="en-US" sz="2400" b="0" dirty="0">
                          <a:effectLst/>
                          <a:latin typeface="Arial" panose="020B0604020202020204" pitchFamily="34" charset="0"/>
                          <a:cs typeface="Arial" panose="020B0604020202020204" pitchFamily="34" charset="0"/>
                        </a:rPr>
                        <a:t>Expiry of contract</a:t>
                      </a:r>
                      <a:endParaRPr lang="en-ZA" sz="2400" b="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2</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0</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a:effectLst/>
                          <a:latin typeface="Arial" panose="020B0604020202020204" pitchFamily="34" charset="0"/>
                          <a:cs typeface="Arial" panose="020B0604020202020204" pitchFamily="34" charset="0"/>
                        </a:rPr>
                        <a:t>0</a:t>
                      </a:r>
                      <a:endParaRPr lang="en-ZA" sz="240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a:spcAft>
                          <a:spcPts val="0"/>
                        </a:spcAft>
                      </a:pPr>
                      <a:r>
                        <a:rPr lang="en-US" sz="2400" b="0" dirty="0">
                          <a:effectLst/>
                          <a:latin typeface="Arial" panose="020B0604020202020204" pitchFamily="34" charset="0"/>
                          <a:cs typeface="Arial" panose="020B0604020202020204" pitchFamily="34" charset="0"/>
                        </a:rPr>
                        <a:t>Dismissal – operational changes</a:t>
                      </a:r>
                      <a:endParaRPr lang="en-ZA" sz="2400" b="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0</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0</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a:effectLst/>
                          <a:latin typeface="Arial" panose="020B0604020202020204" pitchFamily="34" charset="0"/>
                          <a:cs typeface="Arial" panose="020B0604020202020204" pitchFamily="34" charset="0"/>
                        </a:rPr>
                        <a:t>0</a:t>
                      </a:r>
                      <a:endParaRPr lang="en-ZA" sz="240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a:spcAft>
                          <a:spcPts val="0"/>
                        </a:spcAft>
                      </a:pPr>
                      <a:r>
                        <a:rPr lang="en-US" sz="2400" b="0" dirty="0">
                          <a:effectLst/>
                          <a:latin typeface="Arial" panose="020B0604020202020204" pitchFamily="34" charset="0"/>
                          <a:cs typeface="Arial" panose="020B0604020202020204" pitchFamily="34" charset="0"/>
                        </a:rPr>
                        <a:t>Dismissal – misconduct</a:t>
                      </a:r>
                      <a:endParaRPr lang="en-ZA" sz="2400" b="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0</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3</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2</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spcAft>
                          <a:spcPts val="0"/>
                        </a:spcAft>
                      </a:pPr>
                      <a:r>
                        <a:rPr lang="en-US" sz="2400" b="0" dirty="0">
                          <a:effectLst/>
                          <a:latin typeface="Arial" panose="020B0604020202020204" pitchFamily="34" charset="0"/>
                          <a:cs typeface="Arial" panose="020B0604020202020204" pitchFamily="34" charset="0"/>
                        </a:rPr>
                        <a:t>Dismissal – inefficiency</a:t>
                      </a:r>
                      <a:endParaRPr lang="en-ZA" sz="2400" b="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1</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0</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1</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0">
                <a:tc>
                  <a:txBody>
                    <a:bodyPr/>
                    <a:lstStyle/>
                    <a:p>
                      <a:pPr>
                        <a:spcAft>
                          <a:spcPts val="0"/>
                        </a:spcAft>
                      </a:pPr>
                      <a:r>
                        <a:rPr lang="en-US" sz="2400" b="0" dirty="0">
                          <a:effectLst/>
                          <a:latin typeface="Arial" panose="020B0604020202020204" pitchFamily="34" charset="0"/>
                          <a:cs typeface="Arial" panose="020B0604020202020204" pitchFamily="34" charset="0"/>
                        </a:rPr>
                        <a:t>Discharged due to ill-health</a:t>
                      </a:r>
                      <a:endParaRPr lang="en-ZA" sz="2400" b="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0</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0</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1</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0">
                <a:tc>
                  <a:txBody>
                    <a:bodyPr/>
                    <a:lstStyle/>
                    <a:p>
                      <a:pPr>
                        <a:spcAft>
                          <a:spcPts val="0"/>
                        </a:spcAft>
                      </a:pPr>
                      <a:r>
                        <a:rPr lang="en-US" sz="2400" b="0" dirty="0">
                          <a:effectLst/>
                          <a:latin typeface="Arial" panose="020B0604020202020204" pitchFamily="34" charset="0"/>
                          <a:cs typeface="Arial" panose="020B0604020202020204" pitchFamily="34" charset="0"/>
                        </a:rPr>
                        <a:t>Retirement</a:t>
                      </a:r>
                      <a:endParaRPr lang="en-ZA" sz="2400" b="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1</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3</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2</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0">
                <a:tc>
                  <a:txBody>
                    <a:bodyPr/>
                    <a:lstStyle/>
                    <a:p>
                      <a:pPr>
                        <a:spcAft>
                          <a:spcPts val="0"/>
                        </a:spcAft>
                      </a:pPr>
                      <a:r>
                        <a:rPr lang="en-US" sz="2400" b="0" dirty="0" smtClean="0">
                          <a:effectLst/>
                          <a:latin typeface="Arial" panose="020B0604020202020204" pitchFamily="34" charset="0"/>
                          <a:cs typeface="Arial" panose="020B0604020202020204" pitchFamily="34" charset="0"/>
                        </a:rPr>
                        <a:t>Other (Promotions)</a:t>
                      </a:r>
                      <a:endParaRPr lang="en-ZA" sz="2400" b="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9</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 </a:t>
                      </a:r>
                      <a:r>
                        <a:rPr lang="en-US" sz="2400" dirty="0" smtClean="0">
                          <a:effectLst/>
                          <a:latin typeface="Arial" panose="020B0604020202020204" pitchFamily="34" charset="0"/>
                          <a:cs typeface="Arial" panose="020B0604020202020204" pitchFamily="34" charset="0"/>
                        </a:rPr>
                        <a:t>15</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dirty="0">
                          <a:effectLst/>
                          <a:latin typeface="Arial" panose="020B0604020202020204" pitchFamily="34" charset="0"/>
                          <a:cs typeface="Arial" panose="020B0604020202020204" pitchFamily="34" charset="0"/>
                        </a:rPr>
                        <a:t>0</a:t>
                      </a:r>
                      <a:endParaRPr lang="en-ZA" sz="2400"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0">
                <a:tc>
                  <a:txBody>
                    <a:bodyPr/>
                    <a:lstStyle/>
                    <a:p>
                      <a:pPr>
                        <a:spcAft>
                          <a:spcPts val="0"/>
                        </a:spcAft>
                      </a:pPr>
                      <a:r>
                        <a:rPr lang="en-US" sz="2400" b="1" dirty="0">
                          <a:effectLst/>
                          <a:latin typeface="Arial" panose="020B0604020202020204" pitchFamily="34" charset="0"/>
                          <a:cs typeface="Arial" panose="020B0604020202020204" pitchFamily="34" charset="0"/>
                        </a:rPr>
                        <a:t>Total</a:t>
                      </a:r>
                      <a:endParaRPr lang="en-ZA" sz="2400" b="1"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b="1" dirty="0">
                          <a:effectLst/>
                          <a:latin typeface="Arial" panose="020B0604020202020204" pitchFamily="34" charset="0"/>
                          <a:cs typeface="Arial" panose="020B0604020202020204" pitchFamily="34" charset="0"/>
                        </a:rPr>
                        <a:t> </a:t>
                      </a:r>
                      <a:r>
                        <a:rPr lang="en-US" sz="2400" b="1" dirty="0" smtClean="0">
                          <a:effectLst/>
                          <a:latin typeface="Arial" panose="020B0604020202020204" pitchFamily="34" charset="0"/>
                          <a:cs typeface="Arial" panose="020B0604020202020204" pitchFamily="34" charset="0"/>
                        </a:rPr>
                        <a:t>26</a:t>
                      </a:r>
                      <a:endParaRPr lang="en-ZA" sz="2400" b="1"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b="1" dirty="0">
                          <a:effectLst/>
                          <a:latin typeface="Arial" panose="020B0604020202020204" pitchFamily="34" charset="0"/>
                          <a:cs typeface="Arial" panose="020B0604020202020204" pitchFamily="34" charset="0"/>
                        </a:rPr>
                        <a:t> </a:t>
                      </a:r>
                      <a:r>
                        <a:rPr lang="en-US" sz="2400" b="1" dirty="0" smtClean="0">
                          <a:effectLst/>
                          <a:latin typeface="Arial" panose="020B0604020202020204" pitchFamily="34" charset="0"/>
                          <a:cs typeface="Arial" panose="020B0604020202020204" pitchFamily="34" charset="0"/>
                        </a:rPr>
                        <a:t>28</a:t>
                      </a:r>
                      <a:endParaRPr lang="en-ZA" sz="2400" b="1"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2400" b="1" dirty="0" smtClean="0">
                          <a:effectLst/>
                          <a:latin typeface="Arial" panose="020B0604020202020204" pitchFamily="34" charset="0"/>
                          <a:cs typeface="Arial" panose="020B0604020202020204" pitchFamily="34" charset="0"/>
                        </a:rPr>
                        <a:t>24</a:t>
                      </a:r>
                    </a:p>
                    <a:p>
                      <a:pPr algn="ctr">
                        <a:spcAft>
                          <a:spcPts val="0"/>
                        </a:spcAft>
                      </a:pPr>
                      <a:endParaRPr lang="en-US" sz="2400" b="1" dirty="0" smtClean="0">
                        <a:effectLst/>
                        <a:latin typeface="Arial" panose="020B0604020202020204" pitchFamily="34" charset="0"/>
                        <a:ea typeface="Arial MT"/>
                        <a:cs typeface="Arial" panose="020B0604020202020204" pitchFamily="34" charset="0"/>
                      </a:endParaRPr>
                    </a:p>
                    <a:p>
                      <a:pPr algn="ctr">
                        <a:spcAft>
                          <a:spcPts val="0"/>
                        </a:spcAft>
                      </a:pPr>
                      <a:endParaRPr lang="en-ZA" sz="2400" b="1" dirty="0">
                        <a:effectLst/>
                        <a:latin typeface="Arial" panose="020B0604020202020204" pitchFamily="34" charset="0"/>
                        <a:ea typeface="Arial M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56730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rPr>
              <a:t>Personnel expenditure per </a:t>
            </a:r>
            <a:r>
              <a:rPr lang="en-US" sz="2800" b="1" dirty="0" err="1" smtClean="0">
                <a:solidFill>
                  <a:srgbClr val="C00000"/>
                </a:solidFill>
                <a:latin typeface="Arial Rounded MT Bold" panose="020F0704030504030204" pitchFamily="34" charset="0"/>
              </a:rPr>
              <a:t>programme</a:t>
            </a:r>
            <a:endParaRPr lang="en-GB" sz="2800" dirty="0">
              <a:latin typeface="Arial Rounded MT Bold" panose="020F0704030504030204" pitchFamily="34" charset="0"/>
            </a:endParaRPr>
          </a:p>
        </p:txBody>
      </p:sp>
      <p:sp>
        <p:nvSpPr>
          <p:cNvPr id="2" name="Rectangle 1"/>
          <p:cNvSpPr/>
          <p:nvPr/>
        </p:nvSpPr>
        <p:spPr>
          <a:xfrm>
            <a:off x="0" y="525718"/>
            <a:ext cx="9144000" cy="800219"/>
          </a:xfrm>
          <a:prstGeom prst="rect">
            <a:avLst/>
          </a:prstGeom>
          <a:solidFill>
            <a:schemeClr val="bg1"/>
          </a:solidFill>
        </p:spPr>
        <p:txBody>
          <a:bodyPr wrap="square">
            <a:spAutoFit/>
          </a:bodyPr>
          <a:lstStyle/>
          <a:p>
            <a:pPr lvl="0" algn="just">
              <a:spcAft>
                <a:spcPts val="0"/>
              </a:spcAft>
            </a:pPr>
            <a:endParaRPr lang="en-ZA" sz="23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ZA" sz="23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643103381"/>
              </p:ext>
            </p:extLst>
          </p:nvPr>
        </p:nvGraphicFramePr>
        <p:xfrm>
          <a:off x="0" y="523220"/>
          <a:ext cx="9144001" cy="4194977"/>
        </p:xfrm>
        <a:graphic>
          <a:graphicData uri="http://schemas.openxmlformats.org/drawingml/2006/table">
            <a:tbl>
              <a:tblPr firstRow="1" firstCol="1" lastRow="1" lastCol="1" bandRow="1" bandCol="1"/>
              <a:tblGrid>
                <a:gridCol w="144897">
                  <a:extLst>
                    <a:ext uri="{9D8B030D-6E8A-4147-A177-3AD203B41FA5}">
                      <a16:colId xmlns:a16="http://schemas.microsoft.com/office/drawing/2014/main" val="20000"/>
                    </a:ext>
                  </a:extLst>
                </a:gridCol>
                <a:gridCol w="3152577">
                  <a:extLst>
                    <a:ext uri="{9D8B030D-6E8A-4147-A177-3AD203B41FA5}">
                      <a16:colId xmlns:a16="http://schemas.microsoft.com/office/drawing/2014/main" val="20001"/>
                    </a:ext>
                  </a:extLst>
                </a:gridCol>
                <a:gridCol w="2871571">
                  <a:extLst>
                    <a:ext uri="{9D8B030D-6E8A-4147-A177-3AD203B41FA5}">
                      <a16:colId xmlns:a16="http://schemas.microsoft.com/office/drawing/2014/main" val="20002"/>
                    </a:ext>
                  </a:extLst>
                </a:gridCol>
                <a:gridCol w="2906847">
                  <a:extLst>
                    <a:ext uri="{9D8B030D-6E8A-4147-A177-3AD203B41FA5}">
                      <a16:colId xmlns:a16="http://schemas.microsoft.com/office/drawing/2014/main" val="20003"/>
                    </a:ext>
                  </a:extLst>
                </a:gridCol>
                <a:gridCol w="68109">
                  <a:extLst>
                    <a:ext uri="{9D8B030D-6E8A-4147-A177-3AD203B41FA5}">
                      <a16:colId xmlns:a16="http://schemas.microsoft.com/office/drawing/2014/main" val="20004"/>
                    </a:ext>
                  </a:extLst>
                </a:gridCol>
              </a:tblGrid>
              <a:tr h="162580">
                <a:tc gridSpan="4">
                  <a:txBody>
                    <a:bodyPr/>
                    <a:lstStyle/>
                    <a:p>
                      <a:pPr>
                        <a:spcAft>
                          <a:spcPts val="0"/>
                        </a:spcAft>
                      </a:pPr>
                      <a:r>
                        <a:rPr lang="en-US" sz="100" dirty="0">
                          <a:effectLst/>
                          <a:latin typeface="Times New Roman" panose="02020603050405020304" pitchFamily="18" charset="0"/>
                          <a:ea typeface="Arial MT"/>
                          <a:cs typeface="Arial MT"/>
                        </a:rPr>
                        <a:t> </a:t>
                      </a:r>
                      <a:endParaRPr lang="en-ZA" sz="1100" dirty="0">
                        <a:effectLst/>
                        <a:latin typeface="Arial MT"/>
                        <a:ea typeface="Arial MT"/>
                        <a:cs typeface="Arial MT"/>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A43E54"/>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spcAft>
                          <a:spcPts val="0"/>
                        </a:spcAft>
                      </a:pPr>
                      <a:r>
                        <a:rPr lang="en-US" sz="100" dirty="0">
                          <a:effectLst/>
                          <a:latin typeface="Times New Roman" panose="02020603050405020304" pitchFamily="18" charset="0"/>
                          <a:ea typeface="Arial MT"/>
                          <a:cs typeface="Arial MT"/>
                        </a:rPr>
                        <a:t> </a:t>
                      </a:r>
                      <a:endParaRPr lang="en-ZA" sz="1100" dirty="0">
                        <a:effectLst/>
                        <a:latin typeface="Arial MT"/>
                        <a:ea typeface="Arial MT"/>
                        <a:cs typeface="Arial MT"/>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346730">
                <a:tc>
                  <a:txBody>
                    <a:bodyPr/>
                    <a:lstStyle/>
                    <a:p>
                      <a:pPr>
                        <a:spcAft>
                          <a:spcPts val="0"/>
                        </a:spcAft>
                      </a:pPr>
                      <a:r>
                        <a:rPr lang="en-US" sz="1100">
                          <a:effectLst/>
                          <a:latin typeface="Times New Roman" panose="02020603050405020304" pitchFamily="18" charset="0"/>
                          <a:ea typeface="Arial MT"/>
                          <a:cs typeface="Arial MT"/>
                        </a:rPr>
                        <a:t> </a:t>
                      </a:r>
                      <a:endParaRPr lang="en-ZA" sz="1100">
                        <a:effectLst/>
                        <a:latin typeface="Arial MT"/>
                        <a:ea typeface="Arial MT"/>
                        <a:cs typeface="Arial MT"/>
                      </a:endParaRPr>
                    </a:p>
                  </a:txBody>
                  <a:tcPr marL="0" marR="0" marT="0" marB="0">
                    <a:lnL>
                      <a:noFill/>
                    </a:lnL>
                    <a:lnR>
                      <a:noFill/>
                    </a:lnR>
                    <a:lnT>
                      <a:noFill/>
                    </a:lnT>
                    <a:lnB>
                      <a:noFill/>
                    </a:lnB>
                    <a:solidFill>
                      <a:srgbClr val="A43E54"/>
                    </a:solidFill>
                  </a:tcPr>
                </a:tc>
                <a:tc>
                  <a:txBody>
                    <a:bodyPr/>
                    <a:lstStyle/>
                    <a:p>
                      <a:pPr marL="20320" marR="15875" algn="ctr">
                        <a:lnSpc>
                          <a:spcPts val="1210"/>
                        </a:lnSpc>
                        <a:spcBef>
                          <a:spcPts val="300"/>
                        </a:spcBef>
                        <a:spcAft>
                          <a:spcPts val="0"/>
                        </a:spcAft>
                      </a:pPr>
                      <a:r>
                        <a:rPr lang="en-US" sz="2000" b="1" dirty="0" err="1" smtClean="0">
                          <a:solidFill>
                            <a:srgbClr val="FFFFFF"/>
                          </a:solidFill>
                          <a:effectLst/>
                          <a:latin typeface="Arial" panose="020B0604020202020204" pitchFamily="34" charset="0"/>
                          <a:ea typeface="Arial MT"/>
                          <a:cs typeface="Arial" panose="020B0604020202020204" pitchFamily="34" charset="0"/>
                        </a:rPr>
                        <a:t>Programme</a:t>
                      </a:r>
                      <a:endParaRPr lang="en-ZA" sz="2000" dirty="0">
                        <a:effectLst/>
                        <a:latin typeface="Arial" panose="020B0604020202020204" pitchFamily="34" charset="0"/>
                        <a:ea typeface="Arial MT"/>
                        <a:cs typeface="Arial" panose="020B0604020202020204" pitchFamily="34" charset="0"/>
                      </a:endParaRPr>
                    </a:p>
                  </a:txBody>
                  <a:tcPr marL="0" marR="0" marT="0" marB="0">
                    <a:lnL>
                      <a:noFill/>
                    </a:lnL>
                    <a:lnR w="12700" cap="flat" cmpd="sng" algn="ctr">
                      <a:solidFill>
                        <a:srgbClr val="FFFFFF"/>
                      </a:solidFill>
                      <a:prstDash val="solid"/>
                      <a:round/>
                      <a:headEnd type="none" w="med" len="med"/>
                      <a:tailEnd type="none" w="med" len="med"/>
                    </a:lnR>
                    <a:lnT>
                      <a:noFill/>
                    </a:lnT>
                    <a:lnB>
                      <a:noFill/>
                    </a:lnB>
                    <a:solidFill>
                      <a:srgbClr val="A43E54"/>
                    </a:solidFill>
                  </a:tcPr>
                </a:tc>
                <a:tc>
                  <a:txBody>
                    <a:bodyPr/>
                    <a:lstStyle/>
                    <a:p>
                      <a:pPr marL="3810" marR="2540" algn="ctr">
                        <a:lnSpc>
                          <a:spcPts val="1210"/>
                        </a:lnSpc>
                        <a:spcBef>
                          <a:spcPts val="300"/>
                        </a:spcBef>
                        <a:spcAft>
                          <a:spcPts val="0"/>
                        </a:spcAft>
                      </a:pPr>
                      <a:r>
                        <a:rPr lang="en-US" sz="2000" b="1" dirty="0">
                          <a:solidFill>
                            <a:srgbClr val="FFFFFF"/>
                          </a:solidFill>
                          <a:effectLst/>
                          <a:latin typeface="Arial" panose="020B0604020202020204" pitchFamily="34" charset="0"/>
                          <a:ea typeface="Arial MT"/>
                          <a:cs typeface="Arial" panose="020B0604020202020204" pitchFamily="34" charset="0"/>
                        </a:rPr>
                        <a:t>Personnel</a:t>
                      </a:r>
                      <a:endParaRPr lang="en-ZA" sz="20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A43E54"/>
                    </a:solidFill>
                  </a:tcPr>
                </a:tc>
                <a:tc>
                  <a:txBody>
                    <a:bodyPr/>
                    <a:lstStyle/>
                    <a:p>
                      <a:pPr marL="3175" marR="1905" algn="ctr">
                        <a:lnSpc>
                          <a:spcPts val="1210"/>
                        </a:lnSpc>
                        <a:spcBef>
                          <a:spcPts val="300"/>
                        </a:spcBef>
                        <a:spcAft>
                          <a:spcPts val="0"/>
                        </a:spcAft>
                      </a:pPr>
                      <a:r>
                        <a:rPr lang="en-US" sz="2000" b="1" kern="1200" dirty="0" smtClean="0">
                          <a:solidFill>
                            <a:srgbClr val="FFFFFF"/>
                          </a:solidFill>
                          <a:effectLst/>
                          <a:latin typeface="Arial" panose="020B0604020202020204" pitchFamily="34" charset="0"/>
                          <a:ea typeface="Arial MT"/>
                          <a:cs typeface="Arial" panose="020B0604020202020204" pitchFamily="34" charset="0"/>
                        </a:rPr>
                        <a:t>Percentage of</a:t>
                      </a:r>
                      <a:endParaRPr lang="en-ZA" sz="2000" b="1" kern="1200" dirty="0">
                        <a:solidFill>
                          <a:srgbClr val="FFFFFF"/>
                        </a:solidFill>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A43E54"/>
                    </a:solidFill>
                  </a:tcPr>
                </a:tc>
                <a:tc>
                  <a:txBody>
                    <a:bodyPr/>
                    <a:lstStyle/>
                    <a:p>
                      <a:pPr>
                        <a:spcAft>
                          <a:spcPts val="0"/>
                        </a:spcAft>
                      </a:pPr>
                      <a:r>
                        <a:rPr lang="en-US" sz="1100">
                          <a:effectLst/>
                          <a:latin typeface="Times New Roman" panose="02020603050405020304" pitchFamily="18" charset="0"/>
                          <a:ea typeface="Arial MT"/>
                          <a:cs typeface="Arial MT"/>
                        </a:rPr>
                        <a:t> </a:t>
                      </a:r>
                      <a:endParaRPr lang="en-ZA" sz="1100">
                        <a:effectLst/>
                        <a:latin typeface="Arial MT"/>
                        <a:ea typeface="Arial MT"/>
                        <a:cs typeface="Arial MT"/>
                      </a:endParaRPr>
                    </a:p>
                  </a:txBody>
                  <a:tcPr marL="0" marR="0" marT="0" marB="0">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167640">
                <a:tc>
                  <a:txBody>
                    <a:bodyPr/>
                    <a:lstStyle/>
                    <a:p>
                      <a:pPr>
                        <a:spcAft>
                          <a:spcPts val="0"/>
                        </a:spcAft>
                      </a:pPr>
                      <a:r>
                        <a:rPr lang="en-US" sz="900">
                          <a:effectLst/>
                          <a:latin typeface="Times New Roman" panose="02020603050405020304" pitchFamily="18" charset="0"/>
                          <a:ea typeface="Arial MT"/>
                          <a:cs typeface="Arial MT"/>
                        </a:rPr>
                        <a:t> </a:t>
                      </a:r>
                      <a:endParaRPr lang="en-ZA" sz="1100">
                        <a:effectLst/>
                        <a:latin typeface="Arial MT"/>
                        <a:ea typeface="Arial MT"/>
                        <a:cs typeface="Arial MT"/>
                      </a:endParaRPr>
                    </a:p>
                  </a:txBody>
                  <a:tcPr marL="0" marR="0" marT="0" marB="0">
                    <a:lnL>
                      <a:noFill/>
                    </a:lnL>
                    <a:lnR>
                      <a:noFill/>
                    </a:lnR>
                    <a:lnT>
                      <a:noFill/>
                    </a:lnT>
                    <a:lnB>
                      <a:noFill/>
                    </a:lnB>
                    <a:solidFill>
                      <a:srgbClr val="A43E54"/>
                    </a:solidFill>
                  </a:tcPr>
                </a:tc>
                <a:tc>
                  <a:txBody>
                    <a:bodyPr/>
                    <a:lstStyle/>
                    <a:p>
                      <a:pPr>
                        <a:spcAft>
                          <a:spcPts val="0"/>
                        </a:spcAft>
                      </a:pPr>
                      <a:r>
                        <a:rPr lang="en-US" sz="2000" dirty="0">
                          <a:effectLst/>
                          <a:latin typeface="Arial" panose="020B0604020202020204" pitchFamily="34" charset="0"/>
                          <a:ea typeface="Arial MT"/>
                          <a:cs typeface="Arial" panose="020B0604020202020204" pitchFamily="34" charset="0"/>
                        </a:rPr>
                        <a:t> </a:t>
                      </a:r>
                      <a:endParaRPr lang="en-ZA" sz="2000" dirty="0">
                        <a:effectLst/>
                        <a:latin typeface="Arial" panose="020B0604020202020204" pitchFamily="34" charset="0"/>
                        <a:ea typeface="Arial MT"/>
                        <a:cs typeface="Arial" panose="020B0604020202020204" pitchFamily="34" charset="0"/>
                      </a:endParaRPr>
                    </a:p>
                  </a:txBody>
                  <a:tcPr marL="0" marR="0" marT="0" marB="0">
                    <a:lnL>
                      <a:noFill/>
                    </a:lnL>
                    <a:lnR w="12700" cap="flat" cmpd="sng" algn="ctr">
                      <a:solidFill>
                        <a:srgbClr val="FFFFFF"/>
                      </a:solidFill>
                      <a:prstDash val="solid"/>
                      <a:round/>
                      <a:headEnd type="none" w="med" len="med"/>
                      <a:tailEnd type="none" w="med" len="med"/>
                    </a:lnR>
                    <a:lnT>
                      <a:noFill/>
                    </a:lnT>
                    <a:lnB>
                      <a:noFill/>
                    </a:lnB>
                    <a:solidFill>
                      <a:srgbClr val="A43E54"/>
                    </a:solidFill>
                  </a:tcPr>
                </a:tc>
                <a:tc>
                  <a:txBody>
                    <a:bodyPr/>
                    <a:lstStyle/>
                    <a:p>
                      <a:pPr marL="3810" marR="2540" algn="ctr">
                        <a:lnSpc>
                          <a:spcPts val="1210"/>
                        </a:lnSpc>
                        <a:spcBef>
                          <a:spcPts val="5"/>
                        </a:spcBef>
                        <a:spcAft>
                          <a:spcPts val="0"/>
                        </a:spcAft>
                      </a:pPr>
                      <a:r>
                        <a:rPr lang="en-US" sz="2000" b="1" spc="-10">
                          <a:solidFill>
                            <a:srgbClr val="FFFFFF"/>
                          </a:solidFill>
                          <a:effectLst/>
                          <a:latin typeface="Arial" panose="020B0604020202020204" pitchFamily="34" charset="0"/>
                          <a:ea typeface="Arial MT"/>
                          <a:cs typeface="Arial" panose="020B0604020202020204" pitchFamily="34" charset="0"/>
                        </a:rPr>
                        <a:t>expenditure</a:t>
                      </a:r>
                      <a:endParaRPr lang="en-ZA" sz="200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A43E54"/>
                    </a:solidFill>
                  </a:tcPr>
                </a:tc>
                <a:tc>
                  <a:txBody>
                    <a:bodyPr/>
                    <a:lstStyle/>
                    <a:p>
                      <a:pPr marL="3175" marR="1905" indent="0" algn="ctr" defTabSz="914400" rtl="0" eaLnBrk="1" fontAlgn="auto" latinLnBrk="0" hangingPunct="1">
                        <a:lnSpc>
                          <a:spcPts val="1210"/>
                        </a:lnSpc>
                        <a:spcBef>
                          <a:spcPts val="5"/>
                        </a:spcBef>
                        <a:spcAft>
                          <a:spcPts val="0"/>
                        </a:spcAft>
                        <a:buClrTx/>
                        <a:buSzTx/>
                        <a:buFontTx/>
                        <a:buNone/>
                        <a:tabLst/>
                        <a:defRPr/>
                      </a:pPr>
                      <a:r>
                        <a:rPr lang="en-US" sz="2000" b="1" kern="1200" dirty="0" smtClean="0">
                          <a:solidFill>
                            <a:srgbClr val="FFFFFF"/>
                          </a:solidFill>
                          <a:effectLst/>
                          <a:latin typeface="Arial" panose="020B0604020202020204" pitchFamily="34" charset="0"/>
                          <a:ea typeface="Arial MT"/>
                          <a:cs typeface="Arial" panose="020B0604020202020204" pitchFamily="34" charset="0"/>
                        </a:rPr>
                        <a:t>personnel</a:t>
                      </a:r>
                      <a:endParaRPr lang="en-ZA" sz="2000" b="1" kern="1200" dirty="0" smtClean="0">
                        <a:solidFill>
                          <a:srgbClr val="FFFFFF"/>
                        </a:solidFill>
                        <a:effectLst/>
                        <a:latin typeface="Arial" panose="020B0604020202020204" pitchFamily="34" charset="0"/>
                        <a:ea typeface="Arial MT"/>
                        <a:cs typeface="Arial" panose="020B0604020202020204" pitchFamily="34" charset="0"/>
                      </a:endParaRPr>
                    </a:p>
                    <a:p>
                      <a:pPr marL="3175" marR="1905" algn="ctr">
                        <a:lnSpc>
                          <a:spcPts val="1210"/>
                        </a:lnSpc>
                        <a:spcBef>
                          <a:spcPts val="5"/>
                        </a:spcBef>
                        <a:spcAft>
                          <a:spcPts val="0"/>
                        </a:spcAft>
                      </a:pPr>
                      <a:endParaRPr lang="en-ZA" sz="2000" b="1" kern="1200" dirty="0">
                        <a:solidFill>
                          <a:srgbClr val="FFFFFF"/>
                        </a:solidFill>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A43E54"/>
                    </a:solidFill>
                  </a:tcPr>
                </a:tc>
                <a:tc>
                  <a:txBody>
                    <a:bodyPr/>
                    <a:lstStyle/>
                    <a:p>
                      <a:pPr>
                        <a:spcAft>
                          <a:spcPts val="0"/>
                        </a:spcAft>
                      </a:pPr>
                      <a:r>
                        <a:rPr lang="en-US" sz="900">
                          <a:effectLst/>
                          <a:latin typeface="Times New Roman" panose="02020603050405020304" pitchFamily="18" charset="0"/>
                          <a:ea typeface="Arial MT"/>
                          <a:cs typeface="Arial MT"/>
                        </a:rPr>
                        <a:t> </a:t>
                      </a:r>
                      <a:endParaRPr lang="en-ZA" sz="1100">
                        <a:effectLst/>
                        <a:latin typeface="Arial MT"/>
                        <a:ea typeface="Arial MT"/>
                        <a:cs typeface="Arial MT"/>
                      </a:endParaRPr>
                    </a:p>
                  </a:txBody>
                  <a:tcPr marL="0" marR="0" marT="0" marB="0">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565150">
                <a:tc>
                  <a:txBody>
                    <a:bodyPr/>
                    <a:lstStyle/>
                    <a:p>
                      <a:pPr>
                        <a:spcAft>
                          <a:spcPts val="0"/>
                        </a:spcAft>
                      </a:pPr>
                      <a:r>
                        <a:rPr lang="en-US" sz="1100">
                          <a:effectLst/>
                          <a:latin typeface="Times New Roman" panose="02020603050405020304" pitchFamily="18" charset="0"/>
                          <a:ea typeface="Arial MT"/>
                          <a:cs typeface="Arial MT"/>
                        </a:rPr>
                        <a:t> </a:t>
                      </a:r>
                      <a:endParaRPr lang="en-ZA" sz="1100">
                        <a:effectLst/>
                        <a:latin typeface="Arial MT"/>
                        <a:ea typeface="Arial MT"/>
                        <a:cs typeface="Arial MT"/>
                      </a:endParaRPr>
                    </a:p>
                  </a:txBody>
                  <a:tcPr marL="0" marR="0" marT="0" marB="0">
                    <a:lnL>
                      <a:noFill/>
                    </a:lnL>
                    <a:lnR>
                      <a:noFill/>
                    </a:lnR>
                    <a:lnT>
                      <a:noFill/>
                    </a:lnT>
                    <a:lnB>
                      <a:noFill/>
                    </a:lnB>
                    <a:solidFill>
                      <a:srgbClr val="A43E54"/>
                    </a:solidFill>
                  </a:tcPr>
                </a:tc>
                <a:tc>
                  <a:txBody>
                    <a:bodyPr/>
                    <a:lstStyle/>
                    <a:p>
                      <a:pPr>
                        <a:spcAft>
                          <a:spcPts val="0"/>
                        </a:spcAft>
                      </a:pPr>
                      <a:r>
                        <a:rPr lang="en-US" sz="2000" dirty="0">
                          <a:effectLst/>
                          <a:latin typeface="Arial" panose="020B0604020202020204" pitchFamily="34" charset="0"/>
                          <a:ea typeface="Arial MT"/>
                          <a:cs typeface="Arial" panose="020B0604020202020204" pitchFamily="34" charset="0"/>
                        </a:rPr>
                        <a:t> </a:t>
                      </a:r>
                      <a:endParaRPr lang="en-ZA" sz="2000" dirty="0">
                        <a:effectLst/>
                        <a:latin typeface="Arial" panose="020B0604020202020204" pitchFamily="34" charset="0"/>
                        <a:ea typeface="Arial MT"/>
                        <a:cs typeface="Arial" panose="020B0604020202020204" pitchFamily="34" charset="0"/>
                      </a:endParaRPr>
                    </a:p>
                  </a:txBody>
                  <a:tcPr marL="0" marR="0" marT="0" marB="0">
                    <a:lnL>
                      <a:noFill/>
                    </a:lnL>
                    <a:lnR w="12700" cap="flat" cmpd="sng" algn="ctr">
                      <a:solidFill>
                        <a:srgbClr val="FFFFFF"/>
                      </a:solidFill>
                      <a:prstDash val="solid"/>
                      <a:round/>
                      <a:headEnd type="none" w="med" len="med"/>
                      <a:tailEnd type="none" w="med" len="med"/>
                    </a:lnR>
                    <a:lnT>
                      <a:noFill/>
                    </a:lnT>
                    <a:lnB>
                      <a:noFill/>
                    </a:lnB>
                    <a:solidFill>
                      <a:srgbClr val="A43E54"/>
                    </a:solidFill>
                  </a:tcPr>
                </a:tc>
                <a:tc>
                  <a:txBody>
                    <a:bodyPr/>
                    <a:lstStyle/>
                    <a:p>
                      <a:pPr marL="3810" marR="2540" algn="ctr">
                        <a:spcBef>
                          <a:spcPts val="5"/>
                        </a:spcBef>
                        <a:spcAft>
                          <a:spcPts val="0"/>
                        </a:spcAft>
                      </a:pPr>
                      <a:r>
                        <a:rPr lang="en-US" sz="2000" b="1" dirty="0">
                          <a:solidFill>
                            <a:srgbClr val="FFFFFF"/>
                          </a:solidFill>
                          <a:effectLst/>
                          <a:latin typeface="Arial" panose="020B0604020202020204" pitchFamily="34" charset="0"/>
                          <a:ea typeface="Arial MT"/>
                          <a:cs typeface="Arial" panose="020B0604020202020204" pitchFamily="34" charset="0"/>
                        </a:rPr>
                        <a:t>(R’000)</a:t>
                      </a:r>
                      <a:endParaRPr lang="en-ZA" sz="20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A43E54"/>
                    </a:solidFill>
                  </a:tcPr>
                </a:tc>
                <a:tc>
                  <a:txBody>
                    <a:bodyPr/>
                    <a:lstStyle/>
                    <a:p>
                      <a:pPr marL="176530" marR="173355" indent="0" algn="ctr" defTabSz="914400" rtl="0" eaLnBrk="1" fontAlgn="auto" latinLnBrk="0" hangingPunct="1">
                        <a:lnSpc>
                          <a:spcPct val="102000"/>
                        </a:lnSpc>
                        <a:spcBef>
                          <a:spcPts val="5"/>
                        </a:spcBef>
                        <a:spcAft>
                          <a:spcPts val="0"/>
                        </a:spcAft>
                        <a:buClrTx/>
                        <a:buSzTx/>
                        <a:buFontTx/>
                        <a:buNone/>
                        <a:tabLst/>
                        <a:defRPr/>
                      </a:pPr>
                      <a:r>
                        <a:rPr lang="en-US" sz="2000" b="1" kern="1200" dirty="0" smtClean="0">
                          <a:solidFill>
                            <a:srgbClr val="FFFFFF"/>
                          </a:solidFill>
                          <a:effectLst/>
                          <a:latin typeface="Arial" panose="020B0604020202020204" pitchFamily="34" charset="0"/>
                          <a:ea typeface="Arial MT"/>
                          <a:cs typeface="Arial" panose="020B0604020202020204" pitchFamily="34" charset="0"/>
                        </a:rPr>
                        <a:t>expenditure</a:t>
                      </a:r>
                      <a:endParaRPr lang="en-ZA" sz="2000" b="1" kern="1200" dirty="0" smtClean="0">
                        <a:solidFill>
                          <a:srgbClr val="FFFFFF"/>
                        </a:solidFill>
                        <a:effectLst/>
                        <a:latin typeface="Arial" panose="020B0604020202020204" pitchFamily="34" charset="0"/>
                        <a:ea typeface="Arial MT"/>
                        <a:cs typeface="Arial" panose="020B0604020202020204" pitchFamily="34" charset="0"/>
                      </a:endParaRPr>
                    </a:p>
                    <a:p>
                      <a:pPr marL="176530" marR="173355" algn="ctr">
                        <a:lnSpc>
                          <a:spcPct val="102000"/>
                        </a:lnSpc>
                        <a:spcBef>
                          <a:spcPts val="5"/>
                        </a:spcBef>
                        <a:spcAft>
                          <a:spcPts val="0"/>
                        </a:spcAft>
                      </a:pPr>
                      <a:endParaRPr lang="en-ZA" sz="20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A43E54"/>
                    </a:solidFill>
                  </a:tcPr>
                </a:tc>
                <a:tc>
                  <a:txBody>
                    <a:bodyPr/>
                    <a:lstStyle/>
                    <a:p>
                      <a:pPr>
                        <a:spcAft>
                          <a:spcPts val="0"/>
                        </a:spcAft>
                      </a:pPr>
                      <a:r>
                        <a:rPr lang="en-US" sz="1100">
                          <a:effectLst/>
                          <a:latin typeface="Times New Roman" panose="02020603050405020304" pitchFamily="18" charset="0"/>
                          <a:ea typeface="Arial MT"/>
                          <a:cs typeface="Arial MT"/>
                        </a:rPr>
                        <a:t> </a:t>
                      </a:r>
                      <a:endParaRPr lang="en-ZA" sz="1100">
                        <a:effectLst/>
                        <a:latin typeface="Arial MT"/>
                        <a:ea typeface="Arial MT"/>
                        <a:cs typeface="Arial MT"/>
                      </a:endParaRPr>
                    </a:p>
                  </a:txBody>
                  <a:tcPr marL="0" marR="0" marT="0" marB="0">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457200">
                <a:tc>
                  <a:txBody>
                    <a:bodyPr/>
                    <a:lstStyle/>
                    <a:p>
                      <a:pPr>
                        <a:spcAft>
                          <a:spcPts val="0"/>
                        </a:spcAft>
                      </a:pPr>
                      <a:r>
                        <a:rPr lang="en-US" sz="1100">
                          <a:effectLst/>
                          <a:latin typeface="Times New Roman" panose="02020603050405020304" pitchFamily="18" charset="0"/>
                          <a:ea typeface="Arial MT"/>
                          <a:cs typeface="Arial MT"/>
                        </a:rPr>
                        <a:t> </a:t>
                      </a:r>
                      <a:endParaRPr lang="en-ZA" sz="1100">
                        <a:effectLst/>
                        <a:latin typeface="Arial MT"/>
                        <a:ea typeface="Arial MT"/>
                        <a:cs typeface="Arial MT"/>
                      </a:endParaRPr>
                    </a:p>
                  </a:txBody>
                  <a:tcPr marL="0" marR="0" marT="0" marB="0">
                    <a:lnL>
                      <a:noFill/>
                    </a:lnL>
                    <a:lnR>
                      <a:noFill/>
                    </a:lnR>
                    <a:lnT>
                      <a:noFill/>
                    </a:lnT>
                    <a:lnB>
                      <a:noFill/>
                    </a:lnB>
                  </a:tcPr>
                </a:tc>
                <a:tc>
                  <a:txBody>
                    <a:bodyPr/>
                    <a:lstStyle/>
                    <a:p>
                      <a:pPr marL="20320" marR="15875" algn="ctr">
                        <a:spcBef>
                          <a:spcPts val="835"/>
                        </a:spcBef>
                        <a:spcAft>
                          <a:spcPts val="0"/>
                        </a:spcAft>
                      </a:pPr>
                      <a:r>
                        <a:rPr lang="en-US" sz="2000" dirty="0">
                          <a:effectLst/>
                          <a:latin typeface="Arial" panose="020B0604020202020204" pitchFamily="34" charset="0"/>
                          <a:ea typeface="Arial MT"/>
                          <a:cs typeface="Arial" panose="020B0604020202020204" pitchFamily="34" charset="0"/>
                        </a:rPr>
                        <a:t>Administration</a:t>
                      </a:r>
                      <a:endParaRPr lang="en-ZA" sz="2000" dirty="0">
                        <a:effectLst/>
                        <a:latin typeface="Arial" panose="020B0604020202020204" pitchFamily="34" charset="0"/>
                        <a:ea typeface="Arial MT"/>
                        <a:cs typeface="Arial" panose="020B0604020202020204" pitchFamily="34" charset="0"/>
                      </a:endParaRPr>
                    </a:p>
                  </a:txBody>
                  <a:tcPr marL="0" marR="0" marT="0" marB="0">
                    <a:lnL>
                      <a:noFill/>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3810" marR="2540" algn="ctr">
                        <a:spcBef>
                          <a:spcPts val="835"/>
                        </a:spcBef>
                        <a:spcAft>
                          <a:spcPts val="0"/>
                        </a:spcAft>
                      </a:pPr>
                      <a:r>
                        <a:rPr lang="en-US" sz="2000" dirty="0">
                          <a:effectLst/>
                          <a:latin typeface="Arial" panose="020B0604020202020204" pitchFamily="34" charset="0"/>
                          <a:ea typeface="Arial MT"/>
                          <a:cs typeface="Arial" panose="020B0604020202020204" pitchFamily="34" charset="0"/>
                        </a:rPr>
                        <a:t>55</a:t>
                      </a:r>
                      <a:r>
                        <a:rPr lang="en-US" sz="2000" spc="-60" dirty="0">
                          <a:effectLst/>
                          <a:latin typeface="Arial" panose="020B0604020202020204" pitchFamily="34" charset="0"/>
                          <a:ea typeface="Arial MT"/>
                          <a:cs typeface="Arial" panose="020B0604020202020204" pitchFamily="34" charset="0"/>
                        </a:rPr>
                        <a:t> </a:t>
                      </a:r>
                      <a:r>
                        <a:rPr lang="en-US" sz="2000" dirty="0">
                          <a:effectLst/>
                          <a:latin typeface="Arial" panose="020B0604020202020204" pitchFamily="34" charset="0"/>
                          <a:ea typeface="Arial MT"/>
                          <a:cs typeface="Arial" panose="020B0604020202020204" pitchFamily="34" charset="0"/>
                        </a:rPr>
                        <a:t>670</a:t>
                      </a:r>
                      <a:endParaRPr lang="en-ZA" sz="20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3175" marR="1270" algn="ctr">
                        <a:spcBef>
                          <a:spcPts val="835"/>
                        </a:spcBef>
                        <a:spcAft>
                          <a:spcPts val="0"/>
                        </a:spcAft>
                      </a:pPr>
                      <a:r>
                        <a:rPr lang="en-US" sz="2000" dirty="0" smtClean="0">
                          <a:effectLst/>
                          <a:latin typeface="Arial" panose="020B0604020202020204" pitchFamily="34" charset="0"/>
                          <a:ea typeface="Arial MT"/>
                          <a:cs typeface="Arial" panose="020B0604020202020204" pitchFamily="34" charset="0"/>
                        </a:rPr>
                        <a:t>23%</a:t>
                      </a:r>
                      <a:endParaRPr lang="en-ZA" sz="20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effectLst/>
                          <a:latin typeface="Times New Roman" panose="02020603050405020304" pitchFamily="18" charset="0"/>
                          <a:ea typeface="Arial MT"/>
                          <a:cs typeface="Arial MT"/>
                        </a:rPr>
                        <a:t> </a:t>
                      </a:r>
                      <a:endParaRPr lang="en-ZA" sz="1100">
                        <a:effectLst/>
                        <a:latin typeface="Arial MT"/>
                        <a:ea typeface="Arial MT"/>
                        <a:cs typeface="Arial MT"/>
                      </a:endParaRPr>
                    </a:p>
                  </a:txBody>
                  <a:tcPr marL="0" marR="0" marT="0" marB="0">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447675">
                <a:tc>
                  <a:txBody>
                    <a:bodyPr/>
                    <a:lstStyle/>
                    <a:p>
                      <a:pPr>
                        <a:spcAft>
                          <a:spcPts val="0"/>
                        </a:spcAft>
                      </a:pPr>
                      <a:r>
                        <a:rPr lang="en-US" sz="1100">
                          <a:effectLst/>
                          <a:latin typeface="Times New Roman" panose="02020603050405020304" pitchFamily="18" charset="0"/>
                          <a:ea typeface="Arial MT"/>
                          <a:cs typeface="Arial MT"/>
                        </a:rPr>
                        <a:t> </a:t>
                      </a:r>
                      <a:endParaRPr lang="en-ZA" sz="1100">
                        <a:effectLst/>
                        <a:latin typeface="Arial MT"/>
                        <a:ea typeface="Arial MT"/>
                        <a:cs typeface="Arial MT"/>
                      </a:endParaRPr>
                    </a:p>
                  </a:txBody>
                  <a:tcPr marL="0" marR="0" marT="0" marB="0">
                    <a:lnL>
                      <a:noFill/>
                    </a:lnL>
                    <a:lnR>
                      <a:noFill/>
                    </a:lnR>
                    <a:lnT>
                      <a:noFill/>
                    </a:lnT>
                    <a:lnB>
                      <a:noFill/>
                    </a:lnB>
                  </a:tcPr>
                </a:tc>
                <a:tc>
                  <a:txBody>
                    <a:bodyPr/>
                    <a:lstStyle/>
                    <a:p>
                      <a:pPr>
                        <a:spcBef>
                          <a:spcPts val="15"/>
                        </a:spcBef>
                        <a:spcAft>
                          <a:spcPts val="0"/>
                        </a:spcAft>
                      </a:pPr>
                      <a:r>
                        <a:rPr lang="en-US" sz="2000" b="1" dirty="0">
                          <a:effectLst/>
                          <a:latin typeface="Arial" panose="020B0604020202020204" pitchFamily="34" charset="0"/>
                          <a:ea typeface="Arial MT"/>
                          <a:cs typeface="Arial" panose="020B0604020202020204" pitchFamily="34" charset="0"/>
                        </a:rPr>
                        <a:t> </a:t>
                      </a:r>
                      <a:endParaRPr lang="en-ZA" sz="2000" dirty="0">
                        <a:effectLst/>
                        <a:latin typeface="Arial" panose="020B0604020202020204" pitchFamily="34" charset="0"/>
                        <a:ea typeface="Arial MT"/>
                        <a:cs typeface="Arial" panose="020B0604020202020204" pitchFamily="34" charset="0"/>
                      </a:endParaRPr>
                    </a:p>
                    <a:p>
                      <a:pPr marL="20320" marR="15875" algn="ctr">
                        <a:spcAft>
                          <a:spcPts val="0"/>
                        </a:spcAft>
                      </a:pPr>
                      <a:r>
                        <a:rPr lang="en-US" sz="2000" spc="-5" dirty="0">
                          <a:effectLst/>
                          <a:latin typeface="Arial" panose="020B0604020202020204" pitchFamily="34" charset="0"/>
                          <a:ea typeface="Arial MT"/>
                          <a:cs typeface="Arial" panose="020B0604020202020204" pitchFamily="34" charset="0"/>
                        </a:rPr>
                        <a:t>Investigations</a:t>
                      </a:r>
                      <a:endParaRPr lang="en-ZA" sz="2000" dirty="0">
                        <a:effectLst/>
                        <a:latin typeface="Arial" panose="020B0604020202020204" pitchFamily="34" charset="0"/>
                        <a:ea typeface="Arial MT"/>
                        <a:cs typeface="Arial" panose="020B0604020202020204" pitchFamily="34" charset="0"/>
                      </a:endParaRPr>
                    </a:p>
                  </a:txBody>
                  <a:tcPr marL="0" marR="0" marT="0" marB="0">
                    <a:lnL>
                      <a:noFill/>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5"/>
                        </a:spcBef>
                        <a:spcAft>
                          <a:spcPts val="0"/>
                        </a:spcAft>
                      </a:pPr>
                      <a:r>
                        <a:rPr lang="en-US" sz="2000" b="1" dirty="0">
                          <a:effectLst/>
                          <a:latin typeface="Arial" panose="020B0604020202020204" pitchFamily="34" charset="0"/>
                          <a:ea typeface="Arial MT"/>
                          <a:cs typeface="Arial" panose="020B0604020202020204" pitchFamily="34" charset="0"/>
                        </a:rPr>
                        <a:t> </a:t>
                      </a:r>
                      <a:endParaRPr lang="en-ZA" sz="2000" dirty="0">
                        <a:effectLst/>
                        <a:latin typeface="Arial" panose="020B0604020202020204" pitchFamily="34" charset="0"/>
                        <a:ea typeface="Arial MT"/>
                        <a:cs typeface="Arial" panose="020B0604020202020204" pitchFamily="34" charset="0"/>
                      </a:endParaRPr>
                    </a:p>
                    <a:p>
                      <a:pPr marL="3810" marR="2540" algn="ctr">
                        <a:spcAft>
                          <a:spcPts val="0"/>
                        </a:spcAft>
                      </a:pPr>
                      <a:r>
                        <a:rPr lang="en-US" sz="2000" dirty="0">
                          <a:effectLst/>
                          <a:latin typeface="Arial" panose="020B0604020202020204" pitchFamily="34" charset="0"/>
                          <a:ea typeface="Arial MT"/>
                          <a:cs typeface="Arial" panose="020B0604020202020204" pitchFamily="34" charset="0"/>
                        </a:rPr>
                        <a:t>180</a:t>
                      </a:r>
                      <a:r>
                        <a:rPr lang="en-US" sz="2000" spc="25" dirty="0">
                          <a:effectLst/>
                          <a:latin typeface="Arial" panose="020B0604020202020204" pitchFamily="34" charset="0"/>
                          <a:ea typeface="Arial MT"/>
                          <a:cs typeface="Arial" panose="020B0604020202020204" pitchFamily="34" charset="0"/>
                        </a:rPr>
                        <a:t> </a:t>
                      </a:r>
                      <a:r>
                        <a:rPr lang="en-US" sz="2000" dirty="0">
                          <a:effectLst/>
                          <a:latin typeface="Arial" panose="020B0604020202020204" pitchFamily="34" charset="0"/>
                          <a:ea typeface="Arial MT"/>
                          <a:cs typeface="Arial" panose="020B0604020202020204" pitchFamily="34" charset="0"/>
                        </a:rPr>
                        <a:t>200</a:t>
                      </a:r>
                      <a:endParaRPr lang="en-ZA" sz="20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5"/>
                        </a:spcBef>
                        <a:spcAft>
                          <a:spcPts val="0"/>
                        </a:spcAft>
                      </a:pPr>
                      <a:r>
                        <a:rPr lang="en-US" sz="2000" b="1" dirty="0">
                          <a:effectLst/>
                          <a:latin typeface="Arial" panose="020B0604020202020204" pitchFamily="34" charset="0"/>
                          <a:ea typeface="Arial MT"/>
                          <a:cs typeface="Arial" panose="020B0604020202020204" pitchFamily="34" charset="0"/>
                        </a:rPr>
                        <a:t> </a:t>
                      </a:r>
                      <a:endParaRPr lang="en-ZA" sz="2000" dirty="0">
                        <a:effectLst/>
                        <a:latin typeface="Arial" panose="020B0604020202020204" pitchFamily="34" charset="0"/>
                        <a:ea typeface="Arial MT"/>
                        <a:cs typeface="Arial" panose="020B0604020202020204" pitchFamily="34" charset="0"/>
                      </a:endParaRPr>
                    </a:p>
                    <a:p>
                      <a:pPr marL="3175" marR="1270" algn="ctr">
                        <a:spcAft>
                          <a:spcPts val="0"/>
                        </a:spcAft>
                      </a:pPr>
                      <a:r>
                        <a:rPr lang="en-US" sz="2000" dirty="0" smtClean="0">
                          <a:effectLst/>
                          <a:latin typeface="Arial" panose="020B0604020202020204" pitchFamily="34" charset="0"/>
                          <a:ea typeface="Arial MT"/>
                          <a:cs typeface="Arial" panose="020B0604020202020204" pitchFamily="34" charset="0"/>
                        </a:rPr>
                        <a:t>73%</a:t>
                      </a:r>
                    </a:p>
                    <a:p>
                      <a:pPr marL="3175" marR="1270" algn="ctr">
                        <a:spcAft>
                          <a:spcPts val="0"/>
                        </a:spcAft>
                      </a:pPr>
                      <a:endParaRPr lang="en-ZA" sz="20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effectLst/>
                          <a:latin typeface="Times New Roman" panose="02020603050405020304" pitchFamily="18" charset="0"/>
                          <a:ea typeface="Arial MT"/>
                          <a:cs typeface="Arial MT"/>
                        </a:rPr>
                        <a:t> </a:t>
                      </a:r>
                      <a:endParaRPr lang="en-ZA" sz="1100">
                        <a:effectLst/>
                        <a:latin typeface="Arial MT"/>
                        <a:ea typeface="Arial MT"/>
                        <a:cs typeface="Arial MT"/>
                      </a:endParaRPr>
                    </a:p>
                  </a:txBody>
                  <a:tcPr marL="0" marR="0" marT="0" marB="0">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354965">
                <a:tc>
                  <a:txBody>
                    <a:bodyPr/>
                    <a:lstStyle/>
                    <a:p>
                      <a:pPr>
                        <a:spcAft>
                          <a:spcPts val="0"/>
                        </a:spcAft>
                      </a:pPr>
                      <a:r>
                        <a:rPr lang="en-US" sz="1100">
                          <a:effectLst/>
                          <a:latin typeface="Times New Roman" panose="02020603050405020304" pitchFamily="18" charset="0"/>
                          <a:ea typeface="Arial MT"/>
                          <a:cs typeface="Arial MT"/>
                        </a:rPr>
                        <a:t> </a:t>
                      </a:r>
                      <a:endParaRPr lang="en-ZA" sz="1100">
                        <a:effectLst/>
                        <a:latin typeface="Arial MT"/>
                        <a:ea typeface="Arial MT"/>
                        <a:cs typeface="Arial MT"/>
                      </a:endParaRPr>
                    </a:p>
                  </a:txBody>
                  <a:tcPr marL="0" marR="0" marT="0" marB="0">
                    <a:lnL>
                      <a:noFill/>
                    </a:lnL>
                    <a:lnR>
                      <a:noFill/>
                    </a:lnR>
                    <a:lnT>
                      <a:noFill/>
                    </a:lnT>
                    <a:lnB>
                      <a:noFill/>
                    </a:lnB>
                  </a:tcPr>
                </a:tc>
                <a:tc>
                  <a:txBody>
                    <a:bodyPr/>
                    <a:lstStyle/>
                    <a:p>
                      <a:pPr>
                        <a:spcBef>
                          <a:spcPts val="30"/>
                        </a:spcBef>
                        <a:spcAft>
                          <a:spcPts val="0"/>
                        </a:spcAft>
                      </a:pPr>
                      <a:r>
                        <a:rPr lang="en-US" sz="2000" b="1">
                          <a:effectLst/>
                          <a:latin typeface="Arial" panose="020B0604020202020204" pitchFamily="34" charset="0"/>
                          <a:ea typeface="Arial MT"/>
                          <a:cs typeface="Arial" panose="020B0604020202020204" pitchFamily="34" charset="0"/>
                        </a:rPr>
                        <a:t> </a:t>
                      </a:r>
                      <a:endParaRPr lang="en-ZA" sz="2000">
                        <a:effectLst/>
                        <a:latin typeface="Arial" panose="020B0604020202020204" pitchFamily="34" charset="0"/>
                        <a:ea typeface="Arial MT"/>
                        <a:cs typeface="Arial" panose="020B0604020202020204" pitchFamily="34" charset="0"/>
                      </a:endParaRPr>
                    </a:p>
                    <a:p>
                      <a:pPr marL="20320" marR="15875" algn="ctr">
                        <a:lnSpc>
                          <a:spcPts val="1215"/>
                        </a:lnSpc>
                        <a:spcAft>
                          <a:spcPts val="0"/>
                        </a:spcAft>
                      </a:pPr>
                      <a:r>
                        <a:rPr lang="en-US" sz="2000">
                          <a:effectLst/>
                          <a:latin typeface="Arial" panose="020B0604020202020204" pitchFamily="34" charset="0"/>
                          <a:ea typeface="Arial MT"/>
                          <a:cs typeface="Arial" panose="020B0604020202020204" pitchFamily="34" charset="0"/>
                        </a:rPr>
                        <a:t>Stakeholder</a:t>
                      </a:r>
                      <a:endParaRPr lang="en-ZA" sz="2000">
                        <a:effectLst/>
                        <a:latin typeface="Arial" panose="020B0604020202020204" pitchFamily="34" charset="0"/>
                        <a:ea typeface="Arial MT"/>
                        <a:cs typeface="Arial" panose="020B0604020202020204" pitchFamily="34" charset="0"/>
                      </a:endParaRPr>
                    </a:p>
                  </a:txBody>
                  <a:tcPr marL="0" marR="0" marT="0" marB="0">
                    <a:lnL>
                      <a:noFill/>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30"/>
                        </a:spcBef>
                        <a:spcAft>
                          <a:spcPts val="0"/>
                        </a:spcAft>
                      </a:pPr>
                      <a:r>
                        <a:rPr lang="en-US" sz="2000" b="1" dirty="0">
                          <a:effectLst/>
                          <a:latin typeface="Arial" panose="020B0604020202020204" pitchFamily="34" charset="0"/>
                          <a:ea typeface="Arial MT"/>
                          <a:cs typeface="Arial" panose="020B0604020202020204" pitchFamily="34" charset="0"/>
                        </a:rPr>
                        <a:t> </a:t>
                      </a:r>
                      <a:endParaRPr lang="en-ZA" sz="2000" dirty="0">
                        <a:effectLst/>
                        <a:latin typeface="Arial" panose="020B0604020202020204" pitchFamily="34" charset="0"/>
                        <a:ea typeface="Arial MT"/>
                        <a:cs typeface="Arial" panose="020B0604020202020204" pitchFamily="34" charset="0"/>
                      </a:endParaRPr>
                    </a:p>
                    <a:p>
                      <a:pPr marL="3810" marR="2540" algn="ctr">
                        <a:lnSpc>
                          <a:spcPts val="1215"/>
                        </a:lnSpc>
                        <a:spcAft>
                          <a:spcPts val="0"/>
                        </a:spcAft>
                      </a:pPr>
                      <a:r>
                        <a:rPr lang="en-US" sz="2000" dirty="0">
                          <a:effectLst/>
                          <a:latin typeface="Arial" panose="020B0604020202020204" pitchFamily="34" charset="0"/>
                          <a:ea typeface="Arial MT"/>
                          <a:cs typeface="Arial" panose="020B0604020202020204" pitchFamily="34" charset="0"/>
                        </a:rPr>
                        <a:t>10</a:t>
                      </a:r>
                      <a:r>
                        <a:rPr lang="en-US" sz="2000" spc="-60" dirty="0">
                          <a:effectLst/>
                          <a:latin typeface="Arial" panose="020B0604020202020204" pitchFamily="34" charset="0"/>
                          <a:ea typeface="Arial MT"/>
                          <a:cs typeface="Arial" panose="020B0604020202020204" pitchFamily="34" charset="0"/>
                        </a:rPr>
                        <a:t> </a:t>
                      </a:r>
                      <a:r>
                        <a:rPr lang="en-US" sz="2000" dirty="0">
                          <a:effectLst/>
                          <a:latin typeface="Arial" panose="020B0604020202020204" pitchFamily="34" charset="0"/>
                          <a:ea typeface="Arial MT"/>
                          <a:cs typeface="Arial" panose="020B0604020202020204" pitchFamily="34" charset="0"/>
                        </a:rPr>
                        <a:t>128</a:t>
                      </a:r>
                      <a:endParaRPr lang="en-ZA" sz="20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30"/>
                        </a:spcBef>
                        <a:spcAft>
                          <a:spcPts val="0"/>
                        </a:spcAft>
                      </a:pPr>
                      <a:r>
                        <a:rPr lang="en-US" sz="2000" b="1" dirty="0">
                          <a:effectLst/>
                          <a:latin typeface="Arial" panose="020B0604020202020204" pitchFamily="34" charset="0"/>
                          <a:ea typeface="Arial MT"/>
                          <a:cs typeface="Arial" panose="020B0604020202020204" pitchFamily="34" charset="0"/>
                        </a:rPr>
                        <a:t> </a:t>
                      </a:r>
                      <a:endParaRPr lang="en-ZA" sz="2000" dirty="0">
                        <a:effectLst/>
                        <a:latin typeface="Arial" panose="020B0604020202020204" pitchFamily="34" charset="0"/>
                        <a:ea typeface="Arial MT"/>
                        <a:cs typeface="Arial" panose="020B0604020202020204" pitchFamily="34" charset="0"/>
                      </a:endParaRPr>
                    </a:p>
                    <a:p>
                      <a:pPr marL="3175" marR="1270" algn="ctr">
                        <a:lnSpc>
                          <a:spcPts val="1215"/>
                        </a:lnSpc>
                        <a:spcAft>
                          <a:spcPts val="0"/>
                        </a:spcAft>
                      </a:pPr>
                      <a:r>
                        <a:rPr lang="en-US" sz="2000" dirty="0" smtClean="0">
                          <a:effectLst/>
                          <a:latin typeface="Arial" panose="020B0604020202020204" pitchFamily="34" charset="0"/>
                          <a:ea typeface="Arial MT"/>
                          <a:cs typeface="Arial" panose="020B0604020202020204" pitchFamily="34" charset="0"/>
                        </a:rPr>
                        <a:t>4%</a:t>
                      </a:r>
                      <a:endParaRPr lang="en-ZA" sz="20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100">
                          <a:effectLst/>
                          <a:latin typeface="Times New Roman" panose="02020603050405020304" pitchFamily="18" charset="0"/>
                          <a:ea typeface="Arial MT"/>
                          <a:cs typeface="Arial MT"/>
                        </a:rPr>
                        <a:t> </a:t>
                      </a:r>
                      <a:endParaRPr lang="en-ZA" sz="1100">
                        <a:effectLst/>
                        <a:latin typeface="Arial MT"/>
                        <a:ea typeface="Arial MT"/>
                        <a:cs typeface="Arial MT"/>
                      </a:endParaRPr>
                    </a:p>
                  </a:txBody>
                  <a:tcPr marL="0" marR="0" marT="0" marB="0">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320675">
                <a:tc>
                  <a:txBody>
                    <a:bodyPr/>
                    <a:lstStyle/>
                    <a:p>
                      <a:pPr>
                        <a:spcAft>
                          <a:spcPts val="0"/>
                        </a:spcAft>
                      </a:pPr>
                      <a:r>
                        <a:rPr lang="en-US" sz="1100">
                          <a:effectLst/>
                          <a:latin typeface="Times New Roman" panose="02020603050405020304" pitchFamily="18" charset="0"/>
                          <a:ea typeface="Arial MT"/>
                          <a:cs typeface="Arial MT"/>
                        </a:rPr>
                        <a:t> </a:t>
                      </a:r>
                      <a:endParaRPr lang="en-ZA" sz="1100">
                        <a:effectLst/>
                        <a:latin typeface="Arial MT"/>
                        <a:ea typeface="Arial MT"/>
                        <a:cs typeface="Arial MT"/>
                      </a:endParaRPr>
                    </a:p>
                  </a:txBody>
                  <a:tcPr marL="0" marR="0" marT="0" marB="0">
                    <a:lnL>
                      <a:noFill/>
                    </a:lnL>
                    <a:lnR>
                      <a:noFill/>
                    </a:lnR>
                    <a:lnT>
                      <a:noFill/>
                    </a:lnT>
                    <a:lnB>
                      <a:noFill/>
                    </a:lnB>
                  </a:tcPr>
                </a:tc>
                <a:tc>
                  <a:txBody>
                    <a:bodyPr/>
                    <a:lstStyle/>
                    <a:p>
                      <a:pPr marL="20320" marR="15240" algn="ctr">
                        <a:spcBef>
                          <a:spcPts val="5"/>
                        </a:spcBef>
                        <a:spcAft>
                          <a:spcPts val="0"/>
                        </a:spcAft>
                      </a:pPr>
                      <a:r>
                        <a:rPr lang="en-US" sz="2000">
                          <a:effectLst/>
                          <a:latin typeface="Arial" panose="020B0604020202020204" pitchFamily="34" charset="0"/>
                          <a:ea typeface="Arial MT"/>
                          <a:cs typeface="Arial" panose="020B0604020202020204" pitchFamily="34" charset="0"/>
                        </a:rPr>
                        <a:t>Management</a:t>
                      </a:r>
                      <a:endParaRPr lang="en-ZA" sz="2000">
                        <a:effectLst/>
                        <a:latin typeface="Arial" panose="020B0604020202020204" pitchFamily="34" charset="0"/>
                        <a:ea typeface="Arial MT"/>
                        <a:cs typeface="Arial" panose="020B0604020202020204" pitchFamily="34" charset="0"/>
                      </a:endParaRPr>
                    </a:p>
                  </a:txBody>
                  <a:tcPr marL="0" marR="0" marT="0" marB="0">
                    <a:lnL>
                      <a:noFill/>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dirty="0">
                          <a:effectLst/>
                          <a:latin typeface="Arial" panose="020B0604020202020204" pitchFamily="34" charset="0"/>
                          <a:ea typeface="Arial MT"/>
                          <a:cs typeface="Arial" panose="020B0604020202020204" pitchFamily="34" charset="0"/>
                        </a:rPr>
                        <a:t> </a:t>
                      </a:r>
                      <a:endParaRPr lang="en-ZA" sz="20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dirty="0">
                          <a:effectLst/>
                          <a:latin typeface="Arial" panose="020B0604020202020204" pitchFamily="34" charset="0"/>
                          <a:ea typeface="Arial MT"/>
                          <a:cs typeface="Arial" panose="020B0604020202020204" pitchFamily="34" charset="0"/>
                        </a:rPr>
                        <a:t> </a:t>
                      </a:r>
                      <a:endParaRPr lang="en-ZA" sz="20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a:effectLst/>
                          <a:latin typeface="Times New Roman" panose="02020603050405020304" pitchFamily="18" charset="0"/>
                          <a:ea typeface="Arial MT"/>
                          <a:cs typeface="Arial MT"/>
                        </a:rPr>
                        <a:t> </a:t>
                      </a:r>
                      <a:endParaRPr lang="en-ZA" sz="1100">
                        <a:effectLst/>
                        <a:latin typeface="Arial MT"/>
                        <a:ea typeface="Arial MT"/>
                        <a:cs typeface="Arial MT"/>
                      </a:endParaRPr>
                    </a:p>
                  </a:txBody>
                  <a:tcPr marL="0" marR="0" marT="0" marB="0">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447040">
                <a:tc>
                  <a:txBody>
                    <a:bodyPr/>
                    <a:lstStyle/>
                    <a:p>
                      <a:pPr>
                        <a:spcAft>
                          <a:spcPts val="0"/>
                        </a:spcAft>
                      </a:pPr>
                      <a:r>
                        <a:rPr lang="en-US" sz="1100">
                          <a:effectLst/>
                          <a:latin typeface="Times New Roman" panose="02020603050405020304" pitchFamily="18" charset="0"/>
                          <a:ea typeface="Arial MT"/>
                          <a:cs typeface="Arial MT"/>
                        </a:rPr>
                        <a:t> </a:t>
                      </a:r>
                      <a:endParaRPr lang="en-ZA" sz="1100">
                        <a:effectLst/>
                        <a:latin typeface="Arial MT"/>
                        <a:ea typeface="Arial MT"/>
                        <a:cs typeface="Arial MT"/>
                      </a:endParaRPr>
                    </a:p>
                  </a:txBody>
                  <a:tcPr marL="0" marR="0" marT="0" marB="0">
                    <a:lnL>
                      <a:noFill/>
                    </a:lnL>
                    <a:lnR>
                      <a:noFill/>
                    </a:lnR>
                    <a:lnT>
                      <a:noFill/>
                    </a:lnT>
                    <a:lnB>
                      <a:noFill/>
                    </a:lnB>
                  </a:tcPr>
                </a:tc>
                <a:tc>
                  <a:txBody>
                    <a:bodyPr/>
                    <a:lstStyle/>
                    <a:p>
                      <a:pPr>
                        <a:spcBef>
                          <a:spcPts val="25"/>
                        </a:spcBef>
                        <a:spcAft>
                          <a:spcPts val="0"/>
                        </a:spcAft>
                      </a:pPr>
                      <a:r>
                        <a:rPr lang="en-US" sz="2000" b="1" dirty="0">
                          <a:effectLst/>
                          <a:latin typeface="Arial" panose="020B0604020202020204" pitchFamily="34" charset="0"/>
                          <a:ea typeface="Arial MT"/>
                          <a:cs typeface="Arial" panose="020B0604020202020204" pitchFamily="34" charset="0"/>
                        </a:rPr>
                        <a:t> </a:t>
                      </a:r>
                      <a:endParaRPr lang="en-ZA" sz="2000" dirty="0">
                        <a:effectLst/>
                        <a:latin typeface="Arial" panose="020B0604020202020204" pitchFamily="34" charset="0"/>
                        <a:ea typeface="Arial MT"/>
                        <a:cs typeface="Arial" panose="020B0604020202020204" pitchFamily="34" charset="0"/>
                      </a:endParaRPr>
                    </a:p>
                    <a:p>
                      <a:pPr marL="20320" marR="15875" algn="ctr">
                        <a:spcAft>
                          <a:spcPts val="0"/>
                        </a:spcAft>
                      </a:pPr>
                      <a:r>
                        <a:rPr lang="en-US" sz="2000" b="1" dirty="0">
                          <a:effectLst/>
                          <a:latin typeface="Arial" panose="020B0604020202020204" pitchFamily="34" charset="0"/>
                          <a:ea typeface="Arial MT"/>
                          <a:cs typeface="Arial" panose="020B0604020202020204" pitchFamily="34" charset="0"/>
                        </a:rPr>
                        <a:t>Total</a:t>
                      </a:r>
                      <a:endParaRPr lang="en-ZA" sz="2000" dirty="0">
                        <a:effectLst/>
                        <a:latin typeface="Arial" panose="020B0604020202020204" pitchFamily="34" charset="0"/>
                        <a:ea typeface="Arial MT"/>
                        <a:cs typeface="Arial" panose="020B0604020202020204" pitchFamily="34" charset="0"/>
                      </a:endParaRPr>
                    </a:p>
                  </a:txBody>
                  <a:tcPr marL="0" marR="0" marT="0" marB="0">
                    <a:lnL>
                      <a:noFill/>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25"/>
                        </a:spcBef>
                        <a:spcAft>
                          <a:spcPts val="0"/>
                        </a:spcAft>
                      </a:pPr>
                      <a:r>
                        <a:rPr lang="en-US" sz="2000" b="1" dirty="0">
                          <a:effectLst/>
                          <a:latin typeface="Arial" panose="020B0604020202020204" pitchFamily="34" charset="0"/>
                          <a:ea typeface="Arial MT"/>
                          <a:cs typeface="Arial" panose="020B0604020202020204" pitchFamily="34" charset="0"/>
                        </a:rPr>
                        <a:t> </a:t>
                      </a:r>
                      <a:endParaRPr lang="en-ZA" sz="2000" dirty="0">
                        <a:effectLst/>
                        <a:latin typeface="Arial" panose="020B0604020202020204" pitchFamily="34" charset="0"/>
                        <a:ea typeface="Arial MT"/>
                        <a:cs typeface="Arial" panose="020B0604020202020204" pitchFamily="34" charset="0"/>
                      </a:endParaRPr>
                    </a:p>
                    <a:p>
                      <a:pPr marL="3810" marR="2540" algn="ctr">
                        <a:spcAft>
                          <a:spcPts val="0"/>
                        </a:spcAft>
                      </a:pPr>
                      <a:r>
                        <a:rPr lang="en-US" sz="2000" b="1" dirty="0">
                          <a:effectLst/>
                          <a:latin typeface="Arial" panose="020B0604020202020204" pitchFamily="34" charset="0"/>
                          <a:ea typeface="Arial MT"/>
                          <a:cs typeface="Arial" panose="020B0604020202020204" pitchFamily="34" charset="0"/>
                        </a:rPr>
                        <a:t>245 998</a:t>
                      </a:r>
                      <a:endParaRPr lang="en-ZA" sz="20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Bef>
                          <a:spcPts val="25"/>
                        </a:spcBef>
                        <a:spcAft>
                          <a:spcPts val="0"/>
                        </a:spcAft>
                      </a:pPr>
                      <a:r>
                        <a:rPr lang="en-US" sz="2000" b="1" dirty="0">
                          <a:effectLst/>
                          <a:latin typeface="Arial" panose="020B0604020202020204" pitchFamily="34" charset="0"/>
                          <a:ea typeface="Arial MT"/>
                          <a:cs typeface="Arial" panose="020B0604020202020204" pitchFamily="34" charset="0"/>
                        </a:rPr>
                        <a:t> </a:t>
                      </a:r>
                      <a:endParaRPr lang="en-ZA" sz="2000" dirty="0">
                        <a:effectLst/>
                        <a:latin typeface="Arial" panose="020B0604020202020204" pitchFamily="34" charset="0"/>
                        <a:ea typeface="Arial MT"/>
                        <a:cs typeface="Arial" panose="020B0604020202020204" pitchFamily="34" charset="0"/>
                      </a:endParaRPr>
                    </a:p>
                    <a:p>
                      <a:pPr marL="3175" marR="1270" algn="ctr">
                        <a:spcAft>
                          <a:spcPts val="0"/>
                        </a:spcAft>
                      </a:pPr>
                      <a:r>
                        <a:rPr lang="en-US" sz="2000" b="1" dirty="0">
                          <a:effectLst/>
                          <a:latin typeface="Arial" panose="020B0604020202020204" pitchFamily="34" charset="0"/>
                          <a:ea typeface="Arial MT"/>
                          <a:cs typeface="Arial" panose="020B0604020202020204" pitchFamily="34" charset="0"/>
                        </a:rPr>
                        <a:t>100%</a:t>
                      </a:r>
                      <a:endParaRPr lang="en-ZA" sz="2000" dirty="0">
                        <a:effectLst/>
                        <a:latin typeface="Arial" panose="020B0604020202020204" pitchFamily="34" charset="0"/>
                        <a:ea typeface="Arial MT"/>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US" sz="1100" dirty="0">
                          <a:effectLst/>
                          <a:latin typeface="Times New Roman" panose="02020603050405020304" pitchFamily="18" charset="0"/>
                          <a:ea typeface="Arial MT"/>
                          <a:cs typeface="Arial MT"/>
                        </a:rPr>
                        <a:t> </a:t>
                      </a:r>
                      <a:endParaRPr lang="en-ZA" sz="1100" dirty="0">
                        <a:effectLst/>
                        <a:latin typeface="Arial MT"/>
                        <a:ea typeface="Arial MT"/>
                        <a:cs typeface="Arial MT"/>
                      </a:endParaRPr>
                    </a:p>
                  </a:txBody>
                  <a:tcPr marL="0" marR="0" marT="0" marB="0">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97320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a:t>
            </a:r>
            <a:r>
              <a:rPr lang="en-US" sz="2800" b="1" dirty="0">
                <a:solidFill>
                  <a:srgbClr val="C00000"/>
                </a:solidFill>
                <a:latin typeface="Arial Rounded MT Bold" panose="020F0704030504030204" pitchFamily="34" charset="0"/>
                <a:cs typeface="Tahoma" pitchFamily="34" charset="0"/>
              </a:rPr>
              <a:t>3</a:t>
            </a:r>
            <a:r>
              <a:rPr lang="en-US" sz="2800" b="1" dirty="0" smtClean="0">
                <a:solidFill>
                  <a:srgbClr val="C00000"/>
                </a:solidFill>
                <a:latin typeface="Arial Rounded MT Bold" panose="020F0704030504030204" pitchFamily="34" charset="0"/>
                <a:cs typeface="Tahoma" pitchFamily="34" charset="0"/>
              </a:rPr>
              <a:t>:  Acting Chief Financial Officer </a:t>
            </a:r>
          </a:p>
          <a:p>
            <a:pPr algn="ctr"/>
            <a:r>
              <a:rPr lang="en-US" sz="2800" b="1" dirty="0" smtClean="0">
                <a:solidFill>
                  <a:srgbClr val="C00000"/>
                </a:solidFill>
                <a:latin typeface="Arial Rounded MT Bold" panose="020F0704030504030204" pitchFamily="34" charset="0"/>
                <a:cs typeface="Tahoma" pitchFamily="34" charset="0"/>
              </a:rPr>
              <a:t>Mr Tshiamo Senosi </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val="4053773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1: Acting Public Protector </a:t>
            </a:r>
          </a:p>
          <a:p>
            <a:pPr algn="ctr"/>
            <a:r>
              <a:rPr lang="en-US" sz="2800" b="1" dirty="0" smtClean="0">
                <a:solidFill>
                  <a:srgbClr val="C00000"/>
                </a:solidFill>
                <a:latin typeface="Arial Rounded MT Bold" panose="020F0704030504030204" pitchFamily="34" charset="0"/>
                <a:cs typeface="Tahoma" pitchFamily="34" charset="0"/>
              </a:rPr>
              <a:t>Adv Kholeka Gcaleka</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2897428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523220"/>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3</a:t>
            </a:r>
            <a:r>
              <a:rPr lang="en-US" sz="2800" b="1" dirty="0" smtClean="0">
                <a:solidFill>
                  <a:srgbClr val="C00000"/>
                </a:solidFill>
                <a:latin typeface="Arial Rounded MT Bold" panose="020F0704030504030204" pitchFamily="34" charset="0"/>
                <a:cs typeface="Tahoma" pitchFamily="34" charset="0"/>
              </a:rPr>
              <a:t>. 2021/22 Audit and Financial information</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597977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31</a:t>
            </a:fld>
            <a:endParaRPr lang="en-US" dirty="0"/>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PPSA Audit Opinion 2021/22</a:t>
            </a:r>
            <a:endParaRPr lang="en-GB" sz="2800" dirty="0">
              <a:solidFill>
                <a:srgbClr val="C00000"/>
              </a:solidFill>
              <a:latin typeface="Arial Rounded MT Bold" panose="020F0704030504030204" pitchFamily="34" charset="0"/>
            </a:endParaRPr>
          </a:p>
        </p:txBody>
      </p:sp>
      <p:pic>
        <p:nvPicPr>
          <p:cNvPr id="3" name="Picture 2"/>
          <p:cNvPicPr>
            <a:picLocks noChangeAspect="1"/>
          </p:cNvPicPr>
          <p:nvPr/>
        </p:nvPicPr>
        <p:blipFill>
          <a:blip r:embed="rId2"/>
          <a:stretch>
            <a:fillRect/>
          </a:stretch>
        </p:blipFill>
        <p:spPr>
          <a:xfrm>
            <a:off x="66020" y="838200"/>
            <a:ext cx="9011960" cy="4505980"/>
          </a:xfrm>
          <a:prstGeom prst="rect">
            <a:avLst/>
          </a:prstGeom>
        </p:spPr>
      </p:pic>
    </p:spTree>
    <p:extLst>
      <p:ext uri="{BB962C8B-B14F-4D97-AF65-F5344CB8AC3E}">
        <p14:creationId xmlns:p14="http://schemas.microsoft.com/office/powerpoint/2010/main" val="2934810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32</a:t>
            </a:fld>
            <a:endParaRPr lang="en-US" dirty="0"/>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2021/22 Key Highlights </a:t>
            </a:r>
            <a:endParaRPr lang="en-GB" sz="2800" dirty="0">
              <a:solidFill>
                <a:srgbClr val="C00000"/>
              </a:solidFill>
              <a:latin typeface="Arial Rounded MT Bold" panose="020F0704030504030204" pitchFamily="34" charset="0"/>
            </a:endParaRPr>
          </a:p>
        </p:txBody>
      </p:sp>
      <p:sp>
        <p:nvSpPr>
          <p:cNvPr id="5" name="Rectangle 4"/>
          <p:cNvSpPr/>
          <p:nvPr/>
        </p:nvSpPr>
        <p:spPr>
          <a:xfrm>
            <a:off x="0" y="517124"/>
            <a:ext cx="9144000" cy="8833187"/>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PPSA maintained clean audit status in the  2019-20 and 2021-22 financial years.</a:t>
            </a:r>
          </a:p>
          <a:p>
            <a:pPr algn="just"/>
            <a:endParaRPr lang="en-US"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Non-material audit findings remained at 21 for the period under review.</a:t>
            </a:r>
          </a:p>
          <a:p>
            <a:pPr algn="just"/>
            <a:endParaRPr lang="en-US" sz="16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Bailout of R30,8 million from the Department of Justice and Constitutional Development in the month of November 2021.</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However, the total amount could not be spent as it was received late.</a:t>
            </a:r>
          </a:p>
          <a:p>
            <a:pPr algn="just"/>
            <a:r>
              <a:rPr lang="en-US" sz="2200" dirty="0" smtClean="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200" dirty="0" smtClean="0">
                <a:latin typeface="Arial" panose="020B0604020202020204" pitchFamily="34" charset="0"/>
                <a:cs typeface="Arial" panose="020B0604020202020204" pitchFamily="34" charset="0"/>
              </a:rPr>
              <a:t>Reported a surplus of R35.1 million compared to R14.7 million of previous financial year. The R5 million that could not be spent is due to positions that were vacated and not yet filled.</a:t>
            </a:r>
          </a:p>
          <a:p>
            <a:pPr algn="just"/>
            <a:endParaRPr lang="en-ZA"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2200" dirty="0">
                <a:latin typeface="Arial" panose="020B0604020202020204" pitchFamily="34" charset="0"/>
                <a:cs typeface="Arial" panose="020B0604020202020204" pitchFamily="34" charset="0"/>
              </a:rPr>
              <a:t>PPSA was given approval by National Treasury to maintain the surplus. We have plans to utilise money on projects such as the ones on ICT</a:t>
            </a:r>
            <a:r>
              <a:rPr lang="en-ZA" sz="2200" dirty="0" smtClean="0">
                <a:latin typeface="Arial" panose="020B0604020202020204" pitchFamily="34" charset="0"/>
                <a:cs typeface="Arial" panose="020B0604020202020204" pitchFamily="34" charset="0"/>
              </a:rPr>
              <a:t>.</a:t>
            </a:r>
          </a:p>
          <a:p>
            <a:pPr algn="just"/>
            <a:endParaRPr lang="en-ZA"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2200" dirty="0">
                <a:latin typeface="Arial" panose="020B0604020202020204" pitchFamily="34" charset="0"/>
                <a:cs typeface="Arial" panose="020B0604020202020204" pitchFamily="34" charset="0"/>
              </a:rPr>
              <a:t>PPSA’s financial viability was assessed and found to be good by AGSA. </a:t>
            </a:r>
          </a:p>
          <a:p>
            <a:pPr marL="285750" indent="-285750" algn="just">
              <a:buFont typeface="Arial" panose="020B0604020202020204" pitchFamily="34" charset="0"/>
              <a:buChar char="•"/>
            </a:pPr>
            <a:endParaRPr lang="en-ZA" sz="2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algn="just"/>
            <a:r>
              <a:rPr lang="en-US" sz="2200" dirty="0" smtClean="0">
                <a:latin typeface="Arial" panose="020B0604020202020204" pitchFamily="34" charset="0"/>
                <a:cs typeface="Arial" panose="020B0604020202020204" pitchFamily="34" charset="0"/>
              </a:rPr>
              <a:t>    </a:t>
            </a:r>
          </a:p>
          <a:p>
            <a:pPr algn="just"/>
            <a:endParaRPr lang="en-US" sz="2200" dirty="0" smtClean="0">
              <a:latin typeface="Arial" panose="020B0604020202020204" pitchFamily="34" charset="0"/>
              <a:cs typeface="Arial" panose="020B0604020202020204" pitchFamily="34" charset="0"/>
            </a:endParaRPr>
          </a:p>
          <a:p>
            <a:pPr algn="just"/>
            <a:endParaRPr lang="en-US" sz="2200" dirty="0" smtClean="0">
              <a:latin typeface="Arial" panose="020B0604020202020204" pitchFamily="34" charset="0"/>
              <a:cs typeface="Arial" panose="020B0604020202020204" pitchFamily="34" charset="0"/>
            </a:endParaRPr>
          </a:p>
          <a:p>
            <a:pPr algn="just"/>
            <a:endParaRPr lang="en-US"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45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71ADB88-9B8D-4A34-B25D-7844386CFC5F}" type="slidenum">
              <a:rPr lang="en-US" smtClean="0">
                <a:solidFill>
                  <a:prstClr val="black">
                    <a:tint val="75000"/>
                  </a:prstClr>
                </a:solidFill>
              </a:rPr>
              <a:pPr>
                <a:defRPr/>
              </a:pPr>
              <a:t>33</a:t>
            </a:fld>
            <a:endParaRPr lang="en-US" dirty="0">
              <a:solidFill>
                <a:prstClr val="black">
                  <a:tint val="75000"/>
                </a:prstClr>
              </a:solidFill>
            </a:endParaRPr>
          </a:p>
        </p:txBody>
      </p:sp>
      <p:sp>
        <p:nvSpPr>
          <p:cNvPr id="8" name="TextBox 7"/>
          <p:cNvSpPr txBox="1"/>
          <p:nvPr/>
        </p:nvSpPr>
        <p:spPr>
          <a:xfrm>
            <a:off x="5867400" y="523220"/>
            <a:ext cx="3276600" cy="6032421"/>
          </a:xfrm>
          <a:prstGeom prst="rect">
            <a:avLst/>
          </a:prstGeom>
          <a:solidFill>
            <a:schemeClr val="bg1"/>
          </a:solidFill>
          <a:ln>
            <a:solidFill>
              <a:schemeClr val="accent1">
                <a:lumMod val="40000"/>
                <a:lumOff val="60000"/>
              </a:schemeClr>
            </a:solidFill>
          </a:ln>
        </p:spPr>
        <p:txBody>
          <a:bodyPr wrap="square" rtlCol="0">
            <a:spAutoFit/>
          </a:bodyPr>
          <a:lstStyle/>
          <a:p>
            <a:pPr marL="285750" indent="-285750">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Revenue is inclusive of transfers from the Department of Justice and Constitutional Development, income received for parking and recovery of bursaries, Interest received from investment as well as services in kind.  </a:t>
            </a:r>
            <a:endParaRPr lang="en-US" dirty="0">
              <a:solidFill>
                <a:prstClr val="black"/>
              </a:solidFill>
              <a:latin typeface="Arial" panose="020B0604020202020204" pitchFamily="34" charset="0"/>
              <a:cs typeface="Arial" panose="020B0604020202020204" pitchFamily="34" charset="0"/>
            </a:endParaRPr>
          </a:p>
          <a:p>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solidFill>
                  <a:prstClr val="black"/>
                </a:solidFill>
                <a:latin typeface="Arial" panose="020B0604020202020204" pitchFamily="34" charset="0"/>
                <a:cs typeface="Arial" panose="020B0604020202020204" pitchFamily="34" charset="0"/>
              </a:rPr>
              <a:t>Total expenditure </a:t>
            </a:r>
            <a:r>
              <a:rPr lang="en-US" dirty="0" smtClean="0">
                <a:solidFill>
                  <a:prstClr val="black"/>
                </a:solidFill>
                <a:latin typeface="Arial" panose="020B0604020202020204" pitchFamily="34" charset="0"/>
                <a:cs typeface="Arial" panose="020B0604020202020204" pitchFamily="34" charset="0"/>
              </a:rPr>
              <a:t>amounts </a:t>
            </a:r>
            <a:r>
              <a:rPr lang="en-US" dirty="0">
                <a:solidFill>
                  <a:prstClr val="black"/>
                </a:solidFill>
                <a:latin typeface="Arial" panose="020B0604020202020204" pitchFamily="34" charset="0"/>
                <a:cs typeface="Arial" panose="020B0604020202020204" pitchFamily="34" charset="0"/>
              </a:rPr>
              <a:t>to </a:t>
            </a:r>
            <a:r>
              <a:rPr lang="en-US" dirty="0" smtClean="0">
                <a:solidFill>
                  <a:prstClr val="black"/>
                </a:solidFill>
                <a:latin typeface="Arial" panose="020B0604020202020204" pitchFamily="34" charset="0"/>
                <a:cs typeface="Arial" panose="020B0604020202020204" pitchFamily="34" charset="0"/>
              </a:rPr>
              <a:t>R339.6 </a:t>
            </a:r>
            <a:r>
              <a:rPr lang="en-US" dirty="0">
                <a:solidFill>
                  <a:prstClr val="black"/>
                </a:solidFill>
                <a:latin typeface="Arial" panose="020B0604020202020204" pitchFamily="34" charset="0"/>
                <a:cs typeface="Arial" panose="020B0604020202020204" pitchFamily="34" charset="0"/>
              </a:rPr>
              <a:t>million. </a:t>
            </a:r>
          </a:p>
          <a:p>
            <a:pPr marL="285750" indent="-285750">
              <a:buFont typeface="Wingdings" panose="05000000000000000000" pitchFamily="2" charset="2"/>
              <a:buChar char="q"/>
            </a:pPr>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Expenditure on the Investigations branch amounts to R181.3 million, representing 53% of the total expenditure incurred, this represents CoE in the main.</a:t>
            </a:r>
          </a:p>
          <a:p>
            <a:endParaRPr lang="en-US" sz="800" dirty="0" smtClean="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2021/22 </a:t>
            </a:r>
            <a:r>
              <a:rPr lang="en-US" sz="2800" b="1" dirty="0">
                <a:solidFill>
                  <a:srgbClr val="C00000"/>
                </a:solidFill>
                <a:latin typeface="Arial Rounded MT Bold" panose="020F0704030504030204" pitchFamily="34" charset="0"/>
                <a:cs typeface="Tahoma" pitchFamily="34" charset="0"/>
              </a:rPr>
              <a:t>Expenditure O</a:t>
            </a:r>
            <a:r>
              <a:rPr lang="en-US" sz="2800" b="1" dirty="0" smtClean="0">
                <a:solidFill>
                  <a:srgbClr val="C00000"/>
                </a:solidFill>
                <a:latin typeface="Arial Rounded MT Bold" panose="020F0704030504030204" pitchFamily="34" charset="0"/>
                <a:cs typeface="Tahoma" pitchFamily="34" charset="0"/>
              </a:rPr>
              <a:t>verview</a:t>
            </a:r>
            <a:endParaRPr lang="en-GB" sz="2800" dirty="0">
              <a:solidFill>
                <a:srgbClr val="C00000"/>
              </a:solidFill>
              <a:latin typeface="Arial Rounded MT Bold" panose="020F0704030504030204" pitchFamily="34" charset="0"/>
            </a:endParaRPr>
          </a:p>
        </p:txBody>
      </p:sp>
      <p:graphicFrame>
        <p:nvGraphicFramePr>
          <p:cNvPr id="3" name="Table 2"/>
          <p:cNvGraphicFramePr>
            <a:graphicFrameLocks noGrp="1"/>
          </p:cNvGraphicFramePr>
          <p:nvPr>
            <p:extLst/>
          </p:nvPr>
        </p:nvGraphicFramePr>
        <p:xfrm>
          <a:off x="18288" y="523220"/>
          <a:ext cx="5620512" cy="5420382"/>
        </p:xfrm>
        <a:graphic>
          <a:graphicData uri="http://schemas.openxmlformats.org/drawingml/2006/table">
            <a:tbl>
              <a:tblPr/>
              <a:tblGrid>
                <a:gridCol w="4478300">
                  <a:extLst>
                    <a:ext uri="{9D8B030D-6E8A-4147-A177-3AD203B41FA5}">
                      <a16:colId xmlns:a16="http://schemas.microsoft.com/office/drawing/2014/main" val="20000"/>
                    </a:ext>
                  </a:extLst>
                </a:gridCol>
                <a:gridCol w="1142212">
                  <a:extLst>
                    <a:ext uri="{9D8B030D-6E8A-4147-A177-3AD203B41FA5}">
                      <a16:colId xmlns:a16="http://schemas.microsoft.com/office/drawing/2014/main" val="20001"/>
                    </a:ext>
                  </a:extLst>
                </a:gridCol>
              </a:tblGrid>
              <a:tr h="252658">
                <a:tc>
                  <a:txBody>
                    <a:bodyPr/>
                    <a:lstStyle/>
                    <a:p>
                      <a:pPr algn="l" fontAlgn="b"/>
                      <a:r>
                        <a:rPr lang="en-ZA" sz="1400" b="1" i="0" u="none" strike="noStrike" dirty="0">
                          <a:solidFill>
                            <a:srgbClr val="FFFFFF"/>
                          </a:solidFill>
                          <a:effectLst/>
                          <a:latin typeface="Arial" panose="020B0604020202020204" pitchFamily="34" charset="0"/>
                          <a:cs typeface="Arial" panose="020B0604020202020204" pitchFamily="34" charset="0"/>
                        </a:rPr>
                        <a:t>Revenue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0000"/>
                    </a:solidFill>
                  </a:tcPr>
                </a:tc>
                <a:tc>
                  <a:txBody>
                    <a:bodyPr/>
                    <a:lstStyle/>
                    <a:p>
                      <a:pPr algn="r" fontAlgn="b"/>
                      <a:r>
                        <a:rPr lang="en-ZA" sz="1400" b="1" i="0" u="none" strike="noStrike">
                          <a:solidFill>
                            <a:srgbClr val="FFFFFF"/>
                          </a:solidFill>
                          <a:effectLst/>
                          <a:latin typeface="Arial" panose="020B0604020202020204" pitchFamily="34" charset="0"/>
                          <a:cs typeface="Arial" panose="020B0604020202020204" pitchFamily="34" charset="0"/>
                        </a:rPr>
                        <a:t> R'000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0000"/>
                    </a:solidFill>
                  </a:tcPr>
                </a:tc>
                <a:extLst>
                  <a:ext uri="{0D108BD9-81ED-4DB2-BD59-A6C34878D82A}">
                    <a16:rowId xmlns:a16="http://schemas.microsoft.com/office/drawing/2014/main" val="10000"/>
                  </a:ext>
                </a:extLst>
              </a:tr>
              <a:tr h="252658">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Total Revenue</a:t>
                      </a:r>
                    </a:p>
                  </a:txBody>
                  <a:tcPr marL="5443" marR="5443" marT="5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b"/>
                      <a:r>
                        <a:rPr lang="en-ZA" sz="1400" b="1" i="0" u="none" strike="noStrike" dirty="0" smtClean="0">
                          <a:solidFill>
                            <a:srgbClr val="000000"/>
                          </a:solidFill>
                          <a:effectLst/>
                          <a:latin typeface="Arial" panose="020B0604020202020204" pitchFamily="34" charset="0"/>
                        </a:rPr>
                        <a:t>    374 743                    </a:t>
                      </a:r>
                      <a:endParaRPr lang="en-ZA" sz="1400" b="1" i="0" u="none" strike="noStrike" dirty="0">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5921">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461540">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Expenditure by programme and Economic classification</a:t>
                      </a: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5921">
                <a:tc>
                  <a:txBody>
                    <a:bodyPr/>
                    <a:lstStyle/>
                    <a:p>
                      <a:pPr algn="l" fontAlgn="b"/>
                      <a:r>
                        <a:rPr lang="en-ZA" sz="1400" b="1" i="0" u="none" strike="noStrike" dirty="0">
                          <a:solidFill>
                            <a:srgbClr val="FFFFFF"/>
                          </a:solidFill>
                          <a:effectLst/>
                          <a:latin typeface="Arial" panose="020B0604020202020204" pitchFamily="34" charset="0"/>
                          <a:cs typeface="Arial" panose="020B0604020202020204" pitchFamily="34" charset="0"/>
                        </a:rPr>
                        <a:t>Expenditure by programme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0000"/>
                    </a:solidFill>
                  </a:tcPr>
                </a:tc>
                <a:tc>
                  <a:txBody>
                    <a:bodyPr/>
                    <a:lstStyle/>
                    <a:p>
                      <a:pPr algn="r" fontAlgn="b"/>
                      <a:r>
                        <a:rPr lang="en-ZA" sz="1400" b="1" i="0" u="none" strike="noStrike">
                          <a:solidFill>
                            <a:srgbClr val="FFFFFF"/>
                          </a:solidFill>
                          <a:effectLst/>
                          <a:latin typeface="Arial" panose="020B0604020202020204" pitchFamily="34" charset="0"/>
                          <a:cs typeface="Arial" panose="020B0604020202020204" pitchFamily="34" charset="0"/>
                        </a:rPr>
                        <a:t> R'000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0000"/>
                    </a:solidFill>
                  </a:tcPr>
                </a:tc>
                <a:extLst>
                  <a:ext uri="{0D108BD9-81ED-4DB2-BD59-A6C34878D82A}">
                    <a16:rowId xmlns:a16="http://schemas.microsoft.com/office/drawing/2014/main" val="10004"/>
                  </a:ext>
                </a:extLst>
              </a:tr>
              <a:tr h="245921">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Administration</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a:t>
                      </a:r>
                      <a:r>
                        <a:rPr lang="en-ZA" sz="1400" b="0" i="0" u="none" strike="noStrike" dirty="0" smtClean="0">
                          <a:solidFill>
                            <a:srgbClr val="000000"/>
                          </a:solidFill>
                          <a:effectLst/>
                          <a:latin typeface="Arial" panose="020B0604020202020204" pitchFamily="34" charset="0"/>
                          <a:cs typeface="Arial" panose="020B0604020202020204" pitchFamily="34" charset="0"/>
                        </a:rPr>
                        <a:t>146</a:t>
                      </a:r>
                      <a:r>
                        <a:rPr lang="en-ZA" sz="1400" b="0" i="0" u="none" strike="noStrike" baseline="0" dirty="0" smtClean="0">
                          <a:solidFill>
                            <a:srgbClr val="000000"/>
                          </a:solidFill>
                          <a:effectLst/>
                          <a:latin typeface="Arial" panose="020B0604020202020204" pitchFamily="34" charset="0"/>
                          <a:cs typeface="Arial" panose="020B0604020202020204" pitchFamily="34" charset="0"/>
                        </a:rPr>
                        <a:t> 586</a:t>
                      </a:r>
                      <a:r>
                        <a:rPr lang="en-ZA" sz="1400" b="0" i="0" u="none" strike="noStrike" dirty="0" smtClean="0">
                          <a:solidFill>
                            <a:srgbClr val="000000"/>
                          </a:solidFill>
                          <a:effectLst/>
                          <a:latin typeface="Arial" panose="020B0604020202020204" pitchFamily="34" charset="0"/>
                          <a:cs typeface="Arial" panose="020B0604020202020204" pitchFamily="34" charset="0"/>
                        </a:rPr>
                        <a:t>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5921">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Investigations</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a:t>
                      </a:r>
                      <a:r>
                        <a:rPr lang="en-ZA" sz="1400" b="0" i="0" u="none" strike="noStrike" dirty="0" smtClean="0">
                          <a:solidFill>
                            <a:srgbClr val="000000"/>
                          </a:solidFill>
                          <a:effectLst/>
                          <a:latin typeface="Arial" panose="020B0604020202020204" pitchFamily="34" charset="0"/>
                          <a:cs typeface="Arial" panose="020B0604020202020204" pitchFamily="34" charset="0"/>
                        </a:rPr>
                        <a:t>181</a:t>
                      </a:r>
                      <a:r>
                        <a:rPr lang="en-ZA" sz="1400" b="0" i="0" u="none" strike="noStrike" baseline="0" dirty="0" smtClean="0">
                          <a:solidFill>
                            <a:srgbClr val="000000"/>
                          </a:solidFill>
                          <a:effectLst/>
                          <a:latin typeface="Arial" panose="020B0604020202020204" pitchFamily="34" charset="0"/>
                          <a:cs typeface="Arial" panose="020B0604020202020204" pitchFamily="34" charset="0"/>
                        </a:rPr>
                        <a:t> 344</a:t>
                      </a:r>
                      <a:r>
                        <a:rPr lang="en-ZA" sz="1400" b="0" i="0" u="none" strike="noStrike" dirty="0" smtClean="0">
                          <a:solidFill>
                            <a:srgbClr val="000000"/>
                          </a:solidFill>
                          <a:effectLst/>
                          <a:latin typeface="Arial" panose="020B0604020202020204" pitchFamily="34" charset="0"/>
                          <a:cs typeface="Arial" panose="020B0604020202020204" pitchFamily="34" charset="0"/>
                        </a:rPr>
                        <a:t>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2658">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Complaints and Stakeholder Management</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a:t>
                      </a:r>
                      <a:r>
                        <a:rPr lang="en-ZA" sz="1400" b="0" i="0" u="none" strike="noStrike" dirty="0" smtClean="0">
                          <a:solidFill>
                            <a:srgbClr val="000000"/>
                          </a:solidFill>
                          <a:effectLst/>
                          <a:latin typeface="Arial" panose="020B0604020202020204" pitchFamily="34" charset="0"/>
                          <a:cs typeface="Arial" panose="020B0604020202020204" pitchFamily="34" charset="0"/>
                        </a:rPr>
                        <a:t>11</a:t>
                      </a:r>
                      <a:r>
                        <a:rPr lang="en-ZA" sz="1400" b="0" i="0" u="none" strike="noStrike" baseline="0" dirty="0" smtClean="0">
                          <a:solidFill>
                            <a:srgbClr val="000000"/>
                          </a:solidFill>
                          <a:effectLst/>
                          <a:latin typeface="Arial" panose="020B0604020202020204" pitchFamily="34" charset="0"/>
                          <a:cs typeface="Arial" panose="020B0604020202020204" pitchFamily="34" charset="0"/>
                        </a:rPr>
                        <a:t> 672</a:t>
                      </a:r>
                      <a:r>
                        <a:rPr lang="en-ZA" sz="1400" b="0" i="0" u="none" strike="noStrike" dirty="0" smtClean="0">
                          <a:solidFill>
                            <a:srgbClr val="000000"/>
                          </a:solidFill>
                          <a:effectLst/>
                          <a:latin typeface="Arial" panose="020B0604020202020204" pitchFamily="34" charset="0"/>
                          <a:cs typeface="Arial" panose="020B0604020202020204" pitchFamily="34" charset="0"/>
                        </a:rPr>
                        <a:t>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2658">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Total Expenditure</a:t>
                      </a:r>
                    </a:p>
                  </a:txBody>
                  <a:tcPr marL="5443" marR="5443" marT="5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a:t>
                      </a:r>
                      <a:r>
                        <a:rPr lang="en-ZA" sz="1400" b="1" i="0" u="none" strike="noStrike" dirty="0" smtClean="0">
                          <a:solidFill>
                            <a:srgbClr val="000000"/>
                          </a:solidFill>
                          <a:effectLst/>
                          <a:latin typeface="Arial" panose="020B0604020202020204" pitchFamily="34" charset="0"/>
                          <a:cs typeface="Arial" panose="020B0604020202020204" pitchFamily="34" charset="0"/>
                        </a:rPr>
                        <a:t>339</a:t>
                      </a:r>
                      <a:r>
                        <a:rPr lang="en-ZA" sz="1400" b="1" i="0" u="none" strike="noStrike" baseline="0" dirty="0" smtClean="0">
                          <a:solidFill>
                            <a:srgbClr val="000000"/>
                          </a:solidFill>
                          <a:effectLst/>
                          <a:latin typeface="Arial" panose="020B0604020202020204" pitchFamily="34" charset="0"/>
                          <a:cs typeface="Arial" panose="020B0604020202020204" pitchFamily="34" charset="0"/>
                        </a:rPr>
                        <a:t> 601</a:t>
                      </a:r>
                      <a:r>
                        <a:rPr lang="en-ZA" sz="1400" b="1" i="0" u="none" strike="noStrike" dirty="0" smtClean="0">
                          <a:solidFill>
                            <a:srgbClr val="000000"/>
                          </a:solidFill>
                          <a:effectLst/>
                          <a:latin typeface="Arial" panose="020B0604020202020204" pitchFamily="34" charset="0"/>
                          <a:cs typeface="Arial" panose="020B0604020202020204" pitchFamily="34" charset="0"/>
                        </a:rPr>
                        <a:t>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5921">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5921">
                <a:tc>
                  <a:txBody>
                    <a:bodyPr/>
                    <a:lstStyle/>
                    <a:p>
                      <a:pPr algn="l" fontAlgn="b"/>
                      <a:r>
                        <a:rPr lang="en-ZA" sz="1400" b="1" i="0" u="none" strike="noStrike" dirty="0">
                          <a:solidFill>
                            <a:srgbClr val="FFFFFF"/>
                          </a:solidFill>
                          <a:effectLst/>
                          <a:latin typeface="Arial" panose="020B0604020202020204" pitchFamily="34" charset="0"/>
                          <a:cs typeface="Arial" panose="020B0604020202020204" pitchFamily="34" charset="0"/>
                        </a:rPr>
                        <a:t>Expenditure by Major Economic classification</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0000"/>
                    </a:solidFill>
                  </a:tcPr>
                </a:tc>
                <a:tc>
                  <a:txBody>
                    <a:bodyPr/>
                    <a:lstStyle/>
                    <a:p>
                      <a:pPr algn="r" fontAlgn="b"/>
                      <a:r>
                        <a:rPr lang="en-ZA" sz="1400" b="1" i="0" u="none" strike="noStrike" dirty="0">
                          <a:solidFill>
                            <a:srgbClr val="FFFFFF"/>
                          </a:solidFill>
                          <a:effectLst/>
                          <a:latin typeface="Arial" panose="020B0604020202020204" pitchFamily="34" charset="0"/>
                          <a:cs typeface="Arial" panose="020B0604020202020204" pitchFamily="34" charset="0"/>
                        </a:rPr>
                        <a:t> R'000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80000"/>
                    </a:solidFill>
                  </a:tcPr>
                </a:tc>
                <a:extLst>
                  <a:ext uri="{0D108BD9-81ED-4DB2-BD59-A6C34878D82A}">
                    <a16:rowId xmlns:a16="http://schemas.microsoft.com/office/drawing/2014/main" val="10010"/>
                  </a:ext>
                </a:extLst>
              </a:tr>
              <a:tr h="245921">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Compensation of employees</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a:t>
                      </a:r>
                      <a:r>
                        <a:rPr lang="en-ZA" sz="1400" b="0" i="0" u="none" strike="noStrike" dirty="0" smtClean="0">
                          <a:solidFill>
                            <a:srgbClr val="000000"/>
                          </a:solidFill>
                          <a:effectLst/>
                          <a:latin typeface="Arial" panose="020B0604020202020204" pitchFamily="34" charset="0"/>
                          <a:cs typeface="Arial" panose="020B0604020202020204" pitchFamily="34" charset="0"/>
                        </a:rPr>
                        <a:t>245 998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5921">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5921">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Administrative expenses</a:t>
                      </a:r>
                    </a:p>
                  </a:txBody>
                  <a:tcPr marL="1959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a:t>
                      </a:r>
                      <a:r>
                        <a:rPr lang="en-ZA" sz="1400" b="0" i="0" u="none" strike="noStrike" dirty="0" smtClean="0">
                          <a:solidFill>
                            <a:schemeClr val="tx1"/>
                          </a:solidFill>
                          <a:effectLst/>
                          <a:latin typeface="Arial" panose="020B0604020202020204" pitchFamily="34" charset="0"/>
                          <a:cs typeface="Arial" panose="020B0604020202020204" pitchFamily="34" charset="0"/>
                        </a:rPr>
                        <a:t>87</a:t>
                      </a:r>
                      <a:r>
                        <a:rPr lang="en-ZA" sz="1400" b="0" i="0" u="none" strike="noStrike" baseline="0" dirty="0" smtClean="0">
                          <a:solidFill>
                            <a:schemeClr val="tx1"/>
                          </a:solidFill>
                          <a:effectLst/>
                          <a:latin typeface="Arial" panose="020B0604020202020204" pitchFamily="34" charset="0"/>
                          <a:cs typeface="Arial" panose="020B0604020202020204" pitchFamily="34" charset="0"/>
                        </a:rPr>
                        <a:t> 481</a:t>
                      </a:r>
                      <a:r>
                        <a:rPr lang="en-ZA" sz="1400" b="0" i="0" u="none" strike="noStrike" dirty="0" smtClean="0">
                          <a:solidFill>
                            <a:srgbClr val="000000"/>
                          </a:solidFill>
                          <a:effectLst/>
                          <a:latin typeface="Arial" panose="020B0604020202020204" pitchFamily="34" charset="0"/>
                          <a:cs typeface="Arial" panose="020B0604020202020204" pitchFamily="34" charset="0"/>
                        </a:rPr>
                        <a:t>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45921">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Depreciation and amortisation</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a:t>
                      </a:r>
                      <a:r>
                        <a:rPr lang="en-ZA" sz="1400" b="0" i="0" u="none" strike="noStrike" dirty="0" smtClean="0">
                          <a:solidFill>
                            <a:srgbClr val="000000"/>
                          </a:solidFill>
                          <a:effectLst/>
                          <a:latin typeface="Arial" panose="020B0604020202020204" pitchFamily="34" charset="0"/>
                          <a:cs typeface="Arial" panose="020B0604020202020204" pitchFamily="34" charset="0"/>
                        </a:rPr>
                        <a:t>4</a:t>
                      </a:r>
                      <a:r>
                        <a:rPr lang="en-ZA" sz="1400" b="0" i="0" u="none" strike="noStrike" baseline="0" dirty="0" smtClean="0">
                          <a:solidFill>
                            <a:srgbClr val="000000"/>
                          </a:solidFill>
                          <a:effectLst/>
                          <a:latin typeface="Arial" panose="020B0604020202020204" pitchFamily="34" charset="0"/>
                          <a:cs typeface="Arial" panose="020B0604020202020204" pitchFamily="34" charset="0"/>
                        </a:rPr>
                        <a:t> 858</a:t>
                      </a:r>
                      <a:r>
                        <a:rPr lang="en-ZA" sz="1400" b="0" i="0" u="none" strike="noStrike" dirty="0" smtClean="0">
                          <a:solidFill>
                            <a:srgbClr val="000000"/>
                          </a:solidFill>
                          <a:effectLst/>
                          <a:latin typeface="Arial" panose="020B0604020202020204" pitchFamily="34" charset="0"/>
                          <a:cs typeface="Arial" panose="020B0604020202020204" pitchFamily="34" charset="0"/>
                        </a:rPr>
                        <a:t>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45921">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Finance costs</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a:t>
                      </a:r>
                      <a:r>
                        <a:rPr lang="en-ZA" sz="1400" b="0" i="0" u="none" strike="noStrike" dirty="0" smtClean="0">
                          <a:solidFill>
                            <a:srgbClr val="000000"/>
                          </a:solidFill>
                          <a:effectLst/>
                          <a:latin typeface="Arial" panose="020B0604020202020204" pitchFamily="34" charset="0"/>
                          <a:cs typeface="Arial" panose="020B0604020202020204" pitchFamily="34" charset="0"/>
                        </a:rPr>
                        <a:t>1</a:t>
                      </a:r>
                      <a:r>
                        <a:rPr lang="en-ZA" sz="1400" b="0" i="0" u="none" strike="noStrike" baseline="0" dirty="0" smtClean="0">
                          <a:solidFill>
                            <a:srgbClr val="000000"/>
                          </a:solidFill>
                          <a:effectLst/>
                          <a:latin typeface="Arial" panose="020B0604020202020204" pitchFamily="34" charset="0"/>
                          <a:cs typeface="Arial" panose="020B0604020202020204" pitchFamily="34" charset="0"/>
                        </a:rPr>
                        <a:t> 149</a:t>
                      </a:r>
                      <a:r>
                        <a:rPr lang="en-ZA" sz="1400" b="0" i="0" u="none" strike="noStrike" dirty="0" smtClean="0">
                          <a:solidFill>
                            <a:srgbClr val="000000"/>
                          </a:solidFill>
                          <a:effectLst/>
                          <a:latin typeface="Arial" panose="020B0604020202020204" pitchFamily="34" charset="0"/>
                          <a:cs typeface="Arial" panose="020B0604020202020204" pitchFamily="34" charset="0"/>
                        </a:rPr>
                        <a:t>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45921">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Loss on disposal of assets</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a:t>
                      </a:r>
                      <a:r>
                        <a:rPr lang="en-ZA" sz="1400" b="0" i="0" u="none" strike="noStrike" dirty="0" smtClean="0">
                          <a:solidFill>
                            <a:srgbClr val="000000"/>
                          </a:solidFill>
                          <a:effectLst/>
                          <a:latin typeface="Arial" panose="020B0604020202020204" pitchFamily="34" charset="0"/>
                          <a:cs typeface="Arial" panose="020B0604020202020204" pitchFamily="34" charset="0"/>
                        </a:rPr>
                        <a:t>  43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45921">
                <a:tc>
                  <a:txBody>
                    <a:bodyPr/>
                    <a:lstStyle/>
                    <a:p>
                      <a:pPr algn="l" fontAlgn="b"/>
                      <a:r>
                        <a:rPr lang="en-ZA" sz="1400" b="0" i="0" u="none" strike="noStrike">
                          <a:solidFill>
                            <a:srgbClr val="000000"/>
                          </a:solidFill>
                          <a:effectLst/>
                          <a:latin typeface="Arial" panose="020B0604020202020204" pitchFamily="34" charset="0"/>
                          <a:cs typeface="Arial" panose="020B0604020202020204" pitchFamily="34" charset="0"/>
                        </a:rPr>
                        <a:t>Acturial gains and losses</a:t>
                      </a:r>
                    </a:p>
                  </a:txBody>
                  <a:tcPr marL="97971"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a:t>
                      </a:r>
                      <a:r>
                        <a:rPr lang="en-ZA" sz="1400" b="0" i="0" u="none" strike="noStrike" baseline="0" dirty="0" smtClean="0">
                          <a:solidFill>
                            <a:srgbClr val="000000"/>
                          </a:solidFill>
                          <a:effectLst/>
                          <a:latin typeface="Arial" panose="020B0604020202020204" pitchFamily="34" charset="0"/>
                          <a:cs typeface="Arial" panose="020B0604020202020204" pitchFamily="34" charset="0"/>
                        </a:rPr>
                        <a:t>     71</a:t>
                      </a:r>
                      <a:r>
                        <a:rPr lang="en-ZA" sz="1400" b="0" i="0" u="none" strike="noStrike" dirty="0" smtClean="0">
                          <a:solidFill>
                            <a:srgbClr val="000000"/>
                          </a:solidFill>
                          <a:effectLst/>
                          <a:latin typeface="Arial" panose="020B0604020202020204" pitchFamily="34" charset="0"/>
                          <a:cs typeface="Arial" panose="020B0604020202020204" pitchFamily="34" charset="0"/>
                        </a:rPr>
                        <a:t>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45921">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Total expenditure by economic classification</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a:t>
                      </a:r>
                      <a:r>
                        <a:rPr lang="en-ZA" sz="1400" b="1" i="0" u="none" strike="noStrike" dirty="0" smtClean="0">
                          <a:solidFill>
                            <a:srgbClr val="000000"/>
                          </a:solidFill>
                          <a:effectLst/>
                          <a:latin typeface="Arial" panose="020B0604020202020204" pitchFamily="34" charset="0"/>
                          <a:cs typeface="Arial" panose="020B0604020202020204" pitchFamily="34" charset="0"/>
                        </a:rPr>
                        <a:t> 339</a:t>
                      </a:r>
                      <a:r>
                        <a:rPr lang="en-ZA" sz="1400" b="1" i="0" u="none" strike="noStrike" baseline="0" dirty="0" smtClean="0">
                          <a:solidFill>
                            <a:srgbClr val="000000"/>
                          </a:solidFill>
                          <a:effectLst/>
                          <a:latin typeface="Arial" panose="020B0604020202020204" pitchFamily="34" charset="0"/>
                          <a:cs typeface="Arial" panose="020B0604020202020204" pitchFamily="34" charset="0"/>
                        </a:rPr>
                        <a:t> 601</a:t>
                      </a:r>
                      <a:r>
                        <a:rPr lang="en-ZA" sz="1400" b="1" i="0" u="none" strike="noStrike" dirty="0" smtClean="0">
                          <a:solidFill>
                            <a:srgbClr val="000000"/>
                          </a:solidFill>
                          <a:effectLst/>
                          <a:latin typeface="Arial" panose="020B0604020202020204" pitchFamily="34" charset="0"/>
                          <a:cs typeface="Arial" panose="020B0604020202020204" pitchFamily="34" charset="0"/>
                        </a:rPr>
                        <a:t>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18"/>
                  </a:ext>
                </a:extLst>
              </a:tr>
              <a:tr h="252658">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52658">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Surplus for the year</a:t>
                      </a:r>
                    </a:p>
                  </a:txBody>
                  <a:tcPr marL="5443" marR="5443" marT="5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a:t>
                      </a:r>
                      <a:r>
                        <a:rPr lang="en-ZA" sz="1400" b="1" i="0" u="none" strike="noStrike" dirty="0" smtClean="0">
                          <a:solidFill>
                            <a:srgbClr val="000000"/>
                          </a:solidFill>
                          <a:effectLst/>
                          <a:latin typeface="Arial" panose="020B0604020202020204" pitchFamily="34" charset="0"/>
                          <a:cs typeface="Arial" panose="020B0604020202020204" pitchFamily="34" charset="0"/>
                        </a:rPr>
                        <a:t>35</a:t>
                      </a:r>
                      <a:r>
                        <a:rPr lang="en-ZA" sz="1400" b="1" i="0" u="none" strike="noStrike" baseline="0" dirty="0" smtClean="0">
                          <a:solidFill>
                            <a:srgbClr val="000000"/>
                          </a:solidFill>
                          <a:effectLst/>
                          <a:latin typeface="Arial" panose="020B0604020202020204" pitchFamily="34" charset="0"/>
                          <a:cs typeface="Arial" panose="020B0604020202020204" pitchFamily="34" charset="0"/>
                        </a:rPr>
                        <a:t> 142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50546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34</a:t>
            </a:fld>
            <a:endParaRPr lang="en-US" dirty="0"/>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2021/22 </a:t>
            </a:r>
            <a:r>
              <a:rPr lang="en-US" sz="2800" b="1" dirty="0">
                <a:solidFill>
                  <a:srgbClr val="C00000"/>
                </a:solidFill>
                <a:latin typeface="Arial Rounded MT Bold" panose="020F0704030504030204" pitchFamily="34" charset="0"/>
                <a:cs typeface="Tahoma" pitchFamily="34" charset="0"/>
              </a:rPr>
              <a:t>Personnel </a:t>
            </a:r>
            <a:r>
              <a:rPr lang="en-US" sz="2800" b="1" dirty="0" smtClean="0">
                <a:solidFill>
                  <a:srgbClr val="C00000"/>
                </a:solidFill>
                <a:latin typeface="Arial Rounded MT Bold" panose="020F0704030504030204" pitchFamily="34" charset="0"/>
                <a:cs typeface="Tahoma" pitchFamily="34" charset="0"/>
              </a:rPr>
              <a:t>cost and vacancies</a:t>
            </a:r>
            <a:endParaRPr lang="en-GB" sz="2800" dirty="0">
              <a:solidFill>
                <a:srgbClr val="C00000"/>
              </a:solidFill>
              <a:latin typeface="Arial Rounded MT Bold" panose="020F0704030504030204" pitchFamily="34" charset="0"/>
            </a:endParaRPr>
          </a:p>
        </p:txBody>
      </p:sp>
      <p:sp>
        <p:nvSpPr>
          <p:cNvPr id="5" name="Rectangle 4"/>
          <p:cNvSpPr/>
          <p:nvPr/>
        </p:nvSpPr>
        <p:spPr>
          <a:xfrm>
            <a:off x="0" y="517124"/>
            <a:ext cx="9144000" cy="646331"/>
          </a:xfrm>
          <a:prstGeom prst="rect">
            <a:avLst/>
          </a:prstGeom>
          <a:solidFill>
            <a:schemeClr val="bg1"/>
          </a:solidFill>
        </p:spPr>
        <p:txBody>
          <a:bodyPr wrap="square">
            <a:spAutoFit/>
          </a:bodyPr>
          <a:lstStyle/>
          <a:p>
            <a:pPr marL="285750" indent="-285750" algn="just">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40463268"/>
              </p:ext>
            </p:extLst>
          </p:nvPr>
        </p:nvGraphicFramePr>
        <p:xfrm>
          <a:off x="-9144" y="517124"/>
          <a:ext cx="9153144" cy="3062789"/>
        </p:xfrm>
        <a:graphic>
          <a:graphicData uri="http://schemas.openxmlformats.org/drawingml/2006/table">
            <a:tbl>
              <a:tblPr firstRow="1">
                <a:tableStyleId>{21E4AEA4-8DFA-4A89-87EB-49C32662AFE0}</a:tableStyleId>
              </a:tblPr>
              <a:tblGrid>
                <a:gridCol w="1990344">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34454">
                  <a:extLst>
                    <a:ext uri="{9D8B030D-6E8A-4147-A177-3AD203B41FA5}">
                      <a16:colId xmlns:a16="http://schemas.microsoft.com/office/drawing/2014/main" val="20004"/>
                    </a:ext>
                  </a:extLst>
                </a:gridCol>
                <a:gridCol w="1232546">
                  <a:extLst>
                    <a:ext uri="{9D8B030D-6E8A-4147-A177-3AD203B41FA5}">
                      <a16:colId xmlns:a16="http://schemas.microsoft.com/office/drawing/2014/main" val="20005"/>
                    </a:ext>
                  </a:extLst>
                </a:gridCol>
              </a:tblGrid>
              <a:tr h="1540276">
                <a:tc>
                  <a:txBody>
                    <a:bodyPr/>
                    <a:lstStyle/>
                    <a:p>
                      <a:pPr>
                        <a:spcAft>
                          <a:spcPts val="0"/>
                        </a:spcAft>
                      </a:pPr>
                      <a:r>
                        <a:rPr lang="en-GB" sz="18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cs typeface="Arial" panose="020B0604020202020204" pitchFamily="34" charset="0"/>
                      </a:endParaRPr>
                    </a:p>
                  </a:txBody>
                  <a:tcPr marL="60105" marR="60105" marT="0" marB="0"/>
                </a:tc>
                <a:tc>
                  <a:txBody>
                    <a:bodyPr/>
                    <a:lstStyle/>
                    <a:p>
                      <a:pPr algn="l">
                        <a:spcAft>
                          <a:spcPts val="0"/>
                        </a:spcAft>
                      </a:pPr>
                      <a:r>
                        <a:rPr lang="en-GB" sz="1800" dirty="0">
                          <a:effectLst/>
                          <a:latin typeface="Arial" panose="020B0604020202020204" pitchFamily="34" charset="0"/>
                          <a:cs typeface="Arial" panose="020B0604020202020204" pitchFamily="34" charset="0"/>
                        </a:rPr>
                        <a:t>Total Expenditure for </a:t>
                      </a:r>
                      <a:r>
                        <a:rPr lang="en-GB" sz="1800" dirty="0" smtClean="0">
                          <a:effectLst/>
                          <a:latin typeface="Arial" panose="020B0604020202020204" pitchFamily="34" charset="0"/>
                          <a:cs typeface="Arial" panose="020B0604020202020204" pitchFamily="34" charset="0"/>
                        </a:rPr>
                        <a:t>PPSA</a:t>
                      </a:r>
                      <a:r>
                        <a:rPr lang="en-GB" sz="1800" baseline="0" dirty="0" smtClean="0">
                          <a:effectLst/>
                          <a:latin typeface="Arial" panose="020B0604020202020204" pitchFamily="34" charset="0"/>
                          <a:cs typeface="Arial" panose="020B0604020202020204" pitchFamily="34" charset="0"/>
                        </a:rPr>
                        <a:t> </a:t>
                      </a:r>
                      <a:r>
                        <a:rPr lang="en-GB" sz="1800" dirty="0" smtClean="0">
                          <a:effectLst/>
                          <a:latin typeface="Arial" panose="020B0604020202020204" pitchFamily="34" charset="0"/>
                          <a:cs typeface="Arial" panose="020B0604020202020204" pitchFamily="34" charset="0"/>
                        </a:rPr>
                        <a:t>(R’000</a:t>
                      </a:r>
                      <a:r>
                        <a:rPr lang="en-GB" sz="1800" dirty="0">
                          <a:effectLst/>
                          <a:latin typeface="Arial" panose="020B0604020202020204" pitchFamily="34" charset="0"/>
                          <a:cs typeface="Arial" panose="020B0604020202020204" pitchFamily="34" charset="0"/>
                        </a:rPr>
                        <a:t>)</a:t>
                      </a:r>
                      <a:endParaRPr lang="en-ZA" sz="1800" dirty="0">
                        <a:effectLst/>
                        <a:latin typeface="Arial" panose="020B0604020202020204" pitchFamily="34" charset="0"/>
                        <a:cs typeface="Arial" panose="020B0604020202020204" pitchFamily="34" charset="0"/>
                      </a:endParaRPr>
                    </a:p>
                  </a:txBody>
                  <a:tcPr marL="60105" marR="60105" marT="0" marB="0"/>
                </a:tc>
                <a:tc>
                  <a:txBody>
                    <a:bodyPr/>
                    <a:lstStyle/>
                    <a:p>
                      <a:pPr algn="l">
                        <a:spcAft>
                          <a:spcPts val="0"/>
                        </a:spcAft>
                      </a:pPr>
                      <a:r>
                        <a:rPr lang="en-GB" sz="1800" dirty="0">
                          <a:effectLst/>
                          <a:latin typeface="Arial" panose="020B0604020202020204" pitchFamily="34" charset="0"/>
                          <a:cs typeface="Arial" panose="020B0604020202020204" pitchFamily="34" charset="0"/>
                        </a:rPr>
                        <a:t>Personnel Expenditure (R’000)</a:t>
                      </a:r>
                      <a:endParaRPr lang="en-ZA" sz="1800" dirty="0">
                        <a:effectLst/>
                        <a:latin typeface="Arial" panose="020B0604020202020204" pitchFamily="34" charset="0"/>
                        <a:cs typeface="Arial" panose="020B0604020202020204" pitchFamily="34" charset="0"/>
                      </a:endParaRPr>
                    </a:p>
                  </a:txBody>
                  <a:tcPr marL="60105" marR="60105" marT="0" marB="0"/>
                </a:tc>
                <a:tc>
                  <a:txBody>
                    <a:bodyPr/>
                    <a:lstStyle/>
                    <a:p>
                      <a:pPr algn="l">
                        <a:spcAft>
                          <a:spcPts val="0"/>
                        </a:spcAft>
                      </a:pPr>
                      <a:r>
                        <a:rPr lang="en-GB" sz="1800" dirty="0">
                          <a:effectLst/>
                          <a:latin typeface="Arial" panose="020B0604020202020204" pitchFamily="34" charset="0"/>
                          <a:cs typeface="Arial" panose="020B0604020202020204" pitchFamily="34" charset="0"/>
                        </a:rPr>
                        <a:t>Personnel exp. as a % of total  exp. (R’000)</a:t>
                      </a:r>
                      <a:endParaRPr lang="en-ZA" sz="1800" dirty="0">
                        <a:effectLst/>
                        <a:latin typeface="Arial" panose="020B0604020202020204" pitchFamily="34" charset="0"/>
                        <a:cs typeface="Arial" panose="020B0604020202020204" pitchFamily="34" charset="0"/>
                      </a:endParaRPr>
                    </a:p>
                  </a:txBody>
                  <a:tcPr marL="60105" marR="60105" marT="0" marB="0"/>
                </a:tc>
                <a:tc>
                  <a:txBody>
                    <a:bodyPr/>
                    <a:lstStyle/>
                    <a:p>
                      <a:pPr algn="l">
                        <a:spcAft>
                          <a:spcPts val="0"/>
                        </a:spcAft>
                      </a:pPr>
                      <a:r>
                        <a:rPr lang="en-GB" sz="1800" dirty="0">
                          <a:effectLst/>
                          <a:latin typeface="Arial" panose="020B0604020202020204" pitchFamily="34" charset="0"/>
                          <a:cs typeface="Arial" panose="020B0604020202020204" pitchFamily="34" charset="0"/>
                        </a:rPr>
                        <a:t>No. of employees</a:t>
                      </a:r>
                      <a:endParaRPr lang="en-ZA" sz="1800" dirty="0">
                        <a:effectLst/>
                        <a:latin typeface="Arial" panose="020B0604020202020204" pitchFamily="34" charset="0"/>
                        <a:cs typeface="Arial" panose="020B0604020202020204" pitchFamily="34" charset="0"/>
                      </a:endParaRPr>
                    </a:p>
                  </a:txBody>
                  <a:tcPr marL="60105" marR="6010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effectLst/>
                          <a:latin typeface="Arial" panose="020B0604020202020204" pitchFamily="34" charset="0"/>
                          <a:cs typeface="Arial" panose="020B0604020202020204" pitchFamily="34" charset="0"/>
                        </a:rPr>
                        <a:t>2021/2022 Vacancies</a:t>
                      </a:r>
                      <a:endParaRPr lang="en-ZA" sz="1800" dirty="0" smtClean="0">
                        <a:effectLst/>
                        <a:latin typeface="Arial" panose="020B0604020202020204" pitchFamily="34" charset="0"/>
                        <a:ea typeface="Calibri" panose="020F0502020204030204" pitchFamily="34" charset="0"/>
                        <a:cs typeface="Arial" panose="020B0604020202020204" pitchFamily="34" charset="0"/>
                      </a:endParaRPr>
                    </a:p>
                    <a:p>
                      <a:pPr algn="l">
                        <a:spcAft>
                          <a:spcPts val="0"/>
                        </a:spcAft>
                      </a:pPr>
                      <a:endParaRPr lang="en-ZA" sz="1800" dirty="0">
                        <a:effectLst/>
                        <a:latin typeface="Arial" panose="020B0604020202020204" pitchFamily="34" charset="0"/>
                        <a:cs typeface="Arial" panose="020B0604020202020204" pitchFamily="34" charset="0"/>
                      </a:endParaRPr>
                    </a:p>
                  </a:txBody>
                  <a:tcPr marL="60105" marR="60105" marT="0" marB="0"/>
                </a:tc>
                <a:extLst>
                  <a:ext uri="{0D108BD9-81ED-4DB2-BD59-A6C34878D82A}">
                    <a16:rowId xmlns:a16="http://schemas.microsoft.com/office/drawing/2014/main" val="10000"/>
                  </a:ext>
                </a:extLst>
              </a:tr>
              <a:tr h="407184">
                <a:tc>
                  <a:txBody>
                    <a:bodyPr/>
                    <a:lstStyle/>
                    <a:p>
                      <a:pPr>
                        <a:spcAft>
                          <a:spcPts val="0"/>
                        </a:spcAft>
                      </a:pPr>
                      <a:r>
                        <a:rPr lang="en-GB" sz="1800" dirty="0">
                          <a:effectLst/>
                          <a:latin typeface="Arial" panose="020B0604020202020204" pitchFamily="34" charset="0"/>
                          <a:cs typeface="Arial" panose="020B0604020202020204" pitchFamily="34" charset="0"/>
                        </a:rPr>
                        <a:t>Administration</a:t>
                      </a:r>
                      <a:endParaRPr lang="en-ZA" sz="1800" dirty="0">
                        <a:effectLst/>
                        <a:latin typeface="Arial" panose="020B0604020202020204" pitchFamily="34" charset="0"/>
                        <a:cs typeface="Arial" panose="020B0604020202020204" pitchFamily="34" charset="0"/>
                      </a:endParaRPr>
                    </a:p>
                  </a:txBody>
                  <a:tcPr marL="60105" marR="60105" marT="0" marB="0"/>
                </a:tc>
                <a:tc>
                  <a:txBody>
                    <a:bodyPr/>
                    <a:lstStyle/>
                    <a:p>
                      <a:pPr algn="just">
                        <a:lnSpc>
                          <a:spcPct val="115000"/>
                        </a:lnSpc>
                        <a:spcAft>
                          <a:spcPts val="1000"/>
                        </a:spcAft>
                      </a:pPr>
                      <a:r>
                        <a:rPr lang="en-ZA" sz="1800" b="0" i="0" u="none" strike="noStrike" dirty="0" smtClean="0">
                          <a:solidFill>
                            <a:srgbClr val="000000"/>
                          </a:solidFill>
                          <a:effectLst/>
                          <a:latin typeface="Arial" panose="020B0604020202020204" pitchFamily="34" charset="0"/>
                          <a:cs typeface="Arial" panose="020B0604020202020204" pitchFamily="34" charset="0"/>
                        </a:rPr>
                        <a:t>146</a:t>
                      </a:r>
                      <a:r>
                        <a:rPr lang="en-ZA" sz="1800" b="0" i="0" u="none" strike="noStrike" baseline="0" dirty="0" smtClean="0">
                          <a:solidFill>
                            <a:srgbClr val="000000"/>
                          </a:solidFill>
                          <a:effectLst/>
                          <a:latin typeface="Arial" panose="020B0604020202020204" pitchFamily="34" charset="0"/>
                          <a:cs typeface="Arial" panose="020B0604020202020204" pitchFamily="34" charset="0"/>
                        </a:rPr>
                        <a:t> 586</a:t>
                      </a:r>
                      <a:r>
                        <a:rPr lang="en-ZA" sz="1800" b="0" i="0" u="none" strike="noStrike" dirty="0" smtClean="0">
                          <a:solidFill>
                            <a:srgbClr val="000000"/>
                          </a:solidFill>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just">
                        <a:lnSpc>
                          <a:spcPct val="115000"/>
                        </a:lnSpc>
                        <a:spcAft>
                          <a:spcPts val="1000"/>
                        </a:spcAft>
                      </a:pPr>
                      <a:r>
                        <a:rPr lang="en-GB" sz="1800" dirty="0" smtClean="0">
                          <a:effectLst/>
                          <a:latin typeface="Arial" panose="020B0604020202020204" pitchFamily="34" charset="0"/>
                          <a:ea typeface="+mn-ea"/>
                          <a:cs typeface="Arial" panose="020B0604020202020204" pitchFamily="34" charset="0"/>
                        </a:rPr>
                        <a:t>55</a:t>
                      </a:r>
                      <a:r>
                        <a:rPr lang="en-GB" sz="1800" baseline="0" dirty="0" smtClean="0">
                          <a:effectLst/>
                          <a:latin typeface="Arial" panose="020B0604020202020204" pitchFamily="34" charset="0"/>
                          <a:ea typeface="+mn-ea"/>
                          <a:cs typeface="Arial" panose="020B0604020202020204" pitchFamily="34" charset="0"/>
                        </a:rPr>
                        <a:t> 670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GB" sz="1800" dirty="0" smtClean="0">
                          <a:effectLst/>
                          <a:latin typeface="Arial" panose="020B0604020202020204" pitchFamily="34" charset="0"/>
                          <a:cs typeface="Arial" panose="020B0604020202020204" pitchFamily="34" charset="0"/>
                        </a:rPr>
                        <a:t>38%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GB" sz="1800" dirty="0" smtClean="0">
                          <a:effectLst/>
                          <a:latin typeface="Arial" panose="020B0604020202020204" pitchFamily="34" charset="0"/>
                          <a:ea typeface="+mn-ea"/>
                          <a:cs typeface="Arial" panose="020B0604020202020204" pitchFamily="34" charset="0"/>
                        </a:rPr>
                        <a:t>78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12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extLst>
                  <a:ext uri="{0D108BD9-81ED-4DB2-BD59-A6C34878D82A}">
                    <a16:rowId xmlns:a16="http://schemas.microsoft.com/office/drawing/2014/main" val="10001"/>
                  </a:ext>
                </a:extLst>
              </a:tr>
              <a:tr h="407184">
                <a:tc>
                  <a:txBody>
                    <a:bodyPr/>
                    <a:lstStyle/>
                    <a:p>
                      <a:pPr>
                        <a:spcAft>
                          <a:spcPts val="0"/>
                        </a:spcAft>
                      </a:pPr>
                      <a:r>
                        <a:rPr lang="en-GB" sz="1800">
                          <a:effectLst/>
                          <a:latin typeface="Arial" panose="020B0604020202020204" pitchFamily="34" charset="0"/>
                          <a:cs typeface="Arial" panose="020B0604020202020204" pitchFamily="34" charset="0"/>
                        </a:rPr>
                        <a:t>Investigations</a:t>
                      </a:r>
                      <a:endParaRPr lang="en-ZA" sz="1800">
                        <a:effectLst/>
                        <a:latin typeface="Arial" panose="020B0604020202020204" pitchFamily="34" charset="0"/>
                        <a:cs typeface="Arial" panose="020B0604020202020204" pitchFamily="34" charset="0"/>
                      </a:endParaRPr>
                    </a:p>
                  </a:txBody>
                  <a:tcPr marL="60105" marR="60105" marT="0" marB="0"/>
                </a:tc>
                <a:tc>
                  <a:txBody>
                    <a:bodyPr/>
                    <a:lstStyle/>
                    <a:p>
                      <a:pPr algn="just">
                        <a:lnSpc>
                          <a:spcPct val="115000"/>
                        </a:lnSpc>
                        <a:spcAft>
                          <a:spcPts val="1000"/>
                        </a:spcAft>
                      </a:pPr>
                      <a:r>
                        <a:rPr lang="en-ZA" sz="1800" b="0" i="0" u="none" strike="noStrike" dirty="0" smtClean="0">
                          <a:solidFill>
                            <a:srgbClr val="000000"/>
                          </a:solidFill>
                          <a:effectLst/>
                          <a:latin typeface="Arial" panose="020B0604020202020204" pitchFamily="34" charset="0"/>
                          <a:cs typeface="Arial" panose="020B0604020202020204" pitchFamily="34" charset="0"/>
                        </a:rPr>
                        <a:t>181</a:t>
                      </a:r>
                      <a:r>
                        <a:rPr lang="en-ZA" sz="1800" b="0" i="0" u="none" strike="noStrike" baseline="0" dirty="0" smtClean="0">
                          <a:solidFill>
                            <a:srgbClr val="000000"/>
                          </a:solidFill>
                          <a:effectLst/>
                          <a:latin typeface="Arial" panose="020B0604020202020204" pitchFamily="34" charset="0"/>
                          <a:cs typeface="Arial" panose="020B0604020202020204" pitchFamily="34" charset="0"/>
                        </a:rPr>
                        <a:t> 344</a:t>
                      </a:r>
                      <a:r>
                        <a:rPr lang="en-ZA" sz="1800" b="0" i="0" u="none" strike="noStrike" dirty="0" smtClean="0">
                          <a:solidFill>
                            <a:srgbClr val="000000"/>
                          </a:solidFill>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just">
                        <a:lnSpc>
                          <a:spcPct val="115000"/>
                        </a:lnSpc>
                        <a:spcAft>
                          <a:spcPts val="1000"/>
                        </a:spcAft>
                      </a:pPr>
                      <a:r>
                        <a:rPr lang="en-GB" sz="1800" dirty="0" smtClean="0">
                          <a:effectLst/>
                          <a:latin typeface="Arial" panose="020B0604020202020204" pitchFamily="34" charset="0"/>
                          <a:cs typeface="Arial" panose="020B0604020202020204" pitchFamily="34" charset="0"/>
                        </a:rPr>
                        <a:t>180</a:t>
                      </a:r>
                      <a:r>
                        <a:rPr lang="en-GB" sz="1800" baseline="0" dirty="0" smtClean="0">
                          <a:effectLst/>
                          <a:latin typeface="Arial" panose="020B0604020202020204" pitchFamily="34" charset="0"/>
                          <a:cs typeface="Arial" panose="020B0604020202020204" pitchFamily="34" charset="0"/>
                        </a:rPr>
                        <a:t> 200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GB" sz="1800" dirty="0" smtClean="0">
                          <a:effectLst/>
                          <a:latin typeface="Arial" panose="020B0604020202020204" pitchFamily="34" charset="0"/>
                          <a:cs typeface="Arial" panose="020B0604020202020204" pitchFamily="34" charset="0"/>
                        </a:rPr>
                        <a:t>99%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GB" sz="1800" dirty="0" smtClean="0">
                          <a:effectLst/>
                          <a:latin typeface="Arial" panose="020B0604020202020204" pitchFamily="34" charset="0"/>
                          <a:cs typeface="Arial" panose="020B0604020202020204" pitchFamily="34" charset="0"/>
                        </a:rPr>
                        <a:t>236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24</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extLst>
                  <a:ext uri="{0D108BD9-81ED-4DB2-BD59-A6C34878D82A}">
                    <a16:rowId xmlns:a16="http://schemas.microsoft.com/office/drawing/2014/main" val="10002"/>
                  </a:ext>
                </a:extLst>
              </a:tr>
              <a:tr h="708145">
                <a:tc>
                  <a:txBody>
                    <a:bodyPr/>
                    <a:lstStyle/>
                    <a:p>
                      <a:pPr>
                        <a:spcAft>
                          <a:spcPts val="0"/>
                        </a:spcAft>
                      </a:pPr>
                      <a:r>
                        <a:rPr lang="en-GB" sz="1800" dirty="0" smtClean="0">
                          <a:effectLst/>
                          <a:latin typeface="Arial" panose="020B0604020202020204" pitchFamily="34" charset="0"/>
                          <a:cs typeface="Arial" panose="020B0604020202020204" pitchFamily="34" charset="0"/>
                        </a:rPr>
                        <a:t>Stakeholder Management</a:t>
                      </a:r>
                      <a:endParaRPr lang="en-ZA" sz="1800" dirty="0">
                        <a:effectLst/>
                        <a:latin typeface="Arial" panose="020B0604020202020204" pitchFamily="34" charset="0"/>
                        <a:cs typeface="Arial" panose="020B0604020202020204" pitchFamily="34" charset="0"/>
                      </a:endParaRPr>
                    </a:p>
                  </a:txBody>
                  <a:tcPr marL="60105" marR="60105" marT="0" marB="0"/>
                </a:tc>
                <a:tc>
                  <a:txBody>
                    <a:bodyPr/>
                    <a:lstStyle/>
                    <a:p>
                      <a:pPr algn="just">
                        <a:lnSpc>
                          <a:spcPct val="115000"/>
                        </a:lnSpc>
                        <a:spcAft>
                          <a:spcPts val="1000"/>
                        </a:spcAft>
                      </a:pPr>
                      <a:r>
                        <a:rPr lang="en-ZA" sz="1800" b="0" i="0" u="none" strike="noStrike" dirty="0" smtClean="0">
                          <a:solidFill>
                            <a:srgbClr val="000000"/>
                          </a:solidFill>
                          <a:effectLst/>
                          <a:latin typeface="Arial" panose="020B0604020202020204" pitchFamily="34" charset="0"/>
                          <a:cs typeface="Arial" panose="020B0604020202020204" pitchFamily="34" charset="0"/>
                        </a:rPr>
                        <a:t>11</a:t>
                      </a:r>
                      <a:r>
                        <a:rPr lang="en-ZA" sz="1800" b="0" i="0" u="none" strike="noStrike" baseline="0" dirty="0" smtClean="0">
                          <a:solidFill>
                            <a:srgbClr val="000000"/>
                          </a:solidFill>
                          <a:effectLst/>
                          <a:latin typeface="Arial" panose="020B0604020202020204" pitchFamily="34" charset="0"/>
                          <a:cs typeface="Arial" panose="020B0604020202020204" pitchFamily="34" charset="0"/>
                        </a:rPr>
                        <a:t> 672</a:t>
                      </a:r>
                      <a:r>
                        <a:rPr lang="en-ZA" sz="1800" b="0" i="0" u="none" strike="noStrike" dirty="0" smtClean="0">
                          <a:solidFill>
                            <a:srgbClr val="000000"/>
                          </a:solidFill>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just">
                        <a:lnSpc>
                          <a:spcPct val="115000"/>
                        </a:lnSpc>
                        <a:spcAft>
                          <a:spcPts val="1000"/>
                        </a:spcAft>
                      </a:pPr>
                      <a:r>
                        <a:rPr lang="en-GB" sz="1800" dirty="0" smtClean="0">
                          <a:effectLst/>
                          <a:latin typeface="Arial" panose="020B0604020202020204" pitchFamily="34" charset="0"/>
                          <a:cs typeface="Arial" panose="020B0604020202020204" pitchFamily="34" charset="0"/>
                        </a:rPr>
                        <a:t>10</a:t>
                      </a:r>
                      <a:r>
                        <a:rPr lang="en-GB" sz="1800" baseline="0" dirty="0" smtClean="0">
                          <a:effectLst/>
                          <a:latin typeface="Arial" panose="020B0604020202020204" pitchFamily="34" charset="0"/>
                          <a:cs typeface="Arial" panose="020B0604020202020204" pitchFamily="34" charset="0"/>
                        </a:rPr>
                        <a:t> 128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GB" sz="1800" dirty="0" smtClean="0">
                          <a:effectLst/>
                          <a:latin typeface="Arial" panose="020B0604020202020204" pitchFamily="34" charset="0"/>
                          <a:cs typeface="Arial" panose="020B0604020202020204" pitchFamily="34" charset="0"/>
                        </a:rPr>
                        <a:t>87%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GB" sz="1800" smtClean="0">
                          <a:effectLst/>
                          <a:latin typeface="Arial" panose="020B0604020202020204" pitchFamily="34" charset="0"/>
                          <a:cs typeface="Arial" panose="020B0604020202020204" pitchFamily="34" charset="0"/>
                        </a:rPr>
                        <a:t>18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tc>
                  <a:txBody>
                    <a:bodyPr/>
                    <a:lstStyle/>
                    <a:p>
                      <a:pPr algn="l">
                        <a:lnSpc>
                          <a:spcPct val="115000"/>
                        </a:lnSpc>
                        <a:spcAft>
                          <a:spcPts val="1000"/>
                        </a:spcAft>
                      </a:pPr>
                      <a:r>
                        <a:rPr lang="en-ZA" sz="1800" dirty="0" smtClean="0">
                          <a:effectLst/>
                          <a:latin typeface="Arial" panose="020B0604020202020204" pitchFamily="34" charset="0"/>
                          <a:ea typeface="Calibri" panose="020F0502020204030204" pitchFamily="34" charset="0"/>
                          <a:cs typeface="Arial" panose="020B0604020202020204" pitchFamily="34" charset="0"/>
                        </a:rPr>
                        <a:t>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0105" marR="60105" marT="0" marB="0" anchor="ctr"/>
                </a:tc>
                <a:extLst>
                  <a:ext uri="{0D108BD9-81ED-4DB2-BD59-A6C34878D82A}">
                    <a16:rowId xmlns:a16="http://schemas.microsoft.com/office/drawing/2014/main" val="10003"/>
                  </a:ext>
                </a:extLst>
              </a:tr>
            </a:tbl>
          </a:graphicData>
        </a:graphic>
      </p:graphicFrame>
      <p:sp>
        <p:nvSpPr>
          <p:cNvPr id="3" name="Rectangle 2"/>
          <p:cNvSpPr/>
          <p:nvPr/>
        </p:nvSpPr>
        <p:spPr>
          <a:xfrm>
            <a:off x="76200" y="3733800"/>
            <a:ext cx="9144000" cy="1477328"/>
          </a:xfrm>
          <a:prstGeom prst="rect">
            <a:avLst/>
          </a:prstGeom>
        </p:spPr>
        <p:txBody>
          <a:bodyPr wrap="square">
            <a:spAutoFit/>
          </a:bodyPr>
          <a:lstStyle/>
          <a:p>
            <a:endParaRPr lang="en-ZA"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CoE expenditure in 2021/22 amounted to 72% of the total expenditure (i.e. R245 998 of 339 601)</a:t>
            </a:r>
            <a:endParaRPr lang="en-ZA" sz="2400" dirty="0">
              <a:latin typeface="Arial" panose="020B0604020202020204" pitchFamily="34" charset="0"/>
              <a:cs typeface="Arial" panose="020B0604020202020204" pitchFamily="34" charset="0"/>
            </a:endParaRPr>
          </a:p>
          <a:p>
            <a:r>
              <a:rPr lang="en-GB" dirty="0" smtClean="0">
                <a:latin typeface="Calibri" panose="020F0502020204030204" pitchFamily="34" charset="0"/>
                <a:ea typeface="Calibri" panose="020F0502020204030204" pitchFamily="34" charset="0"/>
                <a:cs typeface="Times New Roman" panose="02020603050405020304" pitchFamily="18" charset="0"/>
              </a:rPr>
              <a:t> </a:t>
            </a:r>
            <a:endParaRPr lang="en-ZA" dirty="0"/>
          </a:p>
        </p:txBody>
      </p:sp>
    </p:spTree>
    <p:extLst>
      <p:ext uri="{BB962C8B-B14F-4D97-AF65-F5344CB8AC3E}">
        <p14:creationId xmlns:p14="http://schemas.microsoft.com/office/powerpoint/2010/main" val="1357158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87362"/>
          </a:xfrm>
          <a:solidFill>
            <a:schemeClr val="accent6">
              <a:lumMod val="20000"/>
              <a:lumOff val="80000"/>
            </a:schemeClr>
          </a:solidFill>
        </p:spPr>
        <p:txBody>
          <a:bodyPr>
            <a:noAutofit/>
          </a:bodyPr>
          <a:lstStyle/>
          <a:p>
            <a:r>
              <a:rPr lang="en-ZA" sz="2800" b="1" smtClean="0">
                <a:solidFill>
                  <a:srgbClr val="C00000"/>
                </a:solidFill>
                <a:latin typeface="Arial Rounded MT Bold" panose="020F0704030504030204" pitchFamily="34" charset="0"/>
                <a:ea typeface="+mn-ea"/>
                <a:cs typeface="Tahoma" pitchFamily="34" charset="0"/>
              </a:rPr>
              <a:t>Irregular Expenditure</a:t>
            </a:r>
            <a:endParaRPr lang="en-ZA" sz="2800" b="1" dirty="0">
              <a:solidFill>
                <a:srgbClr val="C00000"/>
              </a:solidFill>
              <a:latin typeface="Arial Rounded MT Bold" panose="020F0704030504030204" pitchFamily="34" charset="0"/>
              <a:ea typeface="+mn-ea"/>
              <a:cs typeface="Tahoma" pitchFamily="34" charset="0"/>
            </a:endParaRPr>
          </a:p>
        </p:txBody>
      </p:sp>
      <p:sp>
        <p:nvSpPr>
          <p:cNvPr id="9" name="Text Placeholder 2"/>
          <p:cNvSpPr>
            <a:spLocks noGrp="1"/>
          </p:cNvSpPr>
          <p:nvPr>
            <p:ph type="body" sz="quarter" idx="10"/>
          </p:nvPr>
        </p:nvSpPr>
        <p:spPr>
          <a:xfrm>
            <a:off x="0" y="487362"/>
            <a:ext cx="9144000" cy="6599238"/>
          </a:xfrm>
          <a:solidFill>
            <a:schemeClr val="bg1"/>
          </a:solidFill>
        </p:spPr>
        <p:txBody>
          <a:bodyPr>
            <a:normAutofit/>
          </a:bodyPr>
          <a:lstStyle/>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r>
              <a:rPr lang="en-ZA" dirty="0" smtClean="0"/>
              <a:t>Irregular expenditure incurred in 2021/22 is </a:t>
            </a:r>
          </a:p>
          <a:p>
            <a:pPr marL="0" indent="0">
              <a:buNone/>
            </a:pPr>
            <a:r>
              <a:rPr lang="en-ZA" dirty="0"/>
              <a:t> </a:t>
            </a:r>
            <a:r>
              <a:rPr lang="en-ZA" dirty="0" smtClean="0"/>
              <a:t>   R 40 299.00</a:t>
            </a:r>
            <a:endParaRPr lang="en-ZA" dirty="0"/>
          </a:p>
        </p:txBody>
      </p:sp>
      <p:graphicFrame>
        <p:nvGraphicFramePr>
          <p:cNvPr id="11" name="Chart 10"/>
          <p:cNvGraphicFramePr>
            <a:graphicFrameLocks/>
          </p:cNvGraphicFramePr>
          <p:nvPr>
            <p:extLst>
              <p:ext uri="{D42A27DB-BD31-4B8C-83A1-F6EECF244321}">
                <p14:modId xmlns:p14="http://schemas.microsoft.com/office/powerpoint/2010/main" val="1577675365"/>
              </p:ext>
            </p:extLst>
          </p:nvPr>
        </p:nvGraphicFramePr>
        <p:xfrm>
          <a:off x="0" y="487362"/>
          <a:ext cx="9067800" cy="5059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5615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chemeClr val="accent6">
              <a:lumMod val="20000"/>
              <a:lumOff val="80000"/>
            </a:schemeClr>
          </a:solidFill>
        </p:spPr>
        <p:txBody>
          <a:bodyPr>
            <a:normAutofit/>
          </a:bodyPr>
          <a:lstStyle/>
          <a:p>
            <a:r>
              <a:rPr lang="en-US" sz="2800" b="1" dirty="0" smtClean="0">
                <a:solidFill>
                  <a:srgbClr val="C00000"/>
                </a:solidFill>
                <a:latin typeface="Arial Rounded MT Bold" panose="020F0704030504030204" pitchFamily="34" charset="0"/>
                <a:ea typeface="+mn-ea"/>
                <a:cs typeface="Tahoma" pitchFamily="34" charset="0"/>
              </a:rPr>
              <a:t>Fruitless and Wasteful Expenditure</a:t>
            </a:r>
            <a:endParaRPr lang="en-ZA" sz="2800" b="1" dirty="0">
              <a:solidFill>
                <a:srgbClr val="C00000"/>
              </a:solidFill>
              <a:latin typeface="Arial Rounded MT Bold" panose="020F0704030504030204" pitchFamily="34" charset="0"/>
              <a:ea typeface="+mn-ea"/>
              <a:cs typeface="Tahoma" pitchFamily="34" charset="0"/>
            </a:endParaRPr>
          </a:p>
        </p:txBody>
      </p:sp>
      <p:sp>
        <p:nvSpPr>
          <p:cNvPr id="3" name="Text Placeholder 2"/>
          <p:cNvSpPr>
            <a:spLocks noGrp="1"/>
          </p:cNvSpPr>
          <p:nvPr>
            <p:ph type="body" sz="quarter" idx="10"/>
          </p:nvPr>
        </p:nvSpPr>
        <p:spPr>
          <a:xfrm>
            <a:off x="64012" y="1268760"/>
            <a:ext cx="8953369" cy="4829398"/>
          </a:xfrm>
        </p:spPr>
        <p:txBody>
          <a:bodyPr>
            <a:normAutofit/>
          </a:bodyPr>
          <a:lstStyle/>
          <a:p>
            <a:pPr marL="0" indent="0">
              <a:buNone/>
            </a:pPr>
            <a:endParaRPr lang="en-US" b="1" dirty="0" smtClean="0">
              <a:latin typeface="Arial" panose="020B0604020202020204" pitchFamily="34" charset="0"/>
              <a:cs typeface="Arial" panose="020B0604020202020204" pitchFamily="34" charset="0"/>
            </a:endParaRPr>
          </a:p>
          <a:p>
            <a:pPr marL="0" indent="0">
              <a:buNone/>
            </a:pPr>
            <a:endParaRPr lang="en-ZA" b="1" dirty="0">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179864327"/>
              </p:ext>
            </p:extLst>
          </p:nvPr>
        </p:nvGraphicFramePr>
        <p:xfrm>
          <a:off x="-27432" y="533400"/>
          <a:ext cx="9171432"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38" y="6018999"/>
            <a:ext cx="9144000" cy="1015663"/>
          </a:xfrm>
          <a:prstGeom prst="rect">
            <a:avLst/>
          </a:prstGeom>
          <a:solidFill>
            <a:schemeClr val="bg1"/>
          </a:solidFill>
        </p:spPr>
        <p:txBody>
          <a:bodyPr wrap="square">
            <a:spAutoFit/>
          </a:bodyPr>
          <a:lstStyle/>
          <a:p>
            <a:r>
              <a:rPr lang="en-US" sz="2400" dirty="0"/>
              <a:t>Fruitless and wasteful expenditure incurred in </a:t>
            </a:r>
            <a:r>
              <a:rPr lang="en-US" sz="2400" dirty="0" smtClean="0"/>
              <a:t>2021/22 is R52 166.00</a:t>
            </a:r>
          </a:p>
          <a:p>
            <a:endParaRPr lang="en-US" dirty="0" smtClean="0"/>
          </a:p>
          <a:p>
            <a:endParaRPr lang="en-US" dirty="0"/>
          </a:p>
        </p:txBody>
      </p:sp>
      <p:pic>
        <p:nvPicPr>
          <p:cNvPr id="7" name="Picture 6"/>
          <p:cNvPicPr>
            <a:picLocks noChangeAspect="1"/>
          </p:cNvPicPr>
          <p:nvPr/>
        </p:nvPicPr>
        <p:blipFill>
          <a:blip r:embed="rId3"/>
          <a:stretch>
            <a:fillRect/>
          </a:stretch>
        </p:blipFill>
        <p:spPr>
          <a:xfrm>
            <a:off x="533400" y="1143000"/>
            <a:ext cx="7696200" cy="4589565"/>
          </a:xfrm>
          <a:prstGeom prst="rect">
            <a:avLst/>
          </a:prstGeom>
        </p:spPr>
      </p:pic>
    </p:spTree>
    <p:extLst>
      <p:ext uri="{BB962C8B-B14F-4D97-AF65-F5344CB8AC3E}">
        <p14:creationId xmlns:p14="http://schemas.microsoft.com/office/powerpoint/2010/main" val="1436782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4. 2022/23 MTEF funding requirements</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1814435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78891928"/>
              </p:ext>
            </p:extLst>
          </p:nvPr>
        </p:nvGraphicFramePr>
        <p:xfrm>
          <a:off x="0" y="685800"/>
          <a:ext cx="9144000" cy="624840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618030">
                <a:tc rowSpan="2">
                  <a:txBody>
                    <a:bodyPr/>
                    <a:lstStyle/>
                    <a:p>
                      <a:pPr algn="ctr" fontAlgn="ctr"/>
                      <a:r>
                        <a:rPr lang="en-ZA" sz="2000" b="1" u="none" strike="noStrike" dirty="0">
                          <a:solidFill>
                            <a:schemeClr val="bg1"/>
                          </a:solidFill>
                          <a:effectLst/>
                          <a:latin typeface="Arial" panose="020B0604020202020204" pitchFamily="34" charset="0"/>
                          <a:cs typeface="Arial" panose="020B0604020202020204" pitchFamily="34" charset="0"/>
                        </a:rPr>
                        <a:t>Description</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9A0000"/>
                    </a:solidFill>
                  </a:tcPr>
                </a:tc>
                <a:tc>
                  <a:txBody>
                    <a:bodyPr/>
                    <a:lstStyle/>
                    <a:p>
                      <a:pPr algn="ctr" fontAlgn="ctr"/>
                      <a:r>
                        <a:rPr lang="en-ZA" sz="2000" b="1" u="none" strike="noStrike" dirty="0">
                          <a:solidFill>
                            <a:schemeClr val="bg1"/>
                          </a:solidFill>
                          <a:effectLst/>
                          <a:latin typeface="Arial" panose="020B0604020202020204" pitchFamily="34" charset="0"/>
                          <a:cs typeface="Arial" panose="020B0604020202020204" pitchFamily="34" charset="0"/>
                        </a:rPr>
                        <a:t>2022/23</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9A0000"/>
                    </a:solidFill>
                  </a:tcPr>
                </a:tc>
                <a:tc>
                  <a:txBody>
                    <a:bodyPr/>
                    <a:lstStyle/>
                    <a:p>
                      <a:pPr algn="ctr" fontAlgn="ctr"/>
                      <a:r>
                        <a:rPr lang="en-ZA" sz="2000" b="1" u="none" strike="noStrike" dirty="0">
                          <a:solidFill>
                            <a:schemeClr val="bg1"/>
                          </a:solidFill>
                          <a:effectLst/>
                          <a:latin typeface="Arial" panose="020B0604020202020204" pitchFamily="34" charset="0"/>
                          <a:cs typeface="Arial" panose="020B0604020202020204" pitchFamily="34" charset="0"/>
                        </a:rPr>
                        <a:t>2023/24</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9A0000"/>
                    </a:solidFill>
                  </a:tcPr>
                </a:tc>
                <a:tc>
                  <a:txBody>
                    <a:bodyPr/>
                    <a:lstStyle/>
                    <a:p>
                      <a:pPr algn="ctr" fontAlgn="ctr"/>
                      <a:r>
                        <a:rPr lang="en-ZA" sz="2000" b="1" u="none" strike="noStrike" dirty="0">
                          <a:solidFill>
                            <a:schemeClr val="bg1"/>
                          </a:solidFill>
                          <a:effectLst/>
                          <a:latin typeface="Arial" panose="020B0604020202020204" pitchFamily="34" charset="0"/>
                          <a:cs typeface="Arial" panose="020B0604020202020204" pitchFamily="34" charset="0"/>
                        </a:rPr>
                        <a:t>2024/25</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9A0000"/>
                    </a:solidFill>
                  </a:tcPr>
                </a:tc>
                <a:extLst>
                  <a:ext uri="{0D108BD9-81ED-4DB2-BD59-A6C34878D82A}">
                    <a16:rowId xmlns:a16="http://schemas.microsoft.com/office/drawing/2014/main" val="10000"/>
                  </a:ext>
                </a:extLst>
              </a:tr>
              <a:tr h="618030">
                <a:tc vMerge="1">
                  <a:txBody>
                    <a:bodyPr/>
                    <a:lstStyle/>
                    <a:p>
                      <a:endParaRPr lang="en-ZA"/>
                    </a:p>
                  </a:txBody>
                  <a:tcPr/>
                </a:tc>
                <a:tc>
                  <a:txBody>
                    <a:bodyPr/>
                    <a:lstStyle/>
                    <a:p>
                      <a:pPr algn="ctr" fontAlgn="ctr"/>
                      <a:r>
                        <a:rPr lang="en-ZA" sz="2000" b="1" u="none" strike="noStrike" dirty="0">
                          <a:solidFill>
                            <a:schemeClr val="bg1"/>
                          </a:solidFill>
                          <a:effectLst/>
                          <a:latin typeface="Arial" panose="020B0604020202020204" pitchFamily="34" charset="0"/>
                          <a:cs typeface="Arial" panose="020B0604020202020204" pitchFamily="34" charset="0"/>
                        </a:rPr>
                        <a:t>R'000</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9A0000"/>
                    </a:solidFill>
                  </a:tcPr>
                </a:tc>
                <a:tc>
                  <a:txBody>
                    <a:bodyPr/>
                    <a:lstStyle/>
                    <a:p>
                      <a:pPr algn="ctr" fontAlgn="ctr"/>
                      <a:r>
                        <a:rPr lang="en-ZA" sz="2000" b="1" u="none" strike="noStrike" dirty="0">
                          <a:solidFill>
                            <a:schemeClr val="bg1"/>
                          </a:solidFill>
                          <a:effectLst/>
                          <a:latin typeface="Arial" panose="020B0604020202020204" pitchFamily="34" charset="0"/>
                          <a:cs typeface="Arial" panose="020B0604020202020204" pitchFamily="34" charset="0"/>
                        </a:rPr>
                        <a:t>R'000</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9A0000"/>
                    </a:solidFill>
                  </a:tcPr>
                </a:tc>
                <a:tc>
                  <a:txBody>
                    <a:bodyPr/>
                    <a:lstStyle/>
                    <a:p>
                      <a:pPr algn="ctr" fontAlgn="ctr"/>
                      <a:r>
                        <a:rPr lang="en-ZA" sz="2000" b="1" u="none" strike="noStrike" dirty="0">
                          <a:solidFill>
                            <a:schemeClr val="bg1"/>
                          </a:solidFill>
                          <a:effectLst/>
                          <a:latin typeface="Arial" panose="020B0604020202020204" pitchFamily="34" charset="0"/>
                          <a:cs typeface="Arial" panose="020B0604020202020204" pitchFamily="34" charset="0"/>
                        </a:rPr>
                        <a:t>R'000</a:t>
                      </a:r>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9A0000"/>
                    </a:solidFill>
                  </a:tcPr>
                </a:tc>
                <a:extLst>
                  <a:ext uri="{0D108BD9-81ED-4DB2-BD59-A6C34878D82A}">
                    <a16:rowId xmlns:a16="http://schemas.microsoft.com/office/drawing/2014/main" val="10001"/>
                  </a:ext>
                </a:extLst>
              </a:tr>
              <a:tr h="924676">
                <a:tc>
                  <a:txBody>
                    <a:bodyPr/>
                    <a:lstStyle/>
                    <a:p>
                      <a:pPr algn="l" fontAlgn="b"/>
                      <a:r>
                        <a:rPr lang="en-ZA" sz="2000" u="none" strike="noStrike" dirty="0">
                          <a:effectLst/>
                          <a:latin typeface="Arial" panose="020B0604020202020204" pitchFamily="34" charset="0"/>
                          <a:cs typeface="Arial" panose="020B0604020202020204" pitchFamily="34" charset="0"/>
                        </a:rPr>
                        <a:t>Funding of critical </a:t>
                      </a:r>
                      <a:r>
                        <a:rPr lang="en-ZA" sz="2000" u="none" strike="noStrike" dirty="0" smtClean="0">
                          <a:effectLst/>
                          <a:latin typeface="Arial" panose="020B0604020202020204" pitchFamily="34" charset="0"/>
                          <a:cs typeface="Arial" panose="020B0604020202020204" pitchFamily="34" charset="0"/>
                        </a:rPr>
                        <a:t>positions</a:t>
                      </a:r>
                      <a:r>
                        <a:rPr lang="en-ZA" sz="2000" u="none" strike="noStrike" baseline="0" dirty="0" smtClean="0">
                          <a:effectLst/>
                          <a:latin typeface="Arial" panose="020B0604020202020204" pitchFamily="34" charset="0"/>
                          <a:cs typeface="Arial" panose="020B0604020202020204" pitchFamily="34" charset="0"/>
                        </a:rPr>
                        <a:t> (x 23)</a:t>
                      </a:r>
                      <a:endParaRPr lang="en-ZA" sz="2000" b="0" i="0" u="none" strike="noStrike" dirty="0">
                        <a:solidFill>
                          <a:schemeClr val="tx2"/>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a:t>
                      </a:r>
                      <a:r>
                        <a:rPr lang="en-ZA" sz="2000" u="none" strike="noStrike" dirty="0" smtClean="0">
                          <a:effectLst/>
                          <a:latin typeface="Arial" panose="020B0604020202020204" pitchFamily="34" charset="0"/>
                          <a:cs typeface="Arial" panose="020B0604020202020204" pitchFamily="34" charset="0"/>
                        </a:rPr>
                        <a:t>           10 200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a:t>
                      </a:r>
                      <a:r>
                        <a:rPr lang="en-ZA" sz="2000" u="none" strike="noStrike" dirty="0" smtClean="0">
                          <a:effectLst/>
                          <a:latin typeface="Arial" panose="020B0604020202020204" pitchFamily="34" charset="0"/>
                          <a:cs typeface="Arial" panose="020B0604020202020204" pitchFamily="34" charset="0"/>
                        </a:rPr>
                        <a:t>12 000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a:t>
                      </a:r>
                      <a:r>
                        <a:rPr lang="en-ZA" sz="2000" u="none" strike="noStrike" dirty="0" smtClean="0">
                          <a:effectLst/>
                          <a:latin typeface="Arial" panose="020B0604020202020204" pitchFamily="34" charset="0"/>
                          <a:cs typeface="Arial" panose="020B0604020202020204" pitchFamily="34" charset="0"/>
                        </a:rPr>
                        <a:t>15 309</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val="10002"/>
                  </a:ext>
                </a:extLst>
              </a:tr>
              <a:tr h="924676">
                <a:tc>
                  <a:txBody>
                    <a:bodyPr/>
                    <a:lstStyle/>
                    <a:p>
                      <a:pPr algn="l" fontAlgn="b"/>
                      <a:r>
                        <a:rPr lang="en-ZA" sz="2000" u="none" strike="noStrike" dirty="0" smtClean="0">
                          <a:solidFill>
                            <a:schemeClr val="tx1"/>
                          </a:solidFill>
                          <a:effectLst/>
                          <a:latin typeface="Arial" panose="020B0604020202020204" pitchFamily="34" charset="0"/>
                          <a:cs typeface="Arial" panose="020B0604020202020204" pitchFamily="34" charset="0"/>
                        </a:rPr>
                        <a:t>Section 194 expenses</a:t>
                      </a:r>
                      <a:endParaRPr lang="en-ZA" sz="2000" b="0"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a:t>
                      </a:r>
                      <a:r>
                        <a:rPr lang="en-ZA" sz="2000" u="none" strike="noStrike" dirty="0" smtClean="0">
                          <a:effectLst/>
                          <a:latin typeface="Arial" panose="020B0604020202020204" pitchFamily="34" charset="0"/>
                          <a:cs typeface="Arial" panose="020B0604020202020204" pitchFamily="34" charset="0"/>
                        </a:rPr>
                        <a:t>7 </a:t>
                      </a:r>
                      <a:r>
                        <a:rPr lang="en-ZA" sz="2000" u="none" strike="noStrike" dirty="0">
                          <a:effectLst/>
                          <a:latin typeface="Arial" panose="020B0604020202020204" pitchFamily="34" charset="0"/>
                          <a:cs typeface="Arial" panose="020B0604020202020204" pitchFamily="34" charset="0"/>
                        </a:rPr>
                        <a:t>000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a:t>
                      </a:r>
                      <a:r>
                        <a:rPr lang="en-ZA" sz="2000" u="none" strike="noStrike" dirty="0" smtClean="0">
                          <a:effectLst/>
                          <a:latin typeface="Arial" panose="020B0604020202020204" pitchFamily="34" charset="0"/>
                          <a:cs typeface="Arial" panose="020B0604020202020204" pitchFamily="34" charset="0"/>
                        </a:rPr>
                        <a:t>0.00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smtClean="0">
                          <a:effectLst/>
                          <a:latin typeface="Arial" panose="020B0604020202020204" pitchFamily="34" charset="0"/>
                          <a:cs typeface="Arial" panose="020B0604020202020204" pitchFamily="34" charset="0"/>
                        </a:rPr>
                        <a:t>                 0.00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val="10003"/>
                  </a:ext>
                </a:extLst>
              </a:tr>
              <a:tr h="1382247">
                <a:tc>
                  <a:txBody>
                    <a:bodyPr/>
                    <a:lstStyle/>
                    <a:p>
                      <a:pPr algn="l" fontAlgn="b"/>
                      <a:r>
                        <a:rPr lang="en-US" sz="2000" u="none" strike="noStrike" dirty="0">
                          <a:effectLst/>
                          <a:latin typeface="Arial" panose="020B0604020202020204" pitchFamily="34" charset="0"/>
                          <a:cs typeface="Arial" panose="020B0604020202020204" pitchFamily="34" charset="0"/>
                        </a:rPr>
                        <a:t>Security </a:t>
                      </a:r>
                      <a:r>
                        <a:rPr lang="en-US" sz="2000" u="none" strike="noStrike" dirty="0" smtClean="0">
                          <a:effectLst/>
                          <a:latin typeface="Arial" panose="020B0604020202020204" pitchFamily="34" charset="0"/>
                          <a:cs typeface="Arial" panose="020B0604020202020204" pitchFamily="34" charset="0"/>
                        </a:rPr>
                        <a:t>(provincial</a:t>
                      </a:r>
                      <a:r>
                        <a:rPr lang="en-US" sz="2000" u="none" strike="noStrike" baseline="0" dirty="0" smtClean="0">
                          <a:effectLst/>
                          <a:latin typeface="Arial" panose="020B0604020202020204" pitchFamily="34" charset="0"/>
                          <a:cs typeface="Arial" panose="020B0604020202020204" pitchFamily="34" charset="0"/>
                        </a:rPr>
                        <a:t> and regional offices</a:t>
                      </a:r>
                      <a:endParaRPr lang="en-US" sz="2000" b="0" i="0" u="none" strike="noStrike" dirty="0">
                        <a:solidFill>
                          <a:schemeClr val="tx2"/>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6 127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6 446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a:t>
                      </a:r>
                      <a:r>
                        <a:rPr lang="en-ZA" sz="2000" u="none" strike="noStrike" dirty="0" smtClean="0">
                          <a:effectLst/>
                          <a:latin typeface="Arial" panose="020B0604020202020204" pitchFamily="34" charset="0"/>
                          <a:cs typeface="Arial" panose="020B0604020202020204" pitchFamily="34" charset="0"/>
                        </a:rPr>
                        <a:t>  6 </a:t>
                      </a:r>
                      <a:r>
                        <a:rPr lang="en-ZA" sz="2000" u="none" strike="noStrike" dirty="0">
                          <a:effectLst/>
                          <a:latin typeface="Arial" panose="020B0604020202020204" pitchFamily="34" charset="0"/>
                          <a:cs typeface="Arial" panose="020B0604020202020204" pitchFamily="34" charset="0"/>
                        </a:rPr>
                        <a:t>774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val="10004"/>
                  </a:ext>
                </a:extLst>
              </a:tr>
              <a:tr h="618030">
                <a:tc>
                  <a:txBody>
                    <a:bodyPr/>
                    <a:lstStyle/>
                    <a:p>
                      <a:pPr algn="l" fontAlgn="b"/>
                      <a:r>
                        <a:rPr lang="en-ZA" sz="2000" u="none" strike="noStrike" dirty="0" smtClean="0">
                          <a:effectLst/>
                          <a:latin typeface="Arial" panose="020B0604020202020204" pitchFamily="34" charset="0"/>
                          <a:cs typeface="Arial" panose="020B0604020202020204" pitchFamily="34" charset="0"/>
                        </a:rPr>
                        <a:t>PABX</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a:t>
                      </a:r>
                      <a:r>
                        <a:rPr lang="en-ZA" sz="2000" u="none" strike="noStrike" dirty="0" smtClean="0">
                          <a:effectLst/>
                          <a:latin typeface="Arial" panose="020B0604020202020204" pitchFamily="34" charset="0"/>
                          <a:cs typeface="Arial" panose="020B0604020202020204" pitchFamily="34" charset="0"/>
                        </a:rPr>
                        <a:t>900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a:t>
                      </a:r>
                      <a:r>
                        <a:rPr lang="en-ZA" sz="2000" u="none" strike="noStrike" dirty="0" smtClean="0">
                          <a:effectLst/>
                          <a:latin typeface="Arial" panose="020B0604020202020204" pitchFamily="34" charset="0"/>
                          <a:cs typeface="Arial" panose="020B0604020202020204" pitchFamily="34" charset="0"/>
                        </a:rPr>
                        <a:t>100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tc>
                  <a:txBody>
                    <a:bodyPr/>
                    <a:lstStyle/>
                    <a:p>
                      <a:pPr algn="ctr" fontAlgn="b"/>
                      <a:r>
                        <a:rPr lang="en-ZA" sz="2000" u="none" strike="noStrike" dirty="0">
                          <a:effectLst/>
                          <a:latin typeface="Arial" panose="020B0604020202020204" pitchFamily="34" charset="0"/>
                          <a:cs typeface="Arial" panose="020B0604020202020204" pitchFamily="34" charset="0"/>
                        </a:rPr>
                        <a:t>                 </a:t>
                      </a:r>
                      <a:r>
                        <a:rPr lang="en-ZA" sz="2000" u="none" strike="noStrike" dirty="0" smtClean="0">
                          <a:effectLst/>
                          <a:latin typeface="Arial" panose="020B0604020202020204" pitchFamily="34" charset="0"/>
                          <a:cs typeface="Arial" panose="020B0604020202020204" pitchFamily="34" charset="0"/>
                        </a:rPr>
                        <a:t>100 </a:t>
                      </a:r>
                      <a:endParaRPr lang="en-ZA" sz="2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solidFill>
                      <a:schemeClr val="bg1"/>
                    </a:solidFill>
                  </a:tcPr>
                </a:tc>
                <a:extLst>
                  <a:ext uri="{0D108BD9-81ED-4DB2-BD59-A6C34878D82A}">
                    <a16:rowId xmlns:a16="http://schemas.microsoft.com/office/drawing/2014/main" val="10005"/>
                  </a:ext>
                </a:extLst>
              </a:tr>
              <a:tr h="1162711">
                <a:tc>
                  <a:txBody>
                    <a:bodyPr/>
                    <a:lstStyle/>
                    <a:p>
                      <a:pPr algn="l" fontAlgn="b"/>
                      <a:endParaRPr lang="en-ZA" sz="2000" b="1" u="none" strike="noStrike" dirty="0" smtClean="0">
                        <a:solidFill>
                          <a:schemeClr val="bg1"/>
                        </a:solidFill>
                        <a:effectLst/>
                        <a:latin typeface="Arial" panose="020B0604020202020204" pitchFamily="34" charset="0"/>
                        <a:cs typeface="Arial" panose="020B0604020202020204" pitchFamily="34" charset="0"/>
                      </a:endParaRPr>
                    </a:p>
                    <a:p>
                      <a:pPr algn="l" fontAlgn="b"/>
                      <a:r>
                        <a:rPr lang="en-ZA" sz="2000" b="1" u="none" strike="noStrike" dirty="0" smtClean="0">
                          <a:solidFill>
                            <a:schemeClr val="bg1"/>
                          </a:solidFill>
                          <a:effectLst/>
                          <a:latin typeface="Arial" panose="020B0604020202020204" pitchFamily="34" charset="0"/>
                          <a:cs typeface="Arial" panose="020B0604020202020204" pitchFamily="34" charset="0"/>
                        </a:rPr>
                        <a:t>Total</a:t>
                      </a:r>
                    </a:p>
                    <a:p>
                      <a:pPr algn="l" fontAlgn="b"/>
                      <a:endParaRPr lang="en-ZA" sz="2000" b="1" i="0" u="none" strike="noStrike" dirty="0">
                        <a:solidFill>
                          <a:schemeClr val="bg1"/>
                        </a:solidFill>
                        <a:effectLst/>
                        <a:latin typeface="Arial" panose="020B0604020202020204" pitchFamily="34" charset="0"/>
                        <a:cs typeface="Arial" panose="020B0604020202020204" pitchFamily="34" charset="0"/>
                      </a:endParaRPr>
                    </a:p>
                  </a:txBody>
                  <a:tcPr marL="6350" marR="6350" marT="6350" marB="0" anchor="ctr">
                    <a:solidFill>
                      <a:srgbClr val="9A0000"/>
                    </a:solidFill>
                  </a:tcPr>
                </a:tc>
                <a:tc>
                  <a:txBody>
                    <a:bodyPr/>
                    <a:lstStyle/>
                    <a:p>
                      <a:pPr algn="r" fontAlgn="b"/>
                      <a:r>
                        <a:rPr lang="en-ZA" sz="2800" b="1" i="0" u="none" strike="noStrike" dirty="0">
                          <a:solidFill>
                            <a:schemeClr val="bg1"/>
                          </a:solidFill>
                          <a:effectLst/>
                          <a:latin typeface="Arial" panose="020B0604020202020204" pitchFamily="34" charset="0"/>
                          <a:cs typeface="Arial" panose="020B0604020202020204" pitchFamily="34" charset="0"/>
                        </a:rPr>
                        <a:t>24 227</a:t>
                      </a:r>
                    </a:p>
                  </a:txBody>
                  <a:tcPr marL="6350" marR="6350" marT="6350" marB="0" anchor="ctr">
                    <a:solidFill>
                      <a:srgbClr val="9A0000"/>
                    </a:solidFill>
                  </a:tcPr>
                </a:tc>
                <a:tc>
                  <a:txBody>
                    <a:bodyPr/>
                    <a:lstStyle/>
                    <a:p>
                      <a:pPr algn="r" fontAlgn="b"/>
                      <a:r>
                        <a:rPr lang="en-ZA" sz="2800" b="1" i="0" u="none" strike="noStrike" dirty="0">
                          <a:solidFill>
                            <a:schemeClr val="bg1"/>
                          </a:solidFill>
                          <a:effectLst/>
                          <a:latin typeface="Arial" panose="020B0604020202020204" pitchFamily="34" charset="0"/>
                          <a:cs typeface="Arial" panose="020B0604020202020204" pitchFamily="34" charset="0"/>
                        </a:rPr>
                        <a:t>18 546</a:t>
                      </a:r>
                    </a:p>
                  </a:txBody>
                  <a:tcPr marL="6350" marR="6350" marT="6350" marB="0" anchor="ctr">
                    <a:solidFill>
                      <a:srgbClr val="9A0000"/>
                    </a:solidFill>
                  </a:tcPr>
                </a:tc>
                <a:tc>
                  <a:txBody>
                    <a:bodyPr/>
                    <a:lstStyle/>
                    <a:p>
                      <a:pPr algn="r" fontAlgn="b"/>
                      <a:r>
                        <a:rPr lang="en-ZA" sz="2800" b="1" i="0" u="none" strike="noStrike" dirty="0">
                          <a:solidFill>
                            <a:schemeClr val="bg1"/>
                          </a:solidFill>
                          <a:effectLst/>
                          <a:latin typeface="Arial" panose="020B0604020202020204" pitchFamily="34" charset="0"/>
                          <a:cs typeface="Arial" panose="020B0604020202020204" pitchFamily="34" charset="0"/>
                        </a:rPr>
                        <a:t>22 183</a:t>
                      </a:r>
                    </a:p>
                  </a:txBody>
                  <a:tcPr marL="6350" marR="6350" marT="6350" marB="0" anchor="ctr">
                    <a:solidFill>
                      <a:srgbClr val="9A0000"/>
                    </a:solidFill>
                  </a:tcPr>
                </a:tc>
                <a:extLst>
                  <a:ext uri="{0D108BD9-81ED-4DB2-BD59-A6C34878D82A}">
                    <a16:rowId xmlns:a16="http://schemas.microsoft.com/office/drawing/2014/main" val="10006"/>
                  </a:ext>
                </a:extLst>
              </a:tr>
            </a:tbl>
          </a:graphicData>
        </a:graphic>
      </p:graphicFrame>
      <p:sp>
        <p:nvSpPr>
          <p:cNvPr id="5" name="Title 1"/>
          <p:cNvSpPr txBox="1">
            <a:spLocks/>
          </p:cNvSpPr>
          <p:nvPr/>
        </p:nvSpPr>
        <p:spPr>
          <a:xfrm>
            <a:off x="0" y="0"/>
            <a:ext cx="9144000" cy="685800"/>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00000"/>
                </a:solidFill>
                <a:latin typeface="Arial Rounded MT Bold" panose="020F0704030504030204" pitchFamily="34" charset="0"/>
                <a:cs typeface="Tahoma" pitchFamily="34" charset="0"/>
              </a:rPr>
              <a:t>2023 </a:t>
            </a:r>
            <a:r>
              <a:rPr lang="en-US" sz="2800" b="1" dirty="0">
                <a:solidFill>
                  <a:srgbClr val="C00000"/>
                </a:solidFill>
                <a:latin typeface="Arial Rounded MT Bold" panose="020F0704030504030204" pitchFamily="34" charset="0"/>
                <a:cs typeface="Tahoma" pitchFamily="34" charset="0"/>
              </a:rPr>
              <a:t>MTEF funding </a:t>
            </a:r>
            <a:r>
              <a:rPr lang="en-US" sz="2800" b="1" dirty="0" smtClean="0">
                <a:solidFill>
                  <a:srgbClr val="C00000"/>
                </a:solidFill>
                <a:latin typeface="Arial Rounded MT Bold" panose="020F0704030504030204" pitchFamily="34" charset="0"/>
                <a:cs typeface="Tahoma" pitchFamily="34" charset="0"/>
              </a:rPr>
              <a:t>requirements</a:t>
            </a:r>
            <a:endParaRPr lang="en-ZA" sz="2800" b="1" dirty="0">
              <a:solidFill>
                <a:srgbClr val="C00000"/>
              </a:solidFill>
              <a:latin typeface="Arial Rounded MT Bold" panose="020F0704030504030204" pitchFamily="34" charset="0"/>
              <a:ea typeface="+mn-ea"/>
              <a:cs typeface="Tahoma" pitchFamily="34" charset="0"/>
            </a:endParaRPr>
          </a:p>
        </p:txBody>
      </p:sp>
    </p:spTree>
    <p:extLst>
      <p:ext uri="{BB962C8B-B14F-4D97-AF65-F5344CB8AC3E}">
        <p14:creationId xmlns:p14="http://schemas.microsoft.com/office/powerpoint/2010/main" val="14401587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324600"/>
          </a:xfrm>
          <a:solidFill>
            <a:schemeClr val="bg1"/>
          </a:solidFill>
        </p:spPr>
        <p:txBody>
          <a:bodyPr>
            <a:normAutofit lnSpcReduction="10000"/>
          </a:bodyPr>
          <a:lstStyle/>
          <a:p>
            <a:r>
              <a:rPr lang="en-ZA" sz="2400" b="1" dirty="0">
                <a:latin typeface="Arial" panose="020B0604020202020204" pitchFamily="34" charset="0"/>
                <a:cs typeface="Arial" panose="020B0604020202020204" pitchFamily="34" charset="0"/>
              </a:rPr>
              <a:t>Funding of critical positions</a:t>
            </a:r>
            <a:r>
              <a:rPr lang="en-ZA" sz="2400" dirty="0">
                <a:latin typeface="Arial" panose="020B0604020202020204" pitchFamily="34" charset="0"/>
                <a:cs typeface="Arial" panose="020B0604020202020204" pitchFamily="34" charset="0"/>
              </a:rPr>
              <a:t> </a:t>
            </a:r>
          </a:p>
          <a:p>
            <a:pPr marL="0" indent="0" algn="just">
              <a:buNone/>
            </a:pPr>
            <a:r>
              <a:rPr lang="en-US" sz="2400" dirty="0">
                <a:latin typeface="Arial" panose="020B0604020202020204" pitchFamily="34" charset="0"/>
                <a:cs typeface="Arial" panose="020B0604020202020204" pitchFamily="34" charset="0"/>
              </a:rPr>
              <a:t>There are 23 critical posts that must be filled in by the PPSA and the estimated cost </a:t>
            </a:r>
            <a:r>
              <a:rPr lang="en-US" sz="2400" dirty="0" smtClean="0">
                <a:latin typeface="Arial" panose="020B0604020202020204" pitchFamily="34" charset="0"/>
                <a:cs typeface="Arial" panose="020B0604020202020204" pitchFamily="34" charset="0"/>
              </a:rPr>
              <a:t>for them </a:t>
            </a:r>
            <a:r>
              <a:rPr lang="en-US" sz="2400" dirty="0">
                <a:latin typeface="Arial" panose="020B0604020202020204" pitchFamily="34" charset="0"/>
                <a:cs typeface="Arial" panose="020B0604020202020204" pitchFamily="34" charset="0"/>
              </a:rPr>
              <a:t>is R10.2 million as from August 2022-March </a:t>
            </a:r>
            <a:r>
              <a:rPr lang="en-US" sz="2400" dirty="0" smtClean="0">
                <a:latin typeface="Arial" panose="020B0604020202020204" pitchFamily="34" charset="0"/>
                <a:cs typeface="Arial" panose="020B0604020202020204" pitchFamily="34" charset="0"/>
              </a:rPr>
              <a:t>2023. </a:t>
            </a:r>
            <a:r>
              <a:rPr lang="en-US" sz="2400" dirty="0">
                <a:latin typeface="Arial" panose="020B0604020202020204" pitchFamily="34" charset="0"/>
                <a:cs typeface="Arial" panose="020B0604020202020204" pitchFamily="34" charset="0"/>
              </a:rPr>
              <a:t>Annualized the amount is R15 309 </a:t>
            </a:r>
            <a:r>
              <a:rPr lang="en-US" sz="2400" dirty="0" smtClean="0">
                <a:latin typeface="Arial" panose="020B0604020202020204" pitchFamily="34" charset="0"/>
                <a:cs typeface="Arial" panose="020B0604020202020204" pitchFamily="34" charset="0"/>
              </a:rPr>
              <a:t>375 - </a:t>
            </a:r>
            <a:r>
              <a:rPr lang="en-US" sz="2400" dirty="0">
                <a:latin typeface="Arial" panose="020B0604020202020204" pitchFamily="34" charset="0"/>
                <a:cs typeface="Arial" panose="020B0604020202020204" pitchFamily="34" charset="0"/>
              </a:rPr>
              <a:t>this estimate is expected to increase over the MTEF </a:t>
            </a:r>
            <a:r>
              <a:rPr lang="en-US" sz="2400" dirty="0" smtClean="0">
                <a:latin typeface="Arial" panose="020B0604020202020204" pitchFamily="34" charset="0"/>
                <a:cs typeface="Arial" panose="020B0604020202020204" pitchFamily="34" charset="0"/>
              </a:rPr>
              <a:t>period. Recruitment </a:t>
            </a:r>
            <a:r>
              <a:rPr lang="en-US" sz="2400" dirty="0">
                <a:latin typeface="Arial" panose="020B0604020202020204" pitchFamily="34" charset="0"/>
                <a:cs typeface="Arial" panose="020B0604020202020204" pitchFamily="34" charset="0"/>
              </a:rPr>
              <a:t>has since been expanded to ensure diversity of skills among investigators which would in turn ensure quality and prompt investigation</a:t>
            </a:r>
          </a:p>
          <a:p>
            <a:pPr marL="0" indent="0" algn="just">
              <a:buNone/>
            </a:pPr>
            <a:endParaRPr lang="en-ZA" sz="2400" dirty="0">
              <a:solidFill>
                <a:srgbClr val="FF0000"/>
              </a:solidFill>
              <a:latin typeface="Arial" panose="020B0604020202020204" pitchFamily="34" charset="0"/>
              <a:cs typeface="Arial" panose="020B0604020202020204" pitchFamily="34" charset="0"/>
            </a:endParaRPr>
          </a:p>
          <a:p>
            <a:r>
              <a:rPr lang="en-ZA" sz="2400" b="1" dirty="0" smtClean="0">
                <a:latin typeface="Arial" panose="020B0604020202020204" pitchFamily="34" charset="0"/>
                <a:cs typeface="Arial" panose="020B0604020202020204" pitchFamily="34" charset="0"/>
              </a:rPr>
              <a:t>Section 194 Expenses </a:t>
            </a:r>
          </a:p>
          <a:p>
            <a:pPr marL="0" indent="0" algn="just">
              <a:buNone/>
            </a:pPr>
            <a:r>
              <a:rPr lang="en-US" sz="2400" dirty="0" smtClean="0">
                <a:latin typeface="Arial" panose="020B0604020202020204" pitchFamily="34" charset="0"/>
                <a:cs typeface="Arial" panose="020B0604020202020204" pitchFamily="34" charset="0"/>
              </a:rPr>
              <a:t>On 09 </a:t>
            </a:r>
            <a:r>
              <a:rPr lang="en-US" sz="2400" dirty="0">
                <a:latin typeface="Arial" panose="020B0604020202020204" pitchFamily="34" charset="0"/>
                <a:cs typeface="Arial" panose="020B0604020202020204" pitchFamily="34" charset="0"/>
              </a:rPr>
              <a:t>June 2022, the Public Protector, Adv. Busisiwe Mkhwebane was placed on suspension by the </a:t>
            </a:r>
            <a:r>
              <a:rPr lang="en-US" sz="2400" dirty="0" smtClean="0">
                <a:latin typeface="Arial" panose="020B0604020202020204" pitchFamily="34" charset="0"/>
                <a:cs typeface="Arial" panose="020B0604020202020204" pitchFamily="34" charset="0"/>
              </a:rPr>
              <a:t>President </a:t>
            </a:r>
            <a:r>
              <a:rPr lang="en-US" sz="2400" dirty="0">
                <a:latin typeface="Arial" panose="020B0604020202020204" pitchFamily="34" charset="0"/>
                <a:cs typeface="Arial" panose="020B0604020202020204" pitchFamily="34" charset="0"/>
              </a:rPr>
              <a:t>of the Republic of South Africa,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pave way for the section 194 Parliamentary </a:t>
            </a:r>
            <a:r>
              <a:rPr lang="en-US" sz="2400" dirty="0" smtClean="0">
                <a:latin typeface="Arial" panose="020B0604020202020204" pitchFamily="34" charset="0"/>
                <a:cs typeface="Arial" panose="020B0604020202020204" pitchFamily="34" charset="0"/>
              </a:rPr>
              <a:t>Committee </a:t>
            </a:r>
            <a:r>
              <a:rPr lang="en-US" sz="2400" dirty="0">
                <a:latin typeface="Arial" panose="020B0604020202020204" pitchFamily="34" charset="0"/>
                <a:cs typeface="Arial" panose="020B0604020202020204" pitchFamily="34" charset="0"/>
              </a:rPr>
              <a:t>E</a:t>
            </a:r>
            <a:r>
              <a:rPr lang="en-US" sz="2400" dirty="0" smtClean="0">
                <a:latin typeface="Arial" panose="020B0604020202020204" pitchFamily="34" charset="0"/>
                <a:cs typeface="Arial" panose="020B0604020202020204" pitchFamily="34" charset="0"/>
              </a:rPr>
              <a:t>nquiry</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The Constitutional </a:t>
            </a:r>
            <a:r>
              <a:rPr lang="en-US" sz="2400" dirty="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ourt </a:t>
            </a:r>
            <a:r>
              <a:rPr lang="en-US" sz="2400" dirty="0">
                <a:latin typeface="Arial" panose="020B0604020202020204" pitchFamily="34" charset="0"/>
                <a:cs typeface="Arial" panose="020B0604020202020204" pitchFamily="34" charset="0"/>
              </a:rPr>
              <a:t>ruling stated that the Public Protector is entitled to legal representation. The Legal costs and travel cost must be paid </a:t>
            </a:r>
            <a:r>
              <a:rPr lang="en-US" sz="2400" dirty="0" smtClean="0">
                <a:latin typeface="Arial" panose="020B0604020202020204" pitchFamily="34" charset="0"/>
                <a:cs typeface="Arial" panose="020B0604020202020204" pitchFamily="34" charset="0"/>
              </a:rPr>
              <a:t>by </a:t>
            </a:r>
            <a:r>
              <a:rPr lang="en-US" sz="2400" dirty="0">
                <a:latin typeface="Arial" panose="020B0604020202020204" pitchFamily="34" charset="0"/>
                <a:cs typeface="Arial" panose="020B0604020202020204" pitchFamily="34" charset="0"/>
              </a:rPr>
              <a:t>the PPSA, which was not budgeted for. </a:t>
            </a:r>
            <a:r>
              <a:rPr lang="en-US" sz="2400" dirty="0" smtClean="0">
                <a:latin typeface="Arial" panose="020B0604020202020204" pitchFamily="34" charset="0"/>
                <a:cs typeface="Arial" panose="020B0604020202020204" pitchFamily="34" charset="0"/>
              </a:rPr>
              <a:t>The estimated cost is R </a:t>
            </a:r>
            <a:r>
              <a:rPr lang="en-US" sz="2400" dirty="0">
                <a:latin typeface="Arial" panose="020B0604020202020204" pitchFamily="34" charset="0"/>
                <a:cs typeface="Arial" panose="020B0604020202020204" pitchFamily="34" charset="0"/>
              </a:rPr>
              <a:t>7,0 </a:t>
            </a:r>
            <a:r>
              <a:rPr lang="en-US" sz="2400" dirty="0" smtClean="0">
                <a:latin typeface="Arial" panose="020B0604020202020204" pitchFamily="34" charset="0"/>
                <a:cs typeface="Arial" panose="020B0604020202020204" pitchFamily="34" charset="0"/>
              </a:rPr>
              <a:t>million.</a:t>
            </a:r>
            <a:endParaRPr lang="en-US" sz="2400" dirty="0">
              <a:latin typeface="Arial" panose="020B0604020202020204" pitchFamily="34" charset="0"/>
              <a:cs typeface="Arial" panose="020B0604020202020204" pitchFamily="34" charset="0"/>
            </a:endParaRPr>
          </a:p>
          <a:p>
            <a:pPr marL="0" indent="0" algn="just">
              <a:buNone/>
            </a:pPr>
            <a:endParaRPr lang="en-ZA" sz="2400" dirty="0" smtClean="0">
              <a:solidFill>
                <a:srgbClr val="FF0000"/>
              </a:solidFill>
              <a:latin typeface="Arial" panose="020B0604020202020204" pitchFamily="34" charset="0"/>
              <a:cs typeface="Arial" panose="020B0604020202020204" pitchFamily="34" charset="0"/>
            </a:endParaRPr>
          </a:p>
          <a:p>
            <a:pPr marL="0" indent="0" algn="just">
              <a:buNone/>
            </a:pPr>
            <a:endParaRPr lang="en-ZA" dirty="0">
              <a:latin typeface="Arial" panose="020B0604020202020204" pitchFamily="34" charset="0"/>
              <a:cs typeface="Arial" panose="020B0604020202020204" pitchFamily="34" charset="0"/>
            </a:endParaRPr>
          </a:p>
          <a:p>
            <a:endParaRPr lang="en-ZA" dirty="0"/>
          </a:p>
        </p:txBody>
      </p:sp>
      <p:sp>
        <p:nvSpPr>
          <p:cNvPr id="5" name="Title 1"/>
          <p:cNvSpPr txBox="1">
            <a:spLocks/>
          </p:cNvSpPr>
          <p:nvPr/>
        </p:nvSpPr>
        <p:spPr>
          <a:xfrm>
            <a:off x="0" y="0"/>
            <a:ext cx="9144000" cy="685800"/>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00000"/>
                </a:solidFill>
                <a:latin typeface="Arial Rounded MT Bold" panose="020F0704030504030204" pitchFamily="34" charset="0"/>
                <a:cs typeface="Tahoma" pitchFamily="34" charset="0"/>
              </a:rPr>
              <a:t>2023 </a:t>
            </a:r>
            <a:r>
              <a:rPr lang="en-US" sz="2800" b="1" dirty="0">
                <a:solidFill>
                  <a:srgbClr val="C00000"/>
                </a:solidFill>
                <a:latin typeface="Arial Rounded MT Bold" panose="020F0704030504030204" pitchFamily="34" charset="0"/>
                <a:cs typeface="Tahoma" pitchFamily="34" charset="0"/>
              </a:rPr>
              <a:t>MTEF funding </a:t>
            </a:r>
            <a:r>
              <a:rPr lang="en-US" sz="2800" b="1" dirty="0" smtClean="0">
                <a:solidFill>
                  <a:srgbClr val="C00000"/>
                </a:solidFill>
                <a:latin typeface="Arial Rounded MT Bold" panose="020F0704030504030204" pitchFamily="34" charset="0"/>
                <a:cs typeface="Tahoma" pitchFamily="34" charset="0"/>
              </a:rPr>
              <a:t>requirements (1)</a:t>
            </a:r>
            <a:endParaRPr lang="en-ZA" sz="2800" b="1" dirty="0">
              <a:solidFill>
                <a:srgbClr val="C00000"/>
              </a:solidFill>
              <a:latin typeface="Arial Rounded MT Bold" panose="020F0704030504030204" pitchFamily="34" charset="0"/>
              <a:ea typeface="+mn-ea"/>
              <a:cs typeface="Tahoma" pitchFamily="34" charset="0"/>
            </a:endParaRPr>
          </a:p>
        </p:txBody>
      </p:sp>
    </p:spTree>
    <p:extLst>
      <p:ext uri="{BB962C8B-B14F-4D97-AF65-F5344CB8AC3E}">
        <p14:creationId xmlns:p14="http://schemas.microsoft.com/office/powerpoint/2010/main" val="3434940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(1)</a:t>
            </a:r>
            <a:endParaRPr lang="en-GB" sz="2800" dirty="0">
              <a:latin typeface="Arial Rounded MT Bold" panose="020F0704030504030204" pitchFamily="34" charset="0"/>
            </a:endParaRPr>
          </a:p>
        </p:txBody>
      </p:sp>
      <p:sp>
        <p:nvSpPr>
          <p:cNvPr id="2" name="Rectangle 1"/>
          <p:cNvSpPr/>
          <p:nvPr/>
        </p:nvSpPr>
        <p:spPr>
          <a:xfrm>
            <a:off x="9993" y="529023"/>
            <a:ext cx="8829208" cy="5262979"/>
          </a:xfrm>
          <a:prstGeom prst="rect">
            <a:avLst/>
          </a:prstGeom>
          <a:solidFill>
            <a:schemeClr val="bg1"/>
          </a:solidFill>
        </p:spPr>
        <p:txBody>
          <a:bodyPr wrap="square">
            <a:spAutoFit/>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We are thankful for the opportunity to present the Public Protector South Africa (PPSA) Annual Report for 2021/22.</a:t>
            </a:r>
          </a:p>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It has been a challenging </a:t>
            </a:r>
            <a:r>
              <a:rPr lang="en-US" sz="2400" dirty="0" smtClean="0">
                <a:latin typeface="Arial" panose="020B0604020202020204" pitchFamily="34" charset="0"/>
                <a:cs typeface="Arial" panose="020B0604020202020204" pitchFamily="34" charset="0"/>
              </a:rPr>
              <a:t>four </a:t>
            </a:r>
            <a:r>
              <a:rPr lang="en-US" sz="2400" dirty="0">
                <a:latin typeface="Arial" panose="020B0604020202020204" pitchFamily="34" charset="0"/>
                <a:cs typeface="Arial" panose="020B0604020202020204" pitchFamily="34" charset="0"/>
              </a:rPr>
              <a:t>months since one was entrusted with the demanding responsibility of leading the PPSA, an institution that ranks </a:t>
            </a:r>
            <a:r>
              <a:rPr lang="en-US" sz="2400" dirty="0" smtClean="0">
                <a:latin typeface="Arial" panose="020B0604020202020204" pitchFamily="34" charset="0"/>
                <a:cs typeface="Arial" panose="020B0604020202020204" pitchFamily="34" charset="0"/>
              </a:rPr>
              <a:t>amongst </a:t>
            </a:r>
            <a:r>
              <a:rPr lang="en-US" sz="2400" dirty="0">
                <a:latin typeface="Arial" panose="020B0604020202020204" pitchFamily="34" charset="0"/>
                <a:cs typeface="Arial" panose="020B0604020202020204" pitchFamily="34" charset="0"/>
              </a:rPr>
              <a:t>the vanguards of our democracy and an important avenue for justice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the less privileged</a:t>
            </a:r>
            <a:r>
              <a:rPr lang="en-US" sz="24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If one’s interactions with </a:t>
            </a:r>
            <a:r>
              <a:rPr lang="en-US" sz="2400" dirty="0" smtClean="0">
                <a:latin typeface="Arial" panose="020B0604020202020204" pitchFamily="34" charset="0"/>
                <a:cs typeface="Arial" panose="020B0604020202020204" pitchFamily="34" charset="0"/>
              </a:rPr>
              <a:t>stakeholders in </a:t>
            </a:r>
            <a:r>
              <a:rPr lang="en-US" sz="2400" dirty="0">
                <a:latin typeface="Arial" panose="020B0604020202020204" pitchFamily="34" charset="0"/>
                <a:cs typeface="Arial" panose="020B0604020202020204" pitchFamily="34" charset="0"/>
              </a:rPr>
              <a:t>the past few months is anything to go by, it would appear that, as far as some quarters in society are </a:t>
            </a:r>
            <a:r>
              <a:rPr lang="en-US" sz="2400" dirty="0" smtClean="0">
                <a:latin typeface="Arial" panose="020B0604020202020204" pitchFamily="34" charset="0"/>
                <a:cs typeface="Arial" panose="020B0604020202020204" pitchFamily="34" charset="0"/>
              </a:rPr>
              <a:t>concerned, </a:t>
            </a:r>
            <a:r>
              <a:rPr lang="en-US" sz="2400" dirty="0">
                <a:latin typeface="Arial" panose="020B0604020202020204" pitchFamily="34" charset="0"/>
                <a:cs typeface="Arial" panose="020B0604020202020204" pitchFamily="34" charset="0"/>
              </a:rPr>
              <a:t>and owing to some of the challenges we have contended with, the institution </a:t>
            </a:r>
            <a:r>
              <a:rPr lang="en-US" sz="2400" dirty="0" smtClean="0">
                <a:latin typeface="Arial" panose="020B0604020202020204" pitchFamily="34" charset="0"/>
                <a:cs typeface="Arial" panose="020B0604020202020204" pitchFamily="34" charset="0"/>
              </a:rPr>
              <a:t>was viewed </a:t>
            </a:r>
            <a:r>
              <a:rPr lang="en-US" sz="2400" dirty="0">
                <a:latin typeface="Arial" panose="020B0604020202020204" pitchFamily="34" charset="0"/>
                <a:cs typeface="Arial" panose="020B0604020202020204" pitchFamily="34" charset="0"/>
              </a:rPr>
              <a:t>as being fluid</a:t>
            </a:r>
            <a:r>
              <a:rPr lang="en-US" sz="24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85944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324600"/>
          </a:xfrm>
          <a:solidFill>
            <a:schemeClr val="bg1"/>
          </a:solidFill>
        </p:spPr>
        <p:txBody>
          <a:bodyPr>
            <a:normAutofit lnSpcReduction="10000"/>
          </a:bodyPr>
          <a:lstStyle/>
          <a:p>
            <a:pPr marL="0" indent="0">
              <a:buNone/>
            </a:pPr>
            <a:r>
              <a:rPr lang="en-US" sz="2600" b="1" dirty="0">
                <a:latin typeface="Arial" panose="020B0604020202020204" pitchFamily="34" charset="0"/>
                <a:cs typeface="Arial" panose="020B0604020202020204" pitchFamily="34" charset="0"/>
              </a:rPr>
              <a:t>Security </a:t>
            </a:r>
          </a:p>
          <a:p>
            <a:pPr algn="just">
              <a:buFont typeface="Wingdings" panose="05000000000000000000" pitchFamily="2" charset="2"/>
              <a:buChar char="ü"/>
            </a:pPr>
            <a:r>
              <a:rPr lang="en-ZA" sz="2600" dirty="0">
                <a:latin typeface="Arial" panose="020B0604020202020204" pitchFamily="34" charset="0"/>
                <a:cs typeface="Arial" panose="020B0604020202020204" pitchFamily="34" charset="0"/>
              </a:rPr>
              <a:t>PPSA is currently not compliant with the requirements of section 2 </a:t>
            </a:r>
            <a:r>
              <a:rPr lang="en-ZA" sz="2600" dirty="0" smtClean="0">
                <a:latin typeface="Arial" panose="020B0604020202020204" pitchFamily="34" charset="0"/>
                <a:cs typeface="Arial" panose="020B0604020202020204" pitchFamily="34" charset="0"/>
              </a:rPr>
              <a:t>of </a:t>
            </a:r>
            <a:r>
              <a:rPr lang="en-ZA" sz="2600" dirty="0">
                <a:latin typeface="Arial" panose="020B0604020202020204" pitchFamily="34" charset="0"/>
                <a:cs typeface="Arial" panose="020B0604020202020204" pitchFamily="34" charset="0"/>
              </a:rPr>
              <a:t>the Control of Access to Public Premises and Vehicles Act 53 of 1985, which requires the deployment of security officers to </a:t>
            </a:r>
            <a:r>
              <a:rPr lang="en-ZA" sz="2600" dirty="0" smtClean="0">
                <a:latin typeface="Arial" panose="020B0604020202020204" pitchFamily="34" charset="0"/>
                <a:cs typeface="Arial" panose="020B0604020202020204" pitchFamily="34" charset="0"/>
              </a:rPr>
              <a:t>conduct </a:t>
            </a:r>
            <a:r>
              <a:rPr lang="en-ZA" sz="2600" dirty="0">
                <a:latin typeface="Arial" panose="020B0604020202020204" pitchFamily="34" charset="0"/>
                <a:cs typeface="Arial" panose="020B0604020202020204" pitchFamily="34" charset="0"/>
              </a:rPr>
              <a:t>access control. As a </a:t>
            </a:r>
            <a:r>
              <a:rPr lang="en-ZA" sz="2600" dirty="0" smtClean="0">
                <a:latin typeface="Arial" panose="020B0604020202020204" pitchFamily="34" charset="0"/>
                <a:cs typeface="Arial" panose="020B0604020202020204" pitchFamily="34" charset="0"/>
              </a:rPr>
              <a:t>minimum,  given </a:t>
            </a:r>
            <a:r>
              <a:rPr lang="en-ZA" sz="2600" dirty="0">
                <a:latin typeface="Arial" panose="020B0604020202020204" pitchFamily="34" charset="0"/>
                <a:cs typeface="Arial" panose="020B0604020202020204" pitchFamily="34" charset="0"/>
              </a:rPr>
              <a:t>the current financial situation </a:t>
            </a:r>
            <a:r>
              <a:rPr lang="en-ZA" sz="2600" dirty="0" smtClean="0">
                <a:latin typeface="Arial" panose="020B0604020202020204" pitchFamily="34" charset="0"/>
                <a:cs typeface="Arial" panose="020B0604020202020204" pitchFamily="34" charset="0"/>
              </a:rPr>
              <a:t>PPSA, </a:t>
            </a:r>
            <a:r>
              <a:rPr lang="en-ZA" sz="2600" dirty="0">
                <a:latin typeface="Arial" panose="020B0604020202020204" pitchFamily="34" charset="0"/>
                <a:cs typeface="Arial" panose="020B0604020202020204" pitchFamily="34" charset="0"/>
              </a:rPr>
              <a:t>should have two security officers in each office to manage access control. </a:t>
            </a:r>
          </a:p>
          <a:p>
            <a:pPr algn="just">
              <a:buFont typeface="Wingdings" panose="05000000000000000000" pitchFamily="2" charset="2"/>
              <a:buChar char="ü"/>
            </a:pPr>
            <a:r>
              <a:rPr lang="en-ZA" sz="2600" dirty="0">
                <a:latin typeface="Arial" panose="020B0604020202020204" pitchFamily="34" charset="0"/>
                <a:cs typeface="Arial" panose="020B0604020202020204" pitchFamily="34" charset="0"/>
              </a:rPr>
              <a:t>PPSA does not have </a:t>
            </a:r>
            <a:r>
              <a:rPr lang="en-ZA" sz="2600" dirty="0" smtClean="0">
                <a:latin typeface="Arial" panose="020B0604020202020204" pitchFamily="34" charset="0"/>
                <a:cs typeface="Arial" panose="020B0604020202020204" pitchFamily="34" charset="0"/>
              </a:rPr>
              <a:t>physical security at the 16 </a:t>
            </a:r>
            <a:r>
              <a:rPr lang="en-ZA" sz="2600" dirty="0">
                <a:latin typeface="Arial" panose="020B0604020202020204" pitchFamily="34" charset="0"/>
                <a:cs typeface="Arial" panose="020B0604020202020204" pitchFamily="34" charset="0"/>
              </a:rPr>
              <a:t>of its </a:t>
            </a:r>
            <a:r>
              <a:rPr lang="en-ZA" sz="2600" dirty="0" smtClean="0">
                <a:latin typeface="Arial" panose="020B0604020202020204" pitchFamily="34" charset="0"/>
                <a:cs typeface="Arial" panose="020B0604020202020204" pitchFamily="34" charset="0"/>
              </a:rPr>
              <a:t>17 </a:t>
            </a:r>
            <a:r>
              <a:rPr lang="en-ZA" sz="2600" dirty="0">
                <a:latin typeface="Arial" panose="020B0604020202020204" pitchFamily="34" charset="0"/>
                <a:cs typeface="Arial" panose="020B0604020202020204" pitchFamily="34" charset="0"/>
              </a:rPr>
              <a:t>offices across the </a:t>
            </a:r>
            <a:r>
              <a:rPr lang="en-ZA" sz="2600" dirty="0" smtClean="0">
                <a:latin typeface="Arial" panose="020B0604020202020204" pitchFamily="34" charset="0"/>
                <a:cs typeface="Arial" panose="020B0604020202020204" pitchFamily="34" charset="0"/>
              </a:rPr>
              <a:t>country - </a:t>
            </a:r>
            <a:r>
              <a:rPr lang="en-ZA" sz="2600" dirty="0">
                <a:latin typeface="Arial" panose="020B0604020202020204" pitchFamily="34" charset="0"/>
                <a:cs typeface="Arial" panose="020B0604020202020204" pitchFamily="34" charset="0"/>
              </a:rPr>
              <a:t>only Head Office has physical security services. As part of </a:t>
            </a:r>
            <a:r>
              <a:rPr lang="en-ZA" sz="2600" dirty="0" smtClean="0">
                <a:latin typeface="Arial" panose="020B0604020202020204" pitchFamily="34" charset="0"/>
                <a:cs typeface="Arial" panose="020B0604020202020204" pitchFamily="34" charset="0"/>
              </a:rPr>
              <a:t>mitigation, a </a:t>
            </a:r>
            <a:r>
              <a:rPr lang="en-ZA" sz="2600" dirty="0" err="1" smtClean="0">
                <a:latin typeface="Arial" panose="020B0604020202020204" pitchFamily="34" charset="0"/>
                <a:cs typeface="Arial" panose="020B0604020202020204" pitchFamily="34" charset="0"/>
              </a:rPr>
              <a:t>videofied</a:t>
            </a:r>
            <a:r>
              <a:rPr lang="en-ZA" sz="2600" dirty="0" smtClean="0">
                <a:latin typeface="Arial" panose="020B0604020202020204" pitchFamily="34" charset="0"/>
                <a:cs typeface="Arial" panose="020B0604020202020204" pitchFamily="34" charset="0"/>
              </a:rPr>
              <a:t> </a:t>
            </a:r>
            <a:r>
              <a:rPr lang="en-ZA" sz="2600" dirty="0">
                <a:latin typeface="Arial" panose="020B0604020202020204" pitchFamily="34" charset="0"/>
                <a:cs typeface="Arial" panose="020B0604020202020204" pitchFamily="34" charset="0"/>
              </a:rPr>
              <a:t>alarm system was installed in the </a:t>
            </a:r>
            <a:r>
              <a:rPr lang="en-ZA" sz="2600" dirty="0" smtClean="0">
                <a:latin typeface="Arial" panose="020B0604020202020204" pitchFamily="34" charset="0"/>
                <a:cs typeface="Arial" panose="020B0604020202020204" pitchFamily="34" charset="0"/>
              </a:rPr>
              <a:t>16 offices - </a:t>
            </a:r>
            <a:r>
              <a:rPr lang="en-ZA" sz="2600" dirty="0">
                <a:latin typeface="Arial" panose="020B0604020202020204" pitchFamily="34" charset="0"/>
                <a:cs typeface="Arial" panose="020B0604020202020204" pitchFamily="34" charset="0"/>
              </a:rPr>
              <a:t>the contract is for 3 years. </a:t>
            </a:r>
          </a:p>
          <a:p>
            <a:pPr algn="just">
              <a:buFont typeface="Wingdings" panose="05000000000000000000" pitchFamily="2" charset="2"/>
              <a:buChar char="ü"/>
            </a:pPr>
            <a:r>
              <a:rPr lang="en-ZA" sz="2600" dirty="0" smtClean="0">
                <a:latin typeface="Arial" panose="020B0604020202020204" pitchFamily="34" charset="0"/>
                <a:cs typeface="Arial" panose="020B0604020202020204" pitchFamily="34" charset="0"/>
              </a:rPr>
              <a:t>Ideally, physical security guards </a:t>
            </a:r>
            <a:r>
              <a:rPr lang="en-ZA" sz="2600" dirty="0">
                <a:latin typeface="Arial" panose="020B0604020202020204" pitchFamily="34" charset="0"/>
                <a:cs typeface="Arial" panose="020B0604020202020204" pitchFamily="34" charset="0"/>
              </a:rPr>
              <a:t>are required at all </a:t>
            </a:r>
            <a:r>
              <a:rPr lang="en-ZA" sz="2600" dirty="0" smtClean="0">
                <a:latin typeface="Arial" panose="020B0604020202020204" pitchFamily="34" charset="0"/>
                <a:cs typeface="Arial" panose="020B0604020202020204" pitchFamily="34" charset="0"/>
              </a:rPr>
              <a:t>offices. </a:t>
            </a:r>
            <a:r>
              <a:rPr lang="en-ZA" sz="2600" dirty="0">
                <a:latin typeface="Arial" panose="020B0604020202020204" pitchFamily="34" charset="0"/>
                <a:cs typeface="Arial" panose="020B0604020202020204" pitchFamily="34" charset="0"/>
              </a:rPr>
              <a:t>The absence of physical guards poses threats to PPSA staff members, </a:t>
            </a:r>
            <a:r>
              <a:rPr lang="en-ZA" sz="2600" dirty="0" smtClean="0">
                <a:latin typeface="Arial" panose="020B0604020202020204" pitchFamily="34" charset="0"/>
                <a:cs typeface="Arial" panose="020B0604020202020204" pitchFamily="34" charset="0"/>
              </a:rPr>
              <a:t>Complainants, Stakeholders and assets.</a:t>
            </a:r>
            <a:endParaRPr lang="en-ZA" sz="2600" dirty="0">
              <a:solidFill>
                <a:srgbClr val="FF0000"/>
              </a:solidFill>
              <a:latin typeface="Arial" panose="020B0604020202020204" pitchFamily="34" charset="0"/>
              <a:cs typeface="Arial" panose="020B0604020202020204" pitchFamily="34" charset="0"/>
            </a:endParaRPr>
          </a:p>
          <a:p>
            <a:endParaRPr lang="en-ZA" dirty="0"/>
          </a:p>
        </p:txBody>
      </p:sp>
      <p:sp>
        <p:nvSpPr>
          <p:cNvPr id="5" name="Title 1"/>
          <p:cNvSpPr txBox="1">
            <a:spLocks/>
          </p:cNvSpPr>
          <p:nvPr/>
        </p:nvSpPr>
        <p:spPr>
          <a:xfrm>
            <a:off x="0" y="0"/>
            <a:ext cx="9144000" cy="685800"/>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00000"/>
                </a:solidFill>
                <a:latin typeface="Arial Rounded MT Bold" panose="020F0704030504030204" pitchFamily="34" charset="0"/>
                <a:cs typeface="Tahoma" pitchFamily="34" charset="0"/>
              </a:rPr>
              <a:t>2023 </a:t>
            </a:r>
            <a:r>
              <a:rPr lang="en-US" sz="2800" b="1" dirty="0">
                <a:solidFill>
                  <a:srgbClr val="C00000"/>
                </a:solidFill>
                <a:latin typeface="Arial Rounded MT Bold" panose="020F0704030504030204" pitchFamily="34" charset="0"/>
                <a:cs typeface="Tahoma" pitchFamily="34" charset="0"/>
              </a:rPr>
              <a:t>MTEF funding </a:t>
            </a:r>
            <a:r>
              <a:rPr lang="en-US" sz="2800" b="1" dirty="0" smtClean="0">
                <a:solidFill>
                  <a:srgbClr val="C00000"/>
                </a:solidFill>
                <a:latin typeface="Arial Rounded MT Bold" panose="020F0704030504030204" pitchFamily="34" charset="0"/>
                <a:cs typeface="Tahoma" pitchFamily="34" charset="0"/>
              </a:rPr>
              <a:t>requirements (2)</a:t>
            </a:r>
            <a:endParaRPr lang="en-ZA" sz="2800" b="1" dirty="0">
              <a:solidFill>
                <a:srgbClr val="C00000"/>
              </a:solidFill>
              <a:latin typeface="Arial Rounded MT Bold" panose="020F0704030504030204" pitchFamily="34" charset="0"/>
              <a:ea typeface="+mn-ea"/>
              <a:cs typeface="Tahoma" pitchFamily="34" charset="0"/>
            </a:endParaRPr>
          </a:p>
        </p:txBody>
      </p:sp>
    </p:spTree>
    <p:extLst>
      <p:ext uri="{BB962C8B-B14F-4D97-AF65-F5344CB8AC3E}">
        <p14:creationId xmlns:p14="http://schemas.microsoft.com/office/powerpoint/2010/main" val="17574558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324600"/>
          </a:xfrm>
          <a:solidFill>
            <a:schemeClr val="bg1"/>
          </a:solidFill>
        </p:spPr>
        <p:txBody>
          <a:bodyPr>
            <a:normAutofit/>
          </a:bodyPr>
          <a:lstStyle/>
          <a:p>
            <a:pPr marL="0" indent="0" algn="just">
              <a:buNone/>
            </a:pPr>
            <a:r>
              <a:rPr lang="en-US" sz="2600" b="1" dirty="0" smtClean="0">
                <a:latin typeface="Arial" panose="020B0604020202020204" pitchFamily="34" charset="0"/>
                <a:cs typeface="Arial" panose="020B0604020202020204" pitchFamily="34" charset="0"/>
              </a:rPr>
              <a:t>PABX</a:t>
            </a:r>
            <a:endParaRPr lang="en-US" sz="2600" b="1"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n-US" sz="2600" dirty="0">
                <a:latin typeface="Arial" panose="020B0604020202020204" pitchFamily="34" charset="0"/>
                <a:cs typeface="Arial" panose="020B0604020202020204" pitchFamily="34" charset="0"/>
              </a:rPr>
              <a:t>Currently 6 </a:t>
            </a:r>
            <a:r>
              <a:rPr lang="en-US" sz="2600" dirty="0" smtClean="0">
                <a:latin typeface="Arial" panose="020B0604020202020204" pitchFamily="34" charset="0"/>
                <a:cs typeface="Arial" panose="020B0604020202020204" pitchFamily="34" charset="0"/>
              </a:rPr>
              <a:t>out of 17 </a:t>
            </a:r>
            <a:r>
              <a:rPr lang="en-US" sz="2600" dirty="0">
                <a:latin typeface="Arial" panose="020B0604020202020204" pitchFamily="34" charset="0"/>
                <a:cs typeface="Arial" panose="020B0604020202020204" pitchFamily="34" charset="0"/>
              </a:rPr>
              <a:t>offices have </a:t>
            </a:r>
            <a:r>
              <a:rPr lang="en-US" sz="2600" dirty="0" smtClean="0">
                <a:latin typeface="Arial" panose="020B0604020202020204" pitchFamily="34" charset="0"/>
                <a:cs typeface="Arial" panose="020B0604020202020204" pitchFamily="34" charset="0"/>
              </a:rPr>
              <a:t>new PABX </a:t>
            </a:r>
            <a:r>
              <a:rPr lang="en-US" sz="2600" dirty="0">
                <a:latin typeface="Arial" panose="020B0604020202020204" pitchFamily="34" charset="0"/>
                <a:cs typeface="Arial" panose="020B0604020202020204" pitchFamily="34" charset="0"/>
              </a:rPr>
              <a:t>system being installed with new telephone management </a:t>
            </a:r>
            <a:r>
              <a:rPr lang="en-US" sz="2600" dirty="0" smtClean="0">
                <a:latin typeface="Arial" panose="020B0604020202020204" pitchFamily="34" charset="0"/>
                <a:cs typeface="Arial" panose="020B0604020202020204" pitchFamily="34" charset="0"/>
              </a:rPr>
              <a:t>systems due to relocation of offices. </a:t>
            </a:r>
            <a:endParaRPr lang="en-US" sz="2200" dirty="0" smtClean="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en-ZA" sz="2200" dirty="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en-ZA" sz="2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0" indent="0">
              <a:buNone/>
            </a:pPr>
            <a:endParaRPr lang="en-ZA" dirty="0"/>
          </a:p>
        </p:txBody>
      </p:sp>
      <p:sp>
        <p:nvSpPr>
          <p:cNvPr id="5" name="Title 1"/>
          <p:cNvSpPr txBox="1">
            <a:spLocks/>
          </p:cNvSpPr>
          <p:nvPr/>
        </p:nvSpPr>
        <p:spPr>
          <a:xfrm>
            <a:off x="0" y="0"/>
            <a:ext cx="9144000" cy="685800"/>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00000"/>
                </a:solidFill>
                <a:latin typeface="Arial Rounded MT Bold" panose="020F0704030504030204" pitchFamily="34" charset="0"/>
                <a:cs typeface="Tahoma" pitchFamily="34" charset="0"/>
              </a:rPr>
              <a:t>2023 </a:t>
            </a:r>
            <a:r>
              <a:rPr lang="en-US" sz="2800" b="1" dirty="0">
                <a:solidFill>
                  <a:srgbClr val="C00000"/>
                </a:solidFill>
                <a:latin typeface="Arial Rounded MT Bold" panose="020F0704030504030204" pitchFamily="34" charset="0"/>
                <a:cs typeface="Tahoma" pitchFamily="34" charset="0"/>
              </a:rPr>
              <a:t>MTEF funding </a:t>
            </a:r>
            <a:r>
              <a:rPr lang="en-US" sz="2800" b="1" dirty="0" smtClean="0">
                <a:solidFill>
                  <a:srgbClr val="C00000"/>
                </a:solidFill>
                <a:latin typeface="Arial Rounded MT Bold" panose="020F0704030504030204" pitchFamily="34" charset="0"/>
                <a:cs typeface="Tahoma" pitchFamily="34" charset="0"/>
              </a:rPr>
              <a:t>requirements (3)</a:t>
            </a:r>
            <a:endParaRPr lang="en-ZA" sz="2800" b="1" dirty="0">
              <a:solidFill>
                <a:srgbClr val="C00000"/>
              </a:solidFill>
              <a:latin typeface="Arial Rounded MT Bold" panose="020F0704030504030204" pitchFamily="34" charset="0"/>
              <a:ea typeface="+mn-ea"/>
              <a:cs typeface="Tahoma" pitchFamily="34" charset="0"/>
            </a:endParaRPr>
          </a:p>
        </p:txBody>
      </p:sp>
    </p:spTree>
    <p:extLst>
      <p:ext uri="{BB962C8B-B14F-4D97-AF65-F5344CB8AC3E}">
        <p14:creationId xmlns:p14="http://schemas.microsoft.com/office/powerpoint/2010/main" val="35960217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a:solidFill>
                  <a:srgbClr val="C00000"/>
                </a:solidFill>
                <a:latin typeface="Arial Rounded MT Bold" panose="020F0704030504030204" pitchFamily="34" charset="0"/>
                <a:cs typeface="Tahoma" pitchFamily="34" charset="0"/>
              </a:rPr>
              <a:t>5</a:t>
            </a:r>
            <a:r>
              <a:rPr lang="en-US" sz="2800" b="1" dirty="0" smtClean="0">
                <a:solidFill>
                  <a:srgbClr val="C00000"/>
                </a:solidFill>
                <a:latin typeface="Arial Rounded MT Bold" panose="020F0704030504030204" pitchFamily="34" charset="0"/>
                <a:cs typeface="Tahoma" pitchFamily="34" charset="0"/>
              </a:rPr>
              <a:t>. Governance</a:t>
            </a:r>
          </a:p>
          <a:p>
            <a:pPr algn="ctr"/>
            <a:r>
              <a:rPr lang="en-US" sz="2800" b="1" dirty="0" smtClean="0">
                <a:solidFill>
                  <a:srgbClr val="C00000"/>
                </a:solidFill>
                <a:latin typeface="Arial Rounded MT Bold" panose="020F0704030504030204" pitchFamily="34" charset="0"/>
                <a:cs typeface="Tahoma" pitchFamily="34" charset="0"/>
              </a:rPr>
              <a:t>Audit Committee Activities</a:t>
            </a:r>
          </a:p>
        </p:txBody>
      </p:sp>
    </p:spTree>
    <p:extLst>
      <p:ext uri="{BB962C8B-B14F-4D97-AF65-F5344CB8AC3E}">
        <p14:creationId xmlns:p14="http://schemas.microsoft.com/office/powerpoint/2010/main" val="2001776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324600"/>
          </a:xfrm>
          <a:solidFill>
            <a:schemeClr val="bg1"/>
          </a:solidFill>
        </p:spPr>
        <p:txBody>
          <a:bodyPr>
            <a:normAutofit/>
          </a:bodyPr>
          <a:lstStyle/>
          <a:p>
            <a:pPr algn="just">
              <a:buFont typeface="Wingdings" panose="05000000000000000000" pitchFamily="2" charset="2"/>
              <a:buChar char="ü"/>
            </a:pPr>
            <a:endParaRPr lang="en-ZA"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0" indent="0">
              <a:buNone/>
            </a:pPr>
            <a:endParaRPr lang="en-ZA" dirty="0"/>
          </a:p>
        </p:txBody>
      </p:sp>
      <p:sp>
        <p:nvSpPr>
          <p:cNvPr id="5" name="Title 1"/>
          <p:cNvSpPr txBox="1">
            <a:spLocks/>
          </p:cNvSpPr>
          <p:nvPr/>
        </p:nvSpPr>
        <p:spPr>
          <a:xfrm>
            <a:off x="0" y="0"/>
            <a:ext cx="9144000" cy="685800"/>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solidFill>
                  <a:srgbClr val="C00000"/>
                </a:solidFill>
                <a:latin typeface="Arial Rounded MT Bold" panose="020F0704030504030204" pitchFamily="34" charset="0"/>
                <a:cs typeface="Tahoma" pitchFamily="34" charset="0"/>
              </a:rPr>
              <a:t>The Audit Committee members</a:t>
            </a:r>
            <a:endParaRPr lang="en-ZA" sz="2800" b="1" dirty="0">
              <a:solidFill>
                <a:srgbClr val="C00000"/>
              </a:solidFill>
              <a:latin typeface="Arial Rounded MT Bold" panose="020F0704030504030204" pitchFamily="34" charset="0"/>
              <a:cs typeface="Tahoma"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5268855"/>
              </p:ext>
            </p:extLst>
          </p:nvPr>
        </p:nvGraphicFramePr>
        <p:xfrm>
          <a:off x="152400" y="914400"/>
          <a:ext cx="8763000" cy="3399282"/>
        </p:xfrm>
        <a:graphic>
          <a:graphicData uri="http://schemas.openxmlformats.org/drawingml/2006/table">
            <a:tbl>
              <a:tblPr firstRow="1" bandRow="1">
                <a:tableStyleId>{21E4AEA4-8DFA-4A89-87EB-49C32662AFE0}</a:tableStyleId>
              </a:tblPr>
              <a:tblGrid>
                <a:gridCol w="2921000">
                  <a:extLst>
                    <a:ext uri="{9D8B030D-6E8A-4147-A177-3AD203B41FA5}">
                      <a16:colId xmlns:a16="http://schemas.microsoft.com/office/drawing/2014/main" val="20000"/>
                    </a:ext>
                  </a:extLst>
                </a:gridCol>
                <a:gridCol w="34798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491490">
                <a:tc>
                  <a:txBody>
                    <a:bodyPr/>
                    <a:lstStyle/>
                    <a:p>
                      <a:r>
                        <a:rPr lang="en-ZA" sz="1800" dirty="0" smtClean="0">
                          <a:latin typeface="Arial" panose="020B0604020202020204" pitchFamily="34" charset="0"/>
                          <a:cs typeface="Arial" panose="020B0604020202020204" pitchFamily="34" charset="0"/>
                        </a:rPr>
                        <a:t>Name</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Date appointed</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No. of meetings attended (2021/2022)</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91490">
                <a:tc>
                  <a:txBody>
                    <a:bodyPr/>
                    <a:lstStyle/>
                    <a:p>
                      <a:r>
                        <a:rPr lang="en-ZA" sz="1800" dirty="0" smtClean="0">
                          <a:latin typeface="Arial" panose="020B0604020202020204" pitchFamily="34" charset="0"/>
                          <a:cs typeface="Arial" panose="020B0604020202020204" pitchFamily="34" charset="0"/>
                        </a:rPr>
                        <a:t>Ms Princess </a:t>
                      </a:r>
                      <a:r>
                        <a:rPr lang="en-ZA" sz="1800" dirty="0" err="1" smtClean="0">
                          <a:latin typeface="Arial" panose="020B0604020202020204" pitchFamily="34" charset="0"/>
                          <a:cs typeface="Arial" panose="020B0604020202020204" pitchFamily="34" charset="0"/>
                        </a:rPr>
                        <a:t>Mangoma</a:t>
                      </a:r>
                      <a:r>
                        <a:rPr lang="en-ZA" sz="1800" dirty="0" smtClean="0">
                          <a:latin typeface="Arial" panose="020B0604020202020204" pitchFamily="34" charset="0"/>
                          <a:cs typeface="Arial" panose="020B0604020202020204" pitchFamily="34" charset="0"/>
                        </a:rPr>
                        <a:t> (Chairperson of the Audit Committee)</a:t>
                      </a:r>
                      <a:endParaRPr lang="en-ZA"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7150" algn="l"/>
                          <a:tab pos="342900" algn="l"/>
                          <a:tab pos="457200" algn="l"/>
                          <a:tab pos="514350" algn="l"/>
                          <a:tab pos="5220970" algn="l"/>
                        </a:tabLst>
                        <a:defRPr/>
                      </a:pPr>
                      <a:r>
                        <a:rPr kumimoji="0" lang="en-GB" sz="1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Started: 01 March 2018</a:t>
                      </a:r>
                    </a:p>
                    <a:p>
                      <a:pPr marL="0" marR="0" lvl="0" indent="0" algn="l" defTabSz="914400" rtl="0" eaLnBrk="1" fontAlgn="auto" latinLnBrk="0" hangingPunct="1">
                        <a:lnSpc>
                          <a:spcPct val="115000"/>
                        </a:lnSpc>
                        <a:spcBef>
                          <a:spcPts val="0"/>
                        </a:spcBef>
                        <a:spcAft>
                          <a:spcPts val="0"/>
                        </a:spcAft>
                        <a:buClrTx/>
                        <a:buSzTx/>
                        <a:buFontTx/>
                        <a:buNone/>
                        <a:tabLst>
                          <a:tab pos="57150" algn="l"/>
                          <a:tab pos="342900" algn="l"/>
                          <a:tab pos="457200" algn="l"/>
                          <a:tab pos="514350" algn="l"/>
                          <a:tab pos="5220970" algn="l"/>
                        </a:tabLst>
                        <a:defRPr/>
                      </a:pPr>
                      <a:r>
                        <a:rPr kumimoji="0" lang="en-GB" sz="1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Reappointed: 01 March 2021</a:t>
                      </a:r>
                      <a:endParaRPr kumimoji="0" lang="en-ZA" sz="1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a:tc>
                <a:tc>
                  <a:txBody>
                    <a:bodyPr/>
                    <a:lstStyle/>
                    <a:p>
                      <a:pPr algn="ctr"/>
                      <a:r>
                        <a:rPr lang="en-ZA" sz="1800" dirty="0" smtClean="0">
                          <a:latin typeface="Arial" panose="020B0604020202020204" pitchFamily="34" charset="0"/>
                          <a:cs typeface="Arial" panose="020B0604020202020204" pitchFamily="34" charset="0"/>
                        </a:rPr>
                        <a:t>10</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91490">
                <a:tc>
                  <a:txBody>
                    <a:bodyPr/>
                    <a:lstStyle/>
                    <a:p>
                      <a:r>
                        <a:rPr lang="en-ZA" sz="1800" dirty="0" smtClean="0">
                          <a:latin typeface="Arial" panose="020B0604020202020204" pitchFamily="34" charset="0"/>
                          <a:cs typeface="Arial" panose="020B0604020202020204" pitchFamily="34" charset="0"/>
                        </a:rPr>
                        <a:t>Mr Stanley Ngobeni</a:t>
                      </a:r>
                      <a:endParaRPr lang="en-ZA"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7150" algn="l"/>
                          <a:tab pos="342900" algn="l"/>
                          <a:tab pos="457200" algn="l"/>
                          <a:tab pos="514350" algn="l"/>
                          <a:tab pos="5220970" algn="l"/>
                        </a:tabLst>
                        <a:defRPr/>
                      </a:pPr>
                      <a:r>
                        <a:rPr kumimoji="0" lang="en-GB" sz="1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Started: 01 March 2018</a:t>
                      </a:r>
                    </a:p>
                    <a:p>
                      <a:pPr marL="0" marR="0" lvl="0" indent="0" algn="l" defTabSz="914400" rtl="0" eaLnBrk="1" fontAlgn="auto" latinLnBrk="0" hangingPunct="1">
                        <a:lnSpc>
                          <a:spcPct val="115000"/>
                        </a:lnSpc>
                        <a:spcBef>
                          <a:spcPts val="0"/>
                        </a:spcBef>
                        <a:spcAft>
                          <a:spcPts val="0"/>
                        </a:spcAft>
                        <a:buClrTx/>
                        <a:buSzTx/>
                        <a:buFontTx/>
                        <a:buNone/>
                        <a:tabLst>
                          <a:tab pos="57150" algn="l"/>
                          <a:tab pos="342900" algn="l"/>
                          <a:tab pos="457200" algn="l"/>
                          <a:tab pos="514350" algn="l"/>
                          <a:tab pos="5220970" algn="l"/>
                        </a:tabLst>
                        <a:defRPr/>
                      </a:pPr>
                      <a:r>
                        <a:rPr kumimoji="0" lang="en-GB" sz="1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Reappointed: 04 March 2021</a:t>
                      </a:r>
                    </a:p>
                    <a:p>
                      <a:endParaRPr lang="en-ZA" sz="1800" dirty="0">
                        <a:latin typeface="Arial" panose="020B0604020202020204" pitchFamily="34" charset="0"/>
                        <a:cs typeface="Arial" panose="020B0604020202020204" pitchFamily="34" charset="0"/>
                      </a:endParaRPr>
                    </a:p>
                  </a:txBody>
                  <a:tcPr/>
                </a:tc>
                <a:tc>
                  <a:txBody>
                    <a:bodyPr/>
                    <a:lstStyle/>
                    <a:p>
                      <a:pPr algn="ctr"/>
                      <a:r>
                        <a:rPr lang="en-ZA" sz="1800" dirty="0" smtClean="0">
                          <a:latin typeface="Arial" panose="020B0604020202020204" pitchFamily="34" charset="0"/>
                          <a:cs typeface="Arial" panose="020B0604020202020204" pitchFamily="34" charset="0"/>
                        </a:rPr>
                        <a:t>10</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91490">
                <a:tc>
                  <a:txBody>
                    <a:bodyPr/>
                    <a:lstStyle/>
                    <a:p>
                      <a:r>
                        <a:rPr lang="en-ZA" sz="1800" dirty="0" smtClean="0">
                          <a:latin typeface="Arial" panose="020B0604020202020204" pitchFamily="34" charset="0"/>
                          <a:cs typeface="Arial" panose="020B0604020202020204" pitchFamily="34" charset="0"/>
                        </a:rPr>
                        <a:t>Mr Luyanda Mangquku</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01 December 2019</a:t>
                      </a:r>
                      <a:endParaRPr lang="en-ZA" sz="1800" dirty="0">
                        <a:latin typeface="Arial" panose="020B0604020202020204" pitchFamily="34" charset="0"/>
                        <a:cs typeface="Arial" panose="020B0604020202020204" pitchFamily="34" charset="0"/>
                      </a:endParaRPr>
                    </a:p>
                  </a:txBody>
                  <a:tcPr/>
                </a:tc>
                <a:tc>
                  <a:txBody>
                    <a:bodyPr/>
                    <a:lstStyle/>
                    <a:p>
                      <a:pPr algn="ctr"/>
                      <a:r>
                        <a:rPr lang="en-ZA" sz="1800" dirty="0" smtClean="0">
                          <a:latin typeface="Arial" panose="020B0604020202020204" pitchFamily="34" charset="0"/>
                          <a:cs typeface="Arial" panose="020B0604020202020204" pitchFamily="34" charset="0"/>
                        </a:rPr>
                        <a:t>8</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450401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324600"/>
          </a:xfrm>
          <a:solidFill>
            <a:schemeClr val="bg1"/>
          </a:solidFill>
        </p:spPr>
        <p:txBody>
          <a:bodyPr>
            <a:normAutofit lnSpcReduction="10000"/>
          </a:bodyPr>
          <a:lstStyle/>
          <a:p>
            <a:pPr algn="just"/>
            <a:r>
              <a:rPr lang="en-US" sz="2400" dirty="0" smtClean="0">
                <a:latin typeface="Arial" panose="020B0604020202020204" pitchFamily="34" charset="0"/>
                <a:cs typeface="Arial" panose="020B0604020202020204" pitchFamily="34" charset="0"/>
              </a:rPr>
              <a:t>The effectiveness of the internal control system and provided independent advise thereon; </a:t>
            </a:r>
          </a:p>
          <a:p>
            <a:pPr algn="just"/>
            <a:r>
              <a:rPr lang="en-US" sz="2400" dirty="0" smtClean="0">
                <a:latin typeface="Arial" panose="020B0604020202020204" pitchFamily="34" charset="0"/>
                <a:cs typeface="Arial" panose="020B0604020202020204" pitchFamily="34" charset="0"/>
              </a:rPr>
              <a:t>The risk management activities of PPSA and considered the Risk Management Committee reports at their meetings;    </a:t>
            </a:r>
          </a:p>
          <a:p>
            <a:pPr algn="just"/>
            <a:r>
              <a:rPr lang="en-US" sz="2400" dirty="0" smtClean="0">
                <a:latin typeface="Arial" panose="020B0604020202020204" pitchFamily="34" charset="0"/>
                <a:cs typeface="Arial" panose="020B0604020202020204" pitchFamily="34" charset="0"/>
              </a:rPr>
              <a:t>The adequacy, reliability and accuracy of the financial information as presented at its quarterly meetings and captured in the annual financial statements; </a:t>
            </a:r>
          </a:p>
          <a:p>
            <a:pPr algn="just"/>
            <a:r>
              <a:rPr lang="en-US" sz="2400" dirty="0" smtClean="0">
                <a:latin typeface="Arial" panose="020B0604020202020204" pitchFamily="34" charset="0"/>
                <a:cs typeface="Arial" panose="020B0604020202020204" pitchFamily="34" charset="0"/>
              </a:rPr>
              <a:t>Monitored the implementation of </a:t>
            </a:r>
            <a:r>
              <a:rPr lang="en-US" sz="2400" dirty="0">
                <a:latin typeface="Arial" panose="020B0604020202020204" pitchFamily="34" charset="0"/>
                <a:cs typeface="Arial" panose="020B0604020202020204" pitchFamily="34" charset="0"/>
              </a:rPr>
              <a:t>AGSA </a:t>
            </a:r>
            <a:r>
              <a:rPr lang="en-US" sz="2400" dirty="0" smtClean="0">
                <a:latin typeface="Arial" panose="020B0604020202020204" pitchFamily="34" charset="0"/>
                <a:cs typeface="Arial" panose="020B0604020202020204" pitchFamily="34" charset="0"/>
              </a:rPr>
              <a:t>audit action plans and internal audit recommendations;</a:t>
            </a:r>
          </a:p>
          <a:p>
            <a:pPr algn="just"/>
            <a:r>
              <a:rPr lang="en-US" sz="2400" dirty="0" smtClean="0">
                <a:latin typeface="Arial" panose="020B0604020202020204" pitchFamily="34" charset="0"/>
                <a:cs typeface="Arial" panose="020B0604020202020204" pitchFamily="34" charset="0"/>
              </a:rPr>
              <a:t>The institution’s compliance with legal and regulatory provisions through the review of compliance reports; and</a:t>
            </a:r>
          </a:p>
          <a:p>
            <a:pPr algn="just"/>
            <a:r>
              <a:rPr lang="en-US" sz="2400" dirty="0" smtClean="0">
                <a:latin typeface="Arial" panose="020B0604020202020204" pitchFamily="34" charset="0"/>
                <a:cs typeface="Arial" panose="020B0604020202020204" pitchFamily="34" charset="0"/>
              </a:rPr>
              <a:t>Provided guidance to and reviewed the work of the internal audit function, and considered 25 internal audit reports during the reporting period;</a:t>
            </a:r>
          </a:p>
          <a:p>
            <a:pPr algn="just"/>
            <a:r>
              <a:rPr lang="en-US" sz="2400" dirty="0" smtClean="0">
                <a:latin typeface="Arial" panose="020B0604020202020204" pitchFamily="34" charset="0"/>
                <a:cs typeface="Arial" panose="020B0604020202020204" pitchFamily="34" charset="0"/>
              </a:rPr>
              <a:t>Management continues to implement the recommendations of the audit committee</a:t>
            </a:r>
            <a:endParaRPr lang="en-US" sz="2400" dirty="0">
              <a:latin typeface="Arial" panose="020B0604020202020204" pitchFamily="34" charset="0"/>
              <a:cs typeface="Arial" panose="020B0604020202020204" pitchFamily="34" charset="0"/>
            </a:endParaRPr>
          </a:p>
          <a:p>
            <a:pPr marL="0" indent="0">
              <a:buNone/>
            </a:pPr>
            <a:endParaRPr lang="en-ZA" dirty="0"/>
          </a:p>
        </p:txBody>
      </p:sp>
      <p:sp>
        <p:nvSpPr>
          <p:cNvPr id="5" name="Title 1"/>
          <p:cNvSpPr txBox="1">
            <a:spLocks/>
          </p:cNvSpPr>
          <p:nvPr/>
        </p:nvSpPr>
        <p:spPr>
          <a:xfrm>
            <a:off x="0" y="0"/>
            <a:ext cx="9144000" cy="685800"/>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solidFill>
                  <a:srgbClr val="C00000"/>
                </a:solidFill>
                <a:latin typeface="Arial Rounded MT Bold" panose="020F0704030504030204" pitchFamily="34" charset="0"/>
                <a:cs typeface="Tahoma" pitchFamily="34" charset="0"/>
              </a:rPr>
              <a:t>The Audit Committee Reviewed, Amongst Others</a:t>
            </a:r>
            <a:endParaRPr lang="en-ZA" sz="2800" b="1" dirty="0">
              <a:solidFill>
                <a:srgbClr val="C00000"/>
              </a:solidFill>
              <a:latin typeface="Arial Rounded MT Bold" panose="020F0704030504030204" pitchFamily="34" charset="0"/>
              <a:cs typeface="Tahoma" pitchFamily="34" charset="0"/>
            </a:endParaRPr>
          </a:p>
        </p:txBody>
      </p:sp>
    </p:spTree>
    <p:extLst>
      <p:ext uri="{BB962C8B-B14F-4D97-AF65-F5344CB8AC3E}">
        <p14:creationId xmlns:p14="http://schemas.microsoft.com/office/powerpoint/2010/main" val="13639958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6. 2022/23 Quarter 1 Institutional Performance </a:t>
            </a:r>
          </a:p>
        </p:txBody>
      </p:sp>
      <p:sp>
        <p:nvSpPr>
          <p:cNvPr id="3" name="Slide Number Placeholder 2"/>
          <p:cNvSpPr>
            <a:spLocks noGrp="1"/>
          </p:cNvSpPr>
          <p:nvPr>
            <p:ph type="sldNum" sz="quarter" idx="12"/>
          </p:nvPr>
        </p:nvSpPr>
        <p:spPr/>
        <p:txBody>
          <a:bodyPr/>
          <a:lstStyle/>
          <a:p>
            <a:fld id="{2A79A14E-396D-4C9F-87F0-DE48B51C42E0}" type="slidenum">
              <a:rPr lang="en-US" smtClean="0"/>
              <a:pPr/>
              <a:t>45</a:t>
            </a:fld>
            <a:endParaRPr lang="en-US" dirty="0"/>
          </a:p>
        </p:txBody>
      </p:sp>
    </p:spTree>
    <p:extLst>
      <p:ext uri="{BB962C8B-B14F-4D97-AF65-F5344CB8AC3E}">
        <p14:creationId xmlns:p14="http://schemas.microsoft.com/office/powerpoint/2010/main" val="3580899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4" name="Rectangle 3"/>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SUMMARY </a:t>
            </a:r>
            <a:r>
              <a:rPr lang="en-US" sz="2800" b="1" dirty="0">
                <a:solidFill>
                  <a:srgbClr val="C00000"/>
                </a:solidFill>
                <a:latin typeface="Arial Rounded MT Bold" panose="020F0704030504030204" pitchFamily="34" charset="0"/>
                <a:cs typeface="Tahoma" pitchFamily="34" charset="0"/>
              </a:rPr>
              <a:t>OF 2022/23 </a:t>
            </a:r>
            <a:r>
              <a:rPr lang="en-US" sz="2800" b="1" dirty="0" smtClean="0">
                <a:solidFill>
                  <a:srgbClr val="C00000"/>
                </a:solidFill>
                <a:latin typeface="Arial Rounded MT Bold" panose="020F0704030504030204" pitchFamily="34" charset="0"/>
                <a:cs typeface="Tahoma" pitchFamily="34" charset="0"/>
              </a:rPr>
              <a:t>QUARTER 1 PERFORMANCE </a:t>
            </a:r>
            <a:endParaRPr lang="en-GB" sz="2800" dirty="0">
              <a:solidFill>
                <a:srgbClr val="C00000"/>
              </a:solidFill>
              <a:latin typeface="Arial Rounded MT Bold" panose="020F0704030504030204" pitchFamily="34" charset="0"/>
            </a:endParaRPr>
          </a:p>
        </p:txBody>
      </p:sp>
      <p:graphicFrame>
        <p:nvGraphicFramePr>
          <p:cNvPr id="6" name="Chart 5"/>
          <p:cNvGraphicFramePr/>
          <p:nvPr>
            <p:extLst/>
          </p:nvPr>
        </p:nvGraphicFramePr>
        <p:xfrm>
          <a:off x="0" y="523220"/>
          <a:ext cx="9144000" cy="64871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66292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nvPr>
        </p:nvGraphicFramePr>
        <p:xfrm>
          <a:off x="0" y="609600"/>
          <a:ext cx="9140824" cy="6473802"/>
        </p:xfrm>
        <a:graphic>
          <a:graphicData uri="http://schemas.openxmlformats.org/drawingml/2006/table">
            <a:tbl>
              <a:tblPr firstRow="1" bandRow="1">
                <a:tableStyleId>{21E4AEA4-8DFA-4A89-87EB-49C32662AFE0}</a:tableStyleId>
              </a:tblPr>
              <a:tblGrid>
                <a:gridCol w="2514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511424">
                  <a:extLst>
                    <a:ext uri="{9D8B030D-6E8A-4147-A177-3AD203B41FA5}">
                      <a16:colId xmlns:a16="http://schemas.microsoft.com/office/drawing/2014/main" val="20003"/>
                    </a:ext>
                  </a:extLst>
                </a:gridCol>
              </a:tblGrid>
              <a:tr h="685800">
                <a:tc>
                  <a:txBody>
                    <a:bodyPr/>
                    <a:lstStyle/>
                    <a:p>
                      <a:pPr algn="ctr"/>
                      <a:r>
                        <a:rPr lang="en-ZA" sz="1800" dirty="0" smtClean="0">
                          <a:latin typeface="Arial" panose="020B0604020202020204" pitchFamily="34" charset="0"/>
                          <a:cs typeface="Arial" panose="020B0604020202020204" pitchFamily="34" charset="0"/>
                        </a:rPr>
                        <a:t>Annual</a:t>
                      </a:r>
                      <a:r>
                        <a:rPr lang="en-ZA" sz="1800" baseline="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Target</a:t>
                      </a:r>
                      <a:endParaRPr lang="en-ZA" sz="1800" dirty="0">
                        <a:latin typeface="Arial" panose="020B0604020202020204" pitchFamily="34" charset="0"/>
                        <a:cs typeface="Arial" panose="020B0604020202020204" pitchFamily="34" charset="0"/>
                      </a:endParaRPr>
                    </a:p>
                  </a:txBody>
                  <a:tcPr/>
                </a:tc>
                <a:tc>
                  <a:txBody>
                    <a:bodyPr/>
                    <a:lstStyle/>
                    <a:p>
                      <a:pPr algn="ctr"/>
                      <a:r>
                        <a:rPr lang="en-ZA" sz="1800" dirty="0" smtClean="0">
                          <a:latin typeface="Arial" panose="020B0604020202020204" pitchFamily="34" charset="0"/>
                          <a:cs typeface="Arial" panose="020B0604020202020204" pitchFamily="34" charset="0"/>
                        </a:rPr>
                        <a:t>Quarter 1 Target</a:t>
                      </a:r>
                      <a:endParaRPr lang="en-ZA" sz="1800" dirty="0">
                        <a:latin typeface="Arial" panose="020B0604020202020204" pitchFamily="34" charset="0"/>
                        <a:cs typeface="Arial" panose="020B0604020202020204" pitchFamily="34" charset="0"/>
                      </a:endParaRPr>
                    </a:p>
                  </a:txBody>
                  <a:tcPr/>
                </a:tc>
                <a:tc>
                  <a:txBody>
                    <a:bodyPr/>
                    <a:lstStyle/>
                    <a:p>
                      <a:pPr algn="ctr"/>
                      <a:r>
                        <a:rPr lang="en-ZA" sz="1800" dirty="0" smtClean="0">
                          <a:latin typeface="Arial" panose="020B0604020202020204" pitchFamily="34" charset="0"/>
                          <a:cs typeface="Arial" panose="020B0604020202020204" pitchFamily="34" charset="0"/>
                        </a:rPr>
                        <a:t>Actual Performance</a:t>
                      </a:r>
                      <a:r>
                        <a:rPr lang="en-ZA" sz="1800" baseline="0" dirty="0" smtClean="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txBody>
                  <a:tcPr/>
                </a:tc>
                <a:tc>
                  <a:txBody>
                    <a:bodyPr/>
                    <a:lstStyle/>
                    <a:p>
                      <a:pPr algn="ctr"/>
                      <a:r>
                        <a:rPr lang="en-ZA" sz="1800" dirty="0" smtClean="0">
                          <a:latin typeface="Arial" panose="020B0604020202020204" pitchFamily="34" charset="0"/>
                          <a:cs typeface="Arial" panose="020B0604020202020204" pitchFamily="34" charset="0"/>
                        </a:rPr>
                        <a:t>Comments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850242">
                <a:tc>
                  <a:txBody>
                    <a:bodyPr/>
                    <a:lstStyle/>
                    <a:p>
                      <a:pPr algn="l">
                        <a:lnSpc>
                          <a:spcPct val="115000"/>
                        </a:lnSpc>
                        <a:spcAft>
                          <a:spcPts val="1000"/>
                        </a:spcAft>
                      </a:pPr>
                      <a:r>
                        <a:rPr lang="en-US" sz="1800" dirty="0" smtClean="0">
                          <a:effectLst/>
                          <a:latin typeface="Arial" panose="020B0604020202020204" pitchFamily="34" charset="0"/>
                          <a:cs typeface="Arial" panose="020B0604020202020204" pitchFamily="34" charset="0"/>
                        </a:rPr>
                        <a:t>Maintain clean</a:t>
                      </a:r>
                      <a:r>
                        <a:rPr lang="en-US" sz="1800" baseline="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audit annually</a:t>
                      </a:r>
                      <a:endParaRPr lang="en-US" sz="18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US" sz="1800" kern="1200" dirty="0" smtClean="0">
                          <a:effectLst/>
                          <a:latin typeface="Arial" panose="020B0604020202020204" pitchFamily="34" charset="0"/>
                          <a:cs typeface="Arial" panose="020B0604020202020204" pitchFamily="34" charset="0"/>
                        </a:rPr>
                        <a:t>N/A</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US" sz="1800" dirty="0" smtClean="0">
                          <a:latin typeface="Arial" panose="020B0604020202020204" pitchFamily="34" charset="0"/>
                          <a:cs typeface="Arial" panose="020B0604020202020204" pitchFamily="34" charset="0"/>
                        </a:rPr>
                        <a:t>N/A</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US" sz="1800" dirty="0" smtClean="0">
                          <a:latin typeface="Arial" panose="020B0604020202020204" pitchFamily="34" charset="0"/>
                          <a:cs typeface="Arial" panose="020B0604020202020204" pitchFamily="34" charset="0"/>
                        </a:rPr>
                        <a:t>N/A</a:t>
                      </a:r>
                    </a:p>
                    <a:p>
                      <a:pPr algn="l"/>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898242">
                <a:tc>
                  <a:txBody>
                    <a:bodyPr/>
                    <a:lstStyle/>
                    <a:p>
                      <a:pPr algn="l">
                        <a:lnSpc>
                          <a:spcPct val="115000"/>
                        </a:lnSpc>
                        <a:spcAft>
                          <a:spcPts val="1000"/>
                        </a:spcAft>
                      </a:pPr>
                      <a:r>
                        <a:rPr lang="en-GB" sz="1800" kern="1200" dirty="0" smtClean="0">
                          <a:effectLst/>
                          <a:latin typeface="Arial" panose="020B0604020202020204" pitchFamily="34" charset="0"/>
                          <a:cs typeface="Arial" panose="020B0604020202020204" pitchFamily="34" charset="0"/>
                        </a:rPr>
                        <a:t>100% implementation of a Case Management Application by 31 March 2023</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GB" sz="1800" kern="1200" dirty="0" smtClean="0">
                          <a:effectLst/>
                          <a:latin typeface="Arial" panose="020B0604020202020204" pitchFamily="34" charset="0"/>
                          <a:cs typeface="Arial" panose="020B0604020202020204" pitchFamily="34" charset="0"/>
                        </a:rPr>
                        <a:t>6% implementation of the Case Management Application (Testing and piloting at Head Office) </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ZA" sz="1800" b="1" kern="1200" dirty="0" smtClean="0">
                          <a:effectLst/>
                          <a:latin typeface="Arial" panose="020B0604020202020204" pitchFamily="34" charset="0"/>
                          <a:cs typeface="Arial" panose="020B0604020202020204" pitchFamily="34" charset="0"/>
                        </a:rPr>
                        <a:t>ACHIEVED</a:t>
                      </a:r>
                    </a:p>
                    <a:p>
                      <a:pPr algn="l"/>
                      <a:r>
                        <a:rPr lang="en-US" sz="1800" kern="1200" dirty="0" smtClean="0">
                          <a:effectLst/>
                          <a:latin typeface="Arial" panose="020B0604020202020204" pitchFamily="34" charset="0"/>
                          <a:cs typeface="Arial" panose="020B0604020202020204" pitchFamily="34" charset="0"/>
                        </a:rPr>
                        <a:t>The Case Management Application was implemented at 6%. (Testing and piloting at Head Office)</a:t>
                      </a:r>
                    </a:p>
                    <a:p>
                      <a:pPr algn="l"/>
                      <a:endParaRPr lang="en-US" sz="1800" kern="1200" dirty="0" smtClean="0">
                        <a:effectLst/>
                        <a:latin typeface="Arial" panose="020B0604020202020204" pitchFamily="34" charset="0"/>
                        <a:ea typeface="Calibri" panose="020F0502020204030204" pitchFamily="34" charset="0"/>
                        <a:cs typeface="Arial" panose="020B0604020202020204" pitchFamily="34" charset="0"/>
                      </a:endParaRPr>
                    </a:p>
                    <a:p>
                      <a:pPr algn="l"/>
                      <a:endParaRPr lang="en-US" sz="1800" kern="1200" dirty="0" smtClean="0">
                        <a:effectLst/>
                        <a:latin typeface="Arial" panose="020B0604020202020204" pitchFamily="34" charset="0"/>
                        <a:ea typeface="Calibri" panose="020F0502020204030204" pitchFamily="34" charset="0"/>
                        <a:cs typeface="Arial" panose="020B0604020202020204" pitchFamily="34" charset="0"/>
                      </a:endParaRPr>
                    </a:p>
                    <a:p>
                      <a:pPr algn="l"/>
                      <a:endParaRPr lang="en-US" sz="1800" kern="1200" dirty="0" smtClean="0">
                        <a:effectLst/>
                        <a:latin typeface="Arial" panose="020B0604020202020204" pitchFamily="34" charset="0"/>
                        <a:ea typeface="Calibri" panose="020F0502020204030204" pitchFamily="34" charset="0"/>
                        <a:cs typeface="Arial" panose="020B0604020202020204" pitchFamily="34" charset="0"/>
                      </a:endParaRPr>
                    </a:p>
                    <a:p>
                      <a:pPr algn="l"/>
                      <a:endParaRPr lang="en-US" sz="1800" kern="1200" dirty="0" smtClean="0">
                        <a:effectLst/>
                        <a:latin typeface="Arial" panose="020B0604020202020204" pitchFamily="34" charset="0"/>
                        <a:ea typeface="Calibri" panose="020F0502020204030204" pitchFamily="34" charset="0"/>
                        <a:cs typeface="Arial" panose="020B0604020202020204" pitchFamily="34" charset="0"/>
                      </a:endParaRPr>
                    </a:p>
                    <a:p>
                      <a:pPr algn="l"/>
                      <a:endParaRPr lang="en-US" sz="1800" kern="1200" dirty="0" smtClean="0">
                        <a:effectLst/>
                        <a:latin typeface="Arial" panose="020B0604020202020204" pitchFamily="34" charset="0"/>
                        <a:ea typeface="Calibri" panose="020F0502020204030204" pitchFamily="34" charset="0"/>
                        <a:cs typeface="Arial" panose="020B0604020202020204" pitchFamily="34" charset="0"/>
                      </a:endParaRPr>
                    </a:p>
                    <a:p>
                      <a:pPr algn="l"/>
                      <a:endParaRPr lang="en-US" sz="1800" kern="1200" dirty="0" smtClean="0">
                        <a:effectLst/>
                        <a:latin typeface="Arial" panose="020B0604020202020204" pitchFamily="34" charset="0"/>
                        <a:ea typeface="Calibri" panose="020F0502020204030204" pitchFamily="34" charset="0"/>
                        <a:cs typeface="Arial" panose="020B0604020202020204" pitchFamily="34" charset="0"/>
                      </a:endParaRPr>
                    </a:p>
                    <a:p>
                      <a:pPr algn="l"/>
                      <a:endParaRPr lang="en-US" sz="1800" kern="1200" dirty="0" smtClean="0">
                        <a:effectLst/>
                        <a:latin typeface="Arial" panose="020B0604020202020204" pitchFamily="34" charset="0"/>
                        <a:ea typeface="Calibri" panose="020F0502020204030204" pitchFamily="34" charset="0"/>
                        <a:cs typeface="Arial" panose="020B0604020202020204" pitchFamily="34" charset="0"/>
                      </a:endParaRPr>
                    </a:p>
                    <a:p>
                      <a:pPr algn="l"/>
                      <a:endParaRPr lang="en-US" sz="1800" kern="1200" dirty="0" smtClean="0">
                        <a:effectLst/>
                        <a:latin typeface="Arial" panose="020B0604020202020204" pitchFamily="34" charset="0"/>
                        <a:ea typeface="Calibri" panose="020F0502020204030204" pitchFamily="34" charset="0"/>
                        <a:cs typeface="Arial" panose="020B0604020202020204" pitchFamily="34" charset="0"/>
                      </a:endParaRPr>
                    </a:p>
                    <a:p>
                      <a:pPr algn="l"/>
                      <a:endParaRPr lang="en-US" sz="1800" kern="1200" dirty="0" smtClean="0">
                        <a:effectLst/>
                        <a:latin typeface="Arial" panose="020B0604020202020204" pitchFamily="34" charset="0"/>
                        <a:ea typeface="Calibri" panose="020F0502020204030204" pitchFamily="34" charset="0"/>
                        <a:cs typeface="Arial" panose="020B0604020202020204" pitchFamily="34" charset="0"/>
                      </a:endParaRPr>
                    </a:p>
                    <a:p>
                      <a:pPr algn="l"/>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US" sz="1800" b="0" u="none" kern="1200" dirty="0" smtClean="0">
                          <a:effectLst/>
                          <a:latin typeface="Arial" panose="020B0604020202020204" pitchFamily="34" charset="0"/>
                          <a:cs typeface="Arial" panose="020B0604020202020204" pitchFamily="34" charset="0"/>
                        </a:rPr>
                        <a:t>N/A</a:t>
                      </a:r>
                      <a:endParaRPr lang="en-ZA" sz="1800" b="0" u="none" kern="1200" dirty="0" smtClean="0">
                        <a:effectLst/>
                        <a:latin typeface="Arial" panose="020B0604020202020204" pitchFamily="34" charset="0"/>
                        <a:cs typeface="Arial" panose="020B0604020202020204" pitchFamily="34" charset="0"/>
                      </a:endParaRPr>
                    </a:p>
                    <a:p>
                      <a:pPr algn="l"/>
                      <a:endParaRPr lang="en-ZA" sz="1800" kern="1200" dirty="0" smtClean="0">
                        <a:effectLst/>
                        <a:latin typeface="Arial" panose="020B0604020202020204" pitchFamily="34" charset="0"/>
                        <a:cs typeface="Arial" panose="020B0604020202020204" pitchFamily="34" charset="0"/>
                      </a:endParaRPr>
                    </a:p>
                    <a:p>
                      <a:pPr algn="l"/>
                      <a:endParaRPr lang="en-US" sz="1800" kern="1200" dirty="0" smtClean="0">
                        <a:effectLst/>
                        <a:latin typeface="Arial" panose="020B0604020202020204" pitchFamily="34" charset="0"/>
                        <a:cs typeface="Arial" panose="020B0604020202020204" pitchFamily="34" charset="0"/>
                      </a:endParaRPr>
                    </a:p>
                    <a:p>
                      <a:pPr algn="l"/>
                      <a:endParaRPr lang="en-US" sz="1800" kern="1200" dirty="0" smtClean="0">
                        <a:effectLst/>
                        <a:latin typeface="Arial" panose="020B0604020202020204" pitchFamily="34" charset="0"/>
                        <a:cs typeface="Arial" panose="020B0604020202020204" pitchFamily="34" charset="0"/>
                      </a:endParaRPr>
                    </a:p>
                    <a:p>
                      <a:pPr algn="l"/>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47</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ADMINISTRATION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2733950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nvPr>
        </p:nvGraphicFramePr>
        <p:xfrm>
          <a:off x="0" y="523221"/>
          <a:ext cx="9144001" cy="6642100"/>
        </p:xfrm>
        <a:graphic>
          <a:graphicData uri="http://schemas.openxmlformats.org/drawingml/2006/table">
            <a:tbl>
              <a:tblPr firstRow="1" bandRow="1" bandCol="1">
                <a:tableStyleId>{21E4AEA4-8DFA-4A89-87EB-49C32662AFE0}</a:tableStyleId>
              </a:tblPr>
              <a:tblGrid>
                <a:gridCol w="1859797">
                  <a:extLst>
                    <a:ext uri="{9D8B030D-6E8A-4147-A177-3AD203B41FA5}">
                      <a16:colId xmlns:a16="http://schemas.microsoft.com/office/drawing/2014/main" val="20000"/>
                    </a:ext>
                  </a:extLst>
                </a:gridCol>
                <a:gridCol w="1859798">
                  <a:extLst>
                    <a:ext uri="{9D8B030D-6E8A-4147-A177-3AD203B41FA5}">
                      <a16:colId xmlns:a16="http://schemas.microsoft.com/office/drawing/2014/main" val="20001"/>
                    </a:ext>
                  </a:extLst>
                </a:gridCol>
                <a:gridCol w="2634711">
                  <a:extLst>
                    <a:ext uri="{9D8B030D-6E8A-4147-A177-3AD203B41FA5}">
                      <a16:colId xmlns:a16="http://schemas.microsoft.com/office/drawing/2014/main" val="20002"/>
                    </a:ext>
                  </a:extLst>
                </a:gridCol>
                <a:gridCol w="2789695">
                  <a:extLst>
                    <a:ext uri="{9D8B030D-6E8A-4147-A177-3AD203B41FA5}">
                      <a16:colId xmlns:a16="http://schemas.microsoft.com/office/drawing/2014/main" val="20003"/>
                    </a:ext>
                  </a:extLst>
                </a:gridCol>
              </a:tblGrid>
              <a:tr h="325141">
                <a:tc>
                  <a:txBody>
                    <a:bodyPr/>
                    <a:lstStyle/>
                    <a:p>
                      <a:pPr algn="ctr"/>
                      <a:r>
                        <a:rPr lang="en-ZA" sz="1800" dirty="0" smtClean="0">
                          <a:latin typeface="Arial" panose="020B0604020202020204" pitchFamily="34" charset="0"/>
                          <a:cs typeface="Arial" panose="020B0604020202020204" pitchFamily="34" charset="0"/>
                        </a:rPr>
                        <a:t>Annual</a:t>
                      </a:r>
                      <a:r>
                        <a:rPr lang="en-ZA" sz="1800" baseline="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Target</a:t>
                      </a:r>
                      <a:endParaRPr lang="en-ZA" sz="1800" dirty="0">
                        <a:latin typeface="Arial" panose="020B0604020202020204" pitchFamily="34" charset="0"/>
                        <a:cs typeface="Arial" panose="020B0604020202020204" pitchFamily="34" charset="0"/>
                      </a:endParaRPr>
                    </a:p>
                  </a:txBody>
                  <a:tcPr/>
                </a:tc>
                <a:tc>
                  <a:txBody>
                    <a:bodyPr/>
                    <a:lstStyle/>
                    <a:p>
                      <a:pPr algn="ctr"/>
                      <a:r>
                        <a:rPr lang="en-ZA" sz="1800" dirty="0" smtClean="0">
                          <a:latin typeface="Arial" panose="020B0604020202020204" pitchFamily="34" charset="0"/>
                          <a:cs typeface="Arial" panose="020B0604020202020204" pitchFamily="34" charset="0"/>
                        </a:rPr>
                        <a:t>Quarter 1 Target</a:t>
                      </a:r>
                    </a:p>
                  </a:txBody>
                  <a:tcPr/>
                </a:tc>
                <a:tc>
                  <a:txBody>
                    <a:bodyPr/>
                    <a:lstStyle/>
                    <a:p>
                      <a:pPr algn="ctr"/>
                      <a:r>
                        <a:rPr lang="en-ZA" sz="1800" dirty="0" smtClean="0">
                          <a:latin typeface="Arial" panose="020B0604020202020204" pitchFamily="34" charset="0"/>
                          <a:cs typeface="Arial" panose="020B0604020202020204" pitchFamily="34" charset="0"/>
                        </a:rPr>
                        <a:t>Actual Performance</a:t>
                      </a:r>
                      <a:r>
                        <a:rPr lang="en-ZA" sz="1800" baseline="0" dirty="0" smtClean="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txBody>
                  <a:tcPr/>
                </a:tc>
                <a:tc>
                  <a:txBody>
                    <a:bodyPr/>
                    <a:lstStyle/>
                    <a:p>
                      <a:pPr algn="ctr"/>
                      <a:r>
                        <a:rPr lang="en-ZA" sz="1800" dirty="0" smtClean="0">
                          <a:latin typeface="Arial" panose="020B0604020202020204" pitchFamily="34" charset="0"/>
                          <a:cs typeface="Arial" panose="020B0604020202020204" pitchFamily="34" charset="0"/>
                        </a:rPr>
                        <a:t>Comments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561838">
                <a:tc>
                  <a:txBody>
                    <a:bodyPr/>
                    <a:lstStyle/>
                    <a:p>
                      <a:pPr algn="l">
                        <a:lnSpc>
                          <a:spcPct val="115000"/>
                        </a:lnSpc>
                        <a:spcAft>
                          <a:spcPts val="1000"/>
                        </a:spcAft>
                      </a:pPr>
                      <a:r>
                        <a:rPr lang="en-US" sz="1800" kern="1200" dirty="0" smtClean="0">
                          <a:effectLst/>
                          <a:latin typeface="Arial" panose="020B0604020202020204" pitchFamily="34" charset="0"/>
                          <a:cs typeface="Arial" panose="020B0604020202020204" pitchFamily="34" charset="0"/>
                        </a:rPr>
                        <a:t>Finalise 80 investigation reports by 31 March 2023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US" sz="1800" kern="1200" dirty="0" smtClean="0">
                          <a:effectLst/>
                          <a:latin typeface="Arial" panose="020B0604020202020204" pitchFamily="34" charset="0"/>
                          <a:cs typeface="Arial" panose="020B0604020202020204" pitchFamily="34" charset="0"/>
                        </a:rPr>
                        <a:t>Finalise 17 investigation reports by the end of the quarter</a:t>
                      </a:r>
                      <a:r>
                        <a:rPr lang="en-GB" sz="1800" kern="1200" dirty="0">
                          <a:effectLst/>
                          <a:latin typeface="Arial" panose="020B0604020202020204" pitchFamily="34" charset="0"/>
                          <a:cs typeface="Arial" panose="020B0604020202020204" pitchFamily="34" charset="0"/>
                        </a:rPr>
                        <a:t> </a:t>
                      </a:r>
                      <a:endParaRPr lang="en-ZA" sz="1800" dirty="0">
                        <a:effectLst/>
                        <a:latin typeface="Arial" panose="020B0604020202020204" pitchFamily="34" charset="0"/>
                        <a:cs typeface="Arial" panose="020B0604020202020204" pitchFamily="34" charset="0"/>
                      </a:endParaRPr>
                    </a:p>
                    <a:p>
                      <a:pPr algn="l">
                        <a:lnSpc>
                          <a:spcPct val="115000"/>
                        </a:lnSpc>
                        <a:spcAft>
                          <a:spcPts val="1000"/>
                        </a:spcAft>
                      </a:pPr>
                      <a:r>
                        <a:rPr lang="en-GB" sz="1800" dirty="0">
                          <a:effectLst/>
                          <a:latin typeface="Arial" panose="020B0604020202020204" pitchFamily="34" charset="0"/>
                          <a:cs typeface="Arial" panose="020B0604020202020204" pitchFamily="34" charset="0"/>
                        </a:rPr>
                        <a:t> </a:t>
                      </a:r>
                      <a:endParaRPr lang="en-GB" sz="1800" dirty="0" smtClean="0">
                        <a:effectLst/>
                        <a:latin typeface="Arial" panose="020B0604020202020204" pitchFamily="34" charset="0"/>
                        <a:cs typeface="Arial" panose="020B0604020202020204" pitchFamily="34" charset="0"/>
                      </a:endParaRPr>
                    </a:p>
                    <a:p>
                      <a:pPr algn="l">
                        <a:lnSpc>
                          <a:spcPct val="115000"/>
                        </a:lnSpc>
                        <a:spcAft>
                          <a:spcPts val="1000"/>
                        </a:spcAft>
                      </a:pPr>
                      <a:endParaRPr lang="en-GB" sz="1800" dirty="0" smtClean="0">
                        <a:effectLst/>
                        <a:latin typeface="Arial" panose="020B0604020202020204" pitchFamily="34" charset="0"/>
                        <a:cs typeface="Arial" panose="020B0604020202020204" pitchFamily="34" charset="0"/>
                      </a:endParaRPr>
                    </a:p>
                    <a:p>
                      <a:pPr algn="l">
                        <a:lnSpc>
                          <a:spcPct val="115000"/>
                        </a:lnSpc>
                        <a:spcAft>
                          <a:spcPts val="1000"/>
                        </a:spcAft>
                      </a:pPr>
                      <a:endParaRPr lang="en-GB" sz="1800" dirty="0" smtClean="0">
                        <a:effectLst/>
                        <a:latin typeface="Arial" panose="020B0604020202020204" pitchFamily="34" charset="0"/>
                        <a:cs typeface="Arial" panose="020B0604020202020204" pitchFamily="34" charset="0"/>
                      </a:endParaRPr>
                    </a:p>
                    <a:p>
                      <a:pPr algn="l">
                        <a:lnSpc>
                          <a:spcPct val="115000"/>
                        </a:lnSpc>
                        <a:spcAft>
                          <a:spcPts val="1000"/>
                        </a:spcAft>
                      </a:pPr>
                      <a:endParaRPr lang="en-GB" sz="1800" dirty="0" smtClean="0">
                        <a:effectLst/>
                        <a:latin typeface="Arial" panose="020B0604020202020204" pitchFamily="34" charset="0"/>
                        <a:cs typeface="Arial" panose="020B0604020202020204" pitchFamily="34" charset="0"/>
                      </a:endParaRPr>
                    </a:p>
                    <a:p>
                      <a:pPr algn="l">
                        <a:lnSpc>
                          <a:spcPct val="115000"/>
                        </a:lnSpc>
                        <a:spcAft>
                          <a:spcPts val="1000"/>
                        </a:spcAft>
                      </a:pPr>
                      <a:endParaRPr lang="en-GB" sz="1800" dirty="0" smtClean="0">
                        <a:effectLst/>
                        <a:latin typeface="Arial" panose="020B0604020202020204" pitchFamily="34" charset="0"/>
                        <a:cs typeface="Arial" panose="020B0604020202020204" pitchFamily="34" charset="0"/>
                      </a:endParaRPr>
                    </a:p>
                    <a:p>
                      <a:pPr algn="l">
                        <a:lnSpc>
                          <a:spcPct val="115000"/>
                        </a:lnSpc>
                        <a:spcAft>
                          <a:spcPts val="1000"/>
                        </a:spcAft>
                      </a:pPr>
                      <a:endParaRPr lang="en-GB" sz="1800" dirty="0" smtClean="0">
                        <a:effectLst/>
                        <a:latin typeface="Arial" panose="020B0604020202020204" pitchFamily="34" charset="0"/>
                        <a:cs typeface="Arial" panose="020B0604020202020204" pitchFamily="34" charset="0"/>
                      </a:endParaRPr>
                    </a:p>
                    <a:p>
                      <a:pPr algn="l">
                        <a:lnSpc>
                          <a:spcPct val="115000"/>
                        </a:lnSpc>
                        <a:spcAft>
                          <a:spcPts val="1000"/>
                        </a:spcAft>
                      </a:pPr>
                      <a:endParaRPr lang="en-GB" sz="1800" dirty="0" smtClean="0">
                        <a:effectLst/>
                        <a:latin typeface="Arial" panose="020B0604020202020204" pitchFamily="34" charset="0"/>
                        <a:cs typeface="Arial" panose="020B0604020202020204" pitchFamily="34" charset="0"/>
                      </a:endParaRPr>
                    </a:p>
                    <a:p>
                      <a:pPr algn="l">
                        <a:lnSpc>
                          <a:spcPct val="115000"/>
                        </a:lnSpc>
                        <a:spcAft>
                          <a:spcPts val="1000"/>
                        </a:spcAft>
                      </a:pPr>
                      <a:endParaRPr lang="en-GB" sz="1800" dirty="0" smtClean="0">
                        <a:effectLst/>
                        <a:latin typeface="Arial" panose="020B0604020202020204" pitchFamily="34" charset="0"/>
                        <a:cs typeface="Arial" panose="020B0604020202020204" pitchFamily="34" charset="0"/>
                      </a:endParaRPr>
                    </a:p>
                    <a:p>
                      <a:pPr algn="l">
                        <a:lnSpc>
                          <a:spcPct val="115000"/>
                        </a:lnSpc>
                        <a:spcAft>
                          <a:spcPts val="1000"/>
                        </a:spcAft>
                      </a:pPr>
                      <a:endParaRPr lang="en-GB" sz="1800" dirty="0" smtClean="0">
                        <a:effectLst/>
                        <a:latin typeface="Arial" panose="020B0604020202020204" pitchFamily="34" charset="0"/>
                        <a:cs typeface="Arial" panose="020B0604020202020204" pitchFamily="34" charset="0"/>
                      </a:endParaRPr>
                    </a:p>
                    <a:p>
                      <a:pPr algn="l">
                        <a:lnSpc>
                          <a:spcPct val="115000"/>
                        </a:lnSpc>
                        <a:spcAft>
                          <a:spcPts val="100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ZA" sz="1800" b="1" kern="1200" dirty="0" smtClean="0">
                          <a:effectLst/>
                          <a:latin typeface="Arial" panose="020B0604020202020204" pitchFamily="34" charset="0"/>
                          <a:cs typeface="Arial" panose="020B0604020202020204" pitchFamily="34" charset="0"/>
                        </a:rPr>
                        <a:t>ACHIEVED</a:t>
                      </a:r>
                    </a:p>
                    <a:p>
                      <a:pPr algn="l"/>
                      <a:r>
                        <a:rPr lang="en-ZA" sz="1800" kern="1200" dirty="0" smtClean="0">
                          <a:effectLst/>
                          <a:latin typeface="Arial" panose="020B0604020202020204" pitchFamily="34" charset="0"/>
                          <a:cs typeface="Arial" panose="020B0604020202020204" pitchFamily="34" charset="0"/>
                        </a:rPr>
                        <a:t>17 investigation reports were finalised</a:t>
                      </a:r>
                    </a:p>
                    <a:p>
                      <a:pPr algn="l"/>
                      <a:endParaRPr lang="en-ZA"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en-US" sz="1800" kern="1200" dirty="0" smtClean="0">
                          <a:effectLst/>
                          <a:latin typeface="Arial" panose="020B0604020202020204" pitchFamily="34" charset="0"/>
                          <a:cs typeface="Arial" panose="020B0604020202020204" pitchFamily="34" charset="0"/>
                        </a:rPr>
                        <a:t>N/A</a:t>
                      </a:r>
                      <a:endParaRPr lang="en-US" sz="1800" kern="1200" dirty="0" smtClean="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48</a:t>
            </a:fld>
            <a:endParaRPr lang="en-US" dirty="0"/>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INVESTIGATIONS (1)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27622710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nvPr>
        </p:nvGraphicFramePr>
        <p:xfrm>
          <a:off x="3176" y="523220"/>
          <a:ext cx="9140824" cy="6690360"/>
        </p:xfrm>
        <a:graphic>
          <a:graphicData uri="http://schemas.openxmlformats.org/drawingml/2006/table">
            <a:tbl>
              <a:tblPr firstRow="1" bandRow="1">
                <a:tableStyleId>{21E4AEA4-8DFA-4A89-87EB-49C32662AFE0}</a:tableStyleId>
              </a:tblPr>
              <a:tblGrid>
                <a:gridCol w="2663825">
                  <a:extLst>
                    <a:ext uri="{9D8B030D-6E8A-4147-A177-3AD203B41FA5}">
                      <a16:colId xmlns:a16="http://schemas.microsoft.com/office/drawing/2014/main" val="20000"/>
                    </a:ext>
                  </a:extLst>
                </a:gridCol>
                <a:gridCol w="1981199">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382042">
                <a:tc>
                  <a:txBody>
                    <a:bodyPr/>
                    <a:lstStyle/>
                    <a:p>
                      <a:pPr algn="ctr"/>
                      <a:r>
                        <a:rPr lang="en-ZA" sz="1800" dirty="0" smtClean="0">
                          <a:latin typeface="Arial" panose="020B0604020202020204" pitchFamily="34" charset="0"/>
                          <a:cs typeface="Arial" panose="020B0604020202020204" pitchFamily="34" charset="0"/>
                        </a:rPr>
                        <a:t>Annual</a:t>
                      </a:r>
                      <a:r>
                        <a:rPr lang="en-ZA" sz="1800" baseline="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Target</a:t>
                      </a:r>
                      <a:endParaRPr lang="en-ZA" sz="1800" dirty="0">
                        <a:latin typeface="Arial" panose="020B0604020202020204" pitchFamily="34" charset="0"/>
                        <a:cs typeface="Arial" panose="020B0604020202020204" pitchFamily="34" charset="0"/>
                      </a:endParaRPr>
                    </a:p>
                  </a:txBody>
                  <a:tcPr/>
                </a:tc>
                <a:tc>
                  <a:txBody>
                    <a:bodyPr/>
                    <a:lstStyle/>
                    <a:p>
                      <a:pPr algn="ctr"/>
                      <a:r>
                        <a:rPr lang="en-ZA" sz="1800" dirty="0" smtClean="0">
                          <a:latin typeface="Arial" panose="020B0604020202020204" pitchFamily="34" charset="0"/>
                          <a:cs typeface="Arial" panose="020B0604020202020204" pitchFamily="34" charset="0"/>
                        </a:rPr>
                        <a:t>Quarter 1 Target</a:t>
                      </a:r>
                    </a:p>
                  </a:txBody>
                  <a:tcPr/>
                </a:tc>
                <a:tc>
                  <a:txBody>
                    <a:bodyPr/>
                    <a:lstStyle/>
                    <a:p>
                      <a:pPr algn="ctr"/>
                      <a:r>
                        <a:rPr lang="en-ZA" sz="1800" dirty="0" smtClean="0">
                          <a:latin typeface="Arial" panose="020B0604020202020204" pitchFamily="34" charset="0"/>
                          <a:cs typeface="Arial" panose="020B0604020202020204" pitchFamily="34" charset="0"/>
                        </a:rPr>
                        <a:t>Actual Performance</a:t>
                      </a:r>
                      <a:r>
                        <a:rPr lang="en-ZA" sz="1800" baseline="0" dirty="0" smtClean="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txBody>
                  <a:tcPr/>
                </a:tc>
                <a:tc>
                  <a:txBody>
                    <a:bodyPr/>
                    <a:lstStyle/>
                    <a:p>
                      <a:pPr algn="ctr"/>
                      <a:r>
                        <a:rPr lang="en-ZA" sz="1800" dirty="0" smtClean="0">
                          <a:latin typeface="Arial" panose="020B0604020202020204" pitchFamily="34" charset="0"/>
                          <a:cs typeface="Arial" panose="020B0604020202020204" pitchFamily="34" charset="0"/>
                        </a:rPr>
                        <a:t>Comments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809738">
                <a:tc>
                  <a:txBody>
                    <a:bodyPr/>
                    <a:lstStyle/>
                    <a:p>
                      <a:pPr algn="l">
                        <a:lnSpc>
                          <a:spcPct val="115000"/>
                        </a:lnSpc>
                        <a:spcAft>
                          <a:spcPts val="1000"/>
                        </a:spcAft>
                      </a:pPr>
                      <a:r>
                        <a:rPr lang="en-US" sz="1800" dirty="0" smtClean="0">
                          <a:effectLst/>
                          <a:latin typeface="Arial" panose="020B0604020202020204" pitchFamily="34" charset="0"/>
                          <a:cs typeface="Arial" panose="020B0604020202020204" pitchFamily="34" charset="0"/>
                        </a:rPr>
                        <a:t>Finalise 80% of cases within the following turnaround times:</a:t>
                      </a:r>
                    </a:p>
                    <a:p>
                      <a:pPr algn="l">
                        <a:lnSpc>
                          <a:spcPct val="115000"/>
                        </a:lnSpc>
                        <a:spcAft>
                          <a:spcPts val="1000"/>
                        </a:spcAft>
                      </a:pPr>
                      <a:r>
                        <a:rPr lang="en-US" sz="1800" dirty="0" smtClean="0">
                          <a:effectLst/>
                          <a:latin typeface="Arial" panose="020B0604020202020204" pitchFamily="34" charset="0"/>
                          <a:cs typeface="Arial" panose="020B0604020202020204" pitchFamily="34" charset="0"/>
                        </a:rPr>
                        <a:t>ER: 6 months</a:t>
                      </a:r>
                    </a:p>
                    <a:p>
                      <a:pPr algn="l">
                        <a:lnSpc>
                          <a:spcPct val="115000"/>
                        </a:lnSpc>
                        <a:spcAft>
                          <a:spcPts val="1000"/>
                        </a:spcAft>
                      </a:pPr>
                      <a:r>
                        <a:rPr lang="en-US" sz="1800" dirty="0" smtClean="0">
                          <a:effectLst/>
                          <a:latin typeface="Arial" panose="020B0604020202020204" pitchFamily="34" charset="0"/>
                          <a:cs typeface="Arial" panose="020B0604020202020204" pitchFamily="34" charset="0"/>
                        </a:rPr>
                        <a:t>SD: 12 months</a:t>
                      </a:r>
                    </a:p>
                    <a:p>
                      <a:pPr algn="l">
                        <a:lnSpc>
                          <a:spcPct val="115000"/>
                        </a:lnSpc>
                        <a:spcAft>
                          <a:spcPts val="1000"/>
                        </a:spcAft>
                      </a:pPr>
                      <a:r>
                        <a:rPr lang="en-US" sz="1800" dirty="0" smtClean="0">
                          <a:effectLst/>
                          <a:latin typeface="Arial" panose="020B0604020202020204" pitchFamily="34" charset="0"/>
                          <a:cs typeface="Arial" panose="020B0604020202020204" pitchFamily="34" charset="0"/>
                        </a:rPr>
                        <a:t>GGI: 24 months</a:t>
                      </a:r>
                    </a:p>
                    <a:p>
                      <a:pPr algn="l">
                        <a:lnSpc>
                          <a:spcPct val="115000"/>
                        </a:lnSpc>
                        <a:spcAft>
                          <a:spcPts val="1000"/>
                        </a:spcAft>
                      </a:pPr>
                      <a:r>
                        <a:rPr lang="en-US" sz="1800" dirty="0" smtClean="0">
                          <a:effectLst/>
                          <a:latin typeface="Arial" panose="020B0604020202020204" pitchFamily="34" charset="0"/>
                          <a:cs typeface="Arial" panose="020B0604020202020204" pitchFamily="34" charset="0"/>
                        </a:rPr>
                        <a:t>GGI (very complex): 36 months by the end of the quarter</a:t>
                      </a:r>
                      <a:endParaRPr lang="en-US" sz="18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US" sz="1800" dirty="0" smtClean="0">
                          <a:effectLst/>
                          <a:latin typeface="Arial" panose="020B0604020202020204" pitchFamily="34" charset="0"/>
                          <a:cs typeface="Arial" panose="020B0604020202020204" pitchFamily="34" charset="0"/>
                        </a:rPr>
                        <a:t>Finalise 80% of cases within the following turnaround times:</a:t>
                      </a:r>
                    </a:p>
                    <a:p>
                      <a:pPr algn="l">
                        <a:lnSpc>
                          <a:spcPct val="115000"/>
                        </a:lnSpc>
                        <a:spcAft>
                          <a:spcPts val="1000"/>
                        </a:spcAft>
                      </a:pPr>
                      <a:r>
                        <a:rPr lang="en-US" sz="1800" dirty="0" smtClean="0">
                          <a:effectLst/>
                          <a:latin typeface="Arial" panose="020B0604020202020204" pitchFamily="34" charset="0"/>
                          <a:cs typeface="Arial" panose="020B0604020202020204" pitchFamily="34" charset="0"/>
                        </a:rPr>
                        <a:t>ER: 6 months</a:t>
                      </a:r>
                    </a:p>
                    <a:p>
                      <a:pPr algn="l">
                        <a:lnSpc>
                          <a:spcPct val="115000"/>
                        </a:lnSpc>
                        <a:spcAft>
                          <a:spcPts val="1000"/>
                        </a:spcAft>
                      </a:pPr>
                      <a:r>
                        <a:rPr lang="en-US" sz="1800" dirty="0" smtClean="0">
                          <a:effectLst/>
                          <a:latin typeface="Arial" panose="020B0604020202020204" pitchFamily="34" charset="0"/>
                          <a:cs typeface="Arial" panose="020B0604020202020204" pitchFamily="34" charset="0"/>
                        </a:rPr>
                        <a:t>SD: 12 months</a:t>
                      </a:r>
                    </a:p>
                    <a:p>
                      <a:pPr algn="l">
                        <a:lnSpc>
                          <a:spcPct val="115000"/>
                        </a:lnSpc>
                        <a:spcAft>
                          <a:spcPts val="1000"/>
                        </a:spcAft>
                      </a:pPr>
                      <a:r>
                        <a:rPr lang="en-US" sz="1800" dirty="0" smtClean="0">
                          <a:effectLst/>
                          <a:latin typeface="Arial" panose="020B0604020202020204" pitchFamily="34" charset="0"/>
                          <a:cs typeface="Arial" panose="020B0604020202020204" pitchFamily="34" charset="0"/>
                        </a:rPr>
                        <a:t>GGI: 24 months</a:t>
                      </a:r>
                    </a:p>
                    <a:p>
                      <a:pPr algn="l">
                        <a:lnSpc>
                          <a:spcPct val="115000"/>
                        </a:lnSpc>
                        <a:spcAft>
                          <a:spcPts val="1000"/>
                        </a:spcAft>
                      </a:pPr>
                      <a:r>
                        <a:rPr lang="en-US" sz="1800" dirty="0" smtClean="0">
                          <a:effectLst/>
                          <a:latin typeface="Arial" panose="020B0604020202020204" pitchFamily="34" charset="0"/>
                          <a:cs typeface="Arial" panose="020B0604020202020204" pitchFamily="34" charset="0"/>
                        </a:rPr>
                        <a:t>GGI (very complex): 36 months by the end of the quarter</a:t>
                      </a:r>
                      <a:endParaRPr lang="en-US"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ZA" sz="1800" b="1" kern="1200" dirty="0" smtClean="0">
                          <a:effectLst/>
                          <a:latin typeface="Arial" panose="020B0604020202020204" pitchFamily="34" charset="0"/>
                          <a:cs typeface="Arial" panose="020B0604020202020204" pitchFamily="34" charset="0"/>
                        </a:rPr>
                        <a:t>NOT ACHIEVED</a:t>
                      </a:r>
                    </a:p>
                    <a:p>
                      <a:pPr algn="l"/>
                      <a:r>
                        <a:rPr lang="en-ZA" sz="1800" kern="1200" dirty="0" smtClean="0">
                          <a:effectLst/>
                          <a:latin typeface="Arial" panose="020B0604020202020204" pitchFamily="34" charset="0"/>
                          <a:cs typeface="Arial" panose="020B0604020202020204" pitchFamily="34" charset="0"/>
                        </a:rPr>
                        <a:t>70% (684/978) of cases finalised within the turnaround times</a:t>
                      </a:r>
                    </a:p>
                    <a:p>
                      <a:pPr algn="l"/>
                      <a:endParaRPr lang="en-ZA" sz="18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u="sng" kern="1200" dirty="0" smtClean="0">
                          <a:effectLst/>
                          <a:latin typeface="Arial" panose="020B0604020202020204" pitchFamily="34" charset="0"/>
                          <a:cs typeface="Arial" panose="020B0604020202020204" pitchFamily="34" charset="0"/>
                        </a:rPr>
                        <a:t>Reason</a:t>
                      </a:r>
                      <a:r>
                        <a:rPr lang="en-US" sz="1700" b="1" u="sng" kern="1200" baseline="0" dirty="0" smtClean="0">
                          <a:effectLst/>
                          <a:latin typeface="Arial" panose="020B0604020202020204" pitchFamily="34" charset="0"/>
                          <a:cs typeface="Arial" panose="020B0604020202020204" pitchFamily="34" charset="0"/>
                        </a:rPr>
                        <a:t> for variance</a:t>
                      </a:r>
                      <a:endParaRPr lang="en-ZA" sz="1700" b="1" u="sng" kern="1200" dirty="0" smtClean="0">
                        <a:effectLst/>
                        <a:latin typeface="Arial" panose="020B0604020202020204" pitchFamily="34" charset="0"/>
                        <a:cs typeface="Arial" panose="020B0604020202020204" pitchFamily="34" charset="0"/>
                      </a:endParaRPr>
                    </a:p>
                    <a:p>
                      <a:pPr algn="l"/>
                      <a:r>
                        <a:rPr lang="en-US" sz="1700" dirty="0" smtClean="0">
                          <a:latin typeface="Arial" panose="020B0604020202020204" pitchFamily="34" charset="0"/>
                          <a:cs typeface="Arial" panose="020B0604020202020204" pitchFamily="34" charset="0"/>
                        </a:rPr>
                        <a:t>The target was not achieved due to the high number of backlog matters that the institution had to focus on while having to prevent a further backlog on current matters. The capacity of PPSA is also inadequate in relation to its caseload.</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b="1" u="sng" kern="1200" dirty="0" smtClean="0">
                          <a:effectLst/>
                          <a:latin typeface="Arial" panose="020B0604020202020204" pitchFamily="34" charset="0"/>
                          <a:cs typeface="Arial" panose="020B0604020202020204" pitchFamily="34" charset="0"/>
                        </a:rPr>
                        <a:t>Plans to address the non-achievement</a:t>
                      </a:r>
                    </a:p>
                    <a:p>
                      <a:pPr algn="l"/>
                      <a:r>
                        <a:rPr lang="en-US" sz="1700" dirty="0" smtClean="0">
                          <a:latin typeface="Arial" panose="020B0604020202020204" pitchFamily="34" charset="0"/>
                          <a:cs typeface="Arial" panose="020B0604020202020204" pitchFamily="34" charset="0"/>
                        </a:rPr>
                        <a:t>Plans to address the non-achievement is to continue to </a:t>
                      </a:r>
                      <a:r>
                        <a:rPr lang="en-US" sz="1700" dirty="0" err="1" smtClean="0">
                          <a:latin typeface="Arial" panose="020B0604020202020204" pitchFamily="34" charset="0"/>
                          <a:cs typeface="Arial" panose="020B0604020202020204" pitchFamily="34" charset="0"/>
                        </a:rPr>
                        <a:t>projectise</a:t>
                      </a:r>
                      <a:r>
                        <a:rPr lang="en-US" sz="1700" dirty="0" smtClean="0">
                          <a:latin typeface="Arial" panose="020B0604020202020204" pitchFamily="34" charset="0"/>
                          <a:cs typeface="Arial" panose="020B0604020202020204" pitchFamily="34" charset="0"/>
                        </a:rPr>
                        <a:t> backlog and pre-backlog matters while identifying matters to be resolved through alternative dispute resolution</a:t>
                      </a:r>
                    </a:p>
                    <a:p>
                      <a:pPr algn="l"/>
                      <a:r>
                        <a:rPr lang="en-US" sz="1700" dirty="0" smtClean="0">
                          <a:latin typeface="Arial" panose="020B0604020202020204" pitchFamily="34" charset="0"/>
                          <a:cs typeface="Arial" panose="020B0604020202020204" pitchFamily="34" charset="0"/>
                        </a:rPr>
                        <a:t>mechanisms.</a:t>
                      </a:r>
                    </a:p>
                    <a:p>
                      <a:pPr algn="l"/>
                      <a:endParaRPr lang="en-US" sz="1700" dirty="0" smtClean="0">
                        <a:solidFill>
                          <a:srgbClr val="FF0000"/>
                        </a:solidFill>
                        <a:latin typeface="Arial" panose="020B0604020202020204" pitchFamily="34" charset="0"/>
                        <a:cs typeface="Arial" panose="020B0604020202020204" pitchFamily="34" charset="0"/>
                      </a:endParaRPr>
                    </a:p>
                    <a:p>
                      <a:pPr algn="l"/>
                      <a:endParaRPr lang="en-ZA" sz="17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49</a:t>
            </a:fld>
            <a:endParaRPr lang="en-US" dirty="0"/>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INVESTIGATIONS (2)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1505442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(2)</a:t>
            </a:r>
            <a:endParaRPr lang="en-GB" sz="2800" dirty="0">
              <a:latin typeface="Arial Rounded MT Bold" panose="020F0704030504030204" pitchFamily="34" charset="0"/>
            </a:endParaRPr>
          </a:p>
        </p:txBody>
      </p:sp>
      <p:sp>
        <p:nvSpPr>
          <p:cNvPr id="2" name="Rectangle 1"/>
          <p:cNvSpPr/>
          <p:nvPr/>
        </p:nvSpPr>
        <p:spPr>
          <a:xfrm>
            <a:off x="0" y="523220"/>
            <a:ext cx="8839200" cy="5262979"/>
          </a:xfrm>
          <a:prstGeom prst="rect">
            <a:avLst/>
          </a:prstGeom>
          <a:solidFill>
            <a:schemeClr val="bg1"/>
          </a:solidFill>
        </p:spPr>
        <p:txBody>
          <a:bodyPr wrap="square">
            <a:spAutoFit/>
          </a:bodyPr>
          <a:lstStyle/>
          <a:p>
            <a:pPr marL="342900" lvl="0" indent="-342900" algn="just">
              <a:spcAft>
                <a:spcPts val="0"/>
              </a:spcAft>
              <a:buFont typeface="Arial" panose="020B0604020202020204" pitchFamily="34" charset="0"/>
              <a:buChar char="•"/>
              <a:tabLst>
                <a:tab pos="914400" algn="l"/>
              </a:tabLst>
            </a:pPr>
            <a:r>
              <a:rPr lang="en-US" sz="2400" dirty="0">
                <a:latin typeface="Arial" panose="020B0604020202020204" pitchFamily="34" charset="0"/>
                <a:cs typeface="Arial" panose="020B0604020202020204" pitchFamily="34" charset="0"/>
              </a:rPr>
              <a:t>However, the team of 368 dedicated </a:t>
            </a:r>
            <a:r>
              <a:rPr lang="en-US" sz="2400" dirty="0" smtClean="0">
                <a:latin typeface="Arial" panose="020B0604020202020204" pitchFamily="34" charset="0"/>
                <a:cs typeface="Arial" panose="020B0604020202020204" pitchFamily="34" charset="0"/>
              </a:rPr>
              <a:t>women and men </a:t>
            </a:r>
            <a:r>
              <a:rPr lang="en-US" sz="2400" dirty="0">
                <a:latin typeface="Arial" panose="020B0604020202020204" pitchFamily="34" charset="0"/>
                <a:cs typeface="Arial" panose="020B0604020202020204" pitchFamily="34" charset="0"/>
              </a:rPr>
              <a:t>who swell the ranks of the </a:t>
            </a:r>
            <a:r>
              <a:rPr lang="en-US" sz="2400" dirty="0" smtClean="0">
                <a:latin typeface="Arial" panose="020B0604020202020204" pitchFamily="34" charset="0"/>
                <a:cs typeface="Arial" panose="020B0604020202020204" pitchFamily="34" charset="0"/>
              </a:rPr>
              <a:t>institution </a:t>
            </a:r>
            <a:r>
              <a:rPr lang="en-US" sz="2400" dirty="0">
                <a:latin typeface="Arial" panose="020B0604020202020204" pitchFamily="34" charset="0"/>
                <a:cs typeface="Arial" panose="020B0604020202020204" pitchFamily="34" charset="0"/>
              </a:rPr>
              <a:t>are proving equal to the task and remain hard at work in an effort to keep the office stable while continuing to focus on the job at hand. It is the collective effort of these </a:t>
            </a:r>
            <a:r>
              <a:rPr lang="en-US" sz="2400" dirty="0" smtClean="0">
                <a:latin typeface="Arial" panose="020B0604020202020204" pitchFamily="34" charset="0"/>
                <a:cs typeface="Arial" panose="020B0604020202020204" pitchFamily="34" charset="0"/>
              </a:rPr>
              <a:t>women and men </a:t>
            </a:r>
            <a:r>
              <a:rPr lang="en-US" sz="2400" dirty="0">
                <a:latin typeface="Arial" panose="020B0604020202020204" pitchFamily="34" charset="0"/>
                <a:cs typeface="Arial" panose="020B0604020202020204" pitchFamily="34" charset="0"/>
              </a:rPr>
              <a:t>who are a composition of this institution and not, for instance, </a:t>
            </a:r>
            <a:r>
              <a:rPr lang="en-US" sz="2400" dirty="0" smtClean="0">
                <a:latin typeface="Arial" panose="020B0604020202020204" pitchFamily="34" charset="0"/>
                <a:cs typeface="Arial" panose="020B0604020202020204" pitchFamily="34" charset="0"/>
              </a:rPr>
              <a:t>I, </a:t>
            </a:r>
            <a:r>
              <a:rPr lang="en-US" sz="2400" dirty="0">
                <a:latin typeface="Arial" panose="020B0604020202020204" pitchFamily="34" charset="0"/>
                <a:cs typeface="Arial" panose="020B0604020202020204" pitchFamily="34" charset="0"/>
              </a:rPr>
              <a:t>as an individual.  </a:t>
            </a: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Arial" panose="020B0604020202020204" pitchFamily="34" charset="0"/>
              <a:buChar char="•"/>
              <a:tabLst>
                <a:tab pos="914400" algn="l"/>
              </a:tabLst>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Arial" panose="020B0604020202020204" pitchFamily="34" charset="0"/>
              <a:buChar char="•"/>
              <a:tabLst>
                <a:tab pos="914400" algn="l"/>
              </a:tabLst>
            </a:pPr>
            <a:r>
              <a:rPr lang="en-US" sz="2400" dirty="0" smtClean="0">
                <a:latin typeface="Arial" panose="020B0604020202020204" pitchFamily="34" charset="0"/>
                <a:cs typeface="Arial" panose="020B0604020202020204" pitchFamily="34" charset="0"/>
              </a:rPr>
              <a:t>We </a:t>
            </a:r>
            <a:r>
              <a:rPr lang="en-US" sz="2400" dirty="0">
                <a:latin typeface="Arial" panose="020B0604020202020204" pitchFamily="34" charset="0"/>
                <a:cs typeface="Arial" panose="020B0604020202020204" pitchFamily="34" charset="0"/>
              </a:rPr>
              <a:t>are hopeful for the </a:t>
            </a:r>
            <a:r>
              <a:rPr lang="en-US" sz="2400" dirty="0" smtClean="0">
                <a:latin typeface="Arial" panose="020B0604020202020204" pitchFamily="34" charset="0"/>
                <a:cs typeface="Arial" panose="020B0604020202020204" pitchFamily="34" charset="0"/>
              </a:rPr>
              <a:t>future, </a:t>
            </a:r>
            <a:r>
              <a:rPr lang="en-US" sz="2400" dirty="0">
                <a:latin typeface="Arial" panose="020B0604020202020204" pitchFamily="34" charset="0"/>
                <a:cs typeface="Arial" panose="020B0604020202020204" pitchFamily="34" charset="0"/>
              </a:rPr>
              <a:t>as work is underway to ensure high level institutional functionality underpinned by the values of independence and </a:t>
            </a:r>
            <a:r>
              <a:rPr lang="en-US" sz="2400" dirty="0" smtClean="0">
                <a:latin typeface="Arial" panose="020B0604020202020204" pitchFamily="34" charset="0"/>
                <a:cs typeface="Arial" panose="020B0604020202020204" pitchFamily="34" charset="0"/>
              </a:rPr>
              <a:t>impartiality, now more than ever, </a:t>
            </a:r>
            <a:r>
              <a:rPr lang="en-US" sz="2400" dirty="0">
                <a:latin typeface="Arial" panose="020B0604020202020204" pitchFamily="34" charset="0"/>
                <a:cs typeface="Arial" panose="020B0604020202020204" pitchFamily="34" charset="0"/>
              </a:rPr>
              <a:t>as enshrined in the </a:t>
            </a:r>
            <a:r>
              <a:rPr lang="en-US" sz="2400" dirty="0" smtClean="0">
                <a:latin typeface="Arial" panose="020B0604020202020204" pitchFamily="34" charset="0"/>
                <a:cs typeface="Arial" panose="020B0604020202020204" pitchFamily="34" charset="0"/>
              </a:rPr>
              <a:t>Constitution</a:t>
            </a:r>
            <a:r>
              <a:rPr lang="en-US" sz="2400" dirty="0">
                <a:latin typeface="Arial" panose="020B0604020202020204" pitchFamily="34" charset="0"/>
                <a:cs typeface="Arial" panose="020B0604020202020204" pitchFamily="34" charset="0"/>
              </a:rPr>
              <a:t>. This is to ensure that even in handling the most contentious matters, we do so without fear, </a:t>
            </a:r>
            <a:r>
              <a:rPr lang="en-US" sz="2400" dirty="0" err="1">
                <a:latin typeface="Arial" panose="020B0604020202020204" pitchFamily="34" charset="0"/>
                <a:cs typeface="Arial" panose="020B0604020202020204" pitchFamily="34" charset="0"/>
              </a:rPr>
              <a:t>favour</a:t>
            </a:r>
            <a:r>
              <a:rPr lang="en-US" sz="2400" dirty="0">
                <a:latin typeface="Arial" panose="020B0604020202020204" pitchFamily="34" charset="0"/>
                <a:cs typeface="Arial" panose="020B0604020202020204" pitchFamily="34" charset="0"/>
              </a:rPr>
              <a:t> or prejudice, to uphold the integrity of the institution. </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192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nvPr>
        </p:nvGraphicFramePr>
        <p:xfrm>
          <a:off x="0" y="457200"/>
          <a:ext cx="9140824" cy="6887972"/>
        </p:xfrm>
        <a:graphic>
          <a:graphicData uri="http://schemas.openxmlformats.org/drawingml/2006/table">
            <a:tbl>
              <a:tblPr firstRow="1" bandRow="1">
                <a:tableStyleId>{21E4AEA4-8DFA-4A89-87EB-49C32662AFE0}</a:tableStyleId>
              </a:tblPr>
              <a:tblGrid>
                <a:gridCol w="236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892424">
                  <a:extLst>
                    <a:ext uri="{9D8B030D-6E8A-4147-A177-3AD203B41FA5}">
                      <a16:colId xmlns:a16="http://schemas.microsoft.com/office/drawing/2014/main" val="20003"/>
                    </a:ext>
                  </a:extLst>
                </a:gridCol>
              </a:tblGrid>
              <a:tr h="150203">
                <a:tc>
                  <a:txBody>
                    <a:bodyPr/>
                    <a:lstStyle/>
                    <a:p>
                      <a:r>
                        <a:rPr lang="en-ZA" sz="1800" dirty="0" smtClean="0">
                          <a:latin typeface="Arial" panose="020B0604020202020204" pitchFamily="34" charset="0"/>
                          <a:cs typeface="Arial" panose="020B0604020202020204" pitchFamily="34" charset="0"/>
                        </a:rPr>
                        <a:t>Annual</a:t>
                      </a:r>
                      <a:r>
                        <a:rPr lang="en-ZA" sz="1800" baseline="0" dirty="0" smtClean="0">
                          <a:latin typeface="Arial" panose="020B0604020202020204" pitchFamily="34" charset="0"/>
                          <a:cs typeface="Arial" panose="020B0604020202020204" pitchFamily="34" charset="0"/>
                        </a:rPr>
                        <a:t> </a:t>
                      </a:r>
                      <a:r>
                        <a:rPr lang="en-ZA" sz="1800" dirty="0" smtClean="0">
                          <a:latin typeface="Arial" panose="020B0604020202020204" pitchFamily="34" charset="0"/>
                          <a:cs typeface="Arial" panose="020B0604020202020204" pitchFamily="34" charset="0"/>
                        </a:rPr>
                        <a:t>Target</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Quarter 1 Target</a:t>
                      </a:r>
                    </a:p>
                  </a:txBody>
                  <a:tcPr/>
                </a:tc>
                <a:tc>
                  <a:txBody>
                    <a:bodyPr/>
                    <a:lstStyle/>
                    <a:p>
                      <a:r>
                        <a:rPr lang="en-ZA" sz="1800" dirty="0" smtClean="0">
                          <a:latin typeface="Arial" panose="020B0604020202020204" pitchFamily="34" charset="0"/>
                          <a:cs typeface="Arial" panose="020B0604020202020204" pitchFamily="34" charset="0"/>
                        </a:rPr>
                        <a:t>Actual Performance</a:t>
                      </a:r>
                      <a:r>
                        <a:rPr lang="en-ZA" sz="1800" baseline="0" dirty="0" smtClean="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txBody>
                  <a:tcPr/>
                </a:tc>
                <a:tc>
                  <a:txBody>
                    <a:bodyPr/>
                    <a:lstStyle/>
                    <a:p>
                      <a:r>
                        <a:rPr lang="en-ZA" sz="1800" dirty="0" smtClean="0">
                          <a:latin typeface="Arial" panose="020B0604020202020204" pitchFamily="34" charset="0"/>
                          <a:cs typeface="Arial" panose="020B0604020202020204" pitchFamily="34" charset="0"/>
                        </a:rPr>
                        <a:t>Comments</a:t>
                      </a:r>
                      <a:endParaRPr lang="en-ZA"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883920">
                <a:tc>
                  <a:txBody>
                    <a:bodyPr/>
                    <a:lstStyle/>
                    <a:p>
                      <a:pPr algn="l">
                        <a:lnSpc>
                          <a:spcPct val="115000"/>
                        </a:lnSpc>
                        <a:spcAft>
                          <a:spcPts val="1000"/>
                        </a:spcAft>
                      </a:pPr>
                      <a:r>
                        <a:rPr lang="en-US" sz="1800" dirty="0" smtClean="0">
                          <a:effectLst/>
                          <a:latin typeface="Arial" panose="020B0604020202020204" pitchFamily="34" charset="0"/>
                          <a:cs typeface="Arial" panose="020B0604020202020204" pitchFamily="34" charset="0"/>
                        </a:rPr>
                        <a:t>Finalise 3 systemic</a:t>
                      </a:r>
                      <a:r>
                        <a:rPr lang="en-US" sz="1800" baseline="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investigations by 31 March 2023</a:t>
                      </a:r>
                    </a:p>
                    <a:p>
                      <a:pPr algn="l">
                        <a:lnSpc>
                          <a:spcPct val="115000"/>
                        </a:lnSpc>
                        <a:spcAft>
                          <a:spcPts val="10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US" sz="1800" dirty="0" smtClean="0">
                          <a:effectLst/>
                          <a:latin typeface="Arial" panose="020B0604020202020204" pitchFamily="34" charset="0"/>
                          <a:cs typeface="Arial" panose="020B0604020202020204" pitchFamily="34" charset="0"/>
                        </a:rPr>
                        <a:t>N/A</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US" sz="1800" dirty="0" smtClean="0">
                          <a:effectLst/>
                          <a:latin typeface="Arial" panose="020B0604020202020204" pitchFamily="34" charset="0"/>
                          <a:cs typeface="Arial" panose="020B0604020202020204" pitchFamily="34" charset="0"/>
                        </a:rPr>
                        <a:t>N/A</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US" sz="1800" dirty="0" smtClean="0">
                          <a:effectLst/>
                          <a:latin typeface="Arial" panose="020B0604020202020204" pitchFamily="34" charset="0"/>
                          <a:cs typeface="Arial" panose="020B0604020202020204" pitchFamily="34" charset="0"/>
                        </a:rPr>
                        <a:t>N/A</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1"/>
                  </a:ext>
                </a:extLst>
              </a:tr>
              <a:tr h="2634323">
                <a:tc>
                  <a:txBody>
                    <a:bodyPr/>
                    <a:lstStyle/>
                    <a:p>
                      <a:pPr algn="l">
                        <a:lnSpc>
                          <a:spcPct val="115000"/>
                        </a:lnSpc>
                        <a:spcAft>
                          <a:spcPts val="1000"/>
                        </a:spcAft>
                      </a:pPr>
                      <a:r>
                        <a:rPr lang="en-US" sz="1800" kern="1200" dirty="0" smtClean="0">
                          <a:effectLst/>
                          <a:latin typeface="Arial" panose="020B0604020202020204" pitchFamily="34" charset="0"/>
                          <a:cs typeface="Arial" panose="020B0604020202020204" pitchFamily="34" charset="0"/>
                        </a:rPr>
                        <a:t>Hold 10 bilateral dialogues with an organ of state on systemic challenges by 31 March 2023</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US" sz="1800" kern="1200" dirty="0" smtClean="0">
                          <a:effectLst/>
                          <a:latin typeface="Arial" panose="020B0604020202020204" pitchFamily="34" charset="0"/>
                          <a:cs typeface="Arial" panose="020B0604020202020204" pitchFamily="34" charset="0"/>
                        </a:rPr>
                        <a:t>Hold 2 dialogues with an organ of state on systemic challenges by the end of the quarter</a:t>
                      </a:r>
                      <a:endParaRPr lang="en-ZA" sz="18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ZA" sz="1800" b="1" kern="1200" dirty="0">
                          <a:effectLst/>
                          <a:latin typeface="Arial" panose="020B0604020202020204" pitchFamily="34" charset="0"/>
                          <a:cs typeface="Arial" panose="020B0604020202020204" pitchFamily="34" charset="0"/>
                        </a:rPr>
                        <a:t>EXCEEEDED</a:t>
                      </a:r>
                      <a:endParaRPr lang="en-ZA" sz="1800" b="1" dirty="0">
                        <a:effectLst/>
                        <a:latin typeface="Arial" panose="020B0604020202020204" pitchFamily="34" charset="0"/>
                        <a:cs typeface="Arial" panose="020B0604020202020204" pitchFamily="34" charset="0"/>
                      </a:endParaRPr>
                    </a:p>
                    <a:p>
                      <a:pPr algn="l">
                        <a:lnSpc>
                          <a:spcPct val="115000"/>
                        </a:lnSpc>
                        <a:spcAft>
                          <a:spcPts val="1000"/>
                        </a:spcAft>
                      </a:pPr>
                      <a:r>
                        <a:rPr lang="en-GB" sz="1800" dirty="0">
                          <a:effectLst/>
                          <a:latin typeface="Arial" panose="020B0604020202020204" pitchFamily="34" charset="0"/>
                          <a:cs typeface="Arial" panose="020B0604020202020204" pitchFamily="34" charset="0"/>
                        </a:rPr>
                        <a:t>3 bilateral dialogues held with organs of state on systemic challenges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GB" sz="1800" dirty="0">
                          <a:effectLst/>
                          <a:latin typeface="Arial" panose="020B0604020202020204" pitchFamily="34" charset="0"/>
                          <a:cs typeface="Arial" panose="020B0604020202020204" pitchFamily="34" charset="0"/>
                        </a:rPr>
                        <a:t>Systemic challenges were identified at various provinces based on the nature and number of complaints received during this quarter which have an impact on service delivery.  This resulted in more bilateral engagements with the affected state </a:t>
                      </a:r>
                      <a:r>
                        <a:rPr lang="en-GB" sz="1800" dirty="0" smtClean="0">
                          <a:effectLst/>
                          <a:latin typeface="Arial" panose="020B0604020202020204" pitchFamily="34" charset="0"/>
                          <a:cs typeface="Arial" panose="020B0604020202020204" pitchFamily="34" charset="0"/>
                        </a:rPr>
                        <a:t>organ </a:t>
                      </a:r>
                      <a:r>
                        <a:rPr lang="en-GB" sz="1800" dirty="0">
                          <a:effectLst/>
                          <a:latin typeface="Arial" panose="020B0604020202020204" pitchFamily="34" charset="0"/>
                          <a:cs typeface="Arial" panose="020B0604020202020204" pitchFamily="34" charset="0"/>
                        </a:rPr>
                        <a:t>to address the gaps identified and measures to resolve the challenges</a:t>
                      </a:r>
                      <a:r>
                        <a:rPr lang="en-GB" sz="1800" dirty="0" smtClean="0">
                          <a:effectLst/>
                          <a:latin typeface="Arial" panose="020B0604020202020204" pitchFamily="34" charset="0"/>
                          <a:cs typeface="Arial" panose="020B0604020202020204" pitchFamily="34" charset="0"/>
                        </a:rPr>
                        <a:t>.</a:t>
                      </a:r>
                    </a:p>
                    <a:p>
                      <a:pPr algn="l">
                        <a:lnSpc>
                          <a:spcPct val="115000"/>
                        </a:lnSpc>
                        <a:spcAft>
                          <a:spcPts val="100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50</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INVESTIGATIONS (3)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8047219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487362"/>
          </a:xfrm>
        </p:spPr>
        <p:txBody>
          <a:bodyPr>
            <a:noAutofit/>
          </a:bodyPr>
          <a:lstStyle/>
          <a:p>
            <a:endParaRPr lang="en-ZA" b="1" dirty="0">
              <a:solidFill>
                <a:srgbClr val="8E0000"/>
              </a:solidFill>
              <a:latin typeface="Arial" panose="020B0604020202020204" pitchFamily="34" charset="0"/>
              <a:cs typeface="Arial" panose="020B0604020202020204" pitchFamily="34" charset="0"/>
            </a:endParaRPr>
          </a:p>
        </p:txBody>
      </p:sp>
      <p:graphicFrame>
        <p:nvGraphicFramePr>
          <p:cNvPr id="2" name="Content Placeholder 1"/>
          <p:cNvGraphicFramePr>
            <a:graphicFrameLocks noGrp="1"/>
          </p:cNvGraphicFramePr>
          <p:nvPr>
            <p:ph idx="1"/>
            <p:extLst/>
          </p:nvPr>
        </p:nvGraphicFramePr>
        <p:xfrm>
          <a:off x="15702" y="523220"/>
          <a:ext cx="9140824" cy="6515100"/>
        </p:xfrm>
        <a:graphic>
          <a:graphicData uri="http://schemas.openxmlformats.org/drawingml/2006/table">
            <a:tbl>
              <a:tblPr firstRow="1" bandRow="1">
                <a:tableStyleId>{21E4AEA4-8DFA-4A89-87EB-49C32662AFE0}</a:tableStyleId>
              </a:tblPr>
              <a:tblGrid>
                <a:gridCol w="2435225">
                  <a:extLst>
                    <a:ext uri="{9D8B030D-6E8A-4147-A177-3AD203B41FA5}">
                      <a16:colId xmlns:a16="http://schemas.microsoft.com/office/drawing/2014/main" val="20000"/>
                    </a:ext>
                  </a:extLst>
                </a:gridCol>
                <a:gridCol w="1831975">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359024">
                  <a:extLst>
                    <a:ext uri="{9D8B030D-6E8A-4147-A177-3AD203B41FA5}">
                      <a16:colId xmlns:a16="http://schemas.microsoft.com/office/drawing/2014/main" val="20003"/>
                    </a:ext>
                  </a:extLst>
                </a:gridCol>
              </a:tblGrid>
              <a:tr h="312609">
                <a:tc>
                  <a:txBody>
                    <a:bodyPr/>
                    <a:lstStyle/>
                    <a:p>
                      <a:pPr marL="0" algn="ctr" defTabSz="914400" rtl="0" eaLnBrk="1" latinLnBrk="0" hangingPunct="1"/>
                      <a:r>
                        <a:rPr lang="en-ZA" sz="1800" kern="1200" dirty="0" smtClean="0">
                          <a:latin typeface="Arial" panose="020B0604020202020204" pitchFamily="34" charset="0"/>
                          <a:cs typeface="Arial" panose="020B0604020202020204" pitchFamily="34" charset="0"/>
                        </a:rPr>
                        <a:t>Annual 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ZA" sz="1800" kern="1200" dirty="0" smtClean="0">
                          <a:latin typeface="Arial" panose="020B0604020202020204" pitchFamily="34" charset="0"/>
                          <a:cs typeface="Arial" panose="020B0604020202020204" pitchFamily="34" charset="0"/>
                        </a:rPr>
                        <a:t>Quarter 1 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ZA" sz="1800" kern="1200" dirty="0" smtClean="0">
                          <a:latin typeface="Arial" panose="020B0604020202020204" pitchFamily="34" charset="0"/>
                          <a:cs typeface="Arial" panose="020B0604020202020204" pitchFamily="34" charset="0"/>
                        </a:rPr>
                        <a:t>Actual Performance </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ZA" sz="1800" kern="1200" dirty="0" smtClean="0">
                          <a:latin typeface="Arial" panose="020B0604020202020204" pitchFamily="34" charset="0"/>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0"/>
                  </a:ext>
                </a:extLst>
              </a:tr>
              <a:tr h="4907657">
                <a:tc>
                  <a:txBody>
                    <a:bodyPr/>
                    <a:lstStyle/>
                    <a:p>
                      <a:pPr algn="l">
                        <a:lnSpc>
                          <a:spcPct val="115000"/>
                        </a:lnSpc>
                        <a:spcAft>
                          <a:spcPts val="1000"/>
                        </a:spcAft>
                      </a:pPr>
                      <a:r>
                        <a:rPr lang="en-US" sz="1800" dirty="0" smtClean="0">
                          <a:effectLst/>
                          <a:latin typeface="Arial" panose="020B0604020202020204" pitchFamily="34" charset="0"/>
                          <a:cs typeface="Arial" panose="020B0604020202020204" pitchFamily="34" charset="0"/>
                        </a:rPr>
                        <a:t>Number of quarterly reports on the implementation of remedial action</a:t>
                      </a:r>
                      <a:r>
                        <a:rPr lang="en-US" sz="1800" baseline="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submitted to Parliament</a:t>
                      </a:r>
                    </a:p>
                    <a:p>
                      <a:pPr algn="l">
                        <a:lnSpc>
                          <a:spcPct val="115000"/>
                        </a:lnSpc>
                        <a:spcAft>
                          <a:spcPts val="100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914400" rtl="0" eaLnBrk="1" latinLnBrk="0" hangingPunct="1">
                        <a:spcAft>
                          <a:spcPts val="0"/>
                        </a:spcAft>
                      </a:pPr>
                      <a:r>
                        <a:rPr lang="en-US" sz="1800" kern="1200" dirty="0" smtClean="0">
                          <a:effectLst/>
                          <a:latin typeface="Arial" panose="020B0604020202020204" pitchFamily="34" charset="0"/>
                          <a:cs typeface="Arial" panose="020B0604020202020204" pitchFamily="34" charset="0"/>
                        </a:rPr>
                        <a:t>Submit 1 quarterly report on the implementation of remedial action to Parliament by the end of the quarter</a:t>
                      </a:r>
                      <a:endParaRPr lang="en-ZA" sz="18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gn="l">
                        <a:lnSpc>
                          <a:spcPct val="115000"/>
                        </a:lnSpc>
                        <a:spcAft>
                          <a:spcPts val="1000"/>
                        </a:spcAft>
                      </a:pPr>
                      <a:r>
                        <a:rPr lang="en-ZA" sz="1800" b="1" kern="1200" dirty="0">
                          <a:effectLst/>
                          <a:latin typeface="Arial" panose="020B0604020202020204" pitchFamily="34" charset="0"/>
                          <a:cs typeface="Arial" panose="020B0604020202020204" pitchFamily="34" charset="0"/>
                        </a:rPr>
                        <a:t>ACHIEVED</a:t>
                      </a:r>
                      <a:endParaRPr lang="en-ZA" sz="1800" b="1" dirty="0">
                        <a:effectLst/>
                        <a:latin typeface="Arial" panose="020B0604020202020204" pitchFamily="34" charset="0"/>
                        <a:cs typeface="Arial" panose="020B0604020202020204" pitchFamily="34" charset="0"/>
                      </a:endParaRPr>
                    </a:p>
                    <a:p>
                      <a:pPr algn="l">
                        <a:lnSpc>
                          <a:spcPct val="115000"/>
                        </a:lnSpc>
                        <a:spcAft>
                          <a:spcPts val="1000"/>
                        </a:spcAft>
                      </a:pPr>
                      <a:r>
                        <a:rPr lang="en-GB" sz="1800" dirty="0">
                          <a:effectLst/>
                          <a:latin typeface="Arial" panose="020B0604020202020204" pitchFamily="34" charset="0"/>
                          <a:cs typeface="Arial" panose="020B0604020202020204" pitchFamily="34" charset="0"/>
                        </a:rPr>
                        <a:t>1 Quarterly report on the implementation of remedial action </a:t>
                      </a:r>
                      <a:r>
                        <a:rPr lang="en-GB" sz="1800" dirty="0" smtClean="0">
                          <a:effectLst/>
                          <a:latin typeface="Arial" panose="020B0604020202020204" pitchFamily="34" charset="0"/>
                          <a:cs typeface="Arial" panose="020B0604020202020204" pitchFamily="34" charset="0"/>
                        </a:rPr>
                        <a:t>was submitted </a:t>
                      </a:r>
                      <a:r>
                        <a:rPr lang="en-GB" sz="1800" dirty="0">
                          <a:effectLst/>
                          <a:latin typeface="Arial" panose="020B0604020202020204" pitchFamily="34" charset="0"/>
                          <a:cs typeface="Arial" panose="020B0604020202020204" pitchFamily="34" charset="0"/>
                        </a:rPr>
                        <a:t>to Parliament on 30 June 2022</a:t>
                      </a:r>
                      <a:r>
                        <a:rPr lang="en-GB" sz="1800" dirty="0" smtClean="0">
                          <a:effectLst/>
                          <a:latin typeface="Arial" panose="020B0604020202020204" pitchFamily="34" charset="0"/>
                          <a:cs typeface="Arial" panose="020B0604020202020204" pitchFamily="34" charset="0"/>
                        </a:rPr>
                        <a:t>.</a:t>
                      </a:r>
                    </a:p>
                    <a:p>
                      <a:pPr algn="l">
                        <a:lnSpc>
                          <a:spcPct val="115000"/>
                        </a:lnSpc>
                        <a:spcAft>
                          <a:spcPts val="1000"/>
                        </a:spcAft>
                      </a:pPr>
                      <a:endParaRPr lang="en-GB" sz="1800" dirty="0" smtClean="0">
                        <a:effectLst/>
                        <a:latin typeface="Arial" panose="020B0604020202020204" pitchFamily="34" charset="0"/>
                        <a:cs typeface="Arial" panose="020B0604020202020204" pitchFamily="34" charset="0"/>
                      </a:endParaRPr>
                    </a:p>
                    <a:p>
                      <a:pPr algn="l">
                        <a:lnSpc>
                          <a:spcPct val="115000"/>
                        </a:lnSpc>
                        <a:spcAft>
                          <a:spcPts val="1000"/>
                        </a:spcAft>
                      </a:pPr>
                      <a:endParaRPr lang="en-GB" sz="1800" dirty="0" smtClean="0">
                        <a:effectLst/>
                        <a:latin typeface="Arial" panose="020B0604020202020204" pitchFamily="34" charset="0"/>
                        <a:cs typeface="Arial" panose="020B0604020202020204" pitchFamily="34" charset="0"/>
                      </a:endParaRPr>
                    </a:p>
                    <a:p>
                      <a:pPr algn="l">
                        <a:lnSpc>
                          <a:spcPct val="115000"/>
                        </a:lnSpc>
                        <a:spcAft>
                          <a:spcPts val="1000"/>
                        </a:spcAft>
                      </a:pPr>
                      <a:endParaRPr lang="en-GB" sz="1800" dirty="0" smtClean="0">
                        <a:effectLst/>
                        <a:latin typeface="Arial" panose="020B0604020202020204" pitchFamily="34" charset="0"/>
                        <a:cs typeface="Arial" panose="020B0604020202020204" pitchFamily="34" charset="0"/>
                      </a:endParaRPr>
                    </a:p>
                    <a:p>
                      <a:pPr algn="l">
                        <a:lnSpc>
                          <a:spcPct val="115000"/>
                        </a:lnSpc>
                        <a:spcAft>
                          <a:spcPts val="1000"/>
                        </a:spcAft>
                      </a:pPr>
                      <a:endParaRPr lang="en-GB" sz="1800" dirty="0" smtClean="0">
                        <a:effectLst/>
                        <a:latin typeface="Arial" panose="020B0604020202020204" pitchFamily="34" charset="0"/>
                        <a:cs typeface="Arial" panose="020B0604020202020204" pitchFamily="34" charset="0"/>
                      </a:endParaRPr>
                    </a:p>
                    <a:p>
                      <a:pPr algn="l">
                        <a:lnSpc>
                          <a:spcPct val="115000"/>
                        </a:lnSpc>
                        <a:spcAft>
                          <a:spcPts val="1000"/>
                        </a:spcAft>
                      </a:pPr>
                      <a:endParaRPr lang="en-GB" sz="1800" dirty="0" smtClean="0">
                        <a:effectLst/>
                        <a:latin typeface="Arial" panose="020B0604020202020204" pitchFamily="34" charset="0"/>
                        <a:cs typeface="Arial" panose="020B0604020202020204" pitchFamily="34" charset="0"/>
                      </a:endParaRPr>
                    </a:p>
                    <a:p>
                      <a:pPr algn="l">
                        <a:lnSpc>
                          <a:spcPct val="115000"/>
                        </a:lnSpc>
                        <a:spcAft>
                          <a:spcPts val="1000"/>
                        </a:spcAft>
                      </a:pPr>
                      <a:endParaRPr lang="en-GB" sz="1800" dirty="0" smtClean="0">
                        <a:effectLst/>
                        <a:latin typeface="Arial" panose="020B0604020202020204" pitchFamily="34" charset="0"/>
                        <a:cs typeface="Arial" panose="020B0604020202020204" pitchFamily="34" charset="0"/>
                      </a:endParaRPr>
                    </a:p>
                    <a:p>
                      <a:pPr algn="l">
                        <a:lnSpc>
                          <a:spcPct val="115000"/>
                        </a:lnSpc>
                        <a:spcAft>
                          <a:spcPts val="1000"/>
                        </a:spcAft>
                      </a:pPr>
                      <a:endParaRPr lang="en-GB" sz="1800" dirty="0" smtClean="0">
                        <a:effectLst/>
                        <a:latin typeface="Arial" panose="020B0604020202020204" pitchFamily="34" charset="0"/>
                        <a:cs typeface="Arial" panose="020B0604020202020204" pitchFamily="34" charset="0"/>
                      </a:endParaRPr>
                    </a:p>
                    <a:p>
                      <a:pPr algn="l">
                        <a:lnSpc>
                          <a:spcPct val="115000"/>
                        </a:lnSpc>
                        <a:spcAft>
                          <a:spcPts val="100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Arial" panose="020B0604020202020204" pitchFamily="34" charset="0"/>
                          <a:cs typeface="Arial" panose="020B0604020202020204" pitchFamily="34" charset="0"/>
                        </a:rPr>
                        <a:t>N/A</a:t>
                      </a:r>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51</a:t>
            </a:fld>
            <a:endParaRPr lang="en-US"/>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INVESTIGATIONS (4)</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12964184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487362"/>
          </a:xfrm>
        </p:spPr>
        <p:txBody>
          <a:bodyPr>
            <a:noAutofit/>
          </a:bodyPr>
          <a:lstStyle/>
          <a:p>
            <a:endParaRPr lang="en-ZA" b="1" dirty="0">
              <a:solidFill>
                <a:srgbClr val="8E0000"/>
              </a:solidFill>
              <a:latin typeface="Arial" panose="020B0604020202020204" pitchFamily="34" charset="0"/>
              <a:cs typeface="Arial" panose="020B0604020202020204"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01803111"/>
              </p:ext>
            </p:extLst>
          </p:nvPr>
        </p:nvGraphicFramePr>
        <p:xfrm>
          <a:off x="28228" y="518319"/>
          <a:ext cx="9140824" cy="6446520"/>
        </p:xfrm>
        <a:graphic>
          <a:graphicData uri="http://schemas.openxmlformats.org/drawingml/2006/table">
            <a:tbl>
              <a:tblPr firstRow="1" bandRow="1">
                <a:tableStyleId>{21E4AEA4-8DFA-4A89-87EB-49C32662AFE0}</a:tableStyleId>
              </a:tblPr>
              <a:tblGrid>
                <a:gridCol w="2209800">
                  <a:extLst>
                    <a:ext uri="{9D8B030D-6E8A-4147-A177-3AD203B41FA5}">
                      <a16:colId xmlns:a16="http://schemas.microsoft.com/office/drawing/2014/main" val="20000"/>
                    </a:ext>
                  </a:extLst>
                </a:gridCol>
                <a:gridCol w="2105372">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768252">
                  <a:extLst>
                    <a:ext uri="{9D8B030D-6E8A-4147-A177-3AD203B41FA5}">
                      <a16:colId xmlns:a16="http://schemas.microsoft.com/office/drawing/2014/main" val="20003"/>
                    </a:ext>
                  </a:extLst>
                </a:gridCol>
              </a:tblGrid>
              <a:tr h="312609">
                <a:tc>
                  <a:txBody>
                    <a:bodyPr/>
                    <a:lstStyle/>
                    <a:p>
                      <a:pPr marL="0" algn="ctr" defTabSz="914400" rtl="0" eaLnBrk="1" latinLnBrk="0" hangingPunct="1"/>
                      <a:r>
                        <a:rPr lang="en-ZA" sz="1800" kern="1200" dirty="0" smtClean="0">
                          <a:latin typeface="Arial" panose="020B0604020202020204" pitchFamily="34" charset="0"/>
                          <a:cs typeface="Arial" panose="020B0604020202020204" pitchFamily="34" charset="0"/>
                        </a:rPr>
                        <a:t>Annual 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ZA" sz="1800" kern="1200" dirty="0" smtClean="0">
                          <a:latin typeface="Arial" panose="020B0604020202020204" pitchFamily="34" charset="0"/>
                          <a:cs typeface="Arial" panose="020B0604020202020204" pitchFamily="34" charset="0"/>
                        </a:rPr>
                        <a:t>Quarter 1 Target</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ZA" sz="1800" kern="1200" dirty="0" smtClean="0">
                          <a:latin typeface="Arial" panose="020B0604020202020204" pitchFamily="34" charset="0"/>
                          <a:cs typeface="Arial" panose="020B0604020202020204" pitchFamily="34" charset="0"/>
                        </a:rPr>
                        <a:t>Actual Performance </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ZA" sz="1800" kern="1200" dirty="0" smtClean="0">
                          <a:latin typeface="Arial" panose="020B0604020202020204" pitchFamily="34" charset="0"/>
                          <a:cs typeface="Arial" panose="020B0604020202020204" pitchFamily="34" charset="0"/>
                        </a:rPr>
                        <a:t>Comments</a:t>
                      </a:r>
                      <a:endParaRPr lang="en-ZA" sz="18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0"/>
                  </a:ext>
                </a:extLst>
              </a:tr>
              <a:tr h="5075667">
                <a:tc>
                  <a:txBody>
                    <a:bodyPr/>
                    <a:lstStyle/>
                    <a:p>
                      <a:pPr algn="l">
                        <a:lnSpc>
                          <a:spcPct val="115000"/>
                        </a:lnSpc>
                        <a:spcAft>
                          <a:spcPts val="1000"/>
                        </a:spcAft>
                      </a:pPr>
                      <a:r>
                        <a:rPr lang="en-US" sz="1500" dirty="0" smtClean="0">
                          <a:effectLst/>
                          <a:latin typeface="Arial" panose="020B0604020202020204" pitchFamily="34" charset="0"/>
                          <a:cs typeface="Arial" panose="020B0604020202020204" pitchFamily="34" charset="0"/>
                        </a:rPr>
                        <a:t>Execute 117 activities in the</a:t>
                      </a:r>
                      <a:r>
                        <a:rPr lang="en-US" sz="1500" baseline="0" dirty="0" smtClean="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implementation plan of an Integrated Access</a:t>
                      </a:r>
                      <a:r>
                        <a:rPr lang="en-US" sz="1500" baseline="0" dirty="0" smtClean="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and Stakeholder</a:t>
                      </a:r>
                      <a:r>
                        <a:rPr lang="en-US" sz="1500" baseline="0" dirty="0" smtClean="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Management Strategy by 31</a:t>
                      </a:r>
                      <a:r>
                        <a:rPr lang="en-US" sz="1500" baseline="0" dirty="0" smtClean="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March 2023 (117 = 108 public awareness sessions+ 5 National events + 1 Good</a:t>
                      </a:r>
                      <a:r>
                        <a:rPr lang="en-US" sz="1500" baseline="0" dirty="0" smtClean="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Governance Week</a:t>
                      </a:r>
                      <a:r>
                        <a:rPr lang="en-US" sz="1500" baseline="0" dirty="0" smtClean="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+ 3 collaborations with Community-Based</a:t>
                      </a:r>
                      <a:r>
                        <a:rPr lang="en-US" sz="1500" baseline="0" dirty="0" smtClean="0">
                          <a:effectLst/>
                          <a:latin typeface="Arial" panose="020B0604020202020204" pitchFamily="34" charset="0"/>
                          <a:cs typeface="Arial" panose="020B0604020202020204" pitchFamily="34" charset="0"/>
                        </a:rPr>
                        <a:t> </a:t>
                      </a:r>
                      <a:r>
                        <a:rPr lang="en-US" sz="1500" dirty="0" smtClean="0">
                          <a:effectLst/>
                          <a:latin typeface="Arial" panose="020B0604020202020204" pitchFamily="34" charset="0"/>
                          <a:cs typeface="Arial" panose="020B0604020202020204" pitchFamily="34" charset="0"/>
                        </a:rPr>
                        <a:t>Organisations on advocacy matters at the grassroots level)</a:t>
                      </a:r>
                      <a:endParaRPr lang="en-US" sz="15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GB" sz="1500" kern="1200" dirty="0">
                          <a:effectLst/>
                          <a:latin typeface="Arial" panose="020B0604020202020204" pitchFamily="34" charset="0"/>
                          <a:cs typeface="Arial" panose="020B0604020202020204" pitchFamily="34" charset="0"/>
                        </a:rPr>
                        <a:t>Execute the following activities in the implementation plan of an Integrated Access and Stakeholder Management Strategy by the end of the quarter: </a:t>
                      </a:r>
                      <a:endParaRPr lang="en-GB" sz="1500" kern="1200" dirty="0" smtClean="0">
                        <a:effectLst/>
                        <a:latin typeface="Arial" panose="020B0604020202020204" pitchFamily="34" charset="0"/>
                        <a:cs typeface="Arial" panose="020B0604020202020204" pitchFamily="34" charset="0"/>
                      </a:endParaRPr>
                    </a:p>
                    <a:p>
                      <a:pPr marL="285750" indent="-285750" algn="l">
                        <a:lnSpc>
                          <a:spcPct val="115000"/>
                        </a:lnSpc>
                        <a:spcAft>
                          <a:spcPts val="1000"/>
                        </a:spcAft>
                        <a:buFontTx/>
                        <a:buChar char="-"/>
                      </a:pPr>
                      <a:r>
                        <a:rPr lang="en-GB" sz="1500" kern="1200" dirty="0" smtClean="0">
                          <a:effectLst/>
                          <a:latin typeface="Arial" panose="020B0604020202020204" pitchFamily="34" charset="0"/>
                          <a:cs typeface="Arial" panose="020B0604020202020204" pitchFamily="34" charset="0"/>
                        </a:rPr>
                        <a:t>1 national event, conduct</a:t>
                      </a:r>
                    </a:p>
                    <a:p>
                      <a:pPr marL="285750" indent="-285750" algn="l">
                        <a:lnSpc>
                          <a:spcPct val="115000"/>
                        </a:lnSpc>
                        <a:spcAft>
                          <a:spcPts val="1000"/>
                        </a:spcAft>
                        <a:buFontTx/>
                        <a:buChar char="-"/>
                      </a:pPr>
                      <a:r>
                        <a:rPr lang="en-GB" sz="1500" kern="1200" dirty="0" smtClean="0">
                          <a:effectLst/>
                          <a:latin typeface="Arial" panose="020B0604020202020204" pitchFamily="34" charset="0"/>
                          <a:cs typeface="Arial" panose="020B0604020202020204" pitchFamily="34" charset="0"/>
                        </a:rPr>
                        <a:t>27 public awareness sessions, </a:t>
                      </a:r>
                    </a:p>
                    <a:p>
                      <a:pPr marL="285750" indent="-285750" algn="l">
                        <a:lnSpc>
                          <a:spcPct val="115000"/>
                        </a:lnSpc>
                        <a:spcAft>
                          <a:spcPts val="1000"/>
                        </a:spcAft>
                        <a:buFontTx/>
                        <a:buChar char="-"/>
                      </a:pPr>
                      <a:r>
                        <a:rPr lang="en-GB" sz="1500" kern="1200" dirty="0" smtClean="0">
                          <a:effectLst/>
                          <a:latin typeface="Arial" panose="020B0604020202020204" pitchFamily="34" charset="0"/>
                          <a:cs typeface="Arial" panose="020B0604020202020204" pitchFamily="34" charset="0"/>
                        </a:rPr>
                        <a:t>3 CBOs identified for collaboration on advocacy matters at the grassroots level by 2023)</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ZA" sz="1500" b="1" kern="1200" dirty="0">
                          <a:effectLst/>
                          <a:latin typeface="Arial" panose="020B0604020202020204" pitchFamily="34" charset="0"/>
                          <a:cs typeface="Arial" panose="020B0604020202020204" pitchFamily="34" charset="0"/>
                        </a:rPr>
                        <a:t>NOT ACHIEVED</a:t>
                      </a:r>
                      <a:endParaRPr lang="en-ZA" sz="1500" b="1" dirty="0">
                        <a:effectLst/>
                        <a:latin typeface="Arial" panose="020B0604020202020204" pitchFamily="34" charset="0"/>
                        <a:cs typeface="Arial" panose="020B0604020202020204" pitchFamily="34" charset="0"/>
                      </a:endParaRPr>
                    </a:p>
                    <a:p>
                      <a:pPr algn="l">
                        <a:lnSpc>
                          <a:spcPct val="115000"/>
                        </a:lnSpc>
                        <a:spcAft>
                          <a:spcPts val="0"/>
                        </a:spcAft>
                      </a:pPr>
                      <a:r>
                        <a:rPr lang="en-ZA" sz="1500" kern="1200" dirty="0">
                          <a:effectLst/>
                          <a:latin typeface="Arial" panose="020B0604020202020204" pitchFamily="34" charset="0"/>
                          <a:cs typeface="Arial" panose="020B0604020202020204" pitchFamily="34" charset="0"/>
                        </a:rPr>
                        <a:t>Youth Month commemoration simulcast held on 28 June 2022</a:t>
                      </a:r>
                      <a:endParaRPr lang="en-ZA" sz="1500" dirty="0">
                        <a:effectLst/>
                        <a:latin typeface="Arial" panose="020B0604020202020204" pitchFamily="34" charset="0"/>
                        <a:cs typeface="Arial" panose="020B0604020202020204" pitchFamily="34" charset="0"/>
                      </a:endParaRPr>
                    </a:p>
                    <a:p>
                      <a:pPr algn="l">
                        <a:lnSpc>
                          <a:spcPct val="100000"/>
                        </a:lnSpc>
                        <a:spcAft>
                          <a:spcPts val="0"/>
                        </a:spcAft>
                      </a:pPr>
                      <a:r>
                        <a:rPr lang="en-ZA" sz="1500" kern="1200" dirty="0">
                          <a:effectLst/>
                          <a:latin typeface="Arial" panose="020B0604020202020204" pitchFamily="34" charset="0"/>
                          <a:cs typeface="Arial" panose="020B0604020202020204" pitchFamily="34" charset="0"/>
                        </a:rPr>
                        <a:t> </a:t>
                      </a:r>
                      <a:endParaRPr lang="en-ZA" sz="1500" dirty="0">
                        <a:effectLst/>
                        <a:latin typeface="Arial" panose="020B0604020202020204" pitchFamily="34" charset="0"/>
                        <a:cs typeface="Arial" panose="020B0604020202020204" pitchFamily="34" charset="0"/>
                      </a:endParaRPr>
                    </a:p>
                    <a:p>
                      <a:pPr algn="l">
                        <a:lnSpc>
                          <a:spcPct val="115000"/>
                        </a:lnSpc>
                        <a:spcAft>
                          <a:spcPts val="0"/>
                        </a:spcAft>
                      </a:pPr>
                      <a:endParaRPr lang="en-ZA" sz="1500" kern="1200" dirty="0" smtClean="0">
                        <a:solidFill>
                          <a:schemeClr val="accent1"/>
                        </a:solidFill>
                        <a:effectLst/>
                        <a:latin typeface="Arial" panose="020B0604020202020204" pitchFamily="34" charset="0"/>
                        <a:cs typeface="Arial" panose="020B0604020202020204" pitchFamily="34" charset="0"/>
                      </a:endParaRPr>
                    </a:p>
                    <a:p>
                      <a:pPr algn="l">
                        <a:lnSpc>
                          <a:spcPct val="115000"/>
                        </a:lnSpc>
                        <a:spcAft>
                          <a:spcPts val="0"/>
                        </a:spcAft>
                      </a:pPr>
                      <a:endParaRPr lang="en-ZA" sz="1500" kern="1200" dirty="0" smtClean="0">
                        <a:solidFill>
                          <a:schemeClr val="accent1"/>
                        </a:solidFill>
                        <a:effectLst/>
                        <a:latin typeface="Arial" panose="020B0604020202020204" pitchFamily="34" charset="0"/>
                        <a:cs typeface="Arial" panose="020B0604020202020204" pitchFamily="34" charset="0"/>
                      </a:endParaRPr>
                    </a:p>
                    <a:p>
                      <a:pPr algn="l">
                        <a:lnSpc>
                          <a:spcPct val="115000"/>
                        </a:lnSpc>
                        <a:spcAft>
                          <a:spcPts val="0"/>
                        </a:spcAft>
                      </a:pPr>
                      <a:endParaRPr lang="en-ZA" sz="1500" kern="1200" dirty="0" smtClean="0">
                        <a:solidFill>
                          <a:schemeClr val="accent1"/>
                        </a:solidFill>
                        <a:effectLst/>
                        <a:latin typeface="Arial" panose="020B0604020202020204" pitchFamily="34" charset="0"/>
                        <a:cs typeface="Arial" panose="020B0604020202020204" pitchFamily="34" charset="0"/>
                      </a:endParaRPr>
                    </a:p>
                    <a:p>
                      <a:pPr algn="l">
                        <a:lnSpc>
                          <a:spcPct val="115000"/>
                        </a:lnSpc>
                        <a:spcAft>
                          <a:spcPts val="0"/>
                        </a:spcAft>
                      </a:pPr>
                      <a:endParaRPr lang="en-ZA" sz="1500" kern="1200" dirty="0" smtClean="0">
                        <a:solidFill>
                          <a:schemeClr val="accent1"/>
                        </a:solidFill>
                        <a:effectLst/>
                        <a:latin typeface="Arial" panose="020B0604020202020204" pitchFamily="34" charset="0"/>
                        <a:cs typeface="Arial" panose="020B0604020202020204" pitchFamily="34" charset="0"/>
                      </a:endParaRPr>
                    </a:p>
                    <a:p>
                      <a:pPr algn="l">
                        <a:lnSpc>
                          <a:spcPct val="115000"/>
                        </a:lnSpc>
                        <a:spcAft>
                          <a:spcPts val="0"/>
                        </a:spcAft>
                      </a:pPr>
                      <a:r>
                        <a:rPr lang="en-ZA" sz="1500" kern="1200" dirty="0" smtClean="0">
                          <a:solidFill>
                            <a:schemeClr val="accent1"/>
                          </a:solidFill>
                          <a:effectLst/>
                          <a:latin typeface="Arial" panose="020B0604020202020204" pitchFamily="34" charset="0"/>
                          <a:cs typeface="Arial" panose="020B0604020202020204" pitchFamily="34" charset="0"/>
                        </a:rPr>
                        <a:t>21 </a:t>
                      </a:r>
                      <a:r>
                        <a:rPr lang="en-ZA" sz="1500" kern="1200" dirty="0">
                          <a:solidFill>
                            <a:schemeClr val="accent1"/>
                          </a:solidFill>
                          <a:effectLst/>
                          <a:latin typeface="Arial" panose="020B0604020202020204" pitchFamily="34" charset="0"/>
                          <a:cs typeface="Arial" panose="020B0604020202020204" pitchFamily="34" charset="0"/>
                        </a:rPr>
                        <a:t>Public Awareness Sessions  conducted:</a:t>
                      </a:r>
                      <a:endParaRPr lang="en-ZA" sz="1500" dirty="0">
                        <a:solidFill>
                          <a:schemeClr val="accent1"/>
                        </a:solidFill>
                        <a:effectLst/>
                        <a:latin typeface="Arial" panose="020B0604020202020204" pitchFamily="34" charset="0"/>
                        <a:cs typeface="Arial" panose="020B0604020202020204" pitchFamily="34" charset="0"/>
                      </a:endParaRPr>
                    </a:p>
                    <a:p>
                      <a:pPr algn="l">
                        <a:lnSpc>
                          <a:spcPct val="100000"/>
                        </a:lnSpc>
                        <a:spcAft>
                          <a:spcPts val="0"/>
                        </a:spcAft>
                      </a:pPr>
                      <a:endParaRPr lang="en-ZA" sz="1500" kern="1200" dirty="0" smtClean="0">
                        <a:effectLst/>
                        <a:latin typeface="Arial" panose="020B0604020202020204" pitchFamily="34" charset="0"/>
                        <a:cs typeface="Arial" panose="020B0604020202020204" pitchFamily="34" charset="0"/>
                      </a:endParaRPr>
                    </a:p>
                    <a:p>
                      <a:pPr algn="l">
                        <a:lnSpc>
                          <a:spcPct val="115000"/>
                        </a:lnSpc>
                        <a:spcAft>
                          <a:spcPts val="0"/>
                        </a:spcAft>
                      </a:pPr>
                      <a:endParaRPr lang="en-ZA" sz="1500" kern="1200" dirty="0" smtClean="0">
                        <a:effectLst/>
                        <a:latin typeface="Arial" panose="020B0604020202020204" pitchFamily="34" charset="0"/>
                        <a:cs typeface="Arial" panose="020B0604020202020204" pitchFamily="34" charset="0"/>
                      </a:endParaRPr>
                    </a:p>
                    <a:p>
                      <a:pPr algn="l">
                        <a:lnSpc>
                          <a:spcPct val="115000"/>
                        </a:lnSpc>
                        <a:spcAft>
                          <a:spcPts val="0"/>
                        </a:spcAft>
                      </a:pPr>
                      <a:r>
                        <a:rPr lang="en-ZA" sz="1500" kern="1200" dirty="0" smtClean="0">
                          <a:effectLst/>
                          <a:latin typeface="Arial" panose="020B0604020202020204" pitchFamily="34" charset="0"/>
                          <a:cs typeface="Arial" panose="020B0604020202020204" pitchFamily="34" charset="0"/>
                        </a:rPr>
                        <a:t>14 </a:t>
                      </a:r>
                      <a:r>
                        <a:rPr lang="en-ZA" sz="1500" kern="1200" dirty="0">
                          <a:effectLst/>
                          <a:latin typeface="Arial" panose="020B0604020202020204" pitchFamily="34" charset="0"/>
                          <a:cs typeface="Arial" panose="020B0604020202020204" pitchFamily="34" charset="0"/>
                        </a:rPr>
                        <a:t>CBOs were </a:t>
                      </a:r>
                      <a:r>
                        <a:rPr lang="en-ZA" sz="1500" kern="1200" dirty="0" smtClean="0">
                          <a:effectLst/>
                          <a:latin typeface="Arial" panose="020B0604020202020204" pitchFamily="34" charset="0"/>
                          <a:cs typeface="Arial" panose="020B0604020202020204" pitchFamily="34" charset="0"/>
                        </a:rPr>
                        <a:t>identified</a:t>
                      </a:r>
                    </a:p>
                    <a:p>
                      <a:pPr algn="l">
                        <a:lnSpc>
                          <a:spcPct val="115000"/>
                        </a:lnSpc>
                        <a:spcAft>
                          <a:spcPts val="0"/>
                        </a:spcAft>
                      </a:pPr>
                      <a:endParaRPr lang="en-ZA" sz="1500" dirty="0">
                        <a:effectLst/>
                        <a:latin typeface="Arial" panose="020B0604020202020204" pitchFamily="34" charset="0"/>
                        <a:cs typeface="Arial" panose="020B0604020202020204" pitchFamily="34" charset="0"/>
                      </a:endParaRPr>
                    </a:p>
                    <a:p>
                      <a:pPr algn="l">
                        <a:lnSpc>
                          <a:spcPct val="115000"/>
                        </a:lnSpc>
                        <a:spcAft>
                          <a:spcPts val="0"/>
                        </a:spcAft>
                      </a:pPr>
                      <a:r>
                        <a:rPr lang="en-ZA" sz="1500" kern="1200" dirty="0">
                          <a:effectLst/>
                          <a:latin typeface="Arial" panose="020B0604020202020204" pitchFamily="34" charset="0"/>
                          <a:cs typeface="Arial" panose="020B0604020202020204" pitchFamily="34" charset="0"/>
                        </a:rPr>
                        <a:t> </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b="1" u="sng" kern="12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b="1" u="sng" kern="12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b="1" u="sng" kern="12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b="1" u="sng" kern="12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b="1" u="sng" kern="12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b="1" u="sng" kern="12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b="1" u="sng" kern="12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b="1" u="sng" kern="12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b="1" u="sng" kern="12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b="1" u="sng" kern="12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b="1" u="sng" kern="1200" dirty="0" smtClean="0">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500" b="1" u="sng" kern="1200" dirty="0" smtClean="0">
                          <a:effectLst/>
                          <a:latin typeface="Arial" panose="020B0604020202020204" pitchFamily="34" charset="0"/>
                          <a:cs typeface="Arial" panose="020B0604020202020204" pitchFamily="34" charset="0"/>
                        </a:rPr>
                        <a:t>Reason</a:t>
                      </a:r>
                      <a:r>
                        <a:rPr lang="en-US" sz="1500" b="1" u="sng" kern="1200" baseline="0" dirty="0" smtClean="0">
                          <a:effectLst/>
                          <a:latin typeface="Arial" panose="020B0604020202020204" pitchFamily="34" charset="0"/>
                          <a:cs typeface="Arial" panose="020B0604020202020204" pitchFamily="34" charset="0"/>
                        </a:rPr>
                        <a:t> for variance</a:t>
                      </a:r>
                      <a:endParaRPr lang="en-ZA" sz="1500" b="1" u="sng" kern="1200" dirty="0" smtClean="0">
                        <a:effectLst/>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500" kern="1200" dirty="0" smtClean="0">
                          <a:effectLst/>
                          <a:latin typeface="Arial" panose="020B0604020202020204" pitchFamily="34" charset="0"/>
                          <a:cs typeface="Arial" panose="020B0604020202020204" pitchFamily="34" charset="0"/>
                        </a:rPr>
                        <a:t>The need to process</a:t>
                      </a:r>
                      <a:r>
                        <a:rPr lang="en-US" sz="1500" kern="1200" baseline="0" dirty="0" smtClean="0">
                          <a:effectLst/>
                          <a:latin typeface="Arial" panose="020B0604020202020204" pitchFamily="34" charset="0"/>
                          <a:cs typeface="Arial" panose="020B0604020202020204" pitchFamily="34" charset="0"/>
                        </a:rPr>
                        <a:t> </a:t>
                      </a:r>
                      <a:r>
                        <a:rPr lang="en-US" sz="1500" kern="1200" dirty="0" smtClean="0">
                          <a:effectLst/>
                          <a:latin typeface="Arial" panose="020B0604020202020204" pitchFamily="34" charset="0"/>
                          <a:cs typeface="Arial" panose="020B0604020202020204" pitchFamily="34" charset="0"/>
                        </a:rPr>
                        <a:t>approvals to deviate from the normal bidding processes to procure</a:t>
                      </a:r>
                      <a:r>
                        <a:rPr lang="en-US" sz="1500" kern="1200" baseline="0" dirty="0" smtClean="0">
                          <a:effectLst/>
                          <a:latin typeface="Arial" panose="020B0604020202020204" pitchFamily="34" charset="0"/>
                          <a:cs typeface="Arial" panose="020B0604020202020204" pitchFamily="34" charset="0"/>
                        </a:rPr>
                        <a:t> services of local radio stations</a:t>
                      </a:r>
                      <a:r>
                        <a:rPr lang="en-US" sz="1500" kern="1200" dirty="0" smtClean="0">
                          <a:effectLst/>
                          <a:latin typeface="Arial" panose="020B0604020202020204" pitchFamily="34" charset="0"/>
                          <a:cs typeface="Arial" panose="020B0604020202020204" pitchFamily="34" charset="0"/>
                        </a:rPr>
                        <a:t>.</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500" kern="1200" dirty="0" smtClean="0">
                        <a:effectLst/>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500" b="1" u="sng" kern="1200" dirty="0" smtClean="0">
                        <a:effectLst/>
                        <a:latin typeface="Arial" panose="020B0604020202020204" pitchFamily="34" charset="0"/>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500" b="1" u="sng" kern="1200" dirty="0" smtClean="0">
                          <a:effectLst/>
                          <a:latin typeface="Arial" panose="020B0604020202020204" pitchFamily="34" charset="0"/>
                          <a:cs typeface="Arial" panose="020B0604020202020204" pitchFamily="34" charset="0"/>
                        </a:rPr>
                        <a:t>Plans to address the non-achievement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500" baseline="0" dirty="0" smtClean="0">
                          <a:latin typeface="Arial" panose="020B0604020202020204" pitchFamily="34" charset="0"/>
                          <a:cs typeface="Arial" panose="020B0604020202020204" pitchFamily="34" charset="0"/>
                        </a:rPr>
                        <a:t>Approval of deviations will to done during the quarters preceding the actual events.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baseline="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A6AFECA0-9788-4D6A-B328-07ABE133E2B7}" type="slidenum">
              <a:rPr lang="en-US" smtClean="0"/>
              <a:pPr>
                <a:defRPr/>
              </a:pPr>
              <a:t>52</a:t>
            </a:fld>
            <a:endParaRPr lang="en-US"/>
          </a:p>
        </p:txBody>
      </p:sp>
      <p:sp>
        <p:nvSpPr>
          <p:cNvPr id="6" name="Rectangle 5"/>
          <p:cNvSpPr/>
          <p:nvPr/>
        </p:nvSpPr>
        <p:spPr>
          <a:xfrm>
            <a:off x="4175" y="-4901"/>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STAKEHOLDER MANAGEMENT </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val="3115763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7. 2022/23 Quarter 1 Expenditure</a:t>
            </a:r>
          </a:p>
        </p:txBody>
      </p:sp>
    </p:spTree>
    <p:extLst>
      <p:ext uri="{BB962C8B-B14F-4D97-AF65-F5344CB8AC3E}">
        <p14:creationId xmlns:p14="http://schemas.microsoft.com/office/powerpoint/2010/main" val="26791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712968" cy="5112568"/>
          </a:xfrm>
        </p:spPr>
        <p:txBody>
          <a:bodyPr>
            <a:noAutofit/>
          </a:bodyPr>
          <a:lstStyle/>
          <a:p>
            <a:pPr marL="0" indent="0" algn="just">
              <a:buNone/>
            </a:pPr>
            <a:endParaRPr lang="en-US" sz="2400" dirty="0" smtClean="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en-US" sz="2400" dirty="0" smtClean="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54</a:t>
            </a:fld>
            <a:endParaRPr lang="en-US" dirty="0"/>
          </a:p>
        </p:txBody>
      </p:sp>
      <p:sp>
        <p:nvSpPr>
          <p:cNvPr id="7" name="TextBox 6"/>
          <p:cNvSpPr txBox="1"/>
          <p:nvPr/>
        </p:nvSpPr>
        <p:spPr>
          <a:xfrm>
            <a:off x="4932040" y="957437"/>
            <a:ext cx="3528392" cy="4278094"/>
          </a:xfrm>
          <a:prstGeom prst="rect">
            <a:avLst/>
          </a:prstGeom>
          <a:noFill/>
          <a:ln>
            <a:solidFill>
              <a:schemeClr val="tx1"/>
            </a:solidFill>
          </a:ln>
        </p:spPr>
        <p:txBody>
          <a:bodyPr wrap="square" rtlCol="0">
            <a:spAutoFit/>
          </a:bodyPr>
          <a:lstStyle/>
          <a:p>
            <a:pPr marL="285750" lvl="0" indent="-285750">
              <a:buFont typeface="Wingdings" panose="05000000000000000000" pitchFamily="2" charset="2"/>
              <a:buChar char="q"/>
            </a:pPr>
            <a:r>
              <a:rPr lang="en-ZA" sz="1600" dirty="0">
                <a:latin typeface="Arial" panose="020B0604020202020204" pitchFamily="34" charset="0"/>
                <a:cs typeface="Arial" panose="020B0604020202020204" pitchFamily="34" charset="0"/>
              </a:rPr>
              <a:t>The revenue as at the 30</a:t>
            </a:r>
            <a:r>
              <a:rPr lang="en-ZA" sz="1600" baseline="30000" dirty="0">
                <a:latin typeface="Arial" panose="020B0604020202020204" pitchFamily="34" charset="0"/>
                <a:cs typeface="Arial" panose="020B0604020202020204" pitchFamily="34" charset="0"/>
              </a:rPr>
              <a:t>th</a:t>
            </a:r>
            <a:r>
              <a:rPr lang="en-ZA" sz="1600" dirty="0">
                <a:latin typeface="Arial" panose="020B0604020202020204" pitchFamily="34" charset="0"/>
                <a:cs typeface="Arial" panose="020B0604020202020204" pitchFamily="34" charset="0"/>
              </a:rPr>
              <a:t>  of June 2022 amounted to</a:t>
            </a:r>
            <a:r>
              <a:rPr lang="en-ZA" sz="1600" b="1" dirty="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R84.3 million which comprised of R83.6 million in transfers, R687k in interest earned from the bank and other income amounting to R28.8k. </a:t>
            </a:r>
          </a:p>
          <a:p>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The total expenditure amount to R78,3 million. Expenditure on </a:t>
            </a:r>
            <a:r>
              <a:rPr lang="en-US" sz="1600" dirty="0" err="1">
                <a:latin typeface="Arial" panose="020B0604020202020204" pitchFamily="34" charset="0"/>
                <a:cs typeface="Arial" panose="020B0604020202020204" pitchFamily="34" charset="0"/>
              </a:rPr>
              <a:t>CoE</a:t>
            </a:r>
            <a:r>
              <a:rPr lang="en-US" sz="1600" dirty="0">
                <a:latin typeface="Arial" panose="020B0604020202020204" pitchFamily="34" charset="0"/>
                <a:cs typeface="Arial" panose="020B0604020202020204" pitchFamily="34" charset="0"/>
              </a:rPr>
              <a:t> amount to R63 </a:t>
            </a:r>
            <a:r>
              <a:rPr lang="en-US" sz="1600" dirty="0" smtClean="0">
                <a:latin typeface="Arial" panose="020B0604020202020204" pitchFamily="34" charset="0"/>
                <a:cs typeface="Arial" panose="020B0604020202020204" pitchFamily="34" charset="0"/>
              </a:rPr>
              <a:t>million </a:t>
            </a:r>
            <a:r>
              <a:rPr lang="en-US" sz="1600" dirty="0">
                <a:latin typeface="Arial" panose="020B0604020202020204" pitchFamily="34" charset="0"/>
                <a:cs typeface="Arial" panose="020B0604020202020204" pitchFamily="34" charset="0"/>
              </a:rPr>
              <a:t>and Goods and services of  R 14,3 million.</a:t>
            </a:r>
          </a:p>
          <a:p>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The preliminary surplus as at the end 30 June 2022 is R6,1 million.</a:t>
            </a:r>
          </a:p>
          <a:p>
            <a:endParaRPr lang="en-US" sz="1600" dirty="0"/>
          </a:p>
        </p:txBody>
      </p:sp>
      <p:graphicFrame>
        <p:nvGraphicFramePr>
          <p:cNvPr id="6" name="Table 5"/>
          <p:cNvGraphicFramePr>
            <a:graphicFrameLocks noGrp="1"/>
          </p:cNvGraphicFramePr>
          <p:nvPr>
            <p:extLst/>
          </p:nvPr>
        </p:nvGraphicFramePr>
        <p:xfrm>
          <a:off x="971600" y="957436"/>
          <a:ext cx="3960440" cy="5016758"/>
        </p:xfrm>
        <a:graphic>
          <a:graphicData uri="http://schemas.openxmlformats.org/drawingml/2006/table">
            <a:tbl>
              <a:tblPr/>
              <a:tblGrid>
                <a:gridCol w="2558803">
                  <a:extLst>
                    <a:ext uri="{9D8B030D-6E8A-4147-A177-3AD203B41FA5}">
                      <a16:colId xmlns:a16="http://schemas.microsoft.com/office/drawing/2014/main" val="20000"/>
                    </a:ext>
                  </a:extLst>
                </a:gridCol>
                <a:gridCol w="1401637">
                  <a:extLst>
                    <a:ext uri="{9D8B030D-6E8A-4147-A177-3AD203B41FA5}">
                      <a16:colId xmlns:a16="http://schemas.microsoft.com/office/drawing/2014/main" val="20001"/>
                    </a:ext>
                  </a:extLst>
                </a:gridCol>
              </a:tblGrid>
              <a:tr h="321050">
                <a:tc>
                  <a:txBody>
                    <a:bodyPr/>
                    <a:lstStyle/>
                    <a:p>
                      <a:pPr algn="l" fontAlgn="b"/>
                      <a:r>
                        <a:rPr lang="en-ZA" sz="1400" b="1" i="0" u="none" strike="noStrike" dirty="0">
                          <a:solidFill>
                            <a:srgbClr val="000000"/>
                          </a:solidFill>
                          <a:effectLst/>
                          <a:latin typeface="Arial" panose="020B0604020202020204" pitchFamily="34" charset="0"/>
                        </a:rPr>
                        <a:t>Income</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ZA" sz="1400" b="1" i="0" u="none" strike="noStrike" dirty="0">
                          <a:solidFill>
                            <a:srgbClr val="000000"/>
                          </a:solidFill>
                          <a:effectLst/>
                          <a:latin typeface="Arial" panose="020B0604020202020204" pitchFamily="34" charset="0"/>
                        </a:rPr>
                        <a:t> YTD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313775">
                <a:tc>
                  <a:txBody>
                    <a:bodyPr/>
                    <a:lstStyle/>
                    <a:p>
                      <a:pPr algn="l" fontAlgn="b"/>
                      <a:r>
                        <a:rPr lang="en-ZA" sz="1400" b="0" i="0" u="none" strike="noStrike" dirty="0">
                          <a:solidFill>
                            <a:srgbClr val="000000"/>
                          </a:solidFill>
                          <a:effectLst/>
                          <a:latin typeface="Arial" panose="020B0604020202020204" pitchFamily="34" charset="0"/>
                        </a:rPr>
                        <a:t>Transfers from DOJ</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83 607 000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3775">
                <a:tc>
                  <a:txBody>
                    <a:bodyPr/>
                    <a:lstStyle/>
                    <a:p>
                      <a:pPr algn="l" fontAlgn="b"/>
                      <a:r>
                        <a:rPr lang="en-ZA" sz="1400" b="0" i="0" u="none" strike="noStrike">
                          <a:solidFill>
                            <a:srgbClr val="000000"/>
                          </a:solidFill>
                          <a:effectLst/>
                          <a:latin typeface="Arial" panose="020B0604020202020204" pitchFamily="34" charset="0"/>
                        </a:rPr>
                        <a:t>Interest Income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686 639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3775">
                <a:tc>
                  <a:txBody>
                    <a:bodyPr/>
                    <a:lstStyle/>
                    <a:p>
                      <a:pPr algn="l" fontAlgn="b"/>
                      <a:r>
                        <a:rPr lang="en-ZA" sz="1400" b="0" i="0" u="none" strike="noStrike" dirty="0">
                          <a:solidFill>
                            <a:srgbClr val="000000"/>
                          </a:solidFill>
                          <a:effectLst/>
                          <a:latin typeface="Arial" panose="020B0604020202020204" pitchFamily="34" charset="0"/>
                        </a:rPr>
                        <a:t>Revenue: Service in kind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3775">
                <a:tc>
                  <a:txBody>
                    <a:bodyPr/>
                    <a:lstStyle/>
                    <a:p>
                      <a:pPr algn="l" fontAlgn="b"/>
                      <a:r>
                        <a:rPr lang="en-ZA" sz="1400" b="0" i="0" u="none" strike="noStrike">
                          <a:solidFill>
                            <a:srgbClr val="000000"/>
                          </a:solidFill>
                          <a:effectLst/>
                          <a:latin typeface="Arial" panose="020B0604020202020204" pitchFamily="34" charset="0"/>
                        </a:rPr>
                        <a:t>Other income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28 850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050">
                <a:tc>
                  <a:txBody>
                    <a:bodyPr/>
                    <a:lstStyle/>
                    <a:p>
                      <a:pPr algn="l" fontAlgn="b"/>
                      <a:r>
                        <a:rPr lang="en-ZA" sz="1400" b="1" i="0" u="none" strike="noStrike">
                          <a:solidFill>
                            <a:srgbClr val="000000"/>
                          </a:solidFill>
                          <a:effectLst/>
                          <a:latin typeface="Arial" panose="020B0604020202020204" pitchFamily="34" charset="0"/>
                        </a:rPr>
                        <a:t>Total revenue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rPr>
                        <a:t>       84 322 489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3775">
                <a:tc>
                  <a:txBody>
                    <a:bodyPr/>
                    <a:lstStyle/>
                    <a:p>
                      <a:pPr algn="l" fontAlgn="b"/>
                      <a:r>
                        <a:rPr lang="en-ZA" sz="14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321050">
                <a:tc>
                  <a:txBody>
                    <a:bodyPr/>
                    <a:lstStyle/>
                    <a:p>
                      <a:pPr algn="l" fontAlgn="b"/>
                      <a:r>
                        <a:rPr lang="en-ZA" sz="1400" b="1" i="0" u="none" strike="noStrike">
                          <a:solidFill>
                            <a:srgbClr val="000000"/>
                          </a:solidFill>
                          <a:effectLst/>
                          <a:latin typeface="Arial" panose="020B0604020202020204" pitchFamily="34" charset="0"/>
                        </a:rPr>
                        <a:t>Expenditure</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1"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7"/>
                  </a:ext>
                </a:extLst>
              </a:tr>
              <a:tr h="611179">
                <a:tc>
                  <a:txBody>
                    <a:bodyPr/>
                    <a:lstStyle/>
                    <a:p>
                      <a:pPr algn="l" fontAlgn="b"/>
                      <a:r>
                        <a:rPr lang="en-ZA" sz="1400" b="0" i="0" u="none" strike="noStrike">
                          <a:solidFill>
                            <a:srgbClr val="000000"/>
                          </a:solidFill>
                          <a:effectLst/>
                          <a:latin typeface="Arial" panose="020B0604020202020204" pitchFamily="34" charset="0"/>
                        </a:rPr>
                        <a:t>Compensation of employees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62 978 344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3775">
                <a:tc>
                  <a:txBody>
                    <a:bodyPr/>
                    <a:lstStyle/>
                    <a:p>
                      <a:pPr algn="l" fontAlgn="b"/>
                      <a:r>
                        <a:rPr lang="en-ZA" sz="1400" b="0" i="0" u="none" strike="noStrike">
                          <a:solidFill>
                            <a:srgbClr val="000000"/>
                          </a:solidFill>
                          <a:effectLst/>
                          <a:latin typeface="Arial" panose="020B0604020202020204" pitchFamily="34" charset="0"/>
                        </a:rPr>
                        <a:t>Goods and services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14 340 775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3775">
                <a:tc>
                  <a:txBody>
                    <a:bodyPr/>
                    <a:lstStyle/>
                    <a:p>
                      <a:pPr algn="l" fontAlgn="b"/>
                      <a:r>
                        <a:rPr lang="en-ZA" sz="1400" b="0" i="0" u="none" strike="noStrike">
                          <a:solidFill>
                            <a:srgbClr val="000000"/>
                          </a:solidFill>
                          <a:effectLst/>
                          <a:latin typeface="Arial" panose="020B0604020202020204" pitchFamily="34" charset="0"/>
                        </a:rPr>
                        <a:t>Depreciation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949 474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21050">
                <a:tc>
                  <a:txBody>
                    <a:bodyPr/>
                    <a:lstStyle/>
                    <a:p>
                      <a:pPr algn="l" fontAlgn="b"/>
                      <a:r>
                        <a:rPr lang="en-ZA" sz="1400" b="1" i="0" u="none" strike="noStrike">
                          <a:solidFill>
                            <a:srgbClr val="000000"/>
                          </a:solidFill>
                          <a:effectLst/>
                          <a:latin typeface="Arial" panose="020B0604020202020204" pitchFamily="34" charset="0"/>
                        </a:rPr>
                        <a:t>Total Expenditure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rPr>
                        <a:t>       78 268 592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3775">
                <a:tc>
                  <a:txBody>
                    <a:bodyPr/>
                    <a:lstStyle/>
                    <a:p>
                      <a:pPr algn="l" fontAlgn="b"/>
                      <a:r>
                        <a:rPr lang="en-ZA" sz="1400" b="0" i="0" u="none" strike="noStrike">
                          <a:solidFill>
                            <a:srgbClr val="000000"/>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611179">
                <a:tc>
                  <a:txBody>
                    <a:bodyPr/>
                    <a:lstStyle/>
                    <a:p>
                      <a:pPr algn="l" fontAlgn="b"/>
                      <a:r>
                        <a:rPr lang="en-ZA" sz="1400" b="1" i="0" u="none" strike="noStrike">
                          <a:solidFill>
                            <a:srgbClr val="000000"/>
                          </a:solidFill>
                          <a:effectLst/>
                          <a:latin typeface="Arial" panose="020B0604020202020204" pitchFamily="34" charset="0"/>
                        </a:rPr>
                        <a:t>Preliminary surplus/(deficit)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1" i="0" u="none" strike="noStrike" dirty="0">
                          <a:solidFill>
                            <a:srgbClr val="000000"/>
                          </a:solidFill>
                          <a:effectLst/>
                          <a:latin typeface="Arial" panose="020B0604020202020204" pitchFamily="34" charset="0"/>
                        </a:rPr>
                        <a:t>         6 053 896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3"/>
                  </a:ext>
                </a:extLst>
              </a:tr>
            </a:tbl>
          </a:graphicData>
        </a:graphic>
      </p:graphicFrame>
      <p:sp>
        <p:nvSpPr>
          <p:cNvPr id="8" name="Title 1"/>
          <p:cNvSpPr txBox="1">
            <a:spLocks/>
          </p:cNvSpPr>
          <p:nvPr/>
        </p:nvSpPr>
        <p:spPr>
          <a:xfrm>
            <a:off x="0" y="0"/>
            <a:ext cx="9144000" cy="533400"/>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C00000"/>
                </a:solidFill>
                <a:latin typeface="Arial Rounded MT Bold" panose="020F0704030504030204" pitchFamily="34" charset="0"/>
                <a:ea typeface="+mn-ea"/>
                <a:cs typeface="Tahoma" pitchFamily="34" charset="0"/>
              </a:rPr>
              <a:t>Revenue </a:t>
            </a:r>
            <a:r>
              <a:rPr lang="en-US" sz="2800" b="1" dirty="0" err="1">
                <a:solidFill>
                  <a:srgbClr val="C00000"/>
                </a:solidFill>
                <a:latin typeface="Arial Rounded MT Bold" panose="020F0704030504030204" pitchFamily="34" charset="0"/>
                <a:ea typeface="+mn-ea"/>
                <a:cs typeface="Tahoma" pitchFamily="34" charset="0"/>
              </a:rPr>
              <a:t>vs</a:t>
            </a:r>
            <a:r>
              <a:rPr lang="en-US" sz="2800" b="1" dirty="0">
                <a:solidFill>
                  <a:srgbClr val="C00000"/>
                </a:solidFill>
                <a:latin typeface="Arial Rounded MT Bold" panose="020F0704030504030204" pitchFamily="34" charset="0"/>
                <a:ea typeface="+mn-ea"/>
                <a:cs typeface="Tahoma" pitchFamily="34" charset="0"/>
              </a:rPr>
              <a:t> </a:t>
            </a:r>
            <a:r>
              <a:rPr lang="en-US" sz="2800" b="1" dirty="0" smtClean="0">
                <a:solidFill>
                  <a:srgbClr val="C00000"/>
                </a:solidFill>
                <a:latin typeface="Arial Rounded MT Bold" panose="020F0704030504030204" pitchFamily="34" charset="0"/>
                <a:ea typeface="+mn-ea"/>
                <a:cs typeface="Tahoma" pitchFamily="34" charset="0"/>
              </a:rPr>
              <a:t>Expenditure</a:t>
            </a:r>
            <a:endParaRPr lang="en-ZA" sz="2800" b="1" dirty="0">
              <a:solidFill>
                <a:srgbClr val="C00000"/>
              </a:solidFill>
              <a:latin typeface="Arial Rounded MT Bold" panose="020F0704030504030204" pitchFamily="34" charset="0"/>
              <a:ea typeface="+mn-ea"/>
              <a:cs typeface="Tahoma" pitchFamily="34" charset="0"/>
            </a:endParaRPr>
          </a:p>
        </p:txBody>
      </p:sp>
    </p:spTree>
    <p:extLst>
      <p:ext uri="{BB962C8B-B14F-4D97-AF65-F5344CB8AC3E}">
        <p14:creationId xmlns:p14="http://schemas.microsoft.com/office/powerpoint/2010/main" val="1757413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55</a:t>
            </a:fld>
            <a:endParaRPr lang="en-US" dirty="0"/>
          </a:p>
        </p:txBody>
      </p:sp>
      <p:sp>
        <p:nvSpPr>
          <p:cNvPr id="7" name="TextBox 6"/>
          <p:cNvSpPr txBox="1"/>
          <p:nvPr/>
        </p:nvSpPr>
        <p:spPr>
          <a:xfrm>
            <a:off x="-6036" y="3886200"/>
            <a:ext cx="9156071" cy="3231654"/>
          </a:xfrm>
          <a:prstGeom prst="rect">
            <a:avLst/>
          </a:prstGeom>
          <a:solidFill>
            <a:schemeClr val="bg1"/>
          </a:solidFill>
        </p:spPr>
        <p:txBody>
          <a:bodyPr wrap="square" rtlCol="0">
            <a:spAutoFit/>
          </a:bodyPr>
          <a:lstStyle/>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original approved budget of PPSA amounts to R360,9 million.</a:t>
            </a:r>
          </a:p>
          <a:p>
            <a:r>
              <a:rPr lang="en-US" sz="2400" dirty="0" smtClean="0">
                <a:latin typeface="Arial" panose="020B0604020202020204" pitchFamily="34" charset="0"/>
                <a:cs typeface="Arial" panose="020B0604020202020204" pitchFamily="34" charset="0"/>
              </a:rPr>
              <a:t>As at 30 June 2022 PPSA’s spending on employee costs amount to R63 million (23%), Goods and Services R14,3 million (17%). The total expenditure trend of 22% is below average by 3% - on a straight line projection, the spending should be at 25%.</a:t>
            </a:r>
          </a:p>
          <a:p>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1200" dirty="0" smtClean="0"/>
          </a:p>
        </p:txBody>
      </p:sp>
      <p:graphicFrame>
        <p:nvGraphicFramePr>
          <p:cNvPr id="9" name="Table 8"/>
          <p:cNvGraphicFramePr>
            <a:graphicFrameLocks noGrp="1"/>
          </p:cNvGraphicFramePr>
          <p:nvPr>
            <p:extLst/>
          </p:nvPr>
        </p:nvGraphicFramePr>
        <p:xfrm>
          <a:off x="0" y="533400"/>
          <a:ext cx="9144001" cy="3312368"/>
        </p:xfrm>
        <a:graphic>
          <a:graphicData uri="http://schemas.openxmlformats.org/drawingml/2006/table">
            <a:tbl>
              <a:tblPr/>
              <a:tblGrid>
                <a:gridCol w="2125003">
                  <a:extLst>
                    <a:ext uri="{9D8B030D-6E8A-4147-A177-3AD203B41FA5}">
                      <a16:colId xmlns:a16="http://schemas.microsoft.com/office/drawing/2014/main" val="20000"/>
                    </a:ext>
                  </a:extLst>
                </a:gridCol>
                <a:gridCol w="1331768">
                  <a:extLst>
                    <a:ext uri="{9D8B030D-6E8A-4147-A177-3AD203B41FA5}">
                      <a16:colId xmlns:a16="http://schemas.microsoft.com/office/drawing/2014/main" val="20001"/>
                    </a:ext>
                  </a:extLst>
                </a:gridCol>
                <a:gridCol w="1349979">
                  <a:extLst>
                    <a:ext uri="{9D8B030D-6E8A-4147-A177-3AD203B41FA5}">
                      <a16:colId xmlns:a16="http://schemas.microsoft.com/office/drawing/2014/main" val="20002"/>
                    </a:ext>
                  </a:extLst>
                </a:gridCol>
                <a:gridCol w="1522979">
                  <a:extLst>
                    <a:ext uri="{9D8B030D-6E8A-4147-A177-3AD203B41FA5}">
                      <a16:colId xmlns:a16="http://schemas.microsoft.com/office/drawing/2014/main" val="20003"/>
                    </a:ext>
                  </a:extLst>
                </a:gridCol>
                <a:gridCol w="1349979">
                  <a:extLst>
                    <a:ext uri="{9D8B030D-6E8A-4147-A177-3AD203B41FA5}">
                      <a16:colId xmlns:a16="http://schemas.microsoft.com/office/drawing/2014/main" val="20004"/>
                    </a:ext>
                  </a:extLst>
                </a:gridCol>
                <a:gridCol w="1464293">
                  <a:extLst>
                    <a:ext uri="{9D8B030D-6E8A-4147-A177-3AD203B41FA5}">
                      <a16:colId xmlns:a16="http://schemas.microsoft.com/office/drawing/2014/main" val="20005"/>
                    </a:ext>
                  </a:extLst>
                </a:gridCol>
              </a:tblGrid>
              <a:tr h="1284389">
                <a:tc>
                  <a:txBody>
                    <a:bodyPr/>
                    <a:lstStyle/>
                    <a:p>
                      <a:pPr algn="l" fontAlgn="b"/>
                      <a:r>
                        <a:rPr lang="en-ZA" sz="1400" b="1" i="0" u="none" strike="noStrike" dirty="0">
                          <a:solidFill>
                            <a:srgbClr val="000000"/>
                          </a:solidFill>
                          <a:effectLst/>
                          <a:latin typeface="Arial" panose="020B0604020202020204" pitchFamily="34" charset="0"/>
                        </a:rPr>
                        <a:t>Description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ZA" sz="1400" b="1" i="0" u="none" strike="noStrike" dirty="0">
                          <a:solidFill>
                            <a:srgbClr val="000000"/>
                          </a:solidFill>
                          <a:effectLst/>
                          <a:latin typeface="Arial" panose="020B0604020202020204" pitchFamily="34" charset="0"/>
                        </a:rPr>
                        <a:t>Original budget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ZA" sz="1400" b="1" i="0" u="none" strike="noStrike" dirty="0">
                          <a:solidFill>
                            <a:srgbClr val="000000"/>
                          </a:solidFill>
                          <a:effectLst/>
                          <a:latin typeface="Arial" panose="020B0604020202020204" pitchFamily="34" charset="0"/>
                        </a:rPr>
                        <a:t>Expenditure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ZA" sz="1400" b="1" i="0" u="none" strike="noStrike" dirty="0">
                          <a:solidFill>
                            <a:srgbClr val="000000"/>
                          </a:solidFill>
                          <a:effectLst/>
                          <a:latin typeface="Arial" panose="020B0604020202020204" pitchFamily="34" charset="0"/>
                        </a:rPr>
                        <a:t>Commitments/Projections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ZA" sz="1400" b="1" i="0" u="none" strike="noStrike" dirty="0">
                          <a:solidFill>
                            <a:srgbClr val="000000"/>
                          </a:solidFill>
                          <a:effectLst/>
                          <a:latin typeface="Arial" panose="020B0604020202020204" pitchFamily="34" charset="0"/>
                        </a:rPr>
                        <a:t>Variance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ZA" sz="1400" b="1" i="0" u="none" strike="noStrike" dirty="0">
                          <a:solidFill>
                            <a:srgbClr val="000000"/>
                          </a:solidFill>
                          <a:effectLst/>
                          <a:latin typeface="Arial" panose="020B0604020202020204" pitchFamily="34" charset="0"/>
                        </a:rPr>
                        <a:t>Expenditure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0"/>
                  </a:ext>
                </a:extLst>
              </a:tr>
              <a:tr h="392291">
                <a:tc>
                  <a:txBody>
                    <a:bodyPr/>
                    <a:lstStyle/>
                    <a:p>
                      <a:pPr algn="l" fontAlgn="b"/>
                      <a:r>
                        <a:rPr lang="en-ZA" sz="1400" b="0" i="0" u="none" strike="noStrike" dirty="0">
                          <a:solidFill>
                            <a:srgbClr val="000000"/>
                          </a:solidFill>
                          <a:effectLst/>
                          <a:latin typeface="Arial" panose="020B0604020202020204" pitchFamily="34" charset="0"/>
                        </a:rPr>
                        <a:t>Staff costs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  269 882 126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62 978 344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  206 903 782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84582">
                <a:tc>
                  <a:txBody>
                    <a:bodyPr/>
                    <a:lstStyle/>
                    <a:p>
                      <a:pPr algn="l" fontAlgn="b"/>
                      <a:r>
                        <a:rPr lang="en-US" sz="1400" b="0" i="0" u="none" strike="noStrike" dirty="0">
                          <a:solidFill>
                            <a:srgbClr val="000000"/>
                          </a:solidFill>
                          <a:effectLst/>
                          <a:latin typeface="Arial" panose="020B0604020202020204" pitchFamily="34" charset="0"/>
                        </a:rPr>
                        <a:t>General expenses (Goods and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    86 677 874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    14 340 775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    15 960 820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    56 376 280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7192">
                <a:tc>
                  <a:txBody>
                    <a:bodyPr/>
                    <a:lstStyle/>
                    <a:p>
                      <a:pPr algn="l" fontAlgn="b"/>
                      <a:r>
                        <a:rPr lang="en-ZA" sz="1400" b="0" i="0" u="none" strike="noStrike">
                          <a:solidFill>
                            <a:srgbClr val="000000"/>
                          </a:solidFill>
                          <a:effectLst/>
                          <a:latin typeface="Arial" panose="020B0604020202020204" pitchFamily="34" charset="0"/>
                        </a:rPr>
                        <a:t>Depreciation and amortisation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rPr>
                        <a:t>      4 358 000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effectLst/>
                          <a:latin typeface="Arial" panose="020B0604020202020204" pitchFamily="34" charset="0"/>
                        </a:rPr>
                        <a:t>         949 474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3 408 527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dirty="0">
                          <a:solidFill>
                            <a:srgbClr val="000000"/>
                          </a:solidFill>
                          <a:effectLst/>
                          <a:latin typeface="Arial" panose="020B060402020202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3914">
                <a:tc>
                  <a:txBody>
                    <a:bodyPr/>
                    <a:lstStyle/>
                    <a:p>
                      <a:pPr algn="l" fontAlgn="b"/>
                      <a:r>
                        <a:rPr lang="en-ZA" sz="1400" b="1" i="0" u="none" strike="noStrike">
                          <a:solidFill>
                            <a:srgbClr val="000000"/>
                          </a:solidFill>
                          <a:effectLst/>
                          <a:latin typeface="Arial" panose="020B060402020202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ZA" sz="1400" b="1" i="0" u="none" strike="noStrike">
                          <a:solidFill>
                            <a:srgbClr val="000000"/>
                          </a:solidFill>
                          <a:effectLst/>
                          <a:latin typeface="Arial" panose="020B0604020202020204" pitchFamily="34" charset="0"/>
                        </a:rPr>
                        <a:t>  360 918 000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ZA" sz="1400" b="1" i="0" u="none" strike="noStrike">
                          <a:solidFill>
                            <a:srgbClr val="000000"/>
                          </a:solidFill>
                          <a:effectLst/>
                          <a:latin typeface="Arial" panose="020B0604020202020204" pitchFamily="34" charset="0"/>
                        </a:rPr>
                        <a:t>    78 268 592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ZA" sz="1400" b="1" i="0" u="none" strike="noStrike" dirty="0">
                          <a:solidFill>
                            <a:srgbClr val="000000"/>
                          </a:solidFill>
                          <a:effectLst/>
                          <a:latin typeface="Arial" panose="020B0604020202020204" pitchFamily="34" charset="0"/>
                        </a:rPr>
                        <a:t>  222 864 602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ZA" sz="1400" b="1" i="0" u="none" strike="noStrike" dirty="0">
                          <a:solidFill>
                            <a:srgbClr val="000000"/>
                          </a:solidFill>
                          <a:effectLst/>
                          <a:latin typeface="Arial" panose="020B0604020202020204" pitchFamily="34" charset="0"/>
                        </a:rPr>
                        <a:t>59 784 807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ZA" sz="1400" b="1" i="0" u="none" strike="noStrike" dirty="0">
                          <a:solidFill>
                            <a:srgbClr val="000000"/>
                          </a:solidFill>
                          <a:effectLst/>
                          <a:latin typeface="Arial" panose="020B060402020202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4"/>
                  </a:ext>
                </a:extLst>
              </a:tr>
            </a:tbl>
          </a:graphicData>
        </a:graphic>
      </p:graphicFrame>
      <p:sp>
        <p:nvSpPr>
          <p:cNvPr id="8" name="Title 1"/>
          <p:cNvSpPr txBox="1">
            <a:spLocks/>
          </p:cNvSpPr>
          <p:nvPr/>
        </p:nvSpPr>
        <p:spPr>
          <a:xfrm>
            <a:off x="0" y="0"/>
            <a:ext cx="9144000" cy="533400"/>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C00000"/>
                </a:solidFill>
                <a:latin typeface="Arial Rounded MT Bold" panose="020F0704030504030204" pitchFamily="34" charset="0"/>
                <a:ea typeface="+mn-ea"/>
                <a:cs typeface="Tahoma" pitchFamily="34" charset="0"/>
              </a:rPr>
              <a:t>Expenditure - Summary</a:t>
            </a:r>
            <a:endParaRPr lang="en-ZA" sz="2800" b="1" dirty="0">
              <a:solidFill>
                <a:srgbClr val="C00000"/>
              </a:solidFill>
              <a:latin typeface="Arial Rounded MT Bold" panose="020F0704030504030204" pitchFamily="34" charset="0"/>
              <a:ea typeface="+mn-ea"/>
              <a:cs typeface="Tahoma" pitchFamily="34" charset="0"/>
            </a:endParaRPr>
          </a:p>
        </p:txBody>
      </p:sp>
    </p:spTree>
    <p:extLst>
      <p:ext uri="{BB962C8B-B14F-4D97-AF65-F5344CB8AC3E}">
        <p14:creationId xmlns:p14="http://schemas.microsoft.com/office/powerpoint/2010/main" val="5518013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Slides3.jpg"/>
          <p:cNvPicPr>
            <a:picLocks noGrp="1" noChangeAspect="1"/>
          </p:cNvPicPr>
          <p:nvPr>
            <p:ph idx="1"/>
          </p:nvPr>
        </p:nvPicPr>
        <p:blipFill>
          <a:blip r:embed="rId2" cstate="print"/>
          <a:stretch>
            <a:fillRect/>
          </a:stretch>
        </p:blipFill>
        <p:spPr>
          <a:xfrm>
            <a:off x="0" y="0"/>
            <a:ext cx="9158128" cy="7010400"/>
          </a:xfrm>
        </p:spPr>
      </p:pic>
      <p:sp>
        <p:nvSpPr>
          <p:cNvPr id="8" name="TextBox 7"/>
          <p:cNvSpPr txBox="1"/>
          <p:nvPr/>
        </p:nvSpPr>
        <p:spPr>
          <a:xfrm>
            <a:off x="1371600" y="2590800"/>
            <a:ext cx="6400800" cy="1569660"/>
          </a:xfrm>
          <a:prstGeom prst="rect">
            <a:avLst/>
          </a:prstGeom>
          <a:noFill/>
        </p:spPr>
        <p:txBody>
          <a:bodyPr wrap="square" rtlCol="0">
            <a:spAutoFit/>
          </a:bodyPr>
          <a:lstStyle/>
          <a:p>
            <a:pPr algn="ctr"/>
            <a:r>
              <a:rPr lang="en-US" sz="2400" b="1" dirty="0" smtClean="0">
                <a:solidFill>
                  <a:schemeClr val="bg1"/>
                </a:solidFill>
                <a:latin typeface="Arial" pitchFamily="34" charset="0"/>
                <a:cs typeface="Arial" pitchFamily="34" charset="0"/>
              </a:rPr>
              <a:t>THANK YOU, NGIYATHOKOZA, ENKOSI, NGIYABONGA, KE A LEBOGA, KE A LEBOHA,  KE A LEBOGA, NDI A LIVHUHA, NDZA </a:t>
            </a:r>
            <a:r>
              <a:rPr lang="en-US" sz="2400" b="1" dirty="0">
                <a:solidFill>
                  <a:schemeClr val="bg1"/>
                </a:solidFill>
                <a:latin typeface="Arial" pitchFamily="34" charset="0"/>
                <a:cs typeface="Arial" pitchFamily="34" charset="0"/>
              </a:rPr>
              <a:t>KHENSA, </a:t>
            </a:r>
            <a:r>
              <a:rPr lang="en-US" sz="2400" b="1" dirty="0" smtClean="0">
                <a:solidFill>
                  <a:schemeClr val="bg1"/>
                </a:solidFill>
                <a:latin typeface="Arial" pitchFamily="34" charset="0"/>
                <a:cs typeface="Arial" pitchFamily="34" charset="0"/>
              </a:rPr>
              <a:t>DANKIE</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84143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 y="523220"/>
            <a:ext cx="9130259"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(3)</a:t>
            </a:r>
            <a:endParaRPr lang="en-GB" sz="2800" dirty="0">
              <a:latin typeface="Arial Rounded MT Bold" panose="020F0704030504030204" pitchFamily="34" charset="0"/>
            </a:endParaRPr>
          </a:p>
        </p:txBody>
      </p:sp>
      <p:sp>
        <p:nvSpPr>
          <p:cNvPr id="2" name="Rectangle 1"/>
          <p:cNvSpPr/>
          <p:nvPr/>
        </p:nvSpPr>
        <p:spPr>
          <a:xfrm>
            <a:off x="0" y="527774"/>
            <a:ext cx="8686800" cy="4154984"/>
          </a:xfrm>
          <a:prstGeom prst="rect">
            <a:avLst/>
          </a:prstGeom>
          <a:solidFill>
            <a:schemeClr val="bg1"/>
          </a:solidFill>
        </p:spPr>
        <p:txBody>
          <a:bodyPr wrap="square">
            <a:spAutoFit/>
          </a:bodyPr>
          <a:lstStyle/>
          <a:p>
            <a:pPr marL="342900" lvl="0" indent="-342900" algn="just">
              <a:buFont typeface="Arial" panose="020B0604020202020204" pitchFamily="34" charset="0"/>
              <a:buChar char="•"/>
            </a:pPr>
            <a:r>
              <a:rPr lang="en-US" sz="2400" dirty="0">
                <a:latin typeface="Arial" panose="020B0604020202020204" pitchFamily="34" charset="0"/>
              </a:rPr>
              <a:t>With all said and done, we remain on course with </a:t>
            </a:r>
            <a:r>
              <a:rPr lang="en-US" sz="2400" dirty="0" smtClean="0">
                <a:latin typeface="Arial" panose="020B0604020202020204" pitchFamily="34" charset="0"/>
              </a:rPr>
              <a:t>Vision </a:t>
            </a:r>
            <a:r>
              <a:rPr lang="en-US" sz="2400" dirty="0">
                <a:latin typeface="Arial" panose="020B0604020202020204" pitchFamily="34" charset="0"/>
              </a:rPr>
              <a:t>2023 in that we have, in the main, touched the lives of the most </a:t>
            </a:r>
            <a:r>
              <a:rPr lang="en-US" sz="2400" dirty="0" smtClean="0">
                <a:latin typeface="Arial" panose="020B0604020202020204" pitchFamily="34" charset="0"/>
              </a:rPr>
              <a:t>marginalized and continue to receive high volumes of complaints.</a:t>
            </a:r>
          </a:p>
          <a:p>
            <a:pPr lvl="0" algn="just"/>
            <a:endParaRPr lang="en-US" sz="2400" dirty="0">
              <a:latin typeface="Arial" panose="020B0604020202020204" pitchFamily="34" charset="0"/>
            </a:endParaRPr>
          </a:p>
          <a:p>
            <a:pPr marL="342900" lvl="0" indent="-342900" algn="just">
              <a:buFont typeface="Arial" panose="020B0604020202020204" pitchFamily="34" charset="0"/>
              <a:buChar char="•"/>
            </a:pPr>
            <a:r>
              <a:rPr lang="en-US" sz="2400" dirty="0">
                <a:latin typeface="Arial" panose="020B0604020202020204" pitchFamily="34" charset="0"/>
              </a:rPr>
              <a:t>Relying on a portion of the R362.7million we were allocated for the reporting period, we embarked on </a:t>
            </a:r>
            <a:r>
              <a:rPr lang="en-US" sz="2400" dirty="0" smtClean="0">
                <a:latin typeface="Arial" panose="020B0604020202020204" pitchFamily="34" charset="0"/>
              </a:rPr>
              <a:t>an </a:t>
            </a:r>
            <a:r>
              <a:rPr lang="en-US" sz="2400" dirty="0">
                <a:latin typeface="Arial" panose="020B0604020202020204" pitchFamily="34" charset="0"/>
              </a:rPr>
              <a:t>awareness </a:t>
            </a:r>
            <a:r>
              <a:rPr lang="en-US" sz="2400" dirty="0" smtClean="0">
                <a:latin typeface="Arial" panose="020B0604020202020204" pitchFamily="34" charset="0"/>
              </a:rPr>
              <a:t>drive, including, engagements with the Executive in provinces to give </a:t>
            </a:r>
            <a:r>
              <a:rPr lang="en-US" sz="2400" dirty="0">
                <a:latin typeface="Arial" panose="020B0604020202020204" pitchFamily="34" charset="0"/>
              </a:rPr>
              <a:t>effect to section 182(4) of the </a:t>
            </a:r>
            <a:r>
              <a:rPr lang="en-US" sz="2400" dirty="0" smtClean="0">
                <a:latin typeface="Arial" panose="020B0604020202020204" pitchFamily="34" charset="0"/>
              </a:rPr>
              <a:t>Constitution, </a:t>
            </a:r>
            <a:r>
              <a:rPr lang="en-US" sz="2400" dirty="0">
                <a:latin typeface="Arial" panose="020B0604020202020204" pitchFamily="34" charset="0"/>
              </a:rPr>
              <a:t>in terms of which this institution is enjoined to be accessible to all persons and communities. </a:t>
            </a:r>
            <a:endParaRPr lang="en-ZA" sz="23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45193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(4)</a:t>
            </a:r>
            <a:endParaRPr lang="en-GB" sz="2800" dirty="0">
              <a:latin typeface="Arial Rounded MT Bold" panose="020F0704030504030204" pitchFamily="34" charset="0"/>
            </a:endParaRPr>
          </a:p>
        </p:txBody>
      </p:sp>
      <p:sp>
        <p:nvSpPr>
          <p:cNvPr id="2" name="Rectangle 1"/>
          <p:cNvSpPr/>
          <p:nvPr/>
        </p:nvSpPr>
        <p:spPr>
          <a:xfrm>
            <a:off x="22485" y="523220"/>
            <a:ext cx="8740515" cy="5632311"/>
          </a:xfrm>
          <a:prstGeom prst="rect">
            <a:avLst/>
          </a:prstGeom>
          <a:solidFill>
            <a:schemeClr val="bg1"/>
          </a:solidFill>
        </p:spPr>
        <p:txBody>
          <a:bodyPr wrap="square">
            <a:spAutoFit/>
          </a:bodyPr>
          <a:lstStyle/>
          <a:p>
            <a:pPr marL="342900" lvl="0" indent="-342900" algn="just">
              <a:buFont typeface="Arial" panose="020B0604020202020204" pitchFamily="34" charset="0"/>
              <a:buChar char="•"/>
            </a:pPr>
            <a:r>
              <a:rPr lang="en-US" sz="2400" dirty="0" smtClean="0">
                <a:latin typeface="Arial" panose="020B0604020202020204" pitchFamily="34" charset="0"/>
              </a:rPr>
              <a:t>Data </a:t>
            </a:r>
            <a:r>
              <a:rPr lang="en-US" sz="2400" dirty="0">
                <a:latin typeface="Arial" panose="020B0604020202020204" pitchFamily="34" charset="0"/>
              </a:rPr>
              <a:t>coming out of this report suggests that </a:t>
            </a:r>
            <a:r>
              <a:rPr lang="en-US" sz="2400" dirty="0" smtClean="0">
                <a:latin typeface="Arial" panose="020B0604020202020204" pitchFamily="34" charset="0"/>
              </a:rPr>
              <a:t>we have </a:t>
            </a:r>
            <a:r>
              <a:rPr lang="en-US" sz="2400" dirty="0">
                <a:latin typeface="Arial" panose="020B0604020202020204" pitchFamily="34" charset="0"/>
              </a:rPr>
              <a:t>spent a lot of time on matters that should not have streamed into our case </a:t>
            </a:r>
            <a:r>
              <a:rPr lang="en-US" sz="2400" dirty="0" smtClean="0">
                <a:latin typeface="Arial" panose="020B0604020202020204" pitchFamily="34" charset="0"/>
              </a:rPr>
              <a:t>load </a:t>
            </a:r>
            <a:r>
              <a:rPr lang="en-US" sz="2400" dirty="0">
                <a:latin typeface="Arial" panose="020B0604020202020204" pitchFamily="34" charset="0"/>
              </a:rPr>
              <a:t>in the first place. Investigators dealt with nearly 800 complaints that fell out of our remit and referred a further 1 405 to other competent forums</a:t>
            </a:r>
            <a:r>
              <a:rPr lang="en-US" sz="2400" dirty="0" smtClean="0">
                <a:latin typeface="Arial" panose="020B0604020202020204" pitchFamily="34" charset="0"/>
              </a:rPr>
              <a:t>.</a:t>
            </a:r>
          </a:p>
          <a:p>
            <a:pPr marL="342900" lvl="0" indent="-342900" algn="just">
              <a:buFont typeface="Arial" panose="020B0604020202020204" pitchFamily="34" charset="0"/>
              <a:buChar char="•"/>
            </a:pPr>
            <a:endParaRPr lang="en-US" sz="2400" dirty="0">
              <a:latin typeface="Arial" panose="020B0604020202020204" pitchFamily="34" charset="0"/>
            </a:endParaRPr>
          </a:p>
          <a:p>
            <a:pPr marL="342900" lvl="0" indent="-342900" algn="just">
              <a:buFont typeface="Arial" panose="020B0604020202020204" pitchFamily="34" charset="0"/>
              <a:buChar char="•"/>
            </a:pPr>
            <a:r>
              <a:rPr lang="en-US" sz="2400" dirty="0">
                <a:latin typeface="Arial" panose="020B0604020202020204" pitchFamily="34" charset="0"/>
              </a:rPr>
              <a:t>We </a:t>
            </a:r>
            <a:r>
              <a:rPr lang="en-US" sz="2400" dirty="0" smtClean="0">
                <a:latin typeface="Arial" panose="020B0604020202020204" pitchFamily="34" charset="0"/>
              </a:rPr>
              <a:t>have, as a result developed and implemented </a:t>
            </a:r>
            <a:r>
              <a:rPr lang="en-US" sz="2400" dirty="0">
                <a:latin typeface="Arial" panose="020B0604020202020204" pitchFamily="34" charset="0"/>
              </a:rPr>
              <a:t>a Mobile Complaints Management Application, which we hope will help us cut back on the time we spend on non-jurisdictional matters. It advises, guides and refers the public to internal complaints handling systems and mechanisms at institutional level by facilitating remote access to relevant information and contact details of the various state institutions at all three spheres of </a:t>
            </a:r>
            <a:r>
              <a:rPr lang="en-US" sz="2400" dirty="0" smtClean="0">
                <a:latin typeface="Arial" panose="020B0604020202020204" pitchFamily="34" charset="0"/>
              </a:rPr>
              <a:t>government, </a:t>
            </a:r>
            <a:r>
              <a:rPr lang="en-US" sz="2400" dirty="0">
                <a:latin typeface="Arial" panose="020B0604020202020204" pitchFamily="34" charset="0"/>
              </a:rPr>
              <a:t>as well as other organs of state. </a:t>
            </a:r>
            <a:endParaRPr lang="en-ZA" sz="2400" dirty="0">
              <a:latin typeface="Arial" panose="020B0604020202020204" pitchFamily="34" charset="0"/>
            </a:endParaRPr>
          </a:p>
        </p:txBody>
      </p:sp>
    </p:spTree>
    <p:extLst>
      <p:ext uri="{BB962C8B-B14F-4D97-AF65-F5344CB8AC3E}">
        <p14:creationId xmlns:p14="http://schemas.microsoft.com/office/powerpoint/2010/main" val="3188344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(5)</a:t>
            </a:r>
            <a:endParaRPr lang="en-GB" sz="2800" dirty="0">
              <a:latin typeface="Arial Rounded MT Bold" panose="020F0704030504030204" pitchFamily="34" charset="0"/>
            </a:endParaRPr>
          </a:p>
        </p:txBody>
      </p:sp>
      <p:sp>
        <p:nvSpPr>
          <p:cNvPr id="2" name="Rectangle 1"/>
          <p:cNvSpPr/>
          <p:nvPr/>
        </p:nvSpPr>
        <p:spPr>
          <a:xfrm>
            <a:off x="0" y="523220"/>
            <a:ext cx="8915400" cy="4893647"/>
          </a:xfrm>
          <a:prstGeom prst="rect">
            <a:avLst/>
          </a:prstGeom>
          <a:solidFill>
            <a:schemeClr val="bg1"/>
          </a:solidFill>
        </p:spPr>
        <p:txBody>
          <a:bodyPr wrap="square">
            <a:spAutoFit/>
          </a:bodyPr>
          <a:lstStyle/>
          <a:p>
            <a:pPr marL="342900" lvl="0" indent="-342900" algn="just">
              <a:buFont typeface="Arial" panose="020B0604020202020204" pitchFamily="34" charset="0"/>
              <a:buChar char="•"/>
            </a:pPr>
            <a:r>
              <a:rPr lang="en-US" sz="2400" dirty="0">
                <a:latin typeface="Arial" panose="020B0604020202020204" pitchFamily="34" charset="0"/>
              </a:rPr>
              <a:t>The application, which went live on 31 March 2022, is currently being rolled out free of charge on Google Play </a:t>
            </a:r>
            <a:r>
              <a:rPr lang="en-US" sz="2400" dirty="0" smtClean="0">
                <a:latin typeface="Arial" panose="020B0604020202020204" pitchFamily="34" charset="0"/>
              </a:rPr>
              <a:t>Store. </a:t>
            </a:r>
            <a:r>
              <a:rPr lang="en-US" sz="2400" dirty="0">
                <a:latin typeface="Arial" panose="020B0604020202020204" pitchFamily="34" charset="0"/>
              </a:rPr>
              <a:t>For the time being, it is only downloadable on Android devices. It will soon be available </a:t>
            </a:r>
            <a:r>
              <a:rPr lang="en-US" sz="2400" dirty="0" smtClean="0">
                <a:latin typeface="Arial" panose="020B0604020202020204" pitchFamily="34" charset="0"/>
              </a:rPr>
              <a:t>for </a:t>
            </a:r>
            <a:r>
              <a:rPr lang="en-US" sz="2400" dirty="0">
                <a:latin typeface="Arial" panose="020B0604020202020204" pitchFamily="34" charset="0"/>
              </a:rPr>
              <a:t>Apple gadgets</a:t>
            </a:r>
            <a:r>
              <a:rPr lang="en-US" sz="2400" dirty="0" smtClean="0">
                <a:latin typeface="Arial" panose="020B0604020202020204" pitchFamily="34" charset="0"/>
              </a:rPr>
              <a:t>.</a:t>
            </a:r>
          </a:p>
          <a:p>
            <a:pPr marL="342900" lvl="0" indent="-342900" algn="just">
              <a:buFont typeface="Arial" panose="020B0604020202020204" pitchFamily="34" charset="0"/>
              <a:buChar char="•"/>
            </a:pPr>
            <a:endParaRPr lang="en-US" sz="2400" dirty="0">
              <a:latin typeface="Arial" panose="020B0604020202020204" pitchFamily="34" charset="0"/>
            </a:endParaRPr>
          </a:p>
          <a:p>
            <a:pPr marL="342900" lvl="0" indent="-342900" algn="just">
              <a:buFont typeface="Arial" panose="020B0604020202020204" pitchFamily="34" charset="0"/>
              <a:buChar char="•"/>
            </a:pPr>
            <a:r>
              <a:rPr lang="en-US" sz="2400" dirty="0" err="1">
                <a:latin typeface="Arial" panose="020B0604020202020204" pitchFamily="34" charset="0"/>
              </a:rPr>
              <a:t>Honourable</a:t>
            </a:r>
            <a:r>
              <a:rPr lang="en-US" sz="2400" dirty="0">
                <a:latin typeface="Arial" panose="020B0604020202020204" pitchFamily="34" charset="0"/>
              </a:rPr>
              <a:t> Members, we report that, for the third time in a row, we managed to obtain a clean audit opinion. This calls on us to continue effecting internal governance reforms to lead the path on good governance. </a:t>
            </a:r>
          </a:p>
          <a:p>
            <a:pPr marL="342900" lvl="0" indent="-342900" algn="just">
              <a:buFont typeface="Arial" panose="020B0604020202020204" pitchFamily="34" charset="0"/>
              <a:buChar char="•"/>
            </a:pPr>
            <a:endParaRPr lang="en-US" sz="2400" dirty="0">
              <a:latin typeface="Arial" panose="020B0604020202020204" pitchFamily="34" charset="0"/>
            </a:endParaRPr>
          </a:p>
          <a:p>
            <a:pPr marL="342900" lvl="0" indent="-342900" algn="just">
              <a:buFont typeface="Arial" panose="020B0604020202020204" pitchFamily="34" charset="0"/>
              <a:buChar char="•"/>
            </a:pPr>
            <a:r>
              <a:rPr lang="en-US" sz="2400" dirty="0">
                <a:latin typeface="Arial" panose="020B0604020202020204" pitchFamily="34" charset="0"/>
              </a:rPr>
              <a:t>One of the boxes </a:t>
            </a:r>
            <a:r>
              <a:rPr lang="en-US" sz="2400" dirty="0" smtClean="0">
                <a:latin typeface="Arial" panose="020B0604020202020204" pitchFamily="34" charset="0"/>
              </a:rPr>
              <a:t>the </a:t>
            </a:r>
            <a:r>
              <a:rPr lang="en-US" sz="2400" dirty="0">
                <a:latin typeface="Arial" panose="020B0604020202020204" pitchFamily="34" charset="0"/>
              </a:rPr>
              <a:t>institution must tick in order to receive a clean bill of health from the Auditor-General is performance against set </a:t>
            </a:r>
            <a:r>
              <a:rPr lang="en-US" sz="2400" dirty="0" smtClean="0">
                <a:latin typeface="Arial" panose="020B0604020202020204" pitchFamily="34" charset="0"/>
              </a:rPr>
              <a:t>targets</a:t>
            </a:r>
            <a:r>
              <a:rPr lang="en-US" sz="2400" dirty="0">
                <a:latin typeface="Arial" panose="020B0604020202020204" pitchFamily="34" charset="0"/>
              </a:rPr>
              <a:t>.</a:t>
            </a:r>
            <a:endParaRPr lang="en-US" sz="2000" dirty="0">
              <a:latin typeface="Arial" panose="020B0604020202020204" pitchFamily="34" charset="0"/>
            </a:endParaRPr>
          </a:p>
        </p:txBody>
      </p:sp>
    </p:spTree>
    <p:extLst>
      <p:ext uri="{BB962C8B-B14F-4D97-AF65-F5344CB8AC3E}">
        <p14:creationId xmlns:p14="http://schemas.microsoft.com/office/powerpoint/2010/main" val="1373867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6239" y="1411384"/>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(6)</a:t>
            </a:r>
            <a:endParaRPr lang="en-GB" sz="2800" dirty="0">
              <a:latin typeface="Arial Rounded MT Bold" panose="020F0704030504030204" pitchFamily="34" charset="0"/>
            </a:endParaRPr>
          </a:p>
        </p:txBody>
      </p:sp>
      <p:sp>
        <p:nvSpPr>
          <p:cNvPr id="2" name="Rectangle 1"/>
          <p:cNvSpPr/>
          <p:nvPr/>
        </p:nvSpPr>
        <p:spPr>
          <a:xfrm>
            <a:off x="0" y="525718"/>
            <a:ext cx="9144000" cy="6909584"/>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200" dirty="0">
                <a:latin typeface="Arial" panose="020B0604020202020204" pitchFamily="34" charset="0"/>
                <a:ea typeface="Calibri" panose="020F0502020204030204" pitchFamily="34" charset="0"/>
                <a:cs typeface="Arial" panose="020B0604020202020204" pitchFamily="34" charset="0"/>
              </a:rPr>
              <a:t>This report demonstrates that our </a:t>
            </a:r>
            <a:r>
              <a:rPr lang="en-US" sz="2200" dirty="0" err="1">
                <a:latin typeface="Arial" panose="020B0604020202020204" pitchFamily="34" charset="0"/>
                <a:ea typeface="Calibri" panose="020F0502020204030204" pitchFamily="34" charset="0"/>
                <a:cs typeface="Arial" panose="020B0604020202020204" pitchFamily="34" charset="0"/>
              </a:rPr>
              <a:t>organisational</a:t>
            </a:r>
            <a:r>
              <a:rPr lang="en-US" sz="2200" dirty="0">
                <a:latin typeface="Arial" panose="020B0604020202020204" pitchFamily="34" charset="0"/>
                <a:ea typeface="Calibri" panose="020F0502020204030204" pitchFamily="34" charset="0"/>
                <a:cs typeface="Arial" panose="020B0604020202020204" pitchFamily="34" charset="0"/>
              </a:rPr>
              <a:t> performance continues on an upward trend in terms of quantity. Now the focus is on improving the quality and impact of our reports, to strike a balance. </a:t>
            </a:r>
          </a:p>
          <a:p>
            <a:pPr marL="342900" lvl="0" indent="-342900" algn="just">
              <a:spcAft>
                <a:spcPts val="0"/>
              </a:spcAft>
              <a:buFont typeface="Symbol" panose="05050102010706020507" pitchFamily="18" charset="2"/>
              <a:buChar char=""/>
            </a:pPr>
            <a:endParaRPr lang="en-US" sz="2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200" dirty="0">
                <a:latin typeface="Arial" panose="020B0604020202020204" pitchFamily="34" charset="0"/>
                <a:ea typeface="Calibri" panose="020F0502020204030204" pitchFamily="34" charset="0"/>
                <a:cs typeface="Arial" panose="020B0604020202020204" pitchFamily="34" charset="0"/>
              </a:rPr>
              <a:t>All praise must go to the PPSA team under the capable leadership of the Chief Executive </a:t>
            </a:r>
            <a:r>
              <a:rPr lang="en-US" sz="2200" dirty="0" smtClean="0">
                <a:latin typeface="Arial" panose="020B0604020202020204" pitchFamily="34" charset="0"/>
                <a:ea typeface="Calibri" panose="020F0502020204030204" pitchFamily="34" charset="0"/>
                <a:cs typeface="Arial" panose="020B0604020202020204" pitchFamily="34" charset="0"/>
              </a:rPr>
              <a:t>Officer, </a:t>
            </a:r>
            <a:r>
              <a:rPr lang="en-US" sz="2200" dirty="0">
                <a:latin typeface="Arial" panose="020B0604020202020204" pitchFamily="34" charset="0"/>
                <a:ea typeface="Calibri" panose="020F0502020204030204" pitchFamily="34" charset="0"/>
                <a:cs typeface="Arial" panose="020B0604020202020204" pitchFamily="34" charset="0"/>
              </a:rPr>
              <a:t>Ms Thandi Sibanyoni and the Executive Management. Without their collective effort and dedication, these achievements would not have been possible. Their </a:t>
            </a:r>
            <a:r>
              <a:rPr lang="en-US" sz="2200" dirty="0" err="1">
                <a:latin typeface="Arial" panose="020B0604020202020204" pitchFamily="34" charset="0"/>
                <a:ea typeface="Calibri" panose="020F0502020204030204" pitchFamily="34" charset="0"/>
                <a:cs typeface="Arial" panose="020B0604020202020204" pitchFamily="34" charset="0"/>
              </a:rPr>
              <a:t>endeavours</a:t>
            </a:r>
            <a:r>
              <a:rPr lang="en-US" sz="2200" dirty="0">
                <a:latin typeface="Arial" panose="020B0604020202020204" pitchFamily="34" charset="0"/>
                <a:ea typeface="Calibri" panose="020F0502020204030204" pitchFamily="34" charset="0"/>
                <a:cs typeface="Arial" panose="020B0604020202020204" pitchFamily="34" charset="0"/>
              </a:rPr>
              <a:t> are living proof that if we join hands and rally behind a common vision, we can continue to inspire hope amongst the people of South Africa.</a:t>
            </a:r>
          </a:p>
          <a:p>
            <a:pPr marL="342900" lvl="0" indent="-342900" algn="just">
              <a:spcAft>
                <a:spcPts val="0"/>
              </a:spcAft>
              <a:buFont typeface="Symbol" panose="05050102010706020507" pitchFamily="18" charset="2"/>
              <a:buChar char=""/>
            </a:pPr>
            <a:endParaRPr lang="en-US" sz="2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200" dirty="0">
                <a:latin typeface="Arial" panose="020B0604020202020204" pitchFamily="34" charset="0"/>
                <a:ea typeface="Calibri" panose="020F0502020204030204" pitchFamily="34" charset="0"/>
                <a:cs typeface="Arial" panose="020B0604020202020204" pitchFamily="34" charset="0"/>
              </a:rPr>
              <a:t>These are the achievements notwithstanding the reduction in 2020 of 125 in the total number of posts on the approved establishment of the Public Protector, leaving us with 200 approved posts that are still unfunded.  Of the  total number of 260 investigative posts in the </a:t>
            </a:r>
            <a:r>
              <a:rPr lang="en-US" sz="2200" dirty="0" err="1">
                <a:latin typeface="Arial" panose="020B0604020202020204" pitchFamily="34" charset="0"/>
                <a:ea typeface="Calibri" panose="020F0502020204030204" pitchFamily="34" charset="0"/>
                <a:cs typeface="Arial" panose="020B0604020202020204" pitchFamily="34" charset="0"/>
              </a:rPr>
              <a:t>organisation</a:t>
            </a:r>
            <a:r>
              <a:rPr lang="en-US" sz="2200" dirty="0">
                <a:latin typeface="Arial" panose="020B0604020202020204" pitchFamily="34" charset="0"/>
                <a:ea typeface="Calibri" panose="020F0502020204030204" pitchFamily="34" charset="0"/>
                <a:cs typeface="Arial" panose="020B0604020202020204" pitchFamily="34" charset="0"/>
              </a:rPr>
              <a:t> on all levels, we experienced a high vacancy rate of 9,23%, resulting </a:t>
            </a:r>
            <a:r>
              <a:rPr lang="en-US" sz="2200" dirty="0" smtClean="0">
                <a:latin typeface="Arial" panose="020B0604020202020204" pitchFamily="34" charset="0"/>
                <a:ea typeface="Calibri" panose="020F0502020204030204" pitchFamily="34" charset="0"/>
                <a:cs typeface="Arial" panose="020B0604020202020204" pitchFamily="34" charset="0"/>
              </a:rPr>
              <a:t>in 236 </a:t>
            </a:r>
            <a:r>
              <a:rPr lang="en-US" sz="2200" dirty="0">
                <a:latin typeface="Arial" panose="020B0604020202020204" pitchFamily="34" charset="0"/>
                <a:ea typeface="Calibri" panose="020F0502020204030204" pitchFamily="34" charset="0"/>
                <a:cs typeface="Arial" panose="020B0604020202020204" pitchFamily="34" charset="0"/>
              </a:rPr>
              <a:t>posts being filled</a:t>
            </a:r>
            <a:r>
              <a:rPr lang="en-US" sz="2300" dirty="0">
                <a:latin typeface="Arial" panose="020B0604020202020204" pitchFamily="34" charset="0"/>
                <a:ea typeface="Calibri" panose="020F0502020204030204" pitchFamily="34" charset="0"/>
                <a:cs typeface="Arial" panose="020B0604020202020204" pitchFamily="34" charset="0"/>
              </a:rPr>
              <a:t>. </a:t>
            </a:r>
            <a:endParaRPr lang="en-US" sz="23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3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ZA" sz="23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78712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07ABB3E110234D94C060072A854B4F" ma:contentTypeVersion="0" ma:contentTypeDescription="Create a new document." ma:contentTypeScope="" ma:versionID="d81400536835e75a096d010699b4bc90">
  <xsd:schema xmlns:xsd="http://www.w3.org/2001/XMLSchema" xmlns:xs="http://www.w3.org/2001/XMLSchema" xmlns:p="http://schemas.microsoft.com/office/2006/metadata/properties" targetNamespace="http://schemas.microsoft.com/office/2006/metadata/properties" ma:root="true" ma:fieldsID="832edbdadb5964b8eae064c3daea6d8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70539B-5256-49CB-A922-DB7850D21D0A}">
  <ds:schemaRefs>
    <ds:schemaRef ds:uri="http://schemas.microsoft.com/sharepoint/v3/contenttype/forms"/>
  </ds:schemaRefs>
</ds:datastoreItem>
</file>

<file path=customXml/itemProps2.xml><?xml version="1.0" encoding="utf-8"?>
<ds:datastoreItem xmlns:ds="http://schemas.openxmlformats.org/officeDocument/2006/customXml" ds:itemID="{5E659C71-5E67-4F26-B190-3738176B9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5F28D07-F34A-4EA3-896F-3D77507FB06C}">
  <ds:schemaRefs>
    <ds:schemaRef ds:uri="http://purl.org/dc/elements/1.1/"/>
    <ds:schemaRef ds:uri="http://purl.org/dc/dcmitype/"/>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8174</TotalTime>
  <Words>4231</Words>
  <Application>Microsoft Office PowerPoint</Application>
  <PresentationFormat>On-screen Show (4:3)</PresentationFormat>
  <Paragraphs>727</Paragraphs>
  <Slides>56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56</vt:i4>
      </vt:variant>
    </vt:vector>
  </HeadingPairs>
  <TitlesOfParts>
    <vt:vector size="66" baseType="lpstr">
      <vt:lpstr>Arial</vt:lpstr>
      <vt:lpstr>Arial MT</vt:lpstr>
      <vt:lpstr>Arial Rounded MT Bold</vt:lpstr>
      <vt:lpstr>Calibri</vt:lpstr>
      <vt:lpstr>Symbol</vt:lpstr>
      <vt:lpstr>Tahoma</vt:lpstr>
      <vt:lpstr>Times New Roman</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Irregular Expenditure</vt:lpstr>
      <vt:lpstr>Fruitless and Wasteful Expenditure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CEO;Machebane;Willem Eiman</dc:creator>
  <cp:lastModifiedBy>Vhonani Ramaano</cp:lastModifiedBy>
  <cp:revision>1381</cp:revision>
  <cp:lastPrinted>2019-07-05T13:02:19Z</cp:lastPrinted>
  <dcterms:created xsi:type="dcterms:W3CDTF">2016-10-10T12:47:32Z</dcterms:created>
  <dcterms:modified xsi:type="dcterms:W3CDTF">2022-10-14T05:29:31Z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0x010100D907ABB3E110234D94C060072A854B4F</vt:lpwstr>
  </property>
</Properties>
</file>