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0" r:id="rId2"/>
    <p:sldId id="331" r:id="rId3"/>
    <p:sldId id="332" r:id="rId4"/>
    <p:sldId id="335" r:id="rId5"/>
    <p:sldId id="277" r:id="rId6"/>
    <p:sldId id="349" r:id="rId7"/>
    <p:sldId id="367" r:id="rId8"/>
    <p:sldId id="323" r:id="rId9"/>
    <p:sldId id="350" r:id="rId10"/>
    <p:sldId id="362" r:id="rId11"/>
    <p:sldId id="368" r:id="rId12"/>
    <p:sldId id="352" r:id="rId13"/>
    <p:sldId id="351" r:id="rId14"/>
    <p:sldId id="364" r:id="rId15"/>
    <p:sldId id="353" r:id="rId16"/>
    <p:sldId id="355" r:id="rId17"/>
    <p:sldId id="365" r:id="rId18"/>
    <p:sldId id="366" r:id="rId19"/>
    <p:sldId id="357" r:id="rId20"/>
    <p:sldId id="360" r:id="rId21"/>
    <p:sldId id="354" r:id="rId22"/>
    <p:sldId id="263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20" autoAdjust="0"/>
    <p:restoredTop sz="94608"/>
  </p:normalViewPr>
  <p:slideViewPr>
    <p:cSldViewPr snapToGrid="0">
      <p:cViewPr varScale="1">
        <p:scale>
          <a:sx n="68" d="100"/>
          <a:sy n="68" d="100"/>
        </p:scale>
        <p:origin x="-10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655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A4EF3-0627-4BFB-A9BB-BBC669EEA9D8}" type="datetimeFigureOut">
              <a:rPr lang="en-US" smtClean="0"/>
              <a:pPr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47F5-81A7-4E85-BBCD-AF42ED445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81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047F5-81A7-4E85-BBCD-AF42ED4453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64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681A3-10C7-421B-9F30-FAF5F5528C0B}" type="datetime3">
              <a:rPr lang="en-US" smtClean="0"/>
              <a:pPr/>
              <a:t>22 October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342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BEDE1-C420-43C5-81E7-194A543579DA}" type="datetime3">
              <a:rPr lang="en-US" smtClean="0"/>
              <a:pPr/>
              <a:t>22 October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7888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E635-6D1E-4016-A52F-539855466873}" type="datetime3">
              <a:rPr lang="en-US" smtClean="0"/>
              <a:pPr/>
              <a:t>22 October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03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210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3018"/>
            <a:ext cx="10515600" cy="50039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0F2B-00DD-4EEC-8550-6BDACDD81A3F}" type="datetime3">
              <a:rPr lang="en-US" smtClean="0"/>
              <a:pPr/>
              <a:t>22 October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55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9C8E-14BF-4CD7-BCF5-B2C0D6F2BB7E}" type="datetime3">
              <a:rPr lang="en-US" smtClean="0"/>
              <a:pPr/>
              <a:t>22 October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377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94211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F06F5-BB5A-4055-946B-340E29E9ED46}" type="datetime3">
              <a:rPr lang="en-US" smtClean="0"/>
              <a:pPr/>
              <a:t>22 October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505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0FD4-B9A0-4549-AF7A-977577D0164C}" type="datetime3">
              <a:rPr lang="en-US" smtClean="0"/>
              <a:pPr/>
              <a:t>22 October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810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2183A-4489-4AA3-8157-B989FB2461B2}" type="datetime3">
              <a:rPr lang="en-US" smtClean="0"/>
              <a:pPr/>
              <a:t>22 October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5974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4964-0289-4E29-BE4F-6147F15C3914}" type="datetime3">
              <a:rPr lang="en-US" smtClean="0"/>
              <a:pPr/>
              <a:t>22 October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315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48CF-4A67-4010-865A-7B6D087D85E8}" type="datetime3">
              <a:rPr lang="en-US" smtClean="0"/>
              <a:pPr/>
              <a:t>22 October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330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B05D-DFDB-47FA-BD8B-4534AD33F7A2}" type="datetime3">
              <a:rPr lang="en-US" smtClean="0"/>
              <a:pPr/>
              <a:t>22 October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68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B02835F-996B-4DC1-B24F-1D080F567EE4}" type="datetime3">
              <a:rPr lang="en-US" smtClean="0"/>
              <a:pPr/>
              <a:t>22 October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356350"/>
            <a:ext cx="502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"A Defence Force of the People by the People for the People"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5B263B-5C1A-4E3C-8FC5-9DAC49BA0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057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8CAB4E-AC69-44C5-A1CF-1C015F8DC6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79047"/>
            <a:ext cx="10515600" cy="2233061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00000"/>
              </a:lnSpc>
            </a:pP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smtClean="0"/>
              <a:t>BORDER SAFEGUARDING </a:t>
            </a:r>
            <a:br>
              <a:rPr lang="en-US" sz="4000" b="1" dirty="0" smtClean="0"/>
            </a:br>
            <a:r>
              <a:rPr lang="en-US" sz="4000" b="1" dirty="0" smtClean="0"/>
              <a:t>SITUATION UPDATE</a:t>
            </a:r>
            <a:br>
              <a:rPr lang="en-US" sz="40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700" b="1" dirty="0" smtClean="0"/>
              <a:t>20 OCTOBER 2022</a:t>
            </a:r>
            <a:br>
              <a:rPr lang="en-US" sz="2700" b="1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66216" y="5417478"/>
            <a:ext cx="9144000" cy="779106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i="1" dirty="0"/>
              <a:t>Lt Gen S.L. </a:t>
            </a:r>
            <a:r>
              <a:rPr lang="en-US" sz="1800" i="1" dirty="0" err="1"/>
              <a:t>Sangweni</a:t>
            </a:r>
            <a:endParaRPr lang="en-US" sz="1800" i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800" i="1" dirty="0"/>
              <a:t>Chief </a:t>
            </a:r>
            <a:r>
              <a:rPr lang="en-US" sz="1800" i="1" dirty="0" smtClean="0"/>
              <a:t>Joint </a:t>
            </a:r>
            <a:r>
              <a:rPr lang="en-US" sz="1800" i="1" dirty="0"/>
              <a:t>Operations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</a:t>
            </a:r>
            <a:r>
              <a:rPr lang="en-US" sz="1400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1</a:t>
            </a:fld>
            <a:endParaRPr lang="en-US" sz="1600" b="1" dirty="0"/>
          </a:p>
        </p:txBody>
      </p:sp>
      <p:pic>
        <p:nvPicPr>
          <p:cNvPr id="9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47211" y="70069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969" y="6044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1522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304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OPTIMISATION (2/2)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124893"/>
            <a:ext cx="10515600" cy="52025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6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 smtClean="0"/>
              <a:t>Work is underway </a:t>
            </a:r>
            <a:r>
              <a:rPr lang="en-GB" dirty="0" smtClean="0"/>
              <a:t>to </a:t>
            </a:r>
            <a:r>
              <a:rPr lang="en-GB" b="1" dirty="0" smtClean="0"/>
              <a:t>increase </a:t>
            </a:r>
            <a:r>
              <a:rPr lang="en-GB" dirty="0" smtClean="0"/>
              <a:t>the </a:t>
            </a:r>
            <a:r>
              <a:rPr lang="en-GB" b="1" dirty="0" smtClean="0"/>
              <a:t>deployment and utilisation of technology</a:t>
            </a:r>
            <a:r>
              <a:rPr lang="en-GB" dirty="0" smtClean="0"/>
              <a:t> through acquiring of </a:t>
            </a:r>
            <a:r>
              <a:rPr lang="en-GB" b="1" dirty="0" smtClean="0"/>
              <a:t>new technology systems</a:t>
            </a:r>
            <a:r>
              <a:rPr lang="en-GB" dirty="0" smtClean="0"/>
              <a:t>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sz="1600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 smtClean="0"/>
              <a:t>Application of innovations </a:t>
            </a:r>
            <a:r>
              <a:rPr lang="en-GB" dirty="0" smtClean="0"/>
              <a:t>intended to </a:t>
            </a:r>
            <a:r>
              <a:rPr lang="en-GB" b="1" dirty="0" smtClean="0"/>
              <a:t>dominate the AOO</a:t>
            </a:r>
            <a:r>
              <a:rPr lang="en-GB" dirty="0" smtClean="0"/>
              <a:t>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sz="1600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 smtClean="0"/>
              <a:t>Improve </a:t>
            </a:r>
            <a:r>
              <a:rPr lang="en-GB" dirty="0" smtClean="0"/>
              <a:t>the </a:t>
            </a:r>
            <a:r>
              <a:rPr lang="en-GB" b="1" dirty="0" smtClean="0"/>
              <a:t>conditions of the Ops Base facilities</a:t>
            </a:r>
            <a:r>
              <a:rPr lang="en-GB" dirty="0" smtClean="0"/>
              <a:t> including the Forward Operating Bases (FOBs) and Temporary Bases (TBs).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 smtClean="0"/>
              <a:t>Increased </a:t>
            </a:r>
            <a:r>
              <a:rPr lang="en-GB" dirty="0" smtClean="0"/>
              <a:t>effort and </a:t>
            </a:r>
            <a:r>
              <a:rPr lang="en-GB" b="1" dirty="0" smtClean="0"/>
              <a:t>contribution</a:t>
            </a:r>
            <a:r>
              <a:rPr lang="en-GB" dirty="0" smtClean="0"/>
              <a:t> by </a:t>
            </a:r>
            <a:r>
              <a:rPr lang="en-GB" dirty="0" err="1" smtClean="0"/>
              <a:t>govt</a:t>
            </a:r>
            <a:r>
              <a:rPr lang="en-GB" b="1" dirty="0" smtClean="0"/>
              <a:t> towards improving the condition of the borderline infrastructure</a:t>
            </a:r>
            <a:r>
              <a:rPr lang="en-GB" dirty="0" smtClean="0"/>
              <a:t> (proper and suitable fence, patrol roads).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10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04968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44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2121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21"/>
            <a:ext cx="12192000" cy="882665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/>
              <a:t>LAND BORDERLINE FENCE</a:t>
            </a:r>
            <a:endParaRPr lang="en-US" sz="40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11</a:t>
            </a:fld>
            <a:endParaRPr lang="en-US" b="1" dirty="0"/>
          </a:p>
        </p:txBody>
      </p:sp>
      <p:pic>
        <p:nvPicPr>
          <p:cNvPr id="8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44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95336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3" name="Picture 14" descr="P109086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3800" y="1176255"/>
            <a:ext cx="5486400" cy="518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011" y="1176255"/>
            <a:ext cx="5900289" cy="518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46887" y="826173"/>
            <a:ext cx="435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QUALITY BORDERLINE FENCE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4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INITIATIVES &amp; INNOVATIONS (1/2)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3629" y="1047893"/>
            <a:ext cx="11190171" cy="56735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SANDF </a:t>
            </a:r>
            <a:r>
              <a:rPr lang="en-GB" sz="2400" b="1" dirty="0" smtClean="0"/>
              <a:t>commanders</a:t>
            </a:r>
            <a:r>
              <a:rPr lang="en-GB" sz="2400" dirty="0" smtClean="0"/>
              <a:t> at all levels </a:t>
            </a:r>
            <a:r>
              <a:rPr lang="en-GB" sz="2400" b="1" dirty="0" smtClean="0"/>
              <a:t>will continue being innovative</a:t>
            </a:r>
            <a:r>
              <a:rPr lang="en-GB" sz="2400" dirty="0" smtClean="0"/>
              <a:t> and coming up with </a:t>
            </a:r>
            <a:r>
              <a:rPr lang="en-GB" sz="2400" b="1" dirty="0" smtClean="0"/>
              <a:t>initiatives</a:t>
            </a:r>
            <a:r>
              <a:rPr lang="en-GB" sz="2400" dirty="0" smtClean="0"/>
              <a:t> to </a:t>
            </a:r>
            <a:r>
              <a:rPr lang="en-GB" sz="2400" b="1" dirty="0" smtClean="0"/>
              <a:t>mitigate the capability short comings</a:t>
            </a:r>
            <a:r>
              <a:rPr lang="en-GB" sz="2400" dirty="0" smtClean="0"/>
              <a:t>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72445" y="6356350"/>
            <a:ext cx="2743200" cy="365125"/>
          </a:xfrm>
        </p:spPr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97741" y="6356350"/>
            <a:ext cx="2743200" cy="365125"/>
          </a:xfrm>
        </p:spPr>
        <p:txBody>
          <a:bodyPr/>
          <a:lstStyle/>
          <a:p>
            <a:fld id="{A05B263B-5C1A-4E3C-8FC5-9DAC49BA04B8}" type="slidenum">
              <a:rPr lang="en-US" sz="1600" b="1" smtClean="0"/>
              <a:pPr/>
              <a:t>12</a:t>
            </a:fld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t="16584" b="21602"/>
          <a:stretch/>
        </p:blipFill>
        <p:spPr>
          <a:xfrm>
            <a:off x="6487428" y="1934034"/>
            <a:ext cx="4726915" cy="269876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3182" y="1930992"/>
            <a:ext cx="5914988" cy="2698763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37" y="4629755"/>
            <a:ext cx="5914988" cy="211659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7428" y="4616239"/>
            <a:ext cx="4726915" cy="213973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14343" y="41193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94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92047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2669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INITIATIVES AND INNOVATIONS (2/2)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 smtClean="0"/>
              <a:t>KZN/MOZAMBIQUE BORDERLINE</a:t>
            </a:r>
            <a:r>
              <a:rPr lang="en-US" sz="2400" b="1" dirty="0" smtClean="0"/>
              <a:t>: JERSEY BARRIER OBSTACLES</a:t>
            </a:r>
            <a:endParaRPr lang="en-US" sz="2400" b="1" dirty="0"/>
          </a:p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l">
              <a:lnSpc>
                <a:spcPct val="8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13</a:t>
            </a:fld>
            <a:endParaRPr lang="en-US" sz="1600" b="1" dirty="0"/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99924"/>
            <a:ext cx="10211602" cy="4556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6461" y="50819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1222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TECHNOLOGY USAGE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424538"/>
            <a:ext cx="10515600" cy="482424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 smtClean="0"/>
              <a:t>Technology</a:t>
            </a:r>
            <a:r>
              <a:rPr lang="en-GB" sz="2400" dirty="0" smtClean="0"/>
              <a:t> has been </a:t>
            </a:r>
            <a:r>
              <a:rPr lang="en-GB" sz="2400" b="1" dirty="0" smtClean="0"/>
              <a:t>utilised in Border Safeguarding for a number of years to date</a:t>
            </a:r>
            <a:r>
              <a:rPr lang="en-GB" sz="2400" dirty="0" smtClean="0"/>
              <a:t>, and </a:t>
            </a:r>
            <a:r>
              <a:rPr lang="en-GB" sz="2400" b="1" dirty="0" smtClean="0"/>
              <a:t>continue being utilised</a:t>
            </a:r>
            <a:r>
              <a:rPr lang="en-GB" sz="2400" dirty="0" smtClean="0"/>
              <a:t> periodically in the form of </a:t>
            </a:r>
            <a:r>
              <a:rPr lang="en-GB" sz="2400" b="1" dirty="0" smtClean="0"/>
              <a:t>UAVs </a:t>
            </a:r>
            <a:r>
              <a:rPr lang="en-GB" sz="2400" dirty="0" smtClean="0"/>
              <a:t>deployed as part of the</a:t>
            </a:r>
            <a:r>
              <a:rPr lang="en-GB" sz="2400" b="1" dirty="0" smtClean="0"/>
              <a:t> Battlefield Surveillance Force Elements/ capability</a:t>
            </a:r>
            <a:r>
              <a:rPr lang="en-GB" sz="24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 smtClean="0"/>
              <a:t>New technology systems</a:t>
            </a:r>
            <a:r>
              <a:rPr lang="en-GB" sz="2400" dirty="0" smtClean="0"/>
              <a:t> in the form of sensors and radars </a:t>
            </a:r>
            <a:r>
              <a:rPr lang="en-GB" sz="2400" b="1" dirty="0" smtClean="0"/>
              <a:t>are being acquired for deployment on the borderline</a:t>
            </a:r>
            <a:r>
              <a:rPr lang="en-GB" sz="2400" dirty="0" smtClean="0"/>
              <a:t> by next </a:t>
            </a:r>
            <a:r>
              <a:rPr lang="en-GB" sz="2400" b="1" dirty="0" smtClean="0"/>
              <a:t>year 2023</a:t>
            </a:r>
            <a:r>
              <a:rPr lang="en-GB" sz="2400" dirty="0" smtClean="0"/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en-GB" sz="2400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14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9116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26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PROPOSED GOVT CONTRIBUTION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21895" y="1173018"/>
            <a:ext cx="10631905" cy="518333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DOD </a:t>
            </a:r>
            <a:r>
              <a:rPr lang="en-GB" sz="2400" b="1" dirty="0" smtClean="0"/>
              <a:t>proposes for </a:t>
            </a:r>
            <a:r>
              <a:rPr lang="en-GB" sz="2400" dirty="0" smtClean="0"/>
              <a:t>the </a:t>
            </a:r>
            <a:r>
              <a:rPr lang="en-GB" sz="2400" b="1" dirty="0" smtClean="0"/>
              <a:t>involvement and contribution by other govt departments</a:t>
            </a:r>
            <a:r>
              <a:rPr lang="en-GB" sz="2400" dirty="0" smtClean="0"/>
              <a:t> for a </a:t>
            </a:r>
            <a:r>
              <a:rPr lang="en-GB" sz="2400" b="1" dirty="0" smtClean="0"/>
              <a:t>dedicated whole of govt effort</a:t>
            </a:r>
            <a:r>
              <a:rPr lang="en-GB" sz="2400" dirty="0" smtClean="0"/>
              <a:t> to address the lack of adequate capabilities in the protection of our borderline bmo:-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Opening up/</a:t>
            </a:r>
            <a:r>
              <a:rPr lang="en-GB" b="1" dirty="0" smtClean="0"/>
              <a:t>establishment of patrol roads</a:t>
            </a:r>
            <a:r>
              <a:rPr lang="en-GB" dirty="0" smtClean="0"/>
              <a:t> along the entire stretch of the borderline.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 smtClean="0"/>
              <a:t>Consideration</a:t>
            </a:r>
            <a:r>
              <a:rPr lang="en-GB" dirty="0" smtClean="0"/>
              <a:t> to </a:t>
            </a:r>
            <a:r>
              <a:rPr lang="en-GB" b="1" dirty="0" smtClean="0"/>
              <a:t>establish a servitude area/restricted zone</a:t>
            </a:r>
            <a:r>
              <a:rPr lang="en-GB" dirty="0" smtClean="0"/>
              <a:t> along the entire stretch of the borderline.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 smtClean="0"/>
              <a:t>Adoption</a:t>
            </a:r>
            <a:r>
              <a:rPr lang="en-GB" dirty="0" smtClean="0"/>
              <a:t> of the KZN provincial govt </a:t>
            </a:r>
            <a:r>
              <a:rPr lang="en-GB" b="1" dirty="0" smtClean="0"/>
              <a:t>initiative of placing/installing</a:t>
            </a:r>
            <a:r>
              <a:rPr lang="en-GB" dirty="0" smtClean="0"/>
              <a:t> </a:t>
            </a:r>
            <a:r>
              <a:rPr lang="en-GB" b="1" dirty="0" smtClean="0"/>
              <a:t>barricades</a:t>
            </a:r>
            <a:r>
              <a:rPr lang="en-GB" dirty="0" smtClean="0"/>
              <a:t> (Jersey barriers) to make it difficult for vehicles to drive through across the borderline.</a:t>
            </a:r>
            <a:endParaRPr lang="en-GB" sz="1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15</a:t>
            </a:fld>
            <a:endParaRPr lang="en-US" b="1" dirty="0"/>
          </a:p>
        </p:txBody>
      </p:sp>
      <p:pic>
        <p:nvPicPr>
          <p:cNvPr id="14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76088" y="50819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5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69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66907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229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3600" b="1" dirty="0" smtClean="0"/>
              <a:t>BORDERLINE SERVITUDE &amp; PATROL ROADS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086393"/>
            <a:ext cx="10515600" cy="5269957"/>
          </a:xfrm>
        </p:spPr>
        <p:txBody>
          <a:bodyPr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endParaRPr lang="en-US" sz="2400" b="1" dirty="0"/>
          </a:p>
          <a:p>
            <a:pPr marL="0" indent="0" algn="l">
              <a:lnSpc>
                <a:spcPct val="8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0565" y="6356350"/>
            <a:ext cx="2743200" cy="365125"/>
          </a:xfrm>
        </p:spPr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2872" y="6356350"/>
            <a:ext cx="2743200" cy="365125"/>
          </a:xfrm>
        </p:spPr>
        <p:txBody>
          <a:bodyPr/>
          <a:lstStyle/>
          <a:p>
            <a:fld id="{A05B263B-5C1A-4E3C-8FC5-9DAC49BA04B8}" type="slidenum">
              <a:rPr lang="en-US" sz="1600" b="1" smtClean="0"/>
              <a:pPr/>
              <a:t>16</a:t>
            </a:fld>
            <a:endParaRPr lang="en-US" sz="1600" b="1" dirty="0"/>
          </a:p>
        </p:txBody>
      </p:sp>
      <p:pic>
        <p:nvPicPr>
          <p:cNvPr id="9" name="Picture 6" descr="P10908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1057" y="1280164"/>
            <a:ext cx="5409402" cy="500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04964" y="50819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469" y="60443"/>
            <a:ext cx="896939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Picture 9" descr="IMG_009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750" y="1280164"/>
            <a:ext cx="6043930" cy="50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62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8881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SUCCESSES (1/2)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04261" y="991403"/>
            <a:ext cx="11377061" cy="550564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ZA" altLang="en-US" sz="2400" b="1" u="sng" dirty="0" smtClean="0"/>
              <a:t>1</a:t>
            </a:r>
            <a:r>
              <a:rPr lang="en-ZA" altLang="en-US" sz="2400" b="1" u="sng" baseline="30000" dirty="0" smtClean="0"/>
              <a:t>st</a:t>
            </a:r>
            <a:r>
              <a:rPr lang="en-ZA" altLang="en-US" sz="2400" b="1" u="sng" dirty="0" smtClean="0"/>
              <a:t> QUARTER</a:t>
            </a:r>
            <a:r>
              <a:rPr lang="en-ZA" altLang="en-US" sz="2400" b="1" dirty="0" smtClean="0"/>
              <a:t>:  APRIL </a:t>
            </a:r>
            <a:r>
              <a:rPr lang="en-ZA" altLang="en-US" sz="2400" b="1" dirty="0"/>
              <a:t>TO JUNE 2022</a:t>
            </a:r>
            <a:endParaRPr lang="en-ZA" altLang="en-US" sz="1600" b="1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17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=""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=""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261" y="1434165"/>
            <a:ext cx="11229921" cy="518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89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SUCCESSES (2/2)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42762" y="999768"/>
            <a:ext cx="11309684" cy="542990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u="sng" dirty="0" smtClean="0"/>
              <a:t>2nd QUARTER</a:t>
            </a:r>
            <a:r>
              <a:rPr lang="en-US" sz="2400" b="1" dirty="0" smtClean="0"/>
              <a:t>:  JULY </a:t>
            </a:r>
            <a:r>
              <a:rPr lang="en-US" sz="2400" b="1" dirty="0"/>
              <a:t>TO SEPTEMBER </a:t>
            </a:r>
            <a:r>
              <a:rPr lang="en-US" sz="2400" b="1" dirty="0" smtClean="0"/>
              <a:t>2022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18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="" xmlns:a16="http://schemas.microsoft.com/office/drawing/2014/main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="" xmlns:a16="http://schemas.microsoft.com/office/drawing/2014/main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62" y="1434164"/>
            <a:ext cx="11213432" cy="499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4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CHALLENGES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760396" y="1230768"/>
            <a:ext cx="10593404" cy="496026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 smtClean="0"/>
              <a:t>Lack of adequate mobility (land, air, sea) and transport capabilities.</a:t>
            </a:r>
            <a:endParaRPr lang="en-GB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 smtClean="0"/>
              <a:t>Facilities for soldiers</a:t>
            </a:r>
            <a:r>
              <a:rPr lang="en-GB" sz="2400" dirty="0" smtClean="0"/>
              <a:t> in deployment area not up to the required standard and </a:t>
            </a:r>
            <a:r>
              <a:rPr lang="en-GB" sz="2400" b="1" dirty="0" smtClean="0"/>
              <a:t>affects the morale of deployed soldiers</a:t>
            </a:r>
            <a:r>
              <a:rPr lang="en-GB" sz="24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8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 smtClean="0"/>
              <a:t>Cumbersome and lengthy procurement process</a:t>
            </a:r>
            <a:r>
              <a:rPr lang="en-GB" sz="2400" dirty="0" smtClean="0"/>
              <a:t> negatively affects the required </a:t>
            </a:r>
            <a:r>
              <a:rPr lang="en-GB" sz="2400" b="1" dirty="0" smtClean="0"/>
              <a:t>sustainment and support to the deployed soldiers</a:t>
            </a:r>
            <a:r>
              <a:rPr lang="en-GB" sz="2400" dirty="0" smtClean="0"/>
              <a:t>. Continuous and adequate logistical supply support is a critical enabler in the conduct of operations.</a:t>
            </a: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 smtClean="0"/>
              <a:t>Poor borderline infrastructure</a:t>
            </a:r>
            <a:r>
              <a:rPr lang="en-GB" sz="2400" dirty="0" smtClean="0"/>
              <a:t> (border fence, patrol roads, access routes) is a </a:t>
            </a:r>
            <a:r>
              <a:rPr lang="en-GB" sz="2400" b="1" dirty="0" smtClean="0"/>
              <a:t>serious impediment</a:t>
            </a:r>
            <a:r>
              <a:rPr lang="en-GB" sz="2400" dirty="0" smtClean="0"/>
              <a:t> to exercising full control of the deployment area.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8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Legislative </a:t>
            </a:r>
            <a:r>
              <a:rPr lang="en-GB" sz="2400" b="1" dirty="0" smtClean="0"/>
              <a:t>impediments</a:t>
            </a:r>
            <a:r>
              <a:rPr lang="en-GB" sz="2400" dirty="0" smtClean="0"/>
              <a:t>.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19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43155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AIM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ZA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ZA" sz="3200" dirty="0" smtClean="0"/>
              <a:t>brief the Joint Standing Committee on Defence and Military Veterans (JSCDMV) on the current situation of the Border Safeguarding Operation (OP CORONA)</a:t>
            </a:r>
            <a:r>
              <a:rPr lang="en-Z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October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i="1"/>
              <a:t>"A Defence Force of the People by the People for the People"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2</a:t>
            </a:fld>
            <a:endParaRPr lang="en-US" sz="1600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4218" y="6044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969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518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COOPERATION WITH BMA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472665"/>
            <a:ext cx="10515600" cy="480499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The </a:t>
            </a:r>
            <a:r>
              <a:rPr lang="en-GB" sz="2400" b="1" dirty="0" smtClean="0"/>
              <a:t>Implementation Protocol between the DOD and the BMA</a:t>
            </a:r>
            <a:r>
              <a:rPr lang="en-GB" sz="2400" dirty="0" smtClean="0"/>
              <a:t> to regulate/guide the </a:t>
            </a:r>
            <a:r>
              <a:rPr lang="en-GB" sz="2400" b="1" dirty="0" smtClean="0"/>
              <a:t>cooperation and working together at the borders</a:t>
            </a:r>
            <a:r>
              <a:rPr lang="en-GB" sz="2400" dirty="0" smtClean="0"/>
              <a:t> was drafted, agreed upon, </a:t>
            </a:r>
            <a:r>
              <a:rPr lang="en-GB" sz="2400" b="1" dirty="0" smtClean="0"/>
              <a:t>signed and is operational</a:t>
            </a:r>
            <a:r>
              <a:rPr lang="en-GB" sz="24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 smtClean="0"/>
              <a:t>Cooperation</a:t>
            </a:r>
            <a:r>
              <a:rPr lang="en-GB" sz="2400" dirty="0" smtClean="0"/>
              <a:t> between the DOD and the BMA is </a:t>
            </a:r>
            <a:r>
              <a:rPr lang="en-GB" sz="2400" b="1" dirty="0" smtClean="0"/>
              <a:t>currently in place, </a:t>
            </a:r>
            <a:r>
              <a:rPr lang="en-GB" sz="2400" dirty="0" smtClean="0"/>
              <a:t>with </a:t>
            </a:r>
            <a:r>
              <a:rPr lang="en-GB" sz="2400" b="1" dirty="0" smtClean="0"/>
              <a:t>cordial relations</a:t>
            </a:r>
            <a:r>
              <a:rPr lang="en-GB" sz="2400" dirty="0" smtClean="0"/>
              <a:t> and </a:t>
            </a:r>
            <a:r>
              <a:rPr lang="en-GB" sz="2400" b="1" dirty="0" smtClean="0"/>
              <a:t>no challenges</a:t>
            </a:r>
            <a:r>
              <a:rPr lang="en-GB" sz="2400" dirty="0" smtClean="0"/>
              <a:t> thus far.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20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7128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50"/>
            <a:ext cx="12192000" cy="89229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CONCLUSION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67891" y="1076768"/>
            <a:ext cx="10905423" cy="52795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 smtClean="0"/>
              <a:t>SANDF Force Elements </a:t>
            </a:r>
            <a:r>
              <a:rPr lang="en-GB" sz="2400" b="1" dirty="0"/>
              <a:t>deployed</a:t>
            </a:r>
            <a:r>
              <a:rPr lang="en-GB" sz="2400" dirty="0"/>
              <a:t> on the borderline </a:t>
            </a:r>
            <a:r>
              <a:rPr lang="en-GB" sz="2400" b="1" dirty="0"/>
              <a:t>will continue working</a:t>
            </a:r>
            <a:r>
              <a:rPr lang="en-GB" sz="2400" dirty="0"/>
              <a:t> </a:t>
            </a:r>
            <a:r>
              <a:rPr lang="en-GB" sz="2400" b="1" dirty="0"/>
              <a:t>hard, with commitment, dedication and zeal to achieve the set </a:t>
            </a:r>
            <a:r>
              <a:rPr lang="en-GB" sz="2400" b="1" dirty="0" smtClean="0"/>
              <a:t>objectives</a:t>
            </a:r>
            <a:r>
              <a:rPr lang="en-GB" sz="2400" dirty="0" smtClean="0"/>
              <a:t> and continue making a deference </a:t>
            </a:r>
            <a:r>
              <a:rPr lang="en-GB" sz="2400" b="1" dirty="0"/>
              <a:t>despite the serious capacity challenges</a:t>
            </a:r>
            <a:r>
              <a:rPr lang="en-GB" sz="2400" dirty="0"/>
              <a:t> the DOD is faced </a:t>
            </a:r>
            <a:r>
              <a:rPr lang="en-GB" sz="2400" dirty="0" smtClean="0"/>
              <a:t>with.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7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Commanders and soldiers entrusted with the Border Safeguarding effort will continue coming up with </a:t>
            </a:r>
            <a:r>
              <a:rPr lang="en-GB" sz="2400" b="1" dirty="0" smtClean="0"/>
              <a:t>innovations and initiatives</a:t>
            </a:r>
            <a:r>
              <a:rPr lang="en-GB" sz="2400" dirty="0" smtClean="0"/>
              <a:t> in order to </a:t>
            </a:r>
            <a:r>
              <a:rPr lang="en-GB" sz="2400" b="1" dirty="0" smtClean="0"/>
              <a:t>dominate the borderline AOO</a:t>
            </a:r>
            <a:r>
              <a:rPr lang="en-GB" sz="24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7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Work is </a:t>
            </a:r>
            <a:r>
              <a:rPr lang="en-GB" sz="2400" b="1" dirty="0"/>
              <a:t>underway to bring in technology</a:t>
            </a:r>
            <a:r>
              <a:rPr lang="en-GB" sz="2400" dirty="0"/>
              <a:t> in the form of sensors and radars as </a:t>
            </a:r>
            <a:r>
              <a:rPr lang="en-GB" sz="2400" b="1" dirty="0" smtClean="0"/>
              <a:t>a force </a:t>
            </a:r>
            <a:r>
              <a:rPr lang="en-GB" sz="2400" b="1" dirty="0"/>
              <a:t>multiplier</a:t>
            </a:r>
            <a:r>
              <a:rPr lang="en-GB" sz="2400" dirty="0"/>
              <a:t> in the medium </a:t>
            </a:r>
            <a:r>
              <a:rPr lang="en-GB" sz="2400" dirty="0" smtClean="0"/>
              <a:t>term.</a:t>
            </a: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7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 smtClean="0"/>
              <a:t>Consideration</a:t>
            </a:r>
            <a:r>
              <a:rPr lang="en-GB" sz="2400" dirty="0" smtClean="0"/>
              <a:t> for a </a:t>
            </a:r>
            <a:r>
              <a:rPr lang="en-GB" sz="2400" b="1" dirty="0" smtClean="0"/>
              <a:t>more robust approach </a:t>
            </a:r>
            <a:r>
              <a:rPr lang="en-GB" sz="2400" dirty="0" smtClean="0"/>
              <a:t>wherein the </a:t>
            </a:r>
            <a:r>
              <a:rPr lang="en-GB" sz="2400" b="1" dirty="0" smtClean="0"/>
              <a:t>govt should own a portion of land</a:t>
            </a:r>
            <a:r>
              <a:rPr lang="en-GB" sz="2400" dirty="0" smtClean="0"/>
              <a:t> stretching along the borderline (</a:t>
            </a:r>
            <a:r>
              <a:rPr lang="en-GB" sz="2400" b="1" dirty="0" smtClean="0"/>
              <a:t>servitude, restricted zone</a:t>
            </a:r>
            <a:r>
              <a:rPr lang="en-GB" sz="2400" dirty="0" smtClean="0"/>
              <a:t>) which will </a:t>
            </a:r>
            <a:r>
              <a:rPr lang="en-GB" sz="2400" b="1" dirty="0" smtClean="0"/>
              <a:t>be exclusively under control of the security cluster</a:t>
            </a:r>
            <a:r>
              <a:rPr lang="en-GB" sz="2400" dirty="0" smtClean="0"/>
              <a:t>.</a:t>
            </a: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21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0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66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249"/>
            <a:ext cx="12192000" cy="89229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indent="0" algn="ctr">
              <a:buNone/>
            </a:pPr>
            <a:r>
              <a:rPr lang="en-US" sz="7200" i="1" dirty="0" smtClean="0"/>
              <a:t>QUESTIONS!</a:t>
            </a:r>
          </a:p>
          <a:p>
            <a:pPr marL="0" indent="0" algn="ctr">
              <a:buNone/>
            </a:pPr>
            <a:r>
              <a:rPr lang="en-US" sz="7200" i="1" dirty="0" smtClean="0"/>
              <a:t>REMARKS!!</a:t>
            </a:r>
          </a:p>
          <a:p>
            <a:pPr marL="0" indent="0" algn="ctr">
              <a:buNone/>
            </a:pPr>
            <a:r>
              <a:rPr lang="en-US" sz="7200" i="1" dirty="0" smtClean="0"/>
              <a:t> INPUTS!!!</a:t>
            </a:r>
            <a:endParaRPr lang="en-US" sz="7200" i="1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sz="8000" i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22</a:t>
            </a:fld>
            <a:endParaRPr lang="en-US" b="1" dirty="0"/>
          </a:p>
        </p:txBody>
      </p:sp>
      <p:pic>
        <p:nvPicPr>
          <p:cNvPr id="8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44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95336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7615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89229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/>
              <a:t>SCOPE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664146" y="1318661"/>
            <a:ext cx="5269029" cy="485830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BACKGROUND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CONCEPT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OBJECTIVES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>
              <a:solidFill>
                <a:srgbClr val="FF0000"/>
              </a:solidFill>
            </a:endParaRPr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AREA OF OPERATIONS (AOO)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OPTIMISATION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INITIATIVES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06167" y="1318661"/>
            <a:ext cx="5505651" cy="4858302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PROPOSED GOVT CONTRIBUTION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 smtClean="0"/>
              <a:t>TECHNOLOGY USAGE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SUCCESSES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CHALLENGES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b="1" dirty="0" smtClean="0"/>
              <a:t>BORDER MANAGEMENT AGENCY (BMA)</a:t>
            </a:r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US" altLang="en-US" sz="2400" dirty="0"/>
          </a:p>
          <a:p>
            <a:pPr algn="just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altLang="en-US" sz="2400" dirty="0" smtClean="0"/>
              <a:t>C</a:t>
            </a:r>
            <a:r>
              <a:rPr lang="en-US" altLang="en-US" sz="2400" dirty="0" smtClean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ONCLUSION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October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i="1"/>
              <a:t>"A Defence Force of the People by the People for the People"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3</a:t>
            </a:fld>
            <a:endParaRPr lang="en-US" sz="1600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37587" y="6044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969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0939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26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250018"/>
            <a:ext cx="10515600" cy="498715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CORONA is executed as part of the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SANDF </a:t>
            </a:r>
            <a:r>
              <a:rPr lang="en-GB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mandate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GB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defend the territorial integrity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of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Republic of South Africa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/>
              <a:t>Operation CORONA (OP CORONA) is the Codename for the SANDF Border Safeguarding Operation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Area of Operations (AOO)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area that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runs parallel to the international borderline and extends 10 km inland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from the international borderline.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Border areas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(towns, villages, in the close vicinity of the borderline but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stretching/located outside of the 10km zone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are regarded as an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extended land and air AOO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as these areas has influence, effect, and or affected by the illegal cross border movement and cross border criminality.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October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i="1"/>
              <a:t>"A Defence Force of the People by the People for the People"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4</a:t>
            </a:fld>
            <a:endParaRPr lang="en-US" sz="1600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47211" y="6044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969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046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229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318660"/>
            <a:ext cx="10515600" cy="494738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The SANDF Force Elements are </a:t>
            </a:r>
            <a:r>
              <a:rPr lang="en-GB" sz="2400" b="1" dirty="0" smtClean="0"/>
              <a:t>permanently deployed for Border Safeguarding for 365 days of the year</a:t>
            </a:r>
            <a:r>
              <a:rPr lang="en-GB" sz="24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Border Safeguarding involves the </a:t>
            </a:r>
            <a:r>
              <a:rPr lang="en-GB" sz="2400" b="1" dirty="0" smtClean="0"/>
              <a:t>land, air and maritime borderline domains, as well as the Cyber Space domain</a:t>
            </a:r>
            <a:r>
              <a:rPr lang="en-GB" sz="24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Border Safeguarding is the </a:t>
            </a:r>
            <a:r>
              <a:rPr lang="en-GB" sz="2400" b="1" dirty="0" smtClean="0"/>
              <a:t>responsibility</a:t>
            </a:r>
            <a:r>
              <a:rPr lang="en-GB" sz="2400" dirty="0" smtClean="0"/>
              <a:t> of the </a:t>
            </a:r>
            <a:r>
              <a:rPr lang="en-GB" sz="2400" b="1" dirty="0" smtClean="0"/>
              <a:t>SANDF</a:t>
            </a:r>
            <a:r>
              <a:rPr lang="en-GB" sz="2400" dirty="0" smtClean="0"/>
              <a:t> to </a:t>
            </a:r>
            <a:r>
              <a:rPr lang="en-GB" sz="2400" b="1" dirty="0" smtClean="0"/>
              <a:t>protect the borderline outside of the Port of Entry/Border Post/Border Gate</a:t>
            </a:r>
            <a:r>
              <a:rPr lang="en-GB" sz="2400" dirty="0" smtClean="0"/>
              <a:t> as well as</a:t>
            </a:r>
            <a:r>
              <a:rPr lang="en-GB" sz="2400" b="1" dirty="0" smtClean="0"/>
              <a:t> the maritime territorial waters</a:t>
            </a:r>
            <a:r>
              <a:rPr lang="en-GB" sz="24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The </a:t>
            </a:r>
            <a:r>
              <a:rPr lang="en-GB" sz="2400" b="1" dirty="0" smtClean="0"/>
              <a:t>SANDF elements deployed</a:t>
            </a:r>
            <a:r>
              <a:rPr lang="en-GB" sz="2400" dirty="0" smtClean="0"/>
              <a:t> on the borderline </a:t>
            </a:r>
            <a:r>
              <a:rPr lang="en-GB" sz="2400" b="1" dirty="0" smtClean="0"/>
              <a:t>continue working</a:t>
            </a:r>
            <a:r>
              <a:rPr lang="en-GB" sz="2400" dirty="0" smtClean="0"/>
              <a:t> hard, with commitment, dedication and zeal to achieve the set objectives </a:t>
            </a:r>
            <a:r>
              <a:rPr lang="en-GB" sz="2400" b="1" dirty="0" smtClean="0"/>
              <a:t>despite the serious capacity challenges</a:t>
            </a:r>
            <a:r>
              <a:rPr lang="en-GB" sz="2400" dirty="0" smtClean="0"/>
              <a:t> the DOD is faced with.</a:t>
            </a:r>
            <a:endParaRPr lang="en-GB" sz="24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October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i="1"/>
              <a:t>"A Defence Force of the People by the People for the People"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5</a:t>
            </a:fld>
            <a:endParaRPr lang="en-US" sz="1600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5714" y="50819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094" y="6044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298659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26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269270"/>
            <a:ext cx="10515600" cy="500394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 smtClean="0">
                <a:ea typeface="Times New Roman" panose="02020603050405020304" pitchFamily="18" charset="0"/>
              </a:rPr>
              <a:t>The set </a:t>
            </a:r>
            <a:r>
              <a:rPr lang="en-US" sz="2400" b="1" dirty="0" smtClean="0">
                <a:ea typeface="Times New Roman" panose="02020603050405020304" pitchFamily="18" charset="0"/>
              </a:rPr>
              <a:t>objectives</a:t>
            </a:r>
            <a:r>
              <a:rPr lang="en-US" sz="2400" dirty="0" smtClean="0">
                <a:ea typeface="Times New Roman" panose="02020603050405020304" pitchFamily="18" charset="0"/>
              </a:rPr>
              <a:t> of Op CORONA (Border Safeguarding) is to: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dirty="0" smtClean="0">
              <a:ea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>
                <a:ea typeface="Times New Roman" panose="02020603050405020304" pitchFamily="18" charset="0"/>
              </a:rPr>
              <a:t>Prevent</a:t>
            </a:r>
            <a:r>
              <a:rPr lang="en-US" dirty="0" smtClean="0">
                <a:ea typeface="Times New Roman" panose="02020603050405020304" pitchFamily="18" charset="0"/>
              </a:rPr>
              <a:t> the illegal cross border movements of persons, contraband, livestock, weapons, drugs and vehicles across our international borderline.</a:t>
            </a:r>
            <a:endParaRPr lang="en-US" dirty="0">
              <a:ea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dirty="0">
              <a:ea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 smtClean="0">
                <a:ea typeface="Times New Roman" panose="02020603050405020304" pitchFamily="18" charset="0"/>
              </a:rPr>
              <a:t>Apprehend</a:t>
            </a:r>
            <a:r>
              <a:rPr lang="en-GB" dirty="0" smtClean="0">
                <a:ea typeface="Times New Roman" panose="02020603050405020304" pitchFamily="18" charset="0"/>
              </a:rPr>
              <a:t> undocumented persons, criminals, illegal livestock, illegal weapons, drugs, contraband and stolen vehicles.</a:t>
            </a:r>
            <a:endParaRPr lang="en-GB" dirty="0">
              <a:ea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dirty="0">
              <a:ea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 smtClean="0"/>
              <a:t>Create a Deterrence</a:t>
            </a:r>
            <a:r>
              <a:rPr lang="en-GB" dirty="0" smtClean="0"/>
              <a:t> to any possible illegal cross border movement and or threat of foreign aggression across our international borderline.</a:t>
            </a:r>
            <a:endParaRPr lang="en-GB" dirty="0">
              <a:ea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 October 2022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i="1"/>
              <a:t>"A Defence Force of the People by the People for the People"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6</a:t>
            </a:fld>
            <a:endParaRPr lang="en-US" sz="1600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47211" y="6044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63069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90888" y="873044"/>
            <a:ext cx="10862912" cy="534451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FORCE DISPOSITION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34B31-960F-48C1-87AB-94254DB311A3}" type="datetime3">
              <a:rPr lang="en-US" smtClean="0"/>
              <a:pPr/>
              <a:t>22 October 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400" i="1"/>
              <a:t>"A Defence Force of the People by the People for the People" 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125529A-B387-6840-95EC-316315587EDC}"/>
              </a:ext>
            </a:extLst>
          </p:cNvPr>
          <p:cNvGrpSpPr/>
          <p:nvPr/>
        </p:nvGrpSpPr>
        <p:grpSpPr>
          <a:xfrm>
            <a:off x="490888" y="1251284"/>
            <a:ext cx="10992051" cy="5105066"/>
            <a:chOff x="0" y="88851"/>
            <a:chExt cx="9144000" cy="6858000"/>
          </a:xfrm>
        </p:grpSpPr>
        <p:sp>
          <p:nvSpPr>
            <p:cNvPr id="9" name="Oval 34">
              <a:extLst>
                <a:ext uri="{FF2B5EF4-FFF2-40B4-BE49-F238E27FC236}">
                  <a16:creationId xmlns:a16="http://schemas.microsoft.com/office/drawing/2014/main" xmlns="" id="{2F3A563C-ABAD-4847-91C5-2C560649C7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5108" y="3335387"/>
              <a:ext cx="1585083" cy="864487"/>
            </a:xfrm>
            <a:prstGeom prst="ellipse">
              <a:avLst/>
            </a:prstGeom>
            <a:noFill/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eaLnBrk="1" hangingPunct="1">
                <a:defRPr/>
              </a:pPr>
              <a:endParaRPr lang="en-ZA" altLang="en-US" sz="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xmlns="" id="{04431393-421A-A847-B4CC-4E43E1A56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885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32">
              <a:extLst>
                <a:ext uri="{FF2B5EF4-FFF2-40B4-BE49-F238E27FC236}">
                  <a16:creationId xmlns:a16="http://schemas.microsoft.com/office/drawing/2014/main" xmlns="" id="{4B3F9956-BFCB-BF44-BA90-CC3E40CCEB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588166" y="1422400"/>
              <a:ext cx="287331" cy="0"/>
            </a:xfrm>
            <a:prstGeom prst="line">
              <a:avLst/>
            </a:prstGeom>
            <a:noFill/>
            <a:ln w="38100">
              <a:noFill/>
              <a:round/>
              <a:headEnd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1" hangingPunct="1">
                <a:defRPr/>
              </a:pPr>
              <a:endParaRPr lang="en-ZA" b="1" dirty="0">
                <a:cs typeface="Arial" charset="0"/>
              </a:endParaRPr>
            </a:p>
          </p:txBody>
        </p:sp>
        <p:sp>
          <p:nvSpPr>
            <p:cNvPr id="12" name="Line 21">
              <a:extLst>
                <a:ext uri="{FF2B5EF4-FFF2-40B4-BE49-F238E27FC236}">
                  <a16:creationId xmlns:a16="http://schemas.microsoft.com/office/drawing/2014/main" xmlns="" id="{38F2A725-4E4A-544D-98EE-113134A3DB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452652" y="3823896"/>
              <a:ext cx="1587" cy="461890"/>
            </a:xfrm>
            <a:prstGeom prst="line">
              <a:avLst/>
            </a:prstGeom>
            <a:noFill/>
            <a:ln w="38100">
              <a:noFill/>
              <a:round/>
              <a:headEnd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1" hangingPunct="1">
                <a:defRPr/>
              </a:pPr>
              <a:endPara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sp>
          <p:nvSpPr>
            <p:cNvPr id="13" name="Line 23">
              <a:extLst>
                <a:ext uri="{FF2B5EF4-FFF2-40B4-BE49-F238E27FC236}">
                  <a16:creationId xmlns:a16="http://schemas.microsoft.com/office/drawing/2014/main" xmlns="" id="{4A440032-2EA4-5940-A706-4DE377C5A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9360" y="3726076"/>
              <a:ext cx="1188397" cy="41901"/>
            </a:xfrm>
            <a:prstGeom prst="line">
              <a:avLst/>
            </a:prstGeom>
            <a:noFill/>
            <a:ln w="38100">
              <a:noFill/>
              <a:round/>
              <a:headEnd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 eaLnBrk="1" hangingPunct="1">
                <a:defRPr/>
              </a:pPr>
              <a:endPara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4585FF25-9E53-4D40-A632-E36EFA5C0EAA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125613" y="1341584"/>
              <a:ext cx="671678" cy="52080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xmlns="" id="{FFC3DD8C-E49B-EC40-A251-E6E3A8795D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0425" y="748640"/>
              <a:ext cx="1724835" cy="706538"/>
            </a:xfrm>
            <a:prstGeom prst="rect">
              <a:avLst/>
            </a:prstGeom>
            <a:solidFill>
              <a:srgbClr val="00B0F0"/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BN HQ (MACADAMIA)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X  </a:t>
              </a:r>
              <a:r>
                <a:rPr lang="en-US" sz="11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Coys</a:t>
              </a:r>
              <a:endPara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xmlns="" id="{85303D9A-A993-1E44-AB7C-3E55EC639FD8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82278" y="4125089"/>
              <a:ext cx="2253598" cy="891859"/>
            </a:xfrm>
            <a:prstGeom prst="straightConnector1">
              <a:avLst/>
            </a:prstGeom>
            <a:ln w="3810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 Box 24">
              <a:extLst>
                <a:ext uri="{FF2B5EF4-FFF2-40B4-BE49-F238E27FC236}">
                  <a16:creationId xmlns:a16="http://schemas.microsoft.com/office/drawing/2014/main" xmlns="" id="{C75AE1DF-E54A-2F40-8279-1546A406C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3626" y="4885036"/>
              <a:ext cx="1956402" cy="93853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BN  HQ (LADYBRAND)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en-US" sz="11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</a:t>
              </a:r>
              <a:r>
                <a:rPr lang="en-US" sz="1100" b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Coys</a:t>
              </a:r>
              <a:r>
                <a:rPr lang="en-US" sz="11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1100" b="1" dirty="0" err="1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incl</a:t>
              </a:r>
              <a:r>
                <a:rPr lang="en-US" sz="11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u="sng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Horses &amp; Motor Bikes</a:t>
              </a:r>
              <a:r>
                <a:rPr lang="en-US" sz="11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1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959E3BA0-91C6-264E-908F-248AD8BDEA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27268" y="2182070"/>
              <a:ext cx="1188396" cy="308527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 Box 24">
              <a:extLst>
                <a:ext uri="{FF2B5EF4-FFF2-40B4-BE49-F238E27FC236}">
                  <a16:creationId xmlns:a16="http://schemas.microsoft.com/office/drawing/2014/main" xmlns="" id="{675EA28B-62E2-A34E-A231-BA1F282E3A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1" y="1828801"/>
              <a:ext cx="1751212" cy="706538"/>
            </a:xfrm>
            <a:prstGeom prst="rect">
              <a:avLst/>
            </a:prstGeom>
            <a:solidFill>
              <a:srgbClr val="7030A0"/>
            </a:solidFill>
            <a:ln w="285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COY HQ (GOPANE)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Coy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8AB4B337-7F26-9C43-9CF1-9DCC5EC3618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656046" y="3402005"/>
              <a:ext cx="1017878" cy="723083"/>
            </a:xfrm>
            <a:prstGeom prst="straightConnector1">
              <a:avLst/>
            </a:prstGeom>
            <a:ln w="38100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24">
              <a:extLst>
                <a:ext uri="{FF2B5EF4-FFF2-40B4-BE49-F238E27FC236}">
                  <a16:creationId xmlns:a16="http://schemas.microsoft.com/office/drawing/2014/main" xmlns="" id="{3251EB72-C765-E247-BD7B-0DFEE854C9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3717442"/>
              <a:ext cx="1745285" cy="70653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285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COY HQ (LOUISVALE)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Coy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70E2837D-A2B6-5148-87EE-204F5403618A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5744233" y="4645079"/>
              <a:ext cx="958392" cy="9336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36">
              <a:extLst>
                <a:ext uri="{FF2B5EF4-FFF2-40B4-BE49-F238E27FC236}">
                  <a16:creationId xmlns:a16="http://schemas.microsoft.com/office/drawing/2014/main" xmlns="" id="{4D62B69C-65E9-8C41-B6D7-7064994E3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2625" y="5261915"/>
              <a:ext cx="1446196" cy="706538"/>
            </a:xfrm>
            <a:prstGeom prst="rect">
              <a:avLst/>
            </a:prstGeom>
            <a:solidFill>
              <a:srgbClr val="00B050"/>
            </a:solidFill>
            <a:ln w="28575">
              <a:noFill/>
              <a:miter lim="800000"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COY HQ (MALUTI) 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 smtClean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Coy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B9AC9F72-03AB-5E4E-9B8C-25D8C56D99A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837210" y="570653"/>
              <a:ext cx="1636174" cy="3359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 Box 10">
              <a:extLst>
                <a:ext uri="{FF2B5EF4-FFF2-40B4-BE49-F238E27FC236}">
                  <a16:creationId xmlns:a16="http://schemas.microsoft.com/office/drawing/2014/main" xmlns="" id="{9116AEF5-7301-394F-B405-FE7B62F40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6462" y="178594"/>
              <a:ext cx="1390748" cy="706538"/>
            </a:xfrm>
            <a:prstGeom prst="rect">
              <a:avLst/>
            </a:prstGeom>
            <a:solidFill>
              <a:srgbClr val="FF0000"/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BN  HQ (MUSINA)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</a:t>
              </a:r>
              <a:r>
                <a:rPr lang="en-US" sz="11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Coys</a:t>
              </a:r>
              <a:endPara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F68C7D40-7F4D-024A-ADDF-F65E72E46F24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035370" y="3359258"/>
              <a:ext cx="668543" cy="84165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xmlns="" id="{8E5B0825-C21D-E341-A5EC-6E416E596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00984" y="3576679"/>
              <a:ext cx="1581909" cy="706538"/>
            </a:xfrm>
            <a:prstGeom prst="rect">
              <a:avLst/>
            </a:prstGeom>
            <a:solidFill>
              <a:srgbClr val="0000FF"/>
            </a:solidFill>
            <a:ln w="2857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BN HQ (PONGOLA)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11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 </a:t>
              </a:r>
              <a:r>
                <a:rPr lang="en-US" sz="1100" b="1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Coys</a:t>
              </a:r>
              <a:endParaRPr lang="en-US" sz="11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0" y="-28876"/>
            <a:ext cx="12192000" cy="90477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AREA OF OPERATIONS (AOO)</a:t>
            </a:r>
            <a:endParaRPr lang="en-US" sz="4000" b="1" dirty="0"/>
          </a:p>
        </p:txBody>
      </p:sp>
      <p:pic>
        <p:nvPicPr>
          <p:cNvPr id="29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836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331600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7304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DEVELOPMENTS AND FUTURE PLANS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327019"/>
            <a:ext cx="10515600" cy="476576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 smtClean="0"/>
              <a:t>Increase of Force Levels (sub-units)</a:t>
            </a:r>
            <a:r>
              <a:rPr lang="en-GB" sz="2400" dirty="0" smtClean="0"/>
              <a:t> in the short term on land borderline deployment is </a:t>
            </a:r>
            <a:r>
              <a:rPr lang="en-GB" sz="2400" b="1" dirty="0" smtClean="0"/>
              <a:t>highly unlikely</a:t>
            </a:r>
            <a:r>
              <a:rPr lang="en-GB" sz="2400" dirty="0" smtClean="0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The </a:t>
            </a:r>
            <a:r>
              <a:rPr lang="en-GB" sz="2400" b="1" dirty="0" smtClean="0"/>
              <a:t>Maritime borderline domain</a:t>
            </a:r>
            <a:r>
              <a:rPr lang="en-GB" sz="2400" dirty="0" smtClean="0"/>
              <a:t> in 2023 </a:t>
            </a:r>
            <a:r>
              <a:rPr lang="en-GB" sz="2400" b="1" dirty="0" smtClean="0"/>
              <a:t>will be highly improved</a:t>
            </a:r>
            <a:r>
              <a:rPr lang="en-GB" sz="2400" dirty="0" smtClean="0"/>
              <a:t> and the </a:t>
            </a:r>
            <a:r>
              <a:rPr lang="en-GB" sz="2400" b="1" dirty="0" smtClean="0"/>
              <a:t>domination of the territorial waters will be effected</a:t>
            </a:r>
            <a:r>
              <a:rPr lang="en-GB" sz="2400" dirty="0" smtClean="0"/>
              <a:t>. This is due to the </a:t>
            </a:r>
            <a:r>
              <a:rPr lang="en-GB" sz="2400" b="1" dirty="0" smtClean="0"/>
              <a:t>acquisition of 3 new vessels (IMMPV)</a:t>
            </a:r>
            <a:r>
              <a:rPr lang="en-GB" sz="2400" dirty="0" smtClean="0"/>
              <a:t> in the Medium Term. The 1</a:t>
            </a:r>
            <a:r>
              <a:rPr lang="en-GB" sz="2400" baseline="30000" dirty="0" smtClean="0"/>
              <a:t>st</a:t>
            </a:r>
            <a:r>
              <a:rPr lang="en-GB" sz="2400" dirty="0" smtClean="0"/>
              <a:t> IMMPV will be </a:t>
            </a:r>
            <a:r>
              <a:rPr lang="en-GB" sz="2400" b="1" dirty="0" smtClean="0"/>
              <a:t>operationally deployed by early  2023</a:t>
            </a:r>
            <a:r>
              <a:rPr lang="en-GB" sz="2400" dirty="0" smtClean="0"/>
              <a:t>.</a:t>
            </a:r>
            <a:endParaRPr lang="en-GB" sz="2400" dirty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24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b="1" dirty="0" smtClean="0"/>
              <a:t>Work is underway</a:t>
            </a:r>
            <a:r>
              <a:rPr lang="en-GB" sz="2400" dirty="0" smtClean="0"/>
              <a:t> to </a:t>
            </a:r>
            <a:r>
              <a:rPr lang="en-GB" sz="2400" b="1" dirty="0" smtClean="0"/>
              <a:t>bring in technology</a:t>
            </a:r>
            <a:r>
              <a:rPr lang="en-GB" sz="2400" dirty="0" smtClean="0"/>
              <a:t> in the form of </a:t>
            </a:r>
            <a:r>
              <a:rPr lang="en-GB" sz="2400" b="1" dirty="0" smtClean="0"/>
              <a:t>sensors and radars</a:t>
            </a:r>
            <a:r>
              <a:rPr lang="en-GB" sz="2400" dirty="0" smtClean="0"/>
              <a:t> as a force multiplier in the medium term. </a:t>
            </a:r>
            <a:endParaRPr lang="en-GB" sz="2400" dirty="0"/>
          </a:p>
          <a:p>
            <a:pPr marL="0" indent="0" algn="l">
              <a:lnSpc>
                <a:spcPct val="80000"/>
              </a:lnSpc>
              <a:spcBef>
                <a:spcPts val="0"/>
              </a:spcBef>
              <a:buNone/>
            </a:pPr>
            <a:endParaRPr lang="en-GB" sz="2400" b="1" dirty="0"/>
          </a:p>
          <a:p>
            <a:pPr>
              <a:lnSpc>
                <a:spcPct val="8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8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836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719" y="41193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123349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8266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GB" sz="4000" b="1" dirty="0" smtClean="0"/>
              <a:t>OPTIMISATION (1/2)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124893"/>
            <a:ext cx="10515600" cy="520258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GB" sz="2400" dirty="0" smtClean="0"/>
              <a:t>Areas of optimisation to </a:t>
            </a:r>
            <a:r>
              <a:rPr lang="en-GB" sz="2400" b="1" dirty="0" smtClean="0"/>
              <a:t>mitigate the capability short comings</a:t>
            </a:r>
            <a:r>
              <a:rPr lang="en-GB" sz="2400" dirty="0" smtClean="0"/>
              <a:t> (mobility, equipment, infrastructure, personnel):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GB" sz="1600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 smtClean="0"/>
              <a:t>Maintain and improve</a:t>
            </a:r>
            <a:r>
              <a:rPr lang="en-GB" dirty="0" smtClean="0"/>
              <a:t> existing coordination, collaboration and cooperation with other national and local govt departments role-players and stakeholders (</a:t>
            </a:r>
            <a:r>
              <a:rPr lang="en-GB" b="1" dirty="0" smtClean="0"/>
              <a:t>SAPS, BMA, DFFE, </a:t>
            </a:r>
            <a:r>
              <a:rPr lang="en-GB" b="1" dirty="0" err="1" smtClean="0"/>
              <a:t>etc</a:t>
            </a:r>
            <a:r>
              <a:rPr lang="en-GB" dirty="0" smtClean="0"/>
              <a:t>).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sz="1600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 smtClean="0"/>
              <a:t>Maintain and improve</a:t>
            </a:r>
            <a:r>
              <a:rPr lang="en-GB" dirty="0" smtClean="0"/>
              <a:t> coordination, collaboration and cooperation with local traditional leadership, community forums, business leaders, farming communities as well as identified private security companies.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sz="1600" dirty="0" smtClean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b="1" dirty="0" smtClean="0"/>
              <a:t>Maintain and improve</a:t>
            </a:r>
            <a:r>
              <a:rPr lang="en-GB" dirty="0" smtClean="0"/>
              <a:t> cooperation, coordination and collaboration with counterparts across the borderline conducting borderline security/control bmo regular meetings, sharing of info, conducting joint/combined operations.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 October 2022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i="1" dirty="0"/>
              <a:t>"A Defence Force of the People by the People for the People"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263B-5C1A-4E3C-8FC5-9DAC49BA04B8}" type="slidenum">
              <a:rPr lang="en-US" sz="1600" b="1" smtClean="0"/>
              <a:pPr/>
              <a:t>9</a:t>
            </a:fld>
            <a:endParaRPr lang="en-US" b="1" dirty="0"/>
          </a:p>
        </p:txBody>
      </p:sp>
      <p:pic>
        <p:nvPicPr>
          <p:cNvPr id="8" name="Picture 23" descr="CJOps">
            <a:extLst>
              <a:ext uri="{FF2B5EF4-FFF2-40B4-BE49-F238E27FC236}">
                <a16:creationId xmlns:a16="http://schemas.microsoft.com/office/drawing/2014/main" xmlns="" id="{108B22D5-3D8C-45D9-8266-D8DEB7552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04968" y="41194"/>
            <a:ext cx="896937" cy="83185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34" descr="SANDF emblem Full Colour 150dpi JPEG">
            <a:extLst>
              <a:ext uri="{FF2B5EF4-FFF2-40B4-BE49-F238E27FC236}">
                <a16:creationId xmlns:a16="http://schemas.microsoft.com/office/drawing/2014/main" xmlns="" id="{6A40EDF7-AA08-44A0-81FD-16FA96FFA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44" y="50818"/>
            <a:ext cx="896939" cy="83185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xmlns="" val="48344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3040</TotalTime>
  <Words>1613</Words>
  <Application>Microsoft Office PowerPoint</Application>
  <PresentationFormat>Custom</PresentationFormat>
  <Paragraphs>232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 BORDER SAFEGUARDING  SITUATION UPDATE  20 OCTOBER 2022 </vt:lpstr>
      <vt:lpstr>AIM</vt:lpstr>
      <vt:lpstr>SCOPE</vt:lpstr>
      <vt:lpstr>BACKGROUND</vt:lpstr>
      <vt:lpstr>CONCEPT</vt:lpstr>
      <vt:lpstr>OBJECTIVES</vt:lpstr>
      <vt:lpstr>AREA OF OPERATIONS (AOO)</vt:lpstr>
      <vt:lpstr>DEVELOPMENTS AND FUTURE PLANS</vt:lpstr>
      <vt:lpstr>OPTIMISATION (1/2)</vt:lpstr>
      <vt:lpstr>OPTIMISATION (2/2)</vt:lpstr>
      <vt:lpstr>LAND BORDERLINE FENCE</vt:lpstr>
      <vt:lpstr>INITIATIVES &amp; INNOVATIONS (1/2)</vt:lpstr>
      <vt:lpstr>INITIATIVES AND INNOVATIONS (2/2)</vt:lpstr>
      <vt:lpstr>TECHNOLOGY USAGE</vt:lpstr>
      <vt:lpstr>PROPOSED GOVT CONTRIBUTION</vt:lpstr>
      <vt:lpstr>BORDERLINE SERVITUDE &amp; PATROL ROADS</vt:lpstr>
      <vt:lpstr>SUCCESSES (1/2)</vt:lpstr>
      <vt:lpstr>SUCCESSES (2/2)</vt:lpstr>
      <vt:lpstr>CHALLENGES</vt:lpstr>
      <vt:lpstr>COOPERATION WITH BMA</vt:lpstr>
      <vt:lpstr>CONCLUSION</vt:lpstr>
      <vt:lpstr> </vt:lpstr>
    </vt:vector>
  </TitlesOfParts>
  <Company>Department of Defence (South Africa)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EMPINDWENI VILLAGE INITIATIVE FOR SCHOOL CHILDREN</dc:title>
  <dc:creator>Siphiwe Sangweni</dc:creator>
  <cp:lastModifiedBy>USER</cp:lastModifiedBy>
  <cp:revision>240</cp:revision>
  <cp:lastPrinted>2021-06-24T11:15:38Z</cp:lastPrinted>
  <dcterms:created xsi:type="dcterms:W3CDTF">2020-05-05T21:23:39Z</dcterms:created>
  <dcterms:modified xsi:type="dcterms:W3CDTF">2022-10-22T18:20:32Z</dcterms:modified>
</cp:coreProperties>
</file>